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omments/modernComment_158_0.xml" ContentType="application/vnd.ms-powerpoint.comment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3"/>
  </p:notesMasterIdLst>
  <p:sldIdLst>
    <p:sldId id="256" r:id="rId2"/>
    <p:sldId id="498"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Lst>
  <p:sldSz cx="12192000" cy="6858000"/>
  <p:notesSz cx="6858000" cy="9144000"/>
  <p:embeddedFontLst>
    <p:embeddedFont>
      <p:font typeface="Calibri" panose="020F0502020204030204" pitchFamily="34" charset="0"/>
      <p:regular r:id="rId164"/>
      <p:bold r:id="rId165"/>
      <p:italic r:id="rId166"/>
      <p:boldItalic r:id="rId167"/>
    </p:embeddedFont>
    <p:embeddedFont>
      <p:font typeface="Calibri Light" panose="020F0302020204030204" pitchFamily="34" charset="0"/>
      <p:regular r:id="rId168"/>
      <p:italic r:id="rId169"/>
    </p:embeddedFont>
    <p:embeddedFont>
      <p:font typeface="Century Gothic" panose="020B0502020202020204" pitchFamily="34" charset="0"/>
      <p:regular r:id="rId170"/>
      <p:bold r:id="rId171"/>
      <p:italic r:id="rId172"/>
      <p:boldItalic r:id="rId173"/>
    </p:embeddedFont>
    <p:embeddedFont>
      <p:font typeface="Noto Sans Symbols" panose="020B0604020202020204" charset="0"/>
      <p:regular r:id="rId174"/>
      <p:bold r:id="rId175"/>
      <p:italic r:id="rId176"/>
      <p:boldItalic r:id="rId1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84">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8" roundtripDataSignature="AMtx7mjrwrwTgdHXYh5eOViw6qZqFYIGp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D62761-5F43-FF79-0061-B33CE583A50D}" name="Larissa Sousa Ramos" initials="LS" userId="0932fdeecc3971c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6E5A86-C75D-45B8-BE34-3F2021A10150}">
  <a:tblStyle styleId="{B56E5A86-C75D-45B8-BE34-3F2021A10150}" styleName="Table_0">
    <a:wholeTbl>
      <a:tcTxStyle b="off" i="off">
        <a:font>
          <a:latin typeface="Calibri Light"/>
          <a:ea typeface="Calibri Light"/>
          <a:cs typeface="Calibri Ligh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57"/>
    <p:restoredTop sz="94173" autoAdjust="0"/>
  </p:normalViewPr>
  <p:slideViewPr>
    <p:cSldViewPr snapToGrid="0">
      <p:cViewPr varScale="1">
        <p:scale>
          <a:sx n="113" d="100"/>
          <a:sy n="113" d="100"/>
        </p:scale>
        <p:origin x="204" y="90"/>
      </p:cViewPr>
      <p:guideLst>
        <p:guide orient="horz" pos="2160"/>
        <p:guide pos="3840"/>
      </p:guideLst>
    </p:cSldViewPr>
  </p:slideViewPr>
  <p:notesTextViewPr>
    <p:cViewPr>
      <p:scale>
        <a:sx n="1" d="1"/>
        <a:sy n="1" d="1"/>
      </p:scale>
      <p:origin x="0" y="0"/>
    </p:cViewPr>
  </p:notesTextViewPr>
  <p:notesViewPr>
    <p:cSldViewPr snapToGrid="0">
      <p:cViewPr varScale="1">
        <p:scale>
          <a:sx n="116" d="100"/>
          <a:sy n="116" d="100"/>
        </p:scale>
        <p:origin x="5128" y="192"/>
      </p:cViewPr>
      <p:guideLst>
        <p:guide orient="horz" pos="2880"/>
        <p:guide pos="2184"/>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font" Target="fonts/font7.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font" Target="fonts/font8.fntdata"/><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font" Target="fonts/font14.fntdata"/><Relationship Id="rId172" Type="http://schemas.openxmlformats.org/officeDocument/2006/relationships/font" Target="fonts/font9.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customschemas.google.com/relationships/presentationmetadata" Target="meta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notesMaster" Target="notesMasters/notesMaster1.xml"/><Relationship Id="rId184" Type="http://schemas.microsoft.com/office/2018/10/relationships/authors" Target="author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font" Target="fonts/font11.fntdata"/><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font" Target="fonts/font1.fntdata"/><Relationship Id="rId16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font" Target="fonts/font12.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font" Target="fonts/font2.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font" Target="fonts/font13.fntdata"/><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font" Target="fonts/font3.fntdata"/><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anuele Brito" userId="8d2a4f77ad6596a2" providerId="LiveId" clId="{AC8B38EA-A045-4CC4-A519-98619FE9A57F}"/>
    <pc:docChg chg="">
      <pc:chgData name="Emanuele Brito" userId="8d2a4f77ad6596a2" providerId="LiveId" clId="{AC8B38EA-A045-4CC4-A519-98619FE9A57F}" dt="2025-09-01T14:51:21.712" v="1"/>
      <pc:docMkLst>
        <pc:docMk/>
      </pc:docMkLst>
      <pc:sldChg chg="delCm modCm">
        <pc:chgData name="Emanuele Brito" userId="8d2a4f77ad6596a2" providerId="LiveId" clId="{AC8B38EA-A045-4CC4-A519-98619FE9A57F}" dt="2025-09-01T14:51:21.712" v="1"/>
        <pc:sldMkLst>
          <pc:docMk/>
          <pc:sldMk cId="0" sldId="314"/>
        </pc:sldMkLst>
      </pc:sldChg>
    </pc:docChg>
  </pc:docChgLst>
</pc:chgInfo>
</file>

<file path=ppt/comments/modernComment_158_0.xml><?xml version="1.0" encoding="utf-8"?>
<p188:cmLst xmlns:a="http://schemas.openxmlformats.org/drawingml/2006/main" xmlns:r="http://schemas.openxmlformats.org/officeDocument/2006/relationships" xmlns:p188="http://schemas.microsoft.com/office/powerpoint/2018/8/main">
  <p188:cm id="{1BFEAE28-8326-0545-846E-91C882A135D4}" authorId="{D4D62761-5F43-FF79-0061-B33CE583A50D}" created="2025-08-31T14:19:11.522">
    <ac:deMkLst xmlns:ac="http://schemas.microsoft.com/office/drawing/2013/main/command">
      <pc:docMk xmlns:pc="http://schemas.microsoft.com/office/powerpoint/2013/main/command"/>
      <pc:sldMk xmlns:pc="http://schemas.microsoft.com/office/powerpoint/2013/main/command" cId="0" sldId="344"/>
      <ac:spMk id="735" creationId="{00000000-0000-0000-0000-000000000000}"/>
    </ac:deMkLst>
    <p188:txBody>
      <a:bodyPr/>
      <a:lstStyle/>
      <a:p>
        <a:r>
          <a:rPr lang="pt-BR"/>
          <a:t>Novamente, colocarei o que está no PDF, mas não faz muito sentido. O que faria mais sentido é "Ações que acalmam".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3" Type="http://schemas.openxmlformats.org/officeDocument/2006/relationships/hyperlink" Target="#_ENREF_51"/><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3" Type="http://schemas.openxmlformats.org/officeDocument/2006/relationships/hyperlink" Target="#_ENREF_52"/><Relationship Id="rId2" Type="http://schemas.openxmlformats.org/officeDocument/2006/relationships/slide" Target="../slides/slide115.xml"/><Relationship Id="rId1" Type="http://schemas.openxmlformats.org/officeDocument/2006/relationships/notesMaster" Target="../notesMasters/notesMaster1.xml"/><Relationship Id="rId5" Type="http://schemas.openxmlformats.org/officeDocument/2006/relationships/hyperlink" Target="#_ENREF_54"/><Relationship Id="rId4" Type="http://schemas.openxmlformats.org/officeDocument/2006/relationships/hyperlink" Target="#_ENREF_53"/></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_ENREF_55"/><Relationship Id="rId2" Type="http://schemas.openxmlformats.org/officeDocument/2006/relationships/slide" Target="../slides/slide120.xml"/><Relationship Id="rId1" Type="http://schemas.openxmlformats.org/officeDocument/2006/relationships/notesMaster" Target="../notesMasters/notesMaster1.xml"/><Relationship Id="rId5" Type="http://schemas.openxmlformats.org/officeDocument/2006/relationships/hyperlink" Target="#_ENREF_57"/><Relationship Id="rId4" Type="http://schemas.openxmlformats.org/officeDocument/2006/relationships/hyperlink" Target="#_ENREF_56"/></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3" Type="http://schemas.openxmlformats.org/officeDocument/2006/relationships/hyperlink" Target="#_ENREF_58"/><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3" Type="http://schemas.openxmlformats.org/officeDocument/2006/relationships/hyperlink" Target="#_ENREF_58"/><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3" Type="http://schemas.openxmlformats.org/officeDocument/2006/relationships/hyperlink" Target="#_ENREF_39"/><Relationship Id="rId7" Type="http://schemas.openxmlformats.org/officeDocument/2006/relationships/hyperlink" Target="#_ENREF_61"/><Relationship Id="rId2" Type="http://schemas.openxmlformats.org/officeDocument/2006/relationships/slide" Target="../slides/slide129.xml"/><Relationship Id="rId1" Type="http://schemas.openxmlformats.org/officeDocument/2006/relationships/notesMaster" Target="../notesMasters/notesMaster1.xml"/><Relationship Id="rId6" Type="http://schemas.openxmlformats.org/officeDocument/2006/relationships/hyperlink" Target="#_ENREF_60"/><Relationship Id="rId5" Type="http://schemas.openxmlformats.org/officeDocument/2006/relationships/hyperlink" Target="#_ENREF_59"/><Relationship Id="rId4" Type="http://schemas.openxmlformats.org/officeDocument/2006/relationships/hyperlink" Target="#_ENREF_40"/></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_ENREF_7"/><Relationship Id="rId4" Type="http://schemas.openxmlformats.org/officeDocument/2006/relationships/hyperlink" Target="#_ENREF_6"/></Relationships>
</file>

<file path=ppt/notesSlides/_rels/notesSlide150.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51.xml"/><Relationship Id="rId1" Type="http://schemas.openxmlformats.org/officeDocument/2006/relationships/notesMaster" Target="../notesMasters/notesMaster1.xml"/><Relationship Id="rId6" Type="http://schemas.openxmlformats.org/officeDocument/2006/relationships/hyperlink" Target="#_ENREF_60"/><Relationship Id="rId5" Type="http://schemas.openxmlformats.org/officeDocument/2006/relationships/hyperlink" Target="#_ENREF_59"/><Relationship Id="rId4" Type="http://schemas.openxmlformats.org/officeDocument/2006/relationships/hyperlink" Target="#_ENREF_40"/></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3" Type="http://schemas.openxmlformats.org/officeDocument/2006/relationships/hyperlink" Target="http://www.mhe-sme.org/" TargetMode="External"/><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3" Type="http://schemas.openxmlformats.org/officeDocument/2006/relationships/hyperlink" Target="http://www.equass.be/" TargetMode="External"/><Relationship Id="rId2" Type="http://schemas.openxmlformats.org/officeDocument/2006/relationships/slide" Target="../slides/slide160.xml"/><Relationship Id="rId1" Type="http://schemas.openxmlformats.org/officeDocument/2006/relationships/notesMaster" Target="../notesMasters/notesMaster1.xml"/><Relationship Id="rId4" Type="http://schemas.openxmlformats.org/officeDocument/2006/relationships/hyperlink" Target="http://www.mhe-sme.or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driadvocacy.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_ENREF_10"/><Relationship Id="rId4" Type="http://schemas.openxmlformats.org/officeDocument/2006/relationships/hyperlink" Target="#_ENREF_9"/></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_ENREF_16"/></Relationships>
</file>

<file path=ppt/notesSlides/_rels/notesSlide46.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www.bbc.com/news/uk-england-37427665"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8" Type="http://schemas.openxmlformats.org/officeDocument/2006/relationships/hyperlink" Target="#_ENREF_23"/><Relationship Id="rId3" Type="http://schemas.openxmlformats.org/officeDocument/2006/relationships/hyperlink" Target="#_ENREF_19"/><Relationship Id="rId7" Type="http://schemas.openxmlformats.org/officeDocument/2006/relationships/hyperlink" Target="#_ENREF_22"/><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_ENREF_15"/><Relationship Id="rId11" Type="http://schemas.openxmlformats.org/officeDocument/2006/relationships/hyperlink" Target="#_ENREF_7"/><Relationship Id="rId5" Type="http://schemas.openxmlformats.org/officeDocument/2006/relationships/hyperlink" Target="#_ENREF_21"/><Relationship Id="rId10" Type="http://schemas.openxmlformats.org/officeDocument/2006/relationships/hyperlink" Target="#_ENREF_25"/><Relationship Id="rId4" Type="http://schemas.openxmlformats.org/officeDocument/2006/relationships/hyperlink" Target="#_ENREF_20"/><Relationship Id="rId9" Type="http://schemas.openxmlformats.org/officeDocument/2006/relationships/hyperlink" Target="#_ENREF_24"/></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_ENREF_26"/><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_ENREF_27"/></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_ENREF_28"/><Relationship Id="rId7" Type="http://schemas.openxmlformats.org/officeDocument/2006/relationships/hyperlink" Target="#_ENREF_30"/><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_ENREF_29"/><Relationship Id="rId5" Type="http://schemas.openxmlformats.org/officeDocument/2006/relationships/hyperlink" Target="#_ENREF_7"/><Relationship Id="rId4" Type="http://schemas.openxmlformats.org/officeDocument/2006/relationships/hyperlink" Target="#_ENREF_20"/></Relationships>
</file>

<file path=ppt/notesSlides/_rels/notesSlide53.xml.rels><?xml version="1.0" encoding="UTF-8" standalone="yes"?>
<Relationships xmlns="http://schemas.openxmlformats.org/package/2006/relationships"><Relationship Id="rId3" Type="http://schemas.openxmlformats.org/officeDocument/2006/relationships/hyperlink" Target="#_ENREF_31"/><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_ENREF_32"/></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_ENREF_33"/><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8" Type="http://schemas.openxmlformats.org/officeDocument/2006/relationships/hyperlink" Target="#_ENREF_37"/><Relationship Id="rId3" Type="http://schemas.openxmlformats.org/officeDocument/2006/relationships/hyperlink" Target="#_ENREF_34"/><Relationship Id="rId7" Type="http://schemas.openxmlformats.org/officeDocument/2006/relationships/hyperlink" Target="#_ENREF_36"/><Relationship Id="rId2" Type="http://schemas.openxmlformats.org/officeDocument/2006/relationships/slide" Target="../slides/slide57.xml"/><Relationship Id="rId1" Type="http://schemas.openxmlformats.org/officeDocument/2006/relationships/notesMaster" Target="../notesMasters/notesMaster1.xml"/><Relationship Id="rId6" Type="http://schemas.openxmlformats.org/officeDocument/2006/relationships/hyperlink" Target="#_ENREF_11"/><Relationship Id="rId5" Type="http://schemas.openxmlformats.org/officeDocument/2006/relationships/hyperlink" Target="#_ENREF_35"/><Relationship Id="rId4" Type="http://schemas.openxmlformats.org/officeDocument/2006/relationships/hyperlink" Target="#_ENREF_15"/><Relationship Id="rId9" Type="http://schemas.openxmlformats.org/officeDocument/2006/relationships/hyperlink" Target="#_ENREF_38"/></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60.xml"/><Relationship Id="rId1" Type="http://schemas.openxmlformats.org/officeDocument/2006/relationships/notesMaster" Target="../notesMasters/notesMaster1.xml"/><Relationship Id="rId5" Type="http://schemas.openxmlformats.org/officeDocument/2006/relationships/hyperlink" Target="#_ENREF_41"/><Relationship Id="rId4" Type="http://schemas.openxmlformats.org/officeDocument/2006/relationships/hyperlink" Target="#_ENREF_40"/></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_ENREF_42"/><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_ENREF_15"/></Relationships>
</file>

<file path=ppt/notesSlides/_rels/notesSlide61.xml.rels><?xml version="1.0" encoding="UTF-8" standalone="yes"?>
<Relationships xmlns="http://schemas.openxmlformats.org/package/2006/relationships"><Relationship Id="rId3" Type="http://schemas.openxmlformats.org/officeDocument/2006/relationships/hyperlink" Target="#_ENREF_43"/><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_ENREF_44"/></Relationships>
</file>

<file path=ppt/notesSlides/_rels/notesSlide62.xml.rels><?xml version="1.0" encoding="UTF-8" standalone="yes"?>
<Relationships xmlns="http://schemas.openxmlformats.org/package/2006/relationships"><Relationship Id="rId3" Type="http://schemas.openxmlformats.org/officeDocument/2006/relationships/hyperlink" Target="#_ENREF_45"/><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_ENREF_48"/><Relationship Id="rId5" Type="http://schemas.openxmlformats.org/officeDocument/2006/relationships/hyperlink" Target="#_ENREF_47"/><Relationship Id="rId4" Type="http://schemas.openxmlformats.org/officeDocument/2006/relationships/hyperlink" Target="#_ENREF_46"/></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_ENREF_49"/><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_ENREF_50"/><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dirty="0"/>
              <a:t>Ambientes de </a:t>
            </a:r>
            <a:r>
              <a:rPr lang="en-GB" dirty="0" err="1"/>
              <a:t>serviços</a:t>
            </a:r>
            <a:r>
              <a:rPr lang="en-GB" dirty="0"/>
              <a:t> </a:t>
            </a:r>
            <a:r>
              <a:rPr lang="en-GB" dirty="0" err="1"/>
              <a:t>coercivos</a:t>
            </a:r>
            <a:r>
              <a:rPr lang="en-GB" dirty="0"/>
              <a:t>, </a:t>
            </a:r>
            <a:r>
              <a:rPr lang="en-GB" dirty="0" err="1"/>
              <a:t>incluindo</a:t>
            </a:r>
            <a:r>
              <a:rPr lang="en-GB" dirty="0"/>
              <a:t> </a:t>
            </a:r>
            <a:r>
              <a:rPr lang="en-GB" dirty="0" err="1"/>
              <a:t>serviços</a:t>
            </a:r>
            <a:r>
              <a:rPr lang="en-GB" dirty="0"/>
              <a:t> </a:t>
            </a:r>
            <a:r>
              <a:rPr lang="en-GB" dirty="0" err="1"/>
              <a:t>onde</a:t>
            </a:r>
            <a:r>
              <a:rPr lang="en-GB" dirty="0"/>
              <a:t> </a:t>
            </a:r>
            <a:r>
              <a:rPr lang="en-GB" dirty="0" err="1"/>
              <a:t>são</a:t>
            </a:r>
            <a:r>
              <a:rPr lang="en-GB" dirty="0"/>
              <a:t> </a:t>
            </a:r>
            <a:r>
              <a:rPr lang="en-GB" dirty="0" err="1"/>
              <a:t>praticadas</a:t>
            </a:r>
            <a:r>
              <a:rPr lang="en-GB" dirty="0"/>
              <a:t> a </a:t>
            </a:r>
            <a:r>
              <a:rPr lang="en-GB" dirty="0" err="1"/>
              <a:t>internação</a:t>
            </a:r>
            <a:r>
              <a:rPr lang="en-GB" dirty="0"/>
              <a:t> e o </a:t>
            </a:r>
            <a:r>
              <a:rPr lang="en-GB" dirty="0" err="1"/>
              <a:t>tratamento</a:t>
            </a:r>
            <a:r>
              <a:rPr lang="en-GB" dirty="0"/>
              <a:t> </a:t>
            </a:r>
            <a:r>
              <a:rPr lang="en-GB" dirty="0" err="1"/>
              <a:t>involuntários</a:t>
            </a:r>
            <a:r>
              <a:rPr lang="en-GB" dirty="0"/>
              <a:t>, </a:t>
            </a:r>
            <a:r>
              <a:rPr lang="en-GB" dirty="0" err="1"/>
              <a:t>criam</a:t>
            </a:r>
            <a:r>
              <a:rPr lang="en-GB" dirty="0"/>
              <a:t> </a:t>
            </a:r>
            <a:r>
              <a:rPr lang="en-GB" dirty="0" err="1"/>
              <a:t>tensão</a:t>
            </a:r>
            <a:r>
              <a:rPr lang="en-GB" dirty="0"/>
              <a:t> e </a:t>
            </a:r>
            <a:r>
              <a:rPr lang="en-GB" dirty="0" err="1"/>
              <a:t>conflito</a:t>
            </a:r>
            <a:r>
              <a:rPr lang="en-GB" dirty="0"/>
              <a:t>. </a:t>
            </a:r>
            <a:endParaRPr dirty="0"/>
          </a:p>
          <a:p>
            <a:pPr marL="171450" lvl="0" indent="-95250" algn="l" rtl="0">
              <a:spcBef>
                <a:spcPts val="0"/>
              </a:spcBef>
              <a:spcAft>
                <a:spcPts val="0"/>
              </a:spcAft>
              <a:buClr>
                <a:schemeClr val="dk1"/>
              </a:buClr>
              <a:buSzPts val="1200"/>
              <a:buFont typeface="Arial"/>
              <a:buNone/>
            </a:pPr>
            <a:endParaRPr dirty="0"/>
          </a:p>
          <a:p>
            <a:pPr marL="171450" lvl="0" indent="-171450" algn="l" rtl="0">
              <a:spcBef>
                <a:spcPts val="0"/>
              </a:spcBef>
              <a:spcAft>
                <a:spcPts val="0"/>
              </a:spcAft>
              <a:buClr>
                <a:schemeClr val="dk1"/>
              </a:buClr>
              <a:buSzPts val="1200"/>
              <a:buFont typeface="Arial"/>
              <a:buChar char="•"/>
            </a:pPr>
            <a:r>
              <a:rPr lang="en-GB" dirty="0"/>
              <a:t>As </a:t>
            </a:r>
            <a:r>
              <a:rPr lang="en-GB" dirty="0" err="1"/>
              <a:t>pessoas</a:t>
            </a:r>
            <a:r>
              <a:rPr lang="en-GB" dirty="0"/>
              <a:t> </a:t>
            </a:r>
            <a:r>
              <a:rPr lang="en-GB" dirty="0" err="1"/>
              <a:t>podem</a:t>
            </a:r>
            <a:r>
              <a:rPr lang="en-GB" dirty="0"/>
              <a:t> </a:t>
            </a:r>
            <a:r>
              <a:rPr lang="en-GB" dirty="0" err="1"/>
              <a:t>frequentemente</a:t>
            </a:r>
            <a:r>
              <a:rPr lang="en-GB" dirty="0"/>
              <a:t> </a:t>
            </a:r>
            <a:r>
              <a:rPr lang="en-GB" dirty="0" err="1"/>
              <a:t>reagir</a:t>
            </a:r>
            <a:r>
              <a:rPr lang="en-GB" dirty="0"/>
              <a:t> à </a:t>
            </a:r>
            <a:r>
              <a:rPr lang="en-GB" dirty="0" err="1"/>
              <a:t>sua</a:t>
            </a:r>
            <a:r>
              <a:rPr lang="en-GB" dirty="0"/>
              <a:t> </a:t>
            </a:r>
            <a:r>
              <a:rPr lang="en-GB" dirty="0" err="1"/>
              <a:t>situação</a:t>
            </a:r>
            <a:r>
              <a:rPr lang="en-GB" dirty="0"/>
              <a:t>, à forma </a:t>
            </a:r>
            <a:r>
              <a:rPr lang="en-GB" dirty="0" err="1"/>
              <a:t>como</a:t>
            </a:r>
            <a:r>
              <a:rPr lang="en-GB" dirty="0"/>
              <a:t> </a:t>
            </a:r>
            <a:r>
              <a:rPr lang="en-GB" dirty="0" err="1"/>
              <a:t>são</a:t>
            </a:r>
            <a:r>
              <a:rPr lang="en-GB" dirty="0"/>
              <a:t> </a:t>
            </a:r>
            <a:r>
              <a:rPr lang="en-GB" dirty="0" err="1"/>
              <a:t>tratadas</a:t>
            </a:r>
            <a:r>
              <a:rPr lang="en-GB" dirty="0"/>
              <a:t> e </a:t>
            </a:r>
            <a:r>
              <a:rPr lang="en-GB" dirty="0" err="1"/>
              <a:t>ao</a:t>
            </a:r>
            <a:r>
              <a:rPr lang="en-GB" dirty="0"/>
              <a:t> </a:t>
            </a:r>
            <a:r>
              <a:rPr lang="en-GB" dirty="0" err="1"/>
              <a:t>ambiente</a:t>
            </a:r>
            <a:r>
              <a:rPr lang="en-GB" dirty="0"/>
              <a:t> do </a:t>
            </a:r>
            <a:r>
              <a:rPr lang="en-GB" dirty="0" err="1"/>
              <a:t>serviço</a:t>
            </a:r>
            <a:r>
              <a:rPr lang="en-GB" dirty="0"/>
              <a:t> de </a:t>
            </a:r>
            <a:r>
              <a:rPr lang="en-GB" dirty="0" err="1"/>
              <a:t>uma</a:t>
            </a:r>
            <a:r>
              <a:rPr lang="en-GB" dirty="0"/>
              <a:t> </a:t>
            </a:r>
            <a:r>
              <a:rPr lang="en-GB" dirty="0" err="1"/>
              <a:t>maneira</a:t>
            </a:r>
            <a:r>
              <a:rPr lang="en-GB" dirty="0"/>
              <a:t> que </a:t>
            </a:r>
            <a:r>
              <a:rPr lang="en-GB" dirty="0" err="1"/>
              <a:t>é</a:t>
            </a:r>
            <a:r>
              <a:rPr lang="en-GB" dirty="0"/>
              <a:t> </a:t>
            </a:r>
            <a:r>
              <a:rPr lang="en-GB" dirty="0" err="1"/>
              <a:t>percebida</a:t>
            </a:r>
            <a:r>
              <a:rPr lang="en-GB" dirty="0"/>
              <a:t> </a:t>
            </a:r>
            <a:r>
              <a:rPr lang="en-GB" dirty="0" err="1"/>
              <a:t>pelo</a:t>
            </a:r>
            <a:r>
              <a:rPr lang="en-GB" dirty="0"/>
              <a:t> </a:t>
            </a:r>
            <a:r>
              <a:rPr lang="en-GB" dirty="0" err="1"/>
              <a:t>pessoal</a:t>
            </a:r>
            <a:r>
              <a:rPr lang="en-GB" dirty="0"/>
              <a:t> do </a:t>
            </a:r>
            <a:r>
              <a:rPr lang="en-GB" dirty="0" err="1"/>
              <a:t>serviço</a:t>
            </a:r>
            <a:r>
              <a:rPr lang="en-GB" dirty="0"/>
              <a:t>, </a:t>
            </a:r>
            <a:r>
              <a:rPr lang="en-GB" dirty="0" err="1"/>
              <a:t>por</a:t>
            </a:r>
            <a:r>
              <a:rPr lang="en-GB" dirty="0"/>
              <a:t> </a:t>
            </a:r>
            <a:r>
              <a:rPr lang="en-GB" dirty="0" err="1"/>
              <a:t>exemplo</a:t>
            </a:r>
            <a:r>
              <a:rPr lang="en-GB" dirty="0"/>
              <a:t>, </a:t>
            </a:r>
            <a:r>
              <a:rPr lang="en-GB" dirty="0" err="1"/>
              <a:t>como</a:t>
            </a:r>
            <a:r>
              <a:rPr lang="en-GB" dirty="0"/>
              <a:t> “</a:t>
            </a:r>
            <a:r>
              <a:rPr lang="en-GB" dirty="0" err="1"/>
              <a:t>ameaçadora</a:t>
            </a:r>
            <a:r>
              <a:rPr lang="en-GB" dirty="0"/>
              <a:t>”, “</a:t>
            </a:r>
            <a:r>
              <a:rPr lang="en-GB" dirty="0" err="1"/>
              <a:t>desafiadora</a:t>
            </a:r>
            <a:r>
              <a:rPr lang="en-GB" dirty="0"/>
              <a:t>” e “</a:t>
            </a:r>
            <a:r>
              <a:rPr lang="en-GB" dirty="0" err="1"/>
              <a:t>não</a:t>
            </a:r>
            <a:r>
              <a:rPr lang="en-GB" dirty="0"/>
              <a:t> </a:t>
            </a:r>
            <a:r>
              <a:rPr lang="en-GB" dirty="0" err="1"/>
              <a:t>cooperativa</a:t>
            </a:r>
            <a:r>
              <a:rPr lang="en-GB" dirty="0"/>
              <a:t>”. </a:t>
            </a:r>
            <a:endParaRPr dirty="0"/>
          </a:p>
          <a:p>
            <a:pPr marL="171450" lvl="0" indent="-95250" algn="l" rtl="0">
              <a:spcBef>
                <a:spcPts val="0"/>
              </a:spcBef>
              <a:spcAft>
                <a:spcPts val="0"/>
              </a:spcAft>
              <a:buClr>
                <a:schemeClr val="dk1"/>
              </a:buClr>
              <a:buSzPts val="1200"/>
              <a:buFont typeface="Arial"/>
              <a:buNone/>
            </a:pPr>
            <a:endParaRPr dirty="0"/>
          </a:p>
          <a:p>
            <a:pPr marL="171450" lvl="0" indent="-171450" algn="l" rtl="0">
              <a:spcBef>
                <a:spcPts val="0"/>
              </a:spcBef>
              <a:spcAft>
                <a:spcPts val="0"/>
              </a:spcAft>
              <a:buClr>
                <a:schemeClr val="dk1"/>
              </a:buClr>
              <a:buSzPts val="1200"/>
              <a:buFont typeface="Arial"/>
              <a:buChar char="•"/>
            </a:pPr>
            <a:r>
              <a:rPr lang="en-GB" dirty="0"/>
              <a:t>A </a:t>
            </a:r>
            <a:r>
              <a:rPr lang="en-GB" dirty="0" err="1"/>
              <a:t>resposta</a:t>
            </a:r>
            <a:r>
              <a:rPr lang="en-GB" dirty="0"/>
              <a:t> do </a:t>
            </a:r>
            <a:r>
              <a:rPr lang="en-GB" dirty="0" err="1"/>
              <a:t>serviço</a:t>
            </a:r>
            <a:r>
              <a:rPr lang="en-GB" dirty="0"/>
              <a:t> a </a:t>
            </a:r>
            <a:r>
              <a:rPr lang="en-GB" dirty="0" err="1"/>
              <a:t>isso</a:t>
            </a:r>
            <a:r>
              <a:rPr lang="en-GB" dirty="0"/>
              <a:t> </a:t>
            </a:r>
            <a:r>
              <a:rPr lang="en-GB" dirty="0" err="1"/>
              <a:t>é</a:t>
            </a:r>
            <a:r>
              <a:rPr lang="en-GB" dirty="0"/>
              <a:t> </a:t>
            </a:r>
            <a:r>
              <a:rPr lang="en-GB" dirty="0" err="1"/>
              <a:t>muitas</a:t>
            </a:r>
            <a:r>
              <a:rPr lang="en-GB" dirty="0"/>
              <a:t> </a:t>
            </a:r>
            <a:r>
              <a:rPr lang="en-GB" dirty="0" err="1"/>
              <a:t>vezes</a:t>
            </a:r>
            <a:r>
              <a:rPr lang="en-GB" dirty="0"/>
              <a:t> </a:t>
            </a:r>
            <a:r>
              <a:rPr lang="en-GB" dirty="0" err="1"/>
              <a:t>impor</a:t>
            </a:r>
            <a:r>
              <a:rPr lang="en-GB" dirty="0"/>
              <a:t> </a:t>
            </a:r>
            <a:r>
              <a:rPr lang="en-GB" dirty="0" err="1"/>
              <a:t>mais</a:t>
            </a:r>
            <a:r>
              <a:rPr lang="en-GB" dirty="0"/>
              <a:t> </a:t>
            </a:r>
            <a:r>
              <a:rPr lang="en-GB" dirty="0" err="1"/>
              <a:t>coerção</a:t>
            </a:r>
            <a:r>
              <a:rPr lang="en-GB" dirty="0"/>
              <a:t> </a:t>
            </a:r>
            <a:r>
              <a:rPr lang="en-GB" dirty="0" err="1"/>
              <a:t>às</a:t>
            </a:r>
            <a:r>
              <a:rPr lang="en-GB" dirty="0"/>
              <a:t> </a:t>
            </a:r>
            <a:r>
              <a:rPr lang="en-GB" dirty="0" err="1"/>
              <a:t>pessoas</a:t>
            </a:r>
            <a:r>
              <a:rPr lang="en-GB" dirty="0"/>
              <a:t>, </a:t>
            </a:r>
            <a:r>
              <a:rPr lang="en-GB" dirty="0" err="1"/>
              <a:t>incluindo</a:t>
            </a:r>
            <a:r>
              <a:rPr lang="en-GB" dirty="0"/>
              <a:t> o </a:t>
            </a:r>
            <a:r>
              <a:rPr lang="en-GB" dirty="0" err="1"/>
              <a:t>uso</a:t>
            </a:r>
            <a:r>
              <a:rPr lang="en-GB" dirty="0"/>
              <a:t> de </a:t>
            </a:r>
            <a:r>
              <a:rPr lang="en-GB" dirty="0" err="1"/>
              <a:t>isolamento</a:t>
            </a:r>
            <a:r>
              <a:rPr lang="en-GB" dirty="0"/>
              <a:t> e/</a:t>
            </a:r>
            <a:r>
              <a:rPr lang="en-GB" dirty="0" err="1"/>
              <a:t>ou</a:t>
            </a:r>
            <a:r>
              <a:rPr lang="en-GB" dirty="0"/>
              <a:t> </a:t>
            </a:r>
            <a:r>
              <a:rPr lang="en-GB" dirty="0" err="1"/>
              <a:t>contenção</a:t>
            </a:r>
            <a:r>
              <a:rPr lang="en-GB" dirty="0"/>
              <a:t> (</a:t>
            </a:r>
            <a:r>
              <a:rPr lang="en-GB" dirty="0" err="1"/>
              <a:t>ver</a:t>
            </a:r>
            <a:r>
              <a:rPr lang="en-GB" dirty="0"/>
              <a:t> </a:t>
            </a:r>
            <a:r>
              <a:rPr lang="en-GB" dirty="0" err="1"/>
              <a:t>módulo</a:t>
            </a:r>
            <a:r>
              <a:rPr lang="en-GB" dirty="0"/>
              <a:t> </a:t>
            </a:r>
            <a:r>
              <a:rPr lang="en-GB" dirty="0" err="1"/>
              <a:t>sobre</a:t>
            </a:r>
            <a:r>
              <a:rPr lang="en-GB" dirty="0"/>
              <a:t> </a:t>
            </a:r>
            <a:r>
              <a:rPr lang="en-GB" i="1" dirty="0"/>
              <a:t>Liberdade de </a:t>
            </a:r>
            <a:r>
              <a:rPr lang="en-GB" i="1" dirty="0" err="1"/>
              <a:t>coerção</a:t>
            </a:r>
            <a:r>
              <a:rPr lang="en-GB" i="1" dirty="0"/>
              <a:t>, </a:t>
            </a:r>
            <a:r>
              <a:rPr lang="en-GB" i="1" dirty="0" err="1"/>
              <a:t>violência</a:t>
            </a:r>
            <a:r>
              <a:rPr lang="en-GB" i="1" dirty="0"/>
              <a:t> e </a:t>
            </a:r>
            <a:r>
              <a:rPr lang="en-GB" i="1" dirty="0" err="1"/>
              <a:t>abuso</a:t>
            </a:r>
            <a:r>
              <a:rPr lang="en-GB" dirty="0"/>
              <a:t>).</a:t>
            </a:r>
            <a:endParaRPr dirty="0"/>
          </a:p>
          <a:p>
            <a:pPr marL="171450" lvl="0" indent="-171450" algn="l" rtl="0">
              <a:spcBef>
                <a:spcPts val="0"/>
              </a:spcBef>
              <a:spcAft>
                <a:spcPts val="0"/>
              </a:spcAft>
              <a:buClr>
                <a:schemeClr val="dk1"/>
              </a:buClr>
              <a:buSzPts val="1200"/>
              <a:buFont typeface="Arial"/>
              <a:buChar char="•"/>
            </a:pPr>
            <a:r>
              <a:rPr lang="en-GB" dirty="0"/>
              <a:t> </a:t>
            </a:r>
            <a:endParaRPr dirty="0"/>
          </a:p>
          <a:p>
            <a:pPr marL="171450" lvl="0" indent="-171450" algn="l" rtl="0">
              <a:spcBef>
                <a:spcPts val="0"/>
              </a:spcBef>
              <a:spcAft>
                <a:spcPts val="0"/>
              </a:spcAft>
              <a:buClr>
                <a:schemeClr val="dk1"/>
              </a:buClr>
              <a:buSzPts val="1200"/>
              <a:buFont typeface="Arial"/>
              <a:buChar char="•"/>
            </a:pPr>
            <a:r>
              <a:rPr lang="en-GB" dirty="0"/>
              <a:t>O </a:t>
            </a:r>
            <a:r>
              <a:rPr lang="en-GB" dirty="0" err="1"/>
              <a:t>uso</a:t>
            </a:r>
            <a:r>
              <a:rPr lang="en-GB" dirty="0"/>
              <a:t> de </a:t>
            </a:r>
            <a:r>
              <a:rPr lang="en-GB" dirty="0" err="1"/>
              <a:t>isolamento</a:t>
            </a:r>
            <a:r>
              <a:rPr lang="en-GB" dirty="0"/>
              <a:t> e </a:t>
            </a:r>
            <a:r>
              <a:rPr lang="en-GB" dirty="0" err="1"/>
              <a:t>contenção</a:t>
            </a:r>
            <a:r>
              <a:rPr lang="en-GB" dirty="0"/>
              <a:t> </a:t>
            </a:r>
            <a:r>
              <a:rPr lang="en-GB" dirty="0" err="1"/>
              <a:t>não</a:t>
            </a:r>
            <a:r>
              <a:rPr lang="en-GB" dirty="0"/>
              <a:t> </a:t>
            </a:r>
            <a:r>
              <a:rPr lang="en-GB" dirty="0" err="1"/>
              <a:t>é</a:t>
            </a:r>
            <a:r>
              <a:rPr lang="en-GB" dirty="0"/>
              <a:t> </a:t>
            </a:r>
            <a:r>
              <a:rPr lang="en-GB" dirty="0" err="1"/>
              <a:t>terapêutico</a:t>
            </a:r>
            <a:r>
              <a:rPr lang="en-GB" dirty="0"/>
              <a:t>, </a:t>
            </a:r>
            <a:r>
              <a:rPr lang="en-GB" dirty="0" err="1"/>
              <a:t>é</a:t>
            </a:r>
            <a:r>
              <a:rPr lang="en-GB" dirty="0"/>
              <a:t> </a:t>
            </a:r>
            <a:r>
              <a:rPr lang="en-GB" dirty="0" err="1"/>
              <a:t>incompatível</a:t>
            </a:r>
            <a:r>
              <a:rPr lang="en-GB" dirty="0"/>
              <a:t> com </a:t>
            </a:r>
            <a:r>
              <a:rPr lang="en-GB" dirty="0" err="1"/>
              <a:t>uma</a:t>
            </a:r>
            <a:r>
              <a:rPr lang="en-GB" dirty="0"/>
              <a:t> </a:t>
            </a:r>
            <a:r>
              <a:rPr lang="en-GB" dirty="0" err="1"/>
              <a:t>abordagem</a:t>
            </a:r>
            <a:r>
              <a:rPr lang="en-GB" dirty="0"/>
              <a:t> de </a:t>
            </a:r>
            <a:r>
              <a:rPr lang="en-GB" dirty="0" err="1"/>
              <a:t>recuperação</a:t>
            </a:r>
            <a:r>
              <a:rPr lang="en-GB" dirty="0"/>
              <a:t> e </a:t>
            </a:r>
            <a:r>
              <a:rPr lang="en-GB" dirty="0" err="1"/>
              <a:t>é</a:t>
            </a:r>
            <a:r>
              <a:rPr lang="en-GB" dirty="0"/>
              <a:t> </a:t>
            </a:r>
            <a:r>
              <a:rPr lang="en-GB" dirty="0" err="1"/>
              <a:t>contrário</a:t>
            </a:r>
            <a:r>
              <a:rPr lang="en-GB" dirty="0"/>
              <a:t> </a:t>
            </a:r>
            <a:r>
              <a:rPr lang="en-GB" dirty="0" err="1"/>
              <a:t>ao</a:t>
            </a:r>
            <a:r>
              <a:rPr lang="en-GB" dirty="0"/>
              <a:t> </a:t>
            </a:r>
            <a:r>
              <a:rPr lang="en-GB" dirty="0" err="1"/>
              <a:t>objetivo</a:t>
            </a:r>
            <a:r>
              <a:rPr lang="en-GB" dirty="0"/>
              <a:t> dos </a:t>
            </a:r>
            <a:r>
              <a:rPr lang="en-GB" dirty="0" err="1"/>
              <a:t>cuidados</a:t>
            </a:r>
            <a:r>
              <a:rPr lang="en-GB" dirty="0"/>
              <a:t>. </a:t>
            </a:r>
            <a:endParaRPr dirty="0"/>
          </a:p>
          <a:p>
            <a:pPr marL="171450" lvl="0" indent="-95250" algn="l" rtl="0">
              <a:spcBef>
                <a:spcPts val="0"/>
              </a:spcBef>
              <a:spcAft>
                <a:spcPts val="0"/>
              </a:spcAft>
              <a:buClr>
                <a:schemeClr val="dk1"/>
              </a:buClr>
              <a:buSzPts val="1200"/>
              <a:buFont typeface="Arial"/>
              <a:buNone/>
            </a:pPr>
            <a:endParaRPr dirty="0"/>
          </a:p>
          <a:p>
            <a:pPr marL="171450" lvl="0" indent="-171450" algn="l" rtl="0">
              <a:spcBef>
                <a:spcPts val="0"/>
              </a:spcBef>
              <a:spcAft>
                <a:spcPts val="0"/>
              </a:spcAft>
              <a:buClr>
                <a:schemeClr val="dk1"/>
              </a:buClr>
              <a:buSzPts val="1200"/>
              <a:buFont typeface="Arial"/>
              <a:buChar char="•"/>
            </a:pPr>
            <a:r>
              <a:rPr lang="en-GB" dirty="0" err="1"/>
              <a:t>Além</a:t>
            </a:r>
            <a:r>
              <a:rPr lang="en-GB" dirty="0"/>
              <a:t> </a:t>
            </a:r>
            <a:r>
              <a:rPr lang="en-GB" dirty="0" err="1"/>
              <a:t>disso</a:t>
            </a:r>
            <a:r>
              <a:rPr lang="en-GB" dirty="0"/>
              <a:t>, </a:t>
            </a:r>
            <a:r>
              <a:rPr lang="en-GB" dirty="0" err="1"/>
              <a:t>adotar</a:t>
            </a:r>
            <a:r>
              <a:rPr lang="en-GB" dirty="0"/>
              <a:t> </a:t>
            </a:r>
            <a:r>
              <a:rPr lang="en-GB" dirty="0" err="1"/>
              <a:t>uma</a:t>
            </a:r>
            <a:r>
              <a:rPr lang="en-GB" dirty="0"/>
              <a:t> </a:t>
            </a:r>
            <a:r>
              <a:rPr lang="en-GB" dirty="0" err="1"/>
              <a:t>abordagem</a:t>
            </a:r>
            <a:r>
              <a:rPr lang="en-GB" dirty="0"/>
              <a:t> de </a:t>
            </a:r>
            <a:r>
              <a:rPr lang="en-GB" dirty="0" err="1"/>
              <a:t>recuperação</a:t>
            </a:r>
            <a:r>
              <a:rPr lang="en-GB" dirty="0"/>
              <a:t> e </a:t>
            </a:r>
            <a:r>
              <a:rPr lang="en-GB" dirty="0" err="1"/>
              <a:t>respeitar</a:t>
            </a:r>
            <a:r>
              <a:rPr lang="en-GB" dirty="0"/>
              <a:t> as </a:t>
            </a:r>
            <a:r>
              <a:rPr lang="en-GB" dirty="0" err="1"/>
              <a:t>escolhas</a:t>
            </a:r>
            <a:r>
              <a:rPr lang="en-GB" dirty="0"/>
              <a:t> das </a:t>
            </a:r>
            <a:r>
              <a:rPr lang="en-GB" dirty="0" err="1"/>
              <a:t>pessoas</a:t>
            </a:r>
            <a:r>
              <a:rPr lang="en-GB" dirty="0"/>
              <a:t> </a:t>
            </a:r>
            <a:r>
              <a:rPr lang="en-GB" dirty="0" err="1"/>
              <a:t>em</a:t>
            </a:r>
            <a:r>
              <a:rPr lang="en-GB" dirty="0"/>
              <a:t> </a:t>
            </a:r>
            <a:r>
              <a:rPr lang="en-GB" dirty="0" err="1"/>
              <a:t>relação</a:t>
            </a:r>
            <a:r>
              <a:rPr lang="en-GB" dirty="0"/>
              <a:t> </a:t>
            </a:r>
            <a:r>
              <a:rPr lang="en-GB" dirty="0" err="1"/>
              <a:t>aos</a:t>
            </a:r>
            <a:r>
              <a:rPr lang="en-GB" dirty="0"/>
              <a:t> </a:t>
            </a:r>
            <a:r>
              <a:rPr lang="en-GB" dirty="0" err="1"/>
              <a:t>seus</a:t>
            </a:r>
            <a:r>
              <a:rPr lang="en-GB" dirty="0"/>
              <a:t> </a:t>
            </a:r>
            <a:r>
              <a:rPr lang="en-GB" dirty="0" err="1"/>
              <a:t>cuidados</a:t>
            </a:r>
            <a:r>
              <a:rPr lang="en-GB" dirty="0"/>
              <a:t>, </a:t>
            </a:r>
            <a:r>
              <a:rPr lang="en-GB" dirty="0" err="1"/>
              <a:t>tratamento</a:t>
            </a:r>
            <a:r>
              <a:rPr lang="en-GB" dirty="0"/>
              <a:t>, </a:t>
            </a:r>
            <a:r>
              <a:rPr lang="en-GB" dirty="0" err="1"/>
              <a:t>apoios</a:t>
            </a:r>
            <a:r>
              <a:rPr lang="en-GB" dirty="0"/>
              <a:t> e </a:t>
            </a:r>
            <a:r>
              <a:rPr lang="en-GB" dirty="0" err="1"/>
              <a:t>todos</a:t>
            </a:r>
            <a:r>
              <a:rPr lang="en-GB" dirty="0"/>
              <a:t> </a:t>
            </a:r>
            <a:r>
              <a:rPr lang="en-GB" dirty="0" err="1"/>
              <a:t>os</a:t>
            </a:r>
            <a:r>
              <a:rPr lang="en-GB" dirty="0"/>
              <a:t> outros </a:t>
            </a:r>
            <a:r>
              <a:rPr lang="en-GB" dirty="0" err="1"/>
              <a:t>aspetos</a:t>
            </a:r>
            <a:r>
              <a:rPr lang="en-GB" dirty="0"/>
              <a:t> das </a:t>
            </a:r>
            <a:r>
              <a:rPr lang="en-GB" dirty="0" err="1"/>
              <a:t>suas</a:t>
            </a:r>
            <a:r>
              <a:rPr lang="en-GB" dirty="0"/>
              <a:t> </a:t>
            </a:r>
            <a:r>
              <a:rPr lang="en-GB" dirty="0" err="1"/>
              <a:t>vidas</a:t>
            </a:r>
            <a:r>
              <a:rPr lang="en-GB" dirty="0"/>
              <a:t> </a:t>
            </a:r>
            <a:r>
              <a:rPr lang="en-GB" dirty="0" err="1"/>
              <a:t>reduz</a:t>
            </a:r>
            <a:r>
              <a:rPr lang="en-GB" dirty="0"/>
              <a:t> o </a:t>
            </a:r>
            <a:r>
              <a:rPr lang="en-GB" dirty="0" err="1"/>
              <a:t>potencial</a:t>
            </a:r>
            <a:r>
              <a:rPr lang="en-GB" dirty="0"/>
              <a:t> de </a:t>
            </a:r>
            <a:r>
              <a:rPr lang="en-GB" dirty="0" err="1"/>
              <a:t>surgimento</a:t>
            </a:r>
            <a:r>
              <a:rPr lang="en-GB" dirty="0"/>
              <a:t> de </a:t>
            </a:r>
            <a:r>
              <a:rPr lang="en-GB" dirty="0" err="1"/>
              <a:t>situações</a:t>
            </a:r>
            <a:r>
              <a:rPr lang="en-GB" dirty="0"/>
              <a:t> </a:t>
            </a:r>
            <a:r>
              <a:rPr lang="en-GB" dirty="0" err="1"/>
              <a:t>tensas</a:t>
            </a:r>
            <a:r>
              <a:rPr lang="en-GB" dirty="0"/>
              <a:t> e </a:t>
            </a:r>
            <a:r>
              <a:rPr lang="en-GB" dirty="0" err="1"/>
              <a:t>conflituosas</a:t>
            </a:r>
            <a:r>
              <a:rPr lang="en-GB" dirty="0"/>
              <a:t>. </a:t>
            </a:r>
            <a:endParaRPr dirty="0"/>
          </a:p>
        </p:txBody>
      </p:sp>
      <p:sp>
        <p:nvSpPr>
          <p:cNvPr id="148" name="Google Shape;14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As </a:t>
            </a:r>
            <a:r>
              <a:rPr lang="en-GB" dirty="0" err="1">
                <a:latin typeface="Calibri"/>
                <a:ea typeface="Calibri"/>
                <a:cs typeface="Calibri"/>
                <a:sym typeface="Calibri"/>
              </a:rPr>
              <a:t>medidas</a:t>
            </a:r>
            <a:r>
              <a:rPr lang="en-GB" dirty="0">
                <a:latin typeface="Calibri"/>
                <a:ea typeface="Calibri"/>
                <a:cs typeface="Calibri"/>
                <a:sym typeface="Calibri"/>
              </a:rPr>
              <a:t> </a:t>
            </a:r>
            <a:r>
              <a:rPr lang="en-GB" dirty="0" err="1">
                <a:latin typeface="Calibri"/>
                <a:ea typeface="Calibri"/>
                <a:cs typeface="Calibri"/>
                <a:sym typeface="Calibri"/>
              </a:rPr>
              <a:t>tomadas</a:t>
            </a:r>
            <a:r>
              <a:rPr lang="en-GB" dirty="0">
                <a:latin typeface="Calibri"/>
                <a:ea typeface="Calibri"/>
                <a:cs typeface="Calibri"/>
                <a:sym typeface="Calibri"/>
              </a:rPr>
              <a:t> para </a:t>
            </a:r>
            <a:r>
              <a:rPr lang="en-GB" dirty="0" err="1">
                <a:latin typeface="Calibri"/>
                <a:ea typeface="Calibri"/>
                <a:cs typeface="Calibri"/>
                <a:sym typeface="Calibri"/>
              </a:rPr>
              <a:t>ajudar</a:t>
            </a:r>
            <a:r>
              <a:rPr lang="en-GB" dirty="0">
                <a:latin typeface="Calibri"/>
                <a:ea typeface="Calibri"/>
                <a:cs typeface="Calibri"/>
                <a:sym typeface="Calibri"/>
              </a:rPr>
              <a:t> as </a:t>
            </a:r>
            <a:r>
              <a:rPr lang="en-GB" dirty="0" err="1">
                <a:latin typeface="Calibri"/>
                <a:ea typeface="Calibri"/>
                <a:cs typeface="Calibri"/>
                <a:sym typeface="Calibri"/>
              </a:rPr>
              <a:t>pessoas</a:t>
            </a:r>
            <a:r>
              <a:rPr lang="en-GB" dirty="0">
                <a:latin typeface="Calibri"/>
                <a:ea typeface="Calibri"/>
                <a:cs typeface="Calibri"/>
                <a:sym typeface="Calibri"/>
              </a:rPr>
              <a:t> a remover a causa do </a:t>
            </a:r>
            <a:r>
              <a:rPr lang="en-GB" dirty="0" err="1">
                <a:latin typeface="Calibri"/>
                <a:ea typeface="Calibri"/>
                <a:cs typeface="Calibri"/>
                <a:sym typeface="Calibri"/>
              </a:rPr>
              <a:t>sofrimento</a:t>
            </a:r>
            <a:r>
              <a:rPr lang="en-GB" dirty="0">
                <a:latin typeface="Calibri"/>
                <a:ea typeface="Calibri"/>
                <a:cs typeface="Calibri"/>
                <a:sym typeface="Calibri"/>
              </a:rPr>
              <a:t>, </a:t>
            </a:r>
            <a:r>
              <a:rPr lang="en-GB" dirty="0" err="1">
                <a:latin typeface="Calibri"/>
                <a:ea typeface="Calibri"/>
                <a:cs typeface="Calibri"/>
                <a:sym typeface="Calibri"/>
              </a:rPr>
              <a:t>raiva</a:t>
            </a:r>
            <a:r>
              <a:rPr lang="en-GB" dirty="0">
                <a:latin typeface="Calibri"/>
                <a:ea typeface="Calibri"/>
                <a:cs typeface="Calibri"/>
                <a:sym typeface="Calibri"/>
              </a:rPr>
              <a:t>, </a:t>
            </a:r>
            <a:r>
              <a:rPr lang="en-GB" dirty="0" err="1">
                <a:latin typeface="Calibri"/>
                <a:ea typeface="Calibri"/>
                <a:cs typeface="Calibri"/>
                <a:sym typeface="Calibri"/>
              </a:rPr>
              <a:t>frustração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ansiedade</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para </a:t>
            </a:r>
            <a:r>
              <a:rPr lang="en-GB" dirty="0" err="1">
                <a:latin typeface="Calibri"/>
                <a:ea typeface="Calibri"/>
                <a:cs typeface="Calibri"/>
                <a:sym typeface="Calibri"/>
              </a:rPr>
              <a:t>superá</a:t>
            </a:r>
            <a:r>
              <a:rPr lang="en-GB" dirty="0">
                <a:latin typeface="Calibri"/>
                <a:ea typeface="Calibri"/>
                <a:cs typeface="Calibri"/>
                <a:sym typeface="Calibri"/>
              </a:rPr>
              <a:t>-las, </a:t>
            </a:r>
            <a:r>
              <a:rPr lang="en-GB" dirty="0" err="1">
                <a:latin typeface="Calibri"/>
                <a:ea typeface="Calibri"/>
                <a:cs typeface="Calibri"/>
                <a:sym typeface="Calibri"/>
              </a:rPr>
              <a:t>devem</a:t>
            </a:r>
            <a:r>
              <a:rPr lang="en-GB" dirty="0">
                <a:latin typeface="Calibri"/>
                <a:ea typeface="Calibri"/>
                <a:cs typeface="Calibri"/>
                <a:sym typeface="Calibri"/>
              </a:rPr>
              <a:t> sempre ser </a:t>
            </a:r>
            <a:r>
              <a:rPr lang="en-GB" dirty="0" err="1">
                <a:latin typeface="Calibri"/>
                <a:ea typeface="Calibri"/>
                <a:cs typeface="Calibri"/>
                <a:sym typeface="Calibri"/>
              </a:rPr>
              <a:t>voluntárias</a:t>
            </a:r>
            <a:r>
              <a:rPr lang="en-GB" dirty="0">
                <a:latin typeface="Calibri"/>
                <a:ea typeface="Calibri"/>
                <a:cs typeface="Calibri"/>
                <a:sym typeface="Calibri"/>
              </a:rPr>
              <a:t> e </a:t>
            </a:r>
            <a:r>
              <a:rPr lang="en-GB" dirty="0" err="1">
                <a:latin typeface="Calibri"/>
                <a:ea typeface="Calibri"/>
                <a:cs typeface="Calibri"/>
                <a:sym typeface="Calibri"/>
              </a:rPr>
              <a:t>nunca</a:t>
            </a:r>
            <a:r>
              <a:rPr lang="en-GB" dirty="0">
                <a:latin typeface="Calibri"/>
                <a:ea typeface="Calibri"/>
                <a:cs typeface="Calibri"/>
                <a:sym typeface="Calibri"/>
              </a:rPr>
              <a:t> </a:t>
            </a:r>
            <a:r>
              <a:rPr lang="en-GB" dirty="0" err="1">
                <a:latin typeface="Calibri"/>
                <a:ea typeface="Calibri"/>
                <a:cs typeface="Calibri"/>
                <a:sym typeface="Calibri"/>
              </a:rPr>
              <a:t>devem</a:t>
            </a:r>
            <a:r>
              <a:rPr lang="en-GB" dirty="0">
                <a:latin typeface="Calibri"/>
                <a:ea typeface="Calibri"/>
                <a:cs typeface="Calibri"/>
                <a:sym typeface="Calibri"/>
              </a:rPr>
              <a:t> ser </a:t>
            </a:r>
            <a:r>
              <a:rPr lang="en-GB" dirty="0" err="1">
                <a:latin typeface="Calibri"/>
                <a:ea typeface="Calibri"/>
                <a:cs typeface="Calibri"/>
                <a:sym typeface="Calibri"/>
              </a:rPr>
              <a:t>impostas</a:t>
            </a:r>
            <a:r>
              <a:rPr lang="en-GB" dirty="0">
                <a:latin typeface="Calibri"/>
                <a:ea typeface="Calibri"/>
                <a:cs typeface="Calibri"/>
                <a:sym typeface="Calibri"/>
              </a:rPr>
              <a:t> a </a:t>
            </a:r>
            <a:r>
              <a:rPr lang="en-GB" dirty="0" err="1">
                <a:latin typeface="Calibri"/>
                <a:ea typeface="Calibri"/>
                <a:cs typeface="Calibri"/>
                <a:sym typeface="Calibri"/>
              </a:rPr>
              <a:t>ninguém</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Ações</a:t>
            </a:r>
            <a:r>
              <a:rPr lang="en-GB" dirty="0">
                <a:latin typeface="Calibri"/>
                <a:ea typeface="Calibri"/>
                <a:cs typeface="Calibri"/>
                <a:sym typeface="Calibri"/>
              </a:rPr>
              <a:t> </a:t>
            </a:r>
            <a:r>
              <a:rPr lang="en-GB" dirty="0" err="1">
                <a:latin typeface="Calibri"/>
                <a:ea typeface="Calibri"/>
                <a:cs typeface="Calibri"/>
                <a:sym typeface="Calibri"/>
              </a:rPr>
              <a:t>calmantes</a:t>
            </a:r>
            <a:r>
              <a:rPr lang="en-GB" dirty="0">
                <a:latin typeface="Calibri"/>
                <a:ea typeface="Calibri"/>
                <a:cs typeface="Calibri"/>
                <a:sym typeface="Calibri"/>
              </a:rPr>
              <a:t> e </a:t>
            </a:r>
            <a:r>
              <a:rPr lang="en-GB" dirty="0" err="1">
                <a:latin typeface="Calibri"/>
                <a:ea typeface="Calibri"/>
                <a:cs typeface="Calibri"/>
                <a:sym typeface="Calibri"/>
              </a:rPr>
              <a:t>outras</a:t>
            </a:r>
            <a:r>
              <a:rPr lang="en-GB" dirty="0">
                <a:latin typeface="Calibri"/>
                <a:ea typeface="Calibri"/>
                <a:cs typeface="Calibri"/>
                <a:sym typeface="Calibri"/>
              </a:rPr>
              <a:t> </a:t>
            </a:r>
            <a:r>
              <a:rPr lang="en-GB" dirty="0" err="1">
                <a:latin typeface="Calibri"/>
                <a:ea typeface="Calibri"/>
                <a:cs typeface="Calibri"/>
                <a:sym typeface="Calibri"/>
              </a:rPr>
              <a:t>formas</a:t>
            </a:r>
            <a:r>
              <a:rPr lang="en-GB" dirty="0">
                <a:latin typeface="Calibri"/>
                <a:ea typeface="Calibri"/>
                <a:cs typeface="Calibri"/>
                <a:sym typeface="Calibri"/>
              </a:rPr>
              <a:t> de lidar com o </a:t>
            </a:r>
            <a:r>
              <a:rPr lang="en-GB" dirty="0" err="1">
                <a:latin typeface="Calibri"/>
                <a:ea typeface="Calibri"/>
                <a:cs typeface="Calibri"/>
                <a:sym typeface="Calibri"/>
              </a:rPr>
              <a:t>sofrimento</a:t>
            </a:r>
            <a:r>
              <a:rPr lang="en-GB" dirty="0">
                <a:latin typeface="Calibri"/>
                <a:ea typeface="Calibri"/>
                <a:cs typeface="Calibri"/>
                <a:sym typeface="Calibri"/>
              </a:rPr>
              <a:t> </a:t>
            </a:r>
            <a:r>
              <a:rPr lang="en-GB" dirty="0" err="1">
                <a:latin typeface="Calibri"/>
                <a:ea typeface="Calibri"/>
                <a:cs typeface="Calibri"/>
                <a:sym typeface="Calibri"/>
              </a:rPr>
              <a:t>devem</a:t>
            </a:r>
            <a:r>
              <a:rPr lang="en-GB" dirty="0">
                <a:latin typeface="Calibri"/>
                <a:ea typeface="Calibri"/>
                <a:cs typeface="Calibri"/>
                <a:sym typeface="Calibri"/>
              </a:rPr>
              <a:t> ser </a:t>
            </a:r>
            <a:r>
              <a:rPr lang="en-GB" dirty="0" err="1">
                <a:latin typeface="Calibri"/>
                <a:ea typeface="Calibri"/>
                <a:cs typeface="Calibri"/>
                <a:sym typeface="Calibri"/>
              </a:rPr>
              <a:t>adaptadas</a:t>
            </a:r>
            <a:r>
              <a:rPr lang="en-GB" dirty="0">
                <a:latin typeface="Calibri"/>
                <a:ea typeface="Calibri"/>
                <a:cs typeface="Calibri"/>
                <a:sym typeface="Calibri"/>
              </a:rPr>
              <a:t> a </a:t>
            </a:r>
            <a:r>
              <a:rPr lang="en-GB" dirty="0" err="1">
                <a:latin typeface="Calibri"/>
                <a:ea typeface="Calibri"/>
                <a:cs typeface="Calibri"/>
                <a:sym typeface="Calibri"/>
              </a:rPr>
              <a:t>cada</a:t>
            </a:r>
            <a:r>
              <a:rPr lang="en-GB" dirty="0">
                <a:latin typeface="Calibri"/>
                <a:ea typeface="Calibri"/>
                <a:cs typeface="Calibri"/>
                <a:sym typeface="Calibri"/>
              </a:rPr>
              <a:t> </a:t>
            </a:r>
            <a:r>
              <a:rPr lang="en-GB" dirty="0" err="1">
                <a:latin typeface="Calibri"/>
                <a:ea typeface="Calibri"/>
                <a:cs typeface="Calibri"/>
                <a:sym typeface="Calibri"/>
              </a:rPr>
              <a:t>indivíduo</a:t>
            </a:r>
            <a:r>
              <a:rPr lang="en-GB" dirty="0">
                <a:latin typeface="Calibri"/>
                <a:ea typeface="Calibri"/>
                <a:cs typeface="Calibri"/>
                <a:sym typeface="Calibri"/>
              </a:rPr>
              <a:t> e a </a:t>
            </a:r>
            <a:r>
              <a:rPr lang="en-GB" dirty="0" err="1">
                <a:latin typeface="Calibri"/>
                <a:ea typeface="Calibri"/>
                <a:cs typeface="Calibri"/>
                <a:sym typeface="Calibri"/>
              </a:rPr>
              <a:t>cada</a:t>
            </a:r>
            <a:r>
              <a:rPr lang="en-GB" dirty="0">
                <a:latin typeface="Calibri"/>
                <a:ea typeface="Calibri"/>
                <a:cs typeface="Calibri"/>
                <a:sym typeface="Calibri"/>
              </a:rPr>
              <a:t> </a:t>
            </a:r>
            <a:r>
              <a:rPr lang="en-GB" dirty="0" err="1">
                <a:latin typeface="Calibri"/>
                <a:ea typeface="Calibri"/>
                <a:cs typeface="Calibri"/>
                <a:sym typeface="Calibri"/>
              </a:rPr>
              <a:t>situação</a:t>
            </a:r>
            <a:r>
              <a:rPr lang="en-GB" dirty="0">
                <a:latin typeface="Calibri"/>
                <a:ea typeface="Calibri"/>
                <a:cs typeface="Calibri"/>
                <a:sym typeface="Calibri"/>
              </a:rPr>
              <a:t>: algo que </a:t>
            </a:r>
            <a:r>
              <a:rPr lang="en-GB" dirty="0" err="1">
                <a:latin typeface="Calibri"/>
                <a:ea typeface="Calibri"/>
                <a:cs typeface="Calibri"/>
                <a:sym typeface="Calibri"/>
              </a:rPr>
              <a:t>funciona</a:t>
            </a:r>
            <a:r>
              <a:rPr lang="en-GB" dirty="0">
                <a:latin typeface="Calibri"/>
                <a:ea typeface="Calibri"/>
                <a:cs typeface="Calibri"/>
                <a:sym typeface="Calibri"/>
              </a:rPr>
              <a:t> para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um </a:t>
            </a:r>
            <a:r>
              <a:rPr lang="en-GB" dirty="0" err="1">
                <a:latin typeface="Calibri"/>
                <a:ea typeface="Calibri"/>
                <a:cs typeface="Calibri"/>
                <a:sym typeface="Calibri"/>
              </a:rPr>
              <a:t>determinado</a:t>
            </a:r>
            <a:r>
              <a:rPr lang="en-GB" dirty="0">
                <a:latin typeface="Calibri"/>
                <a:ea typeface="Calibri"/>
                <a:cs typeface="Calibri"/>
                <a:sym typeface="Calibri"/>
              </a:rPr>
              <a:t> </a:t>
            </a:r>
            <a:r>
              <a:rPr lang="en-GB" dirty="0" err="1">
                <a:latin typeface="Calibri"/>
                <a:ea typeface="Calibri"/>
                <a:cs typeface="Calibri"/>
                <a:sym typeface="Calibri"/>
              </a:rPr>
              <a:t>momento</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funcionar</a:t>
            </a:r>
            <a:r>
              <a:rPr lang="en-GB" dirty="0">
                <a:latin typeface="Calibri"/>
                <a:ea typeface="Calibri"/>
                <a:cs typeface="Calibri"/>
                <a:sym typeface="Calibri"/>
              </a:rPr>
              <a:t> para </a:t>
            </a:r>
            <a:r>
              <a:rPr lang="en-GB" dirty="0" err="1">
                <a:latin typeface="Calibri"/>
                <a:ea typeface="Calibri"/>
                <a:cs typeface="Calibri"/>
                <a:sym typeface="Calibri"/>
              </a:rPr>
              <a:t>outra</a:t>
            </a:r>
            <a:r>
              <a:rPr lang="en-GB" dirty="0">
                <a:latin typeface="Calibri"/>
                <a:ea typeface="Calibri"/>
                <a:cs typeface="Calibri"/>
                <a:sym typeface="Calibri"/>
              </a:rPr>
              <a:t>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para a </a:t>
            </a:r>
            <a:r>
              <a:rPr lang="en-GB" dirty="0" err="1">
                <a:latin typeface="Calibri"/>
                <a:ea typeface="Calibri"/>
                <a:cs typeface="Calibri"/>
                <a:sym typeface="Calibri"/>
              </a:rPr>
              <a:t>mesma</a:t>
            </a:r>
            <a:r>
              <a:rPr lang="en-GB" dirty="0">
                <a:latin typeface="Calibri"/>
                <a:ea typeface="Calibri"/>
                <a:cs typeface="Calibri"/>
                <a:sym typeface="Calibri"/>
              </a:rPr>
              <a:t>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um </a:t>
            </a:r>
            <a:r>
              <a:rPr lang="en-GB" dirty="0" err="1">
                <a:latin typeface="Calibri"/>
                <a:ea typeface="Calibri"/>
                <a:cs typeface="Calibri"/>
                <a:sym typeface="Calibri"/>
              </a:rPr>
              <a:t>momento</a:t>
            </a:r>
            <a:r>
              <a:rPr lang="en-GB" dirty="0">
                <a:latin typeface="Calibri"/>
                <a:ea typeface="Calibri"/>
                <a:cs typeface="Calibri"/>
                <a:sym typeface="Calibri"/>
              </a:rPr>
              <a:t> </a:t>
            </a:r>
            <a:r>
              <a:rPr lang="en-GB" dirty="0" err="1">
                <a:latin typeface="Calibri"/>
                <a:ea typeface="Calibri"/>
                <a:cs typeface="Calibri"/>
                <a:sym typeface="Calibri"/>
              </a:rPr>
              <a:t>diferente</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A </a:t>
            </a:r>
            <a:r>
              <a:rPr lang="en-GB" dirty="0" err="1">
                <a:latin typeface="Calibri"/>
                <a:ea typeface="Calibri"/>
                <a:cs typeface="Calibri"/>
                <a:sym typeface="Calibri"/>
              </a:rPr>
              <a:t>criatividade</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importante</a:t>
            </a:r>
            <a:r>
              <a:rPr lang="en-GB" dirty="0">
                <a:latin typeface="Calibri"/>
                <a:ea typeface="Calibri"/>
                <a:cs typeface="Calibri"/>
                <a:sym typeface="Calibri"/>
              </a:rPr>
              <a:t> para </a:t>
            </a:r>
            <a:r>
              <a:rPr lang="en-GB" dirty="0" err="1">
                <a:latin typeface="Calibri"/>
                <a:ea typeface="Calibri"/>
                <a:cs typeface="Calibri"/>
                <a:sym typeface="Calibri"/>
              </a:rPr>
              <a:t>encontrar</a:t>
            </a:r>
            <a:r>
              <a:rPr lang="en-GB" dirty="0">
                <a:latin typeface="Calibri"/>
                <a:ea typeface="Calibri"/>
                <a:cs typeface="Calibri"/>
                <a:sym typeface="Calibri"/>
              </a:rPr>
              <a:t> </a:t>
            </a:r>
            <a:r>
              <a:rPr lang="en-GB" dirty="0" err="1">
                <a:latin typeface="Calibri"/>
                <a:ea typeface="Calibri"/>
                <a:cs typeface="Calibri"/>
                <a:sym typeface="Calibri"/>
              </a:rPr>
              <a:t>soluções</a:t>
            </a:r>
            <a:r>
              <a:rPr lang="en-GB" dirty="0">
                <a:latin typeface="Calibri"/>
                <a:ea typeface="Calibri"/>
                <a:cs typeface="Calibri"/>
                <a:sym typeface="Calibri"/>
              </a:rPr>
              <a:t> </a:t>
            </a:r>
            <a:r>
              <a:rPr lang="en-GB" dirty="0" err="1">
                <a:latin typeface="Calibri"/>
                <a:ea typeface="Calibri"/>
                <a:cs typeface="Calibri"/>
                <a:sym typeface="Calibri"/>
              </a:rPr>
              <a:t>adaptadas</a:t>
            </a:r>
            <a:r>
              <a:rPr lang="en-GB" dirty="0">
                <a:latin typeface="Calibri"/>
                <a:ea typeface="Calibri"/>
                <a:cs typeface="Calibri"/>
                <a:sym typeface="Calibri"/>
              </a:rPr>
              <a:t> </a:t>
            </a:r>
            <a:r>
              <a:rPr lang="en-GB" dirty="0" err="1">
                <a:latin typeface="Calibri"/>
                <a:ea typeface="Calibri"/>
                <a:cs typeface="Calibri"/>
                <a:sym typeface="Calibri"/>
              </a:rPr>
              <a:t>às</a:t>
            </a:r>
            <a:r>
              <a:rPr lang="en-GB" dirty="0">
                <a:latin typeface="Calibri"/>
                <a:ea typeface="Calibri"/>
                <a:cs typeface="Calibri"/>
                <a:sym typeface="Calibri"/>
              </a:rPr>
              <a:t> </a:t>
            </a:r>
            <a:r>
              <a:rPr lang="en-GB" dirty="0" err="1">
                <a:latin typeface="Calibri"/>
                <a:ea typeface="Calibri"/>
                <a:cs typeface="Calibri"/>
                <a:sym typeface="Calibri"/>
              </a:rPr>
              <a:t>necessidades</a:t>
            </a:r>
            <a:r>
              <a:rPr lang="en-GB" dirty="0">
                <a:latin typeface="Calibri"/>
                <a:ea typeface="Calibri"/>
                <a:cs typeface="Calibri"/>
                <a:sym typeface="Calibri"/>
              </a:rPr>
              <a:t> </a:t>
            </a:r>
            <a:r>
              <a:rPr lang="en-GB" dirty="0" err="1">
                <a:latin typeface="Calibri"/>
                <a:ea typeface="Calibri"/>
                <a:cs typeface="Calibri"/>
                <a:sym typeface="Calibri"/>
              </a:rPr>
              <a:t>individuais</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O </a:t>
            </a:r>
            <a:r>
              <a:rPr lang="en-GB" dirty="0" err="1">
                <a:latin typeface="Calibri"/>
                <a:ea typeface="Calibri"/>
                <a:cs typeface="Calibri"/>
                <a:sym typeface="Calibri"/>
              </a:rPr>
              <a:t>uso</a:t>
            </a:r>
            <a:r>
              <a:rPr lang="en-GB" dirty="0">
                <a:latin typeface="Calibri"/>
                <a:ea typeface="Calibri"/>
                <a:cs typeface="Calibri"/>
                <a:sym typeface="Calibri"/>
              </a:rPr>
              <a:t> de </a:t>
            </a:r>
            <a:r>
              <a:rPr lang="en-GB" dirty="0" err="1">
                <a:latin typeface="Calibri"/>
                <a:ea typeface="Calibri"/>
                <a:cs typeface="Calibri"/>
                <a:sym typeface="Calibri"/>
              </a:rPr>
              <a:t>planos</a:t>
            </a:r>
            <a:r>
              <a:rPr lang="en-GB" dirty="0">
                <a:latin typeface="Calibri"/>
                <a:ea typeface="Calibri"/>
                <a:cs typeface="Calibri"/>
                <a:sym typeface="Calibri"/>
              </a:rPr>
              <a:t> </a:t>
            </a:r>
            <a:r>
              <a:rPr lang="en-GB" dirty="0" err="1">
                <a:latin typeface="Calibri"/>
                <a:ea typeface="Calibri"/>
                <a:cs typeface="Calibri"/>
                <a:sym typeface="Calibri"/>
              </a:rPr>
              <a:t>individualizados</a:t>
            </a:r>
            <a:r>
              <a:rPr lang="en-GB" dirty="0">
                <a:latin typeface="Calibri"/>
                <a:ea typeface="Calibri"/>
                <a:cs typeface="Calibri"/>
                <a:sym typeface="Calibri"/>
              </a:rPr>
              <a:t> para lidar com </a:t>
            </a:r>
            <a:r>
              <a:rPr lang="en-GB" dirty="0" err="1">
                <a:latin typeface="Calibri"/>
                <a:ea typeface="Calibri"/>
                <a:cs typeface="Calibri"/>
                <a:sym typeface="Calibri"/>
              </a:rPr>
              <a:t>problemas</a:t>
            </a:r>
            <a:r>
              <a:rPr lang="en-GB" dirty="0">
                <a:latin typeface="Calibri"/>
                <a:ea typeface="Calibri"/>
                <a:cs typeface="Calibri"/>
                <a:sym typeface="Calibri"/>
              </a:rPr>
              <a:t> que </a:t>
            </a:r>
            <a:r>
              <a:rPr lang="en-GB" dirty="0" err="1">
                <a:latin typeface="Calibri"/>
                <a:ea typeface="Calibri"/>
                <a:cs typeface="Calibri"/>
                <a:sym typeface="Calibri"/>
              </a:rPr>
              <a:t>surgem</a:t>
            </a:r>
            <a:r>
              <a:rPr lang="en-GB" dirty="0">
                <a:latin typeface="Calibri"/>
                <a:ea typeface="Calibri"/>
                <a:cs typeface="Calibri"/>
                <a:sym typeface="Calibri"/>
              </a:rPr>
              <a:t> de </a:t>
            </a:r>
            <a:r>
              <a:rPr lang="en-GB" dirty="0" err="1">
                <a:latin typeface="Calibri"/>
                <a:ea typeface="Calibri"/>
                <a:cs typeface="Calibri"/>
                <a:sym typeface="Calibri"/>
              </a:rPr>
              <a:t>situações</a:t>
            </a:r>
            <a:r>
              <a:rPr lang="en-GB" dirty="0">
                <a:latin typeface="Calibri"/>
                <a:ea typeface="Calibri"/>
                <a:cs typeface="Calibri"/>
                <a:sym typeface="Calibri"/>
              </a:rPr>
              <a:t> </a:t>
            </a:r>
            <a:r>
              <a:rPr lang="en-GB" dirty="0" err="1">
                <a:latin typeface="Calibri"/>
                <a:ea typeface="Calibri"/>
                <a:cs typeface="Calibri"/>
                <a:sym typeface="Calibri"/>
              </a:rPr>
              <a:t>conflituosas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tensas</a:t>
            </a:r>
            <a:r>
              <a:rPr lang="en-GB" dirty="0">
                <a:latin typeface="Calibri"/>
                <a:ea typeface="Calibri"/>
                <a:cs typeface="Calibri"/>
                <a:sym typeface="Calibri"/>
              </a:rPr>
              <a:t> </a:t>
            </a:r>
            <a:r>
              <a:rPr lang="en-GB" dirty="0" err="1">
                <a:latin typeface="Calibri"/>
                <a:ea typeface="Calibri"/>
                <a:cs typeface="Calibri"/>
                <a:sym typeface="Calibri"/>
              </a:rPr>
              <a:t>também</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ser </a:t>
            </a:r>
            <a:r>
              <a:rPr lang="en-GB" dirty="0" err="1">
                <a:latin typeface="Calibri"/>
                <a:ea typeface="Calibri"/>
                <a:cs typeface="Calibri"/>
                <a:sym typeface="Calibri"/>
              </a:rPr>
              <a:t>uma</a:t>
            </a:r>
            <a:r>
              <a:rPr lang="en-GB" dirty="0">
                <a:latin typeface="Calibri"/>
                <a:ea typeface="Calibri"/>
                <a:cs typeface="Calibri"/>
                <a:sym typeface="Calibri"/>
              </a:rPr>
              <a:t> boa </a:t>
            </a:r>
            <a:r>
              <a:rPr lang="en-GB" dirty="0" err="1">
                <a:latin typeface="Calibri"/>
                <a:ea typeface="Calibri"/>
                <a:cs typeface="Calibri"/>
                <a:sym typeface="Calibri"/>
              </a:rPr>
              <a:t>oportunidade</a:t>
            </a:r>
            <a:r>
              <a:rPr lang="en-GB" dirty="0">
                <a:latin typeface="Calibri"/>
                <a:ea typeface="Calibri"/>
                <a:cs typeface="Calibri"/>
                <a:sym typeface="Calibri"/>
              </a:rPr>
              <a:t> para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funcionários</a:t>
            </a:r>
            <a:r>
              <a:rPr lang="en-GB" dirty="0">
                <a:latin typeface="Calibri"/>
                <a:ea typeface="Calibri"/>
                <a:cs typeface="Calibri"/>
                <a:sym typeface="Calibri"/>
              </a:rPr>
              <a:t> do </a:t>
            </a:r>
            <a:r>
              <a:rPr lang="en-GB" dirty="0" err="1">
                <a:latin typeface="Calibri"/>
                <a:ea typeface="Calibri"/>
                <a:cs typeface="Calibri"/>
                <a:sym typeface="Calibri"/>
              </a:rPr>
              <a:t>serviço</a:t>
            </a:r>
            <a:r>
              <a:rPr lang="en-GB" dirty="0">
                <a:latin typeface="Calibri"/>
                <a:ea typeface="Calibri"/>
                <a:cs typeface="Calibri"/>
                <a:sym typeface="Calibri"/>
              </a:rPr>
              <a:t> e as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utilizam</a:t>
            </a:r>
            <a:r>
              <a:rPr lang="en-GB" dirty="0">
                <a:latin typeface="Calibri"/>
                <a:ea typeface="Calibri"/>
                <a:cs typeface="Calibri"/>
                <a:sym typeface="Calibri"/>
              </a:rPr>
              <a:t> o </a:t>
            </a:r>
            <a:r>
              <a:rPr lang="en-GB" dirty="0" err="1">
                <a:latin typeface="Calibri"/>
                <a:ea typeface="Calibri"/>
                <a:cs typeface="Calibri"/>
                <a:sym typeface="Calibri"/>
              </a:rPr>
              <a:t>serviço</a:t>
            </a:r>
            <a:r>
              <a:rPr lang="en-GB" dirty="0">
                <a:latin typeface="Calibri"/>
                <a:ea typeface="Calibri"/>
                <a:cs typeface="Calibri"/>
                <a:sym typeface="Calibri"/>
              </a:rPr>
              <a:t> </a:t>
            </a:r>
            <a:r>
              <a:rPr lang="en-GB" dirty="0" err="1">
                <a:latin typeface="Calibri"/>
                <a:ea typeface="Calibri"/>
                <a:cs typeface="Calibri"/>
                <a:sym typeface="Calibri"/>
              </a:rPr>
              <a:t>construírem</a:t>
            </a:r>
            <a:r>
              <a:rPr lang="en-GB" dirty="0">
                <a:latin typeface="Calibri"/>
                <a:ea typeface="Calibri"/>
                <a:cs typeface="Calibri"/>
                <a:sym typeface="Calibri"/>
              </a:rPr>
              <a:t> </a:t>
            </a:r>
            <a:r>
              <a:rPr lang="en-GB" dirty="0" err="1">
                <a:latin typeface="Calibri"/>
                <a:ea typeface="Calibri"/>
                <a:cs typeface="Calibri"/>
                <a:sym typeface="Calibri"/>
              </a:rPr>
              <a:t>confiança</a:t>
            </a:r>
            <a:r>
              <a:rPr lang="en-GB" dirty="0">
                <a:latin typeface="Calibri"/>
                <a:ea typeface="Calibri"/>
                <a:cs typeface="Calibri"/>
                <a:sym typeface="Calibri"/>
              </a:rPr>
              <a:t> e </a:t>
            </a:r>
            <a:r>
              <a:rPr lang="en-GB" dirty="0" err="1">
                <a:latin typeface="Calibri"/>
                <a:ea typeface="Calibri"/>
                <a:cs typeface="Calibri"/>
                <a:sym typeface="Calibri"/>
              </a:rPr>
              <a:t>respeito</a:t>
            </a:r>
            <a:r>
              <a:rPr lang="en-GB" dirty="0">
                <a:latin typeface="Calibri"/>
                <a:ea typeface="Calibri"/>
                <a:cs typeface="Calibri"/>
                <a:sym typeface="Calibri"/>
              </a:rPr>
              <a:t> </a:t>
            </a:r>
            <a:r>
              <a:rPr lang="en-GB" dirty="0" err="1">
                <a:latin typeface="Calibri"/>
                <a:ea typeface="Calibri"/>
                <a:cs typeface="Calibri"/>
                <a:sym typeface="Calibri"/>
              </a:rPr>
              <a:t>mútuo</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822" name="Google Shape;822;p1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101</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102:notes"/>
          <p:cNvSpPr>
            <a:spLocks noGrp="1" noRot="1" noChangeAspect="1"/>
          </p:cNvSpPr>
          <p:nvPr>
            <p:ph type="sldImg" idx="2"/>
          </p:nvPr>
        </p:nvSpPr>
        <p:spPr>
          <a:xfrm>
            <a:off x="946150" y="446088"/>
            <a:ext cx="4435475" cy="2495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Google Shape;828;p102:notes"/>
          <p:cNvSpPr txBox="1">
            <a:spLocks noGrp="1"/>
          </p:cNvSpPr>
          <p:nvPr>
            <p:ph type="body" idx="1"/>
          </p:nvPr>
        </p:nvSpPr>
        <p:spPr>
          <a:xfrm>
            <a:off x="685800" y="3712684"/>
            <a:ext cx="5486400" cy="4791236"/>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15000"/>
              </a:lnSpc>
              <a:spcBef>
                <a:spcPts val="0"/>
              </a:spcBef>
              <a:spcAft>
                <a:spcPts val="0"/>
              </a:spcAft>
              <a:buClr>
                <a:srgbClr val="000000"/>
              </a:buClr>
              <a:buSzPts val="1400"/>
              <a:buFont typeface="Arial"/>
              <a:buNone/>
              <a:tabLst/>
              <a:defRPr/>
            </a:pPr>
            <a:r>
              <a:rPr lang="pt-BR" sz="1200" b="1" i="0" u="none" strike="noStrike" cap="none" dirty="0">
                <a:solidFill>
                  <a:schemeClr val="dk1"/>
                </a:solidFill>
                <a:effectLst/>
                <a:latin typeface="Calibri"/>
                <a:ea typeface="Calibri"/>
                <a:cs typeface="Calibri"/>
                <a:sym typeface="Calibri"/>
              </a:rPr>
              <a:t>Exercício 6.1: Faça um plano individualizado (40 minutos) </a:t>
            </a:r>
          </a:p>
          <a:p>
            <a:pPr marL="0" lvl="0" indent="0" algn="just" rtl="0">
              <a:lnSpc>
                <a:spcPct val="115000"/>
              </a:lnSpc>
              <a:spcBef>
                <a:spcPts val="0"/>
              </a:spcBef>
              <a:spcAft>
                <a:spcPts val="0"/>
              </a:spcAft>
              <a:buNone/>
            </a:pPr>
            <a:r>
              <a:rPr lang="en-GB" dirty="0">
                <a:solidFill>
                  <a:srgbClr val="4F81BD"/>
                </a:solidFill>
                <a:latin typeface="Calibri"/>
                <a:ea typeface="Calibri"/>
                <a:cs typeface="Calibri"/>
                <a:sym typeface="Calibri"/>
              </a:rPr>
              <a:t>Todos – </a:t>
            </a:r>
            <a:r>
              <a:rPr lang="en-GB" dirty="0" err="1">
                <a:solidFill>
                  <a:srgbClr val="4F81BD"/>
                </a:solidFill>
                <a:latin typeface="Calibri"/>
                <a:ea typeface="Calibri"/>
                <a:cs typeface="Calibri"/>
                <a:sym typeface="Calibri"/>
              </a:rPr>
              <a:t>incluindo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profissionais</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saúde</a:t>
            </a:r>
            <a:r>
              <a:rPr lang="en-GB" dirty="0">
                <a:solidFill>
                  <a:srgbClr val="4F81BD"/>
                </a:solidFill>
                <a:latin typeface="Calibri"/>
                <a:ea typeface="Calibri"/>
                <a:cs typeface="Calibri"/>
                <a:sym typeface="Calibri"/>
              </a:rPr>
              <a:t> mental e outros </a:t>
            </a:r>
            <a:r>
              <a:rPr lang="en-GB" dirty="0" err="1">
                <a:solidFill>
                  <a:srgbClr val="4F81BD"/>
                </a:solidFill>
                <a:latin typeface="Calibri"/>
                <a:ea typeface="Calibri"/>
                <a:cs typeface="Calibri"/>
                <a:sym typeface="Calibri"/>
              </a:rPr>
              <a:t>profissionais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familiares</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parceiros</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cuidados</a:t>
            </a:r>
            <a:r>
              <a:rPr lang="en-GB" dirty="0">
                <a:solidFill>
                  <a:srgbClr val="4F81BD"/>
                </a:solidFill>
                <a:latin typeface="Calibri"/>
                <a:ea typeface="Calibri"/>
                <a:cs typeface="Calibri"/>
                <a:sym typeface="Calibri"/>
              </a:rPr>
              <a:t> – </a:t>
            </a:r>
            <a:r>
              <a:rPr lang="en-GB" dirty="0" err="1">
                <a:solidFill>
                  <a:srgbClr val="4F81BD"/>
                </a:solidFill>
                <a:latin typeface="Calibri"/>
                <a:ea typeface="Calibri"/>
                <a:cs typeface="Calibri"/>
                <a:sym typeface="Calibri"/>
              </a:rPr>
              <a:t>podem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beneficiar</a:t>
            </a:r>
            <a:r>
              <a:rPr lang="en-GB" dirty="0">
                <a:solidFill>
                  <a:srgbClr val="4F81BD"/>
                </a:solidFill>
                <a:latin typeface="Calibri"/>
                <a:ea typeface="Calibri"/>
                <a:cs typeface="Calibri"/>
                <a:sym typeface="Calibri"/>
              </a:rPr>
              <a:t> da </a:t>
            </a:r>
            <a:r>
              <a:rPr lang="en-GB" dirty="0" err="1">
                <a:solidFill>
                  <a:srgbClr val="4F81BD"/>
                </a:solidFill>
                <a:latin typeface="Calibri"/>
                <a:ea typeface="Calibri"/>
                <a:cs typeface="Calibri"/>
                <a:sym typeface="Calibri"/>
              </a:rPr>
              <a:t>identificação</a:t>
            </a:r>
            <a:r>
              <a:rPr lang="en-GB" dirty="0">
                <a:solidFill>
                  <a:srgbClr val="4F81BD"/>
                </a:solidFill>
                <a:latin typeface="Calibri"/>
                <a:ea typeface="Calibri"/>
                <a:cs typeface="Calibri"/>
                <a:sym typeface="Calibri"/>
              </a:rPr>
              <a:t> das </a:t>
            </a:r>
            <a:r>
              <a:rPr lang="en-GB" dirty="0" err="1">
                <a:solidFill>
                  <a:srgbClr val="4F81BD"/>
                </a:solidFill>
                <a:latin typeface="Calibri"/>
                <a:ea typeface="Calibri"/>
                <a:cs typeface="Calibri"/>
                <a:sym typeface="Calibri"/>
              </a:rPr>
              <a:t>suas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próprias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sensibilidades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Lembre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não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têm</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revelar</a:t>
            </a:r>
            <a:r>
              <a:rPr lang="en-GB" dirty="0">
                <a:solidFill>
                  <a:srgbClr val="4F81BD"/>
                </a:solidFill>
                <a:latin typeface="Calibri"/>
                <a:ea typeface="Calibri"/>
                <a:cs typeface="Calibri"/>
                <a:sym typeface="Calibri"/>
              </a:rPr>
              <a:t> nada que </a:t>
            </a:r>
            <a:r>
              <a:rPr lang="en-GB" dirty="0" err="1">
                <a:solidFill>
                  <a:srgbClr val="4F81BD"/>
                </a:solidFill>
                <a:latin typeface="Calibri"/>
                <a:ea typeface="Calibri"/>
                <a:cs typeface="Calibri"/>
                <a:sym typeface="Calibri"/>
              </a:rPr>
              <a:t>não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queiram</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600"/>
              </a:spcBef>
              <a:spcAft>
                <a:spcPts val="0"/>
              </a:spcAft>
              <a:buNone/>
            </a:pPr>
            <a:r>
              <a:rPr lang="en-GB" dirty="0" err="1">
                <a:solidFill>
                  <a:srgbClr val="4F81BD"/>
                </a:solidFill>
                <a:latin typeface="Calibri"/>
                <a:ea typeface="Calibri"/>
                <a:cs typeface="Calibri"/>
                <a:sym typeface="Calibri"/>
              </a:rPr>
              <a:t>Peça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que se </a:t>
            </a:r>
            <a:r>
              <a:rPr lang="en-GB" dirty="0" err="1">
                <a:solidFill>
                  <a:srgbClr val="4F81BD"/>
                </a:solidFill>
                <a:latin typeface="Calibri"/>
                <a:ea typeface="Calibri"/>
                <a:cs typeface="Calibri"/>
                <a:sym typeface="Calibri"/>
              </a:rPr>
              <a:t>dividam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duplas</a:t>
            </a:r>
            <a:r>
              <a:rPr lang="en-GB" dirty="0">
                <a:solidFill>
                  <a:srgbClr val="4F81BD"/>
                </a:solidFill>
                <a:latin typeface="Calibri"/>
                <a:ea typeface="Calibri"/>
                <a:cs typeface="Calibri"/>
                <a:sym typeface="Calibri"/>
              </a:rPr>
              <a:t>. Em </a:t>
            </a:r>
            <a:r>
              <a:rPr lang="en-GB" dirty="0" err="1">
                <a:solidFill>
                  <a:srgbClr val="4F81BD"/>
                </a:solidFill>
                <a:latin typeface="Calibri"/>
                <a:ea typeface="Calibri"/>
                <a:cs typeface="Calibri"/>
                <a:sym typeface="Calibri"/>
              </a:rPr>
              <a:t>seguida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distribua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cópias</a:t>
            </a:r>
            <a:r>
              <a:rPr lang="en-GB" dirty="0">
                <a:solidFill>
                  <a:srgbClr val="4F81BD"/>
                </a:solidFill>
                <a:latin typeface="Calibri"/>
                <a:ea typeface="Calibri"/>
                <a:cs typeface="Calibri"/>
                <a:sym typeface="Calibri"/>
              </a:rPr>
              <a:t> do Anexo 3 (</a:t>
            </a:r>
            <a:r>
              <a:rPr lang="en-GB" dirty="0" err="1">
                <a:solidFill>
                  <a:srgbClr val="4F81BD"/>
                </a:solidFill>
                <a:latin typeface="Calibri"/>
                <a:ea typeface="Calibri"/>
                <a:cs typeface="Calibri"/>
                <a:sym typeface="Calibri"/>
              </a:rPr>
              <a:t>Elaboração</a:t>
            </a:r>
            <a:r>
              <a:rPr lang="en-GB" dirty="0">
                <a:solidFill>
                  <a:srgbClr val="4F81BD"/>
                </a:solidFill>
                <a:latin typeface="Calibri"/>
                <a:ea typeface="Calibri"/>
                <a:cs typeface="Calibri"/>
                <a:sym typeface="Calibri"/>
              </a:rPr>
              <a:t> de um plano </a:t>
            </a:r>
            <a:r>
              <a:rPr lang="en-GB" dirty="0" err="1">
                <a:solidFill>
                  <a:srgbClr val="4F81BD"/>
                </a:solidFill>
                <a:latin typeface="Calibri"/>
                <a:ea typeface="Calibri"/>
                <a:cs typeface="Calibri"/>
                <a:sym typeface="Calibri"/>
              </a:rPr>
              <a:t>individualizado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podem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fazer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exercício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sozinhos</a:t>
            </a:r>
            <a:r>
              <a:rPr lang="en-GB" dirty="0">
                <a:solidFill>
                  <a:srgbClr val="4F81BD"/>
                </a:solidFill>
                <a:latin typeface="Calibri"/>
                <a:ea typeface="Calibri"/>
                <a:cs typeface="Calibri"/>
                <a:sym typeface="Calibri"/>
              </a:rPr>
              <a:t>, se </a:t>
            </a:r>
            <a:r>
              <a:rPr lang="en-GB" dirty="0" err="1">
                <a:solidFill>
                  <a:srgbClr val="4F81BD"/>
                </a:solidFill>
                <a:latin typeface="Calibri"/>
                <a:ea typeface="Calibri"/>
                <a:cs typeface="Calibri"/>
                <a:sym typeface="Calibri"/>
              </a:rPr>
              <a:t>preferirem</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just" rtl="0">
              <a:lnSpc>
                <a:spcPct val="115000"/>
              </a:lnSpc>
              <a:spcBef>
                <a:spcPts val="600"/>
              </a:spcBef>
              <a:spcAft>
                <a:spcPts val="0"/>
              </a:spcAft>
              <a:buNone/>
            </a:pPr>
            <a:r>
              <a:rPr lang="en-GB" dirty="0" err="1">
                <a:solidFill>
                  <a:srgbClr val="4F81BD"/>
                </a:solidFill>
                <a:latin typeface="Calibri"/>
                <a:ea typeface="Calibri"/>
                <a:cs typeface="Calibri"/>
                <a:sym typeface="Calibri"/>
              </a:rPr>
              <a:t>Peça</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cada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dupla</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preencha</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tabela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abaixo</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cada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600"/>
              </a:spcBef>
              <a:spcAft>
                <a:spcPts val="0"/>
              </a:spcAft>
              <a:buClr>
                <a:srgbClr val="4F81BD"/>
              </a:buClr>
              <a:buSzPts val="1200"/>
              <a:buFont typeface="Calibri"/>
              <a:buAutoNum type="arabicPeriod"/>
            </a:pPr>
            <a:r>
              <a:rPr lang="en-GB" dirty="0" err="1">
                <a:solidFill>
                  <a:srgbClr val="4F81BD"/>
                </a:solidFill>
                <a:latin typeface="Calibri"/>
                <a:ea typeface="Calibri"/>
                <a:cs typeface="Calibri"/>
                <a:sym typeface="Calibri"/>
              </a:rPr>
              <a:t>Comece</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exercício</a:t>
            </a:r>
            <a:r>
              <a:rPr lang="en-GB" dirty="0">
                <a:solidFill>
                  <a:srgbClr val="4F81BD"/>
                </a:solidFill>
                <a:latin typeface="Calibri"/>
                <a:ea typeface="Calibri"/>
                <a:cs typeface="Calibri"/>
                <a:sym typeface="Calibri"/>
              </a:rPr>
              <a:t> com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cada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dupla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entrevistando</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outra</a:t>
            </a:r>
            <a:r>
              <a:rPr lang="en-GB"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sobre</a:t>
            </a:r>
            <a:r>
              <a:rPr lang="en-GB" b="1" dirty="0">
                <a:solidFill>
                  <a:srgbClr val="4F81BD"/>
                </a:solidFill>
                <a:latin typeface="Calibri"/>
                <a:ea typeface="Calibri"/>
                <a:cs typeface="Calibri"/>
                <a:sym typeface="Calibri"/>
              </a:rPr>
              <a:t> o que a </a:t>
            </a:r>
            <a:r>
              <a:rPr lang="en-GB" b="1" dirty="0" err="1">
                <a:solidFill>
                  <a:srgbClr val="4F81BD"/>
                </a:solidFill>
                <a:latin typeface="Calibri"/>
                <a:ea typeface="Calibri"/>
                <a:cs typeface="Calibri"/>
                <a:sym typeface="Calibri"/>
              </a:rPr>
              <a:t>faz</a:t>
            </a:r>
            <a:r>
              <a:rPr lang="en-GB" b="1"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sentir</a:t>
            </a:r>
            <a:r>
              <a:rPr lang="en-GB" b="1"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frustrada</a:t>
            </a:r>
            <a:r>
              <a:rPr lang="en-GB" b="1"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ansiosa</a:t>
            </a:r>
            <a:r>
              <a:rPr lang="en-GB" b="1"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irritada</a:t>
            </a:r>
            <a:r>
              <a:rPr lang="en-GB" b="1"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ou</a:t>
            </a:r>
            <a:r>
              <a:rPr lang="en-GB" b="1"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angustiada</a:t>
            </a:r>
            <a:r>
              <a:rPr lang="en-GB" b="1" dirty="0">
                <a:solidFill>
                  <a:srgbClr val="4F81BD"/>
                </a:solidFill>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4F81BD"/>
              </a:buClr>
              <a:buSzPts val="1200"/>
              <a:buFont typeface="Calibri"/>
              <a:buAutoNum type="arabicPeriod"/>
            </a:pPr>
            <a:r>
              <a:rPr lang="en-GB" dirty="0">
                <a:solidFill>
                  <a:srgbClr val="4F81BD"/>
                </a:solidFill>
                <a:latin typeface="Calibri"/>
                <a:ea typeface="Calibri"/>
                <a:cs typeface="Calibri"/>
                <a:sym typeface="Calibri"/>
              </a:rPr>
              <a:t>Em </a:t>
            </a:r>
            <a:r>
              <a:rPr lang="en-GB" dirty="0" err="1">
                <a:solidFill>
                  <a:srgbClr val="4F81BD"/>
                </a:solidFill>
                <a:latin typeface="Calibri"/>
                <a:ea typeface="Calibri"/>
                <a:cs typeface="Calibri"/>
                <a:sym typeface="Calibri"/>
              </a:rPr>
              <a:t>seguida</a:t>
            </a:r>
            <a:r>
              <a:rPr lang="en-GB" dirty="0">
                <a:solidFill>
                  <a:srgbClr val="4F81BD"/>
                </a:solidFill>
                <a:latin typeface="Calibri"/>
                <a:ea typeface="Calibri"/>
                <a:cs typeface="Calibri"/>
                <a:sym typeface="Calibri"/>
              </a:rPr>
              <a:t>, ambos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parceiros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devem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discutir</a:t>
            </a:r>
            <a:r>
              <a:rPr lang="en-GB" dirty="0">
                <a:solidFill>
                  <a:srgbClr val="4F81BD"/>
                </a:solidFill>
                <a:latin typeface="Calibri"/>
                <a:ea typeface="Calibri"/>
                <a:cs typeface="Calibri"/>
                <a:sym typeface="Calibri"/>
              </a:rPr>
              <a:t> </a:t>
            </a:r>
            <a:r>
              <a:rPr lang="en-GB" b="1" dirty="0">
                <a:solidFill>
                  <a:srgbClr val="4F81BD"/>
                </a:solidFill>
                <a:latin typeface="Calibri"/>
                <a:ea typeface="Calibri"/>
                <a:cs typeface="Calibri"/>
                <a:sym typeface="Calibri"/>
              </a:rPr>
              <a:t>o que </a:t>
            </a:r>
            <a:r>
              <a:rPr lang="en-GB" b="1" dirty="0" err="1">
                <a:solidFill>
                  <a:srgbClr val="4F81BD"/>
                </a:solidFill>
                <a:latin typeface="Calibri"/>
                <a:ea typeface="Calibri"/>
                <a:cs typeface="Calibri"/>
                <a:sym typeface="Calibri"/>
              </a:rPr>
              <a:t>ajuda</a:t>
            </a:r>
            <a:r>
              <a:rPr lang="en-GB" b="1" dirty="0">
                <a:solidFill>
                  <a:srgbClr val="4F81BD"/>
                </a:solidFill>
                <a:latin typeface="Calibri"/>
                <a:ea typeface="Calibri"/>
                <a:cs typeface="Calibri"/>
                <a:sym typeface="Calibri"/>
              </a:rPr>
              <a:t> a </a:t>
            </a:r>
            <a:r>
              <a:rPr lang="en-GB" b="1" dirty="0" err="1">
                <a:solidFill>
                  <a:srgbClr val="4F81BD"/>
                </a:solidFill>
                <a:latin typeface="Calibri"/>
                <a:ea typeface="Calibri"/>
                <a:cs typeface="Calibri"/>
                <a:sym typeface="Calibri"/>
              </a:rPr>
              <a:t>pessoa</a:t>
            </a:r>
            <a:r>
              <a:rPr lang="en-GB" b="1" dirty="0">
                <a:solidFill>
                  <a:srgbClr val="4F81BD"/>
                </a:solidFill>
                <a:latin typeface="Calibri"/>
                <a:ea typeface="Calibri"/>
                <a:cs typeface="Calibri"/>
                <a:sym typeface="Calibri"/>
              </a:rPr>
              <a:t> a se </a:t>
            </a:r>
            <a:r>
              <a:rPr lang="en-GB" b="1" dirty="0" err="1">
                <a:solidFill>
                  <a:srgbClr val="4F81BD"/>
                </a:solidFill>
                <a:latin typeface="Calibri"/>
                <a:ea typeface="Calibri"/>
                <a:cs typeface="Calibri"/>
                <a:sym typeface="Calibri"/>
              </a:rPr>
              <a:t>acalmar</a:t>
            </a:r>
            <a:r>
              <a:rPr lang="en-GB" b="1"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durante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situações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tensas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estressantes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conflituosas</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4F81BD"/>
              </a:buClr>
              <a:buSzPts val="1200"/>
              <a:buFont typeface="Calibri"/>
              <a:buAutoNum type="arabicPeriod"/>
            </a:pPr>
            <a:r>
              <a:rPr lang="en-GB" dirty="0" err="1">
                <a:solidFill>
                  <a:srgbClr val="4F81BD"/>
                </a:solidFill>
                <a:latin typeface="Calibri"/>
                <a:ea typeface="Calibri"/>
                <a:cs typeface="Calibri"/>
                <a:sym typeface="Calibri"/>
              </a:rPr>
              <a:t>Finalmente</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dupla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deve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identificar</a:t>
            </a:r>
            <a:r>
              <a:rPr lang="en-GB"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medidas</a:t>
            </a:r>
            <a:r>
              <a:rPr lang="en-GB" b="1"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concretas</a:t>
            </a:r>
            <a:r>
              <a:rPr lang="en-GB" b="1" dirty="0">
                <a:solidFill>
                  <a:srgbClr val="4F81BD"/>
                </a:solidFill>
                <a:latin typeface="Calibri"/>
                <a:ea typeface="Calibri"/>
                <a:cs typeface="Calibri"/>
                <a:sym typeface="Calibri"/>
              </a:rPr>
              <a:t> para </a:t>
            </a:r>
            <a:r>
              <a:rPr lang="en-GB" b="1" dirty="0" err="1">
                <a:solidFill>
                  <a:srgbClr val="4F81BD"/>
                </a:solidFill>
                <a:latin typeface="Calibri"/>
                <a:ea typeface="Calibri"/>
                <a:cs typeface="Calibri"/>
                <a:sym typeface="Calibri"/>
              </a:rPr>
              <a:t>ajudar</a:t>
            </a:r>
            <a:r>
              <a:rPr lang="en-GB" b="1" dirty="0">
                <a:solidFill>
                  <a:srgbClr val="4F81BD"/>
                </a:solidFill>
                <a:latin typeface="Calibri"/>
                <a:ea typeface="Calibri"/>
                <a:cs typeface="Calibri"/>
                <a:sym typeface="Calibri"/>
              </a:rPr>
              <a:t> a </a:t>
            </a:r>
            <a:r>
              <a:rPr lang="en-GB" b="1" dirty="0" err="1">
                <a:solidFill>
                  <a:srgbClr val="4F81BD"/>
                </a:solidFill>
                <a:latin typeface="Calibri"/>
                <a:ea typeface="Calibri"/>
                <a:cs typeface="Calibri"/>
                <a:sym typeface="Calibri"/>
              </a:rPr>
              <a:t>pessoa</a:t>
            </a:r>
            <a:r>
              <a:rPr lang="en-GB" b="1" dirty="0">
                <a:solidFill>
                  <a:srgbClr val="4F81BD"/>
                </a:solidFill>
                <a:latin typeface="Calibri"/>
                <a:ea typeface="Calibri"/>
                <a:cs typeface="Calibri"/>
                <a:sym typeface="Calibri"/>
              </a:rPr>
              <a:t> que </a:t>
            </a:r>
            <a:r>
              <a:rPr lang="en-GB" b="1" dirty="0" err="1">
                <a:solidFill>
                  <a:srgbClr val="4F81BD"/>
                </a:solidFill>
                <a:latin typeface="Calibri"/>
                <a:ea typeface="Calibri"/>
                <a:cs typeface="Calibri"/>
                <a:sym typeface="Calibri"/>
              </a:rPr>
              <a:t>compartilhou</a:t>
            </a:r>
            <a:r>
              <a:rPr lang="en-GB" b="1"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suas</a:t>
            </a:r>
            <a:r>
              <a:rPr lang="en-GB" b="1"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sensibilidades</a:t>
            </a:r>
            <a:r>
              <a:rPr lang="en-GB" b="1" dirty="0">
                <a:solidFill>
                  <a:srgbClr val="4F81BD"/>
                </a:solidFill>
                <a:latin typeface="Calibri"/>
                <a:ea typeface="Calibri"/>
                <a:cs typeface="Calibri"/>
                <a:sym typeface="Calibri"/>
              </a:rPr>
              <a:t> a se </a:t>
            </a:r>
            <a:r>
              <a:rPr lang="en-GB" b="1" dirty="0" err="1">
                <a:solidFill>
                  <a:srgbClr val="4F81BD"/>
                </a:solidFill>
                <a:latin typeface="Calibri"/>
                <a:ea typeface="Calibri"/>
                <a:cs typeface="Calibri"/>
                <a:sym typeface="Calibri"/>
              </a:rPr>
              <a:t>acalmar</a:t>
            </a:r>
            <a:r>
              <a:rPr lang="en-GB" b="1"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ou</a:t>
            </a:r>
            <a:r>
              <a:rPr lang="en-GB" b="1" dirty="0">
                <a:solidFill>
                  <a:srgbClr val="4F81BD"/>
                </a:solidFill>
                <a:latin typeface="Calibri"/>
                <a:ea typeface="Calibri"/>
                <a:cs typeface="Calibri"/>
                <a:sym typeface="Calibri"/>
              </a:rPr>
              <a:t> lidar com a </a:t>
            </a:r>
            <a:r>
              <a:rPr lang="en-GB" b="1" dirty="0" err="1">
                <a:solidFill>
                  <a:srgbClr val="4F81BD"/>
                </a:solidFill>
                <a:latin typeface="Calibri"/>
                <a:ea typeface="Calibri"/>
                <a:cs typeface="Calibri"/>
                <a:sym typeface="Calibri"/>
              </a:rPr>
              <a:t>situação</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1000"/>
              </a:spcBef>
              <a:spcAft>
                <a:spcPts val="0"/>
              </a:spcAft>
              <a:buNone/>
            </a:pPr>
            <a:r>
              <a:rPr lang="en-GB" dirty="0" err="1">
                <a:solidFill>
                  <a:srgbClr val="4F81BD"/>
                </a:solidFill>
                <a:latin typeface="Calibri"/>
                <a:ea typeface="Calibri"/>
                <a:cs typeface="Calibri"/>
                <a:sym typeface="Calibri"/>
              </a:rPr>
              <a:t>Após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esta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primeira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rodada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peça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parceiros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troquem</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papéis</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repitam</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exercício</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829" name="Google Shape;829;p1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102</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200" b="1" dirty="0">
                <a:solidFill>
                  <a:srgbClr val="4F81BD"/>
                </a:solidFill>
                <a:latin typeface="Calibri"/>
                <a:ea typeface="Calibri"/>
                <a:cs typeface="Calibri"/>
                <a:sym typeface="Calibri"/>
              </a:rPr>
              <a:t>Tempo para </a:t>
            </a:r>
            <a:r>
              <a:rPr lang="en-GB" sz="1200" b="1" dirty="0" err="1">
                <a:solidFill>
                  <a:srgbClr val="4F81BD"/>
                </a:solidFill>
                <a:latin typeface="Calibri"/>
                <a:ea typeface="Calibri"/>
                <a:cs typeface="Calibri"/>
                <a:sym typeface="Calibri"/>
              </a:rPr>
              <a:t>este</a:t>
            </a:r>
            <a:r>
              <a:rPr lang="en-GB" sz="1200" b="1" dirty="0">
                <a:solidFill>
                  <a:srgbClr val="4F81BD"/>
                </a:solidFill>
                <a:latin typeface="Calibri"/>
                <a:ea typeface="Calibri"/>
                <a:cs typeface="Calibri"/>
                <a:sym typeface="Calibri"/>
              </a:rPr>
              <a:t> </a:t>
            </a:r>
            <a:r>
              <a:rPr lang="en-GB" sz="1200" b="1" dirty="0" err="1">
                <a:solidFill>
                  <a:srgbClr val="4F81BD"/>
                </a:solidFill>
                <a:latin typeface="Calibri"/>
                <a:ea typeface="Calibri"/>
                <a:cs typeface="Calibri"/>
                <a:sym typeface="Calibri"/>
              </a:rPr>
              <a:t>Tema</a:t>
            </a:r>
            <a:endParaRPr sz="1200" dirty="0">
              <a:latin typeface="Calibri"/>
              <a:ea typeface="Calibri"/>
              <a:cs typeface="Calibri"/>
              <a:sym typeface="Calibri"/>
            </a:endParaRPr>
          </a:p>
          <a:p>
            <a:pPr marL="0" lvl="0" indent="0" algn="just" rtl="0">
              <a:lnSpc>
                <a:spcPct val="115000"/>
              </a:lnSpc>
              <a:spcBef>
                <a:spcPts val="0"/>
              </a:spcBef>
              <a:spcAft>
                <a:spcPts val="0"/>
              </a:spcAft>
              <a:buNone/>
            </a:pPr>
            <a:r>
              <a:rPr lang="en-GB" sz="1200" dirty="0" err="1">
                <a:solidFill>
                  <a:srgbClr val="000000"/>
                </a:solidFill>
                <a:latin typeface="Calibri"/>
                <a:ea typeface="Calibri"/>
                <a:cs typeface="Calibri"/>
                <a:sym typeface="Calibri"/>
              </a:rPr>
              <a:t>Aproximadamente</a:t>
            </a:r>
            <a:r>
              <a:rPr lang="en-GB" sz="1200" dirty="0">
                <a:solidFill>
                  <a:srgbClr val="000000"/>
                </a:solidFill>
                <a:latin typeface="Calibri"/>
                <a:ea typeface="Calibri"/>
                <a:cs typeface="Calibri"/>
                <a:sym typeface="Calibri"/>
              </a:rPr>
              <a:t> 40 </a:t>
            </a:r>
            <a:r>
              <a:rPr lang="en-GB" sz="1200" dirty="0" err="1">
                <a:solidFill>
                  <a:srgbClr val="000000"/>
                </a:solidFill>
                <a:latin typeface="Calibri"/>
                <a:ea typeface="Calibri"/>
                <a:cs typeface="Calibri"/>
                <a:sym typeface="Calibri"/>
              </a:rPr>
              <a:t>minutos</a:t>
            </a:r>
            <a:r>
              <a:rPr lang="en-GB" sz="1200" dirty="0">
                <a:solidFill>
                  <a:srgbClr val="000000"/>
                </a:solidFill>
                <a:latin typeface="Calibri"/>
                <a:ea typeface="Calibri"/>
                <a:cs typeface="Calibri"/>
                <a:sym typeface="Calibri"/>
              </a:rPr>
              <a:t>.</a:t>
            </a:r>
            <a:endParaRPr sz="1200" dirty="0">
              <a:latin typeface="Calibri"/>
              <a:ea typeface="Calibri"/>
              <a:cs typeface="Calibri"/>
              <a:sym typeface="Calibri"/>
            </a:endParaRPr>
          </a:p>
          <a:p>
            <a:pPr marL="0" lvl="0" indent="0" algn="l" rtl="0">
              <a:spcBef>
                <a:spcPts val="0"/>
              </a:spcBef>
              <a:spcAft>
                <a:spcPts val="0"/>
              </a:spcAft>
              <a:buNone/>
            </a:pPr>
            <a:endParaRPr dirty="0"/>
          </a:p>
        </p:txBody>
      </p:sp>
      <p:sp>
        <p:nvSpPr>
          <p:cNvPr id="836" name="Google Shape;836;p10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103</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1" name="Google Shape;841;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Apresentação</a:t>
            </a:r>
            <a:r>
              <a:rPr lang="en-GB" b="1" i="1" dirty="0">
                <a:latin typeface="Calibri"/>
                <a:ea typeface="Calibri"/>
                <a:cs typeface="Calibri"/>
                <a:sym typeface="Calibri"/>
              </a:rPr>
              <a:t>: </a:t>
            </a:r>
            <a:r>
              <a:rPr lang="en-GB" b="1" i="1" dirty="0" err="1">
                <a:latin typeface="Calibri"/>
                <a:ea typeface="Calibri"/>
                <a:cs typeface="Calibri"/>
                <a:sym typeface="Calibri"/>
              </a:rPr>
              <a:t>Criando</a:t>
            </a:r>
            <a:r>
              <a:rPr lang="en-GB" b="1" i="1" dirty="0">
                <a:latin typeface="Calibri"/>
                <a:ea typeface="Calibri"/>
                <a:cs typeface="Calibri"/>
                <a:sym typeface="Calibri"/>
              </a:rPr>
              <a:t> </a:t>
            </a:r>
            <a:r>
              <a:rPr lang="en-GB" b="1" i="1" dirty="0" err="1">
                <a:latin typeface="Calibri"/>
                <a:ea typeface="Calibri"/>
                <a:cs typeface="Calibri"/>
                <a:sym typeface="Calibri"/>
              </a:rPr>
              <a:t>uma</a:t>
            </a:r>
            <a:r>
              <a:rPr lang="en-GB" b="1" i="1" dirty="0">
                <a:latin typeface="Calibri"/>
                <a:ea typeface="Calibri"/>
                <a:cs typeface="Calibri"/>
                <a:sym typeface="Calibri"/>
              </a:rPr>
              <a:t> </a:t>
            </a:r>
            <a:r>
              <a:rPr lang="en-GB" b="1" i="1" dirty="0" err="1">
                <a:latin typeface="Calibri"/>
                <a:ea typeface="Calibri"/>
                <a:cs typeface="Calibri"/>
                <a:sym typeface="Calibri"/>
              </a:rPr>
              <a:t>cultura</a:t>
            </a:r>
            <a:r>
              <a:rPr lang="en-GB" b="1" i="1" dirty="0">
                <a:latin typeface="Calibri"/>
                <a:ea typeface="Calibri"/>
                <a:cs typeface="Calibri"/>
                <a:sym typeface="Calibri"/>
              </a:rPr>
              <a:t> de “</a:t>
            </a:r>
            <a:r>
              <a:rPr lang="en-GB" b="1" i="1" dirty="0" err="1">
                <a:latin typeface="Calibri"/>
                <a:ea typeface="Calibri"/>
                <a:cs typeface="Calibri"/>
                <a:sym typeface="Calibri"/>
              </a:rPr>
              <a:t>dizer</a:t>
            </a:r>
            <a:r>
              <a:rPr lang="en-GB" b="1" i="1" dirty="0">
                <a:latin typeface="Calibri"/>
                <a:ea typeface="Calibri"/>
                <a:cs typeface="Calibri"/>
                <a:sym typeface="Calibri"/>
              </a:rPr>
              <a:t> sim” e “</a:t>
            </a:r>
            <a:r>
              <a:rPr lang="en-GB" b="1" i="1" dirty="0" err="1">
                <a:latin typeface="Calibri"/>
                <a:ea typeface="Calibri"/>
                <a:cs typeface="Calibri"/>
                <a:sym typeface="Calibri"/>
              </a:rPr>
              <a:t>é</a:t>
            </a:r>
            <a:r>
              <a:rPr lang="en-GB" b="1" i="1" dirty="0">
                <a:latin typeface="Calibri"/>
                <a:ea typeface="Calibri"/>
                <a:cs typeface="Calibri"/>
                <a:sym typeface="Calibri"/>
              </a:rPr>
              <a:t> </a:t>
            </a:r>
            <a:r>
              <a:rPr lang="en-GB" b="1" i="1" dirty="0" err="1">
                <a:latin typeface="Calibri"/>
                <a:ea typeface="Calibri"/>
                <a:cs typeface="Calibri"/>
                <a:sym typeface="Calibri"/>
              </a:rPr>
              <a:t>possível</a:t>
            </a:r>
            <a:r>
              <a:rPr lang="en-GB" b="1" i="1" dirty="0">
                <a:latin typeface="Calibri"/>
                <a:ea typeface="Calibri"/>
                <a:cs typeface="Calibri"/>
                <a:sym typeface="Calibri"/>
              </a:rPr>
              <a:t>” (15 min.)</a:t>
            </a:r>
            <a:endParaRPr dirty="0">
              <a:latin typeface="Calibri"/>
              <a:ea typeface="Calibri"/>
              <a:cs typeface="Calibri"/>
              <a:sym typeface="Calibri"/>
            </a:endParaRPr>
          </a:p>
          <a:p>
            <a:pPr marL="0" lvl="0" indent="0" algn="just" rtl="0">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342900" marR="0" lvl="0" indent="-342900" algn="just" defTabSz="914400" rtl="0" eaLnBrk="1" fontAlgn="auto" latinLnBrk="0" hangingPunct="1">
              <a:lnSpc>
                <a:spcPct val="100000"/>
              </a:lnSpc>
              <a:spcBef>
                <a:spcPts val="0"/>
              </a:spcBef>
              <a:spcAft>
                <a:spcPts val="0"/>
              </a:spcAft>
              <a:buClr>
                <a:schemeClr val="dk1"/>
              </a:buClr>
              <a:buSzPts val="1200"/>
              <a:buFont typeface="Arial"/>
              <a:buChar char="•"/>
              <a:tabLst/>
              <a:defRPr/>
            </a:pPr>
            <a:r>
              <a:rPr lang="pt-BR" sz="1200" b="0" i="0" u="none" strike="noStrike" cap="none" dirty="0">
                <a:solidFill>
                  <a:schemeClr val="dk1"/>
                </a:solidFill>
                <a:effectLst/>
                <a:latin typeface="Calibri"/>
                <a:ea typeface="Calibri"/>
                <a:cs typeface="Calibri"/>
                <a:sym typeface="Calibri"/>
              </a:rPr>
              <a:t>Na internação em um serviço</a:t>
            </a:r>
            <a:r>
              <a:rPr lang="en-GB" dirty="0">
                <a:latin typeface="Calibri"/>
                <a:ea typeface="Calibri"/>
                <a:cs typeface="Calibri"/>
                <a:sym typeface="Calibri"/>
              </a:rPr>
              <a:t>, as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utilizam</a:t>
            </a:r>
            <a:r>
              <a:rPr lang="en-GB" dirty="0">
                <a:latin typeface="Calibri"/>
                <a:ea typeface="Calibri"/>
                <a:cs typeface="Calibri"/>
                <a:sym typeface="Calibri"/>
              </a:rPr>
              <a:t> o </a:t>
            </a:r>
            <a:r>
              <a:rPr lang="en-GB" dirty="0" err="1">
                <a:latin typeface="Calibri"/>
                <a:ea typeface="Calibri"/>
                <a:cs typeface="Calibri"/>
                <a:sym typeface="Calibri"/>
              </a:rPr>
              <a:t>serviço</a:t>
            </a:r>
            <a:r>
              <a:rPr lang="en-GB" dirty="0">
                <a:latin typeface="Calibri"/>
                <a:ea typeface="Calibri"/>
                <a:cs typeface="Calibri"/>
                <a:sym typeface="Calibri"/>
              </a:rPr>
              <a:t> (</a:t>
            </a:r>
            <a:r>
              <a:rPr lang="en-GB" dirty="0" err="1">
                <a:latin typeface="Calibri"/>
                <a:ea typeface="Calibri"/>
                <a:cs typeface="Calibri"/>
                <a:sym typeface="Calibri"/>
              </a:rPr>
              <a:t>especialmente</a:t>
            </a:r>
            <a:r>
              <a:rPr lang="en-GB" dirty="0">
                <a:latin typeface="Calibri"/>
                <a:ea typeface="Calibri"/>
                <a:cs typeface="Calibri"/>
                <a:sym typeface="Calibri"/>
              </a:rPr>
              <a:t> </a:t>
            </a:r>
            <a:r>
              <a:rPr lang="en-GB" dirty="0" err="1">
                <a:latin typeface="Calibri"/>
                <a:ea typeface="Calibri"/>
                <a:cs typeface="Calibri"/>
                <a:sym typeface="Calibri"/>
              </a:rPr>
              <a:t>aquelas</a:t>
            </a:r>
            <a:r>
              <a:rPr lang="en-GB" dirty="0">
                <a:latin typeface="Calibri"/>
                <a:ea typeface="Calibri"/>
                <a:cs typeface="Calibri"/>
                <a:sym typeface="Calibri"/>
              </a:rPr>
              <a:t> </a:t>
            </a:r>
            <a:r>
              <a:rPr lang="en-GB" dirty="0" err="1">
                <a:latin typeface="Calibri"/>
                <a:ea typeface="Calibri"/>
                <a:cs typeface="Calibri"/>
                <a:sym typeface="Calibri"/>
              </a:rPr>
              <a:t>caracterizadas</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cultura</a:t>
            </a:r>
            <a:r>
              <a:rPr lang="en-GB" dirty="0">
                <a:latin typeface="Calibri"/>
                <a:ea typeface="Calibri"/>
                <a:cs typeface="Calibri"/>
                <a:sym typeface="Calibri"/>
              </a:rPr>
              <a:t> </a:t>
            </a:r>
            <a:r>
              <a:rPr lang="en-GB" dirty="0" err="1">
                <a:latin typeface="Calibri"/>
                <a:ea typeface="Calibri"/>
                <a:cs typeface="Calibri"/>
                <a:sym typeface="Calibri"/>
              </a:rPr>
              <a:t>institucional</a:t>
            </a:r>
            <a:r>
              <a:rPr lang="en-GB" dirty="0">
                <a:latin typeface="Calibri"/>
                <a:ea typeface="Calibri"/>
                <a:cs typeface="Calibri"/>
                <a:sym typeface="Calibri"/>
              </a:rPr>
              <a:t>) e </a:t>
            </a:r>
            <a:r>
              <a:rPr lang="en-GB" dirty="0" err="1">
                <a:latin typeface="Calibri"/>
                <a:ea typeface="Calibri"/>
                <a:cs typeface="Calibri"/>
                <a:sym typeface="Calibri"/>
              </a:rPr>
              <a:t>aquelas</a:t>
            </a:r>
            <a:r>
              <a:rPr lang="en-GB" dirty="0">
                <a:latin typeface="Calibri"/>
                <a:ea typeface="Calibri"/>
                <a:cs typeface="Calibri"/>
                <a:sym typeface="Calibri"/>
              </a:rPr>
              <a:t> </a:t>
            </a:r>
            <a:r>
              <a:rPr lang="en-GB" dirty="0" err="1">
                <a:latin typeface="Calibri"/>
                <a:ea typeface="Calibri"/>
                <a:cs typeface="Calibri"/>
                <a:sym typeface="Calibri"/>
              </a:rPr>
              <a:t>trazidas</a:t>
            </a:r>
            <a:r>
              <a:rPr lang="en-GB" dirty="0">
                <a:latin typeface="Calibri"/>
                <a:ea typeface="Calibri"/>
                <a:cs typeface="Calibri"/>
                <a:sym typeface="Calibri"/>
              </a:rPr>
              <a:t> para o </a:t>
            </a:r>
            <a:r>
              <a:rPr lang="en-GB" dirty="0" err="1">
                <a:latin typeface="Calibri"/>
                <a:ea typeface="Calibri"/>
                <a:cs typeface="Calibri"/>
                <a:sym typeface="Calibri"/>
              </a:rPr>
              <a:t>serviço</a:t>
            </a:r>
            <a:r>
              <a:rPr lang="en-GB" dirty="0">
                <a:latin typeface="Calibri"/>
                <a:ea typeface="Calibri"/>
                <a:cs typeface="Calibri"/>
                <a:sym typeface="Calibri"/>
              </a:rPr>
              <a:t> contra </a:t>
            </a:r>
            <a:r>
              <a:rPr lang="en-GB" dirty="0" err="1">
                <a:latin typeface="Calibri"/>
                <a:ea typeface="Calibri"/>
                <a:cs typeface="Calibri"/>
                <a:sym typeface="Calibri"/>
              </a:rPr>
              <a:t>sua</a:t>
            </a:r>
            <a:r>
              <a:rPr lang="en-GB" dirty="0">
                <a:latin typeface="Calibri"/>
                <a:ea typeface="Calibri"/>
                <a:cs typeface="Calibri"/>
                <a:sym typeface="Calibri"/>
              </a:rPr>
              <a:t> </a:t>
            </a:r>
            <a:r>
              <a:rPr lang="en-GB" dirty="0" err="1">
                <a:latin typeface="Calibri"/>
                <a:ea typeface="Calibri"/>
                <a:cs typeface="Calibri"/>
                <a:sym typeface="Calibri"/>
              </a:rPr>
              <a:t>vontade</a:t>
            </a:r>
            <a:r>
              <a:rPr lang="en-GB" dirty="0">
                <a:latin typeface="Calibri"/>
                <a:ea typeface="Calibri"/>
                <a:cs typeface="Calibri"/>
                <a:sym typeface="Calibri"/>
              </a:rPr>
              <a:t>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obrigadas</a:t>
            </a:r>
            <a:r>
              <a:rPr lang="en-GB" dirty="0">
                <a:latin typeface="Calibri"/>
                <a:ea typeface="Calibri"/>
                <a:cs typeface="Calibri"/>
                <a:sym typeface="Calibri"/>
              </a:rPr>
              <a:t> a </a:t>
            </a:r>
            <a:r>
              <a:rPr lang="en-GB" dirty="0" err="1">
                <a:latin typeface="Calibri"/>
                <a:ea typeface="Calibri"/>
                <a:cs typeface="Calibri"/>
                <a:sym typeface="Calibri"/>
              </a:rPr>
              <a:t>abrir</a:t>
            </a:r>
            <a:r>
              <a:rPr lang="en-GB" dirty="0">
                <a:latin typeface="Calibri"/>
                <a:ea typeface="Calibri"/>
                <a:cs typeface="Calibri"/>
                <a:sym typeface="Calibri"/>
              </a:rPr>
              <a:t> </a:t>
            </a:r>
            <a:r>
              <a:rPr lang="en-GB" dirty="0" err="1">
                <a:latin typeface="Calibri"/>
                <a:ea typeface="Calibri"/>
                <a:cs typeface="Calibri"/>
                <a:sym typeface="Calibri"/>
              </a:rPr>
              <a:t>mão</a:t>
            </a:r>
            <a:r>
              <a:rPr lang="en-GB" dirty="0">
                <a:latin typeface="Calibri"/>
                <a:ea typeface="Calibri"/>
                <a:cs typeface="Calibri"/>
                <a:sym typeface="Calibri"/>
              </a:rPr>
              <a:t> de um </a:t>
            </a:r>
            <a:r>
              <a:rPr lang="en-GB" dirty="0" err="1">
                <a:latin typeface="Calibri"/>
                <a:ea typeface="Calibri"/>
                <a:cs typeface="Calibri"/>
                <a:sym typeface="Calibri"/>
              </a:rPr>
              <a:t>controle</a:t>
            </a:r>
            <a:r>
              <a:rPr lang="en-GB" dirty="0">
                <a:latin typeface="Calibri"/>
                <a:ea typeface="Calibri"/>
                <a:cs typeface="Calibri"/>
                <a:sym typeface="Calibri"/>
              </a:rPr>
              <a:t> </a:t>
            </a:r>
            <a:r>
              <a:rPr lang="en-GB" dirty="0" err="1">
                <a:latin typeface="Calibri"/>
                <a:ea typeface="Calibri"/>
                <a:cs typeface="Calibri"/>
                <a:sym typeface="Calibri"/>
              </a:rPr>
              <a:t>considerável</a:t>
            </a:r>
            <a:r>
              <a:rPr lang="en-GB" dirty="0">
                <a:latin typeface="Calibri"/>
                <a:ea typeface="Calibri"/>
                <a:cs typeface="Calibri"/>
                <a:sym typeface="Calibri"/>
              </a:rPr>
              <a:t> </a:t>
            </a:r>
            <a:r>
              <a:rPr lang="en-GB" dirty="0" err="1">
                <a:latin typeface="Calibri"/>
                <a:ea typeface="Calibri"/>
                <a:cs typeface="Calibri"/>
                <a:sym typeface="Calibri"/>
              </a:rPr>
              <a:t>sobre</a:t>
            </a:r>
            <a:r>
              <a:rPr lang="en-GB" dirty="0">
                <a:latin typeface="Calibri"/>
                <a:ea typeface="Calibri"/>
                <a:cs typeface="Calibri"/>
                <a:sym typeface="Calibri"/>
              </a:rPr>
              <a:t> o </a:t>
            </a:r>
            <a:r>
              <a:rPr lang="en-GB" dirty="0" err="1">
                <a:latin typeface="Calibri"/>
                <a:ea typeface="Calibri"/>
                <a:cs typeface="Calibri"/>
                <a:sym typeface="Calibri"/>
              </a:rPr>
              <a:t>serviço</a:t>
            </a:r>
            <a:r>
              <a:rPr lang="en-GB" dirty="0">
                <a:latin typeface="Calibri"/>
                <a:ea typeface="Calibri"/>
                <a:cs typeface="Calibri"/>
                <a:sym typeface="Calibri"/>
              </a:rPr>
              <a:t> e a equipe. </a:t>
            </a:r>
            <a:endParaRPr dirty="0">
              <a:latin typeface="Calibri"/>
              <a:ea typeface="Calibri"/>
              <a:cs typeface="Calibri"/>
              <a:sym typeface="Calibri"/>
            </a:endParaRPr>
          </a:p>
          <a:p>
            <a:pPr marL="457200" marR="0" lvl="0" indent="0" algn="just" rtl="0">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342900" marR="0" lvl="0" indent="-342900" algn="just" rtl="0">
              <a:spcBef>
                <a:spcPts val="0"/>
              </a:spcBef>
              <a:spcAft>
                <a:spcPts val="0"/>
              </a:spcAft>
              <a:buClr>
                <a:schemeClr val="dk1"/>
              </a:buClr>
              <a:buSzPts val="1200"/>
              <a:buFont typeface="Arial"/>
              <a:buChar char="•"/>
            </a:pPr>
            <a:r>
              <a:rPr lang="en-GB" dirty="0">
                <a:latin typeface="Calibri"/>
                <a:ea typeface="Calibri"/>
                <a:cs typeface="Calibri"/>
                <a:sym typeface="Calibri"/>
              </a:rPr>
              <a:t>Elas </a:t>
            </a:r>
            <a:r>
              <a:rPr lang="en-GB" dirty="0" err="1">
                <a:latin typeface="Calibri"/>
                <a:ea typeface="Calibri"/>
                <a:cs typeface="Calibri"/>
                <a:sym typeface="Calibri"/>
              </a:rPr>
              <a:t>ficam</a:t>
            </a:r>
            <a:r>
              <a:rPr lang="en-GB" dirty="0">
                <a:latin typeface="Calibri"/>
                <a:ea typeface="Calibri"/>
                <a:cs typeface="Calibri"/>
                <a:sym typeface="Calibri"/>
              </a:rPr>
              <a:t> longe de </a:t>
            </a:r>
            <a:r>
              <a:rPr lang="en-GB" dirty="0" err="1">
                <a:latin typeface="Calibri"/>
                <a:ea typeface="Calibri"/>
                <a:cs typeface="Calibri"/>
                <a:sym typeface="Calibri"/>
              </a:rPr>
              <a:t>sua</a:t>
            </a:r>
            <a:r>
              <a:rPr lang="en-GB" dirty="0">
                <a:latin typeface="Calibri"/>
                <a:ea typeface="Calibri"/>
                <a:cs typeface="Calibri"/>
                <a:sym typeface="Calibri"/>
              </a:rPr>
              <a:t> </a:t>
            </a:r>
            <a:r>
              <a:rPr lang="en-GB" dirty="0" err="1">
                <a:latin typeface="Calibri"/>
                <a:ea typeface="Calibri"/>
                <a:cs typeface="Calibri"/>
                <a:sym typeface="Calibri"/>
              </a:rPr>
              <a:t>vida</a:t>
            </a:r>
            <a:r>
              <a:rPr lang="en-GB" dirty="0">
                <a:latin typeface="Calibri"/>
                <a:ea typeface="Calibri"/>
                <a:cs typeface="Calibri"/>
                <a:sym typeface="Calibri"/>
              </a:rPr>
              <a:t> </a:t>
            </a:r>
            <a:r>
              <a:rPr lang="en-GB" dirty="0" err="1">
                <a:latin typeface="Calibri"/>
                <a:ea typeface="Calibri"/>
                <a:cs typeface="Calibri"/>
                <a:sym typeface="Calibri"/>
              </a:rPr>
              <a:t>cotidiana</a:t>
            </a:r>
            <a:r>
              <a:rPr lang="en-GB" dirty="0">
                <a:latin typeface="Calibri"/>
                <a:ea typeface="Calibri"/>
                <a:cs typeface="Calibri"/>
                <a:sym typeface="Calibri"/>
              </a:rPr>
              <a:t>, de </a:t>
            </a:r>
            <a:r>
              <a:rPr lang="en-GB" dirty="0" err="1">
                <a:latin typeface="Calibri"/>
                <a:ea typeface="Calibri"/>
                <a:cs typeface="Calibri"/>
                <a:sym typeface="Calibri"/>
              </a:rPr>
              <a:t>seu</a:t>
            </a:r>
            <a:r>
              <a:rPr lang="en-GB" dirty="0">
                <a:latin typeface="Calibri"/>
                <a:ea typeface="Calibri"/>
                <a:cs typeface="Calibri"/>
                <a:sym typeface="Calibri"/>
              </a:rPr>
              <a:t> lar, de </a:t>
            </a:r>
            <a:r>
              <a:rPr lang="en-GB" dirty="0" err="1">
                <a:latin typeface="Calibri"/>
                <a:ea typeface="Calibri"/>
                <a:cs typeface="Calibri"/>
                <a:sym typeface="Calibri"/>
              </a:rPr>
              <a:t>suas</a:t>
            </a:r>
            <a:r>
              <a:rPr lang="en-GB" dirty="0">
                <a:latin typeface="Calibri"/>
                <a:ea typeface="Calibri"/>
                <a:cs typeface="Calibri"/>
                <a:sym typeface="Calibri"/>
              </a:rPr>
              <a:t> </a:t>
            </a:r>
            <a:r>
              <a:rPr lang="en-GB" dirty="0" err="1">
                <a:latin typeface="Calibri"/>
                <a:ea typeface="Calibri"/>
                <a:cs typeface="Calibri"/>
                <a:sym typeface="Calibri"/>
              </a:rPr>
              <a:t>coisas</a:t>
            </a:r>
            <a:r>
              <a:rPr lang="en-GB" dirty="0">
                <a:latin typeface="Calibri"/>
                <a:ea typeface="Calibri"/>
                <a:cs typeface="Calibri"/>
                <a:sym typeface="Calibri"/>
              </a:rPr>
              <a:t> e </a:t>
            </a:r>
            <a:r>
              <a:rPr lang="en-GB" dirty="0" err="1">
                <a:latin typeface="Calibri"/>
                <a:ea typeface="Calibri"/>
                <a:cs typeface="Calibri"/>
                <a:sym typeface="Calibri"/>
              </a:rPr>
              <a:t>confortos</a:t>
            </a:r>
            <a:r>
              <a:rPr lang="en-GB" dirty="0">
                <a:latin typeface="Calibri"/>
                <a:ea typeface="Calibri"/>
                <a:cs typeface="Calibri"/>
                <a:sym typeface="Calibri"/>
              </a:rPr>
              <a:t> </a:t>
            </a:r>
            <a:r>
              <a:rPr lang="en-GB" dirty="0" err="1">
                <a:latin typeface="Calibri"/>
                <a:ea typeface="Calibri"/>
                <a:cs typeface="Calibri"/>
                <a:sym typeface="Calibri"/>
              </a:rPr>
              <a:t>familiares</a:t>
            </a:r>
            <a:r>
              <a:rPr lang="en-GB" dirty="0">
                <a:latin typeface="Calibri"/>
                <a:ea typeface="Calibri"/>
                <a:cs typeface="Calibri"/>
                <a:sym typeface="Calibri"/>
              </a:rPr>
              <a:t>, de </a:t>
            </a:r>
            <a:r>
              <a:rPr lang="en-GB" dirty="0" err="1">
                <a:latin typeface="Calibri"/>
                <a:ea typeface="Calibri"/>
                <a:cs typeface="Calibri"/>
                <a:sym typeface="Calibri"/>
              </a:rPr>
              <a:t>sua</a:t>
            </a:r>
            <a:r>
              <a:rPr lang="en-GB" dirty="0">
                <a:latin typeface="Calibri"/>
                <a:ea typeface="Calibri"/>
                <a:cs typeface="Calibri"/>
                <a:sym typeface="Calibri"/>
              </a:rPr>
              <a:t> comida, de </a:t>
            </a:r>
            <a:r>
              <a:rPr lang="en-GB" dirty="0" err="1">
                <a:latin typeface="Calibri"/>
                <a:ea typeface="Calibri"/>
                <a:cs typeface="Calibri"/>
                <a:sym typeface="Calibri"/>
              </a:rPr>
              <a:t>seu</a:t>
            </a:r>
            <a:r>
              <a:rPr lang="en-GB" dirty="0">
                <a:latin typeface="Calibri"/>
                <a:ea typeface="Calibri"/>
                <a:cs typeface="Calibri"/>
                <a:sym typeface="Calibri"/>
              </a:rPr>
              <a:t> </a:t>
            </a:r>
            <a:r>
              <a:rPr lang="en-GB" dirty="0" err="1">
                <a:latin typeface="Calibri"/>
                <a:ea typeface="Calibri"/>
                <a:cs typeface="Calibri"/>
                <a:sym typeface="Calibri"/>
              </a:rPr>
              <a:t>ambiente</a:t>
            </a:r>
            <a:r>
              <a:rPr lang="en-GB" dirty="0">
                <a:latin typeface="Calibri"/>
                <a:ea typeface="Calibri"/>
                <a:cs typeface="Calibri"/>
                <a:sym typeface="Calibri"/>
              </a:rPr>
              <a:t> habitual, de </a:t>
            </a:r>
            <a:r>
              <a:rPr lang="en-GB" dirty="0" err="1">
                <a:latin typeface="Calibri"/>
                <a:ea typeface="Calibri"/>
                <a:cs typeface="Calibri"/>
                <a:sym typeface="Calibri"/>
              </a:rPr>
              <a:t>seus</a:t>
            </a:r>
            <a:r>
              <a:rPr lang="en-GB" dirty="0">
                <a:latin typeface="Calibri"/>
                <a:ea typeface="Calibri"/>
                <a:cs typeface="Calibri"/>
                <a:sym typeface="Calibri"/>
              </a:rPr>
              <a:t> </a:t>
            </a:r>
            <a:r>
              <a:rPr lang="en-GB" dirty="0" err="1">
                <a:latin typeface="Calibri"/>
                <a:ea typeface="Calibri"/>
                <a:cs typeface="Calibri"/>
                <a:sym typeface="Calibri"/>
              </a:rPr>
              <a:t>livros</a:t>
            </a:r>
            <a:r>
              <a:rPr lang="en-GB" dirty="0">
                <a:latin typeface="Calibri"/>
                <a:ea typeface="Calibri"/>
                <a:cs typeface="Calibri"/>
                <a:sym typeface="Calibri"/>
              </a:rPr>
              <a:t> e </a:t>
            </a:r>
            <a:r>
              <a:rPr lang="en-GB" dirty="0" err="1">
                <a:latin typeface="Calibri"/>
                <a:ea typeface="Calibri"/>
                <a:cs typeface="Calibri"/>
                <a:sym typeface="Calibri"/>
              </a:rPr>
              <a:t>computadores</a:t>
            </a:r>
            <a:r>
              <a:rPr lang="en-GB" dirty="0">
                <a:latin typeface="Calibri"/>
                <a:ea typeface="Calibri"/>
                <a:cs typeface="Calibri"/>
                <a:sym typeface="Calibri"/>
              </a:rPr>
              <a:t>, de </a:t>
            </a:r>
            <a:r>
              <a:rPr lang="en-GB" dirty="0" err="1">
                <a:latin typeface="Calibri"/>
                <a:ea typeface="Calibri"/>
                <a:cs typeface="Calibri"/>
                <a:sym typeface="Calibri"/>
              </a:rPr>
              <a:t>programas</a:t>
            </a:r>
            <a:r>
              <a:rPr lang="en-GB" dirty="0">
                <a:latin typeface="Calibri"/>
                <a:ea typeface="Calibri"/>
                <a:cs typeface="Calibri"/>
                <a:sym typeface="Calibri"/>
              </a:rPr>
              <a:t> de </a:t>
            </a:r>
            <a:r>
              <a:rPr lang="en-GB" dirty="0" err="1">
                <a:latin typeface="Calibri"/>
                <a:ea typeface="Calibri"/>
                <a:cs typeface="Calibri"/>
                <a:sym typeface="Calibri"/>
              </a:rPr>
              <a:t>televisão</a:t>
            </a:r>
            <a:r>
              <a:rPr lang="en-GB" dirty="0">
                <a:latin typeface="Calibri"/>
                <a:ea typeface="Calibri"/>
                <a:cs typeface="Calibri"/>
                <a:sym typeface="Calibri"/>
              </a:rPr>
              <a:t>, de </a:t>
            </a:r>
            <a:r>
              <a:rPr lang="en-GB" dirty="0" err="1">
                <a:latin typeface="Calibri"/>
                <a:ea typeface="Calibri"/>
                <a:cs typeface="Calibri"/>
                <a:sym typeface="Calibri"/>
              </a:rPr>
              <a:t>sua</a:t>
            </a:r>
            <a:r>
              <a:rPr lang="en-GB" dirty="0">
                <a:latin typeface="Calibri"/>
                <a:ea typeface="Calibri"/>
                <a:cs typeface="Calibri"/>
                <a:sym typeface="Calibri"/>
              </a:rPr>
              <a:t> </a:t>
            </a:r>
            <a:r>
              <a:rPr lang="en-GB" dirty="0" err="1">
                <a:latin typeface="Calibri"/>
                <a:ea typeface="Calibri"/>
                <a:cs typeface="Calibri"/>
                <a:sym typeface="Calibri"/>
              </a:rPr>
              <a:t>família</a:t>
            </a:r>
            <a:r>
              <a:rPr lang="en-GB" dirty="0">
                <a:latin typeface="Calibri"/>
                <a:ea typeface="Calibri"/>
                <a:cs typeface="Calibri"/>
                <a:sym typeface="Calibri"/>
              </a:rPr>
              <a:t>, amigos, redes </a:t>
            </a:r>
            <a:r>
              <a:rPr lang="en-GB" dirty="0" err="1">
                <a:latin typeface="Calibri"/>
                <a:ea typeface="Calibri"/>
                <a:cs typeface="Calibri"/>
                <a:sym typeface="Calibri"/>
              </a:rPr>
              <a:t>sociais</a:t>
            </a:r>
            <a:r>
              <a:rPr lang="en-GB" dirty="0">
                <a:latin typeface="Calibri"/>
                <a:ea typeface="Calibri"/>
                <a:cs typeface="Calibri"/>
                <a:sym typeface="Calibri"/>
              </a:rPr>
              <a:t>, </a:t>
            </a:r>
            <a:r>
              <a:rPr lang="en-GB" dirty="0" err="1">
                <a:latin typeface="Calibri"/>
                <a:ea typeface="Calibri"/>
                <a:cs typeface="Calibri"/>
                <a:sym typeface="Calibri"/>
              </a:rPr>
              <a:t>pertences</a:t>
            </a:r>
            <a:r>
              <a:rPr lang="en-GB" dirty="0">
                <a:latin typeface="Calibri"/>
                <a:ea typeface="Calibri"/>
                <a:cs typeface="Calibri"/>
                <a:sym typeface="Calibri"/>
              </a:rPr>
              <a:t>, etc. </a:t>
            </a:r>
            <a:endParaRPr dirty="0"/>
          </a:p>
          <a:p>
            <a:pPr marL="342900" marR="0" lvl="0" indent="-266700" algn="just" rtl="0">
              <a:spcBef>
                <a:spcPts val="0"/>
              </a:spcBef>
              <a:spcAft>
                <a:spcPts val="0"/>
              </a:spcAft>
              <a:buClr>
                <a:schemeClr val="dk1"/>
              </a:buClr>
              <a:buSzPts val="1200"/>
              <a:buFont typeface="Arial"/>
              <a:buNone/>
            </a:pPr>
            <a:endParaRPr dirty="0">
              <a:latin typeface="Calibri"/>
              <a:ea typeface="Calibri"/>
              <a:cs typeface="Calibri"/>
              <a:sym typeface="Calibri"/>
            </a:endParaRPr>
          </a:p>
          <a:p>
            <a:pPr marL="342900" marR="0" lvl="0" indent="-342900" algn="just"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dirty="0">
                <a:latin typeface="Calibri"/>
                <a:ea typeface="Calibri"/>
                <a:cs typeface="Calibri"/>
                <a:sym typeface="Calibri"/>
              </a:rPr>
              <a:t>São </a:t>
            </a:r>
            <a:r>
              <a:rPr lang="en-GB" dirty="0" err="1">
                <a:latin typeface="Calibri"/>
                <a:ea typeface="Calibri"/>
                <a:cs typeface="Calibri"/>
                <a:sym typeface="Calibri"/>
              </a:rPr>
              <a:t>impedidas</a:t>
            </a:r>
            <a:r>
              <a:rPr lang="en-GB" dirty="0">
                <a:latin typeface="Calibri"/>
                <a:ea typeface="Calibri"/>
                <a:cs typeface="Calibri"/>
                <a:sym typeface="Calibri"/>
              </a:rPr>
              <a:t> de </a:t>
            </a:r>
            <a:r>
              <a:rPr lang="en-GB" dirty="0" err="1">
                <a:latin typeface="Calibri"/>
                <a:ea typeface="Calibri"/>
                <a:cs typeface="Calibri"/>
                <a:sym typeface="Calibri"/>
              </a:rPr>
              <a:t>sair</a:t>
            </a:r>
            <a:r>
              <a:rPr lang="en-GB" dirty="0">
                <a:latin typeface="Calibri"/>
                <a:ea typeface="Calibri"/>
                <a:cs typeface="Calibri"/>
                <a:sym typeface="Calibri"/>
              </a:rPr>
              <a:t>, </a:t>
            </a:r>
            <a:r>
              <a:rPr lang="en-GB" dirty="0" err="1">
                <a:latin typeface="Calibri"/>
                <a:ea typeface="Calibri"/>
                <a:cs typeface="Calibri"/>
                <a:sym typeface="Calibri"/>
              </a:rPr>
              <a:t>passear</a:t>
            </a:r>
            <a:r>
              <a:rPr lang="en-GB" dirty="0">
                <a:latin typeface="Calibri"/>
                <a:ea typeface="Calibri"/>
                <a:cs typeface="Calibri"/>
                <a:sym typeface="Calibri"/>
              </a:rPr>
              <a:t>, </a:t>
            </a:r>
            <a:r>
              <a:rPr lang="en-GB" dirty="0" err="1">
                <a:latin typeface="Calibri"/>
                <a:ea typeface="Calibri"/>
                <a:cs typeface="Calibri"/>
                <a:sym typeface="Calibri"/>
              </a:rPr>
              <a:t>manter</a:t>
            </a:r>
            <a:r>
              <a:rPr lang="en-GB" dirty="0">
                <a:latin typeface="Calibri"/>
                <a:ea typeface="Calibri"/>
                <a:cs typeface="Calibri"/>
                <a:sym typeface="Calibri"/>
              </a:rPr>
              <a:t> </a:t>
            </a:r>
            <a:r>
              <a:rPr lang="en-GB" dirty="0" err="1">
                <a:latin typeface="Calibri"/>
                <a:ea typeface="Calibri"/>
                <a:cs typeface="Calibri"/>
                <a:sym typeface="Calibri"/>
              </a:rPr>
              <a:t>suas</a:t>
            </a:r>
            <a:r>
              <a:rPr lang="en-GB" dirty="0">
                <a:latin typeface="Calibri"/>
                <a:ea typeface="Calibri"/>
                <a:cs typeface="Calibri"/>
                <a:sym typeface="Calibri"/>
              </a:rPr>
              <a:t> </a:t>
            </a:r>
            <a:r>
              <a:rPr lang="en-GB" dirty="0" err="1">
                <a:latin typeface="Calibri"/>
                <a:ea typeface="Calibri"/>
                <a:cs typeface="Calibri"/>
                <a:sym typeface="Calibri"/>
              </a:rPr>
              <a:t>rotinas</a:t>
            </a:r>
            <a:r>
              <a:rPr lang="en-GB" dirty="0">
                <a:latin typeface="Calibri"/>
                <a:ea typeface="Calibri"/>
                <a:cs typeface="Calibri"/>
                <a:sym typeface="Calibri"/>
              </a:rPr>
              <a:t> e </a:t>
            </a:r>
            <a:r>
              <a:rPr lang="en-GB" dirty="0" err="1">
                <a:latin typeface="Calibri"/>
                <a:ea typeface="Calibri"/>
                <a:cs typeface="Calibri"/>
                <a:sym typeface="Calibri"/>
              </a:rPr>
              <a:t>hábitos</a:t>
            </a:r>
            <a:r>
              <a:rPr lang="en-GB" dirty="0">
                <a:latin typeface="Calibri"/>
                <a:ea typeface="Calibri"/>
                <a:cs typeface="Calibri"/>
                <a:sym typeface="Calibri"/>
              </a:rPr>
              <a:t>, </a:t>
            </a:r>
            <a:r>
              <a:rPr lang="en-GB" dirty="0" err="1">
                <a:latin typeface="Calibri"/>
                <a:ea typeface="Calibri"/>
                <a:cs typeface="Calibri"/>
                <a:sym typeface="Calibri"/>
              </a:rPr>
              <a:t>trazer</a:t>
            </a:r>
            <a:r>
              <a:rPr lang="en-GB" dirty="0">
                <a:latin typeface="Calibri"/>
                <a:ea typeface="Calibri"/>
                <a:cs typeface="Calibri"/>
                <a:sym typeface="Calibri"/>
              </a:rPr>
              <a:t> e </a:t>
            </a:r>
            <a:r>
              <a:rPr lang="en-GB" dirty="0" err="1">
                <a:latin typeface="Calibri"/>
                <a:ea typeface="Calibri"/>
                <a:cs typeface="Calibri"/>
                <a:sym typeface="Calibri"/>
              </a:rPr>
              <a:t>trabalhar</a:t>
            </a:r>
            <a:r>
              <a:rPr lang="en-GB" dirty="0">
                <a:latin typeface="Calibri"/>
                <a:ea typeface="Calibri"/>
                <a:cs typeface="Calibri"/>
                <a:sym typeface="Calibri"/>
              </a:rPr>
              <a:t> </a:t>
            </a:r>
            <a:r>
              <a:rPr lang="en-GB" dirty="0" err="1">
                <a:latin typeface="Calibri"/>
                <a:ea typeface="Calibri"/>
                <a:cs typeface="Calibri"/>
                <a:sym typeface="Calibri"/>
              </a:rPr>
              <a:t>sua</a:t>
            </a:r>
            <a:r>
              <a:rPr lang="en-GB" dirty="0">
                <a:latin typeface="Calibri"/>
                <a:ea typeface="Calibri"/>
                <a:cs typeface="Calibri"/>
                <a:sym typeface="Calibri"/>
              </a:rPr>
              <a:t> </a:t>
            </a:r>
            <a:r>
              <a:rPr lang="en-GB" dirty="0" err="1">
                <a:latin typeface="Calibri"/>
                <a:ea typeface="Calibri"/>
                <a:cs typeface="Calibri"/>
                <a:sym typeface="Calibri"/>
              </a:rPr>
              <a:t>arte</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material de </a:t>
            </a:r>
            <a:r>
              <a:rPr lang="en-GB" dirty="0" err="1">
                <a:latin typeface="Calibri"/>
                <a:ea typeface="Calibri"/>
                <a:cs typeface="Calibri"/>
                <a:sym typeface="Calibri"/>
              </a:rPr>
              <a:t>escrita</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leitura</a:t>
            </a:r>
            <a:r>
              <a:rPr lang="en-GB" dirty="0">
                <a:latin typeface="Calibri"/>
                <a:ea typeface="Calibri"/>
                <a:cs typeface="Calibri"/>
                <a:sym typeface="Calibri"/>
              </a:rPr>
              <a:t>. </a:t>
            </a:r>
            <a:endParaRPr dirty="0"/>
          </a:p>
          <a:p>
            <a:pPr marL="342900" marR="0" lvl="0" indent="-266700" algn="just" rtl="0">
              <a:spcBef>
                <a:spcPts val="0"/>
              </a:spcBef>
              <a:spcAft>
                <a:spcPts val="0"/>
              </a:spcAft>
              <a:buClr>
                <a:schemeClr val="dk1"/>
              </a:buClr>
              <a:buSzPts val="1200"/>
              <a:buFont typeface="Arial"/>
              <a:buNone/>
            </a:pPr>
            <a:endParaRPr dirty="0">
              <a:latin typeface="Calibri"/>
              <a:ea typeface="Calibri"/>
              <a:cs typeface="Calibri"/>
              <a:sym typeface="Calibri"/>
            </a:endParaRPr>
          </a:p>
          <a:p>
            <a:pPr marL="342900" marR="0" lvl="0" indent="-342900" algn="just" rtl="0">
              <a:spcBef>
                <a:spcPts val="0"/>
              </a:spcBef>
              <a:spcAft>
                <a:spcPts val="0"/>
              </a:spcAft>
              <a:buClr>
                <a:schemeClr val="dk1"/>
              </a:buClr>
              <a:buSzPts val="1200"/>
              <a:buFont typeface="Arial"/>
              <a:buChar char="•"/>
            </a:pPr>
            <a:r>
              <a:rPr lang="en-GB" dirty="0">
                <a:latin typeface="Calibri"/>
                <a:ea typeface="Calibri"/>
                <a:cs typeface="Calibri"/>
                <a:sym typeface="Calibri"/>
              </a:rPr>
              <a:t>Ser </a:t>
            </a:r>
            <a:r>
              <a:rPr lang="en-GB" dirty="0" err="1">
                <a:latin typeface="Calibri"/>
                <a:ea typeface="Calibri"/>
                <a:cs typeface="Calibri"/>
                <a:sym typeface="Calibri"/>
              </a:rPr>
              <a:t>colocado</a:t>
            </a:r>
            <a:r>
              <a:rPr lang="en-GB" dirty="0">
                <a:latin typeface="Calibri"/>
                <a:ea typeface="Calibri"/>
                <a:cs typeface="Calibri"/>
                <a:sym typeface="Calibri"/>
              </a:rPr>
              <a:t> </a:t>
            </a:r>
            <a:r>
              <a:rPr lang="en-GB" dirty="0" err="1">
                <a:latin typeface="Calibri"/>
                <a:ea typeface="Calibri"/>
                <a:cs typeface="Calibri"/>
                <a:sym typeface="Calibri"/>
              </a:rPr>
              <a:t>numa</a:t>
            </a:r>
            <a:r>
              <a:rPr lang="en-GB" dirty="0">
                <a:latin typeface="Calibri"/>
                <a:ea typeface="Calibri"/>
                <a:cs typeface="Calibri"/>
                <a:sym typeface="Calibri"/>
              </a:rPr>
              <a:t> </a:t>
            </a:r>
            <a:r>
              <a:rPr lang="en-GB" dirty="0" err="1">
                <a:latin typeface="Calibri"/>
                <a:ea typeface="Calibri"/>
                <a:cs typeface="Calibri"/>
                <a:sym typeface="Calibri"/>
              </a:rPr>
              <a:t>situação</a:t>
            </a:r>
            <a:r>
              <a:rPr lang="en-GB" dirty="0">
                <a:latin typeface="Calibri"/>
                <a:ea typeface="Calibri"/>
                <a:cs typeface="Calibri"/>
                <a:sym typeface="Calibri"/>
              </a:rPr>
              <a:t> de </a:t>
            </a:r>
            <a:r>
              <a:rPr lang="en-GB" dirty="0" err="1">
                <a:latin typeface="Calibri"/>
                <a:ea typeface="Calibri"/>
                <a:cs typeface="Calibri"/>
                <a:sym typeface="Calibri"/>
              </a:rPr>
              <a:t>perda</a:t>
            </a:r>
            <a:r>
              <a:rPr lang="en-GB" dirty="0">
                <a:latin typeface="Calibri"/>
                <a:ea typeface="Calibri"/>
                <a:cs typeface="Calibri"/>
                <a:sym typeface="Calibri"/>
              </a:rPr>
              <a:t> de </a:t>
            </a:r>
            <a:r>
              <a:rPr lang="en-GB" dirty="0" err="1">
                <a:latin typeface="Calibri"/>
                <a:ea typeface="Calibri"/>
                <a:cs typeface="Calibri"/>
                <a:sym typeface="Calibri"/>
              </a:rPr>
              <a:t>controlo</a:t>
            </a:r>
            <a:r>
              <a:rPr lang="en-GB" dirty="0">
                <a:latin typeface="Calibri"/>
                <a:ea typeface="Calibri"/>
                <a:cs typeface="Calibri"/>
                <a:sym typeface="Calibri"/>
              </a:rPr>
              <a:t> e </a:t>
            </a:r>
            <a:r>
              <a:rPr lang="en-GB" dirty="0" err="1">
                <a:latin typeface="Calibri"/>
                <a:ea typeface="Calibri"/>
                <a:cs typeface="Calibri"/>
                <a:sym typeface="Calibri"/>
              </a:rPr>
              <a:t>dependência</a:t>
            </a:r>
            <a:r>
              <a:rPr lang="en-GB" dirty="0">
                <a:latin typeface="Calibri"/>
                <a:ea typeface="Calibri"/>
                <a:cs typeface="Calibri"/>
                <a:sym typeface="Calibri"/>
              </a:rPr>
              <a:t> do </a:t>
            </a:r>
            <a:r>
              <a:rPr lang="en-GB" dirty="0" err="1">
                <a:latin typeface="Calibri"/>
                <a:ea typeface="Calibri"/>
                <a:cs typeface="Calibri"/>
                <a:sym typeface="Calibri"/>
              </a:rPr>
              <a:t>pessoal</a:t>
            </a:r>
            <a:r>
              <a:rPr lang="en-GB" dirty="0">
                <a:latin typeface="Calibri"/>
                <a:ea typeface="Calibri"/>
                <a:cs typeface="Calibri"/>
                <a:sym typeface="Calibri"/>
              </a:rPr>
              <a:t> para o </a:t>
            </a:r>
            <a:r>
              <a:rPr lang="en-GB" dirty="0" err="1">
                <a:latin typeface="Calibri"/>
                <a:ea typeface="Calibri"/>
                <a:cs typeface="Calibri"/>
                <a:sym typeface="Calibri"/>
              </a:rPr>
              <a:t>seu</a:t>
            </a:r>
            <a:r>
              <a:rPr lang="en-GB" dirty="0">
                <a:latin typeface="Calibri"/>
                <a:ea typeface="Calibri"/>
                <a:cs typeface="Calibri"/>
                <a:sym typeface="Calibri"/>
              </a:rPr>
              <a:t> </a:t>
            </a:r>
            <a:r>
              <a:rPr lang="en-GB" dirty="0" err="1">
                <a:latin typeface="Calibri"/>
                <a:ea typeface="Calibri"/>
                <a:cs typeface="Calibri"/>
                <a:sym typeface="Calibri"/>
              </a:rPr>
              <a:t>conforto</a:t>
            </a:r>
            <a:r>
              <a:rPr lang="en-GB" dirty="0">
                <a:latin typeface="Calibri"/>
                <a:ea typeface="Calibri"/>
                <a:cs typeface="Calibri"/>
                <a:sym typeface="Calibri"/>
              </a:rPr>
              <a:t>, </a:t>
            </a:r>
            <a:r>
              <a:rPr lang="en-GB" dirty="0" err="1">
                <a:latin typeface="Calibri"/>
                <a:ea typeface="Calibri"/>
                <a:cs typeface="Calibri"/>
                <a:sym typeface="Calibri"/>
              </a:rPr>
              <a:t>segurança</a:t>
            </a:r>
            <a:r>
              <a:rPr lang="en-GB" dirty="0">
                <a:latin typeface="Calibri"/>
                <a:ea typeface="Calibri"/>
                <a:cs typeface="Calibri"/>
                <a:sym typeface="Calibri"/>
              </a:rPr>
              <a:t> e </a:t>
            </a:r>
            <a:r>
              <a:rPr lang="en-GB" dirty="0" err="1">
                <a:latin typeface="Calibri"/>
                <a:ea typeface="Calibri"/>
                <a:cs typeface="Calibri"/>
                <a:sym typeface="Calibri"/>
              </a:rPr>
              <a:t>bem-estar</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causar</a:t>
            </a:r>
            <a:r>
              <a:rPr lang="en-GB" dirty="0">
                <a:latin typeface="Calibri"/>
                <a:ea typeface="Calibri"/>
                <a:cs typeface="Calibri"/>
                <a:sym typeface="Calibri"/>
              </a:rPr>
              <a:t> </a:t>
            </a:r>
            <a:r>
              <a:rPr lang="en-GB" dirty="0" err="1">
                <a:latin typeface="Calibri"/>
                <a:ea typeface="Calibri"/>
                <a:cs typeface="Calibri"/>
                <a:sym typeface="Calibri"/>
              </a:rPr>
              <a:t>angústia</a:t>
            </a:r>
            <a:r>
              <a:rPr lang="en-GB" dirty="0">
                <a:latin typeface="Calibri"/>
                <a:ea typeface="Calibri"/>
                <a:cs typeface="Calibri"/>
                <a:sym typeface="Calibri"/>
              </a:rPr>
              <a:t>, </a:t>
            </a:r>
            <a:r>
              <a:rPr lang="en-GB" dirty="0" err="1">
                <a:latin typeface="Calibri"/>
                <a:ea typeface="Calibri"/>
                <a:cs typeface="Calibri"/>
                <a:sym typeface="Calibri"/>
              </a:rPr>
              <a:t>medo</a:t>
            </a:r>
            <a:r>
              <a:rPr lang="en-GB" dirty="0">
                <a:latin typeface="Calibri"/>
                <a:ea typeface="Calibri"/>
                <a:cs typeface="Calibri"/>
                <a:sym typeface="Calibri"/>
              </a:rPr>
              <a:t>, </a:t>
            </a:r>
            <a:r>
              <a:rPr lang="en-GB" dirty="0" err="1">
                <a:latin typeface="Calibri"/>
                <a:ea typeface="Calibri"/>
                <a:cs typeface="Calibri"/>
                <a:sym typeface="Calibri"/>
              </a:rPr>
              <a:t>ansiedade</a:t>
            </a:r>
            <a:r>
              <a:rPr lang="en-GB" dirty="0">
                <a:latin typeface="Calibri"/>
                <a:ea typeface="Calibri"/>
                <a:cs typeface="Calibri"/>
                <a:sym typeface="Calibri"/>
              </a:rPr>
              <a:t> e </a:t>
            </a:r>
            <a:r>
              <a:rPr lang="en-GB" dirty="0" err="1">
                <a:latin typeface="Calibri"/>
                <a:ea typeface="Calibri"/>
                <a:cs typeface="Calibri"/>
                <a:sym typeface="Calibri"/>
              </a:rPr>
              <a:t>frustração</a:t>
            </a: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842" name="Google Shape;842;p10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104</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Clr>
                <a:schemeClr val="dk1"/>
              </a:buClr>
              <a:buSzPts val="1200"/>
              <a:buFont typeface="Arial"/>
              <a:buChar char="•"/>
            </a:pPr>
            <a:r>
              <a:rPr lang="en-GB">
                <a:latin typeface="Calibri"/>
                <a:ea typeface="Calibri"/>
                <a:cs typeface="Calibri"/>
                <a:sym typeface="Calibri"/>
              </a:rPr>
              <a:t>Os profissionais de saúde frequentemente recusam os pedidos das pessoas ou atrasam o atendimento desses pedidos. Isso pode ser devido à carga de trabalho pesada, falta de pessoal, treinamento inadequado, regulamentos de serviço ou uma cultura de indiferença no serviço em geral.  </a:t>
            </a:r>
            <a:endParaRPr>
              <a:latin typeface="Calibri"/>
              <a:ea typeface="Calibri"/>
              <a:cs typeface="Calibri"/>
              <a:sym typeface="Calibri"/>
            </a:endParaRPr>
          </a:p>
          <a:p>
            <a:pPr marL="0" lvl="0" indent="0" algn="just" rtl="0">
              <a:spcBef>
                <a:spcPts val="0"/>
              </a:spcBef>
              <a:spcAft>
                <a:spcPts val="0"/>
              </a:spcAft>
              <a:buNone/>
            </a:pPr>
            <a:r>
              <a:rPr lang="en-GB">
                <a:latin typeface="Calibri"/>
                <a:ea typeface="Calibri"/>
                <a:cs typeface="Calibri"/>
                <a:sym typeface="Calibri"/>
              </a:rPr>
              <a:t> </a:t>
            </a:r>
            <a:endParaRPr>
              <a:latin typeface="Calibri"/>
              <a:ea typeface="Calibri"/>
              <a:cs typeface="Calibri"/>
              <a:sym typeface="Calibri"/>
            </a:endParaRPr>
          </a:p>
          <a:p>
            <a:pPr marL="342900" marR="0" lvl="0" indent="-342900" algn="just" rtl="0">
              <a:spcBef>
                <a:spcPts val="0"/>
              </a:spcBef>
              <a:spcAft>
                <a:spcPts val="0"/>
              </a:spcAft>
              <a:buClr>
                <a:schemeClr val="dk1"/>
              </a:buClr>
              <a:buSzPts val="1200"/>
              <a:buFont typeface="Arial"/>
              <a:buChar char="•"/>
            </a:pPr>
            <a:r>
              <a:rPr lang="en-GB">
                <a:latin typeface="Calibri"/>
                <a:ea typeface="Calibri"/>
                <a:cs typeface="Calibri"/>
                <a:sym typeface="Calibri"/>
              </a:rPr>
              <a:t>A frustração, angústia e dependência sentidas pela pessoa em questão podem ser mal interpretadas pelos profissionais como um comportamento desafiador e, em última instância, levar a uma situação conflituosa em que os profissionais recorrem a medidas coercivas, como isolamento e contenção. </a:t>
            </a:r>
            <a:endParaRPr>
              <a:latin typeface="Calibri"/>
              <a:ea typeface="Calibri"/>
              <a:cs typeface="Calibri"/>
              <a:sym typeface="Calibri"/>
            </a:endParaRPr>
          </a:p>
          <a:p>
            <a:pPr marL="0" lvl="0" indent="0" algn="just" rtl="0">
              <a:spcBef>
                <a:spcPts val="0"/>
              </a:spcBef>
              <a:spcAft>
                <a:spcPts val="0"/>
              </a:spcAft>
              <a:buNone/>
            </a:pPr>
            <a:r>
              <a:rPr lang="en-GB">
                <a:latin typeface="Calibri"/>
                <a:ea typeface="Calibri"/>
                <a:cs typeface="Calibri"/>
                <a:sym typeface="Calibri"/>
              </a:rPr>
              <a:t> </a:t>
            </a:r>
            <a:endParaRPr>
              <a:latin typeface="Calibri"/>
              <a:ea typeface="Calibri"/>
              <a:cs typeface="Calibri"/>
              <a:sym typeface="Calibri"/>
            </a:endParaRPr>
          </a:p>
          <a:p>
            <a:pPr marL="342900" marR="0" lvl="0" indent="-342900" algn="just" rtl="0">
              <a:spcBef>
                <a:spcPts val="0"/>
              </a:spcBef>
              <a:spcAft>
                <a:spcPts val="0"/>
              </a:spcAft>
              <a:buClr>
                <a:schemeClr val="dk1"/>
              </a:buClr>
              <a:buSzPts val="1200"/>
              <a:buFont typeface="Arial"/>
              <a:buChar char="•"/>
            </a:pPr>
            <a:r>
              <a:rPr lang="en-GB">
                <a:latin typeface="Calibri"/>
                <a:ea typeface="Calibri"/>
                <a:cs typeface="Calibri"/>
                <a:sym typeface="Calibri"/>
              </a:rPr>
              <a:t>É necessário compreender que as pessoas procuram o serviço porque têm necessidades, seja para obter alívio das dificuldades que enfrentam na vida, para estabelecer relações humanas e obter conforto em momentos difíceis, ou para trabalhar na sua recuperação fora da sua vida e rotina habituais. </a:t>
            </a:r>
            <a:endParaRPr>
              <a:latin typeface="Calibri"/>
              <a:ea typeface="Calibri"/>
              <a:cs typeface="Calibri"/>
              <a:sym typeface="Calibri"/>
            </a:endParaRPr>
          </a:p>
          <a:p>
            <a:pPr marL="0" lvl="0" indent="0" algn="l" rtl="0">
              <a:spcBef>
                <a:spcPts val="0"/>
              </a:spcBef>
              <a:spcAft>
                <a:spcPts val="0"/>
              </a:spcAft>
              <a:buNone/>
            </a:pPr>
            <a:endParaRPr/>
          </a:p>
        </p:txBody>
      </p:sp>
      <p:sp>
        <p:nvSpPr>
          <p:cNvPr id="849" name="Google Shape;849;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105</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Clr>
                <a:schemeClr val="dk1"/>
              </a:buClr>
              <a:buSzPts val="1200"/>
              <a:buFont typeface="Arial"/>
              <a:buChar char="•"/>
            </a:pPr>
            <a:r>
              <a:rPr lang="en-GB">
                <a:latin typeface="Calibri"/>
                <a:ea typeface="Calibri"/>
                <a:cs typeface="Calibri"/>
                <a:sym typeface="Calibri"/>
              </a:rPr>
              <a:t>Para ser realmente eficaz, é necessário que o serviço mude de uma cultura de “gerenciar” e “controlar” as pessoas para uma cultura orientada para a recuperação e que apoie as pessoas que utilizam os serviços. Isso requer necessariamente que os funcionários reconheçam e respondam às necessidades e exigências das pessoas, em vez de negá-las e recusá-las.</a:t>
            </a:r>
            <a:endParaRPr>
              <a:latin typeface="Calibri"/>
              <a:ea typeface="Calibri"/>
              <a:cs typeface="Calibri"/>
              <a:sym typeface="Calibri"/>
            </a:endParaRPr>
          </a:p>
          <a:p>
            <a:pPr marL="342900" marR="0" lvl="0" indent="-266700" algn="just" rtl="0">
              <a:spcBef>
                <a:spcPts val="0"/>
              </a:spcBef>
              <a:spcAft>
                <a:spcPts val="0"/>
              </a:spcAft>
              <a:buClr>
                <a:schemeClr val="dk1"/>
              </a:buClr>
              <a:buSzPts val="1200"/>
              <a:buFont typeface="Arial"/>
              <a:buNone/>
            </a:pPr>
            <a:endParaRPr>
              <a:latin typeface="Calibri"/>
              <a:ea typeface="Calibri"/>
              <a:cs typeface="Calibri"/>
              <a:sym typeface="Calibri"/>
            </a:endParaRPr>
          </a:p>
          <a:p>
            <a:pPr marL="342900" marR="0" lvl="0" indent="-342900" algn="just" rtl="0">
              <a:spcBef>
                <a:spcPts val="0"/>
              </a:spcBef>
              <a:spcAft>
                <a:spcPts val="0"/>
              </a:spcAft>
              <a:buClr>
                <a:schemeClr val="dk1"/>
              </a:buClr>
              <a:buSzPts val="1200"/>
              <a:buFont typeface="Arial"/>
              <a:buChar char="•"/>
            </a:pPr>
            <a:r>
              <a:rPr lang="en-GB">
                <a:latin typeface="Calibri"/>
                <a:ea typeface="Calibri"/>
                <a:cs typeface="Calibri"/>
                <a:sym typeface="Calibri"/>
              </a:rPr>
              <a:t>Uma estratégia útil é criar uma cultura de “dizer sim” e “é possível” dentro de um serviço. </a:t>
            </a:r>
            <a:endParaRPr/>
          </a:p>
          <a:p>
            <a:pPr marL="342900" marR="0" lvl="0" indent="-266700" algn="just" rtl="0">
              <a:spcBef>
                <a:spcPts val="0"/>
              </a:spcBef>
              <a:spcAft>
                <a:spcPts val="0"/>
              </a:spcAft>
              <a:buClr>
                <a:schemeClr val="dk1"/>
              </a:buClr>
              <a:buSzPts val="1200"/>
              <a:buFont typeface="Arial"/>
              <a:buNone/>
            </a:pPr>
            <a:endParaRPr>
              <a:latin typeface="Calibri"/>
              <a:ea typeface="Calibri"/>
              <a:cs typeface="Calibri"/>
              <a:sym typeface="Calibri"/>
            </a:endParaRPr>
          </a:p>
          <a:p>
            <a:pPr marL="342900" marR="0" lvl="0" indent="-342900" algn="just" rtl="0">
              <a:spcBef>
                <a:spcPts val="0"/>
              </a:spcBef>
              <a:spcAft>
                <a:spcPts val="0"/>
              </a:spcAft>
              <a:buClr>
                <a:schemeClr val="dk1"/>
              </a:buClr>
              <a:buSzPts val="1200"/>
              <a:buFont typeface="Arial"/>
              <a:buChar char="•"/>
            </a:pPr>
            <a:r>
              <a:rPr lang="en-GB">
                <a:latin typeface="Calibri"/>
                <a:ea typeface="Calibri"/>
                <a:cs typeface="Calibri"/>
                <a:sym typeface="Calibri"/>
              </a:rPr>
              <a:t>Isso envolve a criação de um espaço sem julgamentos para refletir sobre a forma como as decisões são tomadas e se é possível dizer “sim” em vez de “não” em resposta a um pedido das pessoas que utilizam o serviço. </a:t>
            </a:r>
            <a:endParaRPr/>
          </a:p>
          <a:p>
            <a:pPr marL="342900" marR="0" lvl="0" indent="-266700" algn="just" rtl="0">
              <a:spcBef>
                <a:spcPts val="0"/>
              </a:spcBef>
              <a:spcAft>
                <a:spcPts val="0"/>
              </a:spcAft>
              <a:buClr>
                <a:schemeClr val="dk1"/>
              </a:buClr>
              <a:buSzPts val="1200"/>
              <a:buFont typeface="Arial"/>
              <a:buNone/>
            </a:pPr>
            <a:endParaRPr>
              <a:latin typeface="Calibri"/>
              <a:ea typeface="Calibri"/>
              <a:cs typeface="Calibri"/>
              <a:sym typeface="Calibri"/>
            </a:endParaRPr>
          </a:p>
          <a:p>
            <a:pPr marL="342900" marR="0" lvl="0" indent="-342900" algn="just" rtl="0">
              <a:spcBef>
                <a:spcPts val="0"/>
              </a:spcBef>
              <a:spcAft>
                <a:spcPts val="0"/>
              </a:spcAft>
              <a:buClr>
                <a:schemeClr val="dk1"/>
              </a:buClr>
              <a:buSzPts val="1200"/>
              <a:buFont typeface="Arial"/>
              <a:buChar char="•"/>
            </a:pPr>
            <a:r>
              <a:rPr lang="en-GB">
                <a:latin typeface="Calibri"/>
                <a:ea typeface="Calibri"/>
                <a:cs typeface="Calibri"/>
                <a:sym typeface="Calibri"/>
              </a:rPr>
              <a:t>Isso ajudará os funcionários do serviço a colocar as pessoas em primeiro lugar, juntamente com suas necessidades e exigências. </a:t>
            </a:r>
            <a:endParaRPr>
              <a:latin typeface="Calibri"/>
              <a:ea typeface="Calibri"/>
              <a:cs typeface="Calibri"/>
              <a:sym typeface="Calibri"/>
            </a:endParaRPr>
          </a:p>
          <a:p>
            <a:pPr marL="0" lvl="0" indent="0" algn="l" rtl="0">
              <a:spcBef>
                <a:spcPts val="0"/>
              </a:spcBef>
              <a:spcAft>
                <a:spcPts val="0"/>
              </a:spcAft>
              <a:buNone/>
            </a:pPr>
            <a:endParaRPr/>
          </a:p>
        </p:txBody>
      </p:sp>
      <p:sp>
        <p:nvSpPr>
          <p:cNvPr id="856" name="Google Shape;856;p10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106</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Clr>
                <a:schemeClr val="dk1"/>
              </a:buClr>
              <a:buSzPts val="1200"/>
              <a:buFont typeface="Arial"/>
              <a:buChar char="•"/>
            </a:pPr>
            <a:r>
              <a:rPr lang="en-GB" dirty="0">
                <a:latin typeface="Calibri"/>
                <a:ea typeface="Calibri"/>
                <a:cs typeface="Calibri"/>
                <a:sym typeface="Calibri"/>
              </a:rPr>
              <a:t>Antes de </a:t>
            </a:r>
            <a:r>
              <a:rPr lang="en-GB" dirty="0" err="1">
                <a:latin typeface="Calibri"/>
                <a:ea typeface="Calibri"/>
                <a:cs typeface="Calibri"/>
                <a:sym typeface="Calibri"/>
              </a:rPr>
              <a:t>dizer</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 </a:t>
            </a:r>
            <a:r>
              <a:rPr lang="en-GB" dirty="0" err="1">
                <a:latin typeface="Calibri"/>
                <a:ea typeface="Calibri"/>
                <a:cs typeface="Calibri"/>
                <a:sym typeface="Calibri"/>
              </a:rPr>
              <a:t>pedidos</a:t>
            </a:r>
            <a:r>
              <a:rPr lang="en-GB" dirty="0">
                <a:latin typeface="Calibri"/>
                <a:ea typeface="Calibri"/>
                <a:cs typeface="Calibri"/>
                <a:sym typeface="Calibri"/>
              </a:rPr>
              <a:t> de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pessoa</a:t>
            </a:r>
            <a:r>
              <a:rPr lang="en-GB" dirty="0">
                <a:latin typeface="Calibri"/>
                <a:ea typeface="Calibri"/>
                <a:cs typeface="Calibri"/>
                <a:sym typeface="Calibri"/>
              </a:rPr>
              <a:t> que </a:t>
            </a:r>
            <a:r>
              <a:rPr lang="en-GB" dirty="0" err="1">
                <a:latin typeface="Calibri"/>
                <a:ea typeface="Calibri"/>
                <a:cs typeface="Calibri"/>
                <a:sym typeface="Calibri"/>
              </a:rPr>
              <a:t>utiliza</a:t>
            </a:r>
            <a:r>
              <a:rPr lang="en-GB" dirty="0">
                <a:latin typeface="Calibri"/>
                <a:ea typeface="Calibri"/>
                <a:cs typeface="Calibri"/>
                <a:sym typeface="Calibri"/>
              </a:rPr>
              <a:t> o </a:t>
            </a:r>
            <a:r>
              <a:rPr lang="en-GB" dirty="0" err="1">
                <a:latin typeface="Calibri"/>
                <a:ea typeface="Calibri"/>
                <a:cs typeface="Calibri"/>
                <a:sym typeface="Calibri"/>
              </a:rPr>
              <a:t>serviço</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profissionais</a:t>
            </a:r>
            <a:r>
              <a:rPr lang="en-GB" dirty="0">
                <a:latin typeface="Calibri"/>
                <a:ea typeface="Calibri"/>
                <a:cs typeface="Calibri"/>
                <a:sym typeface="Calibri"/>
              </a:rPr>
              <a:t> </a:t>
            </a:r>
            <a:r>
              <a:rPr lang="en-GB" dirty="0" err="1">
                <a:latin typeface="Calibri"/>
                <a:ea typeface="Calibri"/>
                <a:cs typeface="Calibri"/>
                <a:sym typeface="Calibri"/>
              </a:rPr>
              <a:t>devem</a:t>
            </a:r>
            <a:r>
              <a:rPr lang="en-GB" dirty="0">
                <a:latin typeface="Calibri"/>
                <a:ea typeface="Calibri"/>
                <a:cs typeface="Calibri"/>
                <a:sym typeface="Calibri"/>
              </a:rPr>
              <a:t> </a:t>
            </a:r>
            <a:r>
              <a:rPr lang="en-GB" dirty="0" err="1">
                <a:latin typeface="Calibri"/>
                <a:ea typeface="Calibri"/>
                <a:cs typeface="Calibri"/>
                <a:sym typeface="Calibri"/>
              </a:rPr>
              <a:t>primeiro</a:t>
            </a:r>
            <a:r>
              <a:rPr lang="en-GB" dirty="0">
                <a:latin typeface="Calibri"/>
                <a:ea typeface="Calibri"/>
                <a:cs typeface="Calibri"/>
                <a:sym typeface="Calibri"/>
              </a:rPr>
              <a:t> REFLETIR </a:t>
            </a:r>
            <a:r>
              <a:rPr lang="en-GB" dirty="0" err="1">
                <a:latin typeface="Calibri"/>
                <a:ea typeface="Calibri"/>
                <a:cs typeface="Calibri"/>
                <a:sym typeface="Calibri"/>
              </a:rPr>
              <a:t>sobre</a:t>
            </a:r>
            <a:r>
              <a:rPr lang="en-GB" dirty="0">
                <a:latin typeface="Calibri"/>
                <a:ea typeface="Calibri"/>
                <a:cs typeface="Calibri"/>
                <a:sym typeface="Calibri"/>
              </a:rPr>
              <a:t> o </a:t>
            </a:r>
            <a:r>
              <a:rPr lang="en-GB" dirty="0" err="1">
                <a:latin typeface="Calibri"/>
                <a:ea typeface="Calibri"/>
                <a:cs typeface="Calibri"/>
                <a:sym typeface="Calibri"/>
              </a:rPr>
              <a:t>pedido</a:t>
            </a:r>
            <a:r>
              <a:rPr lang="en-GB" dirty="0">
                <a:latin typeface="Calibri"/>
                <a:ea typeface="Calibri"/>
                <a:cs typeface="Calibri"/>
                <a:sym typeface="Calibri"/>
              </a:rPr>
              <a:t>. Pense no </a:t>
            </a:r>
            <a:r>
              <a:rPr lang="en-GB" dirty="0" err="1">
                <a:latin typeface="Calibri"/>
                <a:ea typeface="Calibri"/>
                <a:cs typeface="Calibri"/>
                <a:sym typeface="Calibri"/>
              </a:rPr>
              <a:t>seguinte</a:t>
            </a:r>
            <a:r>
              <a:rPr lang="en-GB" dirty="0">
                <a:latin typeface="Calibri"/>
                <a:ea typeface="Calibri"/>
                <a:cs typeface="Calibri"/>
                <a:sym typeface="Calibri"/>
              </a:rPr>
              <a:t> </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3"/>
              </a:rPr>
              <a:t>51</a:t>
            </a:r>
            <a:r>
              <a:rPr lang="en-GB" i="1" dirty="0">
                <a:latin typeface="Calibri"/>
                <a:ea typeface="Calibri"/>
                <a:cs typeface="Calibri"/>
                <a:sym typeface="Calibri"/>
              </a:rPr>
              <a:t>)</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r>
              <a:rPr lang="pt-BR" sz="1200" b="1" i="0" u="none" strike="noStrike" cap="none" dirty="0" err="1">
                <a:solidFill>
                  <a:schemeClr val="dk1"/>
                </a:solidFill>
                <a:effectLst/>
                <a:latin typeface="Calibri"/>
                <a:ea typeface="Calibri"/>
                <a:cs typeface="Calibri"/>
                <a:sym typeface="Calibri"/>
              </a:rPr>
              <a:t>R</a:t>
            </a:r>
            <a:r>
              <a:rPr lang="pt-BR" sz="1200" b="1" i="0" u="none" strike="noStrike" cap="none" dirty="0">
                <a:solidFill>
                  <a:schemeClr val="dk1"/>
                </a:solidFill>
                <a:effectLst/>
                <a:latin typeface="Calibri"/>
                <a:ea typeface="Calibri"/>
                <a:cs typeface="Calibri"/>
                <a:sym typeface="Calibri"/>
              </a:rPr>
              <a:t> </a:t>
            </a:r>
            <a:r>
              <a:rPr lang="pt-BR" sz="1200" b="0" i="0" u="none" strike="noStrike" cap="none" dirty="0">
                <a:solidFill>
                  <a:schemeClr val="dk1"/>
                </a:solidFill>
                <a:effectLst/>
                <a:latin typeface="Calibri"/>
                <a:ea typeface="Calibri"/>
                <a:cs typeface="Calibri"/>
                <a:sym typeface="Calibri"/>
              </a:rPr>
              <a:t>– Renomear: O que seria necessário para dizer “sim”? </a:t>
            </a:r>
          </a:p>
          <a:p>
            <a:r>
              <a:rPr lang="pt-BR" sz="1200" b="1" i="0" u="none" strike="noStrike" cap="none" dirty="0">
                <a:solidFill>
                  <a:schemeClr val="dk1"/>
                </a:solidFill>
                <a:effectLst/>
                <a:latin typeface="Calibri"/>
                <a:ea typeface="Calibri"/>
                <a:cs typeface="Calibri"/>
                <a:sym typeface="Calibri"/>
              </a:rPr>
              <a:t>E </a:t>
            </a:r>
            <a:r>
              <a:rPr lang="pt-BR" sz="1200" b="0" i="0" u="none" strike="noStrike" cap="none" dirty="0">
                <a:solidFill>
                  <a:schemeClr val="dk1"/>
                </a:solidFill>
                <a:effectLst/>
                <a:latin typeface="Calibri"/>
                <a:ea typeface="Calibri"/>
                <a:cs typeface="Calibri"/>
                <a:sym typeface="Calibri"/>
              </a:rPr>
              <a:t>– Fácil: “não” é a opção mais fácil? </a:t>
            </a:r>
          </a:p>
          <a:p>
            <a:r>
              <a:rPr lang="pt-BR" sz="1200" b="1" i="0" u="none" strike="noStrike" cap="none" dirty="0" err="1">
                <a:solidFill>
                  <a:schemeClr val="dk1"/>
                </a:solidFill>
                <a:effectLst/>
                <a:latin typeface="Calibri"/>
                <a:ea typeface="Calibri"/>
                <a:cs typeface="Calibri"/>
                <a:sym typeface="Calibri"/>
              </a:rPr>
              <a:t>F</a:t>
            </a:r>
            <a:r>
              <a:rPr lang="pt-BR" sz="1200" b="1" i="0" u="none" strike="noStrike" cap="none" dirty="0">
                <a:solidFill>
                  <a:schemeClr val="dk1"/>
                </a:solidFill>
                <a:effectLst/>
                <a:latin typeface="Calibri"/>
                <a:ea typeface="Calibri"/>
                <a:cs typeface="Calibri"/>
                <a:sym typeface="Calibri"/>
              </a:rPr>
              <a:t> </a:t>
            </a:r>
            <a:r>
              <a:rPr lang="pt-BR" sz="1200" b="0" i="0" u="none" strike="noStrike" cap="none" dirty="0">
                <a:solidFill>
                  <a:schemeClr val="dk1"/>
                </a:solidFill>
                <a:effectLst/>
                <a:latin typeface="Calibri"/>
                <a:ea typeface="Calibri"/>
                <a:cs typeface="Calibri"/>
                <a:sym typeface="Calibri"/>
              </a:rPr>
              <a:t>– Sentimento: Como ficaria a pessoa se eu dissesse “não”? </a:t>
            </a:r>
          </a:p>
          <a:p>
            <a:r>
              <a:rPr lang="pt-BR" sz="1200" b="1" i="0" u="none" strike="noStrike" cap="none" dirty="0">
                <a:solidFill>
                  <a:schemeClr val="dk1"/>
                </a:solidFill>
                <a:effectLst/>
                <a:latin typeface="Calibri"/>
                <a:ea typeface="Calibri"/>
                <a:cs typeface="Calibri"/>
                <a:sym typeface="Calibri"/>
              </a:rPr>
              <a:t>L </a:t>
            </a:r>
            <a:r>
              <a:rPr lang="pt-BR" sz="1200" b="0" i="0" u="none" strike="noStrike" cap="none" dirty="0">
                <a:solidFill>
                  <a:schemeClr val="dk1"/>
                </a:solidFill>
                <a:effectLst/>
                <a:latin typeface="Calibri"/>
                <a:ea typeface="Calibri"/>
                <a:cs typeface="Calibri"/>
                <a:sym typeface="Calibri"/>
              </a:rPr>
              <a:t>– Escute: Eu realmente ouvi a pessoa em questão e o que ela está perguntando? </a:t>
            </a:r>
          </a:p>
          <a:p>
            <a:r>
              <a:rPr lang="pt-BR" sz="1200" b="1" i="0" u="none" strike="noStrike" cap="none" dirty="0">
                <a:solidFill>
                  <a:schemeClr val="dk1"/>
                </a:solidFill>
                <a:effectLst/>
                <a:latin typeface="Calibri"/>
                <a:ea typeface="Calibri"/>
                <a:cs typeface="Calibri"/>
                <a:sym typeface="Calibri"/>
              </a:rPr>
              <a:t>E </a:t>
            </a:r>
            <a:r>
              <a:rPr lang="pt-BR" sz="1200" b="0" i="0" u="none" strike="noStrike" cap="none" dirty="0">
                <a:solidFill>
                  <a:schemeClr val="dk1"/>
                </a:solidFill>
                <a:effectLst/>
                <a:latin typeface="Calibri"/>
                <a:ea typeface="Calibri"/>
                <a:cs typeface="Calibri"/>
                <a:sym typeface="Calibri"/>
              </a:rPr>
              <a:t>– Explique: Posso explicar à pessoa em questão por que não consigo atender a sua solicitação? </a:t>
            </a:r>
          </a:p>
          <a:p>
            <a:r>
              <a:rPr lang="pt-BR" sz="1200" b="1" i="0" u="none" strike="noStrike" cap="none" dirty="0">
                <a:solidFill>
                  <a:schemeClr val="dk1"/>
                </a:solidFill>
                <a:effectLst/>
                <a:latin typeface="Calibri"/>
                <a:ea typeface="Calibri"/>
                <a:cs typeface="Calibri"/>
                <a:sym typeface="Calibri"/>
              </a:rPr>
              <a:t>C </a:t>
            </a:r>
            <a:r>
              <a:rPr lang="pt-BR" sz="1200" b="0" i="0" u="none" strike="noStrike" cap="none" dirty="0">
                <a:solidFill>
                  <a:schemeClr val="dk1"/>
                </a:solidFill>
                <a:effectLst/>
                <a:latin typeface="Calibri"/>
                <a:ea typeface="Calibri"/>
                <a:cs typeface="Calibri"/>
                <a:sym typeface="Calibri"/>
              </a:rPr>
              <a:t>– Seja Criativo: existem maneiras criativas de atender à solicitação da pessoa? </a:t>
            </a:r>
          </a:p>
          <a:p>
            <a:r>
              <a:rPr lang="pt-BR" sz="1200" b="1" i="0" u="none" strike="noStrike" cap="none" dirty="0" err="1">
                <a:solidFill>
                  <a:schemeClr val="dk1"/>
                </a:solidFill>
                <a:effectLst/>
                <a:latin typeface="Calibri"/>
                <a:ea typeface="Calibri"/>
                <a:cs typeface="Calibri"/>
                <a:sym typeface="Calibri"/>
              </a:rPr>
              <a:t>T</a:t>
            </a:r>
            <a:r>
              <a:rPr lang="pt-BR" sz="1200" b="0" i="0" u="none" strike="noStrike" cap="none" dirty="0">
                <a:solidFill>
                  <a:schemeClr val="dk1"/>
                </a:solidFill>
                <a:effectLst/>
                <a:latin typeface="Calibri"/>
                <a:ea typeface="Calibri"/>
                <a:cs typeface="Calibri"/>
                <a:sym typeface="Calibri"/>
              </a:rPr>
              <a:t>- Tempo: Estou dando tempo suficiente para considerar a solicitação? </a:t>
            </a:r>
          </a:p>
          <a:p>
            <a:pPr marL="0" lvl="0" indent="0" algn="l" rtl="0">
              <a:spcBef>
                <a:spcPts val="0"/>
              </a:spcBef>
              <a:spcAft>
                <a:spcPts val="0"/>
              </a:spcAft>
              <a:buNone/>
            </a:pPr>
            <a:endParaRPr dirty="0"/>
          </a:p>
        </p:txBody>
      </p:sp>
      <p:sp>
        <p:nvSpPr>
          <p:cNvPr id="863" name="Google Shape;863;p1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107</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108:notes"/>
          <p:cNvSpPr>
            <a:spLocks noGrp="1" noRot="1" noChangeAspect="1"/>
          </p:cNvSpPr>
          <p:nvPr>
            <p:ph type="sldImg" idx="2"/>
          </p:nvPr>
        </p:nvSpPr>
        <p:spPr>
          <a:xfrm>
            <a:off x="7239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200"/>
              <a:buFont typeface="Arial"/>
              <a:buChar char="•"/>
            </a:pPr>
            <a:r>
              <a:rPr lang="en-GB" dirty="0" err="1">
                <a:latin typeface="Calibri"/>
                <a:ea typeface="Calibri"/>
                <a:cs typeface="Calibri"/>
                <a:sym typeface="Calibri"/>
              </a:rPr>
              <a:t>Mesmo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situações</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que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profissionais</a:t>
            </a:r>
            <a:r>
              <a:rPr lang="en-GB" dirty="0">
                <a:latin typeface="Calibri"/>
                <a:ea typeface="Calibri"/>
                <a:cs typeface="Calibri"/>
                <a:sym typeface="Calibri"/>
              </a:rPr>
              <a:t> </a:t>
            </a:r>
            <a:r>
              <a:rPr lang="en-GB" dirty="0" err="1">
                <a:latin typeface="Calibri"/>
                <a:ea typeface="Calibri"/>
                <a:cs typeface="Calibri"/>
                <a:sym typeface="Calibri"/>
              </a:rPr>
              <a:t>já</a:t>
            </a:r>
            <a:r>
              <a:rPr lang="en-GB" dirty="0">
                <a:latin typeface="Calibri"/>
                <a:ea typeface="Calibri"/>
                <a:cs typeface="Calibri"/>
                <a:sym typeface="Calibri"/>
              </a:rPr>
              <a:t> </a:t>
            </a:r>
            <a:r>
              <a:rPr lang="en-GB" dirty="0" err="1">
                <a:latin typeface="Calibri"/>
                <a:ea typeface="Calibri"/>
                <a:cs typeface="Calibri"/>
                <a:sym typeface="Calibri"/>
              </a:rPr>
              <a:t>disseram</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 um </a:t>
            </a:r>
            <a:r>
              <a:rPr lang="en-GB" dirty="0" err="1">
                <a:latin typeface="Calibri"/>
                <a:ea typeface="Calibri"/>
                <a:cs typeface="Calibri"/>
                <a:sym typeface="Calibri"/>
              </a:rPr>
              <a:t>pedido</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útil</a:t>
            </a:r>
            <a:r>
              <a:rPr lang="en-GB" dirty="0">
                <a:latin typeface="Calibri"/>
                <a:ea typeface="Calibri"/>
                <a:cs typeface="Calibri"/>
                <a:sym typeface="Calibri"/>
              </a:rPr>
              <a:t> REFLETIR </a:t>
            </a:r>
            <a:r>
              <a:rPr lang="en-GB" dirty="0" err="1">
                <a:latin typeface="Calibri"/>
                <a:ea typeface="Calibri"/>
                <a:cs typeface="Calibri"/>
                <a:sym typeface="Calibri"/>
              </a:rPr>
              <a:t>sobre</a:t>
            </a:r>
            <a:r>
              <a:rPr lang="en-GB" dirty="0">
                <a:latin typeface="Calibri"/>
                <a:ea typeface="Calibri"/>
                <a:cs typeface="Calibri"/>
                <a:sym typeface="Calibri"/>
              </a:rPr>
              <a:t> as </a:t>
            </a:r>
            <a:r>
              <a:rPr lang="en-GB" dirty="0" err="1">
                <a:latin typeface="Calibri"/>
                <a:ea typeface="Calibri"/>
                <a:cs typeface="Calibri"/>
                <a:sym typeface="Calibri"/>
              </a:rPr>
              <a:t>motivações</a:t>
            </a:r>
            <a:r>
              <a:rPr lang="en-GB" dirty="0">
                <a:latin typeface="Calibri"/>
                <a:ea typeface="Calibri"/>
                <a:cs typeface="Calibri"/>
                <a:sym typeface="Calibri"/>
              </a:rPr>
              <a:t> para </a:t>
            </a:r>
            <a:r>
              <a:rPr lang="en-GB" dirty="0" err="1">
                <a:latin typeface="Calibri"/>
                <a:ea typeface="Calibri"/>
                <a:cs typeface="Calibri"/>
                <a:sym typeface="Calibri"/>
              </a:rPr>
              <a:t>ter</a:t>
            </a:r>
            <a:r>
              <a:rPr lang="en-GB" dirty="0">
                <a:latin typeface="Calibri"/>
                <a:ea typeface="Calibri"/>
                <a:cs typeface="Calibri"/>
                <a:sym typeface="Calibri"/>
              </a:rPr>
              <a:t> </a:t>
            </a:r>
            <a:r>
              <a:rPr lang="en-GB" dirty="0" err="1">
                <a:latin typeface="Calibri"/>
                <a:ea typeface="Calibri"/>
                <a:cs typeface="Calibri"/>
                <a:sym typeface="Calibri"/>
              </a:rPr>
              <a:t>dito</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r>
              <a:rPr lang="pt-BR" sz="1200" b="1" i="0" u="none" strike="noStrike" cap="none" dirty="0" err="1">
                <a:solidFill>
                  <a:schemeClr val="dk1"/>
                </a:solidFill>
                <a:effectLst/>
                <a:latin typeface="Calibri"/>
                <a:ea typeface="Calibri"/>
                <a:cs typeface="Calibri"/>
                <a:sym typeface="Calibri"/>
              </a:rPr>
              <a:t>R</a:t>
            </a:r>
            <a:r>
              <a:rPr lang="pt-BR" sz="1200" b="1" i="0" u="none" strike="noStrike" cap="none" dirty="0">
                <a:solidFill>
                  <a:schemeClr val="dk1"/>
                </a:solidFill>
                <a:effectLst/>
                <a:latin typeface="Calibri"/>
                <a:ea typeface="Calibri"/>
                <a:cs typeface="Calibri"/>
                <a:sym typeface="Calibri"/>
              </a:rPr>
              <a:t> </a:t>
            </a:r>
            <a:r>
              <a:rPr lang="pt-BR" sz="1200" b="0" i="0" u="none" strike="noStrike" cap="none" dirty="0">
                <a:solidFill>
                  <a:schemeClr val="dk1"/>
                </a:solidFill>
                <a:effectLst/>
                <a:latin typeface="Calibri"/>
                <a:ea typeface="Calibri"/>
                <a:cs typeface="Calibri"/>
                <a:sym typeface="Calibri"/>
              </a:rPr>
              <a:t>– Renomear: O que seria necessário para dizer “sim”? </a:t>
            </a:r>
          </a:p>
          <a:p>
            <a:r>
              <a:rPr lang="pt-BR" sz="1200" b="1" i="0" u="none" strike="noStrike" cap="none" dirty="0">
                <a:solidFill>
                  <a:schemeClr val="dk1"/>
                </a:solidFill>
                <a:effectLst/>
                <a:latin typeface="Calibri"/>
                <a:ea typeface="Calibri"/>
                <a:cs typeface="Calibri"/>
                <a:sym typeface="Calibri"/>
              </a:rPr>
              <a:t>E </a:t>
            </a:r>
            <a:r>
              <a:rPr lang="pt-BR" sz="1200" b="0" i="0" u="none" strike="noStrike" cap="none" dirty="0">
                <a:solidFill>
                  <a:schemeClr val="dk1"/>
                </a:solidFill>
                <a:effectLst/>
                <a:latin typeface="Calibri"/>
                <a:ea typeface="Calibri"/>
                <a:cs typeface="Calibri"/>
                <a:sym typeface="Calibri"/>
              </a:rPr>
              <a:t>– Fácil: “não” foi a opção mais fácil? </a:t>
            </a:r>
          </a:p>
          <a:p>
            <a:r>
              <a:rPr lang="pt-BR" sz="1200" b="1" i="0" u="none" strike="noStrike" cap="none" dirty="0" err="1">
                <a:solidFill>
                  <a:schemeClr val="dk1"/>
                </a:solidFill>
                <a:effectLst/>
                <a:latin typeface="Calibri"/>
                <a:ea typeface="Calibri"/>
                <a:cs typeface="Calibri"/>
                <a:sym typeface="Calibri"/>
              </a:rPr>
              <a:t>F</a:t>
            </a:r>
            <a:r>
              <a:rPr lang="pt-BR" sz="1200" b="1" i="0" u="none" strike="noStrike" cap="none" dirty="0">
                <a:solidFill>
                  <a:schemeClr val="dk1"/>
                </a:solidFill>
                <a:effectLst/>
                <a:latin typeface="Calibri"/>
                <a:ea typeface="Calibri"/>
                <a:cs typeface="Calibri"/>
                <a:sym typeface="Calibri"/>
              </a:rPr>
              <a:t> </a:t>
            </a:r>
            <a:r>
              <a:rPr lang="pt-BR" sz="1200" b="0" i="0" u="none" strike="noStrike" cap="none" dirty="0">
                <a:solidFill>
                  <a:schemeClr val="dk1"/>
                </a:solidFill>
                <a:effectLst/>
                <a:latin typeface="Calibri"/>
                <a:ea typeface="Calibri"/>
                <a:cs typeface="Calibri"/>
                <a:sym typeface="Calibri"/>
              </a:rPr>
              <a:t>– Sentimento: Como seria? </a:t>
            </a:r>
          </a:p>
          <a:p>
            <a:r>
              <a:rPr lang="pt-BR" sz="1200" b="1" i="0" u="none" strike="noStrike" cap="none" dirty="0">
                <a:solidFill>
                  <a:schemeClr val="dk1"/>
                </a:solidFill>
                <a:effectLst/>
                <a:latin typeface="Calibri"/>
                <a:ea typeface="Calibri"/>
                <a:cs typeface="Calibri"/>
                <a:sym typeface="Calibri"/>
              </a:rPr>
              <a:t>L </a:t>
            </a:r>
            <a:r>
              <a:rPr lang="pt-BR" sz="1200" b="0" i="0" u="none" strike="noStrike" cap="none" dirty="0">
                <a:solidFill>
                  <a:schemeClr val="dk1"/>
                </a:solidFill>
                <a:effectLst/>
                <a:latin typeface="Calibri"/>
                <a:ea typeface="Calibri"/>
                <a:cs typeface="Calibri"/>
                <a:sym typeface="Calibri"/>
              </a:rPr>
              <a:t>– Escute: Os funcionários ouviram a pessoa em questão? </a:t>
            </a:r>
          </a:p>
          <a:p>
            <a:r>
              <a:rPr lang="pt-BR" sz="1200" b="1" i="0" u="none" strike="noStrike" cap="none" dirty="0">
                <a:solidFill>
                  <a:schemeClr val="dk1"/>
                </a:solidFill>
                <a:effectLst/>
                <a:latin typeface="Calibri"/>
                <a:ea typeface="Calibri"/>
                <a:cs typeface="Calibri"/>
                <a:sym typeface="Calibri"/>
              </a:rPr>
              <a:t>E </a:t>
            </a:r>
            <a:r>
              <a:rPr lang="pt-BR" sz="1200" b="0" i="0" u="none" strike="noStrike" cap="none" dirty="0">
                <a:solidFill>
                  <a:schemeClr val="dk1"/>
                </a:solidFill>
                <a:effectLst/>
                <a:latin typeface="Calibri"/>
                <a:ea typeface="Calibri"/>
                <a:cs typeface="Calibri"/>
                <a:sym typeface="Calibri"/>
              </a:rPr>
              <a:t>– Explique: Foi dada uma explicação à pessoa em questão? </a:t>
            </a:r>
          </a:p>
          <a:p>
            <a:r>
              <a:rPr lang="pt-BR" sz="1200" b="1" i="0" u="none" strike="noStrike" cap="none" dirty="0">
                <a:solidFill>
                  <a:schemeClr val="dk1"/>
                </a:solidFill>
                <a:effectLst/>
                <a:latin typeface="Calibri"/>
                <a:ea typeface="Calibri"/>
                <a:cs typeface="Calibri"/>
                <a:sym typeface="Calibri"/>
              </a:rPr>
              <a:t>C </a:t>
            </a:r>
            <a:r>
              <a:rPr lang="pt-BR" sz="1200" b="0" i="0" u="none" strike="noStrike" cap="none" dirty="0">
                <a:solidFill>
                  <a:schemeClr val="dk1"/>
                </a:solidFill>
                <a:effectLst/>
                <a:latin typeface="Calibri"/>
                <a:ea typeface="Calibri"/>
                <a:cs typeface="Calibri"/>
                <a:sym typeface="Calibri"/>
              </a:rPr>
              <a:t>– Seja Criativo: a criatividade foi usada para tentar encontrar uma maneira de atender à solicitação da pessoa? </a:t>
            </a:r>
          </a:p>
          <a:p>
            <a:r>
              <a:rPr lang="pt-BR" sz="1200" b="1" i="0" u="none" strike="noStrike" cap="none" dirty="0" err="1">
                <a:solidFill>
                  <a:schemeClr val="dk1"/>
                </a:solidFill>
                <a:effectLst/>
                <a:latin typeface="Calibri"/>
                <a:ea typeface="Calibri"/>
                <a:cs typeface="Calibri"/>
                <a:sym typeface="Calibri"/>
              </a:rPr>
              <a:t>T</a:t>
            </a:r>
            <a:r>
              <a:rPr lang="pt-BR" sz="1200" b="1" i="0" u="none" strike="noStrike" cap="none" dirty="0">
                <a:solidFill>
                  <a:schemeClr val="dk1"/>
                </a:solidFill>
                <a:effectLst/>
                <a:latin typeface="Calibri"/>
                <a:ea typeface="Calibri"/>
                <a:cs typeface="Calibri"/>
                <a:sym typeface="Calibri"/>
              </a:rPr>
              <a:t> </a:t>
            </a:r>
            <a:r>
              <a:rPr lang="pt-BR" sz="1200" b="0" i="0" u="none" strike="noStrike" cap="none" dirty="0">
                <a:solidFill>
                  <a:schemeClr val="dk1"/>
                </a:solidFill>
                <a:effectLst/>
                <a:latin typeface="Calibri"/>
                <a:ea typeface="Calibri"/>
                <a:cs typeface="Calibri"/>
                <a:sym typeface="Calibri"/>
              </a:rPr>
              <a:t>– Tempo: Foi alocado tempo suficiente para considerar a solicitação? </a:t>
            </a:r>
          </a:p>
          <a:p>
            <a:pPr marL="0" lvl="0" indent="0" algn="l" rtl="0">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r>
              <a:rPr lang="pt-BR" sz="1200" b="0" i="0" u="none" strike="noStrike" cap="none" dirty="0">
                <a:solidFill>
                  <a:schemeClr val="dk1"/>
                </a:solidFill>
                <a:effectLst/>
                <a:latin typeface="Calibri"/>
                <a:ea typeface="Calibri"/>
                <a:cs typeface="Calibri"/>
                <a:sym typeface="Calibri"/>
              </a:rPr>
              <a:t>A reflexão sobre essas questões encoraja os participantes profissionais e parceiros de cuidados a pensarem mais profundamente sobre suas práticas e como eles podem reverter a situação para desenvolver uma cultura de “Primeiro diga sim”. </a:t>
            </a:r>
          </a:p>
          <a:p>
            <a:pPr marL="0" lvl="0" indent="0" algn="l" rtl="0">
              <a:spcBef>
                <a:spcPts val="0"/>
              </a:spcBef>
              <a:spcAft>
                <a:spcPts val="0"/>
              </a:spcAft>
              <a:buNone/>
            </a:pPr>
            <a:endParaRPr dirty="0"/>
          </a:p>
        </p:txBody>
      </p:sp>
      <p:sp>
        <p:nvSpPr>
          <p:cNvPr id="870" name="Google Shape;870;p1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108</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just" rtl="0">
              <a:lnSpc>
                <a:spcPct val="115000"/>
              </a:lnSpc>
              <a:spcBef>
                <a:spcPts val="0"/>
              </a:spcBef>
              <a:spcAft>
                <a:spcPts val="0"/>
              </a:spcAft>
              <a:buClr>
                <a:schemeClr val="dk1"/>
              </a:buClr>
              <a:buSzPts val="1200"/>
              <a:buFont typeface="Arial"/>
              <a:buChar char="•"/>
            </a:pPr>
            <a:r>
              <a:rPr lang="en-GB" dirty="0" err="1">
                <a:latin typeface="Calibri"/>
                <a:ea typeface="Calibri"/>
                <a:cs typeface="Calibri"/>
                <a:sym typeface="Calibri"/>
              </a:rPr>
              <a:t>Outra</a:t>
            </a:r>
            <a:r>
              <a:rPr lang="en-GB" dirty="0">
                <a:latin typeface="Calibri"/>
                <a:ea typeface="Calibri"/>
                <a:cs typeface="Calibri"/>
                <a:sym typeface="Calibri"/>
              </a:rPr>
              <a:t> </a:t>
            </a:r>
            <a:r>
              <a:rPr lang="en-GB" dirty="0" err="1">
                <a:latin typeface="Calibri"/>
                <a:ea typeface="Calibri"/>
                <a:cs typeface="Calibri"/>
                <a:sym typeface="Calibri"/>
              </a:rPr>
              <a:t>questão</a:t>
            </a:r>
            <a:r>
              <a:rPr lang="en-GB" dirty="0">
                <a:latin typeface="Calibri"/>
                <a:ea typeface="Calibri"/>
                <a:cs typeface="Calibri"/>
                <a:sym typeface="Calibri"/>
              </a:rPr>
              <a:t> </a:t>
            </a:r>
            <a:r>
              <a:rPr lang="en-GB" dirty="0" err="1">
                <a:latin typeface="Calibri"/>
                <a:ea typeface="Calibri"/>
                <a:cs typeface="Calibri"/>
                <a:sym typeface="Calibri"/>
              </a:rPr>
              <a:t>importante</a:t>
            </a:r>
            <a:r>
              <a:rPr lang="en-GB" dirty="0">
                <a:latin typeface="Calibri"/>
                <a:ea typeface="Calibri"/>
                <a:cs typeface="Calibri"/>
                <a:sym typeface="Calibri"/>
              </a:rPr>
              <a:t> a ser </a:t>
            </a:r>
            <a:r>
              <a:rPr lang="en-GB" dirty="0" err="1">
                <a:latin typeface="Calibri"/>
                <a:ea typeface="Calibri"/>
                <a:cs typeface="Calibri"/>
                <a:sym typeface="Calibri"/>
              </a:rPr>
              <a:t>considerada</a:t>
            </a:r>
            <a:r>
              <a:rPr lang="en-GB" dirty="0">
                <a:latin typeface="Calibri"/>
                <a:ea typeface="Calibri"/>
                <a:cs typeface="Calibri"/>
                <a:sym typeface="Calibri"/>
              </a:rPr>
              <a:t> pela equipe </a:t>
            </a:r>
            <a:r>
              <a:rPr lang="en-GB" dirty="0" err="1">
                <a:latin typeface="Calibri"/>
                <a:ea typeface="Calibri"/>
                <a:cs typeface="Calibri"/>
                <a:sym typeface="Calibri"/>
              </a:rPr>
              <a:t>é</a:t>
            </a:r>
            <a:r>
              <a:rPr lang="en-GB" dirty="0">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628650" lvl="1" indent="-171450" algn="just" rtl="0">
              <a:lnSpc>
                <a:spcPct val="115000"/>
              </a:lnSpc>
              <a:spcBef>
                <a:spcPts val="0"/>
              </a:spcBef>
              <a:spcAft>
                <a:spcPts val="0"/>
              </a:spcAft>
              <a:buClr>
                <a:schemeClr val="dk1"/>
              </a:buClr>
              <a:buSzPts val="1200"/>
              <a:buFont typeface="Arial"/>
              <a:buChar char="•"/>
            </a:pPr>
            <a:r>
              <a:rPr lang="en-GB" dirty="0">
                <a:latin typeface="Calibri"/>
                <a:ea typeface="Calibri"/>
                <a:cs typeface="Calibri"/>
                <a:sym typeface="Calibri"/>
              </a:rPr>
              <a:t>“Posso </a:t>
            </a:r>
            <a:r>
              <a:rPr lang="en-GB" dirty="0" err="1">
                <a:latin typeface="Calibri"/>
                <a:ea typeface="Calibri"/>
                <a:cs typeface="Calibri"/>
                <a:sym typeface="Calibri"/>
              </a:rPr>
              <a:t>dar</a:t>
            </a:r>
            <a:r>
              <a:rPr lang="en-GB" dirty="0">
                <a:latin typeface="Calibri"/>
                <a:ea typeface="Calibri"/>
                <a:cs typeface="Calibri"/>
                <a:sym typeface="Calibri"/>
              </a:rPr>
              <a:t> </a:t>
            </a:r>
            <a:r>
              <a:rPr lang="en-GB" dirty="0" err="1">
                <a:latin typeface="Calibri"/>
                <a:ea typeface="Calibri"/>
                <a:cs typeface="Calibri"/>
                <a:sym typeface="Calibri"/>
              </a:rPr>
              <a:t>recursos</a:t>
            </a:r>
            <a:r>
              <a:rPr lang="en-GB" dirty="0">
                <a:latin typeface="Calibri"/>
                <a:ea typeface="Calibri"/>
                <a:cs typeface="Calibri"/>
                <a:sym typeface="Calibri"/>
              </a:rPr>
              <a:t> </a:t>
            </a:r>
            <a:r>
              <a:rPr lang="en-GB" dirty="0" err="1">
                <a:latin typeface="Calibri"/>
                <a:ea typeface="Calibri"/>
                <a:cs typeface="Calibri"/>
                <a:sym typeface="Calibri"/>
              </a:rPr>
              <a:t>às</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utilizam</a:t>
            </a:r>
            <a:r>
              <a:rPr lang="en-GB" dirty="0">
                <a:latin typeface="Calibri"/>
                <a:ea typeface="Calibri"/>
                <a:cs typeface="Calibri"/>
                <a:sym typeface="Calibri"/>
              </a:rPr>
              <a:t> o </a:t>
            </a:r>
            <a:r>
              <a:rPr lang="en-GB" dirty="0" err="1">
                <a:latin typeface="Calibri"/>
                <a:ea typeface="Calibri"/>
                <a:cs typeface="Calibri"/>
                <a:sym typeface="Calibri"/>
              </a:rPr>
              <a:t>serviço</a:t>
            </a:r>
            <a:r>
              <a:rPr lang="en-GB" dirty="0">
                <a:latin typeface="Calibri"/>
                <a:ea typeface="Calibri"/>
                <a:cs typeface="Calibri"/>
                <a:sym typeface="Calibri"/>
              </a:rPr>
              <a:t> para que </a:t>
            </a:r>
            <a:r>
              <a:rPr lang="en-GB" dirty="0" err="1">
                <a:latin typeface="Calibri"/>
                <a:ea typeface="Calibri"/>
                <a:cs typeface="Calibri"/>
                <a:sym typeface="Calibri"/>
              </a:rPr>
              <a:t>elas</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precisem</a:t>
            </a:r>
            <a:r>
              <a:rPr lang="en-GB" dirty="0">
                <a:latin typeface="Calibri"/>
                <a:ea typeface="Calibri"/>
                <a:cs typeface="Calibri"/>
                <a:sym typeface="Calibri"/>
              </a:rPr>
              <a:t> </a:t>
            </a:r>
            <a:r>
              <a:rPr lang="en-GB" dirty="0" err="1">
                <a:latin typeface="Calibri"/>
                <a:ea typeface="Calibri"/>
                <a:cs typeface="Calibri"/>
                <a:sym typeface="Calibri"/>
              </a:rPr>
              <a:t>fazer</a:t>
            </a:r>
            <a:r>
              <a:rPr lang="en-GB" dirty="0">
                <a:latin typeface="Calibri"/>
                <a:ea typeface="Calibri"/>
                <a:cs typeface="Calibri"/>
                <a:sym typeface="Calibri"/>
              </a:rPr>
              <a:t> </a:t>
            </a:r>
            <a:r>
              <a:rPr lang="en-GB" dirty="0" err="1">
                <a:latin typeface="Calibri"/>
                <a:ea typeface="Calibri"/>
                <a:cs typeface="Calibri"/>
                <a:sym typeface="Calibri"/>
              </a:rPr>
              <a:t>essa</a:t>
            </a:r>
            <a:r>
              <a:rPr lang="en-GB" dirty="0">
                <a:latin typeface="Calibri"/>
                <a:ea typeface="Calibri"/>
                <a:cs typeface="Calibri"/>
                <a:sym typeface="Calibri"/>
              </a:rPr>
              <a:t> </a:t>
            </a:r>
            <a:r>
              <a:rPr lang="en-GB" dirty="0" err="1">
                <a:latin typeface="Calibri"/>
                <a:ea typeface="Calibri"/>
                <a:cs typeface="Calibri"/>
                <a:sym typeface="Calibri"/>
              </a:rPr>
              <a:t>solicitação</a:t>
            </a:r>
            <a:r>
              <a:rPr lang="en-GB" dirty="0">
                <a:latin typeface="Calibri"/>
                <a:ea typeface="Calibri"/>
                <a:cs typeface="Calibri"/>
                <a:sym typeface="Calibri"/>
              </a:rPr>
              <a:t> e se </a:t>
            </a:r>
            <a:r>
              <a:rPr lang="en-GB" dirty="0" err="1">
                <a:latin typeface="Calibri"/>
                <a:ea typeface="Calibri"/>
                <a:cs typeface="Calibri"/>
                <a:sym typeface="Calibri"/>
              </a:rPr>
              <a:t>tornem</a:t>
            </a:r>
            <a:r>
              <a:rPr lang="en-GB" dirty="0">
                <a:latin typeface="Calibri"/>
                <a:ea typeface="Calibri"/>
                <a:cs typeface="Calibri"/>
                <a:sym typeface="Calibri"/>
              </a:rPr>
              <a:t> </a:t>
            </a:r>
            <a:r>
              <a:rPr lang="en-GB" dirty="0" err="1">
                <a:latin typeface="Calibri"/>
                <a:ea typeface="Calibri"/>
                <a:cs typeface="Calibri"/>
                <a:sym typeface="Calibri"/>
              </a:rPr>
              <a:t>mais</a:t>
            </a:r>
            <a:r>
              <a:rPr lang="en-GB" dirty="0">
                <a:latin typeface="Calibri"/>
                <a:ea typeface="Calibri"/>
                <a:cs typeface="Calibri"/>
                <a:sym typeface="Calibri"/>
              </a:rPr>
              <a:t> </a:t>
            </a:r>
            <a:r>
              <a:rPr lang="en-GB" dirty="0" err="1">
                <a:latin typeface="Calibri"/>
                <a:ea typeface="Calibri"/>
                <a:cs typeface="Calibri"/>
                <a:sym typeface="Calibri"/>
              </a:rPr>
              <a:t>autônomas</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877" name="Google Shape;877;p1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109</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3" name="Google Shape;883;p110:notes"/>
          <p:cNvSpPr txBox="1">
            <a:spLocks noGrp="1"/>
          </p:cNvSpPr>
          <p:nvPr>
            <p:ph type="body" idx="1"/>
          </p:nvPr>
        </p:nvSpPr>
        <p:spPr>
          <a:xfrm>
            <a:off x="685799" y="4400549"/>
            <a:ext cx="5888255" cy="4284663"/>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just" rtl="0">
              <a:spcBef>
                <a:spcPts val="0"/>
              </a:spcBef>
              <a:spcAft>
                <a:spcPts val="0"/>
              </a:spcAft>
              <a:buNone/>
            </a:pPr>
            <a:r>
              <a:rPr lang="en-GB" dirty="0">
                <a:solidFill>
                  <a:srgbClr val="4F81BD"/>
                </a:solidFill>
                <a:latin typeface="Calibri"/>
                <a:ea typeface="Calibri"/>
                <a:cs typeface="Calibri"/>
                <a:sym typeface="Calibri"/>
              </a:rPr>
              <a:t>Para </a:t>
            </a:r>
            <a:r>
              <a:rPr lang="en-GB" dirty="0" err="1">
                <a:solidFill>
                  <a:srgbClr val="4F81BD"/>
                </a:solidFill>
                <a:latin typeface="Calibri"/>
                <a:ea typeface="Calibri"/>
                <a:cs typeface="Calibri"/>
                <a:sym typeface="Calibri"/>
              </a:rPr>
              <a:t>esta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última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pergunta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é</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importante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observar</a:t>
            </a:r>
            <a:r>
              <a:rPr lang="en-GB" dirty="0">
                <a:solidFill>
                  <a:srgbClr val="4F81BD"/>
                </a:solidFill>
                <a:latin typeface="Calibri"/>
                <a:ea typeface="Calibri"/>
                <a:cs typeface="Calibri"/>
                <a:sym typeface="Calibri"/>
              </a:rPr>
              <a:t> que: </a:t>
            </a:r>
            <a:endParaRPr dirty="0">
              <a:latin typeface="Calibri"/>
              <a:ea typeface="Calibri"/>
              <a:cs typeface="Calibri"/>
              <a:sym typeface="Calibri"/>
            </a:endParaRPr>
          </a:p>
          <a:p>
            <a:pPr marL="0" lvl="0" indent="0" algn="just" rtl="0">
              <a:spcBef>
                <a:spcPts val="0"/>
              </a:spcBef>
              <a:spcAft>
                <a:spcPts val="0"/>
              </a:spcAft>
              <a:buNone/>
            </a:pP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171450" lvl="0" indent="-171450" algn="just" rtl="0">
              <a:spcBef>
                <a:spcPts val="0"/>
              </a:spcBef>
              <a:spcAft>
                <a:spcPts val="0"/>
              </a:spcAft>
              <a:buClr>
                <a:srgbClr val="000000"/>
              </a:buClr>
              <a:buSzPts val="1200"/>
              <a:buFont typeface="Arial"/>
              <a:buChar char="•"/>
            </a:pPr>
            <a:r>
              <a:rPr lang="en-GB" dirty="0">
                <a:solidFill>
                  <a:srgbClr val="000000"/>
                </a:solidFill>
                <a:latin typeface="Calibri"/>
                <a:ea typeface="Calibri"/>
                <a:cs typeface="Calibri"/>
                <a:sym typeface="Calibri"/>
              </a:rPr>
              <a:t>O </a:t>
            </a:r>
            <a:r>
              <a:rPr lang="en-GB" dirty="0" err="1">
                <a:solidFill>
                  <a:srgbClr val="000000"/>
                </a:solidFill>
                <a:latin typeface="Calibri"/>
                <a:ea typeface="Calibri"/>
                <a:cs typeface="Calibri"/>
                <a:sym typeface="Calibri"/>
              </a:rPr>
              <a:t>objetivo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não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é</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fornecer</a:t>
            </a:r>
            <a:r>
              <a:rPr lang="en-GB" dirty="0">
                <a:solidFill>
                  <a:srgbClr val="000000"/>
                </a:solidFill>
                <a:latin typeface="Calibri"/>
                <a:ea typeface="Calibri"/>
                <a:cs typeface="Calibri"/>
                <a:sym typeface="Calibri"/>
              </a:rPr>
              <a:t> à </a:t>
            </a:r>
            <a:r>
              <a:rPr lang="en-GB" dirty="0" err="1">
                <a:solidFill>
                  <a:srgbClr val="000000"/>
                </a:solidFill>
                <a:latin typeface="Calibri"/>
                <a:ea typeface="Calibri"/>
                <a:cs typeface="Calibri"/>
                <a:sym typeface="Calibri"/>
              </a:rPr>
              <a:t>pessoa</a:t>
            </a:r>
            <a:r>
              <a:rPr lang="en-GB" dirty="0">
                <a:solidFill>
                  <a:srgbClr val="000000"/>
                </a:solidFill>
                <a:latin typeface="Calibri"/>
                <a:ea typeface="Calibri"/>
                <a:cs typeface="Calibri"/>
                <a:sym typeface="Calibri"/>
              </a:rPr>
              <a:t> as </a:t>
            </a:r>
            <a:r>
              <a:rPr lang="en-GB" dirty="0" err="1">
                <a:solidFill>
                  <a:srgbClr val="000000"/>
                </a:solidFill>
                <a:latin typeface="Calibri"/>
                <a:ea typeface="Calibri"/>
                <a:cs typeface="Calibri"/>
                <a:sym typeface="Calibri"/>
              </a:rPr>
              <a:t>informações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ou</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recursos</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ela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solicita</a:t>
            </a:r>
            <a:r>
              <a:rPr lang="en-GB" dirty="0">
                <a:solidFill>
                  <a:srgbClr val="000000"/>
                </a:solidFill>
                <a:latin typeface="Calibri"/>
                <a:ea typeface="Calibri"/>
                <a:cs typeface="Calibri"/>
                <a:sym typeface="Calibri"/>
              </a:rPr>
              <a:t> para “se </a:t>
            </a:r>
            <a:r>
              <a:rPr lang="en-GB" dirty="0" err="1">
                <a:solidFill>
                  <a:srgbClr val="000000"/>
                </a:solidFill>
                <a:latin typeface="Calibri"/>
                <a:ea typeface="Calibri"/>
                <a:cs typeface="Calibri"/>
                <a:sym typeface="Calibri"/>
              </a:rPr>
              <a:t>livrar</a:t>
            </a:r>
            <a:r>
              <a:rPr lang="en-GB" dirty="0">
                <a:solidFill>
                  <a:srgbClr val="000000"/>
                </a:solidFill>
                <a:latin typeface="Calibri"/>
                <a:ea typeface="Calibri"/>
                <a:cs typeface="Calibri"/>
                <a:sym typeface="Calibri"/>
              </a:rPr>
              <a:t> dela”. </a:t>
            </a:r>
            <a:endParaRPr dirty="0"/>
          </a:p>
          <a:p>
            <a:pPr marL="171450" lvl="0" indent="-95250" algn="just" rtl="0">
              <a:spcBef>
                <a:spcPts val="0"/>
              </a:spcBef>
              <a:spcAft>
                <a:spcPts val="0"/>
              </a:spcAft>
              <a:buClr>
                <a:schemeClr val="dk1"/>
              </a:buClr>
              <a:buSzPts val="1200"/>
              <a:buFont typeface="Arial"/>
              <a:buNone/>
            </a:pPr>
            <a:endParaRPr dirty="0">
              <a:solidFill>
                <a:srgbClr val="000000"/>
              </a:solidFill>
              <a:latin typeface="Calibri"/>
              <a:ea typeface="Calibri"/>
              <a:cs typeface="Calibri"/>
              <a:sym typeface="Calibri"/>
            </a:endParaRPr>
          </a:p>
          <a:p>
            <a:pPr marL="171450" lvl="0" indent="-171450" algn="just" rtl="0">
              <a:spcBef>
                <a:spcPts val="0"/>
              </a:spcBef>
              <a:spcAft>
                <a:spcPts val="0"/>
              </a:spcAft>
              <a:buClr>
                <a:srgbClr val="000000"/>
              </a:buClr>
              <a:buSzPts val="1200"/>
              <a:buFont typeface="Arial"/>
              <a:buChar char="•"/>
            </a:pPr>
            <a:r>
              <a:rPr lang="en-GB" dirty="0" err="1">
                <a:solidFill>
                  <a:srgbClr val="000000"/>
                </a:solidFill>
                <a:latin typeface="Calibri"/>
                <a:ea typeface="Calibri"/>
                <a:cs typeface="Calibri"/>
                <a:sym typeface="Calibri"/>
              </a:rPr>
              <a:t>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funcionários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devem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ouvir</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pessoa</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tentar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compreender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realmente</a:t>
            </a:r>
            <a:r>
              <a:rPr lang="en-GB" dirty="0">
                <a:solidFill>
                  <a:srgbClr val="000000"/>
                </a:solidFill>
                <a:latin typeface="Calibri"/>
                <a:ea typeface="Calibri"/>
                <a:cs typeface="Calibri"/>
                <a:sym typeface="Calibri"/>
              </a:rPr>
              <a:t> o que </a:t>
            </a:r>
            <a:r>
              <a:rPr lang="en-GB" dirty="0" err="1">
                <a:solidFill>
                  <a:srgbClr val="000000"/>
                </a:solidFill>
                <a:latin typeface="Calibri"/>
                <a:ea typeface="Calibri"/>
                <a:cs typeface="Calibri"/>
                <a:sym typeface="Calibri"/>
              </a:rPr>
              <a:t>ela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precisa</a:t>
            </a:r>
            <a:r>
              <a:rPr lang="en-GB" dirty="0">
                <a:solidFill>
                  <a:srgbClr val="000000"/>
                </a:solidFill>
                <a:latin typeface="Calibri"/>
                <a:ea typeface="Calibri"/>
                <a:cs typeface="Calibri"/>
                <a:sym typeface="Calibri"/>
              </a:rPr>
              <a:t>. </a:t>
            </a:r>
            <a:endParaRPr dirty="0"/>
          </a:p>
          <a:p>
            <a:pPr marL="171450" lvl="0" indent="-95250" algn="just" rtl="0">
              <a:spcBef>
                <a:spcPts val="0"/>
              </a:spcBef>
              <a:spcAft>
                <a:spcPts val="0"/>
              </a:spcAft>
              <a:buClr>
                <a:schemeClr val="dk1"/>
              </a:buClr>
              <a:buSzPts val="1200"/>
              <a:buFont typeface="Arial"/>
              <a:buNone/>
            </a:pPr>
            <a:endParaRPr dirty="0">
              <a:solidFill>
                <a:srgbClr val="000000"/>
              </a:solidFill>
              <a:latin typeface="Calibri"/>
              <a:ea typeface="Calibri"/>
              <a:cs typeface="Calibri"/>
              <a:sym typeface="Calibri"/>
            </a:endParaRPr>
          </a:p>
          <a:p>
            <a:pPr marL="171450" lvl="0" indent="-171450" algn="just" rtl="0">
              <a:spcBef>
                <a:spcPts val="0"/>
              </a:spcBef>
              <a:spcAft>
                <a:spcPts val="0"/>
              </a:spcAft>
              <a:buClr>
                <a:srgbClr val="000000"/>
              </a:buClr>
              <a:buSzPts val="1200"/>
              <a:buFont typeface="Arial"/>
              <a:buChar char="•"/>
            </a:pPr>
            <a:r>
              <a:rPr lang="en-GB" dirty="0">
                <a:solidFill>
                  <a:srgbClr val="000000"/>
                </a:solidFill>
                <a:latin typeface="Calibri"/>
                <a:ea typeface="Calibri"/>
                <a:cs typeface="Calibri"/>
                <a:sym typeface="Calibri"/>
              </a:rPr>
              <a:t>Deve ser </a:t>
            </a:r>
            <a:r>
              <a:rPr lang="en-GB" dirty="0" err="1">
                <a:solidFill>
                  <a:srgbClr val="000000"/>
                </a:solidFill>
                <a:latin typeface="Calibri"/>
                <a:ea typeface="Calibri"/>
                <a:cs typeface="Calibri"/>
                <a:sym typeface="Calibri"/>
              </a:rPr>
              <a:t>honesto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sobre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recursos</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informações</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pode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fornecer</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ter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cuidado</a:t>
            </a:r>
            <a:r>
              <a:rPr lang="en-GB" dirty="0">
                <a:solidFill>
                  <a:srgbClr val="000000"/>
                </a:solidFill>
                <a:latin typeface="Calibri"/>
                <a:ea typeface="Calibri"/>
                <a:cs typeface="Calibri"/>
                <a:sym typeface="Calibri"/>
              </a:rPr>
              <a:t> para </a:t>
            </a:r>
            <a:r>
              <a:rPr lang="en-GB" dirty="0" err="1">
                <a:solidFill>
                  <a:srgbClr val="000000"/>
                </a:solidFill>
                <a:latin typeface="Calibri"/>
                <a:ea typeface="Calibri"/>
                <a:cs typeface="Calibri"/>
                <a:sym typeface="Calibri"/>
              </a:rPr>
              <a:t>não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sobrecarregar</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pessoa</a:t>
            </a:r>
            <a:r>
              <a:rPr lang="en-GB" dirty="0">
                <a:solidFill>
                  <a:srgbClr val="000000"/>
                </a:solidFill>
                <a:latin typeface="Calibri"/>
                <a:ea typeface="Calibri"/>
                <a:cs typeface="Calibri"/>
                <a:sym typeface="Calibri"/>
              </a:rPr>
              <a:t> com </a:t>
            </a:r>
            <a:r>
              <a:rPr lang="en-GB" dirty="0" err="1">
                <a:solidFill>
                  <a:srgbClr val="000000"/>
                </a:solidFill>
                <a:latin typeface="Calibri"/>
                <a:ea typeface="Calibri"/>
                <a:cs typeface="Calibri"/>
                <a:sym typeface="Calibri"/>
              </a:rPr>
              <a:t>recursos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excesso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ou</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irrelevantes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Às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vezes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isso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pode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envolver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encaminhar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diretamente</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pessoa</a:t>
            </a:r>
            <a:r>
              <a:rPr lang="en-GB" dirty="0">
                <a:solidFill>
                  <a:srgbClr val="000000"/>
                </a:solidFill>
                <a:latin typeface="Calibri"/>
                <a:ea typeface="Calibri"/>
                <a:cs typeface="Calibri"/>
                <a:sym typeface="Calibri"/>
              </a:rPr>
              <a:t> para </a:t>
            </a:r>
            <a:r>
              <a:rPr lang="en-GB" dirty="0" err="1">
                <a:solidFill>
                  <a:srgbClr val="000000"/>
                </a:solidFill>
                <a:latin typeface="Calibri"/>
                <a:ea typeface="Calibri"/>
                <a:cs typeface="Calibri"/>
                <a:sym typeface="Calibri"/>
              </a:rPr>
              <a:t>alguém</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possa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atender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seu</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pedido</a:t>
            </a:r>
            <a:r>
              <a:rPr lang="en-GB" dirty="0">
                <a:solidFill>
                  <a:srgbClr val="000000"/>
                </a:solidFill>
                <a:latin typeface="Calibri"/>
                <a:ea typeface="Calibri"/>
                <a:cs typeface="Calibri"/>
                <a:sym typeface="Calibri"/>
              </a:rPr>
              <a:t>.</a:t>
            </a:r>
            <a:endParaRPr dirty="0"/>
          </a:p>
          <a:p>
            <a:pPr marL="171450" lvl="0" indent="-95250" algn="just" rtl="0">
              <a:spcBef>
                <a:spcPts val="0"/>
              </a:spcBef>
              <a:spcAft>
                <a:spcPts val="0"/>
              </a:spcAft>
              <a:buClr>
                <a:schemeClr val="dk1"/>
              </a:buClr>
              <a:buSzPts val="1200"/>
              <a:buFont typeface="Arial"/>
              <a:buNone/>
            </a:pPr>
            <a:endParaRPr dirty="0">
              <a:latin typeface="Calibri"/>
              <a:ea typeface="Calibri"/>
              <a:cs typeface="Calibri"/>
              <a:sym typeface="Calibri"/>
            </a:endParaRPr>
          </a:p>
          <a:p>
            <a:pPr marL="171450" lvl="0" indent="-171450" algn="just" rtl="0">
              <a:spcBef>
                <a:spcPts val="0"/>
              </a:spcBef>
              <a:spcAft>
                <a:spcPts val="0"/>
              </a:spcAft>
              <a:buClr>
                <a:schemeClr val="dk1"/>
              </a:buClr>
              <a:buSzPts val="1200"/>
              <a:buFont typeface="Arial"/>
              <a:buChar char="•"/>
            </a:pPr>
            <a:r>
              <a:rPr lang="en-GB" dirty="0">
                <a:latin typeface="Calibri"/>
                <a:ea typeface="Calibri"/>
                <a:cs typeface="Calibri"/>
                <a:sym typeface="Calibri"/>
              </a:rPr>
              <a:t> Ao </a:t>
            </a:r>
            <a:r>
              <a:rPr lang="en-GB" dirty="0" err="1">
                <a:latin typeface="Calibri"/>
                <a:ea typeface="Calibri"/>
                <a:cs typeface="Calibri"/>
                <a:sym typeface="Calibri"/>
              </a:rPr>
              <a:t>mesmo</a:t>
            </a:r>
            <a:r>
              <a:rPr lang="en-GB" dirty="0">
                <a:latin typeface="Calibri"/>
                <a:ea typeface="Calibri"/>
                <a:cs typeface="Calibri"/>
                <a:sym typeface="Calibri"/>
              </a:rPr>
              <a:t> tempo,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importante</a:t>
            </a:r>
            <a:r>
              <a:rPr lang="en-GB" dirty="0">
                <a:latin typeface="Calibri"/>
                <a:ea typeface="Calibri"/>
                <a:cs typeface="Calibri"/>
                <a:sym typeface="Calibri"/>
              </a:rPr>
              <a:t> </a:t>
            </a:r>
            <a:r>
              <a:rPr lang="en-GB" dirty="0" err="1">
                <a:latin typeface="Calibri"/>
                <a:ea typeface="Calibri"/>
                <a:cs typeface="Calibri"/>
                <a:sym typeface="Calibri"/>
              </a:rPr>
              <a:t>reconhecer</a:t>
            </a:r>
            <a:r>
              <a:rPr lang="en-GB" dirty="0">
                <a:latin typeface="Calibri"/>
                <a:ea typeface="Calibri"/>
                <a:cs typeface="Calibri"/>
                <a:sym typeface="Calibri"/>
              </a:rPr>
              <a:t> que </a:t>
            </a:r>
            <a:r>
              <a:rPr lang="en-GB" dirty="0" err="1">
                <a:latin typeface="Calibri"/>
                <a:ea typeface="Calibri"/>
                <a:cs typeface="Calibri"/>
                <a:sym typeface="Calibri"/>
              </a:rPr>
              <a:t>nem</a:t>
            </a:r>
            <a:r>
              <a:rPr lang="en-GB" dirty="0">
                <a:latin typeface="Calibri"/>
                <a:ea typeface="Calibri"/>
                <a:cs typeface="Calibri"/>
                <a:sym typeface="Calibri"/>
              </a:rPr>
              <a:t> </a:t>
            </a:r>
            <a:r>
              <a:rPr lang="en-GB" dirty="0" err="1">
                <a:latin typeface="Calibri"/>
                <a:ea typeface="Calibri"/>
                <a:cs typeface="Calibri"/>
                <a:sym typeface="Calibri"/>
              </a:rPr>
              <a:t>todas</a:t>
            </a:r>
            <a:r>
              <a:rPr lang="en-GB" dirty="0">
                <a:latin typeface="Calibri"/>
                <a:ea typeface="Calibri"/>
                <a:cs typeface="Calibri"/>
                <a:sym typeface="Calibri"/>
              </a:rPr>
              <a:t> as </a:t>
            </a:r>
            <a:r>
              <a:rPr lang="en-GB" dirty="0" err="1">
                <a:latin typeface="Calibri"/>
                <a:ea typeface="Calibri"/>
                <a:cs typeface="Calibri"/>
                <a:sym typeface="Calibri"/>
              </a:rPr>
              <a:t>necessidades</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ser sempre </a:t>
            </a:r>
            <a:r>
              <a:rPr lang="en-GB" dirty="0" err="1">
                <a:latin typeface="Calibri"/>
                <a:ea typeface="Calibri"/>
                <a:cs typeface="Calibri"/>
                <a:sym typeface="Calibri"/>
              </a:rPr>
              <a:t>atendidas</a:t>
            </a:r>
            <a:r>
              <a:rPr lang="en-GB" dirty="0">
                <a:latin typeface="Calibri"/>
                <a:ea typeface="Calibri"/>
                <a:cs typeface="Calibri"/>
                <a:sym typeface="Calibri"/>
              </a:rPr>
              <a:t>; </a:t>
            </a:r>
            <a:r>
              <a:rPr lang="en-GB" dirty="0" err="1">
                <a:latin typeface="Calibri"/>
                <a:ea typeface="Calibri"/>
                <a:cs typeface="Calibri"/>
                <a:sym typeface="Calibri"/>
              </a:rPr>
              <a:t>às</a:t>
            </a:r>
            <a:r>
              <a:rPr lang="en-GB" dirty="0">
                <a:latin typeface="Calibri"/>
                <a:ea typeface="Calibri"/>
                <a:cs typeface="Calibri"/>
                <a:sym typeface="Calibri"/>
              </a:rPr>
              <a:t> </a:t>
            </a:r>
            <a:r>
              <a:rPr lang="en-GB" dirty="0" err="1">
                <a:latin typeface="Calibri"/>
                <a:ea typeface="Calibri"/>
                <a:cs typeface="Calibri"/>
                <a:sym typeface="Calibri"/>
              </a:rPr>
              <a:t>vezes</a:t>
            </a:r>
            <a:r>
              <a:rPr lang="en-GB" dirty="0">
                <a:latin typeface="Calibri"/>
                <a:ea typeface="Calibri"/>
                <a:cs typeface="Calibri"/>
                <a:sym typeface="Calibri"/>
              </a:rPr>
              <a:t>, o </a:t>
            </a:r>
            <a:r>
              <a:rPr lang="en-GB" dirty="0" err="1">
                <a:latin typeface="Calibri"/>
                <a:ea typeface="Calibri"/>
                <a:cs typeface="Calibri"/>
                <a:sym typeface="Calibri"/>
              </a:rPr>
              <a:t>serviço</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atender</a:t>
            </a:r>
            <a:r>
              <a:rPr lang="en-GB" dirty="0">
                <a:latin typeface="Calibri"/>
                <a:ea typeface="Calibri"/>
                <a:cs typeface="Calibri"/>
                <a:sym typeface="Calibri"/>
              </a:rPr>
              <a:t> a </a:t>
            </a:r>
            <a:r>
              <a:rPr lang="en-GB" dirty="0" err="1">
                <a:latin typeface="Calibri"/>
                <a:ea typeface="Calibri"/>
                <a:cs typeface="Calibri"/>
                <a:sym typeface="Calibri"/>
              </a:rPr>
              <a:t>essas</a:t>
            </a:r>
            <a:r>
              <a:rPr lang="en-GB" dirty="0">
                <a:latin typeface="Calibri"/>
                <a:ea typeface="Calibri"/>
                <a:cs typeface="Calibri"/>
                <a:sym typeface="Calibri"/>
              </a:rPr>
              <a:t> </a:t>
            </a:r>
            <a:r>
              <a:rPr lang="en-GB" dirty="0" err="1">
                <a:latin typeface="Calibri"/>
                <a:ea typeface="Calibri"/>
                <a:cs typeface="Calibri"/>
                <a:sym typeface="Calibri"/>
              </a:rPr>
              <a:t>necessidades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levar</a:t>
            </a:r>
            <a:r>
              <a:rPr lang="en-GB" dirty="0">
                <a:latin typeface="Calibri"/>
                <a:ea typeface="Calibri"/>
                <a:cs typeface="Calibri"/>
                <a:sym typeface="Calibri"/>
              </a:rPr>
              <a:t> tempo para </a:t>
            </a:r>
            <a:r>
              <a:rPr lang="en-GB" dirty="0" err="1">
                <a:latin typeface="Calibri"/>
                <a:ea typeface="Calibri"/>
                <a:cs typeface="Calibri"/>
                <a:sym typeface="Calibri"/>
              </a:rPr>
              <a:t>atendê</a:t>
            </a:r>
            <a:r>
              <a:rPr lang="en-GB" dirty="0">
                <a:latin typeface="Calibri"/>
                <a:ea typeface="Calibri"/>
                <a:cs typeface="Calibri"/>
                <a:sym typeface="Calibri"/>
              </a:rPr>
              <a:t>-las. </a:t>
            </a:r>
            <a:endParaRPr dirty="0"/>
          </a:p>
          <a:p>
            <a:pPr marL="171450" lvl="0" indent="-95250" algn="just" rtl="0">
              <a:spcBef>
                <a:spcPts val="0"/>
              </a:spcBef>
              <a:spcAft>
                <a:spcPts val="0"/>
              </a:spcAft>
              <a:buClr>
                <a:schemeClr val="dk1"/>
              </a:buClr>
              <a:buSzPts val="1200"/>
              <a:buFont typeface="Arial"/>
              <a:buNone/>
            </a:pPr>
            <a:endParaRPr dirty="0">
              <a:latin typeface="Calibri"/>
              <a:ea typeface="Calibri"/>
              <a:cs typeface="Calibri"/>
              <a:sym typeface="Calibri"/>
            </a:endParaRPr>
          </a:p>
          <a:p>
            <a:pPr marL="171450" lvl="0" indent="-171450" algn="just" rtl="0">
              <a:spcBef>
                <a:spcPts val="0"/>
              </a:spcBef>
              <a:spcAft>
                <a:spcPts val="0"/>
              </a:spcAft>
              <a:buClr>
                <a:schemeClr val="dk1"/>
              </a:buClr>
              <a:buSzPts val="1200"/>
              <a:buFont typeface="Arial"/>
              <a:buChar char="•"/>
            </a:pPr>
            <a:r>
              <a:rPr lang="en-GB" dirty="0">
                <a:latin typeface="Calibri"/>
                <a:ea typeface="Calibri"/>
                <a:cs typeface="Calibri"/>
                <a:sym typeface="Calibri"/>
              </a:rPr>
              <a:t>No </a:t>
            </a:r>
            <a:r>
              <a:rPr lang="en-GB" dirty="0" err="1">
                <a:latin typeface="Calibri"/>
                <a:ea typeface="Calibri"/>
                <a:cs typeface="Calibri"/>
                <a:sym typeface="Calibri"/>
              </a:rPr>
              <a:t>entanto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situações</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que o </a:t>
            </a:r>
            <a:r>
              <a:rPr lang="en-GB" dirty="0" err="1">
                <a:latin typeface="Calibri"/>
                <a:ea typeface="Calibri"/>
                <a:cs typeface="Calibri"/>
                <a:sym typeface="Calibri"/>
              </a:rPr>
              <a:t>pedido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 </a:t>
            </a:r>
            <a:r>
              <a:rPr lang="en-GB" dirty="0" err="1">
                <a:latin typeface="Calibri"/>
                <a:ea typeface="Calibri"/>
                <a:cs typeface="Calibri"/>
                <a:sym typeface="Calibri"/>
              </a:rPr>
              <a:t>necessidade</a:t>
            </a:r>
            <a:r>
              <a:rPr lang="en-GB" dirty="0">
                <a:latin typeface="Calibri"/>
                <a:ea typeface="Calibri"/>
                <a:cs typeface="Calibri"/>
                <a:sym typeface="Calibri"/>
              </a:rPr>
              <a:t> de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ser </a:t>
            </a:r>
            <a:r>
              <a:rPr lang="en-GB" dirty="0" err="1">
                <a:latin typeface="Calibri"/>
                <a:ea typeface="Calibri"/>
                <a:cs typeface="Calibri"/>
                <a:sym typeface="Calibri"/>
              </a:rPr>
              <a:t>atendida</a:t>
            </a:r>
            <a:r>
              <a:rPr lang="en-GB" dirty="0">
                <a:latin typeface="Calibri"/>
                <a:ea typeface="Calibri"/>
                <a:cs typeface="Calibri"/>
                <a:sym typeface="Calibri"/>
              </a:rPr>
              <a:t>, </a:t>
            </a:r>
            <a:r>
              <a:rPr lang="en-GB" dirty="0" err="1">
                <a:latin typeface="Calibri"/>
                <a:ea typeface="Calibri"/>
                <a:cs typeface="Calibri"/>
                <a:sym typeface="Calibri"/>
              </a:rPr>
              <a:t>isso</a:t>
            </a:r>
            <a:r>
              <a:rPr lang="en-GB" dirty="0">
                <a:latin typeface="Calibri"/>
                <a:ea typeface="Calibri"/>
                <a:cs typeface="Calibri"/>
                <a:sym typeface="Calibri"/>
              </a:rPr>
              <a:t> </a:t>
            </a:r>
            <a:r>
              <a:rPr lang="en-GB" dirty="0" err="1">
                <a:latin typeface="Calibri"/>
                <a:ea typeface="Calibri"/>
                <a:cs typeface="Calibri"/>
                <a:sym typeface="Calibri"/>
              </a:rPr>
              <a:t>deve</a:t>
            </a:r>
            <a:r>
              <a:rPr lang="en-GB" dirty="0">
                <a:latin typeface="Calibri"/>
                <a:ea typeface="Calibri"/>
                <a:cs typeface="Calibri"/>
                <a:sym typeface="Calibri"/>
              </a:rPr>
              <a:t> ser </a:t>
            </a:r>
            <a:r>
              <a:rPr lang="en-GB" dirty="0" err="1">
                <a:latin typeface="Calibri"/>
                <a:ea typeface="Calibri"/>
                <a:cs typeface="Calibri"/>
                <a:sym typeface="Calibri"/>
              </a:rPr>
              <a:t>discutido</a:t>
            </a:r>
            <a:r>
              <a:rPr lang="en-GB" dirty="0">
                <a:latin typeface="Calibri"/>
                <a:ea typeface="Calibri"/>
                <a:cs typeface="Calibri"/>
                <a:sym typeface="Calibri"/>
              </a:rPr>
              <a:t> com </a:t>
            </a:r>
            <a:r>
              <a:rPr lang="en-GB" dirty="0" err="1">
                <a:latin typeface="Calibri"/>
                <a:ea typeface="Calibri"/>
                <a:cs typeface="Calibri"/>
                <a:sym typeface="Calibri"/>
              </a:rPr>
              <a:t>ela</a:t>
            </a:r>
            <a:r>
              <a:rPr lang="en-GB" dirty="0">
                <a:latin typeface="Calibri"/>
                <a:ea typeface="Calibri"/>
                <a:cs typeface="Calibri"/>
                <a:sym typeface="Calibri"/>
              </a:rPr>
              <a:t>. </a:t>
            </a:r>
            <a:r>
              <a:rPr lang="en-GB" dirty="0" err="1">
                <a:latin typeface="Calibri"/>
                <a:ea typeface="Calibri"/>
                <a:cs typeface="Calibri"/>
                <a:sym typeface="Calibri"/>
              </a:rPr>
              <a:t>Além</a:t>
            </a:r>
            <a:r>
              <a:rPr lang="en-GB" dirty="0">
                <a:latin typeface="Calibri"/>
                <a:ea typeface="Calibri"/>
                <a:cs typeface="Calibri"/>
                <a:sym typeface="Calibri"/>
              </a:rPr>
              <a:t> </a:t>
            </a:r>
            <a:r>
              <a:rPr lang="en-GB" dirty="0" err="1">
                <a:latin typeface="Calibri"/>
                <a:ea typeface="Calibri"/>
                <a:cs typeface="Calibri"/>
                <a:sym typeface="Calibri"/>
              </a:rPr>
              <a:t>disso</a:t>
            </a:r>
            <a:r>
              <a:rPr lang="en-GB" dirty="0">
                <a:latin typeface="Calibri"/>
                <a:ea typeface="Calibri"/>
                <a:cs typeface="Calibri"/>
                <a:sym typeface="Calibri"/>
              </a:rPr>
              <a:t>, a </a:t>
            </a:r>
            <a:r>
              <a:rPr lang="en-GB" dirty="0" err="1">
                <a:latin typeface="Calibri"/>
                <a:ea typeface="Calibri"/>
                <a:cs typeface="Calibri"/>
                <a:sym typeface="Calibri"/>
              </a:rPr>
              <a:t>gestão</a:t>
            </a:r>
            <a:r>
              <a:rPr lang="en-GB" dirty="0">
                <a:latin typeface="Calibri"/>
                <a:ea typeface="Calibri"/>
                <a:cs typeface="Calibri"/>
                <a:sym typeface="Calibri"/>
              </a:rPr>
              <a:t> do </a:t>
            </a:r>
            <a:r>
              <a:rPr lang="en-GB" dirty="0" err="1">
                <a:latin typeface="Calibri"/>
                <a:ea typeface="Calibri"/>
                <a:cs typeface="Calibri"/>
                <a:sym typeface="Calibri"/>
              </a:rPr>
              <a:t>serviço</a:t>
            </a:r>
            <a:r>
              <a:rPr lang="en-GB" dirty="0">
                <a:latin typeface="Calibri"/>
                <a:ea typeface="Calibri"/>
                <a:cs typeface="Calibri"/>
                <a:sym typeface="Calibri"/>
              </a:rPr>
              <a:t> </a:t>
            </a:r>
            <a:r>
              <a:rPr lang="en-GB" dirty="0" err="1">
                <a:latin typeface="Calibri"/>
                <a:ea typeface="Calibri"/>
                <a:cs typeface="Calibri"/>
                <a:sym typeface="Calibri"/>
              </a:rPr>
              <a:t>deve</a:t>
            </a:r>
            <a:r>
              <a:rPr lang="en-GB" dirty="0">
                <a:latin typeface="Calibri"/>
                <a:ea typeface="Calibri"/>
                <a:cs typeface="Calibri"/>
                <a:sym typeface="Calibri"/>
              </a:rPr>
              <a:t> </a:t>
            </a:r>
            <a:r>
              <a:rPr lang="en-GB" dirty="0" err="1">
                <a:latin typeface="Calibri"/>
                <a:ea typeface="Calibri"/>
                <a:cs typeface="Calibri"/>
                <a:sym typeface="Calibri"/>
              </a:rPr>
              <a:t>garantir</a:t>
            </a:r>
            <a:r>
              <a:rPr lang="en-GB" dirty="0">
                <a:latin typeface="Calibri"/>
                <a:ea typeface="Calibri"/>
                <a:cs typeface="Calibri"/>
                <a:sym typeface="Calibri"/>
              </a:rPr>
              <a:t> que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funcionários</a:t>
            </a:r>
            <a:r>
              <a:rPr lang="en-GB" dirty="0">
                <a:latin typeface="Calibri"/>
                <a:ea typeface="Calibri"/>
                <a:cs typeface="Calibri"/>
                <a:sym typeface="Calibri"/>
              </a:rPr>
              <a:t> do </a:t>
            </a:r>
            <a:r>
              <a:rPr lang="en-GB" dirty="0" err="1">
                <a:latin typeface="Calibri"/>
                <a:ea typeface="Calibri"/>
                <a:cs typeface="Calibri"/>
                <a:sym typeface="Calibri"/>
              </a:rPr>
              <a:t>serviço</a:t>
            </a:r>
            <a:r>
              <a:rPr lang="en-GB" dirty="0">
                <a:latin typeface="Calibri"/>
                <a:ea typeface="Calibri"/>
                <a:cs typeface="Calibri"/>
                <a:sym typeface="Calibri"/>
              </a:rPr>
              <a:t> </a:t>
            </a:r>
            <a:r>
              <a:rPr lang="en-GB" dirty="0" err="1">
                <a:latin typeface="Calibri"/>
                <a:ea typeface="Calibri"/>
                <a:cs typeface="Calibri"/>
                <a:sym typeface="Calibri"/>
              </a:rPr>
              <a:t>sejam</a:t>
            </a:r>
            <a:r>
              <a:rPr lang="en-GB" dirty="0">
                <a:latin typeface="Calibri"/>
                <a:ea typeface="Calibri"/>
                <a:cs typeface="Calibri"/>
                <a:sym typeface="Calibri"/>
              </a:rPr>
              <a:t> </a:t>
            </a:r>
            <a:r>
              <a:rPr lang="en-GB" dirty="0" err="1">
                <a:latin typeface="Calibri"/>
                <a:ea typeface="Calibri"/>
                <a:cs typeface="Calibri"/>
                <a:sym typeface="Calibri"/>
              </a:rPr>
              <a:t>capazes</a:t>
            </a:r>
            <a:r>
              <a:rPr lang="en-GB" dirty="0">
                <a:latin typeface="Calibri"/>
                <a:ea typeface="Calibri"/>
                <a:cs typeface="Calibri"/>
                <a:sym typeface="Calibri"/>
              </a:rPr>
              <a:t> de </a:t>
            </a:r>
            <a:r>
              <a:rPr lang="en-GB" dirty="0" err="1">
                <a:latin typeface="Calibri"/>
                <a:ea typeface="Calibri"/>
                <a:cs typeface="Calibri"/>
                <a:sym typeface="Calibri"/>
              </a:rPr>
              <a:t>cuidar</a:t>
            </a:r>
            <a:r>
              <a:rPr lang="en-GB" dirty="0">
                <a:latin typeface="Calibri"/>
                <a:ea typeface="Calibri"/>
                <a:cs typeface="Calibri"/>
                <a:sym typeface="Calibri"/>
              </a:rPr>
              <a:t> de </a:t>
            </a:r>
            <a:r>
              <a:rPr lang="en-GB" dirty="0" err="1">
                <a:latin typeface="Calibri"/>
                <a:ea typeface="Calibri"/>
                <a:cs typeface="Calibri"/>
                <a:sym typeface="Calibri"/>
              </a:rPr>
              <a:t>suas</a:t>
            </a:r>
            <a:r>
              <a:rPr lang="en-GB" dirty="0">
                <a:latin typeface="Calibri"/>
                <a:ea typeface="Calibri"/>
                <a:cs typeface="Calibri"/>
                <a:sym typeface="Calibri"/>
              </a:rPr>
              <a:t> </a:t>
            </a:r>
            <a:r>
              <a:rPr lang="en-GB" dirty="0" err="1">
                <a:latin typeface="Calibri"/>
                <a:ea typeface="Calibri"/>
                <a:cs typeface="Calibri"/>
                <a:sym typeface="Calibri"/>
              </a:rPr>
              <a:t>próprias</a:t>
            </a:r>
            <a:r>
              <a:rPr lang="en-GB" dirty="0">
                <a:latin typeface="Calibri"/>
                <a:ea typeface="Calibri"/>
                <a:cs typeface="Calibri"/>
                <a:sym typeface="Calibri"/>
              </a:rPr>
              <a:t> </a:t>
            </a:r>
            <a:r>
              <a:rPr lang="en-GB" dirty="0" err="1">
                <a:latin typeface="Calibri"/>
                <a:ea typeface="Calibri"/>
                <a:cs typeface="Calibri"/>
                <a:sym typeface="Calibri"/>
              </a:rPr>
              <a:t>necessidades</a:t>
            </a:r>
            <a:r>
              <a:rPr lang="en-GB" dirty="0">
                <a:latin typeface="Calibri"/>
                <a:ea typeface="Calibri"/>
                <a:cs typeface="Calibri"/>
                <a:sym typeface="Calibri"/>
              </a:rPr>
              <a:t> </a:t>
            </a:r>
            <a:r>
              <a:rPr lang="en-GB" dirty="0" err="1">
                <a:latin typeface="Calibri"/>
                <a:ea typeface="Calibri"/>
                <a:cs typeface="Calibri"/>
                <a:sym typeface="Calibri"/>
              </a:rPr>
              <a:t>durante</a:t>
            </a:r>
            <a:r>
              <a:rPr lang="en-GB" dirty="0">
                <a:latin typeface="Calibri"/>
                <a:ea typeface="Calibri"/>
                <a:cs typeface="Calibri"/>
                <a:sym typeface="Calibri"/>
              </a:rPr>
              <a:t> o </a:t>
            </a:r>
            <a:r>
              <a:rPr lang="en-GB" dirty="0" err="1">
                <a:latin typeface="Calibri"/>
                <a:ea typeface="Calibri"/>
                <a:cs typeface="Calibri"/>
                <a:sym typeface="Calibri"/>
              </a:rPr>
              <a:t>processo</a:t>
            </a:r>
            <a:r>
              <a:rPr lang="en-GB" dirty="0">
                <a:latin typeface="Calibri"/>
                <a:ea typeface="Calibri"/>
                <a:cs typeface="Calibri"/>
                <a:sym typeface="Calibri"/>
              </a:rPr>
              <a:t>, para que </a:t>
            </a:r>
            <a:r>
              <a:rPr lang="en-GB" dirty="0" err="1">
                <a:latin typeface="Calibri"/>
                <a:ea typeface="Calibri"/>
                <a:cs typeface="Calibri"/>
                <a:sym typeface="Calibri"/>
              </a:rPr>
              <a:t>possam</a:t>
            </a:r>
            <a:r>
              <a:rPr lang="en-GB" dirty="0">
                <a:latin typeface="Calibri"/>
                <a:ea typeface="Calibri"/>
                <a:cs typeface="Calibri"/>
                <a:sym typeface="Calibri"/>
              </a:rPr>
              <a:t> </a:t>
            </a:r>
            <a:r>
              <a:rPr lang="en-GB" dirty="0" err="1">
                <a:latin typeface="Calibri"/>
                <a:ea typeface="Calibri"/>
                <a:cs typeface="Calibri"/>
                <a:sym typeface="Calibri"/>
              </a:rPr>
              <a:t>estar</a:t>
            </a:r>
            <a:r>
              <a:rPr lang="en-GB" dirty="0">
                <a:latin typeface="Calibri"/>
                <a:ea typeface="Calibri"/>
                <a:cs typeface="Calibri"/>
                <a:sym typeface="Calibri"/>
              </a:rPr>
              <a:t> </a:t>
            </a:r>
            <a:r>
              <a:rPr lang="en-GB" dirty="0" err="1">
                <a:latin typeface="Calibri"/>
                <a:ea typeface="Calibri"/>
                <a:cs typeface="Calibri"/>
                <a:sym typeface="Calibri"/>
              </a:rPr>
              <a:t>totalmente</a:t>
            </a:r>
            <a:r>
              <a:rPr lang="en-GB" dirty="0">
                <a:latin typeface="Calibri"/>
                <a:ea typeface="Calibri"/>
                <a:cs typeface="Calibri"/>
                <a:sym typeface="Calibri"/>
              </a:rPr>
              <a:t> </a:t>
            </a:r>
            <a:r>
              <a:rPr lang="en-GB" dirty="0" err="1">
                <a:latin typeface="Calibri"/>
                <a:ea typeface="Calibri"/>
                <a:cs typeface="Calibri"/>
                <a:sym typeface="Calibri"/>
              </a:rPr>
              <a:t>atentos</a:t>
            </a:r>
            <a:r>
              <a:rPr lang="en-GB" dirty="0">
                <a:latin typeface="Calibri"/>
                <a:ea typeface="Calibri"/>
                <a:cs typeface="Calibri"/>
                <a:sym typeface="Calibri"/>
              </a:rPr>
              <a:t> e </a:t>
            </a:r>
            <a:r>
              <a:rPr lang="en-GB" dirty="0" err="1">
                <a:latin typeface="Calibri"/>
                <a:ea typeface="Calibri"/>
                <a:cs typeface="Calibri"/>
                <a:sym typeface="Calibri"/>
              </a:rPr>
              <a:t>dispostos</a:t>
            </a:r>
            <a:r>
              <a:rPr lang="en-GB" dirty="0">
                <a:latin typeface="Calibri"/>
                <a:ea typeface="Calibri"/>
                <a:cs typeface="Calibri"/>
                <a:sym typeface="Calibri"/>
              </a:rPr>
              <a:t> a se </a:t>
            </a:r>
            <a:r>
              <a:rPr lang="en-GB" dirty="0" err="1">
                <a:latin typeface="Calibri"/>
                <a:ea typeface="Calibri"/>
                <a:cs typeface="Calibri"/>
                <a:sym typeface="Calibri"/>
              </a:rPr>
              <a:t>envolver</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884" name="Google Shape;884;p1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dirty="0">
                <a:solidFill>
                  <a:srgbClr val="4F81BD"/>
                </a:solidFill>
                <a:latin typeface="Calibri"/>
                <a:ea typeface="Calibri"/>
                <a:cs typeface="Calibri"/>
                <a:sym typeface="Calibri"/>
              </a:rPr>
              <a:t>Tempo para </a:t>
            </a:r>
            <a:r>
              <a:rPr lang="en-GB" b="1" dirty="0" err="1">
                <a:solidFill>
                  <a:srgbClr val="4F81BD"/>
                </a:solidFill>
                <a:latin typeface="Calibri"/>
                <a:ea typeface="Calibri"/>
                <a:cs typeface="Calibri"/>
                <a:sym typeface="Calibri"/>
              </a:rPr>
              <a:t>este</a:t>
            </a:r>
            <a:r>
              <a:rPr lang="en-GB" b="1"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Tema</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err="1">
                <a:solidFill>
                  <a:srgbClr val="000000"/>
                </a:solidFill>
                <a:latin typeface="Calibri"/>
                <a:ea typeface="Calibri"/>
                <a:cs typeface="Calibri"/>
                <a:sym typeface="Calibri"/>
              </a:rPr>
              <a:t>Aproximadamente</a:t>
            </a:r>
            <a:r>
              <a:rPr lang="en-GB" dirty="0">
                <a:solidFill>
                  <a:srgbClr val="000000"/>
                </a:solidFill>
                <a:latin typeface="Calibri"/>
                <a:ea typeface="Calibri"/>
                <a:cs typeface="Calibri"/>
                <a:sym typeface="Calibri"/>
              </a:rPr>
              <a:t> 2 horas e 40 </a:t>
            </a:r>
            <a:r>
              <a:rPr lang="en-GB" dirty="0" err="1">
                <a:solidFill>
                  <a:srgbClr val="000000"/>
                </a:solidFill>
                <a:latin typeface="Calibri"/>
                <a:ea typeface="Calibri"/>
                <a:cs typeface="Calibri"/>
                <a:sym typeface="Calibri"/>
              </a:rPr>
              <a:t>minutos</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155" name="Google Shape;15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111:notes"/>
          <p:cNvSpPr>
            <a:spLocks noGrp="1" noRot="1" noChangeAspect="1"/>
          </p:cNvSpPr>
          <p:nvPr>
            <p:ph type="sldImg" idx="2"/>
          </p:nvPr>
        </p:nvSpPr>
        <p:spPr>
          <a:xfrm>
            <a:off x="1177925" y="868363"/>
            <a:ext cx="4103688" cy="23082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111:notes"/>
          <p:cNvSpPr txBox="1">
            <a:spLocks noGrp="1"/>
          </p:cNvSpPr>
          <p:nvPr>
            <p:ph type="body" idx="1"/>
          </p:nvPr>
        </p:nvSpPr>
        <p:spPr>
          <a:xfrm>
            <a:off x="685800" y="3611880"/>
            <a:ext cx="5486400" cy="43891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i="1" dirty="0" err="1">
                <a:latin typeface="Calibri"/>
                <a:ea typeface="Calibri"/>
                <a:cs typeface="Calibri"/>
                <a:sym typeface="Calibri"/>
              </a:rPr>
              <a:t>Exercício</a:t>
            </a:r>
            <a:r>
              <a:rPr lang="en-GB" b="1" i="1" dirty="0">
                <a:latin typeface="Calibri"/>
                <a:ea typeface="Calibri"/>
                <a:cs typeface="Calibri"/>
                <a:sym typeface="Calibri"/>
              </a:rPr>
              <a:t> 7.1: </a:t>
            </a:r>
            <a:r>
              <a:rPr lang="pt-BR" sz="1200" b="1" i="1" u="none" strike="noStrike" cap="none" dirty="0">
                <a:solidFill>
                  <a:schemeClr val="dk1"/>
                </a:solidFill>
                <a:effectLst/>
                <a:latin typeface="Calibri"/>
                <a:ea typeface="Calibri"/>
                <a:cs typeface="Calibri"/>
                <a:sym typeface="Calibri"/>
              </a:rPr>
              <a:t>Criando uma cultura de “dizer sim” e “posso fazer” no serviço de saúde mental e serviço social</a:t>
            </a:r>
            <a:r>
              <a:rPr lang="en-GB" b="1" i="1" dirty="0">
                <a:latin typeface="Calibri"/>
                <a:ea typeface="Calibri"/>
                <a:cs typeface="Calibri"/>
                <a:sym typeface="Calibri"/>
              </a:rPr>
              <a:t> (25 min.)</a:t>
            </a:r>
            <a:endParaRPr dirty="0">
              <a:latin typeface="Calibri"/>
              <a:ea typeface="Calibri"/>
              <a:cs typeface="Calibri"/>
              <a:sym typeface="Calibri"/>
            </a:endParaRPr>
          </a:p>
          <a:p>
            <a:pPr marL="0" lvl="0" indent="0" algn="just" rtl="0">
              <a:lnSpc>
                <a:spcPct val="115000"/>
              </a:lnSpc>
              <a:spcBef>
                <a:spcPts val="1000"/>
              </a:spcBef>
              <a:spcAft>
                <a:spcPts val="0"/>
              </a:spcAft>
              <a:buNone/>
            </a:pPr>
            <a:r>
              <a:rPr lang="en-GB" dirty="0">
                <a:solidFill>
                  <a:srgbClr val="4F81BD"/>
                </a:solidFill>
                <a:latin typeface="Calibri"/>
                <a:ea typeface="Calibri"/>
                <a:cs typeface="Calibri"/>
                <a:sym typeface="Calibri"/>
              </a:rPr>
              <a:t>Este </a:t>
            </a:r>
            <a:r>
              <a:rPr lang="en-GB" dirty="0" err="1">
                <a:solidFill>
                  <a:srgbClr val="4F81BD"/>
                </a:solidFill>
                <a:latin typeface="Calibri"/>
                <a:ea typeface="Calibri"/>
                <a:cs typeface="Calibri"/>
                <a:sym typeface="Calibri"/>
              </a:rPr>
              <a:t>exercício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foi</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desenvolvido</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ajudar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elaborar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lista</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etapas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podem</a:t>
            </a:r>
            <a:r>
              <a:rPr lang="en-GB" dirty="0">
                <a:solidFill>
                  <a:srgbClr val="4F81BD"/>
                </a:solidFill>
                <a:latin typeface="Calibri"/>
                <a:ea typeface="Calibri"/>
                <a:cs typeface="Calibri"/>
                <a:sym typeface="Calibri"/>
              </a:rPr>
              <a:t> ser </a:t>
            </a:r>
            <a:r>
              <a:rPr lang="en-GB" dirty="0" err="1">
                <a:solidFill>
                  <a:srgbClr val="4F81BD"/>
                </a:solidFill>
                <a:latin typeface="Calibri"/>
                <a:ea typeface="Calibri"/>
                <a:cs typeface="Calibri"/>
                <a:sym typeface="Calibri"/>
              </a:rPr>
              <a:t>tomadas</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criar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cultura</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dizer</a:t>
            </a:r>
            <a:r>
              <a:rPr lang="en-GB" dirty="0">
                <a:solidFill>
                  <a:srgbClr val="4F81BD"/>
                </a:solidFill>
                <a:latin typeface="Calibri"/>
                <a:ea typeface="Calibri"/>
                <a:cs typeface="Calibri"/>
                <a:sym typeface="Calibri"/>
              </a:rPr>
              <a:t> sim” e “</a:t>
            </a:r>
            <a:r>
              <a:rPr lang="en-GB" dirty="0" err="1">
                <a:solidFill>
                  <a:srgbClr val="4F81BD"/>
                </a:solidFill>
                <a:latin typeface="Calibri"/>
                <a:ea typeface="Calibri"/>
                <a:cs typeface="Calibri"/>
                <a:sym typeface="Calibri"/>
              </a:rPr>
              <a:t>posso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fazer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um </a:t>
            </a:r>
            <a:r>
              <a:rPr lang="en-GB" dirty="0" err="1">
                <a:solidFill>
                  <a:srgbClr val="4F81BD"/>
                </a:solidFill>
                <a:latin typeface="Calibri"/>
                <a:ea typeface="Calibri"/>
                <a:cs typeface="Calibri"/>
                <a:sym typeface="Calibri"/>
              </a:rPr>
              <a:t>serviço</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saúde</a:t>
            </a:r>
            <a:r>
              <a:rPr lang="en-GB" dirty="0">
                <a:solidFill>
                  <a:srgbClr val="4F81BD"/>
                </a:solidFill>
                <a:latin typeface="Calibri"/>
                <a:ea typeface="Calibri"/>
                <a:cs typeface="Calibri"/>
                <a:sym typeface="Calibri"/>
              </a:rPr>
              <a:t> mental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serviço</a:t>
            </a:r>
            <a:r>
              <a:rPr lang="en-GB" dirty="0">
                <a:solidFill>
                  <a:srgbClr val="4F81BD"/>
                </a:solidFill>
                <a:latin typeface="Calibri"/>
                <a:ea typeface="Calibri"/>
                <a:cs typeface="Calibri"/>
                <a:sym typeface="Calibri"/>
              </a:rPr>
              <a:t> social. </a:t>
            </a:r>
          </a:p>
          <a:p>
            <a:pPr marL="0" lvl="0" indent="0" algn="just" rtl="0">
              <a:lnSpc>
                <a:spcPct val="115000"/>
              </a:lnSpc>
              <a:spcBef>
                <a:spcPts val="1000"/>
              </a:spcBef>
              <a:spcAft>
                <a:spcPts val="0"/>
              </a:spcAft>
              <a:buNone/>
            </a:pPr>
            <a:endParaRPr lang="en-GB" dirty="0">
              <a:solidFill>
                <a:srgbClr val="4F81BD"/>
              </a:solidFill>
              <a:latin typeface="Calibri"/>
              <a:ea typeface="Calibri"/>
              <a:cs typeface="Calibri"/>
              <a:sym typeface="Calibri"/>
            </a:endParaRPr>
          </a:p>
          <a:p>
            <a:pPr marL="0" lvl="0" indent="0" algn="just" rtl="0">
              <a:lnSpc>
                <a:spcPct val="115000"/>
              </a:lnSpc>
              <a:spcBef>
                <a:spcPts val="1000"/>
              </a:spcBef>
              <a:spcAft>
                <a:spcPts val="0"/>
              </a:spcAft>
              <a:buNone/>
            </a:pPr>
            <a:r>
              <a:rPr lang="en-GB" dirty="0" err="1">
                <a:solidFill>
                  <a:srgbClr val="4F81BD"/>
                </a:solidFill>
                <a:latin typeface="Calibri"/>
                <a:ea typeface="Calibri"/>
                <a:cs typeface="Calibri"/>
                <a:sym typeface="Calibri"/>
              </a:rPr>
              <a:t>Faça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profissionais</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saúde</a:t>
            </a:r>
            <a:r>
              <a:rPr lang="en-GB" dirty="0">
                <a:solidFill>
                  <a:srgbClr val="4F81BD"/>
                </a:solidFill>
                <a:latin typeface="Calibri"/>
                <a:ea typeface="Calibri"/>
                <a:cs typeface="Calibri"/>
                <a:sym typeface="Calibri"/>
              </a:rPr>
              <a:t> mental e </a:t>
            </a:r>
            <a:r>
              <a:rPr lang="en-GB" dirty="0" err="1">
                <a:solidFill>
                  <a:srgbClr val="4F81BD"/>
                </a:solidFill>
                <a:latin typeface="Calibri"/>
                <a:ea typeface="Calibri"/>
                <a:cs typeface="Calibri"/>
                <a:sym typeface="Calibri"/>
              </a:rPr>
              <a:t>assistência</a:t>
            </a:r>
            <a:r>
              <a:rPr lang="en-GB" dirty="0">
                <a:solidFill>
                  <a:srgbClr val="4F81BD"/>
                </a:solidFill>
                <a:latin typeface="Calibri"/>
                <a:ea typeface="Calibri"/>
                <a:cs typeface="Calibri"/>
                <a:sym typeface="Calibri"/>
              </a:rPr>
              <a:t> social, </a:t>
            </a:r>
            <a:r>
              <a:rPr lang="en-GB" dirty="0" err="1">
                <a:solidFill>
                  <a:srgbClr val="4F81BD"/>
                </a:solidFill>
                <a:latin typeface="Calibri"/>
                <a:ea typeface="Calibri"/>
                <a:cs typeface="Calibri"/>
                <a:sym typeface="Calibri"/>
              </a:rPr>
              <a:t>pessoas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utilizam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serviços</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parceiros</a:t>
            </a:r>
            <a:r>
              <a:rPr lang="en-GB" dirty="0">
                <a:solidFill>
                  <a:srgbClr val="4F81BD"/>
                </a:solidFill>
                <a:latin typeface="Calibri"/>
                <a:ea typeface="Calibri"/>
                <a:cs typeface="Calibri"/>
                <a:sym typeface="Calibri"/>
              </a:rPr>
              <a:t>/</a:t>
            </a:r>
            <a:r>
              <a:rPr lang="en-GB" dirty="0" err="1">
                <a:solidFill>
                  <a:srgbClr val="4F81BD"/>
                </a:solidFill>
                <a:latin typeface="Calibri"/>
                <a:ea typeface="Calibri"/>
                <a:cs typeface="Calibri"/>
                <a:sym typeface="Calibri"/>
              </a:rPr>
              <a:t>famílias</a:t>
            </a:r>
            <a:r>
              <a:rPr lang="en-GB" dirty="0">
                <a:solidFill>
                  <a:srgbClr val="4F81BD"/>
                </a:solidFill>
                <a:latin typeface="Calibri"/>
                <a:ea typeface="Calibri"/>
                <a:cs typeface="Calibri"/>
                <a:sym typeface="Calibri"/>
              </a:rPr>
              <a:t>/</a:t>
            </a:r>
            <a:r>
              <a:rPr lang="en-GB" dirty="0" err="1">
                <a:solidFill>
                  <a:srgbClr val="4F81BD"/>
                </a:solidFill>
                <a:latin typeface="Calibri"/>
                <a:ea typeface="Calibri"/>
                <a:cs typeface="Calibri"/>
                <a:sym typeface="Calibri"/>
              </a:rPr>
              <a:t>cuidadores</a:t>
            </a:r>
            <a:r>
              <a:rPr lang="en-GB" dirty="0">
                <a:solidFill>
                  <a:srgbClr val="4F81BD"/>
                </a:solidFill>
                <a:latin typeface="Calibri"/>
                <a:ea typeface="Calibri"/>
                <a:cs typeface="Calibri"/>
                <a:sym typeface="Calibri"/>
              </a:rPr>
              <a:t>, as </a:t>
            </a:r>
            <a:r>
              <a:rPr lang="en-GB" dirty="0" err="1">
                <a:solidFill>
                  <a:srgbClr val="4F81BD"/>
                </a:solidFill>
                <a:latin typeface="Calibri"/>
                <a:ea typeface="Calibri"/>
                <a:cs typeface="Calibri"/>
                <a:sym typeface="Calibri"/>
              </a:rPr>
              <a:t>seguintes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perguntas</a:t>
            </a:r>
            <a:r>
              <a:rPr lang="en-GB" dirty="0">
                <a:solidFill>
                  <a:srgbClr val="4F81BD"/>
                </a:solidFill>
                <a:latin typeface="Calibri"/>
                <a:ea typeface="Calibri"/>
                <a:cs typeface="Calibri"/>
                <a:sym typeface="Calibri"/>
              </a:rPr>
              <a:t>. </a:t>
            </a:r>
          </a:p>
          <a:p>
            <a:pPr marL="0" lvl="0" indent="0" algn="just" rtl="0">
              <a:lnSpc>
                <a:spcPct val="115000"/>
              </a:lnSpc>
              <a:spcBef>
                <a:spcPts val="1000"/>
              </a:spcBef>
              <a:spcAft>
                <a:spcPts val="0"/>
              </a:spcAft>
              <a:buNone/>
            </a:pPr>
            <a:endParaRPr dirty="0">
              <a:latin typeface="Calibri"/>
              <a:ea typeface="Calibri"/>
              <a:cs typeface="Calibri"/>
              <a:sym typeface="Calibri"/>
            </a:endParaRPr>
          </a:p>
          <a:p>
            <a:pPr marL="171450" marR="0" lvl="0" indent="-171450" algn="l" rtl="0">
              <a:lnSpc>
                <a:spcPct val="115000"/>
              </a:lnSpc>
              <a:spcBef>
                <a:spcPts val="1000"/>
              </a:spcBef>
              <a:spcAft>
                <a:spcPts val="0"/>
              </a:spcAft>
              <a:buClr>
                <a:srgbClr val="000000"/>
              </a:buClr>
              <a:buSzPts val="1200"/>
              <a:buFont typeface="Arial"/>
              <a:buChar char="•"/>
            </a:pPr>
            <a:r>
              <a:rPr lang="en-GB" b="1" dirty="0" err="1">
                <a:solidFill>
                  <a:srgbClr val="000000"/>
                </a:solidFill>
                <a:latin typeface="Calibri"/>
                <a:ea typeface="Calibri"/>
                <a:cs typeface="Calibri"/>
                <a:sym typeface="Calibri"/>
              </a:rPr>
              <a:t>Pergunta</a:t>
            </a:r>
            <a:r>
              <a:rPr lang="en-GB" b="1" dirty="0">
                <a:solidFill>
                  <a:srgbClr val="000000"/>
                </a:solidFill>
                <a:latin typeface="Calibri"/>
                <a:ea typeface="Calibri"/>
                <a:cs typeface="Calibri"/>
                <a:sym typeface="Calibri"/>
              </a:rPr>
              <a:t> para </a:t>
            </a:r>
            <a:r>
              <a:rPr lang="en-GB" b="1" dirty="0" err="1">
                <a:solidFill>
                  <a:srgbClr val="000000"/>
                </a:solidFill>
                <a:latin typeface="Calibri"/>
                <a:ea typeface="Calibri"/>
                <a:cs typeface="Calibri"/>
                <a:sym typeface="Calibri"/>
              </a:rPr>
              <a:t>profissionais</a:t>
            </a:r>
            <a:r>
              <a:rPr lang="en-GB" b="1" dirty="0">
                <a:solidFill>
                  <a:srgbClr val="000000"/>
                </a:solidFill>
                <a:latin typeface="Calibri"/>
                <a:ea typeface="Calibri"/>
                <a:cs typeface="Calibri"/>
                <a:sym typeface="Calibri"/>
              </a:rPr>
              <a:t> de </a:t>
            </a:r>
            <a:r>
              <a:rPr lang="en-GB" b="1" dirty="0" err="1">
                <a:solidFill>
                  <a:srgbClr val="000000"/>
                </a:solidFill>
                <a:latin typeface="Calibri"/>
                <a:ea typeface="Calibri"/>
                <a:cs typeface="Calibri"/>
                <a:sym typeface="Calibri"/>
              </a:rPr>
              <a:t>saúde</a:t>
            </a:r>
            <a:r>
              <a:rPr lang="en-GB" b="1" dirty="0">
                <a:solidFill>
                  <a:srgbClr val="000000"/>
                </a:solidFill>
                <a:latin typeface="Calibri"/>
                <a:ea typeface="Calibri"/>
                <a:cs typeface="Calibri"/>
                <a:sym typeface="Calibri"/>
              </a:rPr>
              <a:t> mental e </a:t>
            </a:r>
            <a:r>
              <a:rPr lang="en-GB" b="1" dirty="0" err="1">
                <a:solidFill>
                  <a:srgbClr val="000000"/>
                </a:solidFill>
                <a:latin typeface="Calibri"/>
                <a:ea typeface="Calibri"/>
                <a:cs typeface="Calibri"/>
                <a:sym typeface="Calibri"/>
              </a:rPr>
              <a:t>profissionais</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relacionados</a:t>
            </a:r>
            <a:r>
              <a:rPr lang="en-GB" b="1" dirty="0">
                <a:solidFill>
                  <a:srgbClr val="000000"/>
                </a:solidFill>
                <a:latin typeface="Calibri"/>
                <a:ea typeface="Calibri"/>
                <a:cs typeface="Calibri"/>
                <a:sym typeface="Calibri"/>
              </a:rPr>
              <a:t>: </a:t>
            </a:r>
            <a:r>
              <a:rPr lang="en-GB" b="0" dirty="0">
                <a:solidFill>
                  <a:srgbClr val="000000"/>
                </a:solidFill>
                <a:latin typeface="Calibri"/>
                <a:ea typeface="Calibri"/>
                <a:cs typeface="Calibri"/>
                <a:sym typeface="Calibri"/>
              </a:rPr>
              <a:t>Pense </a:t>
            </a:r>
            <a:r>
              <a:rPr lang="en-GB" b="0" dirty="0" err="1">
                <a:solidFill>
                  <a:srgbClr val="000000"/>
                </a:solidFill>
                <a:latin typeface="Calibri"/>
                <a:ea typeface="Calibri"/>
                <a:cs typeface="Calibri"/>
                <a:sym typeface="Calibri"/>
              </a:rPr>
              <a:t>na</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última</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vez</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em</a:t>
            </a:r>
            <a:r>
              <a:rPr lang="en-GB" b="0" dirty="0">
                <a:solidFill>
                  <a:srgbClr val="000000"/>
                </a:solidFill>
                <a:latin typeface="Calibri"/>
                <a:ea typeface="Calibri"/>
                <a:cs typeface="Calibri"/>
                <a:sym typeface="Calibri"/>
              </a:rPr>
              <a:t> que </a:t>
            </a:r>
            <a:r>
              <a:rPr lang="en-GB" b="0" dirty="0" err="1">
                <a:solidFill>
                  <a:srgbClr val="000000"/>
                </a:solidFill>
                <a:latin typeface="Calibri"/>
                <a:ea typeface="Calibri"/>
                <a:cs typeface="Calibri"/>
                <a:sym typeface="Calibri"/>
              </a:rPr>
              <a:t>você</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disse</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não</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ao</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pedido</a:t>
            </a:r>
            <a:r>
              <a:rPr lang="en-GB" b="0" dirty="0">
                <a:solidFill>
                  <a:srgbClr val="000000"/>
                </a:solidFill>
                <a:latin typeface="Calibri"/>
                <a:ea typeface="Calibri"/>
                <a:cs typeface="Calibri"/>
                <a:sym typeface="Calibri"/>
              </a:rPr>
              <a:t> de </a:t>
            </a:r>
            <a:r>
              <a:rPr lang="en-GB" b="0" dirty="0" err="1">
                <a:solidFill>
                  <a:srgbClr val="000000"/>
                </a:solidFill>
                <a:latin typeface="Calibri"/>
                <a:ea typeface="Calibri"/>
                <a:cs typeface="Calibri"/>
                <a:sym typeface="Calibri"/>
              </a:rPr>
              <a:t>uma</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pessoa</a:t>
            </a:r>
            <a:r>
              <a:rPr lang="en-GB" b="0" dirty="0">
                <a:solidFill>
                  <a:srgbClr val="000000"/>
                </a:solidFill>
                <a:latin typeface="Calibri"/>
                <a:ea typeface="Calibri"/>
                <a:cs typeface="Calibri"/>
                <a:sym typeface="Calibri"/>
              </a:rPr>
              <a:t> que </a:t>
            </a:r>
            <a:r>
              <a:rPr lang="en-GB" b="0" dirty="0" err="1">
                <a:solidFill>
                  <a:srgbClr val="000000"/>
                </a:solidFill>
                <a:latin typeface="Calibri"/>
                <a:ea typeface="Calibri"/>
                <a:cs typeface="Calibri"/>
                <a:sym typeface="Calibri"/>
              </a:rPr>
              <a:t>utiliza</a:t>
            </a:r>
            <a:r>
              <a:rPr lang="en-GB" b="0" dirty="0">
                <a:solidFill>
                  <a:srgbClr val="000000"/>
                </a:solidFill>
                <a:latin typeface="Calibri"/>
                <a:ea typeface="Calibri"/>
                <a:cs typeface="Calibri"/>
                <a:sym typeface="Calibri"/>
              </a:rPr>
              <a:t> o </a:t>
            </a:r>
            <a:r>
              <a:rPr lang="en-GB" b="0" dirty="0" err="1">
                <a:solidFill>
                  <a:srgbClr val="000000"/>
                </a:solidFill>
                <a:latin typeface="Calibri"/>
                <a:ea typeface="Calibri"/>
                <a:cs typeface="Calibri"/>
                <a:sym typeface="Calibri"/>
              </a:rPr>
              <a:t>serviço</a:t>
            </a:r>
            <a:r>
              <a:rPr lang="en-GB" b="0" dirty="0">
                <a:solidFill>
                  <a:srgbClr val="000000"/>
                </a:solidFill>
                <a:latin typeface="Calibri"/>
                <a:ea typeface="Calibri"/>
                <a:cs typeface="Calibri"/>
                <a:sym typeface="Calibri"/>
              </a:rPr>
              <a:t>. O que </a:t>
            </a:r>
            <a:r>
              <a:rPr lang="en-GB" b="0" dirty="0" err="1">
                <a:solidFill>
                  <a:srgbClr val="000000"/>
                </a:solidFill>
                <a:latin typeface="Calibri"/>
                <a:ea typeface="Calibri"/>
                <a:cs typeface="Calibri"/>
                <a:sym typeface="Calibri"/>
              </a:rPr>
              <a:t>você</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poderia</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ter</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feito</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diferente</a:t>
            </a:r>
            <a:r>
              <a:rPr lang="en-GB" b="0" dirty="0">
                <a:solidFill>
                  <a:srgbClr val="000000"/>
                </a:solidFill>
                <a:latin typeface="Calibri"/>
                <a:ea typeface="Calibri"/>
                <a:cs typeface="Calibri"/>
                <a:sym typeface="Calibri"/>
              </a:rPr>
              <a:t>? </a:t>
            </a:r>
          </a:p>
          <a:p>
            <a:pPr marL="171450" marR="0" lvl="0" indent="-171450" algn="l" rtl="0">
              <a:lnSpc>
                <a:spcPct val="115000"/>
              </a:lnSpc>
              <a:spcBef>
                <a:spcPts val="1000"/>
              </a:spcBef>
              <a:spcAft>
                <a:spcPts val="0"/>
              </a:spcAft>
              <a:buClr>
                <a:srgbClr val="000000"/>
              </a:buClr>
              <a:buSzPts val="1200"/>
              <a:buFont typeface="Arial"/>
              <a:buChar char="•"/>
            </a:pPr>
            <a:r>
              <a:rPr lang="en-GB" b="1" dirty="0" err="1">
                <a:solidFill>
                  <a:srgbClr val="000000"/>
                </a:solidFill>
                <a:latin typeface="Calibri"/>
                <a:ea typeface="Calibri"/>
                <a:cs typeface="Calibri"/>
                <a:sym typeface="Calibri"/>
              </a:rPr>
              <a:t>Pergunta</a:t>
            </a:r>
            <a:r>
              <a:rPr lang="en-GB" b="1" dirty="0">
                <a:solidFill>
                  <a:srgbClr val="000000"/>
                </a:solidFill>
                <a:latin typeface="Calibri"/>
                <a:ea typeface="Calibri"/>
                <a:cs typeface="Calibri"/>
                <a:sym typeface="Calibri"/>
              </a:rPr>
              <a:t> para </a:t>
            </a:r>
            <a:r>
              <a:rPr lang="en-GB" b="1" dirty="0" err="1">
                <a:solidFill>
                  <a:srgbClr val="000000"/>
                </a:solidFill>
                <a:latin typeface="Calibri"/>
                <a:ea typeface="Calibri"/>
                <a:cs typeface="Calibri"/>
                <a:sym typeface="Calibri"/>
              </a:rPr>
              <a:t>parceiros</a:t>
            </a:r>
            <a:r>
              <a:rPr lang="en-GB" b="1" dirty="0">
                <a:solidFill>
                  <a:srgbClr val="000000"/>
                </a:solidFill>
                <a:latin typeface="Calibri"/>
                <a:ea typeface="Calibri"/>
                <a:cs typeface="Calibri"/>
                <a:sym typeface="Calibri"/>
              </a:rPr>
              <a:t>/</a:t>
            </a:r>
            <a:r>
              <a:rPr lang="en-GB" b="1" dirty="0" err="1">
                <a:solidFill>
                  <a:srgbClr val="000000"/>
                </a:solidFill>
                <a:latin typeface="Calibri"/>
                <a:ea typeface="Calibri"/>
                <a:cs typeface="Calibri"/>
                <a:sym typeface="Calibri"/>
              </a:rPr>
              <a:t>famílias</a:t>
            </a:r>
            <a:r>
              <a:rPr lang="en-GB" b="1" dirty="0">
                <a:solidFill>
                  <a:srgbClr val="000000"/>
                </a:solidFill>
                <a:latin typeface="Calibri"/>
                <a:ea typeface="Calibri"/>
                <a:cs typeface="Calibri"/>
                <a:sym typeface="Calibri"/>
              </a:rPr>
              <a:t>/</a:t>
            </a:r>
            <a:r>
              <a:rPr lang="en-GB" b="1" dirty="0" err="1">
                <a:solidFill>
                  <a:srgbClr val="000000"/>
                </a:solidFill>
                <a:latin typeface="Calibri"/>
                <a:ea typeface="Calibri"/>
                <a:cs typeface="Calibri"/>
                <a:sym typeface="Calibri"/>
              </a:rPr>
              <a:t>cuidadores</a:t>
            </a:r>
            <a:r>
              <a:rPr lang="en-GB" b="1" dirty="0">
                <a:solidFill>
                  <a:srgbClr val="000000"/>
                </a:solidFill>
                <a:latin typeface="Calibri"/>
                <a:ea typeface="Calibri"/>
                <a:cs typeface="Calibri"/>
                <a:sym typeface="Calibri"/>
              </a:rPr>
              <a:t>: </a:t>
            </a:r>
            <a:r>
              <a:rPr lang="en-GB" b="0" dirty="0">
                <a:solidFill>
                  <a:srgbClr val="000000"/>
                </a:solidFill>
                <a:latin typeface="Calibri"/>
                <a:ea typeface="Calibri"/>
                <a:cs typeface="Calibri"/>
                <a:sym typeface="Calibri"/>
              </a:rPr>
              <a:t>Pense </a:t>
            </a:r>
            <a:r>
              <a:rPr lang="en-GB" b="0" dirty="0" err="1">
                <a:solidFill>
                  <a:srgbClr val="000000"/>
                </a:solidFill>
                <a:latin typeface="Calibri"/>
                <a:ea typeface="Calibri"/>
                <a:cs typeface="Calibri"/>
                <a:sym typeface="Calibri"/>
              </a:rPr>
              <a:t>na</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última</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vez</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em</a:t>
            </a:r>
            <a:r>
              <a:rPr lang="en-GB" b="0" dirty="0">
                <a:solidFill>
                  <a:srgbClr val="000000"/>
                </a:solidFill>
                <a:latin typeface="Calibri"/>
                <a:ea typeface="Calibri"/>
                <a:cs typeface="Calibri"/>
                <a:sym typeface="Calibri"/>
              </a:rPr>
              <a:t> que </a:t>
            </a:r>
            <a:r>
              <a:rPr lang="en-GB" b="0" dirty="0" err="1">
                <a:solidFill>
                  <a:srgbClr val="000000"/>
                </a:solidFill>
                <a:latin typeface="Calibri"/>
                <a:ea typeface="Calibri"/>
                <a:cs typeface="Calibri"/>
                <a:sym typeface="Calibri"/>
              </a:rPr>
              <a:t>você</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disse</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não</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ao</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pedido</a:t>
            </a:r>
            <a:r>
              <a:rPr lang="en-GB" b="0" dirty="0">
                <a:solidFill>
                  <a:srgbClr val="000000"/>
                </a:solidFill>
                <a:latin typeface="Calibri"/>
                <a:ea typeface="Calibri"/>
                <a:cs typeface="Calibri"/>
                <a:sym typeface="Calibri"/>
              </a:rPr>
              <a:t> de </a:t>
            </a:r>
            <a:r>
              <a:rPr lang="en-GB" b="0" dirty="0" err="1">
                <a:solidFill>
                  <a:srgbClr val="000000"/>
                </a:solidFill>
                <a:latin typeface="Calibri"/>
                <a:ea typeface="Calibri"/>
                <a:cs typeface="Calibri"/>
                <a:sym typeface="Calibri"/>
              </a:rPr>
              <a:t>seu</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parente</a:t>
            </a:r>
            <a:r>
              <a:rPr lang="en-GB" b="0" dirty="0">
                <a:solidFill>
                  <a:srgbClr val="000000"/>
                </a:solidFill>
                <a:latin typeface="Calibri"/>
                <a:ea typeface="Calibri"/>
                <a:cs typeface="Calibri"/>
                <a:sym typeface="Calibri"/>
              </a:rPr>
              <a:t> com </a:t>
            </a:r>
            <a:r>
              <a:rPr lang="en-GB" b="0" dirty="0" err="1">
                <a:solidFill>
                  <a:srgbClr val="000000"/>
                </a:solidFill>
                <a:latin typeface="Calibri"/>
                <a:ea typeface="Calibri"/>
                <a:cs typeface="Calibri"/>
                <a:sym typeface="Calibri"/>
              </a:rPr>
              <a:t>uma</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deficiência</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psicossocial</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intelectual</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ou</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cognitiva</a:t>
            </a:r>
            <a:r>
              <a:rPr lang="en-GB" b="0" dirty="0">
                <a:solidFill>
                  <a:srgbClr val="000000"/>
                </a:solidFill>
                <a:latin typeface="Calibri"/>
                <a:ea typeface="Calibri"/>
                <a:cs typeface="Calibri"/>
                <a:sym typeface="Calibri"/>
              </a:rPr>
              <a:t>. O que </a:t>
            </a:r>
            <a:r>
              <a:rPr lang="en-GB" b="0" dirty="0" err="1">
                <a:solidFill>
                  <a:srgbClr val="000000"/>
                </a:solidFill>
                <a:latin typeface="Calibri"/>
                <a:ea typeface="Calibri"/>
                <a:cs typeface="Calibri"/>
                <a:sym typeface="Calibri"/>
              </a:rPr>
              <a:t>você</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poderia</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ter</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feito</a:t>
            </a:r>
            <a:r>
              <a:rPr lang="en-GB" b="0" dirty="0">
                <a:solidFill>
                  <a:srgbClr val="000000"/>
                </a:solidFill>
                <a:latin typeface="Calibri"/>
                <a:ea typeface="Calibri"/>
                <a:cs typeface="Calibri"/>
                <a:sym typeface="Calibri"/>
              </a:rPr>
              <a:t> de </a:t>
            </a:r>
            <a:r>
              <a:rPr lang="en-GB" b="0" dirty="0" err="1">
                <a:solidFill>
                  <a:srgbClr val="000000"/>
                </a:solidFill>
                <a:latin typeface="Calibri"/>
                <a:ea typeface="Calibri"/>
                <a:cs typeface="Calibri"/>
                <a:sym typeface="Calibri"/>
              </a:rPr>
              <a:t>diferente</a:t>
            </a:r>
            <a:r>
              <a:rPr lang="en-GB" b="0" dirty="0">
                <a:solidFill>
                  <a:srgbClr val="000000"/>
                </a:solidFill>
                <a:latin typeface="Calibri"/>
                <a:ea typeface="Calibri"/>
                <a:cs typeface="Calibri"/>
                <a:sym typeface="Calibri"/>
              </a:rPr>
              <a:t>? </a:t>
            </a:r>
          </a:p>
          <a:p>
            <a:pPr marL="171450" marR="0" lvl="0" indent="-171450" algn="l" rtl="0">
              <a:lnSpc>
                <a:spcPct val="115000"/>
              </a:lnSpc>
              <a:spcBef>
                <a:spcPts val="1000"/>
              </a:spcBef>
              <a:spcAft>
                <a:spcPts val="0"/>
              </a:spcAft>
              <a:buClr>
                <a:srgbClr val="000000"/>
              </a:buClr>
              <a:buSzPts val="1200"/>
              <a:buFont typeface="Arial"/>
              <a:buChar char="•"/>
            </a:pPr>
            <a:r>
              <a:rPr lang="en-GB" b="1" dirty="0" err="1">
                <a:solidFill>
                  <a:srgbClr val="000000"/>
                </a:solidFill>
                <a:latin typeface="Calibri"/>
                <a:ea typeface="Calibri"/>
                <a:cs typeface="Calibri"/>
                <a:sym typeface="Calibri"/>
              </a:rPr>
              <a:t>Perguntas</a:t>
            </a:r>
            <a:r>
              <a:rPr lang="en-GB" b="1" dirty="0">
                <a:solidFill>
                  <a:srgbClr val="000000"/>
                </a:solidFill>
                <a:latin typeface="Calibri"/>
                <a:ea typeface="Calibri"/>
                <a:cs typeface="Calibri"/>
                <a:sym typeface="Calibri"/>
              </a:rPr>
              <a:t> para </a:t>
            </a:r>
            <a:r>
              <a:rPr lang="en-GB" b="1" dirty="0" err="1">
                <a:solidFill>
                  <a:srgbClr val="000000"/>
                </a:solidFill>
                <a:latin typeface="Calibri"/>
                <a:ea typeface="Calibri"/>
                <a:cs typeface="Calibri"/>
                <a:sym typeface="Calibri"/>
              </a:rPr>
              <a:t>pessoas</a:t>
            </a:r>
            <a:r>
              <a:rPr lang="en-GB" b="1" dirty="0">
                <a:solidFill>
                  <a:srgbClr val="000000"/>
                </a:solidFill>
                <a:latin typeface="Calibri"/>
                <a:ea typeface="Calibri"/>
                <a:cs typeface="Calibri"/>
                <a:sym typeface="Calibri"/>
              </a:rPr>
              <a:t> que </a:t>
            </a:r>
            <a:r>
              <a:rPr lang="en-GB" b="1" dirty="0" err="1">
                <a:solidFill>
                  <a:srgbClr val="000000"/>
                </a:solidFill>
                <a:latin typeface="Calibri"/>
                <a:ea typeface="Calibri"/>
                <a:cs typeface="Calibri"/>
                <a:sym typeface="Calibri"/>
              </a:rPr>
              <a:t>utilizam</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serviços</a:t>
            </a:r>
            <a:r>
              <a:rPr lang="en-GB" b="1" dirty="0">
                <a:solidFill>
                  <a:srgbClr val="000000"/>
                </a:solidFill>
                <a:latin typeface="Calibri"/>
                <a:ea typeface="Calibri"/>
                <a:cs typeface="Calibri"/>
                <a:sym typeface="Calibri"/>
              </a:rPr>
              <a:t>: </a:t>
            </a:r>
            <a:r>
              <a:rPr lang="en-GB" b="0" dirty="0">
                <a:solidFill>
                  <a:srgbClr val="000000"/>
                </a:solidFill>
                <a:latin typeface="Calibri"/>
                <a:ea typeface="Calibri"/>
                <a:cs typeface="Calibri"/>
                <a:sym typeface="Calibri"/>
              </a:rPr>
              <a:t>Pense </a:t>
            </a:r>
            <a:r>
              <a:rPr lang="en-GB" b="0" dirty="0" err="1">
                <a:solidFill>
                  <a:srgbClr val="000000"/>
                </a:solidFill>
                <a:latin typeface="Calibri"/>
                <a:ea typeface="Calibri"/>
                <a:cs typeface="Calibri"/>
                <a:sym typeface="Calibri"/>
              </a:rPr>
              <a:t>na</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última</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vez</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em</a:t>
            </a:r>
            <a:r>
              <a:rPr lang="en-GB" b="0" dirty="0">
                <a:solidFill>
                  <a:srgbClr val="000000"/>
                </a:solidFill>
                <a:latin typeface="Calibri"/>
                <a:ea typeface="Calibri"/>
                <a:cs typeface="Calibri"/>
                <a:sym typeface="Calibri"/>
              </a:rPr>
              <a:t> que um </a:t>
            </a:r>
            <a:r>
              <a:rPr lang="en-GB" b="0" dirty="0" err="1">
                <a:solidFill>
                  <a:srgbClr val="000000"/>
                </a:solidFill>
                <a:latin typeface="Calibri"/>
                <a:ea typeface="Calibri"/>
                <a:cs typeface="Calibri"/>
                <a:sym typeface="Calibri"/>
              </a:rPr>
              <a:t>membro</a:t>
            </a:r>
            <a:r>
              <a:rPr lang="en-GB" b="0" dirty="0">
                <a:solidFill>
                  <a:srgbClr val="000000"/>
                </a:solidFill>
                <a:latin typeface="Calibri"/>
                <a:ea typeface="Calibri"/>
                <a:cs typeface="Calibri"/>
                <a:sym typeface="Calibri"/>
              </a:rPr>
              <a:t> da equipe </a:t>
            </a:r>
            <a:r>
              <a:rPr lang="en-GB" b="0" dirty="0" err="1">
                <a:solidFill>
                  <a:srgbClr val="000000"/>
                </a:solidFill>
                <a:latin typeface="Calibri"/>
                <a:ea typeface="Calibri"/>
                <a:cs typeface="Calibri"/>
                <a:sym typeface="Calibri"/>
              </a:rPr>
              <a:t>ou</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parceiro</a:t>
            </a:r>
            <a:r>
              <a:rPr lang="en-GB" b="0" dirty="0">
                <a:solidFill>
                  <a:srgbClr val="000000"/>
                </a:solidFill>
                <a:latin typeface="Calibri"/>
                <a:ea typeface="Calibri"/>
                <a:cs typeface="Calibri"/>
                <a:sym typeface="Calibri"/>
              </a:rPr>
              <a:t>/</a:t>
            </a:r>
            <a:r>
              <a:rPr lang="en-GB" b="0" dirty="0" err="1">
                <a:solidFill>
                  <a:srgbClr val="000000"/>
                </a:solidFill>
                <a:latin typeface="Calibri"/>
                <a:ea typeface="Calibri"/>
                <a:cs typeface="Calibri"/>
                <a:sym typeface="Calibri"/>
              </a:rPr>
              <a:t>parente</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disse</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não</a:t>
            </a:r>
            <a:r>
              <a:rPr lang="en-GB" b="0" dirty="0">
                <a:solidFill>
                  <a:srgbClr val="000000"/>
                </a:solidFill>
                <a:latin typeface="Calibri"/>
                <a:ea typeface="Calibri"/>
                <a:cs typeface="Calibri"/>
                <a:sym typeface="Calibri"/>
              </a:rPr>
              <a:t>” à </a:t>
            </a:r>
            <a:r>
              <a:rPr lang="en-GB" b="0" dirty="0" err="1">
                <a:solidFill>
                  <a:srgbClr val="000000"/>
                </a:solidFill>
                <a:latin typeface="Calibri"/>
                <a:ea typeface="Calibri"/>
                <a:cs typeface="Calibri"/>
                <a:sym typeface="Calibri"/>
              </a:rPr>
              <a:t>sua</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solicitação</a:t>
            </a:r>
            <a:r>
              <a:rPr lang="en-GB" b="0" dirty="0">
                <a:solidFill>
                  <a:srgbClr val="000000"/>
                </a:solidFill>
                <a:latin typeface="Calibri"/>
                <a:ea typeface="Calibri"/>
                <a:cs typeface="Calibri"/>
                <a:sym typeface="Calibri"/>
              </a:rPr>
              <a:t>. O que </a:t>
            </a:r>
            <a:r>
              <a:rPr lang="en-GB" b="0" dirty="0" err="1">
                <a:solidFill>
                  <a:srgbClr val="000000"/>
                </a:solidFill>
                <a:latin typeface="Calibri"/>
                <a:ea typeface="Calibri"/>
                <a:cs typeface="Calibri"/>
                <a:sym typeface="Calibri"/>
              </a:rPr>
              <a:t>poderia</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ter</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sido</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feito</a:t>
            </a:r>
            <a:r>
              <a:rPr lang="en-GB" b="0" dirty="0">
                <a:solidFill>
                  <a:srgbClr val="000000"/>
                </a:solidFill>
                <a:latin typeface="Calibri"/>
                <a:ea typeface="Calibri"/>
                <a:cs typeface="Calibri"/>
                <a:sym typeface="Calibri"/>
              </a:rPr>
              <a:t> de </a:t>
            </a:r>
            <a:r>
              <a:rPr lang="en-GB" b="0" dirty="0" err="1">
                <a:solidFill>
                  <a:srgbClr val="000000"/>
                </a:solidFill>
                <a:latin typeface="Calibri"/>
                <a:ea typeface="Calibri"/>
                <a:cs typeface="Calibri"/>
                <a:sym typeface="Calibri"/>
              </a:rPr>
              <a:t>maneira</a:t>
            </a:r>
            <a:r>
              <a:rPr lang="en-GB" b="0" dirty="0">
                <a:solidFill>
                  <a:srgbClr val="000000"/>
                </a:solidFill>
                <a:latin typeface="Calibri"/>
                <a:ea typeface="Calibri"/>
                <a:cs typeface="Calibri"/>
                <a:sym typeface="Calibri"/>
              </a:rPr>
              <a:t> </a:t>
            </a:r>
            <a:r>
              <a:rPr lang="en-GB" b="0" dirty="0" err="1">
                <a:solidFill>
                  <a:srgbClr val="000000"/>
                </a:solidFill>
                <a:latin typeface="Calibri"/>
                <a:ea typeface="Calibri"/>
                <a:cs typeface="Calibri"/>
                <a:sym typeface="Calibri"/>
              </a:rPr>
              <a:t>diferente</a:t>
            </a:r>
            <a:r>
              <a:rPr lang="en-GB" b="0" dirty="0">
                <a:solidFill>
                  <a:srgbClr val="000000"/>
                </a:solidFill>
                <a:latin typeface="Calibri"/>
                <a:ea typeface="Calibri"/>
                <a:cs typeface="Calibri"/>
                <a:sym typeface="Calibri"/>
              </a:rPr>
              <a:t>? </a:t>
            </a:r>
          </a:p>
          <a:p>
            <a:pPr marL="0" lvl="0" indent="0" algn="l" rtl="0">
              <a:spcBef>
                <a:spcPts val="0"/>
              </a:spcBef>
              <a:spcAft>
                <a:spcPts val="0"/>
              </a:spcAft>
              <a:buNone/>
            </a:pPr>
            <a:endParaRPr dirty="0"/>
          </a:p>
        </p:txBody>
      </p:sp>
      <p:sp>
        <p:nvSpPr>
          <p:cNvPr id="891" name="Google Shape;891;p1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111</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p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pt-BR" sz="1200" b="0" i="0" u="none" strike="noStrike" cap="none" dirty="0">
                <a:solidFill>
                  <a:schemeClr val="dk1"/>
                </a:solidFill>
                <a:effectLst/>
                <a:latin typeface="Calibri"/>
                <a:ea typeface="Calibri"/>
                <a:cs typeface="Calibri"/>
                <a:sym typeface="Calibri"/>
              </a:rPr>
              <a:t>Depois de escrever no painel </a:t>
            </a:r>
            <a:r>
              <a:rPr lang="pt-BR" sz="1200" b="0" i="1" u="none" strike="noStrike" cap="none" dirty="0" err="1">
                <a:solidFill>
                  <a:schemeClr val="dk1"/>
                </a:solidFill>
                <a:effectLst/>
                <a:latin typeface="Calibri"/>
                <a:ea typeface="Calibri"/>
                <a:cs typeface="Calibri"/>
                <a:sym typeface="Calibri"/>
              </a:rPr>
              <a:t>flipchart</a:t>
            </a:r>
            <a:r>
              <a:rPr lang="pt-BR" sz="1200" b="0" i="1" u="none" strike="noStrike" cap="none" dirty="0">
                <a:solidFill>
                  <a:schemeClr val="dk1"/>
                </a:solidFill>
                <a:effectLst/>
                <a:latin typeface="Calibri"/>
                <a:ea typeface="Calibri"/>
                <a:cs typeface="Calibri"/>
                <a:sym typeface="Calibri"/>
              </a:rPr>
              <a:t> </a:t>
            </a:r>
            <a:r>
              <a:rPr lang="pt-BR" sz="1200" b="0" i="0" u="none" strike="noStrike" cap="none" dirty="0">
                <a:solidFill>
                  <a:schemeClr val="dk1"/>
                </a:solidFill>
                <a:effectLst/>
                <a:latin typeface="Calibri"/>
                <a:ea typeface="Calibri"/>
                <a:cs typeface="Calibri"/>
                <a:sym typeface="Calibri"/>
              </a:rPr>
              <a:t>as várias respostas dos participantes, faça a seguinte pergunta e depois registre suas ideias no painel </a:t>
            </a:r>
            <a:r>
              <a:rPr lang="pt-BR" sz="1200" b="0" i="1" u="none" strike="noStrike" cap="none" dirty="0" err="1">
                <a:solidFill>
                  <a:schemeClr val="dk1"/>
                </a:solidFill>
                <a:effectLst/>
                <a:latin typeface="Calibri"/>
                <a:ea typeface="Calibri"/>
                <a:cs typeface="Calibri"/>
                <a:sym typeface="Calibri"/>
              </a:rPr>
              <a:t>flipchart</a:t>
            </a:r>
            <a:r>
              <a:rPr lang="pt-BR" sz="1200" b="0" i="0" u="none" strike="noStrike" cap="none" dirty="0">
                <a:solidFill>
                  <a:schemeClr val="dk1"/>
                </a:solidFill>
                <a:effectLst/>
                <a:latin typeface="Calibri"/>
                <a:ea typeface="Calibri"/>
                <a:cs typeface="Calibri"/>
                <a:sym typeface="Calibri"/>
              </a:rPr>
              <a:t>. </a:t>
            </a:r>
          </a:p>
          <a:p>
            <a:pPr marL="0" lvl="0" indent="0" algn="l" rtl="0">
              <a:lnSpc>
                <a:spcPct val="115000"/>
              </a:lnSpc>
              <a:spcBef>
                <a:spcPts val="0"/>
              </a:spcBef>
              <a:spcAft>
                <a:spcPts val="0"/>
              </a:spcAft>
              <a:buNone/>
            </a:pPr>
            <a:r>
              <a:rPr lang="en-GB" dirty="0">
                <a:solidFill>
                  <a:srgbClr val="000000"/>
                </a:solidFill>
                <a:latin typeface="Calibri"/>
                <a:ea typeface="Calibri"/>
                <a:cs typeface="Calibri"/>
                <a:sym typeface="Calibri"/>
              </a:rPr>
              <a:t> </a:t>
            </a:r>
            <a:endParaRPr dirty="0">
              <a:latin typeface="Calibri"/>
              <a:ea typeface="Calibri"/>
              <a:cs typeface="Calibri"/>
              <a:sym typeface="Calibri"/>
            </a:endParaRP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O que é necessário para criar uma cultura de “sim” em um serviço de saúde mental ou social? </a:t>
            </a: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Como profissionais, pessoas que utilizam o serviço, famílias e parceiros de cuidados ou outros podem estar envolvidos nesse processo? </a:t>
            </a: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Quais habilidades seriam necessárias para criar ou melhorar uma cultura de “dizer sim”?</a:t>
            </a:r>
          </a:p>
          <a:p>
            <a:pPr marL="0" lvl="0" indent="0" algn="l" rtl="0">
              <a:spcBef>
                <a:spcPts val="0"/>
              </a:spcBef>
              <a:spcAft>
                <a:spcPts val="0"/>
              </a:spcAft>
              <a:buNone/>
            </a:pPr>
            <a:endParaRPr dirty="0"/>
          </a:p>
        </p:txBody>
      </p:sp>
      <p:sp>
        <p:nvSpPr>
          <p:cNvPr id="898" name="Google Shape;898;p1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112</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p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200" b="1" dirty="0">
                <a:solidFill>
                  <a:srgbClr val="4F81BD"/>
                </a:solidFill>
                <a:latin typeface="Calibri"/>
                <a:ea typeface="Calibri"/>
                <a:cs typeface="Calibri"/>
                <a:sym typeface="Calibri"/>
              </a:rPr>
              <a:t>Tempo para </a:t>
            </a:r>
            <a:r>
              <a:rPr lang="en-GB" sz="1200" b="1" dirty="0" err="1">
                <a:solidFill>
                  <a:srgbClr val="4F81BD"/>
                </a:solidFill>
                <a:latin typeface="Calibri"/>
                <a:ea typeface="Calibri"/>
                <a:cs typeface="Calibri"/>
                <a:sym typeface="Calibri"/>
              </a:rPr>
              <a:t>este</a:t>
            </a:r>
            <a:r>
              <a:rPr lang="en-GB" sz="1200" b="1" dirty="0">
                <a:solidFill>
                  <a:srgbClr val="4F81BD"/>
                </a:solidFill>
                <a:latin typeface="Calibri"/>
                <a:ea typeface="Calibri"/>
                <a:cs typeface="Calibri"/>
                <a:sym typeface="Calibri"/>
              </a:rPr>
              <a:t> </a:t>
            </a:r>
            <a:r>
              <a:rPr lang="en-GB" sz="1200" b="1" dirty="0" err="1">
                <a:solidFill>
                  <a:srgbClr val="4F81BD"/>
                </a:solidFill>
                <a:latin typeface="Calibri"/>
                <a:ea typeface="Calibri"/>
                <a:cs typeface="Calibri"/>
                <a:sym typeface="Calibri"/>
              </a:rPr>
              <a:t>Tema</a:t>
            </a:r>
            <a:endParaRPr sz="1200" dirty="0">
              <a:latin typeface="Calibri"/>
              <a:ea typeface="Calibri"/>
              <a:cs typeface="Calibri"/>
              <a:sym typeface="Calibri"/>
            </a:endParaRPr>
          </a:p>
          <a:p>
            <a:pPr marL="0" lvl="0" indent="0" algn="just" rtl="0">
              <a:lnSpc>
                <a:spcPct val="115000"/>
              </a:lnSpc>
              <a:spcBef>
                <a:spcPts val="0"/>
              </a:spcBef>
              <a:spcAft>
                <a:spcPts val="0"/>
              </a:spcAft>
              <a:buNone/>
            </a:pPr>
            <a:r>
              <a:rPr lang="en-GB" sz="1200" dirty="0" err="1">
                <a:solidFill>
                  <a:srgbClr val="000000"/>
                </a:solidFill>
                <a:latin typeface="Calibri"/>
                <a:ea typeface="Calibri"/>
                <a:cs typeface="Calibri"/>
                <a:sym typeface="Calibri"/>
              </a:rPr>
              <a:t>Aproximadamente</a:t>
            </a:r>
            <a:r>
              <a:rPr lang="en-GB" sz="1200" dirty="0">
                <a:solidFill>
                  <a:srgbClr val="000000"/>
                </a:solidFill>
                <a:latin typeface="Calibri"/>
                <a:ea typeface="Calibri"/>
                <a:cs typeface="Calibri"/>
                <a:sym typeface="Calibri"/>
              </a:rPr>
              <a:t> 55 </a:t>
            </a:r>
            <a:r>
              <a:rPr lang="en-GB" sz="1200" dirty="0" err="1">
                <a:solidFill>
                  <a:srgbClr val="000000"/>
                </a:solidFill>
                <a:latin typeface="Calibri"/>
                <a:ea typeface="Calibri"/>
                <a:cs typeface="Calibri"/>
                <a:sym typeface="Calibri"/>
              </a:rPr>
              <a:t>minutos</a:t>
            </a:r>
            <a:r>
              <a:rPr lang="en-GB" sz="1200" dirty="0">
                <a:solidFill>
                  <a:srgbClr val="000000"/>
                </a:solidFill>
                <a:latin typeface="Calibri"/>
                <a:ea typeface="Calibri"/>
                <a:cs typeface="Calibri"/>
                <a:sym typeface="Calibri"/>
              </a:rPr>
              <a:t>.</a:t>
            </a:r>
            <a:endParaRPr sz="1200" dirty="0">
              <a:latin typeface="Calibri"/>
              <a:ea typeface="Calibri"/>
              <a:cs typeface="Calibri"/>
              <a:sym typeface="Calibri"/>
            </a:endParaRPr>
          </a:p>
          <a:p>
            <a:pPr marL="0" lvl="0" indent="0" algn="l" rtl="0">
              <a:spcBef>
                <a:spcPts val="0"/>
              </a:spcBef>
              <a:spcAft>
                <a:spcPts val="0"/>
              </a:spcAft>
              <a:buNone/>
            </a:pPr>
            <a:endParaRPr dirty="0"/>
          </a:p>
        </p:txBody>
      </p:sp>
      <p:sp>
        <p:nvSpPr>
          <p:cNvPr id="905" name="Google Shape;905;p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113</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114:notes"/>
          <p:cNvSpPr>
            <a:spLocks noGrp="1" noRot="1" noChangeAspect="1"/>
          </p:cNvSpPr>
          <p:nvPr>
            <p:ph type="sldImg" idx="2"/>
          </p:nvPr>
        </p:nvSpPr>
        <p:spPr>
          <a:xfrm>
            <a:off x="7239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114:notes"/>
          <p:cNvSpPr txBox="1">
            <a:spLocks noGrp="1"/>
          </p:cNvSpPr>
          <p:nvPr>
            <p:ph type="body" idx="1"/>
          </p:nvPr>
        </p:nvSpPr>
        <p:spPr>
          <a:xfrm>
            <a:off x="7239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Apresentação</a:t>
            </a:r>
            <a:r>
              <a:rPr lang="en-GB" b="1" i="1" dirty="0">
                <a:latin typeface="Calibri"/>
                <a:ea typeface="Calibri"/>
                <a:cs typeface="Calibri"/>
                <a:sym typeface="Calibri"/>
              </a:rPr>
              <a:t>: Ambientes </a:t>
            </a:r>
            <a:r>
              <a:rPr lang="en-GB" b="1" i="1" dirty="0" err="1">
                <a:latin typeface="Calibri"/>
                <a:ea typeface="Calibri"/>
                <a:cs typeface="Calibri"/>
                <a:sym typeface="Calibri"/>
              </a:rPr>
              <a:t>favoráveis</a:t>
            </a:r>
            <a:r>
              <a:rPr lang="en-GB" b="1" i="1" dirty="0">
                <a:latin typeface="Calibri"/>
                <a:ea typeface="Calibri"/>
                <a:cs typeface="Calibri"/>
                <a:sym typeface="Calibri"/>
              </a:rPr>
              <a:t> e salas de </a:t>
            </a:r>
            <a:r>
              <a:rPr lang="en-GB" b="1" i="1" dirty="0" err="1">
                <a:latin typeface="Calibri"/>
                <a:ea typeface="Calibri"/>
                <a:cs typeface="Calibri"/>
                <a:sym typeface="Calibri"/>
              </a:rPr>
              <a:t>conforto</a:t>
            </a:r>
            <a:r>
              <a:rPr lang="en-GB" b="1" i="1" dirty="0">
                <a:latin typeface="Calibri"/>
                <a:ea typeface="Calibri"/>
                <a:cs typeface="Calibri"/>
                <a:sym typeface="Calibri"/>
              </a:rPr>
              <a:t> (15 min.)</a:t>
            </a:r>
            <a:endParaRPr dirty="0">
              <a:latin typeface="Calibri"/>
              <a:ea typeface="Calibri"/>
              <a:cs typeface="Calibri"/>
              <a:sym typeface="Calibri"/>
            </a:endParaRPr>
          </a:p>
          <a:p>
            <a:pPr marL="0" lvl="0" indent="0" algn="l" rtl="0">
              <a:spcBef>
                <a:spcPts val="0"/>
              </a:spcBef>
              <a:spcAft>
                <a:spcPts val="0"/>
              </a:spcAft>
              <a:buNone/>
            </a:pPr>
            <a:r>
              <a:rPr lang="en-GB" b="1" dirty="0">
                <a:latin typeface="Calibri"/>
                <a:ea typeface="Calibri"/>
                <a:cs typeface="Calibri"/>
                <a:sym typeface="Calibri"/>
              </a:rPr>
              <a:t> </a:t>
            </a:r>
            <a:endParaRPr dirty="0">
              <a:latin typeface="Calibri"/>
              <a:ea typeface="Calibri"/>
              <a:cs typeface="Calibri"/>
              <a:sym typeface="Calibri"/>
            </a:endParaRPr>
          </a:p>
          <a:p>
            <a:pPr marL="171450" lvl="0" indent="-171450" algn="just" rtl="0">
              <a:lnSpc>
                <a:spcPct val="115000"/>
              </a:lnSpc>
              <a:spcBef>
                <a:spcPts val="0"/>
              </a:spcBef>
              <a:spcAft>
                <a:spcPts val="0"/>
              </a:spcAft>
              <a:buClr>
                <a:schemeClr val="dk1"/>
              </a:buClr>
              <a:buSzPts val="1200"/>
              <a:buFont typeface="Arial"/>
              <a:buChar char="•"/>
            </a:pPr>
            <a:r>
              <a:rPr lang="en-GB" dirty="0">
                <a:latin typeface="Calibri"/>
                <a:ea typeface="Calibri"/>
                <a:cs typeface="Calibri"/>
                <a:sym typeface="Calibri"/>
              </a:rPr>
              <a:t>O </a:t>
            </a:r>
            <a:r>
              <a:rPr lang="en-GB" dirty="0" err="1">
                <a:latin typeface="Calibri"/>
                <a:ea typeface="Calibri"/>
                <a:cs typeface="Calibri"/>
                <a:sym typeface="Calibri"/>
              </a:rPr>
              <a:t>ambiente</a:t>
            </a:r>
            <a:r>
              <a:rPr lang="en-GB" dirty="0">
                <a:latin typeface="Calibri"/>
                <a:ea typeface="Calibri"/>
                <a:cs typeface="Calibri"/>
                <a:sym typeface="Calibri"/>
              </a:rPr>
              <a:t> de um </a:t>
            </a:r>
            <a:r>
              <a:rPr lang="en-GB" dirty="0" err="1">
                <a:latin typeface="Calibri"/>
                <a:ea typeface="Calibri"/>
                <a:cs typeface="Calibri"/>
                <a:sym typeface="Calibri"/>
              </a:rPr>
              <a:t>serviço</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desempenhar</a:t>
            </a:r>
            <a:r>
              <a:rPr lang="en-GB" dirty="0">
                <a:latin typeface="Calibri"/>
                <a:ea typeface="Calibri"/>
                <a:cs typeface="Calibri"/>
                <a:sym typeface="Calibri"/>
              </a:rPr>
              <a:t> um </a:t>
            </a:r>
            <a:r>
              <a:rPr lang="en-GB" dirty="0" err="1">
                <a:latin typeface="Calibri"/>
                <a:ea typeface="Calibri"/>
                <a:cs typeface="Calibri"/>
                <a:sym typeface="Calibri"/>
              </a:rPr>
              <a:t>papel</a:t>
            </a:r>
            <a:r>
              <a:rPr lang="en-GB" dirty="0">
                <a:latin typeface="Calibri"/>
                <a:ea typeface="Calibri"/>
                <a:cs typeface="Calibri"/>
                <a:sym typeface="Calibri"/>
              </a:rPr>
              <a:t> </a:t>
            </a:r>
            <a:r>
              <a:rPr lang="en-GB" dirty="0" err="1">
                <a:latin typeface="Calibri"/>
                <a:ea typeface="Calibri"/>
                <a:cs typeface="Calibri"/>
                <a:sym typeface="Calibri"/>
              </a:rPr>
              <a:t>importante</a:t>
            </a:r>
            <a:r>
              <a:rPr lang="en-GB" dirty="0">
                <a:latin typeface="Calibri"/>
                <a:ea typeface="Calibri"/>
                <a:cs typeface="Calibri"/>
                <a:sym typeface="Calibri"/>
              </a:rPr>
              <a:t> no </a:t>
            </a:r>
            <a:r>
              <a:rPr lang="en-GB" dirty="0" err="1">
                <a:latin typeface="Calibri"/>
                <a:ea typeface="Calibri"/>
                <a:cs typeface="Calibri"/>
                <a:sym typeface="Calibri"/>
              </a:rPr>
              <a:t>aumento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na</a:t>
            </a:r>
            <a:r>
              <a:rPr lang="en-GB" dirty="0">
                <a:latin typeface="Calibri"/>
                <a:ea typeface="Calibri"/>
                <a:cs typeface="Calibri"/>
                <a:sym typeface="Calibri"/>
              </a:rPr>
              <a:t> </a:t>
            </a:r>
            <a:r>
              <a:rPr lang="en-GB" dirty="0" err="1">
                <a:latin typeface="Calibri"/>
                <a:ea typeface="Calibri"/>
                <a:cs typeface="Calibri"/>
                <a:sym typeface="Calibri"/>
              </a:rPr>
              <a:t>redução</a:t>
            </a:r>
            <a:r>
              <a:rPr lang="en-GB" dirty="0">
                <a:latin typeface="Calibri"/>
                <a:ea typeface="Calibri"/>
                <a:cs typeface="Calibri"/>
                <a:sym typeface="Calibri"/>
              </a:rPr>
              <a:t> das </a:t>
            </a:r>
            <a:r>
              <a:rPr lang="en-GB" dirty="0" err="1">
                <a:latin typeface="Calibri"/>
                <a:ea typeface="Calibri"/>
                <a:cs typeface="Calibri"/>
                <a:sym typeface="Calibri"/>
              </a:rPr>
              <a:t>tensões</a:t>
            </a:r>
            <a:r>
              <a:rPr lang="en-GB" dirty="0">
                <a:latin typeface="Calibri"/>
                <a:ea typeface="Calibri"/>
                <a:cs typeface="Calibri"/>
                <a:sym typeface="Calibri"/>
              </a:rPr>
              <a:t>. </a:t>
            </a:r>
            <a:endParaRPr dirty="0"/>
          </a:p>
          <a:p>
            <a:pPr marL="171450" lvl="0" indent="-95250" algn="just" rtl="0">
              <a:lnSpc>
                <a:spcPct val="115000"/>
              </a:lnSpc>
              <a:spcBef>
                <a:spcPts val="0"/>
              </a:spcBef>
              <a:spcAft>
                <a:spcPts val="0"/>
              </a:spcAft>
              <a:buClr>
                <a:schemeClr val="dk1"/>
              </a:buClr>
              <a:buSzPts val="1200"/>
              <a:buFont typeface="Arial"/>
              <a:buNone/>
            </a:pPr>
            <a:endParaRPr dirty="0">
              <a:latin typeface="Calibri"/>
              <a:ea typeface="Calibri"/>
              <a:cs typeface="Calibri"/>
              <a:sym typeface="Calibri"/>
            </a:endParaRPr>
          </a:p>
          <a:p>
            <a:pPr marL="171450" lvl="0" indent="-171450" algn="just" rtl="0">
              <a:lnSpc>
                <a:spcPct val="115000"/>
              </a:lnSpc>
              <a:spcBef>
                <a:spcPts val="0"/>
              </a:spcBef>
              <a:spcAft>
                <a:spcPts val="0"/>
              </a:spcAft>
              <a:buClr>
                <a:schemeClr val="dk1"/>
              </a:buClr>
              <a:buSzPts val="1200"/>
              <a:buFont typeface="Arial"/>
              <a:buChar char="•"/>
            </a:pPr>
            <a:r>
              <a:rPr lang="en-GB" dirty="0">
                <a:latin typeface="Calibri"/>
                <a:ea typeface="Calibri"/>
                <a:cs typeface="Calibri"/>
                <a:sym typeface="Calibri"/>
              </a:rPr>
              <a:t>Um </a:t>
            </a:r>
            <a:r>
              <a:rPr lang="en-GB" dirty="0" err="1">
                <a:latin typeface="Calibri"/>
                <a:ea typeface="Calibri"/>
                <a:cs typeface="Calibri"/>
                <a:sym typeface="Calibri"/>
              </a:rPr>
              <a:t>ambiente</a:t>
            </a:r>
            <a:r>
              <a:rPr lang="en-GB" dirty="0">
                <a:latin typeface="Calibri"/>
                <a:ea typeface="Calibri"/>
                <a:cs typeface="Calibri"/>
                <a:sym typeface="Calibri"/>
              </a:rPr>
              <a:t> </a:t>
            </a:r>
            <a:r>
              <a:rPr lang="en-GB" dirty="0" err="1">
                <a:latin typeface="Calibri"/>
                <a:ea typeface="Calibri"/>
                <a:cs typeface="Calibri"/>
                <a:sym typeface="Calibri"/>
              </a:rPr>
              <a:t>coercitivo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opressivo</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aumentar</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conflitos</a:t>
            </a:r>
            <a:r>
              <a:rPr lang="en-GB" dirty="0">
                <a:latin typeface="Calibri"/>
                <a:ea typeface="Calibri"/>
                <a:cs typeface="Calibri"/>
                <a:sym typeface="Calibri"/>
              </a:rPr>
              <a:t> e a </a:t>
            </a:r>
            <a:r>
              <a:rPr lang="en-GB" dirty="0" err="1">
                <a:latin typeface="Calibri"/>
                <a:ea typeface="Calibri"/>
                <a:cs typeface="Calibri"/>
                <a:sym typeface="Calibri"/>
              </a:rPr>
              <a:t>escalada</a:t>
            </a:r>
            <a:r>
              <a:rPr lang="en-GB" dirty="0">
                <a:latin typeface="Calibri"/>
                <a:ea typeface="Calibri"/>
                <a:cs typeface="Calibri"/>
                <a:sym typeface="Calibri"/>
              </a:rPr>
              <a:t>, </a:t>
            </a:r>
            <a:r>
              <a:rPr lang="en-GB" dirty="0" err="1">
                <a:latin typeface="Calibri"/>
                <a:ea typeface="Calibri"/>
                <a:cs typeface="Calibri"/>
                <a:sym typeface="Calibri"/>
              </a:rPr>
              <a:t>enquanto</a:t>
            </a:r>
            <a:r>
              <a:rPr lang="en-GB" dirty="0">
                <a:latin typeface="Calibri"/>
                <a:ea typeface="Calibri"/>
                <a:cs typeface="Calibri"/>
                <a:sym typeface="Calibri"/>
              </a:rPr>
              <a:t> um </a:t>
            </a:r>
            <a:r>
              <a:rPr lang="en-GB" dirty="0" err="1">
                <a:latin typeface="Calibri"/>
                <a:ea typeface="Calibri"/>
                <a:cs typeface="Calibri"/>
                <a:sym typeface="Calibri"/>
              </a:rPr>
              <a:t>ambiente</a:t>
            </a:r>
            <a:r>
              <a:rPr lang="en-GB" dirty="0">
                <a:latin typeface="Calibri"/>
                <a:ea typeface="Calibri"/>
                <a:cs typeface="Calibri"/>
                <a:sym typeface="Calibri"/>
              </a:rPr>
              <a:t> </a:t>
            </a:r>
            <a:r>
              <a:rPr lang="en-GB" dirty="0" err="1">
                <a:latin typeface="Calibri"/>
                <a:ea typeface="Calibri"/>
                <a:cs typeface="Calibri"/>
                <a:sym typeface="Calibri"/>
              </a:rPr>
              <a:t>confortável</a:t>
            </a:r>
            <a:r>
              <a:rPr lang="en-GB" dirty="0">
                <a:latin typeface="Calibri"/>
                <a:ea typeface="Calibri"/>
                <a:cs typeface="Calibri"/>
                <a:sym typeface="Calibri"/>
              </a:rPr>
              <a:t> e </a:t>
            </a:r>
            <a:r>
              <a:rPr lang="en-GB" dirty="0" err="1">
                <a:latin typeface="Calibri"/>
                <a:ea typeface="Calibri"/>
                <a:cs typeface="Calibri"/>
                <a:sym typeface="Calibri"/>
              </a:rPr>
              <a:t>acolhedor</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promover</a:t>
            </a:r>
            <a:r>
              <a:rPr lang="en-GB" dirty="0">
                <a:latin typeface="Calibri"/>
                <a:ea typeface="Calibri"/>
                <a:cs typeface="Calibri"/>
                <a:sym typeface="Calibri"/>
              </a:rPr>
              <a:t> e </a:t>
            </a:r>
            <a:r>
              <a:rPr lang="en-GB" dirty="0" err="1">
                <a:latin typeface="Calibri"/>
                <a:ea typeface="Calibri"/>
                <a:cs typeface="Calibri"/>
                <a:sym typeface="Calibri"/>
              </a:rPr>
              <a:t>apoiar</a:t>
            </a:r>
            <a:r>
              <a:rPr lang="en-GB" dirty="0">
                <a:latin typeface="Calibri"/>
                <a:ea typeface="Calibri"/>
                <a:cs typeface="Calibri"/>
                <a:sym typeface="Calibri"/>
              </a:rPr>
              <a:t> a </a:t>
            </a:r>
            <a:r>
              <a:rPr lang="en-GB" dirty="0" err="1">
                <a:latin typeface="Calibri"/>
                <a:ea typeface="Calibri"/>
                <a:cs typeface="Calibri"/>
                <a:sym typeface="Calibri"/>
              </a:rPr>
              <a:t>recuperação</a:t>
            </a:r>
            <a:r>
              <a:rPr lang="en-GB" dirty="0">
                <a:latin typeface="Calibri"/>
                <a:ea typeface="Calibri"/>
                <a:cs typeface="Calibri"/>
                <a:sym typeface="Calibri"/>
              </a:rPr>
              <a:t>, o </a:t>
            </a:r>
            <a:r>
              <a:rPr lang="en-GB" dirty="0" err="1">
                <a:latin typeface="Calibri"/>
                <a:ea typeface="Calibri"/>
                <a:cs typeface="Calibri"/>
                <a:sym typeface="Calibri"/>
              </a:rPr>
              <a:t>bem-estar</a:t>
            </a:r>
            <a:r>
              <a:rPr lang="en-GB" dirty="0">
                <a:latin typeface="Calibri"/>
                <a:ea typeface="Calibri"/>
                <a:cs typeface="Calibri"/>
                <a:sym typeface="Calibri"/>
              </a:rPr>
              <a:t>, a </a:t>
            </a:r>
            <a:r>
              <a:rPr lang="en-GB" dirty="0" err="1">
                <a:latin typeface="Calibri"/>
                <a:ea typeface="Calibri"/>
                <a:cs typeface="Calibri"/>
                <a:sym typeface="Calibri"/>
              </a:rPr>
              <a:t>inclusão</a:t>
            </a:r>
            <a:r>
              <a:rPr lang="en-GB" dirty="0">
                <a:latin typeface="Calibri"/>
                <a:ea typeface="Calibri"/>
                <a:cs typeface="Calibri"/>
                <a:sym typeface="Calibri"/>
              </a:rPr>
              <a:t>, a </a:t>
            </a:r>
            <a:r>
              <a:rPr lang="en-GB" dirty="0" err="1">
                <a:latin typeface="Calibri"/>
                <a:ea typeface="Calibri"/>
                <a:cs typeface="Calibri"/>
                <a:sym typeface="Calibri"/>
              </a:rPr>
              <a:t>esperança</a:t>
            </a:r>
            <a:r>
              <a:rPr lang="en-GB" dirty="0">
                <a:latin typeface="Calibri"/>
                <a:ea typeface="Calibri"/>
                <a:cs typeface="Calibri"/>
                <a:sym typeface="Calibri"/>
              </a:rPr>
              <a:t>, a </a:t>
            </a:r>
            <a:r>
              <a:rPr lang="en-GB" dirty="0" err="1">
                <a:latin typeface="Calibri"/>
                <a:ea typeface="Calibri"/>
                <a:cs typeface="Calibri"/>
                <a:sym typeface="Calibri"/>
              </a:rPr>
              <a:t>resiliência</a:t>
            </a:r>
            <a:r>
              <a:rPr lang="en-GB" dirty="0">
                <a:latin typeface="Calibri"/>
                <a:ea typeface="Calibri"/>
                <a:cs typeface="Calibri"/>
                <a:sym typeface="Calibri"/>
              </a:rPr>
              <a:t>, a </a:t>
            </a:r>
            <a:r>
              <a:rPr lang="en-GB" dirty="0" err="1">
                <a:latin typeface="Calibri"/>
                <a:ea typeface="Calibri"/>
                <a:cs typeface="Calibri"/>
                <a:sym typeface="Calibri"/>
              </a:rPr>
              <a:t>interação</a:t>
            </a:r>
            <a:r>
              <a:rPr lang="en-GB" dirty="0">
                <a:latin typeface="Calibri"/>
                <a:ea typeface="Calibri"/>
                <a:cs typeface="Calibri"/>
                <a:sym typeface="Calibri"/>
              </a:rPr>
              <a:t> social, etc.</a:t>
            </a:r>
            <a:endParaRPr dirty="0">
              <a:latin typeface="Calibri"/>
              <a:ea typeface="Calibri"/>
              <a:cs typeface="Calibri"/>
              <a:sym typeface="Calibri"/>
            </a:endParaRPr>
          </a:p>
          <a:p>
            <a:pPr marL="171450" lvl="0" indent="-95250" algn="just" rtl="0">
              <a:lnSpc>
                <a:spcPct val="115000"/>
              </a:lnSpc>
              <a:spcBef>
                <a:spcPts val="0"/>
              </a:spcBef>
              <a:spcAft>
                <a:spcPts val="0"/>
              </a:spcAft>
              <a:buClr>
                <a:schemeClr val="dk1"/>
              </a:buClr>
              <a:buSzPts val="1200"/>
              <a:buFont typeface="Arial"/>
              <a:buNone/>
            </a:pPr>
            <a:endParaRPr dirty="0">
              <a:latin typeface="Calibri"/>
              <a:ea typeface="Calibri"/>
              <a:cs typeface="Calibri"/>
              <a:sym typeface="Calibri"/>
            </a:endParaRPr>
          </a:p>
          <a:p>
            <a:pPr marL="171450" lvl="0" indent="-171450" algn="just" rtl="0">
              <a:lnSpc>
                <a:spcPct val="115000"/>
              </a:lnSpc>
              <a:spcBef>
                <a:spcPts val="0"/>
              </a:spcBef>
              <a:spcAft>
                <a:spcPts val="0"/>
              </a:spcAft>
              <a:buClr>
                <a:schemeClr val="dk1"/>
              </a:buClr>
              <a:buSzPts val="1200"/>
              <a:buFont typeface="Arial"/>
              <a:buChar char="•"/>
            </a:pPr>
            <a:r>
              <a:rPr lang="en-GB" dirty="0" err="1">
                <a:latin typeface="Calibri"/>
                <a:ea typeface="Calibri"/>
                <a:cs typeface="Calibri"/>
                <a:sym typeface="Calibri"/>
              </a:rPr>
              <a:t>Embora</a:t>
            </a:r>
            <a:r>
              <a:rPr lang="en-GB" dirty="0">
                <a:latin typeface="Calibri"/>
                <a:ea typeface="Calibri"/>
                <a:cs typeface="Calibri"/>
                <a:sym typeface="Calibri"/>
              </a:rPr>
              <a:t> o </a:t>
            </a:r>
            <a:r>
              <a:rPr lang="en-GB" dirty="0" err="1">
                <a:latin typeface="Calibri"/>
                <a:ea typeface="Calibri"/>
                <a:cs typeface="Calibri"/>
                <a:sym typeface="Calibri"/>
              </a:rPr>
              <a:t>ambiente</a:t>
            </a:r>
            <a:r>
              <a:rPr lang="en-GB" dirty="0">
                <a:latin typeface="Calibri"/>
                <a:ea typeface="Calibri"/>
                <a:cs typeface="Calibri"/>
                <a:sym typeface="Calibri"/>
              </a:rPr>
              <a:t> </a:t>
            </a:r>
            <a:r>
              <a:rPr lang="en-GB" dirty="0" err="1">
                <a:latin typeface="Calibri"/>
                <a:ea typeface="Calibri"/>
                <a:cs typeface="Calibri"/>
                <a:sym typeface="Calibri"/>
              </a:rPr>
              <a:t>geral</a:t>
            </a:r>
            <a:r>
              <a:rPr lang="en-GB" dirty="0">
                <a:latin typeface="Calibri"/>
                <a:ea typeface="Calibri"/>
                <a:cs typeface="Calibri"/>
                <a:sym typeface="Calibri"/>
              </a:rPr>
              <a:t> deva ser </a:t>
            </a:r>
            <a:r>
              <a:rPr lang="en-GB" dirty="0" err="1">
                <a:latin typeface="Calibri"/>
                <a:ea typeface="Calibri"/>
                <a:cs typeface="Calibri"/>
                <a:sym typeface="Calibri"/>
              </a:rPr>
              <a:t>acolhedor</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ilustração</a:t>
            </a:r>
            <a:r>
              <a:rPr lang="en-GB" dirty="0">
                <a:latin typeface="Calibri"/>
                <a:ea typeface="Calibri"/>
                <a:cs typeface="Calibri"/>
                <a:sym typeface="Calibri"/>
              </a:rPr>
              <a:t> </a:t>
            </a:r>
            <a:r>
              <a:rPr lang="en-GB" dirty="0" err="1">
                <a:latin typeface="Calibri"/>
                <a:ea typeface="Calibri"/>
                <a:cs typeface="Calibri"/>
                <a:sym typeface="Calibri"/>
              </a:rPr>
              <a:t>prática</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ser a </a:t>
            </a:r>
            <a:r>
              <a:rPr lang="en-GB" dirty="0" err="1">
                <a:latin typeface="Calibri"/>
                <a:ea typeface="Calibri"/>
                <a:cs typeface="Calibri"/>
                <a:sym typeface="Calibri"/>
              </a:rPr>
              <a:t>criação</a:t>
            </a:r>
            <a:r>
              <a:rPr lang="en-GB" dirty="0">
                <a:latin typeface="Calibri"/>
                <a:ea typeface="Calibri"/>
                <a:cs typeface="Calibri"/>
                <a:sym typeface="Calibri"/>
              </a:rPr>
              <a:t> de </a:t>
            </a:r>
            <a:r>
              <a:rPr lang="en-GB" dirty="0" err="1">
                <a:latin typeface="Calibri"/>
                <a:ea typeface="Calibri"/>
                <a:cs typeface="Calibri"/>
                <a:sym typeface="Calibri"/>
              </a:rPr>
              <a:t>uma</a:t>
            </a:r>
            <a:r>
              <a:rPr lang="en-GB" dirty="0">
                <a:latin typeface="Calibri"/>
                <a:ea typeface="Calibri"/>
                <a:cs typeface="Calibri"/>
                <a:sym typeface="Calibri"/>
              </a:rPr>
              <a:t> sala de </a:t>
            </a:r>
            <a:r>
              <a:rPr lang="en-GB" dirty="0" err="1">
                <a:latin typeface="Calibri"/>
                <a:ea typeface="Calibri"/>
                <a:cs typeface="Calibri"/>
                <a:sym typeface="Calibri"/>
              </a:rPr>
              <a:t>acolhimento</a:t>
            </a:r>
            <a:r>
              <a:rPr lang="en-GB" dirty="0">
                <a:latin typeface="Calibri"/>
                <a:ea typeface="Calibri"/>
                <a:cs typeface="Calibri"/>
                <a:sym typeface="Calibri"/>
              </a:rPr>
              <a:t> no </a:t>
            </a:r>
            <a:r>
              <a:rPr lang="en-GB" dirty="0" err="1">
                <a:latin typeface="Calibri"/>
                <a:ea typeface="Calibri"/>
                <a:cs typeface="Calibri"/>
                <a:sym typeface="Calibri"/>
              </a:rPr>
              <a:t>serviço</a:t>
            </a:r>
            <a:r>
              <a:rPr lang="en-GB" dirty="0">
                <a:latin typeface="Calibri"/>
                <a:ea typeface="Calibri"/>
                <a:cs typeface="Calibri"/>
                <a:sym typeface="Calibri"/>
              </a:rPr>
              <a:t>. </a:t>
            </a:r>
            <a:endParaRPr dirty="0"/>
          </a:p>
          <a:p>
            <a:pPr marL="171450" lvl="0" indent="-95250" algn="just" rtl="0">
              <a:lnSpc>
                <a:spcPct val="115000"/>
              </a:lnSpc>
              <a:spcBef>
                <a:spcPts val="0"/>
              </a:spcBef>
              <a:spcAft>
                <a:spcPts val="0"/>
              </a:spcAft>
              <a:buClr>
                <a:schemeClr val="dk1"/>
              </a:buClr>
              <a:buSzPts val="1200"/>
              <a:buFont typeface="Arial"/>
              <a:buNone/>
            </a:pPr>
            <a:endParaRPr dirty="0">
              <a:latin typeface="Calibri"/>
              <a:ea typeface="Calibri"/>
              <a:cs typeface="Calibri"/>
              <a:sym typeface="Calibri"/>
            </a:endParaRPr>
          </a:p>
          <a:p>
            <a:pPr marL="171450" lvl="0" indent="-171450" algn="just" rtl="0">
              <a:lnSpc>
                <a:spcPct val="115000"/>
              </a:lnSpc>
              <a:spcBef>
                <a:spcPts val="0"/>
              </a:spcBef>
              <a:spcAft>
                <a:spcPts val="0"/>
              </a:spcAft>
              <a:buClr>
                <a:schemeClr val="dk1"/>
              </a:buClr>
              <a:buSzPts val="1200"/>
              <a:buFont typeface="Arial"/>
              <a:buChar char="•"/>
            </a:pPr>
            <a:r>
              <a:rPr lang="en-GB" dirty="0">
                <a:latin typeface="Calibri"/>
                <a:ea typeface="Calibri"/>
                <a:cs typeface="Calibri"/>
                <a:sym typeface="Calibri"/>
              </a:rPr>
              <a:t>Uma sala de </a:t>
            </a:r>
            <a:r>
              <a:rPr lang="en-GB" dirty="0" err="1">
                <a:latin typeface="Calibri"/>
                <a:ea typeface="Calibri"/>
                <a:cs typeface="Calibri"/>
                <a:sym typeface="Calibri"/>
              </a:rPr>
              <a:t>acolhimento</a:t>
            </a:r>
            <a:r>
              <a:rPr lang="en-GB" dirty="0">
                <a:latin typeface="Calibri"/>
                <a:ea typeface="Calibri"/>
                <a:cs typeface="Calibri"/>
                <a:sym typeface="Calibri"/>
              </a:rPr>
              <a:t> </a:t>
            </a:r>
            <a:r>
              <a:rPr lang="en-GB" dirty="0" err="1">
                <a:latin typeface="Calibri"/>
                <a:ea typeface="Calibri"/>
                <a:cs typeface="Calibri"/>
                <a:sym typeface="Calibri"/>
              </a:rPr>
              <a:t>proporciona</a:t>
            </a:r>
            <a:r>
              <a:rPr lang="en-GB" dirty="0">
                <a:latin typeface="Calibri"/>
                <a:ea typeface="Calibri"/>
                <a:cs typeface="Calibri"/>
                <a:sym typeface="Calibri"/>
              </a:rPr>
              <a:t> um </a:t>
            </a:r>
            <a:r>
              <a:rPr lang="en-GB" dirty="0" err="1">
                <a:latin typeface="Calibri"/>
                <a:ea typeface="Calibri"/>
                <a:cs typeface="Calibri"/>
                <a:sym typeface="Calibri"/>
              </a:rPr>
              <a:t>refúgio</a:t>
            </a:r>
            <a:r>
              <a:rPr lang="en-GB" dirty="0">
                <a:latin typeface="Calibri"/>
                <a:ea typeface="Calibri"/>
                <a:cs typeface="Calibri"/>
                <a:sym typeface="Calibri"/>
              </a:rPr>
              <a:t> do </a:t>
            </a:r>
            <a:r>
              <a:rPr lang="en-GB" dirty="0" err="1">
                <a:latin typeface="Calibri"/>
                <a:ea typeface="Calibri"/>
                <a:cs typeface="Calibri"/>
                <a:sym typeface="Calibri"/>
              </a:rPr>
              <a:t>estresse</a:t>
            </a:r>
            <a:r>
              <a:rPr lang="en-GB" dirty="0">
                <a:latin typeface="Calibri"/>
                <a:ea typeface="Calibri"/>
                <a:cs typeface="Calibri"/>
                <a:sym typeface="Calibri"/>
              </a:rPr>
              <a:t> e </a:t>
            </a:r>
            <a:r>
              <a:rPr lang="en-GB" dirty="0" err="1">
                <a:latin typeface="Calibri"/>
                <a:ea typeface="Calibri"/>
                <a:cs typeface="Calibri"/>
                <a:sym typeface="Calibri"/>
              </a:rPr>
              <a:t>permite</a:t>
            </a:r>
            <a:r>
              <a:rPr lang="en-GB" dirty="0">
                <a:latin typeface="Calibri"/>
                <a:ea typeface="Calibri"/>
                <a:cs typeface="Calibri"/>
                <a:sym typeface="Calibri"/>
              </a:rPr>
              <a:t> que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experimentem</a:t>
            </a:r>
            <a:r>
              <a:rPr lang="en-GB" dirty="0">
                <a:latin typeface="Calibri"/>
                <a:ea typeface="Calibri"/>
                <a:cs typeface="Calibri"/>
                <a:sym typeface="Calibri"/>
              </a:rPr>
              <a:t> </a:t>
            </a:r>
            <a:r>
              <a:rPr lang="en-GB" dirty="0" err="1">
                <a:latin typeface="Calibri"/>
                <a:ea typeface="Calibri"/>
                <a:cs typeface="Calibri"/>
                <a:sym typeface="Calibri"/>
              </a:rPr>
              <a:t>seus</a:t>
            </a:r>
            <a:r>
              <a:rPr lang="en-GB" dirty="0">
                <a:latin typeface="Calibri"/>
                <a:ea typeface="Calibri"/>
                <a:cs typeface="Calibri"/>
                <a:sym typeface="Calibri"/>
              </a:rPr>
              <a:t> </a:t>
            </a:r>
            <a:r>
              <a:rPr lang="en-GB" dirty="0" err="1">
                <a:latin typeface="Calibri"/>
                <a:ea typeface="Calibri"/>
                <a:cs typeface="Calibri"/>
                <a:sym typeface="Calibri"/>
              </a:rPr>
              <a:t>sentimentos</a:t>
            </a:r>
            <a:r>
              <a:rPr lang="en-GB" dirty="0">
                <a:latin typeface="Calibri"/>
                <a:ea typeface="Calibri"/>
                <a:cs typeface="Calibri"/>
                <a:sym typeface="Calibri"/>
              </a:rPr>
              <a:t> e </a:t>
            </a:r>
            <a:r>
              <a:rPr lang="en-GB" dirty="0" err="1">
                <a:latin typeface="Calibri"/>
                <a:ea typeface="Calibri"/>
                <a:cs typeface="Calibri"/>
                <a:sym typeface="Calibri"/>
              </a:rPr>
              <a:t>aliviem</a:t>
            </a:r>
            <a:r>
              <a:rPr lang="en-GB" dirty="0">
                <a:latin typeface="Calibri"/>
                <a:ea typeface="Calibri"/>
                <a:cs typeface="Calibri"/>
                <a:sym typeface="Calibri"/>
              </a:rPr>
              <a:t> o </a:t>
            </a:r>
            <a:r>
              <a:rPr lang="en-GB" dirty="0" err="1">
                <a:latin typeface="Calibri"/>
                <a:ea typeface="Calibri"/>
                <a:cs typeface="Calibri"/>
                <a:sym typeface="Calibri"/>
              </a:rPr>
              <a:t>desconforto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privacidade</a:t>
            </a:r>
            <a:r>
              <a:rPr lang="en-GB" dirty="0">
                <a:latin typeface="Calibri"/>
                <a:ea typeface="Calibri"/>
                <a:cs typeface="Calibri"/>
                <a:sym typeface="Calibri"/>
              </a:rPr>
              <a:t>. </a:t>
            </a:r>
            <a:endParaRPr dirty="0"/>
          </a:p>
          <a:p>
            <a:pPr marL="171450" lvl="0" indent="-95250" algn="just" rtl="0">
              <a:lnSpc>
                <a:spcPct val="115000"/>
              </a:lnSpc>
              <a:spcBef>
                <a:spcPts val="0"/>
              </a:spcBef>
              <a:spcAft>
                <a:spcPts val="0"/>
              </a:spcAft>
              <a:buClr>
                <a:schemeClr val="dk1"/>
              </a:buClr>
              <a:buSzPts val="1200"/>
              <a:buFont typeface="Arial"/>
              <a:buNone/>
            </a:pPr>
            <a:endParaRPr dirty="0">
              <a:latin typeface="Calibri"/>
              <a:ea typeface="Calibri"/>
              <a:cs typeface="Calibri"/>
              <a:sym typeface="Calibri"/>
            </a:endParaRPr>
          </a:p>
          <a:p>
            <a:pPr marL="628650" lvl="1" indent="-171450" algn="just" rtl="0">
              <a:lnSpc>
                <a:spcPct val="115000"/>
              </a:lnSpc>
              <a:spcBef>
                <a:spcPts val="0"/>
              </a:spcBef>
              <a:spcAft>
                <a:spcPts val="0"/>
              </a:spcAft>
              <a:buClr>
                <a:schemeClr val="dk1"/>
              </a:buClr>
              <a:buSzPts val="1200"/>
              <a:buFont typeface="Arial"/>
              <a:buChar char="•"/>
            </a:pPr>
            <a:r>
              <a:rPr lang="en-GB" dirty="0">
                <a:latin typeface="Calibri"/>
                <a:ea typeface="Calibri"/>
                <a:cs typeface="Calibri"/>
                <a:sym typeface="Calibri"/>
              </a:rPr>
              <a:t>Pode ser </a:t>
            </a:r>
            <a:r>
              <a:rPr lang="en-GB" dirty="0" err="1">
                <a:latin typeface="Calibri"/>
                <a:ea typeface="Calibri"/>
                <a:cs typeface="Calibri"/>
                <a:sym typeface="Calibri"/>
              </a:rPr>
              <a:t>oferecida</a:t>
            </a:r>
            <a:r>
              <a:rPr lang="en-GB" dirty="0">
                <a:latin typeface="Calibri"/>
                <a:ea typeface="Calibri"/>
                <a:cs typeface="Calibri"/>
                <a:sym typeface="Calibri"/>
              </a:rPr>
              <a:t> a </a:t>
            </a:r>
            <a:r>
              <a:rPr lang="en-GB" dirty="0" err="1">
                <a:latin typeface="Calibri"/>
                <a:ea typeface="Calibri"/>
                <a:cs typeface="Calibri"/>
                <a:sym typeface="Calibri"/>
              </a:rPr>
              <a:t>qualquer</a:t>
            </a:r>
            <a:r>
              <a:rPr lang="en-GB" dirty="0">
                <a:latin typeface="Calibri"/>
                <a:ea typeface="Calibri"/>
                <a:cs typeface="Calibri"/>
                <a:sym typeface="Calibri"/>
              </a:rPr>
              <a:t> </a:t>
            </a:r>
            <a:r>
              <a:rPr lang="en-GB" dirty="0" err="1">
                <a:latin typeface="Calibri"/>
                <a:ea typeface="Calibri"/>
                <a:cs typeface="Calibri"/>
                <a:sym typeface="Calibri"/>
              </a:rPr>
              <a:t>momento</a:t>
            </a:r>
            <a:r>
              <a:rPr lang="en-GB" dirty="0">
                <a:latin typeface="Calibri"/>
                <a:ea typeface="Calibri"/>
                <a:cs typeface="Calibri"/>
                <a:sym typeface="Calibri"/>
              </a:rPr>
              <a:t> e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ajudar</a:t>
            </a:r>
            <a:r>
              <a:rPr lang="en-GB" dirty="0">
                <a:latin typeface="Calibri"/>
                <a:ea typeface="Calibri"/>
                <a:cs typeface="Calibri"/>
                <a:sym typeface="Calibri"/>
              </a:rPr>
              <a:t> a </a:t>
            </a:r>
            <a:r>
              <a:rPr lang="en-GB" dirty="0" err="1">
                <a:latin typeface="Calibri"/>
                <a:ea typeface="Calibri"/>
                <a:cs typeface="Calibri"/>
                <a:sym typeface="Calibri"/>
              </a:rPr>
              <a:t>prevenir</a:t>
            </a:r>
            <a:r>
              <a:rPr lang="en-GB" dirty="0">
                <a:latin typeface="Calibri"/>
                <a:ea typeface="Calibri"/>
                <a:cs typeface="Calibri"/>
                <a:sym typeface="Calibri"/>
              </a:rPr>
              <a:t> a </a:t>
            </a:r>
            <a:r>
              <a:rPr lang="en-GB" dirty="0" err="1">
                <a:latin typeface="Calibri"/>
                <a:ea typeface="Calibri"/>
                <a:cs typeface="Calibri"/>
                <a:sym typeface="Calibri"/>
              </a:rPr>
              <a:t>escalada</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911" name="Google Shape;911;p1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114</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latin typeface="Calibri"/>
                <a:ea typeface="Calibri"/>
                <a:cs typeface="Calibri"/>
                <a:sym typeface="Calibri"/>
              </a:rPr>
              <a:t>Quartos/Sala de </a:t>
            </a:r>
            <a:r>
              <a:rPr lang="en-GB" b="1" dirty="0" err="1">
                <a:latin typeface="Calibri"/>
                <a:ea typeface="Calibri"/>
                <a:cs typeface="Calibri"/>
                <a:sym typeface="Calibri"/>
              </a:rPr>
              <a:t>acolhimento</a:t>
            </a:r>
            <a:r>
              <a:rPr lang="en-GB" b="1" dirty="0">
                <a:latin typeface="Calibri"/>
                <a:ea typeface="Calibri"/>
                <a:cs typeface="Calibri"/>
                <a:sym typeface="Calibri"/>
              </a:rPr>
              <a:t> </a:t>
            </a:r>
            <a:r>
              <a:rPr lang="en-GB" b="1" i="1" dirty="0">
                <a:latin typeface="Calibri"/>
                <a:ea typeface="Calibri"/>
                <a:cs typeface="Calibri"/>
                <a:sym typeface="Calibri"/>
              </a:rPr>
              <a:t>(</a:t>
            </a:r>
            <a:r>
              <a:rPr lang="en-GB" b="1" i="1" u="sng" dirty="0">
                <a:solidFill>
                  <a:schemeClr val="hlink"/>
                </a:solidFill>
                <a:latin typeface="Calibri"/>
                <a:ea typeface="Calibri"/>
                <a:cs typeface="Calibri"/>
                <a:sym typeface="Calibri"/>
                <a:hlinkClick r:id="rId3"/>
              </a:rPr>
              <a:t>52</a:t>
            </a:r>
            <a:r>
              <a:rPr lang="en-GB" b="1" i="1" dirty="0">
                <a:latin typeface="Calibri"/>
                <a:ea typeface="Calibri"/>
                <a:cs typeface="Calibri"/>
                <a:sym typeface="Calibri"/>
              </a:rPr>
              <a:t>,</a:t>
            </a:r>
            <a:r>
              <a:rPr lang="en-GB" b="1" i="1" u="sng" dirty="0">
                <a:solidFill>
                  <a:schemeClr val="hlink"/>
                </a:solidFill>
                <a:latin typeface="Calibri"/>
                <a:ea typeface="Calibri"/>
                <a:cs typeface="Calibri"/>
                <a:sym typeface="Calibri"/>
                <a:hlinkClick r:id="rId4"/>
              </a:rPr>
              <a:t> 53</a:t>
            </a:r>
            <a:r>
              <a:rPr lang="en-GB" b="1" i="1" dirty="0">
                <a:latin typeface="Calibri"/>
                <a:ea typeface="Calibri"/>
                <a:cs typeface="Calibri"/>
                <a:sym typeface="Calibri"/>
              </a:rPr>
              <a:t>,</a:t>
            </a:r>
            <a:r>
              <a:rPr lang="en-GB" b="1" i="1" u="sng" dirty="0">
                <a:solidFill>
                  <a:schemeClr val="hlink"/>
                </a:solidFill>
                <a:latin typeface="Calibri"/>
                <a:ea typeface="Calibri"/>
                <a:cs typeface="Calibri"/>
                <a:sym typeface="Calibri"/>
                <a:hlinkClick r:id="rId5"/>
              </a:rPr>
              <a:t> 54</a:t>
            </a:r>
            <a:r>
              <a:rPr lang="en-GB" b="1" i="1" dirty="0">
                <a:latin typeface="Calibri"/>
                <a:ea typeface="Calibri"/>
                <a:cs typeface="Calibri"/>
                <a:sym typeface="Calibri"/>
              </a:rPr>
              <a:t>)</a:t>
            </a:r>
            <a:endParaRPr dirty="0">
              <a:latin typeface="Calibri"/>
              <a:ea typeface="Calibri"/>
              <a:cs typeface="Calibri"/>
              <a:sym typeface="Calibri"/>
            </a:endParaRPr>
          </a:p>
          <a:p>
            <a:pPr marL="171450" lvl="0" indent="-171450" algn="just" rtl="0">
              <a:spcBef>
                <a:spcPts val="0"/>
              </a:spcBef>
              <a:spcAft>
                <a:spcPts val="0"/>
              </a:spcAft>
              <a:buClr>
                <a:schemeClr val="dk1"/>
              </a:buClr>
              <a:buSzPts val="1200"/>
              <a:buFont typeface="Arial"/>
              <a:buChar char="•"/>
            </a:pPr>
            <a:r>
              <a:rPr lang="en-GB" dirty="0">
                <a:latin typeface="Calibri"/>
                <a:ea typeface="Calibri"/>
                <a:cs typeface="Calibri"/>
                <a:sym typeface="Calibri"/>
              </a:rPr>
              <a:t>Uma sala de </a:t>
            </a:r>
            <a:r>
              <a:rPr lang="en-GB" dirty="0" err="1">
                <a:latin typeface="Calibri"/>
                <a:ea typeface="Calibri"/>
                <a:cs typeface="Calibri"/>
                <a:sym typeface="Calibri"/>
              </a:rPr>
              <a:t>acolhimento</a:t>
            </a:r>
            <a:r>
              <a:rPr lang="en-GB" dirty="0">
                <a:latin typeface="Calibri"/>
                <a:ea typeface="Calibri"/>
                <a:cs typeface="Calibri"/>
                <a:sym typeface="Calibri"/>
              </a:rPr>
              <a:t> </a:t>
            </a:r>
            <a:r>
              <a:rPr lang="en-GB" dirty="0" err="1">
                <a:latin typeface="Calibri"/>
                <a:ea typeface="Calibri"/>
                <a:cs typeface="Calibri"/>
                <a:sym typeface="Calibri"/>
              </a:rPr>
              <a:t>oferece</a:t>
            </a:r>
            <a:r>
              <a:rPr lang="en-GB" dirty="0">
                <a:latin typeface="Calibri"/>
                <a:ea typeface="Calibri"/>
                <a:cs typeface="Calibri"/>
                <a:sym typeface="Calibri"/>
              </a:rPr>
              <a:t> um </a:t>
            </a:r>
            <a:r>
              <a:rPr lang="en-GB" dirty="0" err="1">
                <a:latin typeface="Calibri"/>
                <a:ea typeface="Calibri"/>
                <a:cs typeface="Calibri"/>
                <a:sym typeface="Calibri"/>
              </a:rPr>
              <a:t>refúgio</a:t>
            </a:r>
            <a:r>
              <a:rPr lang="en-GB" dirty="0">
                <a:latin typeface="Calibri"/>
                <a:ea typeface="Calibri"/>
                <a:cs typeface="Calibri"/>
                <a:sym typeface="Calibri"/>
              </a:rPr>
              <a:t> contra o </a:t>
            </a:r>
            <a:r>
              <a:rPr lang="en-GB" dirty="0" err="1">
                <a:latin typeface="Calibri"/>
                <a:ea typeface="Calibri"/>
                <a:cs typeface="Calibri"/>
                <a:sym typeface="Calibri"/>
              </a:rPr>
              <a:t>estresse</a:t>
            </a:r>
            <a:r>
              <a:rPr lang="en-GB" dirty="0">
                <a:latin typeface="Calibri"/>
                <a:ea typeface="Calibri"/>
                <a:cs typeface="Calibri"/>
                <a:sym typeface="Calibri"/>
              </a:rPr>
              <a:t> e </a:t>
            </a:r>
            <a:r>
              <a:rPr lang="en-GB" dirty="0" err="1">
                <a:latin typeface="Calibri"/>
                <a:ea typeface="Calibri"/>
                <a:cs typeface="Calibri"/>
                <a:sym typeface="Calibri"/>
              </a:rPr>
              <a:t>permite</a:t>
            </a:r>
            <a:r>
              <a:rPr lang="en-GB" dirty="0">
                <a:latin typeface="Calibri"/>
                <a:ea typeface="Calibri"/>
                <a:cs typeface="Calibri"/>
                <a:sym typeface="Calibri"/>
              </a:rPr>
              <a:t> que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vivenciem</a:t>
            </a:r>
            <a:r>
              <a:rPr lang="en-GB" dirty="0">
                <a:latin typeface="Calibri"/>
                <a:ea typeface="Calibri"/>
                <a:cs typeface="Calibri"/>
                <a:sym typeface="Calibri"/>
              </a:rPr>
              <a:t> </a:t>
            </a:r>
            <a:r>
              <a:rPr lang="en-GB" dirty="0" err="1">
                <a:latin typeface="Calibri"/>
                <a:ea typeface="Calibri"/>
                <a:cs typeface="Calibri"/>
                <a:sym typeface="Calibri"/>
              </a:rPr>
              <a:t>seus</a:t>
            </a:r>
            <a:r>
              <a:rPr lang="en-GB" dirty="0">
                <a:latin typeface="Calibri"/>
                <a:ea typeface="Calibri"/>
                <a:cs typeface="Calibri"/>
                <a:sym typeface="Calibri"/>
              </a:rPr>
              <a:t> </a:t>
            </a:r>
            <a:r>
              <a:rPr lang="en-GB" dirty="0" err="1">
                <a:latin typeface="Calibri"/>
                <a:ea typeface="Calibri"/>
                <a:cs typeface="Calibri"/>
                <a:sym typeface="Calibri"/>
              </a:rPr>
              <a:t>sentimentos</a:t>
            </a:r>
            <a:r>
              <a:rPr lang="en-GB" dirty="0">
                <a:latin typeface="Calibri"/>
                <a:ea typeface="Calibri"/>
                <a:cs typeface="Calibri"/>
                <a:sym typeface="Calibri"/>
              </a:rPr>
              <a:t> e </a:t>
            </a:r>
            <a:r>
              <a:rPr lang="en-GB" dirty="0" err="1">
                <a:latin typeface="Calibri"/>
                <a:ea typeface="Calibri"/>
                <a:cs typeface="Calibri"/>
                <a:sym typeface="Calibri"/>
              </a:rPr>
              <a:t>aliviem</a:t>
            </a:r>
            <a:r>
              <a:rPr lang="en-GB" dirty="0">
                <a:latin typeface="Calibri"/>
                <a:ea typeface="Calibri"/>
                <a:cs typeface="Calibri"/>
                <a:sym typeface="Calibri"/>
              </a:rPr>
              <a:t> </a:t>
            </a:r>
            <a:r>
              <a:rPr lang="en-GB" dirty="0" err="1">
                <a:latin typeface="Calibri"/>
                <a:ea typeface="Calibri"/>
                <a:cs typeface="Calibri"/>
                <a:sym typeface="Calibri"/>
              </a:rPr>
              <a:t>seus</a:t>
            </a:r>
            <a:r>
              <a:rPr lang="en-GB" dirty="0">
                <a:latin typeface="Calibri"/>
                <a:ea typeface="Calibri"/>
                <a:cs typeface="Calibri"/>
                <a:sym typeface="Calibri"/>
              </a:rPr>
              <a:t> </a:t>
            </a:r>
            <a:r>
              <a:rPr lang="en-GB" dirty="0" err="1">
                <a:latin typeface="Calibri"/>
                <a:ea typeface="Calibri"/>
                <a:cs typeface="Calibri"/>
                <a:sym typeface="Calibri"/>
              </a:rPr>
              <a:t>desconfortos</a:t>
            </a:r>
            <a:r>
              <a:rPr lang="en-GB" dirty="0">
                <a:latin typeface="Calibri"/>
                <a:ea typeface="Calibri"/>
                <a:cs typeface="Calibri"/>
                <a:sym typeface="Calibri"/>
              </a:rPr>
              <a:t> com </a:t>
            </a:r>
            <a:r>
              <a:rPr lang="en-GB" dirty="0" err="1">
                <a:latin typeface="Calibri"/>
                <a:ea typeface="Calibri"/>
                <a:cs typeface="Calibri"/>
                <a:sym typeface="Calibri"/>
              </a:rPr>
              <a:t>privacidade</a:t>
            </a:r>
            <a:r>
              <a:rPr lang="en-GB" dirty="0">
                <a:latin typeface="Calibri"/>
                <a:ea typeface="Calibri"/>
                <a:cs typeface="Calibri"/>
                <a:sym typeface="Calibri"/>
              </a:rPr>
              <a:t>. </a:t>
            </a:r>
          </a:p>
          <a:p>
            <a:pPr marL="171450" lvl="0" indent="-171450" algn="just" rtl="0">
              <a:spcBef>
                <a:spcPts val="0"/>
              </a:spcBef>
              <a:spcAft>
                <a:spcPts val="0"/>
              </a:spcAft>
              <a:buClr>
                <a:schemeClr val="dk1"/>
              </a:buClr>
              <a:buSzPts val="1200"/>
              <a:buFont typeface="Arial"/>
              <a:buChar char="•"/>
            </a:pPr>
            <a:r>
              <a:rPr lang="en-GB" dirty="0">
                <a:latin typeface="Calibri"/>
                <a:ea typeface="Calibri"/>
                <a:cs typeface="Calibri"/>
                <a:sym typeface="Calibri"/>
              </a:rPr>
              <a:t>Uma sala de </a:t>
            </a:r>
            <a:r>
              <a:rPr lang="en-GB" dirty="0" err="1">
                <a:latin typeface="Calibri"/>
                <a:ea typeface="Calibri"/>
                <a:cs typeface="Calibri"/>
                <a:sym typeface="Calibri"/>
              </a:rPr>
              <a:t>acolhimento</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sala de </a:t>
            </a:r>
            <a:r>
              <a:rPr lang="en-GB" dirty="0" err="1">
                <a:latin typeface="Calibri"/>
                <a:ea typeface="Calibri"/>
                <a:cs typeface="Calibri"/>
                <a:sym typeface="Calibri"/>
              </a:rPr>
              <a:t>isolamento</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ferramenta </a:t>
            </a:r>
            <a:r>
              <a:rPr lang="en-GB" dirty="0" err="1">
                <a:latin typeface="Calibri"/>
                <a:ea typeface="Calibri"/>
                <a:cs typeface="Calibri"/>
                <a:sym typeface="Calibri"/>
              </a:rPr>
              <a:t>preventiva</a:t>
            </a:r>
            <a:r>
              <a:rPr lang="en-GB" dirty="0">
                <a:latin typeface="Calibri"/>
                <a:ea typeface="Calibri"/>
                <a:cs typeface="Calibri"/>
                <a:sym typeface="Calibri"/>
              </a:rPr>
              <a:t> que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ajudar</a:t>
            </a:r>
            <a:r>
              <a:rPr lang="en-GB" dirty="0">
                <a:latin typeface="Calibri"/>
                <a:ea typeface="Calibri"/>
                <a:cs typeface="Calibri"/>
                <a:sym typeface="Calibri"/>
              </a:rPr>
              <a:t> </a:t>
            </a:r>
            <a:r>
              <a:rPr lang="en-GB" dirty="0" err="1">
                <a:latin typeface="Calibri"/>
                <a:ea typeface="Calibri"/>
                <a:cs typeface="Calibri"/>
                <a:sym typeface="Calibri"/>
              </a:rPr>
              <a:t>alguém</a:t>
            </a:r>
            <a:r>
              <a:rPr lang="en-GB" dirty="0">
                <a:latin typeface="Calibri"/>
                <a:ea typeface="Calibri"/>
                <a:cs typeface="Calibri"/>
                <a:sym typeface="Calibri"/>
              </a:rPr>
              <a:t> a se </a:t>
            </a:r>
            <a:r>
              <a:rPr lang="en-GB" dirty="0" err="1">
                <a:latin typeface="Calibri"/>
                <a:ea typeface="Calibri"/>
                <a:cs typeface="Calibri"/>
                <a:sym typeface="Calibri"/>
              </a:rPr>
              <a:t>acalmar</a:t>
            </a:r>
            <a:r>
              <a:rPr lang="en-GB" dirty="0">
                <a:latin typeface="Calibri"/>
                <a:ea typeface="Calibri"/>
                <a:cs typeface="Calibri"/>
                <a:sym typeface="Calibri"/>
              </a:rPr>
              <a:t> e </a:t>
            </a:r>
            <a:r>
              <a:rPr lang="en-GB" dirty="0" err="1">
                <a:latin typeface="Calibri"/>
                <a:ea typeface="Calibri"/>
                <a:cs typeface="Calibri"/>
                <a:sym typeface="Calibri"/>
              </a:rPr>
              <a:t>relaxar</a:t>
            </a:r>
            <a:r>
              <a:rPr lang="en-GB" dirty="0">
                <a:latin typeface="Calibri"/>
                <a:ea typeface="Calibri"/>
                <a:cs typeface="Calibri"/>
                <a:sym typeface="Calibri"/>
              </a:rPr>
              <a:t>. </a:t>
            </a:r>
          </a:p>
          <a:p>
            <a:pPr marL="171450" lvl="0" indent="-171450" algn="just" rtl="0">
              <a:spcBef>
                <a:spcPts val="0"/>
              </a:spcBef>
              <a:spcAft>
                <a:spcPts val="0"/>
              </a:spcAft>
              <a:buClr>
                <a:schemeClr val="dk1"/>
              </a:buClr>
              <a:buSzPts val="1200"/>
              <a:buFont typeface="Arial"/>
              <a:buChar char="•"/>
            </a:pPr>
            <a:r>
              <a:rPr lang="en-GB" dirty="0" err="1">
                <a:latin typeface="Calibri"/>
                <a:ea typeface="Calibri"/>
                <a:cs typeface="Calibri"/>
                <a:sym typeface="Calibri"/>
              </a:rPr>
              <a:t>Essas</a:t>
            </a:r>
            <a:r>
              <a:rPr lang="en-GB" dirty="0">
                <a:latin typeface="Calibri"/>
                <a:ea typeface="Calibri"/>
                <a:cs typeface="Calibri"/>
                <a:sym typeface="Calibri"/>
              </a:rPr>
              <a:t> salas </a:t>
            </a:r>
            <a:r>
              <a:rPr lang="en-GB" dirty="0" err="1">
                <a:latin typeface="Calibri"/>
                <a:ea typeface="Calibri"/>
                <a:cs typeface="Calibri"/>
                <a:sym typeface="Calibri"/>
              </a:rPr>
              <a:t>devem</a:t>
            </a:r>
            <a:r>
              <a:rPr lang="en-GB" dirty="0">
                <a:latin typeface="Calibri"/>
                <a:ea typeface="Calibri"/>
                <a:cs typeface="Calibri"/>
                <a:sym typeface="Calibri"/>
              </a:rPr>
              <a:t> sempre ser </a:t>
            </a:r>
            <a:r>
              <a:rPr lang="en-GB" dirty="0" err="1">
                <a:latin typeface="Calibri"/>
                <a:ea typeface="Calibri"/>
                <a:cs typeface="Calibri"/>
                <a:sym typeface="Calibri"/>
              </a:rPr>
              <a:t>usadas</a:t>
            </a:r>
            <a:r>
              <a:rPr lang="en-GB" dirty="0">
                <a:latin typeface="Calibri"/>
                <a:ea typeface="Calibri"/>
                <a:cs typeface="Calibri"/>
                <a:sym typeface="Calibri"/>
              </a:rPr>
              <a:t> de forma </a:t>
            </a:r>
            <a:r>
              <a:rPr lang="en-GB" dirty="0" err="1">
                <a:latin typeface="Calibri"/>
                <a:ea typeface="Calibri"/>
                <a:cs typeface="Calibri"/>
                <a:sym typeface="Calibri"/>
              </a:rPr>
              <a:t>voluntária</a:t>
            </a:r>
            <a:r>
              <a:rPr lang="en-GB" dirty="0">
                <a:latin typeface="Calibri"/>
                <a:ea typeface="Calibri"/>
                <a:cs typeface="Calibri"/>
                <a:sym typeface="Calibri"/>
              </a:rPr>
              <a:t> e com o </a:t>
            </a:r>
            <a:r>
              <a:rPr lang="en-GB" dirty="0" err="1">
                <a:latin typeface="Calibri"/>
                <a:ea typeface="Calibri"/>
                <a:cs typeface="Calibri"/>
                <a:sym typeface="Calibri"/>
              </a:rPr>
              <a:t>consentimento</a:t>
            </a:r>
            <a:r>
              <a:rPr lang="en-GB" dirty="0">
                <a:latin typeface="Calibri"/>
                <a:ea typeface="Calibri"/>
                <a:cs typeface="Calibri"/>
                <a:sym typeface="Calibri"/>
              </a:rPr>
              <a:t> </a:t>
            </a:r>
            <a:r>
              <a:rPr lang="en-GB" dirty="0" err="1">
                <a:latin typeface="Calibri"/>
                <a:ea typeface="Calibri"/>
                <a:cs typeface="Calibri"/>
                <a:sym typeface="Calibri"/>
              </a:rPr>
              <a:t>informado</a:t>
            </a:r>
            <a:r>
              <a:rPr lang="en-GB" dirty="0">
                <a:latin typeface="Calibri"/>
                <a:ea typeface="Calibri"/>
                <a:cs typeface="Calibri"/>
                <a:sym typeface="Calibri"/>
              </a:rPr>
              <a:t> da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questão</a:t>
            </a:r>
            <a:r>
              <a:rPr lang="en-GB" dirty="0">
                <a:latin typeface="Calibri"/>
                <a:ea typeface="Calibri"/>
                <a:cs typeface="Calibri"/>
                <a:sym typeface="Calibri"/>
              </a:rPr>
              <a:t>. </a:t>
            </a:r>
          </a:p>
          <a:p>
            <a:pPr marL="171450" lvl="0" indent="-171450" algn="just" rtl="0">
              <a:spcBef>
                <a:spcPts val="0"/>
              </a:spcBef>
              <a:spcAft>
                <a:spcPts val="0"/>
              </a:spcAft>
              <a:buClr>
                <a:schemeClr val="dk1"/>
              </a:buClr>
              <a:buSzPts val="1200"/>
              <a:buFont typeface="Arial"/>
              <a:buChar char="•"/>
            </a:pP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útil</a:t>
            </a:r>
            <a:r>
              <a:rPr lang="en-GB" dirty="0">
                <a:latin typeface="Calibri"/>
                <a:ea typeface="Calibri"/>
                <a:cs typeface="Calibri"/>
                <a:sym typeface="Calibri"/>
              </a:rPr>
              <a:t> </a:t>
            </a:r>
            <a:r>
              <a:rPr lang="en-GB" dirty="0" err="1">
                <a:latin typeface="Calibri"/>
                <a:ea typeface="Calibri"/>
                <a:cs typeface="Calibri"/>
                <a:sym typeface="Calibri"/>
              </a:rPr>
              <a:t>respeitar</a:t>
            </a:r>
            <a:r>
              <a:rPr lang="en-GB" dirty="0">
                <a:latin typeface="Calibri"/>
                <a:ea typeface="Calibri"/>
                <a:cs typeface="Calibri"/>
                <a:sym typeface="Calibri"/>
              </a:rPr>
              <a:t> o </a:t>
            </a:r>
            <a:r>
              <a:rPr lang="en-GB" dirty="0" err="1">
                <a:latin typeface="Calibri"/>
                <a:ea typeface="Calibri"/>
                <a:cs typeface="Calibri"/>
                <a:sym typeface="Calibri"/>
              </a:rPr>
              <a:t>uso</a:t>
            </a:r>
            <a:r>
              <a:rPr lang="en-GB" dirty="0">
                <a:latin typeface="Calibri"/>
                <a:ea typeface="Calibri"/>
                <a:cs typeface="Calibri"/>
                <a:sym typeface="Calibri"/>
              </a:rPr>
              <a:t> de salas de </a:t>
            </a:r>
            <a:r>
              <a:rPr lang="en-GB" dirty="0" err="1">
                <a:latin typeface="Calibri"/>
                <a:ea typeface="Calibri"/>
                <a:cs typeface="Calibri"/>
                <a:sym typeface="Calibri"/>
              </a:rPr>
              <a:t>acolhimento</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um local de </a:t>
            </a:r>
            <a:r>
              <a:rPr lang="en-GB" dirty="0" err="1">
                <a:latin typeface="Calibri"/>
                <a:ea typeface="Calibri"/>
                <a:cs typeface="Calibri"/>
                <a:sym typeface="Calibri"/>
              </a:rPr>
              <a:t>refúgio</a:t>
            </a:r>
            <a:r>
              <a:rPr lang="en-GB" dirty="0">
                <a:latin typeface="Calibri"/>
                <a:ea typeface="Calibri"/>
                <a:cs typeface="Calibri"/>
                <a:sym typeface="Calibri"/>
              </a:rPr>
              <a:t> e cura, para que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sejam</a:t>
            </a:r>
            <a:r>
              <a:rPr lang="en-GB" dirty="0">
                <a:latin typeface="Calibri"/>
                <a:ea typeface="Calibri"/>
                <a:cs typeface="Calibri"/>
                <a:sym typeface="Calibri"/>
              </a:rPr>
              <a:t> </a:t>
            </a:r>
            <a:r>
              <a:rPr lang="en-GB" dirty="0" err="1">
                <a:latin typeface="Calibri"/>
                <a:ea typeface="Calibri"/>
                <a:cs typeface="Calibri"/>
                <a:sym typeface="Calibri"/>
              </a:rPr>
              <a:t>percebidas</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destinadas</a:t>
            </a:r>
            <a:r>
              <a:rPr lang="en-GB" dirty="0">
                <a:latin typeface="Calibri"/>
                <a:ea typeface="Calibri"/>
                <a:cs typeface="Calibri"/>
                <a:sym typeface="Calibri"/>
              </a:rPr>
              <a:t> </a:t>
            </a:r>
            <a:r>
              <a:rPr lang="en-GB" dirty="0" err="1">
                <a:latin typeface="Calibri"/>
                <a:ea typeface="Calibri"/>
                <a:cs typeface="Calibri"/>
                <a:sym typeface="Calibri"/>
              </a:rPr>
              <a:t>apenas</a:t>
            </a:r>
            <a:r>
              <a:rPr lang="en-GB" dirty="0">
                <a:latin typeface="Calibri"/>
                <a:ea typeface="Calibri"/>
                <a:cs typeface="Calibri"/>
                <a:sym typeface="Calibri"/>
              </a:rPr>
              <a:t> para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utilizam</a:t>
            </a:r>
            <a:r>
              <a:rPr lang="en-GB" dirty="0">
                <a:latin typeface="Calibri"/>
                <a:ea typeface="Calibri"/>
                <a:cs typeface="Calibri"/>
                <a:sym typeface="Calibri"/>
              </a:rPr>
              <a:t> o </a:t>
            </a:r>
            <a:r>
              <a:rPr lang="en-GB" dirty="0" err="1">
                <a:latin typeface="Calibri"/>
                <a:ea typeface="Calibri"/>
                <a:cs typeface="Calibri"/>
                <a:sym typeface="Calibri"/>
              </a:rPr>
              <a:t>serviço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salas de </a:t>
            </a:r>
            <a:r>
              <a:rPr lang="en-GB" dirty="0" err="1">
                <a:latin typeface="Calibri"/>
                <a:ea typeface="Calibri"/>
                <a:cs typeface="Calibri"/>
                <a:sym typeface="Calibri"/>
              </a:rPr>
              <a:t>isolamento</a:t>
            </a:r>
            <a:r>
              <a:rPr lang="en-GB" dirty="0">
                <a:latin typeface="Calibri"/>
                <a:ea typeface="Calibri"/>
                <a:cs typeface="Calibri"/>
                <a:sym typeface="Calibri"/>
              </a:rPr>
              <a:t>. Uma </a:t>
            </a:r>
            <a:r>
              <a:rPr lang="en-GB" dirty="0" err="1">
                <a:latin typeface="Calibri"/>
                <a:ea typeface="Calibri"/>
                <a:cs typeface="Calibri"/>
                <a:sym typeface="Calibri"/>
              </a:rPr>
              <a:t>maneira</a:t>
            </a:r>
            <a:r>
              <a:rPr lang="en-GB" dirty="0">
                <a:latin typeface="Calibri"/>
                <a:ea typeface="Calibri"/>
                <a:cs typeface="Calibri"/>
                <a:sym typeface="Calibri"/>
              </a:rPr>
              <a:t> de </a:t>
            </a:r>
            <a:r>
              <a:rPr lang="en-GB" dirty="0" err="1">
                <a:latin typeface="Calibri"/>
                <a:ea typeface="Calibri"/>
                <a:cs typeface="Calibri"/>
                <a:sym typeface="Calibri"/>
              </a:rPr>
              <a:t>fazer</a:t>
            </a:r>
            <a:r>
              <a:rPr lang="en-GB" dirty="0">
                <a:latin typeface="Calibri"/>
                <a:ea typeface="Calibri"/>
                <a:cs typeface="Calibri"/>
                <a:sym typeface="Calibri"/>
              </a:rPr>
              <a:t> </a:t>
            </a:r>
            <a:r>
              <a:rPr lang="en-GB" dirty="0" err="1">
                <a:latin typeface="Calibri"/>
                <a:ea typeface="Calibri"/>
                <a:cs typeface="Calibri"/>
                <a:sym typeface="Calibri"/>
              </a:rPr>
              <a:t>isso</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disponibilizá</a:t>
            </a:r>
            <a:r>
              <a:rPr lang="en-GB" dirty="0">
                <a:latin typeface="Calibri"/>
                <a:ea typeface="Calibri"/>
                <a:cs typeface="Calibri"/>
                <a:sym typeface="Calibri"/>
              </a:rPr>
              <a:t>-las para as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utilizam</a:t>
            </a:r>
            <a:r>
              <a:rPr lang="en-GB" dirty="0">
                <a:latin typeface="Calibri"/>
                <a:ea typeface="Calibri"/>
                <a:cs typeface="Calibri"/>
                <a:sym typeface="Calibri"/>
              </a:rPr>
              <a:t> o </a:t>
            </a:r>
            <a:r>
              <a:rPr lang="en-GB" dirty="0" err="1">
                <a:latin typeface="Calibri"/>
                <a:ea typeface="Calibri"/>
                <a:cs typeface="Calibri"/>
                <a:sym typeface="Calibri"/>
              </a:rPr>
              <a:t>serviço</a:t>
            </a:r>
            <a:r>
              <a:rPr lang="en-GB" dirty="0">
                <a:latin typeface="Calibri"/>
                <a:ea typeface="Calibri"/>
                <a:cs typeface="Calibri"/>
                <a:sym typeface="Calibri"/>
              </a:rPr>
              <a:t> e para a equipe com o </a:t>
            </a:r>
            <a:r>
              <a:rPr lang="en-GB" dirty="0" err="1">
                <a:latin typeface="Calibri"/>
                <a:ea typeface="Calibri"/>
                <a:cs typeface="Calibri"/>
                <a:sym typeface="Calibri"/>
              </a:rPr>
              <a:t>objetivo</a:t>
            </a:r>
            <a:r>
              <a:rPr lang="en-GB" dirty="0">
                <a:latin typeface="Calibri"/>
                <a:ea typeface="Calibri"/>
                <a:cs typeface="Calibri"/>
                <a:sym typeface="Calibri"/>
              </a:rPr>
              <a:t> de </a:t>
            </a:r>
            <a:r>
              <a:rPr lang="en-GB" dirty="0" err="1">
                <a:latin typeface="Calibri"/>
                <a:ea typeface="Calibri"/>
                <a:cs typeface="Calibri"/>
                <a:sym typeface="Calibri"/>
              </a:rPr>
              <a:t>realizar</a:t>
            </a:r>
            <a:r>
              <a:rPr lang="en-GB" dirty="0">
                <a:latin typeface="Calibri"/>
                <a:ea typeface="Calibri"/>
                <a:cs typeface="Calibri"/>
                <a:sym typeface="Calibri"/>
              </a:rPr>
              <a:t> </a:t>
            </a:r>
            <a:r>
              <a:rPr lang="en-GB" dirty="0" err="1">
                <a:latin typeface="Calibri"/>
                <a:ea typeface="Calibri"/>
                <a:cs typeface="Calibri"/>
                <a:sym typeface="Calibri"/>
              </a:rPr>
              <a:t>atividades</a:t>
            </a:r>
            <a:r>
              <a:rPr lang="en-GB" dirty="0">
                <a:latin typeface="Calibri"/>
                <a:ea typeface="Calibri"/>
                <a:cs typeface="Calibri"/>
                <a:sym typeface="Calibri"/>
              </a:rPr>
              <a:t> que </a:t>
            </a:r>
            <a:r>
              <a:rPr lang="en-GB" dirty="0" err="1">
                <a:latin typeface="Calibri"/>
                <a:ea typeface="Calibri"/>
                <a:cs typeface="Calibri"/>
                <a:sym typeface="Calibri"/>
              </a:rPr>
              <a:t>envolvam</a:t>
            </a:r>
            <a:r>
              <a:rPr lang="en-GB" dirty="0">
                <a:latin typeface="Calibri"/>
                <a:ea typeface="Calibri"/>
                <a:cs typeface="Calibri"/>
                <a:sym typeface="Calibri"/>
              </a:rPr>
              <a:t> </a:t>
            </a:r>
            <a:r>
              <a:rPr lang="en-GB" dirty="0" err="1">
                <a:latin typeface="Calibri"/>
                <a:ea typeface="Calibri"/>
                <a:cs typeface="Calibri"/>
                <a:sym typeface="Calibri"/>
              </a:rPr>
              <a:t>relaxamento</a:t>
            </a:r>
            <a:r>
              <a:rPr lang="en-GB" dirty="0">
                <a:latin typeface="Calibri"/>
                <a:ea typeface="Calibri"/>
                <a:cs typeface="Calibri"/>
                <a:sym typeface="Calibri"/>
              </a:rPr>
              <a:t> e </a:t>
            </a:r>
            <a:r>
              <a:rPr lang="en-GB" dirty="0" err="1">
                <a:latin typeface="Calibri"/>
                <a:ea typeface="Calibri"/>
                <a:cs typeface="Calibri"/>
                <a:sym typeface="Calibri"/>
              </a:rPr>
              <a:t>descanso</a:t>
            </a:r>
            <a:r>
              <a:rPr lang="en-GB" dirty="0">
                <a:latin typeface="Calibri"/>
                <a:ea typeface="Calibri"/>
                <a:cs typeface="Calibri"/>
                <a:sym typeface="Calibri"/>
              </a:rPr>
              <a:t>. </a:t>
            </a:r>
          </a:p>
          <a:p>
            <a:pPr marL="171450" lvl="0" indent="-171450" algn="just" rtl="0">
              <a:spcBef>
                <a:spcPts val="0"/>
              </a:spcBef>
              <a:spcAft>
                <a:spcPts val="0"/>
              </a:spcAft>
              <a:buClr>
                <a:schemeClr val="dk1"/>
              </a:buClr>
              <a:buSzPts val="1200"/>
              <a:buFont typeface="Arial"/>
              <a:buChar char="•"/>
            </a:pPr>
            <a:r>
              <a:rPr lang="en-GB" dirty="0">
                <a:latin typeface="Calibri"/>
                <a:ea typeface="Calibri"/>
                <a:cs typeface="Calibri"/>
                <a:sym typeface="Calibri"/>
              </a:rPr>
              <a:t>Antes de </a:t>
            </a:r>
            <a:r>
              <a:rPr lang="en-GB" dirty="0" err="1">
                <a:latin typeface="Calibri"/>
                <a:ea typeface="Calibri"/>
                <a:cs typeface="Calibri"/>
                <a:sym typeface="Calibri"/>
              </a:rPr>
              <a:t>sugerir</a:t>
            </a:r>
            <a:r>
              <a:rPr lang="en-GB" dirty="0">
                <a:latin typeface="Calibri"/>
                <a:ea typeface="Calibri"/>
                <a:cs typeface="Calibri"/>
                <a:sym typeface="Calibri"/>
              </a:rPr>
              <a:t> que </a:t>
            </a:r>
            <a:r>
              <a:rPr lang="en-GB" dirty="0" err="1">
                <a:latin typeface="Calibri"/>
                <a:ea typeface="Calibri"/>
                <a:cs typeface="Calibri"/>
                <a:sym typeface="Calibri"/>
              </a:rPr>
              <a:t>outra</a:t>
            </a:r>
            <a:r>
              <a:rPr lang="en-GB" dirty="0">
                <a:latin typeface="Calibri"/>
                <a:ea typeface="Calibri"/>
                <a:cs typeface="Calibri"/>
                <a:sym typeface="Calibri"/>
              </a:rPr>
              <a:t> </a:t>
            </a:r>
            <a:r>
              <a:rPr lang="en-GB" dirty="0" err="1">
                <a:latin typeface="Calibri"/>
                <a:ea typeface="Calibri"/>
                <a:cs typeface="Calibri"/>
                <a:sym typeface="Calibri"/>
              </a:rPr>
              <a:t>pessoa</a:t>
            </a:r>
            <a:r>
              <a:rPr lang="en-GB" dirty="0">
                <a:latin typeface="Calibri"/>
                <a:ea typeface="Calibri"/>
                <a:cs typeface="Calibri"/>
                <a:sym typeface="Calibri"/>
              </a:rPr>
              <a:t> use a sala de </a:t>
            </a:r>
            <a:r>
              <a:rPr lang="en-GB" dirty="0" err="1">
                <a:latin typeface="Calibri"/>
                <a:ea typeface="Calibri"/>
                <a:cs typeface="Calibri"/>
                <a:sym typeface="Calibri"/>
              </a:rPr>
              <a:t>acolhimento</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importante</a:t>
            </a:r>
            <a:r>
              <a:rPr lang="en-GB" dirty="0">
                <a:latin typeface="Calibri"/>
                <a:ea typeface="Calibri"/>
                <a:cs typeface="Calibri"/>
                <a:sym typeface="Calibri"/>
              </a:rPr>
              <a:t> </a:t>
            </a:r>
            <a:r>
              <a:rPr lang="en-GB" dirty="0" err="1">
                <a:latin typeface="Calibri"/>
                <a:ea typeface="Calibri"/>
                <a:cs typeface="Calibri"/>
                <a:sym typeface="Calibri"/>
              </a:rPr>
              <a:t>verificar</a:t>
            </a:r>
            <a:r>
              <a:rPr lang="en-GB" dirty="0">
                <a:latin typeface="Calibri"/>
                <a:ea typeface="Calibri"/>
                <a:cs typeface="Calibri"/>
                <a:sym typeface="Calibri"/>
              </a:rPr>
              <a:t> as </a:t>
            </a:r>
            <a:r>
              <a:rPr lang="en-GB" dirty="0" err="1">
                <a:latin typeface="Calibri"/>
                <a:ea typeface="Calibri"/>
                <a:cs typeface="Calibri"/>
                <a:sym typeface="Calibri"/>
              </a:rPr>
              <a:t>próprias</a:t>
            </a:r>
            <a:r>
              <a:rPr lang="en-GB" dirty="0">
                <a:latin typeface="Calibri"/>
                <a:ea typeface="Calibri"/>
                <a:cs typeface="Calibri"/>
                <a:sym typeface="Calibri"/>
              </a:rPr>
              <a:t> </a:t>
            </a:r>
            <a:r>
              <a:rPr lang="en-GB" dirty="0" err="1">
                <a:latin typeface="Calibri"/>
                <a:ea typeface="Calibri"/>
                <a:cs typeface="Calibri"/>
                <a:sym typeface="Calibri"/>
              </a:rPr>
              <a:t>emoções</a:t>
            </a:r>
            <a:r>
              <a:rPr lang="en-GB" dirty="0">
                <a:latin typeface="Calibri"/>
                <a:ea typeface="Calibri"/>
                <a:cs typeface="Calibri"/>
                <a:sym typeface="Calibri"/>
              </a:rPr>
              <a:t> e </a:t>
            </a:r>
            <a:r>
              <a:rPr lang="en-GB" dirty="0" err="1">
                <a:latin typeface="Calibri"/>
                <a:ea typeface="Calibri"/>
                <a:cs typeface="Calibri"/>
                <a:sym typeface="Calibri"/>
              </a:rPr>
              <a:t>reações</a:t>
            </a:r>
            <a:r>
              <a:rPr lang="en-GB" dirty="0">
                <a:latin typeface="Calibri"/>
                <a:ea typeface="Calibri"/>
                <a:cs typeface="Calibri"/>
                <a:sym typeface="Calibri"/>
              </a:rPr>
              <a:t> e </a:t>
            </a:r>
            <a:r>
              <a:rPr lang="en-GB" dirty="0" err="1">
                <a:latin typeface="Calibri"/>
                <a:ea typeface="Calibri"/>
                <a:cs typeface="Calibri"/>
                <a:sym typeface="Calibri"/>
              </a:rPr>
              <a:t>certificar</a:t>
            </a:r>
            <a:r>
              <a:rPr lang="en-GB" dirty="0">
                <a:latin typeface="Calibri"/>
                <a:ea typeface="Calibri"/>
                <a:cs typeface="Calibri"/>
                <a:sym typeface="Calibri"/>
              </a:rPr>
              <a:t>-se de que a </a:t>
            </a:r>
            <a:r>
              <a:rPr lang="en-GB" dirty="0" err="1">
                <a:latin typeface="Calibri"/>
                <a:ea typeface="Calibri"/>
                <a:cs typeface="Calibri"/>
                <a:sym typeface="Calibri"/>
              </a:rPr>
              <a:t>sugestão</a:t>
            </a:r>
            <a:r>
              <a:rPr lang="en-GB" dirty="0">
                <a:latin typeface="Calibri"/>
                <a:ea typeface="Calibri"/>
                <a:cs typeface="Calibri"/>
                <a:sym typeface="Calibri"/>
              </a:rPr>
              <a:t> de </a:t>
            </a:r>
            <a:r>
              <a:rPr lang="en-GB" dirty="0" err="1">
                <a:latin typeface="Calibri"/>
                <a:ea typeface="Calibri"/>
                <a:cs typeface="Calibri"/>
                <a:sym typeface="Calibri"/>
              </a:rPr>
              <a:t>uso</a:t>
            </a:r>
            <a:r>
              <a:rPr lang="en-GB" dirty="0">
                <a:latin typeface="Calibri"/>
                <a:ea typeface="Calibri"/>
                <a:cs typeface="Calibri"/>
                <a:sym typeface="Calibri"/>
              </a:rPr>
              <a:t> da sala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esteja</a:t>
            </a:r>
            <a:r>
              <a:rPr lang="en-GB" dirty="0">
                <a:latin typeface="Calibri"/>
                <a:ea typeface="Calibri"/>
                <a:cs typeface="Calibri"/>
                <a:sym typeface="Calibri"/>
              </a:rPr>
              <a:t> </a:t>
            </a:r>
            <a:r>
              <a:rPr lang="en-GB" dirty="0" err="1">
                <a:latin typeface="Calibri"/>
                <a:ea typeface="Calibri"/>
                <a:cs typeface="Calibri"/>
                <a:sym typeface="Calibri"/>
              </a:rPr>
              <a:t>sendo</a:t>
            </a:r>
            <a:r>
              <a:rPr lang="en-GB" dirty="0">
                <a:latin typeface="Calibri"/>
                <a:ea typeface="Calibri"/>
                <a:cs typeface="Calibri"/>
                <a:sym typeface="Calibri"/>
              </a:rPr>
              <a:t> </a:t>
            </a:r>
            <a:r>
              <a:rPr lang="en-GB" dirty="0" err="1">
                <a:latin typeface="Calibri"/>
                <a:ea typeface="Calibri"/>
                <a:cs typeface="Calibri"/>
                <a:sym typeface="Calibri"/>
              </a:rPr>
              <a:t>feita</a:t>
            </a:r>
            <a:r>
              <a:rPr lang="en-GB" dirty="0">
                <a:latin typeface="Calibri"/>
                <a:ea typeface="Calibri"/>
                <a:cs typeface="Calibri"/>
                <a:sym typeface="Calibri"/>
              </a:rPr>
              <a:t> para </a:t>
            </a:r>
            <a:r>
              <a:rPr lang="en-GB" dirty="0" err="1">
                <a:latin typeface="Calibri"/>
                <a:ea typeface="Calibri"/>
                <a:cs typeface="Calibri"/>
                <a:sym typeface="Calibri"/>
              </a:rPr>
              <a:t>aliviar</a:t>
            </a:r>
            <a:r>
              <a:rPr lang="en-GB" dirty="0">
                <a:latin typeface="Calibri"/>
                <a:ea typeface="Calibri"/>
                <a:cs typeface="Calibri"/>
                <a:sym typeface="Calibri"/>
              </a:rPr>
              <a:t> o </a:t>
            </a:r>
            <a:r>
              <a:rPr lang="en-GB" dirty="0" err="1">
                <a:latin typeface="Calibri"/>
                <a:ea typeface="Calibri"/>
                <a:cs typeface="Calibri"/>
                <a:sym typeface="Calibri"/>
              </a:rPr>
              <a:t>próprio</a:t>
            </a:r>
            <a:r>
              <a:rPr lang="en-GB" dirty="0">
                <a:latin typeface="Calibri"/>
                <a:ea typeface="Calibri"/>
                <a:cs typeface="Calibri"/>
                <a:sym typeface="Calibri"/>
              </a:rPr>
              <a:t> </a:t>
            </a:r>
            <a:r>
              <a:rPr lang="en-GB" dirty="0" err="1">
                <a:latin typeface="Calibri"/>
                <a:ea typeface="Calibri"/>
                <a:cs typeface="Calibri"/>
                <a:sym typeface="Calibri"/>
              </a:rPr>
              <a:t>desconforto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situação</a:t>
            </a:r>
            <a:r>
              <a:rPr lang="en-GB" dirty="0">
                <a:latin typeface="Calibri"/>
                <a:ea typeface="Calibri"/>
                <a:cs typeface="Calibri"/>
                <a:sym typeface="Calibri"/>
              </a:rPr>
              <a:t>. </a:t>
            </a:r>
            <a:r>
              <a:rPr lang="en-GB" dirty="0" err="1">
                <a:latin typeface="Calibri"/>
                <a:ea typeface="Calibri"/>
                <a:cs typeface="Calibri"/>
                <a:sym typeface="Calibri"/>
              </a:rPr>
              <a:t>Também</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importante</a:t>
            </a:r>
            <a:r>
              <a:rPr lang="en-GB" dirty="0">
                <a:latin typeface="Calibri"/>
                <a:ea typeface="Calibri"/>
                <a:cs typeface="Calibri"/>
                <a:sym typeface="Calibri"/>
              </a:rPr>
              <a:t> </a:t>
            </a:r>
            <a:r>
              <a:rPr lang="en-GB" dirty="0" err="1">
                <a:latin typeface="Calibri"/>
                <a:ea typeface="Calibri"/>
                <a:cs typeface="Calibri"/>
                <a:sym typeface="Calibri"/>
              </a:rPr>
              <a:t>reconhecer</a:t>
            </a:r>
            <a:r>
              <a:rPr lang="en-GB" dirty="0">
                <a:latin typeface="Calibri"/>
                <a:ea typeface="Calibri"/>
                <a:cs typeface="Calibri"/>
                <a:sym typeface="Calibri"/>
              </a:rPr>
              <a:t> que </a:t>
            </a:r>
            <a:r>
              <a:rPr lang="en-GB" dirty="0" err="1">
                <a:latin typeface="Calibri"/>
                <a:ea typeface="Calibri"/>
                <a:cs typeface="Calibri"/>
                <a:sym typeface="Calibri"/>
              </a:rPr>
              <a:t>essa</a:t>
            </a:r>
            <a:r>
              <a:rPr lang="en-GB" dirty="0">
                <a:latin typeface="Calibri"/>
                <a:ea typeface="Calibri"/>
                <a:cs typeface="Calibri"/>
                <a:sym typeface="Calibri"/>
              </a:rPr>
              <a:t> </a:t>
            </a:r>
            <a:r>
              <a:rPr lang="en-GB" dirty="0" err="1">
                <a:latin typeface="Calibri"/>
                <a:ea typeface="Calibri"/>
                <a:cs typeface="Calibri"/>
                <a:sym typeface="Calibri"/>
              </a:rPr>
              <a:t>sugestão</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ser </a:t>
            </a:r>
            <a:r>
              <a:rPr lang="en-GB" dirty="0" err="1">
                <a:latin typeface="Calibri"/>
                <a:ea typeface="Calibri"/>
                <a:cs typeface="Calibri"/>
                <a:sym typeface="Calibri"/>
              </a:rPr>
              <a:t>bem-vinda</a:t>
            </a:r>
            <a:r>
              <a:rPr lang="en-GB" dirty="0">
                <a:latin typeface="Calibri"/>
                <a:ea typeface="Calibri"/>
                <a:cs typeface="Calibri"/>
                <a:sym typeface="Calibri"/>
              </a:rPr>
              <a:t>. </a:t>
            </a:r>
          </a:p>
          <a:p>
            <a:pPr marL="0" lvl="0" indent="0" algn="l" rtl="0">
              <a:spcBef>
                <a:spcPts val="0"/>
              </a:spcBef>
              <a:spcAft>
                <a:spcPts val="0"/>
              </a:spcAft>
              <a:buNone/>
            </a:pPr>
            <a:endParaRPr dirty="0"/>
          </a:p>
        </p:txBody>
      </p:sp>
      <p:sp>
        <p:nvSpPr>
          <p:cNvPr id="918" name="Google Shape;918;p1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115</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5" name="Google Shape;925;p1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err="1">
                <a:latin typeface="Calibri"/>
                <a:ea typeface="Calibri"/>
                <a:cs typeface="Calibri"/>
                <a:sym typeface="Calibri"/>
              </a:rPr>
              <a:t>Configurando</a:t>
            </a:r>
            <a:r>
              <a:rPr lang="en-GB" b="1" dirty="0">
                <a:latin typeface="Calibri"/>
                <a:ea typeface="Calibri"/>
                <a:cs typeface="Calibri"/>
                <a:sym typeface="Calibri"/>
              </a:rPr>
              <a:t> </a:t>
            </a:r>
            <a:r>
              <a:rPr lang="en-GB" b="1" dirty="0" err="1">
                <a:latin typeface="Calibri"/>
                <a:ea typeface="Calibri"/>
                <a:cs typeface="Calibri"/>
                <a:sym typeface="Calibri"/>
              </a:rPr>
              <a:t>uma</a:t>
            </a:r>
            <a:r>
              <a:rPr lang="en-GB" b="1" dirty="0">
                <a:latin typeface="Calibri"/>
                <a:ea typeface="Calibri"/>
                <a:cs typeface="Calibri"/>
                <a:sym typeface="Calibri"/>
              </a:rPr>
              <a:t> sala de </a:t>
            </a:r>
            <a:r>
              <a:rPr lang="en-GB" b="1" dirty="0" err="1">
                <a:latin typeface="Calibri"/>
                <a:ea typeface="Calibri"/>
                <a:cs typeface="Calibri"/>
                <a:sym typeface="Calibri"/>
              </a:rPr>
              <a:t>acolhimento</a:t>
            </a:r>
            <a:r>
              <a:rPr lang="en-GB" b="1" dirty="0">
                <a:latin typeface="Calibri"/>
                <a:ea typeface="Calibri"/>
                <a:cs typeface="Calibri"/>
                <a:sym typeface="Calibri"/>
              </a:rPr>
              <a:t> </a:t>
            </a:r>
          </a:p>
          <a:p>
            <a:pPr marL="0" lvl="0" indent="0" algn="l" rtl="0">
              <a:spcBef>
                <a:spcPts val="0"/>
              </a:spcBef>
              <a:spcAft>
                <a:spcPts val="0"/>
              </a:spcAft>
              <a:buNone/>
            </a:pPr>
            <a:r>
              <a:rPr lang="en-GB" b="1" dirty="0">
                <a:latin typeface="Calibri"/>
                <a:ea typeface="Calibri"/>
                <a:cs typeface="Calibri"/>
                <a:sym typeface="Calibri"/>
              </a:rPr>
              <a:t> </a:t>
            </a:r>
            <a:endParaRPr dirty="0">
              <a:latin typeface="Calibri"/>
              <a:ea typeface="Calibri"/>
              <a:cs typeface="Calibri"/>
              <a:sym typeface="Calibri"/>
            </a:endParaRPr>
          </a:p>
          <a:p>
            <a:r>
              <a:rPr lang="pt-BR" sz="1200" b="0" i="0" u="none" strike="noStrike" cap="none" dirty="0">
                <a:solidFill>
                  <a:schemeClr val="dk1"/>
                </a:solidFill>
                <a:effectLst/>
                <a:latin typeface="Calibri"/>
                <a:ea typeface="Calibri"/>
                <a:cs typeface="Calibri"/>
                <a:sym typeface="Calibri"/>
              </a:rPr>
              <a:t>- A equipe e as pessoas que utilizam o serviço devem trabalhar juntos para desenvolver um plano para a criação de uma sala de acolhimento. É essencial que as pessoas que utilizam o serviço sejam bem-vindas a participar ativamente do planejamento, criação e projeto da sala de acolhimento. </a:t>
            </a:r>
          </a:p>
          <a:p>
            <a:r>
              <a:rPr lang="pt-BR" sz="1200" b="0" i="0" u="none" strike="noStrike" cap="none" dirty="0">
                <a:solidFill>
                  <a:schemeClr val="dk1"/>
                </a:solidFill>
                <a:effectLst/>
                <a:latin typeface="Calibri"/>
                <a:ea typeface="Calibri"/>
                <a:cs typeface="Calibri"/>
                <a:sym typeface="Calibri"/>
              </a:rPr>
              <a:t>• Discutir e decidir: </a:t>
            </a:r>
          </a:p>
          <a:p>
            <a:pPr>
              <a:buFont typeface="Wingdings" pitchFamily="2" charset="2"/>
              <a:buChar char="Ø"/>
            </a:pPr>
            <a:r>
              <a:rPr lang="pt-BR" sz="1200" b="0" i="0" u="none" strike="noStrike" cap="none" dirty="0">
                <a:solidFill>
                  <a:schemeClr val="dk1"/>
                </a:solidFill>
                <a:effectLst/>
                <a:latin typeface="Calibri"/>
                <a:ea typeface="Calibri"/>
                <a:cs typeface="Calibri"/>
                <a:sym typeface="Calibri"/>
              </a:rPr>
              <a:t>para que serve a sala de acolhimento, como deve ser utilizada, que tipo de ambiente deve ser criado; </a:t>
            </a:r>
          </a:p>
          <a:p>
            <a:pPr>
              <a:buFont typeface="Wingdings" pitchFamily="2" charset="2"/>
              <a:buChar char="Ø"/>
            </a:pPr>
            <a:r>
              <a:rPr lang="pt-BR" sz="1200" b="0" i="0" u="none" strike="noStrike" cap="none" dirty="0">
                <a:solidFill>
                  <a:schemeClr val="dk1"/>
                </a:solidFill>
                <a:effectLst/>
                <a:latin typeface="Calibri"/>
                <a:ea typeface="Calibri"/>
                <a:cs typeface="Calibri"/>
                <a:sym typeface="Calibri"/>
              </a:rPr>
              <a:t>qual sala (ou salas) será usada; </a:t>
            </a:r>
          </a:p>
          <a:p>
            <a:pPr>
              <a:buFont typeface="Wingdings" pitchFamily="2" charset="2"/>
              <a:buChar char="Ø"/>
            </a:pPr>
            <a:r>
              <a:rPr lang="pt-BR" sz="1200" b="0" i="0" u="none" strike="noStrike" cap="none" dirty="0">
                <a:solidFill>
                  <a:schemeClr val="dk1"/>
                </a:solidFill>
                <a:effectLst/>
                <a:latin typeface="Calibri"/>
                <a:ea typeface="Calibri"/>
                <a:cs typeface="Calibri"/>
                <a:sym typeface="Calibri"/>
              </a:rPr>
              <a:t>como será a mobília e decoração; </a:t>
            </a:r>
          </a:p>
          <a:p>
            <a:pPr>
              <a:buFont typeface="Wingdings" pitchFamily="2" charset="2"/>
              <a:buChar char="Ø"/>
            </a:pPr>
            <a:r>
              <a:rPr lang="pt-BR" sz="1200" b="0" i="0" u="none" strike="noStrike" cap="none" dirty="0">
                <a:solidFill>
                  <a:schemeClr val="dk1"/>
                </a:solidFill>
                <a:effectLst/>
                <a:latin typeface="Calibri"/>
                <a:ea typeface="Calibri"/>
                <a:cs typeface="Calibri"/>
                <a:sym typeface="Calibri"/>
              </a:rPr>
              <a:t>como será paga; </a:t>
            </a:r>
          </a:p>
          <a:p>
            <a:pPr>
              <a:buFont typeface="Wingdings" pitchFamily="2" charset="2"/>
              <a:buChar char="Ø"/>
            </a:pPr>
            <a:r>
              <a:rPr lang="pt-BR" sz="1200" b="0" i="0" u="none" strike="noStrike" cap="none" dirty="0">
                <a:solidFill>
                  <a:schemeClr val="dk1"/>
                </a:solidFill>
                <a:effectLst/>
                <a:latin typeface="Calibri"/>
                <a:ea typeface="Calibri"/>
                <a:cs typeface="Calibri"/>
                <a:sym typeface="Calibri"/>
              </a:rPr>
              <a:t>quem ficará encarregado de manter a sala. </a:t>
            </a:r>
          </a:p>
          <a:p>
            <a:pPr marL="0" lvl="0" indent="0" algn="l" rtl="0">
              <a:spcBef>
                <a:spcPts val="0"/>
              </a:spcBef>
              <a:spcAft>
                <a:spcPts val="0"/>
              </a:spcAft>
              <a:buNone/>
            </a:pPr>
            <a:endParaRPr dirty="0"/>
          </a:p>
        </p:txBody>
      </p:sp>
      <p:sp>
        <p:nvSpPr>
          <p:cNvPr id="926" name="Google Shape;926;p1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116</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3" name="Google Shape;933;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a:latin typeface="Calibri"/>
                <a:ea typeface="Calibri"/>
                <a:cs typeface="Calibri"/>
                <a:sym typeface="Calibri"/>
              </a:rPr>
              <a:t>Ao projetar a sala, a segurança das pessoas que a utilizam deve ser uma consideração importante. Pode ser útil pensar na sala em termos de design universal para torná-la segura e acessível a todos. </a:t>
            </a:r>
            <a:endParaRPr/>
          </a:p>
          <a:p>
            <a:pPr marL="0" lvl="0" indent="0" algn="l" rtl="0">
              <a:spcBef>
                <a:spcPts val="0"/>
              </a:spcBef>
              <a:spcAft>
                <a:spcPts val="0"/>
              </a:spcAft>
              <a:buNone/>
            </a:pP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a:latin typeface="Calibri"/>
                <a:ea typeface="Calibri"/>
                <a:cs typeface="Calibri"/>
                <a:sym typeface="Calibri"/>
              </a:rPr>
              <a:t>Também pode ser necessário remover itens de vidro, objetos inflamáveis, objetos leves que possam ser facilmente arremessados ou acessórios que possam ser usados para ferir a si mesmo ou a outras pessoas (por exemplo, maçanetas).</a:t>
            </a:r>
            <a:endParaRPr>
              <a:latin typeface="Calibri"/>
              <a:ea typeface="Calibri"/>
              <a:cs typeface="Calibri"/>
              <a:sym typeface="Calibri"/>
            </a:endParaRPr>
          </a:p>
          <a:p>
            <a:pPr marL="0" lvl="0" indent="0" algn="l" rtl="0">
              <a:spcBef>
                <a:spcPts val="0"/>
              </a:spcBef>
              <a:spcAft>
                <a:spcPts val="0"/>
              </a:spcAft>
              <a:buNone/>
            </a:pPr>
            <a:endParaRPr/>
          </a:p>
        </p:txBody>
      </p:sp>
      <p:sp>
        <p:nvSpPr>
          <p:cNvPr id="934" name="Google Shape;934;p1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117</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0" name="Google Shape;940;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dirty="0">
                <a:latin typeface="Calibri"/>
                <a:ea typeface="Calibri"/>
                <a:cs typeface="Calibri"/>
                <a:sym typeface="Calibri"/>
              </a:rPr>
              <a:t>Para </a:t>
            </a:r>
            <a:r>
              <a:rPr lang="en-GB" dirty="0" err="1">
                <a:latin typeface="Calibri"/>
                <a:ea typeface="Calibri"/>
                <a:cs typeface="Calibri"/>
                <a:sym typeface="Calibri"/>
              </a:rPr>
              <a:t>algumas</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ser </a:t>
            </a:r>
            <a:r>
              <a:rPr lang="en-GB" dirty="0" err="1">
                <a:latin typeface="Calibri"/>
                <a:ea typeface="Calibri"/>
                <a:cs typeface="Calibri"/>
                <a:sym typeface="Calibri"/>
              </a:rPr>
              <a:t>útil</a:t>
            </a:r>
            <a:r>
              <a:rPr lang="en-GB" dirty="0">
                <a:latin typeface="Calibri"/>
                <a:ea typeface="Calibri"/>
                <a:cs typeface="Calibri"/>
                <a:sym typeface="Calibri"/>
              </a:rPr>
              <a:t> </a:t>
            </a:r>
            <a:r>
              <a:rPr lang="en-GB" dirty="0" err="1">
                <a:latin typeface="Calibri"/>
                <a:ea typeface="Calibri"/>
                <a:cs typeface="Calibri"/>
                <a:sym typeface="Calibri"/>
              </a:rPr>
              <a:t>incluir</a:t>
            </a:r>
            <a:r>
              <a:rPr lang="en-GB" dirty="0">
                <a:latin typeface="Calibri"/>
                <a:ea typeface="Calibri"/>
                <a:cs typeface="Calibri"/>
                <a:sym typeface="Calibri"/>
              </a:rPr>
              <a:t> </a:t>
            </a:r>
            <a:r>
              <a:rPr lang="en-GB" dirty="0" err="1">
                <a:latin typeface="Calibri"/>
                <a:ea typeface="Calibri"/>
                <a:cs typeface="Calibri"/>
                <a:sym typeface="Calibri"/>
              </a:rPr>
              <a:t>estímulos</a:t>
            </a:r>
            <a:r>
              <a:rPr lang="en-GB" dirty="0">
                <a:latin typeface="Calibri"/>
                <a:ea typeface="Calibri"/>
                <a:cs typeface="Calibri"/>
                <a:sym typeface="Calibri"/>
              </a:rPr>
              <a:t> </a:t>
            </a:r>
            <a:r>
              <a:rPr lang="en-GB" dirty="0" err="1">
                <a:latin typeface="Calibri"/>
                <a:ea typeface="Calibri"/>
                <a:cs typeface="Calibri"/>
                <a:sym typeface="Calibri"/>
              </a:rPr>
              <a:t>sensoriais</a:t>
            </a:r>
            <a:r>
              <a:rPr lang="en-GB" dirty="0">
                <a:latin typeface="Calibri"/>
                <a:ea typeface="Calibri"/>
                <a:cs typeface="Calibri"/>
                <a:sym typeface="Calibri"/>
              </a:rPr>
              <a:t> </a:t>
            </a:r>
            <a:r>
              <a:rPr lang="en-GB" dirty="0" err="1">
                <a:latin typeface="Calibri"/>
                <a:ea typeface="Calibri"/>
                <a:cs typeface="Calibri"/>
                <a:sym typeface="Calibri"/>
              </a:rPr>
              <a:t>calmantes</a:t>
            </a:r>
            <a:r>
              <a:rPr lang="en-GB" dirty="0">
                <a:latin typeface="Calibri"/>
                <a:ea typeface="Calibri"/>
                <a:cs typeface="Calibri"/>
                <a:sym typeface="Calibri"/>
              </a:rPr>
              <a:t> e </a:t>
            </a:r>
            <a:r>
              <a:rPr lang="en-GB" dirty="0" err="1">
                <a:latin typeface="Calibri"/>
                <a:ea typeface="Calibri"/>
                <a:cs typeface="Calibri"/>
                <a:sym typeface="Calibri"/>
              </a:rPr>
              <a:t>relaxantes</a:t>
            </a:r>
            <a:r>
              <a:rPr lang="en-GB" dirty="0">
                <a:latin typeface="Calibri"/>
                <a:ea typeface="Calibri"/>
                <a:cs typeface="Calibri"/>
                <a:sym typeface="Calibri"/>
              </a:rPr>
              <a:t> </a:t>
            </a:r>
            <a:r>
              <a:rPr lang="en-GB" dirty="0" err="1">
                <a:latin typeface="Calibri"/>
                <a:ea typeface="Calibri"/>
                <a:cs typeface="Calibri"/>
                <a:sym typeface="Calibri"/>
              </a:rPr>
              <a:t>nas</a:t>
            </a:r>
            <a:r>
              <a:rPr lang="en-GB" dirty="0">
                <a:latin typeface="Calibri"/>
                <a:ea typeface="Calibri"/>
                <a:cs typeface="Calibri"/>
                <a:sym typeface="Calibri"/>
              </a:rPr>
              <a:t> salas de </a:t>
            </a:r>
            <a:r>
              <a:rPr lang="en-GB" dirty="0" err="1">
                <a:latin typeface="Calibri"/>
                <a:ea typeface="Calibri"/>
                <a:cs typeface="Calibri"/>
                <a:sym typeface="Calibri"/>
              </a:rPr>
              <a:t>conforto</a:t>
            </a:r>
            <a:r>
              <a:rPr lang="en-GB" dirty="0">
                <a:latin typeface="Calibri"/>
                <a:ea typeface="Calibri"/>
                <a:cs typeface="Calibri"/>
                <a:sym typeface="Calibri"/>
              </a:rPr>
              <a:t>, a </a:t>
            </a:r>
            <a:r>
              <a:rPr lang="en-GB" dirty="0" err="1">
                <a:latin typeface="Calibri"/>
                <a:ea typeface="Calibri"/>
                <a:cs typeface="Calibri"/>
                <a:sym typeface="Calibri"/>
              </a:rPr>
              <a:t>fim</a:t>
            </a:r>
            <a:r>
              <a:rPr lang="en-GB" dirty="0">
                <a:latin typeface="Calibri"/>
                <a:ea typeface="Calibri"/>
                <a:cs typeface="Calibri"/>
                <a:sym typeface="Calibri"/>
              </a:rPr>
              <a:t> de </a:t>
            </a:r>
            <a:r>
              <a:rPr lang="en-GB" dirty="0" err="1">
                <a:latin typeface="Calibri"/>
                <a:ea typeface="Calibri"/>
                <a:cs typeface="Calibri"/>
                <a:sym typeface="Calibri"/>
              </a:rPr>
              <a:t>desviar</a:t>
            </a:r>
            <a:r>
              <a:rPr lang="en-GB" dirty="0">
                <a:latin typeface="Calibri"/>
                <a:ea typeface="Calibri"/>
                <a:cs typeface="Calibri"/>
                <a:sym typeface="Calibri"/>
              </a:rPr>
              <a:t> a </a:t>
            </a:r>
            <a:r>
              <a:rPr lang="en-GB" dirty="0" err="1">
                <a:latin typeface="Calibri"/>
                <a:ea typeface="Calibri"/>
                <a:cs typeface="Calibri"/>
                <a:sym typeface="Calibri"/>
              </a:rPr>
              <a:t>atenção</a:t>
            </a:r>
            <a:r>
              <a:rPr lang="en-GB" dirty="0">
                <a:latin typeface="Calibri"/>
                <a:ea typeface="Calibri"/>
                <a:cs typeface="Calibri"/>
                <a:sym typeface="Calibri"/>
              </a:rPr>
              <a:t> do </a:t>
            </a:r>
            <a:r>
              <a:rPr lang="en-GB" dirty="0" err="1">
                <a:latin typeface="Calibri"/>
                <a:ea typeface="Calibri"/>
                <a:cs typeface="Calibri"/>
                <a:sym typeface="Calibri"/>
              </a:rPr>
              <a:t>desconforto</a:t>
            </a:r>
            <a:r>
              <a:rPr lang="en-GB" dirty="0">
                <a:latin typeface="Calibri"/>
                <a:ea typeface="Calibri"/>
                <a:cs typeface="Calibri"/>
                <a:sym typeface="Calibri"/>
              </a:rPr>
              <a:t> e </a:t>
            </a:r>
            <a:r>
              <a:rPr lang="en-GB" dirty="0" err="1">
                <a:latin typeface="Calibri"/>
                <a:ea typeface="Calibri"/>
                <a:cs typeface="Calibri"/>
                <a:sym typeface="Calibri"/>
              </a:rPr>
              <a:t>direcioná</a:t>
            </a:r>
            <a:r>
              <a:rPr lang="en-GB" dirty="0">
                <a:latin typeface="Calibri"/>
                <a:ea typeface="Calibri"/>
                <a:cs typeface="Calibri"/>
                <a:sym typeface="Calibri"/>
              </a:rPr>
              <a:t>-la para </a:t>
            </a:r>
            <a:r>
              <a:rPr lang="en-GB" dirty="0" err="1">
                <a:latin typeface="Calibri"/>
                <a:ea typeface="Calibri"/>
                <a:cs typeface="Calibri"/>
                <a:sym typeface="Calibri"/>
              </a:rPr>
              <a:t>outra</a:t>
            </a:r>
            <a:r>
              <a:rPr lang="en-GB" dirty="0">
                <a:latin typeface="Calibri"/>
                <a:ea typeface="Calibri"/>
                <a:cs typeface="Calibri"/>
                <a:sym typeface="Calibri"/>
              </a:rPr>
              <a:t> </a:t>
            </a:r>
            <a:r>
              <a:rPr lang="en-GB" dirty="0" err="1">
                <a:latin typeface="Calibri"/>
                <a:ea typeface="Calibri"/>
                <a:cs typeface="Calibri"/>
                <a:sym typeface="Calibri"/>
              </a:rPr>
              <a:t>coisa</a:t>
            </a:r>
            <a:r>
              <a:rPr lang="en-GB" dirty="0">
                <a:latin typeface="Calibri"/>
                <a:ea typeface="Calibri"/>
                <a:cs typeface="Calibri"/>
                <a:sym typeface="Calibri"/>
              </a:rPr>
              <a:t>. As </a:t>
            </a:r>
            <a:r>
              <a:rPr lang="en-GB" dirty="0" err="1">
                <a:latin typeface="Calibri"/>
                <a:ea typeface="Calibri"/>
                <a:cs typeface="Calibri"/>
                <a:sym typeface="Calibri"/>
              </a:rPr>
              <a:t>abordagens</a:t>
            </a:r>
            <a:r>
              <a:rPr lang="en-GB" dirty="0">
                <a:latin typeface="Calibri"/>
                <a:ea typeface="Calibri"/>
                <a:cs typeface="Calibri"/>
                <a:sym typeface="Calibri"/>
              </a:rPr>
              <a:t> </a:t>
            </a:r>
            <a:r>
              <a:rPr lang="en-GB" dirty="0" err="1">
                <a:latin typeface="Calibri"/>
                <a:ea typeface="Calibri"/>
                <a:cs typeface="Calibri"/>
                <a:sym typeface="Calibri"/>
              </a:rPr>
              <a:t>sensoriais</a:t>
            </a:r>
            <a:r>
              <a:rPr lang="en-GB" dirty="0">
                <a:latin typeface="Calibri"/>
                <a:ea typeface="Calibri"/>
                <a:cs typeface="Calibri"/>
                <a:sym typeface="Calibri"/>
              </a:rPr>
              <a:t> </a:t>
            </a:r>
            <a:r>
              <a:rPr lang="en-GB" dirty="0" err="1">
                <a:latin typeface="Calibri"/>
                <a:ea typeface="Calibri"/>
                <a:cs typeface="Calibri"/>
                <a:sym typeface="Calibri"/>
              </a:rPr>
              <a:t>devem</a:t>
            </a:r>
            <a:r>
              <a:rPr lang="en-GB" dirty="0">
                <a:latin typeface="Calibri"/>
                <a:ea typeface="Calibri"/>
                <a:cs typeface="Calibri"/>
                <a:sym typeface="Calibri"/>
              </a:rPr>
              <a:t> ser sempre </a:t>
            </a:r>
            <a:r>
              <a:rPr lang="en-GB" dirty="0" err="1">
                <a:latin typeface="Calibri"/>
                <a:ea typeface="Calibri"/>
                <a:cs typeface="Calibri"/>
                <a:sym typeface="Calibri"/>
              </a:rPr>
              <a:t>voluntárias</a:t>
            </a:r>
            <a:r>
              <a:rPr lang="en-GB" dirty="0">
                <a:latin typeface="Calibri"/>
                <a:ea typeface="Calibri"/>
                <a:cs typeface="Calibri"/>
                <a:sym typeface="Calibri"/>
              </a:rPr>
              <a:t>. </a:t>
            </a:r>
            <a:endParaRPr dirty="0"/>
          </a:p>
          <a:p>
            <a:pPr marL="171450" lvl="0" indent="-95250" algn="l" rtl="0">
              <a:spcBef>
                <a:spcPts val="0"/>
              </a:spcBef>
              <a:spcAft>
                <a:spcPts val="0"/>
              </a:spcAft>
              <a:buClr>
                <a:schemeClr val="dk1"/>
              </a:buClr>
              <a:buSzPts val="1200"/>
              <a:buFont typeface="Arial"/>
              <a:buNone/>
            </a:pPr>
            <a:endParaRPr dirty="0">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dirty="0" err="1">
                <a:latin typeface="Calibri"/>
                <a:ea typeface="Calibri"/>
                <a:cs typeface="Calibri"/>
                <a:sym typeface="Calibri"/>
              </a:rPr>
              <a:t>Exemplos</a:t>
            </a:r>
            <a:r>
              <a:rPr lang="en-GB" dirty="0">
                <a:latin typeface="Calibri"/>
                <a:ea typeface="Calibri"/>
                <a:cs typeface="Calibri"/>
                <a:sym typeface="Calibri"/>
              </a:rPr>
              <a:t> de </a:t>
            </a:r>
            <a:r>
              <a:rPr lang="en-GB" dirty="0" err="1">
                <a:latin typeface="Calibri"/>
                <a:ea typeface="Calibri"/>
                <a:cs typeface="Calibri"/>
                <a:sym typeface="Calibri"/>
              </a:rPr>
              <a:t>abordagens</a:t>
            </a:r>
            <a:r>
              <a:rPr lang="en-GB" dirty="0">
                <a:latin typeface="Calibri"/>
                <a:ea typeface="Calibri"/>
                <a:cs typeface="Calibri"/>
                <a:sym typeface="Calibri"/>
              </a:rPr>
              <a:t> </a:t>
            </a:r>
            <a:r>
              <a:rPr lang="en-GB" dirty="0" err="1">
                <a:latin typeface="Calibri"/>
                <a:ea typeface="Calibri"/>
                <a:cs typeface="Calibri"/>
                <a:sym typeface="Calibri"/>
              </a:rPr>
              <a:t>sensoriais</a:t>
            </a:r>
            <a:r>
              <a:rPr lang="en-GB" dirty="0">
                <a:latin typeface="Calibri"/>
                <a:ea typeface="Calibri"/>
                <a:cs typeface="Calibri"/>
                <a:sym typeface="Calibri"/>
              </a:rPr>
              <a:t> que </a:t>
            </a:r>
            <a:r>
              <a:rPr lang="en-GB" dirty="0" err="1">
                <a:latin typeface="Calibri"/>
                <a:ea typeface="Calibri"/>
                <a:cs typeface="Calibri"/>
                <a:sym typeface="Calibri"/>
              </a:rPr>
              <a:t>podem</a:t>
            </a:r>
            <a:r>
              <a:rPr lang="en-GB" dirty="0">
                <a:latin typeface="Calibri"/>
                <a:ea typeface="Calibri"/>
                <a:cs typeface="Calibri"/>
                <a:sym typeface="Calibri"/>
              </a:rPr>
              <a:t> ser </a:t>
            </a:r>
            <a:r>
              <a:rPr lang="en-GB" dirty="0" err="1">
                <a:latin typeface="Calibri"/>
                <a:ea typeface="Calibri"/>
                <a:cs typeface="Calibri"/>
                <a:sym typeface="Calibri"/>
              </a:rPr>
              <a:t>integradas</a:t>
            </a:r>
            <a:r>
              <a:rPr lang="en-GB" dirty="0">
                <a:latin typeface="Calibri"/>
                <a:ea typeface="Calibri"/>
                <a:cs typeface="Calibri"/>
                <a:sym typeface="Calibri"/>
              </a:rPr>
              <a:t> </a:t>
            </a:r>
            <a:r>
              <a:rPr lang="en-GB" dirty="0" err="1">
                <a:latin typeface="Calibri"/>
                <a:ea typeface="Calibri"/>
                <a:cs typeface="Calibri"/>
                <a:sym typeface="Calibri"/>
              </a:rPr>
              <a:t>numa</a:t>
            </a:r>
            <a:r>
              <a:rPr lang="en-GB" dirty="0">
                <a:latin typeface="Calibri"/>
                <a:ea typeface="Calibri"/>
                <a:cs typeface="Calibri"/>
                <a:sym typeface="Calibri"/>
              </a:rPr>
              <a:t> sala de </a:t>
            </a:r>
            <a:r>
              <a:rPr lang="en-GB" dirty="0" err="1">
                <a:latin typeface="Calibri"/>
                <a:ea typeface="Calibri"/>
                <a:cs typeface="Calibri"/>
                <a:sym typeface="Calibri"/>
              </a:rPr>
              <a:t>acolhimento</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incluir</a:t>
            </a:r>
            <a:r>
              <a:rPr lang="en-GB" dirty="0">
                <a:latin typeface="Calibri"/>
                <a:ea typeface="Calibri"/>
                <a:cs typeface="Calibri"/>
                <a:sym typeface="Calibri"/>
              </a:rPr>
              <a:t> </a:t>
            </a:r>
            <a:r>
              <a:rPr lang="en-GB" dirty="0" err="1">
                <a:latin typeface="Calibri"/>
                <a:ea typeface="Calibri"/>
                <a:cs typeface="Calibri"/>
                <a:sym typeface="Calibri"/>
              </a:rPr>
              <a:t>água</a:t>
            </a:r>
            <a:r>
              <a:rPr lang="en-GB" dirty="0">
                <a:latin typeface="Calibri"/>
                <a:ea typeface="Calibri"/>
                <a:cs typeface="Calibri"/>
                <a:sym typeface="Calibri"/>
              </a:rPr>
              <a:t> morna, </a:t>
            </a:r>
            <a:r>
              <a:rPr lang="en-GB" dirty="0" err="1">
                <a:latin typeface="Calibri"/>
                <a:ea typeface="Calibri"/>
                <a:cs typeface="Calibri"/>
                <a:sym typeface="Calibri"/>
              </a:rPr>
              <a:t>cobertores</a:t>
            </a:r>
            <a:r>
              <a:rPr lang="en-GB" dirty="0">
                <a:latin typeface="Calibri"/>
                <a:ea typeface="Calibri"/>
                <a:cs typeface="Calibri"/>
                <a:sym typeface="Calibri"/>
              </a:rPr>
              <a:t> </a:t>
            </a:r>
            <a:r>
              <a:rPr lang="en-GB" dirty="0" err="1">
                <a:latin typeface="Calibri"/>
                <a:ea typeface="Calibri"/>
                <a:cs typeface="Calibri"/>
                <a:sym typeface="Calibri"/>
              </a:rPr>
              <a:t>macios</a:t>
            </a:r>
            <a:r>
              <a:rPr lang="en-GB" dirty="0">
                <a:latin typeface="Calibri"/>
                <a:ea typeface="Calibri"/>
                <a:cs typeface="Calibri"/>
                <a:sym typeface="Calibri"/>
              </a:rPr>
              <a:t>, </a:t>
            </a:r>
            <a:r>
              <a:rPr lang="en-GB" dirty="0" err="1">
                <a:latin typeface="Calibri"/>
                <a:ea typeface="Calibri"/>
                <a:cs typeface="Calibri"/>
                <a:sym typeface="Calibri"/>
              </a:rPr>
              <a:t>tapetes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almofadas</a:t>
            </a:r>
            <a:r>
              <a:rPr lang="en-GB" dirty="0">
                <a:latin typeface="Calibri"/>
                <a:ea typeface="Calibri"/>
                <a:cs typeface="Calibri"/>
                <a:sym typeface="Calibri"/>
              </a:rPr>
              <a:t>, cores </a:t>
            </a:r>
            <a:r>
              <a:rPr lang="en-GB" dirty="0" err="1">
                <a:latin typeface="Calibri"/>
                <a:ea typeface="Calibri"/>
                <a:cs typeface="Calibri"/>
                <a:sym typeface="Calibri"/>
              </a:rPr>
              <a:t>calmantes</a:t>
            </a:r>
            <a:r>
              <a:rPr lang="en-GB" dirty="0">
                <a:latin typeface="Calibri"/>
                <a:ea typeface="Calibri"/>
                <a:cs typeface="Calibri"/>
                <a:sym typeface="Calibri"/>
              </a:rPr>
              <a:t>, </a:t>
            </a:r>
            <a:r>
              <a:rPr lang="en-GB" dirty="0" err="1">
                <a:latin typeface="Calibri"/>
                <a:ea typeface="Calibri"/>
                <a:cs typeface="Calibri"/>
                <a:sym typeface="Calibri"/>
              </a:rPr>
              <a:t>iluminação</a:t>
            </a:r>
            <a:r>
              <a:rPr lang="en-GB" dirty="0">
                <a:latin typeface="Calibri"/>
                <a:ea typeface="Calibri"/>
                <a:cs typeface="Calibri"/>
                <a:sym typeface="Calibri"/>
              </a:rPr>
              <a:t> </a:t>
            </a:r>
            <a:r>
              <a:rPr lang="en-GB" dirty="0" err="1">
                <a:latin typeface="Calibri"/>
                <a:ea typeface="Calibri"/>
                <a:cs typeface="Calibri"/>
                <a:sym typeface="Calibri"/>
              </a:rPr>
              <a:t>fraca</a:t>
            </a:r>
            <a:r>
              <a:rPr lang="en-GB" dirty="0">
                <a:latin typeface="Calibri"/>
                <a:ea typeface="Calibri"/>
                <a:cs typeface="Calibri"/>
                <a:sym typeface="Calibri"/>
              </a:rPr>
              <a:t>, </a:t>
            </a:r>
            <a:r>
              <a:rPr lang="en-GB" dirty="0" err="1">
                <a:latin typeface="Calibri"/>
                <a:ea typeface="Calibri"/>
                <a:cs typeface="Calibri"/>
                <a:sym typeface="Calibri"/>
              </a:rPr>
              <a:t>cadeiras</a:t>
            </a:r>
            <a:r>
              <a:rPr lang="en-GB" dirty="0">
                <a:latin typeface="Calibri"/>
                <a:ea typeface="Calibri"/>
                <a:cs typeface="Calibri"/>
                <a:sym typeface="Calibri"/>
              </a:rPr>
              <a:t> de </a:t>
            </a:r>
            <a:r>
              <a:rPr lang="en-GB" dirty="0" err="1">
                <a:latin typeface="Calibri"/>
                <a:ea typeface="Calibri"/>
                <a:cs typeface="Calibri"/>
                <a:sym typeface="Calibri"/>
              </a:rPr>
              <a:t>baloiço</a:t>
            </a:r>
            <a:r>
              <a:rPr lang="en-GB" dirty="0">
                <a:latin typeface="Calibri"/>
                <a:ea typeface="Calibri"/>
                <a:cs typeface="Calibri"/>
                <a:sym typeface="Calibri"/>
              </a:rPr>
              <a:t>, </a:t>
            </a:r>
            <a:r>
              <a:rPr lang="en-GB" dirty="0" err="1">
                <a:latin typeface="Calibri"/>
                <a:ea typeface="Calibri"/>
                <a:cs typeface="Calibri"/>
                <a:sym typeface="Calibri"/>
              </a:rPr>
              <a:t>música</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sons </a:t>
            </a:r>
            <a:r>
              <a:rPr lang="en-GB" dirty="0" err="1">
                <a:latin typeface="Calibri"/>
                <a:ea typeface="Calibri"/>
                <a:cs typeface="Calibri"/>
                <a:sym typeface="Calibri"/>
              </a:rPr>
              <a:t>tranquilos</a:t>
            </a:r>
            <a:r>
              <a:rPr lang="en-GB" dirty="0">
                <a:latin typeface="Calibri"/>
                <a:ea typeface="Calibri"/>
                <a:cs typeface="Calibri"/>
                <a:sym typeface="Calibri"/>
              </a:rPr>
              <a:t> e </a:t>
            </a:r>
            <a:r>
              <a:rPr lang="en-GB" dirty="0" err="1">
                <a:latin typeface="Calibri"/>
                <a:ea typeface="Calibri"/>
                <a:cs typeface="Calibri"/>
                <a:sym typeface="Calibri"/>
              </a:rPr>
              <a:t>calmantes</a:t>
            </a:r>
            <a:r>
              <a:rPr lang="en-GB" dirty="0">
                <a:latin typeface="Calibri"/>
                <a:ea typeface="Calibri"/>
                <a:cs typeface="Calibri"/>
                <a:sym typeface="Calibri"/>
              </a:rPr>
              <a:t>, </a:t>
            </a:r>
            <a:r>
              <a:rPr lang="en-GB" dirty="0" err="1">
                <a:latin typeface="Calibri"/>
                <a:ea typeface="Calibri"/>
                <a:cs typeface="Calibri"/>
                <a:sym typeface="Calibri"/>
              </a:rPr>
              <a:t>aromaterapia</a:t>
            </a:r>
            <a:r>
              <a:rPr lang="en-GB" dirty="0">
                <a:latin typeface="Calibri"/>
                <a:ea typeface="Calibri"/>
                <a:cs typeface="Calibri"/>
                <a:sym typeface="Calibri"/>
              </a:rPr>
              <a:t>, etc. </a:t>
            </a:r>
            <a:endParaRPr dirty="0"/>
          </a:p>
          <a:p>
            <a:pPr marL="171450" lvl="0" indent="-95250" algn="l" rtl="0">
              <a:spcBef>
                <a:spcPts val="0"/>
              </a:spcBef>
              <a:spcAft>
                <a:spcPts val="0"/>
              </a:spcAft>
              <a:buClr>
                <a:schemeClr val="dk1"/>
              </a:buClr>
              <a:buSzPts val="1200"/>
              <a:buFont typeface="Arial"/>
              <a:buNone/>
            </a:pPr>
            <a:endParaRPr dirty="0">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dirty="0">
                <a:latin typeface="Calibri"/>
                <a:ea typeface="Calibri"/>
                <a:cs typeface="Calibri"/>
                <a:sym typeface="Calibri"/>
              </a:rPr>
              <a:t>As </a:t>
            </a:r>
            <a:r>
              <a:rPr lang="en-GB" dirty="0" err="1">
                <a:latin typeface="Calibri"/>
                <a:ea typeface="Calibri"/>
                <a:cs typeface="Calibri"/>
                <a:sym typeface="Calibri"/>
              </a:rPr>
              <a:t>abordagens</a:t>
            </a:r>
            <a:r>
              <a:rPr lang="en-GB" dirty="0">
                <a:latin typeface="Calibri"/>
                <a:ea typeface="Calibri"/>
                <a:cs typeface="Calibri"/>
                <a:sym typeface="Calibri"/>
              </a:rPr>
              <a:t> </a:t>
            </a:r>
            <a:r>
              <a:rPr lang="en-GB" dirty="0" err="1">
                <a:latin typeface="Calibri"/>
                <a:ea typeface="Calibri"/>
                <a:cs typeface="Calibri"/>
                <a:sym typeface="Calibri"/>
              </a:rPr>
              <a:t>sensoriais</a:t>
            </a:r>
            <a:r>
              <a:rPr lang="en-GB" dirty="0">
                <a:latin typeface="Calibri"/>
                <a:ea typeface="Calibri"/>
                <a:cs typeface="Calibri"/>
                <a:sym typeface="Calibri"/>
              </a:rPr>
              <a:t> </a:t>
            </a:r>
            <a:r>
              <a:rPr lang="en-GB" dirty="0" err="1">
                <a:latin typeface="Calibri"/>
                <a:ea typeface="Calibri"/>
                <a:cs typeface="Calibri"/>
                <a:sym typeface="Calibri"/>
              </a:rPr>
              <a:t>devem</a:t>
            </a:r>
            <a:r>
              <a:rPr lang="en-GB" dirty="0">
                <a:latin typeface="Calibri"/>
                <a:ea typeface="Calibri"/>
                <a:cs typeface="Calibri"/>
                <a:sym typeface="Calibri"/>
              </a:rPr>
              <a:t> ser </a:t>
            </a:r>
            <a:r>
              <a:rPr lang="en-GB" dirty="0" err="1">
                <a:latin typeface="Calibri"/>
                <a:ea typeface="Calibri"/>
                <a:cs typeface="Calibri"/>
                <a:sym typeface="Calibri"/>
              </a:rPr>
              <a:t>individualizadas</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funcionários</a:t>
            </a:r>
            <a:r>
              <a:rPr lang="en-GB" dirty="0">
                <a:latin typeface="Calibri"/>
                <a:ea typeface="Calibri"/>
                <a:cs typeface="Calibri"/>
                <a:sym typeface="Calibri"/>
              </a:rPr>
              <a:t> </a:t>
            </a:r>
            <a:r>
              <a:rPr lang="en-GB" dirty="0" err="1">
                <a:latin typeface="Calibri"/>
                <a:ea typeface="Calibri"/>
                <a:cs typeface="Calibri"/>
                <a:sym typeface="Calibri"/>
              </a:rPr>
              <a:t>devem</a:t>
            </a:r>
            <a:r>
              <a:rPr lang="en-GB" dirty="0">
                <a:latin typeface="Calibri"/>
                <a:ea typeface="Calibri"/>
                <a:cs typeface="Calibri"/>
                <a:sym typeface="Calibri"/>
              </a:rPr>
              <a:t> </a:t>
            </a:r>
            <a:r>
              <a:rPr lang="en-GB" dirty="0" err="1">
                <a:latin typeface="Calibri"/>
                <a:ea typeface="Calibri"/>
                <a:cs typeface="Calibri"/>
                <a:sym typeface="Calibri"/>
              </a:rPr>
              <a:t>trabalhar</a:t>
            </a:r>
            <a:r>
              <a:rPr lang="en-GB" dirty="0">
                <a:latin typeface="Calibri"/>
                <a:ea typeface="Calibri"/>
                <a:cs typeface="Calibri"/>
                <a:sym typeface="Calibri"/>
              </a:rPr>
              <a:t> com a </a:t>
            </a:r>
            <a:r>
              <a:rPr lang="en-GB" dirty="0" err="1">
                <a:latin typeface="Calibri"/>
                <a:ea typeface="Calibri"/>
                <a:cs typeface="Calibri"/>
                <a:sym typeface="Calibri"/>
              </a:rPr>
              <a:t>pessoa</a:t>
            </a:r>
            <a:r>
              <a:rPr lang="en-GB" dirty="0">
                <a:latin typeface="Calibri"/>
                <a:ea typeface="Calibri"/>
                <a:cs typeface="Calibri"/>
                <a:sym typeface="Calibri"/>
              </a:rPr>
              <a:t> se </a:t>
            </a:r>
            <a:r>
              <a:rPr lang="en-GB" dirty="0" err="1">
                <a:latin typeface="Calibri"/>
                <a:ea typeface="Calibri"/>
                <a:cs typeface="Calibri"/>
                <a:sym typeface="Calibri"/>
              </a:rPr>
              <a:t>ela</a:t>
            </a:r>
            <a:r>
              <a:rPr lang="en-GB" dirty="0">
                <a:latin typeface="Calibri"/>
                <a:ea typeface="Calibri"/>
                <a:cs typeface="Calibri"/>
                <a:sym typeface="Calibri"/>
              </a:rPr>
              <a:t> </a:t>
            </a:r>
            <a:r>
              <a:rPr lang="en-GB" dirty="0" err="1">
                <a:latin typeface="Calibri"/>
                <a:ea typeface="Calibri"/>
                <a:cs typeface="Calibri"/>
                <a:sym typeface="Calibri"/>
              </a:rPr>
              <a:t>desejar</a:t>
            </a:r>
            <a:r>
              <a:rPr lang="en-GB" dirty="0">
                <a:latin typeface="Calibri"/>
                <a:ea typeface="Calibri"/>
                <a:cs typeface="Calibri"/>
                <a:sym typeface="Calibri"/>
              </a:rPr>
              <a:t> </a:t>
            </a:r>
            <a:r>
              <a:rPr lang="en-GB" dirty="0" err="1">
                <a:latin typeface="Calibri"/>
                <a:ea typeface="Calibri"/>
                <a:cs typeface="Calibri"/>
                <a:sym typeface="Calibri"/>
              </a:rPr>
              <a:t>experimentar</a:t>
            </a:r>
            <a:r>
              <a:rPr lang="en-GB" dirty="0">
                <a:latin typeface="Calibri"/>
                <a:ea typeface="Calibri"/>
                <a:cs typeface="Calibri"/>
                <a:sym typeface="Calibri"/>
              </a:rPr>
              <a:t> </a:t>
            </a:r>
            <a:r>
              <a:rPr lang="en-GB" dirty="0" err="1">
                <a:latin typeface="Calibri"/>
                <a:ea typeface="Calibri"/>
                <a:cs typeface="Calibri"/>
                <a:sym typeface="Calibri"/>
              </a:rPr>
              <a:t>diferentes</a:t>
            </a:r>
            <a:r>
              <a:rPr lang="en-GB" dirty="0">
                <a:latin typeface="Calibri"/>
                <a:ea typeface="Calibri"/>
                <a:cs typeface="Calibri"/>
                <a:sym typeface="Calibri"/>
              </a:rPr>
              <a:t> </a:t>
            </a:r>
            <a:r>
              <a:rPr lang="en-GB" dirty="0" err="1">
                <a:latin typeface="Calibri"/>
                <a:ea typeface="Calibri"/>
                <a:cs typeface="Calibri"/>
                <a:sym typeface="Calibri"/>
              </a:rPr>
              <a:t>abordagens</a:t>
            </a:r>
            <a:r>
              <a:rPr lang="en-GB" dirty="0">
                <a:latin typeface="Calibri"/>
                <a:ea typeface="Calibri"/>
                <a:cs typeface="Calibri"/>
                <a:sym typeface="Calibri"/>
              </a:rPr>
              <a:t> </a:t>
            </a:r>
            <a:r>
              <a:rPr lang="en-GB" dirty="0" err="1">
                <a:latin typeface="Calibri"/>
                <a:ea typeface="Calibri"/>
                <a:cs typeface="Calibri"/>
                <a:sym typeface="Calibri"/>
              </a:rPr>
              <a:t>sensoriais</a:t>
            </a:r>
            <a:r>
              <a:rPr lang="en-GB" dirty="0">
                <a:latin typeface="Calibri"/>
                <a:ea typeface="Calibri"/>
                <a:cs typeface="Calibri"/>
                <a:sym typeface="Calibri"/>
              </a:rPr>
              <a:t> para </a:t>
            </a:r>
            <a:r>
              <a:rPr lang="en-GB" dirty="0" err="1">
                <a:latin typeface="Calibri"/>
                <a:ea typeface="Calibri"/>
                <a:cs typeface="Calibri"/>
                <a:sym typeface="Calibri"/>
              </a:rPr>
              <a:t>ver</a:t>
            </a:r>
            <a:r>
              <a:rPr lang="en-GB" dirty="0">
                <a:latin typeface="Calibri"/>
                <a:ea typeface="Calibri"/>
                <a:cs typeface="Calibri"/>
                <a:sym typeface="Calibri"/>
              </a:rPr>
              <a:t> o que </a:t>
            </a:r>
            <a:r>
              <a:rPr lang="en-GB" dirty="0" err="1">
                <a:latin typeface="Calibri"/>
                <a:ea typeface="Calibri"/>
                <a:cs typeface="Calibri"/>
                <a:sym typeface="Calibri"/>
              </a:rPr>
              <a:t>funciona</a:t>
            </a:r>
            <a:r>
              <a:rPr lang="en-GB" dirty="0">
                <a:latin typeface="Calibri"/>
                <a:ea typeface="Calibri"/>
                <a:cs typeface="Calibri"/>
                <a:sym typeface="Calibri"/>
              </a:rPr>
              <a:t> </a:t>
            </a:r>
            <a:r>
              <a:rPr lang="en-GB" dirty="0" err="1">
                <a:latin typeface="Calibri"/>
                <a:ea typeface="Calibri"/>
                <a:cs typeface="Calibri"/>
                <a:sym typeface="Calibri"/>
              </a:rPr>
              <a:t>melhor</a:t>
            </a:r>
            <a:r>
              <a:rPr lang="en-GB" dirty="0">
                <a:latin typeface="Calibri"/>
                <a:ea typeface="Calibri"/>
                <a:cs typeface="Calibri"/>
                <a:sym typeface="Calibri"/>
              </a:rPr>
              <a:t> para </a:t>
            </a:r>
            <a:r>
              <a:rPr lang="en-GB" dirty="0" err="1">
                <a:latin typeface="Calibri"/>
                <a:ea typeface="Calibri"/>
                <a:cs typeface="Calibri"/>
                <a:sym typeface="Calibri"/>
              </a:rPr>
              <a:t>ela</a:t>
            </a:r>
            <a:r>
              <a:rPr lang="en-GB" dirty="0">
                <a:latin typeface="Calibri"/>
                <a:ea typeface="Calibri"/>
                <a:cs typeface="Calibri"/>
                <a:sym typeface="Calibri"/>
              </a:rPr>
              <a:t>.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também</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explorar</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si</a:t>
            </a:r>
            <a:r>
              <a:rPr lang="en-GB" dirty="0">
                <a:latin typeface="Calibri"/>
                <a:ea typeface="Calibri"/>
                <a:cs typeface="Calibri"/>
                <a:sym typeface="Calibri"/>
              </a:rPr>
              <a:t> </a:t>
            </a:r>
            <a:r>
              <a:rPr lang="en-GB" dirty="0" err="1">
                <a:latin typeface="Calibri"/>
                <a:ea typeface="Calibri"/>
                <a:cs typeface="Calibri"/>
                <a:sym typeface="Calibri"/>
              </a:rPr>
              <a:t>mesmas</a:t>
            </a:r>
            <a:r>
              <a:rPr lang="en-GB" dirty="0">
                <a:latin typeface="Calibri"/>
                <a:ea typeface="Calibri"/>
                <a:cs typeface="Calibri"/>
                <a:sym typeface="Calibri"/>
              </a:rPr>
              <a:t> as </a:t>
            </a:r>
            <a:r>
              <a:rPr lang="en-GB" dirty="0" err="1">
                <a:latin typeface="Calibri"/>
                <a:ea typeface="Calibri"/>
                <a:cs typeface="Calibri"/>
                <a:sym typeface="Calibri"/>
              </a:rPr>
              <a:t>abordagens</a:t>
            </a:r>
            <a:r>
              <a:rPr lang="en-GB" dirty="0">
                <a:latin typeface="Calibri"/>
                <a:ea typeface="Calibri"/>
                <a:cs typeface="Calibri"/>
                <a:sym typeface="Calibri"/>
              </a:rPr>
              <a:t> </a:t>
            </a:r>
            <a:r>
              <a:rPr lang="en-GB" dirty="0" err="1">
                <a:latin typeface="Calibri"/>
                <a:ea typeface="Calibri"/>
                <a:cs typeface="Calibri"/>
                <a:sym typeface="Calibri"/>
              </a:rPr>
              <a:t>sensoriais</a:t>
            </a:r>
            <a:r>
              <a:rPr lang="en-GB" dirty="0">
                <a:latin typeface="Calibri"/>
                <a:ea typeface="Calibri"/>
                <a:cs typeface="Calibri"/>
                <a:sym typeface="Calibri"/>
              </a:rPr>
              <a:t> </a:t>
            </a:r>
            <a:r>
              <a:rPr lang="en-GB" dirty="0" err="1">
                <a:latin typeface="Calibri"/>
                <a:ea typeface="Calibri"/>
                <a:cs typeface="Calibri"/>
                <a:sym typeface="Calibri"/>
              </a:rPr>
              <a:t>disponíveis</a:t>
            </a:r>
            <a:r>
              <a:rPr lang="en-GB" dirty="0">
                <a:latin typeface="Calibri"/>
                <a:ea typeface="Calibri"/>
                <a:cs typeface="Calibri"/>
                <a:sym typeface="Calibri"/>
              </a:rPr>
              <a:t>.</a:t>
            </a:r>
            <a:endParaRPr dirty="0"/>
          </a:p>
          <a:p>
            <a:pPr marL="171450" lvl="0" indent="-95250" algn="l" rtl="0">
              <a:spcBef>
                <a:spcPts val="0"/>
              </a:spcBef>
              <a:spcAft>
                <a:spcPts val="0"/>
              </a:spcAft>
              <a:buClr>
                <a:schemeClr val="dk1"/>
              </a:buClr>
              <a:buSzPts val="1200"/>
              <a:buFont typeface="Arial"/>
              <a:buNone/>
            </a:pPr>
            <a:endParaRPr dirty="0">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importante</a:t>
            </a:r>
            <a:r>
              <a:rPr lang="en-GB" dirty="0">
                <a:latin typeface="Calibri"/>
                <a:ea typeface="Calibri"/>
                <a:cs typeface="Calibri"/>
                <a:sym typeface="Calibri"/>
              </a:rPr>
              <a:t> </a:t>
            </a:r>
            <a:r>
              <a:rPr lang="en-GB" dirty="0" err="1">
                <a:latin typeface="Calibri"/>
                <a:ea typeface="Calibri"/>
                <a:cs typeface="Calibri"/>
                <a:sym typeface="Calibri"/>
              </a:rPr>
              <a:t>ter</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mente</a:t>
            </a:r>
            <a:r>
              <a:rPr lang="en-GB" dirty="0">
                <a:latin typeface="Calibri"/>
                <a:ea typeface="Calibri"/>
                <a:cs typeface="Calibri"/>
                <a:sym typeface="Calibri"/>
              </a:rPr>
              <a:t> que o que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calmante</a:t>
            </a:r>
            <a:r>
              <a:rPr lang="en-GB" dirty="0">
                <a:latin typeface="Calibri"/>
                <a:ea typeface="Calibri"/>
                <a:cs typeface="Calibri"/>
                <a:sym typeface="Calibri"/>
              </a:rPr>
              <a:t> para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ser </a:t>
            </a:r>
            <a:r>
              <a:rPr lang="en-GB" dirty="0" err="1">
                <a:latin typeface="Calibri"/>
                <a:ea typeface="Calibri"/>
                <a:cs typeface="Calibri"/>
                <a:sym typeface="Calibri"/>
              </a:rPr>
              <a:t>estressante</a:t>
            </a:r>
            <a:r>
              <a:rPr lang="en-GB" dirty="0">
                <a:latin typeface="Calibri"/>
                <a:ea typeface="Calibri"/>
                <a:cs typeface="Calibri"/>
                <a:sym typeface="Calibri"/>
              </a:rPr>
              <a:t> para </a:t>
            </a:r>
            <a:r>
              <a:rPr lang="en-GB" dirty="0" err="1">
                <a:latin typeface="Calibri"/>
                <a:ea typeface="Calibri"/>
                <a:cs typeface="Calibri"/>
                <a:sym typeface="Calibri"/>
              </a:rPr>
              <a:t>outra</a:t>
            </a:r>
            <a:r>
              <a:rPr lang="en-GB" dirty="0">
                <a:latin typeface="Calibri"/>
                <a:ea typeface="Calibri"/>
                <a:cs typeface="Calibri"/>
                <a:sym typeface="Calibri"/>
              </a:rPr>
              <a:t>. Por </a:t>
            </a:r>
            <a:r>
              <a:rPr lang="en-GB" dirty="0" err="1">
                <a:latin typeface="Calibri"/>
                <a:ea typeface="Calibri"/>
                <a:cs typeface="Calibri"/>
                <a:sym typeface="Calibri"/>
              </a:rPr>
              <a:t>exemplo</a:t>
            </a:r>
            <a:r>
              <a:rPr lang="en-GB" dirty="0">
                <a:latin typeface="Calibri"/>
                <a:ea typeface="Calibri"/>
                <a:cs typeface="Calibri"/>
                <a:sym typeface="Calibri"/>
              </a:rPr>
              <a:t>, </a:t>
            </a:r>
            <a:r>
              <a:rPr lang="en-GB" dirty="0" err="1">
                <a:latin typeface="Calibri"/>
                <a:ea typeface="Calibri"/>
                <a:cs typeface="Calibri"/>
                <a:sym typeface="Calibri"/>
              </a:rPr>
              <a:t>algumas</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preferir</a:t>
            </a:r>
            <a:r>
              <a:rPr lang="en-GB" dirty="0">
                <a:latin typeface="Calibri"/>
                <a:ea typeface="Calibri"/>
                <a:cs typeface="Calibri"/>
                <a:sym typeface="Calibri"/>
              </a:rPr>
              <a:t> </a:t>
            </a:r>
            <a:r>
              <a:rPr lang="en-GB" dirty="0" err="1">
                <a:latin typeface="Calibri"/>
                <a:ea typeface="Calibri"/>
                <a:cs typeface="Calibri"/>
                <a:sym typeface="Calibri"/>
              </a:rPr>
              <a:t>sentar</a:t>
            </a:r>
            <a:r>
              <a:rPr lang="en-GB" dirty="0">
                <a:latin typeface="Calibri"/>
                <a:ea typeface="Calibri"/>
                <a:cs typeface="Calibri"/>
                <a:sym typeface="Calibri"/>
              </a:rPr>
              <a:t>-se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silêncio</a:t>
            </a:r>
            <a:r>
              <a:rPr lang="en-GB" dirty="0">
                <a:latin typeface="Calibri"/>
                <a:ea typeface="Calibri"/>
                <a:cs typeface="Calibri"/>
                <a:sym typeface="Calibri"/>
              </a:rPr>
              <a:t>, com </a:t>
            </a:r>
            <a:r>
              <a:rPr lang="en-GB" dirty="0" err="1">
                <a:latin typeface="Calibri"/>
                <a:ea typeface="Calibri"/>
                <a:cs typeface="Calibri"/>
                <a:sym typeface="Calibri"/>
              </a:rPr>
              <a:t>pouca</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nenhuma</a:t>
            </a:r>
            <a:r>
              <a:rPr lang="en-GB" dirty="0">
                <a:latin typeface="Calibri"/>
                <a:ea typeface="Calibri"/>
                <a:cs typeface="Calibri"/>
                <a:sym typeface="Calibri"/>
              </a:rPr>
              <a:t> </a:t>
            </a:r>
            <a:r>
              <a:rPr lang="en-GB" dirty="0" err="1">
                <a:latin typeface="Calibri"/>
                <a:ea typeface="Calibri"/>
                <a:cs typeface="Calibri"/>
                <a:sym typeface="Calibri"/>
              </a:rPr>
              <a:t>estimulação</a:t>
            </a:r>
            <a:r>
              <a:rPr lang="en-GB" dirty="0">
                <a:latin typeface="Calibri"/>
                <a:ea typeface="Calibri"/>
                <a:cs typeface="Calibri"/>
                <a:sym typeface="Calibri"/>
              </a:rPr>
              <a:t> sensorial. </a:t>
            </a:r>
            <a:r>
              <a:rPr lang="en-GB" dirty="0" err="1">
                <a:latin typeface="Calibri"/>
                <a:ea typeface="Calibri"/>
                <a:cs typeface="Calibri"/>
                <a:sym typeface="Calibri"/>
              </a:rPr>
              <a:t>Outras</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precisar</a:t>
            </a:r>
            <a:r>
              <a:rPr lang="en-GB" dirty="0">
                <a:latin typeface="Calibri"/>
                <a:ea typeface="Calibri"/>
                <a:cs typeface="Calibri"/>
                <a:sym typeface="Calibri"/>
              </a:rPr>
              <a:t> </a:t>
            </a:r>
            <a:r>
              <a:rPr lang="en-GB" dirty="0" err="1">
                <a:latin typeface="Calibri"/>
                <a:ea typeface="Calibri"/>
                <a:cs typeface="Calibri"/>
                <a:sym typeface="Calibri"/>
              </a:rPr>
              <a:t>chorar</a:t>
            </a:r>
            <a:r>
              <a:rPr lang="en-GB" dirty="0">
                <a:latin typeface="Calibri"/>
                <a:ea typeface="Calibri"/>
                <a:cs typeface="Calibri"/>
                <a:sym typeface="Calibri"/>
              </a:rPr>
              <a:t>, </a:t>
            </a:r>
            <a:r>
              <a:rPr lang="en-GB" dirty="0" err="1">
                <a:latin typeface="Calibri"/>
                <a:ea typeface="Calibri"/>
                <a:cs typeface="Calibri"/>
                <a:sym typeface="Calibri"/>
              </a:rPr>
              <a:t>gritar</a:t>
            </a:r>
            <a:r>
              <a:rPr lang="en-GB" dirty="0">
                <a:latin typeface="Calibri"/>
                <a:ea typeface="Calibri"/>
                <a:cs typeface="Calibri"/>
                <a:sym typeface="Calibri"/>
              </a:rPr>
              <a:t>, bater, </a:t>
            </a:r>
            <a:r>
              <a:rPr lang="en-GB" dirty="0" err="1">
                <a:latin typeface="Calibri"/>
                <a:ea typeface="Calibri"/>
                <a:cs typeface="Calibri"/>
                <a:sym typeface="Calibri"/>
              </a:rPr>
              <a:t>dançar</a:t>
            </a:r>
            <a:r>
              <a:rPr lang="en-GB" dirty="0">
                <a:latin typeface="Calibri"/>
                <a:ea typeface="Calibri"/>
                <a:cs typeface="Calibri"/>
                <a:sym typeface="Calibri"/>
              </a:rPr>
              <a:t>, </a:t>
            </a:r>
            <a:r>
              <a:rPr lang="en-GB" dirty="0" err="1">
                <a:latin typeface="Calibri"/>
                <a:ea typeface="Calibri"/>
                <a:cs typeface="Calibri"/>
                <a:sym typeface="Calibri"/>
              </a:rPr>
              <a:t>rezar</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usar </a:t>
            </a:r>
            <a:r>
              <a:rPr lang="en-GB" dirty="0" err="1">
                <a:latin typeface="Calibri"/>
                <a:ea typeface="Calibri"/>
                <a:cs typeface="Calibri"/>
                <a:sym typeface="Calibri"/>
              </a:rPr>
              <a:t>outras</a:t>
            </a:r>
            <a:r>
              <a:rPr lang="en-GB" dirty="0">
                <a:latin typeface="Calibri"/>
                <a:ea typeface="Calibri"/>
                <a:cs typeface="Calibri"/>
                <a:sym typeface="Calibri"/>
              </a:rPr>
              <a:t> </a:t>
            </a:r>
            <a:r>
              <a:rPr lang="en-GB" dirty="0" err="1">
                <a:latin typeface="Calibri"/>
                <a:ea typeface="Calibri"/>
                <a:cs typeface="Calibri"/>
                <a:sym typeface="Calibri"/>
              </a:rPr>
              <a:t>estratégias</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meio</a:t>
            </a:r>
            <a:r>
              <a:rPr lang="en-GB" dirty="0">
                <a:latin typeface="Calibri"/>
                <a:ea typeface="Calibri"/>
                <a:cs typeface="Calibri"/>
                <a:sym typeface="Calibri"/>
              </a:rPr>
              <a:t> de se </a:t>
            </a:r>
            <a:r>
              <a:rPr lang="en-GB" dirty="0" err="1">
                <a:latin typeface="Calibri"/>
                <a:ea typeface="Calibri"/>
                <a:cs typeface="Calibri"/>
                <a:sym typeface="Calibri"/>
              </a:rPr>
              <a:t>acalmar</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941" name="Google Shape;941;p1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118</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p1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i="1" dirty="0" err="1">
                <a:latin typeface="Calibri"/>
                <a:ea typeface="Calibri"/>
                <a:cs typeface="Calibri"/>
                <a:sym typeface="Calibri"/>
              </a:rPr>
              <a:t>Exercício</a:t>
            </a:r>
            <a:r>
              <a:rPr lang="en-GB" b="1" i="1" dirty="0">
                <a:latin typeface="Calibri"/>
                <a:ea typeface="Calibri"/>
                <a:cs typeface="Calibri"/>
                <a:sym typeface="Calibri"/>
              </a:rPr>
              <a:t> 8.1: </a:t>
            </a:r>
            <a:r>
              <a:rPr lang="en-GB" b="1" i="1" dirty="0" err="1">
                <a:latin typeface="Calibri"/>
                <a:ea typeface="Calibri"/>
                <a:cs typeface="Calibri"/>
                <a:sym typeface="Calibri"/>
              </a:rPr>
              <a:t>Abordagens</a:t>
            </a:r>
            <a:r>
              <a:rPr lang="en-GB" b="1" i="1" dirty="0">
                <a:latin typeface="Calibri"/>
                <a:ea typeface="Calibri"/>
                <a:cs typeface="Calibri"/>
                <a:sym typeface="Calibri"/>
              </a:rPr>
              <a:t> </a:t>
            </a:r>
            <a:r>
              <a:rPr lang="en-GB" b="1" i="1" dirty="0" err="1">
                <a:latin typeface="Calibri"/>
                <a:ea typeface="Calibri"/>
                <a:cs typeface="Calibri"/>
                <a:sym typeface="Calibri"/>
              </a:rPr>
              <a:t>sensoriais</a:t>
            </a:r>
            <a:r>
              <a:rPr lang="en-GB" b="1" i="1" dirty="0">
                <a:latin typeface="Calibri"/>
                <a:ea typeface="Calibri"/>
                <a:cs typeface="Calibri"/>
                <a:sym typeface="Calibri"/>
              </a:rPr>
              <a:t> (15 min.)</a:t>
            </a:r>
            <a:endParaRPr dirty="0">
              <a:latin typeface="Calibri"/>
              <a:ea typeface="Calibri"/>
              <a:cs typeface="Calibri"/>
              <a:sym typeface="Calibri"/>
            </a:endParaRPr>
          </a:p>
          <a:p>
            <a:pPr marL="0" lvl="0" indent="0" algn="l" rtl="0">
              <a:spcBef>
                <a:spcPts val="0"/>
              </a:spcBef>
              <a:spcAft>
                <a:spcPts val="0"/>
              </a:spcAft>
              <a:buNone/>
            </a:pP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just" rtl="0">
              <a:spcBef>
                <a:spcPts val="0"/>
              </a:spcBef>
              <a:spcAft>
                <a:spcPts val="0"/>
              </a:spcAft>
              <a:buNone/>
            </a:pPr>
            <a:r>
              <a:rPr lang="en-GB" dirty="0" err="1">
                <a:solidFill>
                  <a:srgbClr val="4F81BD"/>
                </a:solidFill>
                <a:latin typeface="Calibri"/>
                <a:ea typeface="Calibri"/>
                <a:cs typeface="Calibri"/>
                <a:sym typeface="Calibri"/>
              </a:rPr>
              <a:t>Comece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exercício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convidando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pensar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individualmente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sobre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algumas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abordagens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sensoriais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poderiam</a:t>
            </a:r>
            <a:r>
              <a:rPr lang="en-GB" dirty="0">
                <a:solidFill>
                  <a:srgbClr val="4F81BD"/>
                </a:solidFill>
                <a:latin typeface="Calibri"/>
                <a:ea typeface="Calibri"/>
                <a:cs typeface="Calibri"/>
                <a:sym typeface="Calibri"/>
              </a:rPr>
              <a:t> ser </a:t>
            </a:r>
            <a:r>
              <a:rPr lang="en-GB" dirty="0" err="1">
                <a:solidFill>
                  <a:srgbClr val="4F81BD"/>
                </a:solidFill>
                <a:latin typeface="Calibri"/>
                <a:ea typeface="Calibri"/>
                <a:cs typeface="Calibri"/>
                <a:sym typeface="Calibri"/>
              </a:rPr>
              <a:t>usadas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sala de </a:t>
            </a:r>
            <a:r>
              <a:rPr lang="en-GB" dirty="0" err="1">
                <a:solidFill>
                  <a:srgbClr val="4F81BD"/>
                </a:solidFill>
                <a:latin typeface="Calibri"/>
                <a:ea typeface="Calibri"/>
                <a:cs typeface="Calibri"/>
                <a:sym typeface="Calibri"/>
              </a:rPr>
              <a:t>acolhimento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dentro</a:t>
            </a:r>
            <a:r>
              <a:rPr lang="en-GB" dirty="0">
                <a:solidFill>
                  <a:srgbClr val="4F81BD"/>
                </a:solidFill>
                <a:latin typeface="Calibri"/>
                <a:ea typeface="Calibri"/>
                <a:cs typeface="Calibri"/>
                <a:sym typeface="Calibri"/>
              </a:rPr>
              <a:t> do </a:t>
            </a:r>
            <a:r>
              <a:rPr lang="en-GB" dirty="0" err="1">
                <a:solidFill>
                  <a:srgbClr val="4F81BD"/>
                </a:solidFill>
                <a:latin typeface="Calibri"/>
                <a:ea typeface="Calibri"/>
                <a:cs typeface="Calibri"/>
                <a:sym typeface="Calibri"/>
              </a:rPr>
              <a:t>serviço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atuam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Pergunte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seguinte</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b="1" dirty="0" err="1">
                <a:latin typeface="Calibri"/>
                <a:ea typeface="Calibri"/>
                <a:cs typeface="Calibri"/>
                <a:sym typeface="Calibri"/>
              </a:rPr>
              <a:t>Tente</a:t>
            </a:r>
            <a:r>
              <a:rPr lang="en-GB" b="1" dirty="0">
                <a:latin typeface="Calibri"/>
                <a:ea typeface="Calibri"/>
                <a:cs typeface="Calibri"/>
                <a:sym typeface="Calibri"/>
              </a:rPr>
              <a:t> </a:t>
            </a:r>
            <a:r>
              <a:rPr lang="en-GB" b="1" dirty="0" err="1">
                <a:latin typeface="Calibri"/>
                <a:ea typeface="Calibri"/>
                <a:cs typeface="Calibri"/>
                <a:sym typeface="Calibri"/>
              </a:rPr>
              <a:t>pensar</a:t>
            </a:r>
            <a:r>
              <a:rPr lang="en-GB" b="1" dirty="0">
                <a:latin typeface="Calibri"/>
                <a:ea typeface="Calibri"/>
                <a:cs typeface="Calibri"/>
                <a:sym typeface="Calibri"/>
              </a:rPr>
              <a:t> </a:t>
            </a:r>
            <a:r>
              <a:rPr lang="en-GB" b="1" dirty="0" err="1">
                <a:latin typeface="Calibri"/>
                <a:ea typeface="Calibri"/>
                <a:cs typeface="Calibri"/>
                <a:sym typeface="Calibri"/>
              </a:rPr>
              <a:t>em</a:t>
            </a:r>
            <a:r>
              <a:rPr lang="en-GB" b="1" dirty="0">
                <a:latin typeface="Calibri"/>
                <a:ea typeface="Calibri"/>
                <a:cs typeface="Calibri"/>
                <a:sym typeface="Calibri"/>
              </a:rPr>
              <a:t> </a:t>
            </a:r>
            <a:r>
              <a:rPr lang="en-GB" b="1" dirty="0" err="1">
                <a:latin typeface="Calibri"/>
                <a:ea typeface="Calibri"/>
                <a:cs typeface="Calibri"/>
                <a:sym typeface="Calibri"/>
              </a:rPr>
              <a:t>algumas</a:t>
            </a:r>
            <a:r>
              <a:rPr lang="en-GB" b="1" dirty="0">
                <a:latin typeface="Calibri"/>
                <a:ea typeface="Calibri"/>
                <a:cs typeface="Calibri"/>
                <a:sym typeface="Calibri"/>
              </a:rPr>
              <a:t> </a:t>
            </a:r>
            <a:r>
              <a:rPr lang="en-GB" b="1" dirty="0" err="1">
                <a:latin typeface="Calibri"/>
                <a:ea typeface="Calibri"/>
                <a:cs typeface="Calibri"/>
                <a:sym typeface="Calibri"/>
              </a:rPr>
              <a:t>abordagens</a:t>
            </a:r>
            <a:r>
              <a:rPr lang="en-GB" b="1" dirty="0">
                <a:latin typeface="Calibri"/>
                <a:ea typeface="Calibri"/>
                <a:cs typeface="Calibri"/>
                <a:sym typeface="Calibri"/>
              </a:rPr>
              <a:t> </a:t>
            </a:r>
            <a:r>
              <a:rPr lang="en-GB" b="1" dirty="0" err="1">
                <a:latin typeface="Calibri"/>
                <a:ea typeface="Calibri"/>
                <a:cs typeface="Calibri"/>
                <a:sym typeface="Calibri"/>
              </a:rPr>
              <a:t>sensoriais</a:t>
            </a:r>
            <a:r>
              <a:rPr lang="en-GB" b="1" dirty="0">
                <a:latin typeface="Calibri"/>
                <a:ea typeface="Calibri"/>
                <a:cs typeface="Calibri"/>
                <a:sym typeface="Calibri"/>
              </a:rPr>
              <a:t> </a:t>
            </a:r>
            <a:r>
              <a:rPr lang="en-GB" b="1" dirty="0" err="1">
                <a:latin typeface="Calibri"/>
                <a:ea typeface="Calibri"/>
                <a:cs typeface="Calibri"/>
                <a:sym typeface="Calibri"/>
              </a:rPr>
              <a:t>específicas</a:t>
            </a:r>
            <a:r>
              <a:rPr lang="en-GB" b="1" dirty="0">
                <a:latin typeface="Calibri"/>
                <a:ea typeface="Calibri"/>
                <a:cs typeface="Calibri"/>
                <a:sym typeface="Calibri"/>
              </a:rPr>
              <a:t> que </a:t>
            </a:r>
            <a:r>
              <a:rPr lang="en-GB" b="1" dirty="0" err="1">
                <a:latin typeface="Calibri"/>
                <a:ea typeface="Calibri"/>
                <a:cs typeface="Calibri"/>
                <a:sym typeface="Calibri"/>
              </a:rPr>
              <a:t>podem</a:t>
            </a:r>
            <a:r>
              <a:rPr lang="en-GB" b="1" dirty="0">
                <a:latin typeface="Calibri"/>
                <a:ea typeface="Calibri"/>
                <a:cs typeface="Calibri"/>
                <a:sym typeface="Calibri"/>
              </a:rPr>
              <a:t> ser </a:t>
            </a:r>
            <a:r>
              <a:rPr lang="en-GB" b="1" dirty="0" err="1">
                <a:latin typeface="Calibri"/>
                <a:ea typeface="Calibri"/>
                <a:cs typeface="Calibri"/>
                <a:sym typeface="Calibri"/>
              </a:rPr>
              <a:t>usadas</a:t>
            </a:r>
            <a:r>
              <a:rPr lang="en-GB" b="1" dirty="0">
                <a:latin typeface="Calibri"/>
                <a:ea typeface="Calibri"/>
                <a:cs typeface="Calibri"/>
                <a:sym typeface="Calibri"/>
              </a:rPr>
              <a:t> </a:t>
            </a:r>
            <a:r>
              <a:rPr lang="en-GB" b="1" dirty="0" err="1">
                <a:latin typeface="Calibri"/>
                <a:ea typeface="Calibri"/>
                <a:cs typeface="Calibri"/>
                <a:sym typeface="Calibri"/>
              </a:rPr>
              <a:t>em</a:t>
            </a:r>
            <a:r>
              <a:rPr lang="en-GB" b="1" dirty="0">
                <a:latin typeface="Calibri"/>
                <a:ea typeface="Calibri"/>
                <a:cs typeface="Calibri"/>
                <a:sym typeface="Calibri"/>
              </a:rPr>
              <a:t> um </a:t>
            </a:r>
            <a:r>
              <a:rPr lang="en-GB" b="1" dirty="0" err="1">
                <a:latin typeface="Calibri"/>
                <a:ea typeface="Calibri"/>
                <a:cs typeface="Calibri"/>
                <a:sym typeface="Calibri"/>
              </a:rPr>
              <a:t>ambiente</a:t>
            </a:r>
            <a:r>
              <a:rPr lang="en-GB" b="1" dirty="0">
                <a:latin typeface="Calibri"/>
                <a:ea typeface="Calibri"/>
                <a:cs typeface="Calibri"/>
                <a:sym typeface="Calibri"/>
              </a:rPr>
              <a:t> de </a:t>
            </a:r>
            <a:r>
              <a:rPr lang="en-GB" b="1" dirty="0" err="1">
                <a:latin typeface="Calibri"/>
                <a:ea typeface="Calibri"/>
                <a:cs typeface="Calibri"/>
                <a:sym typeface="Calibri"/>
              </a:rPr>
              <a:t>serviço</a:t>
            </a:r>
            <a:r>
              <a:rPr lang="en-GB" b="1" dirty="0">
                <a:latin typeface="Calibri"/>
                <a:ea typeface="Calibri"/>
                <a:cs typeface="Calibri"/>
                <a:sym typeface="Calibri"/>
              </a:rPr>
              <a:t> de </a:t>
            </a:r>
            <a:r>
              <a:rPr lang="en-GB" b="1" dirty="0" err="1">
                <a:latin typeface="Calibri"/>
                <a:ea typeface="Calibri"/>
                <a:cs typeface="Calibri"/>
                <a:sym typeface="Calibri"/>
              </a:rPr>
              <a:t>saúde</a:t>
            </a:r>
            <a:r>
              <a:rPr lang="en-GB" b="1" dirty="0">
                <a:latin typeface="Calibri"/>
                <a:ea typeface="Calibri"/>
                <a:cs typeface="Calibri"/>
                <a:sym typeface="Calibri"/>
              </a:rPr>
              <a:t> mental </a:t>
            </a:r>
            <a:r>
              <a:rPr lang="en-GB" b="1" dirty="0" err="1">
                <a:latin typeface="Calibri"/>
                <a:ea typeface="Calibri"/>
                <a:cs typeface="Calibri"/>
                <a:sym typeface="Calibri"/>
              </a:rPr>
              <a:t>ou</a:t>
            </a:r>
            <a:r>
              <a:rPr lang="en-GB" b="1" dirty="0">
                <a:latin typeface="Calibri"/>
                <a:ea typeface="Calibri"/>
                <a:cs typeface="Calibri"/>
                <a:sym typeface="Calibri"/>
              </a:rPr>
              <a:t> </a:t>
            </a:r>
            <a:r>
              <a:rPr lang="en-GB" b="1" dirty="0" err="1">
                <a:latin typeface="Calibri"/>
                <a:ea typeface="Calibri"/>
                <a:cs typeface="Calibri"/>
                <a:sym typeface="Calibri"/>
              </a:rPr>
              <a:t>serviço</a:t>
            </a:r>
            <a:r>
              <a:rPr lang="en-GB" b="1" dirty="0">
                <a:latin typeface="Calibri"/>
                <a:ea typeface="Calibri"/>
                <a:cs typeface="Calibri"/>
                <a:sym typeface="Calibri"/>
              </a:rPr>
              <a:t> social.  </a:t>
            </a:r>
            <a:endParaRPr b="1"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r>
              <a:rPr lang="en-GB" dirty="0" err="1">
                <a:solidFill>
                  <a:srgbClr val="4F81BD"/>
                </a:solidFill>
                <a:latin typeface="Calibri"/>
                <a:ea typeface="Calibri"/>
                <a:cs typeface="Calibri"/>
                <a:sym typeface="Calibri"/>
              </a:rPr>
              <a:t>Após</a:t>
            </a:r>
            <a:r>
              <a:rPr lang="en-GB" dirty="0">
                <a:solidFill>
                  <a:srgbClr val="4F81BD"/>
                </a:solidFill>
                <a:latin typeface="Calibri"/>
                <a:ea typeface="Calibri"/>
                <a:cs typeface="Calibri"/>
                <a:sym typeface="Calibri"/>
              </a:rPr>
              <a:t> 5 a 10 </a:t>
            </a:r>
            <a:r>
              <a:rPr lang="en-GB" dirty="0" err="1">
                <a:solidFill>
                  <a:srgbClr val="4F81BD"/>
                </a:solidFill>
                <a:latin typeface="Calibri"/>
                <a:ea typeface="Calibri"/>
                <a:cs typeface="Calibri"/>
                <a:sym typeface="Calibri"/>
              </a:rPr>
              <a:t>minutos</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reflexão</a:t>
            </a:r>
            <a:r>
              <a:rPr lang="en-GB" dirty="0">
                <a:solidFill>
                  <a:srgbClr val="4F81BD"/>
                </a:solidFill>
                <a:latin typeface="Calibri"/>
                <a:ea typeface="Calibri"/>
                <a:cs typeface="Calibri"/>
                <a:sym typeface="Calibri"/>
              </a:rPr>
              <a:t> individual, </a:t>
            </a:r>
            <a:r>
              <a:rPr lang="en-GB" dirty="0" err="1">
                <a:solidFill>
                  <a:srgbClr val="4F81BD"/>
                </a:solidFill>
                <a:latin typeface="Calibri"/>
                <a:ea typeface="Calibri"/>
                <a:cs typeface="Calibri"/>
                <a:sym typeface="Calibri"/>
              </a:rPr>
              <a:t>convide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compartilhar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suas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ideias</a:t>
            </a:r>
            <a:r>
              <a:rPr lang="en-GB" dirty="0">
                <a:solidFill>
                  <a:srgbClr val="4F81BD"/>
                </a:solidFill>
                <a:latin typeface="Calibri"/>
                <a:ea typeface="Calibri"/>
                <a:cs typeface="Calibri"/>
                <a:sym typeface="Calibri"/>
              </a:rPr>
              <a:t> com o </a:t>
            </a:r>
            <a:r>
              <a:rPr lang="en-GB" dirty="0" err="1">
                <a:solidFill>
                  <a:srgbClr val="4F81BD"/>
                </a:solidFill>
                <a:latin typeface="Calibri"/>
                <a:ea typeface="Calibri"/>
                <a:cs typeface="Calibri"/>
                <a:sym typeface="Calibri"/>
              </a:rPr>
              <a:t>grupo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Faça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lista</a:t>
            </a:r>
            <a:r>
              <a:rPr lang="en-GB" dirty="0">
                <a:solidFill>
                  <a:srgbClr val="4F81BD"/>
                </a:solidFill>
                <a:latin typeface="Calibri"/>
                <a:ea typeface="Calibri"/>
                <a:cs typeface="Calibri"/>
                <a:sym typeface="Calibri"/>
              </a:rPr>
              <a:t> das </a:t>
            </a:r>
            <a:r>
              <a:rPr lang="en-GB" dirty="0" err="1">
                <a:solidFill>
                  <a:srgbClr val="4F81BD"/>
                </a:solidFill>
                <a:latin typeface="Calibri"/>
                <a:ea typeface="Calibri"/>
                <a:cs typeface="Calibri"/>
                <a:sym typeface="Calibri"/>
              </a:rPr>
              <a:t>ideias</a:t>
            </a:r>
            <a:r>
              <a:rPr lang="en-GB" dirty="0">
                <a:solidFill>
                  <a:srgbClr val="4F81BD"/>
                </a:solidFill>
                <a:latin typeface="Calibri"/>
                <a:ea typeface="Calibri"/>
                <a:cs typeface="Calibri"/>
                <a:sym typeface="Calibri"/>
              </a:rPr>
              <a:t> no flipchart.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948" name="Google Shape;948;p1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119</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Google Shape;954;p120:notes"/>
          <p:cNvSpPr txBox="1">
            <a:spLocks noGrp="1"/>
          </p:cNvSpPr>
          <p:nvPr>
            <p:ph type="body" idx="1"/>
          </p:nvPr>
        </p:nvSpPr>
        <p:spPr>
          <a:xfrm>
            <a:off x="685799" y="4400550"/>
            <a:ext cx="5670933" cy="402735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err="1">
                <a:latin typeface="Calibri"/>
                <a:ea typeface="Calibri"/>
                <a:cs typeface="Calibri"/>
                <a:sym typeface="Calibri"/>
              </a:rPr>
              <a:t>Apresentação</a:t>
            </a:r>
            <a:r>
              <a:rPr lang="en-GB" b="1" dirty="0">
                <a:latin typeface="Calibri"/>
                <a:ea typeface="Calibri"/>
                <a:cs typeface="Calibri"/>
                <a:sym typeface="Calibri"/>
              </a:rPr>
              <a:t>: Salas de </a:t>
            </a:r>
            <a:r>
              <a:rPr lang="en-GB" b="1" dirty="0" err="1">
                <a:latin typeface="Calibri"/>
                <a:ea typeface="Calibri"/>
                <a:cs typeface="Calibri"/>
                <a:sym typeface="Calibri"/>
              </a:rPr>
              <a:t>acolhimento</a:t>
            </a:r>
            <a:r>
              <a:rPr lang="en-GB" b="1" dirty="0">
                <a:latin typeface="Calibri"/>
                <a:ea typeface="Calibri"/>
                <a:cs typeface="Calibri"/>
                <a:sym typeface="Calibri"/>
              </a:rPr>
              <a:t> </a:t>
            </a:r>
            <a:r>
              <a:rPr lang="en-GB" b="1" dirty="0" err="1">
                <a:latin typeface="Calibri"/>
                <a:ea typeface="Calibri"/>
                <a:cs typeface="Calibri"/>
                <a:sym typeface="Calibri"/>
              </a:rPr>
              <a:t>em</a:t>
            </a:r>
            <a:r>
              <a:rPr lang="en-GB" b="1" dirty="0">
                <a:latin typeface="Calibri"/>
                <a:ea typeface="Calibri"/>
                <a:cs typeface="Calibri"/>
                <a:sym typeface="Calibri"/>
              </a:rPr>
              <a:t> </a:t>
            </a:r>
            <a:r>
              <a:rPr lang="en-GB" b="1" dirty="0" err="1">
                <a:latin typeface="Calibri"/>
                <a:ea typeface="Calibri"/>
                <a:cs typeface="Calibri"/>
                <a:sym typeface="Calibri"/>
              </a:rPr>
              <a:t>serviços</a:t>
            </a:r>
            <a:r>
              <a:rPr lang="en-GB" b="1" dirty="0">
                <a:latin typeface="Calibri"/>
                <a:ea typeface="Calibri"/>
                <a:cs typeface="Calibri"/>
                <a:sym typeface="Calibri"/>
              </a:rPr>
              <a:t> de </a:t>
            </a:r>
            <a:r>
              <a:rPr lang="en-GB" b="1" dirty="0" err="1">
                <a:latin typeface="Calibri"/>
                <a:ea typeface="Calibri"/>
                <a:cs typeface="Calibri"/>
                <a:sym typeface="Calibri"/>
              </a:rPr>
              <a:t>emergência</a:t>
            </a:r>
            <a:r>
              <a:rPr lang="en-GB" b="1" dirty="0">
                <a:latin typeface="Calibri"/>
                <a:ea typeface="Calibri"/>
                <a:cs typeface="Calibri"/>
                <a:sym typeface="Calibri"/>
              </a:rPr>
              <a:t> </a:t>
            </a:r>
            <a:r>
              <a:rPr lang="en-GB" b="1" dirty="0" err="1">
                <a:latin typeface="Calibri"/>
                <a:ea typeface="Calibri"/>
                <a:cs typeface="Calibri"/>
                <a:sym typeface="Calibri"/>
              </a:rPr>
              <a:t>em</a:t>
            </a:r>
            <a:r>
              <a:rPr lang="en-GB" b="1" dirty="0">
                <a:latin typeface="Calibri"/>
                <a:ea typeface="Calibri"/>
                <a:cs typeface="Calibri"/>
                <a:sym typeface="Calibri"/>
              </a:rPr>
              <a:t> </a:t>
            </a:r>
            <a:r>
              <a:rPr lang="en-GB" b="1" dirty="0" err="1">
                <a:latin typeface="Calibri"/>
                <a:ea typeface="Calibri"/>
                <a:cs typeface="Calibri"/>
                <a:sym typeface="Calibri"/>
              </a:rPr>
              <a:t>hospitais</a:t>
            </a:r>
            <a:r>
              <a:rPr lang="en-GB" b="1" dirty="0">
                <a:latin typeface="Calibri"/>
                <a:ea typeface="Calibri"/>
                <a:cs typeface="Calibri"/>
                <a:sym typeface="Calibri"/>
              </a:rPr>
              <a:t> </a:t>
            </a:r>
            <a:r>
              <a:rPr lang="en-GB" b="1" dirty="0" err="1">
                <a:latin typeface="Calibri"/>
                <a:ea typeface="Calibri"/>
                <a:cs typeface="Calibri"/>
                <a:sym typeface="Calibri"/>
              </a:rPr>
              <a:t>gerais</a:t>
            </a:r>
            <a:r>
              <a:rPr lang="en-GB" b="1" dirty="0">
                <a:latin typeface="Calibri"/>
                <a:ea typeface="Calibri"/>
                <a:cs typeface="Calibri"/>
                <a:sym typeface="Calibri"/>
              </a:rPr>
              <a:t> </a:t>
            </a:r>
            <a:r>
              <a:rPr lang="en-GB" b="1" dirty="0" err="1">
                <a:latin typeface="Calibri"/>
                <a:ea typeface="Calibri"/>
                <a:cs typeface="Calibri"/>
                <a:sym typeface="Calibri"/>
              </a:rPr>
              <a:t>ou</a:t>
            </a:r>
            <a:r>
              <a:rPr lang="en-GB" b="1" dirty="0">
                <a:latin typeface="Calibri"/>
                <a:ea typeface="Calibri"/>
                <a:cs typeface="Calibri"/>
                <a:sym typeface="Calibri"/>
              </a:rPr>
              <a:t> </a:t>
            </a:r>
            <a:r>
              <a:rPr lang="en-GB" b="1" dirty="0" err="1">
                <a:latin typeface="Calibri"/>
                <a:ea typeface="Calibri"/>
                <a:cs typeface="Calibri"/>
                <a:sym typeface="Calibri"/>
              </a:rPr>
              <a:t>em</a:t>
            </a:r>
            <a:r>
              <a:rPr lang="en-GB" b="1" dirty="0">
                <a:latin typeface="Calibri"/>
                <a:ea typeface="Calibri"/>
                <a:cs typeface="Calibri"/>
                <a:sym typeface="Calibri"/>
              </a:rPr>
              <a:t> outros </a:t>
            </a:r>
            <a:r>
              <a:rPr lang="en-GB" b="1" dirty="0" err="1">
                <a:latin typeface="Calibri"/>
                <a:ea typeface="Calibri"/>
                <a:cs typeface="Calibri"/>
                <a:sym typeface="Calibri"/>
              </a:rPr>
              <a:t>locais</a:t>
            </a:r>
            <a:r>
              <a:rPr lang="en-GB" b="1" dirty="0">
                <a:latin typeface="Calibri"/>
                <a:ea typeface="Calibri"/>
                <a:cs typeface="Calibri"/>
                <a:sym typeface="Calibri"/>
              </a:rPr>
              <a:t> de </a:t>
            </a:r>
            <a:r>
              <a:rPr lang="en-GB" b="1" dirty="0" err="1">
                <a:latin typeface="Calibri"/>
                <a:ea typeface="Calibri"/>
                <a:cs typeface="Calibri"/>
                <a:sym typeface="Calibri"/>
              </a:rPr>
              <a:t>tratamento</a:t>
            </a:r>
            <a:r>
              <a:rPr lang="en-GB" b="1" dirty="0">
                <a:latin typeface="Calibri"/>
                <a:ea typeface="Calibri"/>
                <a:cs typeface="Calibri"/>
                <a:sym typeface="Calibri"/>
              </a:rPr>
              <a:t> </a:t>
            </a:r>
            <a:r>
              <a:rPr lang="en-GB" b="1" dirty="0" err="1">
                <a:latin typeface="Calibri"/>
                <a:ea typeface="Calibri"/>
                <a:cs typeface="Calibri"/>
                <a:sym typeface="Calibri"/>
              </a:rPr>
              <a:t>intensivo</a:t>
            </a:r>
            <a:r>
              <a:rPr lang="en-GB" b="1" dirty="0">
                <a:latin typeface="Calibri"/>
                <a:ea typeface="Calibri"/>
                <a:cs typeface="Calibri"/>
                <a:sym typeface="Calibri"/>
              </a:rPr>
              <a:t> (10 min.)</a:t>
            </a:r>
            <a:endParaRPr dirty="0">
              <a:latin typeface="Calibri"/>
              <a:ea typeface="Calibri"/>
              <a:cs typeface="Calibri"/>
              <a:sym typeface="Calibri"/>
            </a:endParaRPr>
          </a:p>
          <a:p>
            <a:pPr marL="0" lvl="0" indent="0" algn="l" rtl="0">
              <a:spcBef>
                <a:spcPts val="0"/>
              </a:spcBef>
              <a:spcAft>
                <a:spcPts val="0"/>
              </a:spcAft>
              <a:buNone/>
            </a:pPr>
            <a:r>
              <a:rPr lang="en-GB" b="1" dirty="0">
                <a:latin typeface="Calibri"/>
                <a:ea typeface="Calibri"/>
                <a:cs typeface="Calibri"/>
                <a:sym typeface="Calibri"/>
              </a:rPr>
              <a:t> </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Arial"/>
              <a:buChar char="•"/>
            </a:pP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serviços</a:t>
            </a:r>
            <a:r>
              <a:rPr lang="en-GB" dirty="0">
                <a:latin typeface="Calibri"/>
                <a:ea typeface="Calibri"/>
                <a:cs typeface="Calibri"/>
                <a:sym typeface="Calibri"/>
              </a:rPr>
              <a:t> de </a:t>
            </a:r>
            <a:r>
              <a:rPr lang="en-GB" dirty="0" err="1">
                <a:latin typeface="Calibri"/>
                <a:ea typeface="Calibri"/>
                <a:cs typeface="Calibri"/>
                <a:sym typeface="Calibri"/>
              </a:rPr>
              <a:t>emergência</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hospitais</a:t>
            </a:r>
            <a:r>
              <a:rPr lang="en-GB" dirty="0">
                <a:latin typeface="Calibri"/>
                <a:ea typeface="Calibri"/>
                <a:cs typeface="Calibri"/>
                <a:sym typeface="Calibri"/>
              </a:rPr>
              <a:t> </a:t>
            </a:r>
            <a:r>
              <a:rPr lang="en-GB" dirty="0" err="1">
                <a:latin typeface="Calibri"/>
                <a:ea typeface="Calibri"/>
                <a:cs typeface="Calibri"/>
                <a:sym typeface="Calibri"/>
              </a:rPr>
              <a:t>gerais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outros </a:t>
            </a:r>
            <a:r>
              <a:rPr lang="en-GB" dirty="0" err="1">
                <a:latin typeface="Calibri"/>
                <a:ea typeface="Calibri"/>
                <a:cs typeface="Calibri"/>
                <a:sym typeface="Calibri"/>
              </a:rPr>
              <a:t>locais</a:t>
            </a:r>
            <a:r>
              <a:rPr lang="en-GB" dirty="0">
                <a:latin typeface="Calibri"/>
                <a:ea typeface="Calibri"/>
                <a:cs typeface="Calibri"/>
                <a:sym typeface="Calibri"/>
              </a:rPr>
              <a:t> de </a:t>
            </a:r>
            <a:r>
              <a:rPr lang="en-GB" dirty="0" err="1">
                <a:latin typeface="Calibri"/>
                <a:ea typeface="Calibri"/>
                <a:cs typeface="Calibri"/>
                <a:sym typeface="Calibri"/>
              </a:rPr>
              <a:t>cuidados</a:t>
            </a:r>
            <a:r>
              <a:rPr lang="en-GB" dirty="0">
                <a:latin typeface="Calibri"/>
                <a:ea typeface="Calibri"/>
                <a:cs typeface="Calibri"/>
                <a:sym typeface="Calibri"/>
              </a:rPr>
              <a:t> </a:t>
            </a:r>
            <a:r>
              <a:rPr lang="en-GB" dirty="0" err="1">
                <a:latin typeface="Calibri"/>
                <a:ea typeface="Calibri"/>
                <a:cs typeface="Calibri"/>
                <a:sym typeface="Calibri"/>
              </a:rPr>
              <a:t>intensivos</a:t>
            </a:r>
            <a:r>
              <a:rPr lang="en-GB" dirty="0">
                <a:latin typeface="Calibri"/>
                <a:ea typeface="Calibri"/>
                <a:cs typeface="Calibri"/>
                <a:sym typeface="Calibri"/>
              </a:rPr>
              <a:t>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frequentemente</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primeiros</a:t>
            </a:r>
            <a:r>
              <a:rPr lang="en-GB" dirty="0">
                <a:latin typeface="Calibri"/>
                <a:ea typeface="Calibri"/>
                <a:cs typeface="Calibri"/>
                <a:sym typeface="Calibri"/>
              </a:rPr>
              <a:t> </a:t>
            </a:r>
            <a:r>
              <a:rPr lang="en-GB" dirty="0" err="1">
                <a:latin typeface="Calibri"/>
                <a:ea typeface="Calibri"/>
                <a:cs typeface="Calibri"/>
                <a:sym typeface="Calibri"/>
              </a:rPr>
              <a:t>locais</a:t>
            </a:r>
            <a:r>
              <a:rPr lang="en-GB" dirty="0">
                <a:latin typeface="Calibri"/>
                <a:ea typeface="Calibri"/>
                <a:cs typeface="Calibri"/>
                <a:sym typeface="Calibri"/>
              </a:rPr>
              <a:t> </a:t>
            </a:r>
            <a:r>
              <a:rPr lang="en-GB" dirty="0" err="1">
                <a:latin typeface="Calibri"/>
                <a:ea typeface="Calibri"/>
                <a:cs typeface="Calibri"/>
                <a:sym typeface="Calibri"/>
              </a:rPr>
              <a:t>onde</a:t>
            </a:r>
            <a:r>
              <a:rPr lang="en-GB" dirty="0">
                <a:latin typeface="Calibri"/>
                <a:ea typeface="Calibri"/>
                <a:cs typeface="Calibri"/>
                <a:sym typeface="Calibri"/>
              </a:rPr>
              <a:t> as </a:t>
            </a:r>
            <a:r>
              <a:rPr lang="en-GB" dirty="0" err="1">
                <a:latin typeface="Calibri"/>
                <a:ea typeface="Calibri"/>
                <a:cs typeface="Calibri"/>
                <a:sym typeface="Calibri"/>
              </a:rPr>
              <a:t>pessoas</a:t>
            </a:r>
            <a:r>
              <a:rPr lang="en-GB" dirty="0">
                <a:latin typeface="Calibri"/>
                <a:ea typeface="Calibri"/>
                <a:cs typeface="Calibri"/>
                <a:sym typeface="Calibri"/>
              </a:rPr>
              <a:t> se </a:t>
            </a:r>
            <a:r>
              <a:rPr lang="en-GB" dirty="0" err="1">
                <a:latin typeface="Calibri"/>
                <a:ea typeface="Calibri"/>
                <a:cs typeface="Calibri"/>
                <a:sym typeface="Calibri"/>
              </a:rPr>
              <a:t>dirigem</a:t>
            </a:r>
            <a:r>
              <a:rPr lang="en-GB" dirty="0">
                <a:latin typeface="Calibri"/>
                <a:ea typeface="Calibri"/>
                <a:cs typeface="Calibri"/>
                <a:sym typeface="Calibri"/>
              </a:rPr>
              <a:t> </a:t>
            </a:r>
            <a:r>
              <a:rPr lang="en-GB" dirty="0" err="1">
                <a:latin typeface="Calibri"/>
                <a:ea typeface="Calibri"/>
                <a:cs typeface="Calibri"/>
                <a:sym typeface="Calibri"/>
              </a:rPr>
              <a:t>quando</a:t>
            </a:r>
            <a:r>
              <a:rPr lang="en-GB" dirty="0">
                <a:latin typeface="Calibri"/>
                <a:ea typeface="Calibri"/>
                <a:cs typeface="Calibri"/>
                <a:sym typeface="Calibri"/>
              </a:rPr>
              <a:t> </a:t>
            </a:r>
            <a:r>
              <a:rPr lang="en-GB" dirty="0" err="1">
                <a:latin typeface="Calibri"/>
                <a:ea typeface="Calibri"/>
                <a:cs typeface="Calibri"/>
                <a:sym typeface="Calibri"/>
              </a:rPr>
              <a:t>sentem</a:t>
            </a:r>
            <a:r>
              <a:rPr lang="en-GB" dirty="0">
                <a:latin typeface="Calibri"/>
                <a:ea typeface="Calibri"/>
                <a:cs typeface="Calibri"/>
                <a:sym typeface="Calibri"/>
              </a:rPr>
              <a:t> um </a:t>
            </a:r>
            <a:r>
              <a:rPr lang="en-GB" dirty="0" err="1">
                <a:latin typeface="Calibri"/>
                <a:ea typeface="Calibri"/>
                <a:cs typeface="Calibri"/>
                <a:sym typeface="Calibri"/>
              </a:rPr>
              <a:t>sofrimento</a:t>
            </a:r>
            <a:r>
              <a:rPr lang="en-GB" dirty="0">
                <a:latin typeface="Calibri"/>
                <a:ea typeface="Calibri"/>
                <a:cs typeface="Calibri"/>
                <a:sym typeface="Calibri"/>
              </a:rPr>
              <a:t> </a:t>
            </a:r>
            <a:r>
              <a:rPr lang="en-GB" dirty="0" err="1">
                <a:latin typeface="Calibri"/>
                <a:ea typeface="Calibri"/>
                <a:cs typeface="Calibri"/>
                <a:sym typeface="Calibri"/>
              </a:rPr>
              <a:t>muito</a:t>
            </a:r>
            <a:r>
              <a:rPr lang="en-GB" dirty="0">
                <a:latin typeface="Calibri"/>
                <a:ea typeface="Calibri"/>
                <a:cs typeface="Calibri"/>
                <a:sym typeface="Calibri"/>
              </a:rPr>
              <a:t> grave.</a:t>
            </a:r>
            <a:endParaRPr dirty="0"/>
          </a:p>
          <a:p>
            <a:pPr marL="0" marR="0" lvl="0" indent="0" algn="l" rtl="0">
              <a:spcBef>
                <a:spcPts val="0"/>
              </a:spcBef>
              <a:spcAft>
                <a:spcPts val="0"/>
              </a:spcAft>
              <a:buClr>
                <a:schemeClr val="dk1"/>
              </a:buClr>
              <a:buSzPts val="1200"/>
              <a:buFont typeface="Arial"/>
              <a:buNone/>
            </a:pP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Arial"/>
              <a:buChar char="•"/>
            </a:pPr>
            <a:r>
              <a:rPr lang="en-GB" dirty="0" err="1">
                <a:latin typeface="Calibri"/>
                <a:ea typeface="Calibri"/>
                <a:cs typeface="Calibri"/>
                <a:sym typeface="Calibri"/>
              </a:rPr>
              <a:t>Nesses</a:t>
            </a:r>
            <a:r>
              <a:rPr lang="en-GB" dirty="0">
                <a:latin typeface="Calibri"/>
                <a:ea typeface="Calibri"/>
                <a:cs typeface="Calibri"/>
                <a:sym typeface="Calibri"/>
              </a:rPr>
              <a:t> </a:t>
            </a:r>
            <a:r>
              <a:rPr lang="en-GB" dirty="0" err="1">
                <a:latin typeface="Calibri"/>
                <a:ea typeface="Calibri"/>
                <a:cs typeface="Calibri"/>
                <a:sym typeface="Calibri"/>
              </a:rPr>
              <a:t>locais</a:t>
            </a:r>
            <a:r>
              <a:rPr lang="en-GB" dirty="0">
                <a:latin typeface="Calibri"/>
                <a:ea typeface="Calibri"/>
                <a:cs typeface="Calibri"/>
                <a:sym typeface="Calibri"/>
              </a:rPr>
              <a:t>, as </a:t>
            </a:r>
            <a:r>
              <a:rPr lang="en-GB" dirty="0" err="1">
                <a:latin typeface="Calibri"/>
                <a:ea typeface="Calibri"/>
                <a:cs typeface="Calibri"/>
                <a:sym typeface="Calibri"/>
              </a:rPr>
              <a:t>condições</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ser </a:t>
            </a:r>
            <a:r>
              <a:rPr lang="en-GB" dirty="0" err="1">
                <a:latin typeface="Calibri"/>
                <a:ea typeface="Calibri"/>
                <a:cs typeface="Calibri"/>
                <a:sym typeface="Calibri"/>
              </a:rPr>
              <a:t>agitadas</a:t>
            </a:r>
            <a:r>
              <a:rPr lang="en-GB" dirty="0">
                <a:latin typeface="Calibri"/>
                <a:ea typeface="Calibri"/>
                <a:cs typeface="Calibri"/>
                <a:sym typeface="Calibri"/>
              </a:rPr>
              <a:t> e </a:t>
            </a:r>
            <a:r>
              <a:rPr lang="en-GB" dirty="0" err="1">
                <a:latin typeface="Calibri"/>
                <a:ea typeface="Calibri"/>
                <a:cs typeface="Calibri"/>
                <a:sym typeface="Calibri"/>
              </a:rPr>
              <a:t>caóticas</a:t>
            </a:r>
            <a:r>
              <a:rPr lang="en-GB" dirty="0">
                <a:latin typeface="Calibri"/>
                <a:ea typeface="Calibri"/>
                <a:cs typeface="Calibri"/>
                <a:sym typeface="Calibri"/>
              </a:rPr>
              <a:t>, com </a:t>
            </a:r>
            <a:r>
              <a:rPr lang="en-GB" dirty="0" err="1">
                <a:latin typeface="Calibri"/>
                <a:ea typeface="Calibri"/>
                <a:cs typeface="Calibri"/>
                <a:sym typeface="Calibri"/>
              </a:rPr>
              <a:t>muitos</a:t>
            </a:r>
            <a:r>
              <a:rPr lang="en-GB" dirty="0">
                <a:latin typeface="Calibri"/>
                <a:ea typeface="Calibri"/>
                <a:cs typeface="Calibri"/>
                <a:sym typeface="Calibri"/>
              </a:rPr>
              <a:t> </a:t>
            </a:r>
            <a:r>
              <a:rPr lang="en-GB" dirty="0" err="1">
                <a:latin typeface="Calibri"/>
                <a:ea typeface="Calibri"/>
                <a:cs typeface="Calibri"/>
                <a:sym typeface="Calibri"/>
              </a:rPr>
              <a:t>fatores</a:t>
            </a:r>
            <a:r>
              <a:rPr lang="en-GB" dirty="0">
                <a:latin typeface="Calibri"/>
                <a:ea typeface="Calibri"/>
                <a:cs typeface="Calibri"/>
                <a:sym typeface="Calibri"/>
              </a:rPr>
              <a:t> e </a:t>
            </a:r>
            <a:r>
              <a:rPr lang="en-GB" dirty="0" err="1">
                <a:latin typeface="Calibri"/>
                <a:ea typeface="Calibri"/>
                <a:cs typeface="Calibri"/>
                <a:sym typeface="Calibri"/>
              </a:rPr>
              <a:t>estímulos</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barulho</a:t>
            </a:r>
            <a:r>
              <a:rPr lang="en-GB" dirty="0">
                <a:latin typeface="Calibri"/>
                <a:ea typeface="Calibri"/>
                <a:cs typeface="Calibri"/>
                <a:sym typeface="Calibri"/>
              </a:rPr>
              <a:t>, </a:t>
            </a:r>
            <a:r>
              <a:rPr lang="en-GB" dirty="0" err="1">
                <a:latin typeface="Calibri"/>
                <a:ea typeface="Calibri"/>
                <a:cs typeface="Calibri"/>
                <a:sym typeface="Calibri"/>
              </a:rPr>
              <a:t>superlotação</a:t>
            </a:r>
            <a:r>
              <a:rPr lang="en-GB" dirty="0">
                <a:latin typeface="Calibri"/>
                <a:ea typeface="Calibri"/>
                <a:cs typeface="Calibri"/>
                <a:sym typeface="Calibri"/>
              </a:rPr>
              <a:t> e </a:t>
            </a:r>
            <a:r>
              <a:rPr lang="en-GB" dirty="0" err="1">
                <a:latin typeface="Calibri"/>
                <a:ea typeface="Calibri"/>
                <a:cs typeface="Calibri"/>
                <a:sym typeface="Calibri"/>
              </a:rPr>
              <a:t>longos</a:t>
            </a:r>
            <a:r>
              <a:rPr lang="en-GB" dirty="0">
                <a:latin typeface="Calibri"/>
                <a:ea typeface="Calibri"/>
                <a:cs typeface="Calibri"/>
                <a:sym typeface="Calibri"/>
              </a:rPr>
              <a:t> tempos de </a:t>
            </a:r>
            <a:r>
              <a:rPr lang="en-GB" dirty="0" err="1">
                <a:latin typeface="Calibri"/>
                <a:ea typeface="Calibri"/>
                <a:cs typeface="Calibri"/>
                <a:sym typeface="Calibri"/>
              </a:rPr>
              <a:t>espera</a:t>
            </a:r>
            <a:r>
              <a:rPr lang="en-GB" dirty="0">
                <a:latin typeface="Calibri"/>
                <a:ea typeface="Calibri"/>
                <a:cs typeface="Calibri"/>
                <a:sym typeface="Calibri"/>
              </a:rPr>
              <a:t>, que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exacerbar</a:t>
            </a:r>
            <a:r>
              <a:rPr lang="en-GB" dirty="0">
                <a:latin typeface="Calibri"/>
                <a:ea typeface="Calibri"/>
                <a:cs typeface="Calibri"/>
                <a:sym typeface="Calibri"/>
              </a:rPr>
              <a:t> o </a:t>
            </a:r>
            <a:r>
              <a:rPr lang="en-GB" dirty="0" err="1">
                <a:latin typeface="Calibri"/>
                <a:ea typeface="Calibri"/>
                <a:cs typeface="Calibri"/>
                <a:sym typeface="Calibri"/>
              </a:rPr>
              <a:t>sofrimento</a:t>
            </a:r>
            <a:r>
              <a:rPr lang="en-GB" dirty="0">
                <a:latin typeface="Calibri"/>
                <a:ea typeface="Calibri"/>
                <a:cs typeface="Calibri"/>
                <a:sym typeface="Calibri"/>
              </a:rPr>
              <a:t> e a </a:t>
            </a:r>
            <a:r>
              <a:rPr lang="en-GB" dirty="0" err="1">
                <a:latin typeface="Calibri"/>
                <a:ea typeface="Calibri"/>
                <a:cs typeface="Calibri"/>
                <a:sym typeface="Calibri"/>
              </a:rPr>
              <a:t>ansiedade</a:t>
            </a:r>
            <a:r>
              <a:rPr lang="en-GB" dirty="0">
                <a:latin typeface="Calibri"/>
                <a:ea typeface="Calibri"/>
                <a:cs typeface="Calibri"/>
                <a:sym typeface="Calibri"/>
              </a:rPr>
              <a:t> das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3"/>
              </a:rPr>
              <a:t>55</a:t>
            </a:r>
            <a:r>
              <a:rPr lang="en-GB" i="1" dirty="0">
                <a:latin typeface="Calibri"/>
                <a:ea typeface="Calibri"/>
                <a:cs typeface="Calibri"/>
                <a:sym typeface="Calibri"/>
              </a:rPr>
              <a:t>).</a:t>
            </a:r>
            <a:endParaRPr dirty="0"/>
          </a:p>
          <a:p>
            <a:pPr marL="342900" marR="0" lvl="0" indent="-266700" algn="l" rtl="0">
              <a:spcBef>
                <a:spcPts val="0"/>
              </a:spcBef>
              <a:spcAft>
                <a:spcPts val="0"/>
              </a:spcAft>
              <a:buClr>
                <a:schemeClr val="dk1"/>
              </a:buClr>
              <a:buSzPts val="1200"/>
              <a:buFont typeface="Arial"/>
              <a:buNone/>
            </a:pP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Arial"/>
              <a:buChar char="•"/>
            </a:pPr>
            <a:r>
              <a:rPr lang="en-GB" dirty="0" err="1">
                <a:latin typeface="Calibri"/>
                <a:ea typeface="Calibri"/>
                <a:cs typeface="Calibri"/>
                <a:sym typeface="Calibri"/>
              </a:rPr>
              <a:t>Além</a:t>
            </a:r>
            <a:r>
              <a:rPr lang="en-GB" dirty="0">
                <a:latin typeface="Calibri"/>
                <a:ea typeface="Calibri"/>
                <a:cs typeface="Calibri"/>
                <a:sym typeface="Calibri"/>
              </a:rPr>
              <a:t> </a:t>
            </a:r>
            <a:r>
              <a:rPr lang="en-GB" dirty="0" err="1">
                <a:latin typeface="Calibri"/>
                <a:ea typeface="Calibri"/>
                <a:cs typeface="Calibri"/>
                <a:sym typeface="Calibri"/>
              </a:rPr>
              <a:t>disso</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profissionais</a:t>
            </a:r>
            <a:r>
              <a:rPr lang="en-GB" dirty="0">
                <a:latin typeface="Calibri"/>
                <a:ea typeface="Calibri"/>
                <a:cs typeface="Calibri"/>
                <a:sym typeface="Calibri"/>
              </a:rPr>
              <a:t> dos </a:t>
            </a:r>
            <a:r>
              <a:rPr lang="en-GB" dirty="0" err="1">
                <a:latin typeface="Calibri"/>
                <a:ea typeface="Calibri"/>
                <a:cs typeface="Calibri"/>
                <a:sym typeface="Calibri"/>
              </a:rPr>
              <a:t>serviços</a:t>
            </a:r>
            <a:r>
              <a:rPr lang="en-GB" dirty="0">
                <a:latin typeface="Calibri"/>
                <a:ea typeface="Calibri"/>
                <a:cs typeface="Calibri"/>
                <a:sym typeface="Calibri"/>
              </a:rPr>
              <a:t> de </a:t>
            </a:r>
            <a:r>
              <a:rPr lang="en-GB" dirty="0" err="1">
                <a:latin typeface="Calibri"/>
                <a:ea typeface="Calibri"/>
                <a:cs typeface="Calibri"/>
                <a:sym typeface="Calibri"/>
              </a:rPr>
              <a:t>emergência</a:t>
            </a:r>
            <a:r>
              <a:rPr lang="en-GB" dirty="0">
                <a:latin typeface="Calibri"/>
                <a:ea typeface="Calibri"/>
                <a:cs typeface="Calibri"/>
                <a:sym typeface="Calibri"/>
              </a:rPr>
              <a:t> </a:t>
            </a:r>
            <a:r>
              <a:rPr lang="en-GB" dirty="0" err="1">
                <a:latin typeface="Calibri"/>
                <a:ea typeface="Calibri"/>
                <a:cs typeface="Calibri"/>
                <a:sym typeface="Calibri"/>
              </a:rPr>
              <a:t>raramente</a:t>
            </a:r>
            <a:r>
              <a:rPr lang="en-GB" dirty="0">
                <a:latin typeface="Calibri"/>
                <a:ea typeface="Calibri"/>
                <a:cs typeface="Calibri"/>
                <a:sym typeface="Calibri"/>
              </a:rPr>
              <a:t> </a:t>
            </a:r>
            <a:r>
              <a:rPr lang="en-GB" dirty="0" err="1">
                <a:latin typeface="Calibri"/>
                <a:ea typeface="Calibri"/>
                <a:cs typeface="Calibri"/>
                <a:sym typeface="Calibri"/>
              </a:rPr>
              <a:t>recebem</a:t>
            </a:r>
            <a:r>
              <a:rPr lang="en-GB" dirty="0">
                <a:latin typeface="Calibri"/>
                <a:ea typeface="Calibri"/>
                <a:cs typeface="Calibri"/>
                <a:sym typeface="Calibri"/>
              </a:rPr>
              <a:t> </a:t>
            </a:r>
            <a:r>
              <a:rPr lang="en-GB" dirty="0" err="1">
                <a:latin typeface="Calibri"/>
                <a:ea typeface="Calibri"/>
                <a:cs typeface="Calibri"/>
                <a:sym typeface="Calibri"/>
              </a:rPr>
              <a:t>formação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estratégias</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coercivas</a:t>
            </a:r>
            <a:r>
              <a:rPr lang="en-GB" dirty="0">
                <a:latin typeface="Calibri"/>
                <a:ea typeface="Calibri"/>
                <a:cs typeface="Calibri"/>
                <a:sym typeface="Calibri"/>
              </a:rPr>
              <a:t> para </a:t>
            </a:r>
            <a:r>
              <a:rPr lang="en-GB" dirty="0" err="1">
                <a:latin typeface="Calibri"/>
                <a:ea typeface="Calibri"/>
                <a:cs typeface="Calibri"/>
                <a:sym typeface="Calibri"/>
              </a:rPr>
              <a:t>apoiar</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sofrimento</a:t>
            </a:r>
            <a:r>
              <a:rPr lang="en-GB" dirty="0">
                <a:latin typeface="Calibri"/>
                <a:ea typeface="Calibri"/>
                <a:cs typeface="Calibri"/>
                <a:sym typeface="Calibri"/>
              </a:rPr>
              <a:t>. Como </a:t>
            </a:r>
            <a:r>
              <a:rPr lang="en-GB" dirty="0" err="1">
                <a:latin typeface="Calibri"/>
                <a:ea typeface="Calibri"/>
                <a:cs typeface="Calibri"/>
                <a:sym typeface="Calibri"/>
              </a:rPr>
              <a:t>resultado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muitos</a:t>
            </a:r>
            <a:r>
              <a:rPr lang="en-GB" dirty="0">
                <a:latin typeface="Calibri"/>
                <a:ea typeface="Calibri"/>
                <a:cs typeface="Calibri"/>
                <a:sym typeface="Calibri"/>
              </a:rPr>
              <a:t> </a:t>
            </a:r>
            <a:r>
              <a:rPr lang="en-GB" dirty="0" err="1">
                <a:latin typeface="Calibri"/>
                <a:ea typeface="Calibri"/>
                <a:cs typeface="Calibri"/>
                <a:sym typeface="Calibri"/>
              </a:rPr>
              <a:t>casos</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profissionais</a:t>
            </a:r>
            <a:r>
              <a:rPr lang="en-GB" dirty="0">
                <a:latin typeface="Calibri"/>
                <a:ea typeface="Calibri"/>
                <a:cs typeface="Calibri"/>
                <a:sym typeface="Calibri"/>
              </a:rPr>
              <a:t> </a:t>
            </a:r>
            <a:r>
              <a:rPr lang="en-GB" dirty="0" err="1">
                <a:latin typeface="Calibri"/>
                <a:ea typeface="Calibri"/>
                <a:cs typeface="Calibri"/>
                <a:sym typeface="Calibri"/>
              </a:rPr>
              <a:t>recorrem</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uso</a:t>
            </a:r>
            <a:r>
              <a:rPr lang="en-GB" dirty="0">
                <a:latin typeface="Calibri"/>
                <a:ea typeface="Calibri"/>
                <a:cs typeface="Calibri"/>
                <a:sym typeface="Calibri"/>
              </a:rPr>
              <a:t> de </a:t>
            </a:r>
            <a:r>
              <a:rPr lang="en-GB" dirty="0" err="1">
                <a:latin typeface="Calibri"/>
                <a:ea typeface="Calibri"/>
                <a:cs typeface="Calibri"/>
                <a:sym typeface="Calibri"/>
              </a:rPr>
              <a:t>isolamento</a:t>
            </a:r>
            <a:r>
              <a:rPr lang="en-GB" dirty="0">
                <a:latin typeface="Calibri"/>
                <a:ea typeface="Calibri"/>
                <a:cs typeface="Calibri"/>
                <a:sym typeface="Calibri"/>
              </a:rPr>
              <a:t> e </a:t>
            </a:r>
            <a:r>
              <a:rPr lang="en-GB" dirty="0" err="1">
                <a:latin typeface="Calibri"/>
                <a:ea typeface="Calibri"/>
                <a:cs typeface="Calibri"/>
                <a:sym typeface="Calibri"/>
              </a:rPr>
              <a:t>contenção</a:t>
            </a:r>
            <a:r>
              <a:rPr lang="en-GB" dirty="0">
                <a:latin typeface="Calibri"/>
                <a:ea typeface="Calibri"/>
                <a:cs typeface="Calibri"/>
                <a:sym typeface="Calibri"/>
              </a:rPr>
              <a:t>.</a:t>
            </a:r>
            <a:endParaRPr dirty="0"/>
          </a:p>
          <a:p>
            <a:pPr marL="342900" marR="0" lvl="0" indent="-266700" algn="l" rtl="0">
              <a:spcBef>
                <a:spcPts val="0"/>
              </a:spcBef>
              <a:spcAft>
                <a:spcPts val="0"/>
              </a:spcAft>
              <a:buClr>
                <a:schemeClr val="dk1"/>
              </a:buClr>
              <a:buSzPts val="1200"/>
              <a:buFont typeface="Arial"/>
              <a:buNone/>
            </a:pP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Arial"/>
              <a:buChar char="•"/>
            </a:pPr>
            <a:r>
              <a:rPr lang="en-GB" dirty="0" err="1">
                <a:latin typeface="Calibri"/>
                <a:ea typeface="Calibri"/>
                <a:cs typeface="Calibri"/>
                <a:sym typeface="Calibri"/>
              </a:rPr>
              <a:t>Pesquisas</a:t>
            </a:r>
            <a:r>
              <a:rPr lang="en-GB" dirty="0">
                <a:latin typeface="Calibri"/>
                <a:ea typeface="Calibri"/>
                <a:cs typeface="Calibri"/>
                <a:sym typeface="Calibri"/>
              </a:rPr>
              <a:t> </a:t>
            </a:r>
            <a:r>
              <a:rPr lang="en-GB" dirty="0" err="1">
                <a:latin typeface="Calibri"/>
                <a:ea typeface="Calibri"/>
                <a:cs typeface="Calibri"/>
                <a:sym typeface="Calibri"/>
              </a:rPr>
              <a:t>mostram</a:t>
            </a:r>
            <a:r>
              <a:rPr lang="en-GB" dirty="0">
                <a:latin typeface="Calibri"/>
                <a:ea typeface="Calibri"/>
                <a:cs typeface="Calibri"/>
                <a:sym typeface="Calibri"/>
              </a:rPr>
              <a:t> que o </a:t>
            </a:r>
            <a:r>
              <a:rPr lang="en-GB" dirty="0" err="1">
                <a:latin typeface="Calibri"/>
                <a:ea typeface="Calibri"/>
                <a:cs typeface="Calibri"/>
                <a:sym typeface="Calibri"/>
              </a:rPr>
              <a:t>uso</a:t>
            </a:r>
            <a:r>
              <a:rPr lang="en-GB" dirty="0">
                <a:latin typeface="Calibri"/>
                <a:ea typeface="Calibri"/>
                <a:cs typeface="Calibri"/>
                <a:sym typeface="Calibri"/>
              </a:rPr>
              <a:t> de </a:t>
            </a:r>
            <a:r>
              <a:rPr lang="en-GB" dirty="0" err="1">
                <a:latin typeface="Calibri"/>
                <a:ea typeface="Calibri"/>
                <a:cs typeface="Calibri"/>
                <a:sym typeface="Calibri"/>
              </a:rPr>
              <a:t>isolamento</a:t>
            </a:r>
            <a:r>
              <a:rPr lang="en-GB" dirty="0">
                <a:latin typeface="Calibri"/>
                <a:ea typeface="Calibri"/>
                <a:cs typeface="Calibri"/>
                <a:sym typeface="Calibri"/>
              </a:rPr>
              <a:t> e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departamentos</a:t>
            </a:r>
            <a:r>
              <a:rPr lang="en-GB" dirty="0">
                <a:latin typeface="Calibri"/>
                <a:ea typeface="Calibri"/>
                <a:cs typeface="Calibri"/>
                <a:sym typeface="Calibri"/>
              </a:rPr>
              <a:t> de </a:t>
            </a:r>
            <a:r>
              <a:rPr lang="en-GB" dirty="0" err="1">
                <a:latin typeface="Calibri"/>
                <a:ea typeface="Calibri"/>
                <a:cs typeface="Calibri"/>
                <a:sym typeface="Calibri"/>
              </a:rPr>
              <a:t>emergência</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muito</a:t>
            </a:r>
            <a:r>
              <a:rPr lang="en-GB" dirty="0">
                <a:latin typeface="Calibri"/>
                <a:ea typeface="Calibri"/>
                <a:cs typeface="Calibri"/>
                <a:sym typeface="Calibri"/>
              </a:rPr>
              <a:t> </a:t>
            </a:r>
            <a:r>
              <a:rPr lang="en-GB" dirty="0" err="1">
                <a:latin typeface="Calibri"/>
                <a:ea typeface="Calibri"/>
                <a:cs typeface="Calibri"/>
                <a:sym typeface="Calibri"/>
              </a:rPr>
              <a:t>comum</a:t>
            </a:r>
            <a:r>
              <a:rPr lang="en-GB" dirty="0">
                <a:latin typeface="Calibri"/>
                <a:ea typeface="Calibri"/>
                <a:cs typeface="Calibri"/>
                <a:sym typeface="Calibri"/>
              </a:rPr>
              <a:t> </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4"/>
              </a:rPr>
              <a:t>56</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5"/>
              </a:rPr>
              <a:t> 57</a:t>
            </a:r>
            <a:r>
              <a:rPr lang="en-GB" i="1" dirty="0">
                <a:latin typeface="Calibri"/>
                <a:ea typeface="Calibri"/>
                <a:cs typeface="Calibri"/>
                <a:sym typeface="Calibri"/>
              </a:rPr>
              <a:t>)</a:t>
            </a:r>
            <a:r>
              <a:rPr lang="en-GB" dirty="0">
                <a:latin typeface="Calibri"/>
                <a:ea typeface="Calibri"/>
                <a:cs typeface="Calibri"/>
                <a:sym typeface="Calibri"/>
              </a:rPr>
              <a:t>.  </a:t>
            </a:r>
            <a:endParaRPr dirty="0"/>
          </a:p>
          <a:p>
            <a:pPr marL="342900" marR="0" lvl="0" indent="-266700" algn="l" rtl="0">
              <a:spcBef>
                <a:spcPts val="0"/>
              </a:spcBef>
              <a:spcAft>
                <a:spcPts val="0"/>
              </a:spcAft>
              <a:buClr>
                <a:schemeClr val="dk1"/>
              </a:buClr>
              <a:buSzPts val="1200"/>
              <a:buFont typeface="Arial"/>
              <a:buNone/>
            </a:pP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Arial"/>
              <a:buChar char="•"/>
            </a:pPr>
            <a:r>
              <a:rPr lang="en-GB" dirty="0" err="1">
                <a:latin typeface="Calibri"/>
                <a:ea typeface="Calibri"/>
                <a:cs typeface="Calibri"/>
                <a:sym typeface="Calibri"/>
              </a:rPr>
              <a:t>Criar</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sala de </a:t>
            </a:r>
            <a:r>
              <a:rPr lang="en-GB" dirty="0" err="1">
                <a:latin typeface="Calibri"/>
                <a:ea typeface="Calibri"/>
                <a:cs typeface="Calibri"/>
                <a:sym typeface="Calibri"/>
              </a:rPr>
              <a:t>acolhimento</a:t>
            </a:r>
            <a:r>
              <a:rPr lang="en-GB" dirty="0">
                <a:latin typeface="Calibri"/>
                <a:ea typeface="Calibri"/>
                <a:cs typeface="Calibri"/>
                <a:sym typeface="Calibri"/>
              </a:rPr>
              <a:t> </a:t>
            </a:r>
            <a:r>
              <a:rPr lang="en-GB" dirty="0" err="1">
                <a:latin typeface="Calibri"/>
                <a:ea typeface="Calibri"/>
                <a:cs typeface="Calibri"/>
                <a:sym typeface="Calibri"/>
              </a:rPr>
              <a:t>dentro</a:t>
            </a:r>
            <a:r>
              <a:rPr lang="en-GB" dirty="0">
                <a:latin typeface="Calibri"/>
                <a:ea typeface="Calibri"/>
                <a:cs typeface="Calibri"/>
                <a:sym typeface="Calibri"/>
              </a:rPr>
              <a:t> de um </a:t>
            </a:r>
            <a:r>
              <a:rPr lang="en-GB" dirty="0" err="1">
                <a:latin typeface="Calibri"/>
                <a:ea typeface="Calibri"/>
                <a:cs typeface="Calibri"/>
                <a:sym typeface="Calibri"/>
              </a:rPr>
              <a:t>serviço</a:t>
            </a:r>
            <a:r>
              <a:rPr lang="en-GB" dirty="0">
                <a:latin typeface="Calibri"/>
                <a:ea typeface="Calibri"/>
                <a:cs typeface="Calibri"/>
                <a:sym typeface="Calibri"/>
              </a:rPr>
              <a:t> de </a:t>
            </a:r>
            <a:r>
              <a:rPr lang="en-GB" dirty="0" err="1">
                <a:latin typeface="Calibri"/>
                <a:ea typeface="Calibri"/>
                <a:cs typeface="Calibri"/>
                <a:sym typeface="Calibri"/>
              </a:rPr>
              <a:t>emergência</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forma </a:t>
            </a:r>
            <a:r>
              <a:rPr lang="en-GB" dirty="0" err="1">
                <a:latin typeface="Calibri"/>
                <a:ea typeface="Calibri"/>
                <a:cs typeface="Calibri"/>
                <a:sym typeface="Calibri"/>
              </a:rPr>
              <a:t>útil</a:t>
            </a:r>
            <a:r>
              <a:rPr lang="en-GB" dirty="0">
                <a:latin typeface="Calibri"/>
                <a:ea typeface="Calibri"/>
                <a:cs typeface="Calibri"/>
                <a:sym typeface="Calibri"/>
              </a:rPr>
              <a:t> de </a:t>
            </a:r>
            <a:r>
              <a:rPr lang="en-GB" dirty="0" err="1">
                <a:latin typeface="Calibri"/>
                <a:ea typeface="Calibri"/>
                <a:cs typeface="Calibri"/>
                <a:sym typeface="Calibri"/>
              </a:rPr>
              <a:t>garantir</a:t>
            </a:r>
            <a:r>
              <a:rPr lang="en-GB" dirty="0">
                <a:latin typeface="Calibri"/>
                <a:ea typeface="Calibri"/>
                <a:cs typeface="Calibri"/>
                <a:sym typeface="Calibri"/>
              </a:rPr>
              <a:t> que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tenham</a:t>
            </a:r>
            <a:r>
              <a:rPr lang="en-GB" dirty="0">
                <a:latin typeface="Calibri"/>
                <a:ea typeface="Calibri"/>
                <a:cs typeface="Calibri"/>
                <a:sym typeface="Calibri"/>
              </a:rPr>
              <a:t> que </a:t>
            </a:r>
            <a:r>
              <a:rPr lang="en-GB" dirty="0" err="1">
                <a:latin typeface="Calibri"/>
                <a:ea typeface="Calibri"/>
                <a:cs typeface="Calibri"/>
                <a:sym typeface="Calibri"/>
              </a:rPr>
              <a:t>esperar</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salas de </a:t>
            </a:r>
            <a:r>
              <a:rPr lang="en-GB" dirty="0" err="1">
                <a:latin typeface="Calibri"/>
                <a:ea typeface="Calibri"/>
                <a:cs typeface="Calibri"/>
                <a:sym typeface="Calibri"/>
              </a:rPr>
              <a:t>espera</a:t>
            </a:r>
            <a:r>
              <a:rPr lang="en-GB" dirty="0">
                <a:latin typeface="Calibri"/>
                <a:ea typeface="Calibri"/>
                <a:cs typeface="Calibri"/>
                <a:sym typeface="Calibri"/>
              </a:rPr>
              <a:t> </a:t>
            </a:r>
            <a:r>
              <a:rPr lang="en-GB" dirty="0" err="1">
                <a:latin typeface="Calibri"/>
                <a:ea typeface="Calibri"/>
                <a:cs typeface="Calibri"/>
                <a:sym typeface="Calibri"/>
              </a:rPr>
              <a:t>barulhentas</a:t>
            </a:r>
            <a:r>
              <a:rPr lang="en-GB" dirty="0">
                <a:latin typeface="Calibri"/>
                <a:ea typeface="Calibri"/>
                <a:cs typeface="Calibri"/>
                <a:sym typeface="Calibri"/>
              </a:rPr>
              <a:t>, </a:t>
            </a:r>
            <a:r>
              <a:rPr lang="en-GB" dirty="0" err="1">
                <a:latin typeface="Calibri"/>
                <a:ea typeface="Calibri"/>
                <a:cs typeface="Calibri"/>
                <a:sym typeface="Calibri"/>
              </a:rPr>
              <a:t>superlotadas</a:t>
            </a:r>
            <a:r>
              <a:rPr lang="en-GB" dirty="0">
                <a:latin typeface="Calibri"/>
                <a:ea typeface="Calibri"/>
                <a:cs typeface="Calibri"/>
                <a:sym typeface="Calibri"/>
              </a:rPr>
              <a:t> e,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vezes</a:t>
            </a:r>
            <a:r>
              <a:rPr lang="en-GB" dirty="0">
                <a:latin typeface="Calibri"/>
                <a:ea typeface="Calibri"/>
                <a:cs typeface="Calibri"/>
                <a:sym typeface="Calibri"/>
              </a:rPr>
              <a:t>, </a:t>
            </a:r>
            <a:r>
              <a:rPr lang="en-GB" dirty="0" err="1">
                <a:latin typeface="Calibri"/>
                <a:ea typeface="Calibri"/>
                <a:cs typeface="Calibri"/>
                <a:sym typeface="Calibri"/>
              </a:rPr>
              <a:t>caóticas</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vez</a:t>
            </a:r>
            <a:r>
              <a:rPr lang="en-GB" dirty="0">
                <a:latin typeface="Calibri"/>
                <a:ea typeface="Calibri"/>
                <a:cs typeface="Calibri"/>
                <a:sym typeface="Calibri"/>
              </a:rPr>
              <a:t> </a:t>
            </a:r>
            <a:r>
              <a:rPr lang="en-GB" dirty="0" err="1">
                <a:latin typeface="Calibri"/>
                <a:ea typeface="Calibri"/>
                <a:cs typeface="Calibri"/>
                <a:sym typeface="Calibri"/>
              </a:rPr>
              <a:t>disso</a:t>
            </a:r>
            <a:r>
              <a:rPr lang="en-GB" dirty="0">
                <a:latin typeface="Calibri"/>
                <a:ea typeface="Calibri"/>
                <a:cs typeface="Calibri"/>
                <a:sym typeface="Calibri"/>
              </a:rPr>
              <a:t>, </a:t>
            </a:r>
            <a:r>
              <a:rPr lang="en-GB" dirty="0" err="1">
                <a:latin typeface="Calibri"/>
                <a:ea typeface="Calibri"/>
                <a:cs typeface="Calibri"/>
                <a:sym typeface="Calibri"/>
              </a:rPr>
              <a:t>elas</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esperar</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um </a:t>
            </a:r>
            <a:r>
              <a:rPr lang="en-GB" dirty="0" err="1">
                <a:latin typeface="Calibri"/>
                <a:ea typeface="Calibri"/>
                <a:cs typeface="Calibri"/>
                <a:sym typeface="Calibri"/>
              </a:rPr>
              <a:t>ambiente</a:t>
            </a:r>
            <a:r>
              <a:rPr lang="en-GB" dirty="0">
                <a:latin typeface="Calibri"/>
                <a:ea typeface="Calibri"/>
                <a:cs typeface="Calibri"/>
                <a:sym typeface="Calibri"/>
              </a:rPr>
              <a:t> </a:t>
            </a:r>
            <a:r>
              <a:rPr lang="en-GB" dirty="0" err="1">
                <a:latin typeface="Calibri"/>
                <a:ea typeface="Calibri"/>
                <a:cs typeface="Calibri"/>
                <a:sym typeface="Calibri"/>
              </a:rPr>
              <a:t>calmo</a:t>
            </a:r>
            <a:r>
              <a:rPr lang="en-GB" dirty="0">
                <a:latin typeface="Calibri"/>
                <a:ea typeface="Calibri"/>
                <a:cs typeface="Calibri"/>
                <a:sym typeface="Calibri"/>
              </a:rPr>
              <a:t>, longe de </a:t>
            </a:r>
            <a:r>
              <a:rPr lang="en-GB" dirty="0" err="1">
                <a:latin typeface="Calibri"/>
                <a:ea typeface="Calibri"/>
                <a:cs typeface="Calibri"/>
                <a:sym typeface="Calibri"/>
              </a:rPr>
              <a:t>estímulos</a:t>
            </a:r>
            <a:r>
              <a:rPr lang="en-GB" dirty="0">
                <a:latin typeface="Calibri"/>
                <a:ea typeface="Calibri"/>
                <a:cs typeface="Calibri"/>
                <a:sym typeface="Calibri"/>
              </a:rPr>
              <a:t> </a:t>
            </a:r>
            <a:r>
              <a:rPr lang="en-GB" dirty="0" err="1">
                <a:latin typeface="Calibri"/>
                <a:ea typeface="Calibri"/>
                <a:cs typeface="Calibri"/>
                <a:sym typeface="Calibri"/>
              </a:rPr>
              <a:t>negativos</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955" name="Google Shape;955;p1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GB" b="1" i="1" dirty="0" err="1">
                <a:latin typeface="Calibri"/>
                <a:ea typeface="Calibri"/>
                <a:cs typeface="Calibri"/>
                <a:sym typeface="Calibri"/>
              </a:rPr>
              <a:t>Exercício</a:t>
            </a:r>
            <a:r>
              <a:rPr lang="en-GB" b="1" i="1" dirty="0">
                <a:latin typeface="Calibri"/>
                <a:ea typeface="Calibri"/>
                <a:cs typeface="Calibri"/>
                <a:sym typeface="Calibri"/>
              </a:rPr>
              <a:t> 2.1: </a:t>
            </a:r>
            <a:r>
              <a:rPr lang="en-GB" b="1" i="1" dirty="0" err="1">
                <a:latin typeface="Calibri"/>
                <a:ea typeface="Calibri"/>
                <a:cs typeface="Calibri"/>
                <a:sym typeface="Calibri"/>
              </a:rPr>
              <a:t>Significado</a:t>
            </a:r>
            <a:r>
              <a:rPr lang="en-GB" b="1" i="1" dirty="0">
                <a:latin typeface="Calibri"/>
                <a:ea typeface="Calibri"/>
                <a:cs typeface="Calibri"/>
                <a:sym typeface="Calibri"/>
              </a:rPr>
              <a:t> de </a:t>
            </a:r>
            <a:r>
              <a:rPr lang="en-GB" b="1" i="1" dirty="0" err="1">
                <a:latin typeface="Calibri"/>
                <a:ea typeface="Calibri"/>
                <a:cs typeface="Calibri"/>
                <a:sym typeface="Calibri"/>
              </a:rPr>
              <a:t>isolamento</a:t>
            </a:r>
            <a:r>
              <a:rPr lang="en-GB" b="1" i="1" dirty="0">
                <a:latin typeface="Calibri"/>
                <a:ea typeface="Calibri"/>
                <a:cs typeface="Calibri"/>
                <a:sym typeface="Calibri"/>
              </a:rPr>
              <a:t> e </a:t>
            </a:r>
            <a:r>
              <a:rPr lang="en-GB" b="1" i="1" dirty="0" err="1">
                <a:latin typeface="Calibri"/>
                <a:ea typeface="Calibri"/>
                <a:cs typeface="Calibri"/>
                <a:sym typeface="Calibri"/>
              </a:rPr>
              <a:t>contenção</a:t>
            </a:r>
            <a:r>
              <a:rPr lang="en-GB" b="1" i="1" dirty="0">
                <a:latin typeface="Calibri"/>
                <a:ea typeface="Calibri"/>
                <a:cs typeface="Calibri"/>
                <a:sym typeface="Calibri"/>
              </a:rPr>
              <a:t> (10 min.</a:t>
            </a:r>
            <a:r>
              <a:rPr lang="en-GB" i="1" dirty="0">
                <a:latin typeface="Calibri"/>
                <a:ea typeface="Calibri"/>
                <a:cs typeface="Calibri"/>
                <a:sym typeface="Calibri"/>
              </a:rPr>
              <a:t>)  </a:t>
            </a:r>
            <a:endParaRPr dirty="0">
              <a:latin typeface="Calibri"/>
              <a:ea typeface="Calibri"/>
              <a:cs typeface="Calibri"/>
              <a:sym typeface="Calibri"/>
            </a:endParaRPr>
          </a:p>
          <a:p>
            <a:pPr marL="457200" marR="0" lvl="0" indent="0" algn="l" rtl="0">
              <a:lnSpc>
                <a:spcPct val="115000"/>
              </a:lnSpc>
              <a:spcBef>
                <a:spcPts val="0"/>
              </a:spcBef>
              <a:spcAft>
                <a:spcPts val="0"/>
              </a:spcAft>
              <a:buNone/>
            </a:pPr>
            <a:r>
              <a:rPr lang="en-GB" b="1"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1000"/>
              </a:spcBef>
              <a:spcAft>
                <a:spcPts val="0"/>
              </a:spcAft>
              <a:buNone/>
            </a:pPr>
            <a:r>
              <a:rPr lang="en-GB" dirty="0" err="1">
                <a:solidFill>
                  <a:srgbClr val="548DD4"/>
                </a:solidFill>
                <a:latin typeface="Calibri"/>
                <a:ea typeface="Calibri"/>
                <a:cs typeface="Calibri"/>
                <a:sym typeface="Calibri"/>
              </a:rPr>
              <a:t>Comece</a:t>
            </a:r>
            <a:r>
              <a:rPr lang="en-GB" dirty="0">
                <a:solidFill>
                  <a:srgbClr val="548DD4"/>
                </a:solidFill>
                <a:latin typeface="Calibri"/>
                <a:ea typeface="Calibri"/>
                <a:cs typeface="Calibri"/>
                <a:sym typeface="Calibri"/>
              </a:rPr>
              <a:t> com </a:t>
            </a:r>
            <a:r>
              <a:rPr lang="en-GB" dirty="0" err="1">
                <a:solidFill>
                  <a:srgbClr val="548DD4"/>
                </a:solidFill>
                <a:latin typeface="Calibri"/>
                <a:ea typeface="Calibri"/>
                <a:cs typeface="Calibri"/>
                <a:sym typeface="Calibri"/>
              </a:rPr>
              <a:t>uma</a:t>
            </a:r>
            <a:r>
              <a:rPr lang="en-GB" dirty="0">
                <a:solidFill>
                  <a:srgbClr val="548DD4"/>
                </a:solidFill>
                <a:latin typeface="Calibri"/>
                <a:ea typeface="Calibri"/>
                <a:cs typeface="Calibri"/>
                <a:sym typeface="Calibri"/>
              </a:rPr>
              <a:t> breve </a:t>
            </a:r>
            <a:r>
              <a:rPr lang="en-GB" dirty="0" err="1">
                <a:solidFill>
                  <a:srgbClr val="548DD4"/>
                </a:solidFill>
                <a:latin typeface="Calibri"/>
                <a:ea typeface="Calibri"/>
                <a:cs typeface="Calibri"/>
                <a:sym typeface="Calibri"/>
              </a:rPr>
              <a:t>discussão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geral</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sobre</a:t>
            </a:r>
            <a:r>
              <a:rPr lang="en-GB" dirty="0">
                <a:solidFill>
                  <a:srgbClr val="548DD4"/>
                </a:solidFill>
                <a:latin typeface="Calibri"/>
                <a:ea typeface="Calibri"/>
                <a:cs typeface="Calibri"/>
                <a:sym typeface="Calibri"/>
              </a:rPr>
              <a:t> as </a:t>
            </a:r>
            <a:r>
              <a:rPr lang="en-GB" dirty="0" err="1">
                <a:solidFill>
                  <a:srgbClr val="548DD4"/>
                </a:solidFill>
                <a:latin typeface="Calibri"/>
                <a:ea typeface="Calibri"/>
                <a:cs typeface="Calibri"/>
                <a:sym typeface="Calibri"/>
              </a:rPr>
              <a:t>ideias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iniciais</a:t>
            </a:r>
            <a:r>
              <a:rPr lang="en-GB" dirty="0">
                <a:solidFill>
                  <a:srgbClr val="548DD4"/>
                </a:solidFill>
                <a:latin typeface="Calibri"/>
                <a:ea typeface="Calibri"/>
                <a:cs typeface="Calibri"/>
                <a:sym typeface="Calibri"/>
              </a:rPr>
              <a:t> dos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sobre</a:t>
            </a:r>
            <a:r>
              <a:rPr lang="en-GB" dirty="0">
                <a:solidFill>
                  <a:srgbClr val="548DD4"/>
                </a:solidFill>
                <a:latin typeface="Calibri"/>
                <a:ea typeface="Calibri"/>
                <a:cs typeface="Calibri"/>
                <a:sym typeface="Calibri"/>
              </a:rPr>
              <a:t> o </a:t>
            </a:r>
            <a:r>
              <a:rPr lang="en-GB" dirty="0" err="1">
                <a:solidFill>
                  <a:srgbClr val="548DD4"/>
                </a:solidFill>
                <a:latin typeface="Calibri"/>
                <a:ea typeface="Calibri"/>
                <a:cs typeface="Calibri"/>
                <a:sym typeface="Calibri"/>
              </a:rPr>
              <a:t>significado</a:t>
            </a:r>
            <a:r>
              <a:rPr lang="en-GB" dirty="0">
                <a:solidFill>
                  <a:srgbClr val="548DD4"/>
                </a:solidFill>
                <a:latin typeface="Calibri"/>
                <a:ea typeface="Calibri"/>
                <a:cs typeface="Calibri"/>
                <a:sym typeface="Calibri"/>
              </a:rPr>
              <a:t> dos </a:t>
            </a:r>
            <a:r>
              <a:rPr lang="en-GB" dirty="0" err="1">
                <a:solidFill>
                  <a:srgbClr val="548DD4"/>
                </a:solidFill>
                <a:latin typeface="Calibri"/>
                <a:ea typeface="Calibri"/>
                <a:cs typeface="Calibri"/>
                <a:sym typeface="Calibri"/>
              </a:rPr>
              <a:t>termos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isolamento</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 O </a:t>
            </a:r>
            <a:r>
              <a:rPr lang="en-GB" dirty="0" err="1">
                <a:solidFill>
                  <a:srgbClr val="548DD4"/>
                </a:solidFill>
                <a:latin typeface="Calibri"/>
                <a:ea typeface="Calibri"/>
                <a:cs typeface="Calibri"/>
                <a:sym typeface="Calibri"/>
              </a:rPr>
              <a:t>objetivo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deste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exercício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é</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incentivar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começarem</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pensar</a:t>
            </a:r>
            <a:r>
              <a:rPr lang="en-GB" dirty="0">
                <a:solidFill>
                  <a:srgbClr val="548DD4"/>
                </a:solidFill>
                <a:latin typeface="Calibri"/>
                <a:ea typeface="Calibri"/>
                <a:cs typeface="Calibri"/>
                <a:sym typeface="Calibri"/>
              </a:rPr>
              <a:t> de forma </a:t>
            </a:r>
            <a:r>
              <a:rPr lang="en-GB" dirty="0" err="1">
                <a:solidFill>
                  <a:srgbClr val="548DD4"/>
                </a:solidFill>
                <a:latin typeface="Calibri"/>
                <a:ea typeface="Calibri"/>
                <a:cs typeface="Calibri"/>
                <a:sym typeface="Calibri"/>
              </a:rPr>
              <a:t>criativa</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crítica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sobre</a:t>
            </a:r>
            <a:r>
              <a:rPr lang="en-GB" dirty="0">
                <a:solidFill>
                  <a:srgbClr val="548DD4"/>
                </a:solidFill>
                <a:latin typeface="Calibri"/>
                <a:ea typeface="Calibri"/>
                <a:cs typeface="Calibri"/>
                <a:sym typeface="Calibri"/>
              </a:rPr>
              <a:t> o </a:t>
            </a:r>
            <a:r>
              <a:rPr lang="en-GB" dirty="0" err="1">
                <a:solidFill>
                  <a:srgbClr val="548DD4"/>
                </a:solidFill>
                <a:latin typeface="Calibri"/>
                <a:ea typeface="Calibri"/>
                <a:cs typeface="Calibri"/>
                <a:sym typeface="Calibri"/>
              </a:rPr>
              <a:t>isolamento</a:t>
            </a:r>
            <a:r>
              <a:rPr lang="en-GB" dirty="0">
                <a:solidFill>
                  <a:srgbClr val="548DD4"/>
                </a:solidFill>
                <a:latin typeface="Calibri"/>
                <a:ea typeface="Calibri"/>
                <a:cs typeface="Calibri"/>
                <a:sym typeface="Calibri"/>
              </a:rPr>
              <a:t> e a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 – </a:t>
            </a:r>
            <a:r>
              <a:rPr lang="en-GB" dirty="0" err="1">
                <a:solidFill>
                  <a:srgbClr val="548DD4"/>
                </a:solidFill>
                <a:latin typeface="Calibri"/>
                <a:ea typeface="Calibri"/>
                <a:cs typeface="Calibri"/>
                <a:sym typeface="Calibri"/>
              </a:rPr>
              <a:t>práticas</a:t>
            </a:r>
            <a:r>
              <a:rPr lang="en-GB" dirty="0">
                <a:solidFill>
                  <a:srgbClr val="548DD4"/>
                </a:solidFill>
                <a:latin typeface="Calibri"/>
                <a:ea typeface="Calibri"/>
                <a:cs typeface="Calibri"/>
                <a:sym typeface="Calibri"/>
              </a:rPr>
              <a:t> que, para </a:t>
            </a:r>
            <a:r>
              <a:rPr lang="en-GB" dirty="0" err="1">
                <a:solidFill>
                  <a:srgbClr val="548DD4"/>
                </a:solidFill>
                <a:latin typeface="Calibri"/>
                <a:ea typeface="Calibri"/>
                <a:cs typeface="Calibri"/>
                <a:sym typeface="Calibri"/>
              </a:rPr>
              <a:t>muitos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podem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constituir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procedimentos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padrão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aceitáveis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comuns</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inevitáveis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nos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serviços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Faça</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seguinte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pergunta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convide-os</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compartilhar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suas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ideias</a:t>
            </a:r>
            <a:r>
              <a:rPr lang="en-GB" dirty="0">
                <a:solidFill>
                  <a:srgbClr val="548DD4"/>
                </a:solidFill>
                <a:latin typeface="Calibri"/>
                <a:ea typeface="Calibri"/>
                <a:cs typeface="Calibri"/>
                <a:sym typeface="Calibri"/>
              </a:rPr>
              <a:t>. </a:t>
            </a:r>
            <a:endParaRPr dirty="0">
              <a:latin typeface="Calibri"/>
              <a:ea typeface="Calibri"/>
              <a:cs typeface="Calibri"/>
              <a:sym typeface="Calibri"/>
            </a:endParaRPr>
          </a:p>
          <a:p>
            <a:pPr marL="285750" lvl="0" indent="-285750" algn="just" rtl="0">
              <a:lnSpc>
                <a:spcPct val="115000"/>
              </a:lnSpc>
              <a:spcBef>
                <a:spcPts val="2200"/>
              </a:spcBef>
              <a:spcAft>
                <a:spcPts val="0"/>
              </a:spcAft>
              <a:buClr>
                <a:schemeClr val="dk1"/>
              </a:buClr>
              <a:buSzPts val="1400"/>
              <a:buFont typeface="Arial"/>
              <a:buChar char="•"/>
            </a:pPr>
            <a:r>
              <a:rPr lang="en-GB" sz="1400" dirty="0">
                <a:latin typeface="Calibri"/>
                <a:ea typeface="Calibri"/>
                <a:cs typeface="Calibri"/>
                <a:sym typeface="Calibri"/>
              </a:rPr>
              <a:t>O que </a:t>
            </a:r>
            <a:r>
              <a:rPr lang="en-GB" sz="1400" dirty="0" err="1">
                <a:latin typeface="Calibri"/>
                <a:ea typeface="Calibri"/>
                <a:cs typeface="Calibri"/>
                <a:sym typeface="Calibri"/>
              </a:rPr>
              <a:t>você</a:t>
            </a:r>
            <a:r>
              <a:rPr lang="en-GB" sz="1400" dirty="0">
                <a:latin typeface="Calibri"/>
                <a:ea typeface="Calibri"/>
                <a:cs typeface="Calibri"/>
                <a:sym typeface="Calibri"/>
              </a:rPr>
              <a:t> </a:t>
            </a:r>
            <a:r>
              <a:rPr lang="en-GB" sz="1400" dirty="0" err="1">
                <a:latin typeface="Calibri"/>
                <a:ea typeface="Calibri"/>
                <a:cs typeface="Calibri"/>
                <a:sym typeface="Calibri"/>
              </a:rPr>
              <a:t>entende</a:t>
            </a:r>
            <a:r>
              <a:rPr lang="en-GB" sz="1400" dirty="0">
                <a:latin typeface="Calibri"/>
                <a:ea typeface="Calibri"/>
                <a:cs typeface="Calibri"/>
                <a:sym typeface="Calibri"/>
              </a:rPr>
              <a:t> </a:t>
            </a:r>
            <a:r>
              <a:rPr lang="en-GB" sz="1400" dirty="0" err="1">
                <a:latin typeface="Calibri"/>
                <a:ea typeface="Calibri"/>
                <a:cs typeface="Calibri"/>
                <a:sym typeface="Calibri"/>
              </a:rPr>
              <a:t>pelas</a:t>
            </a:r>
            <a:r>
              <a:rPr lang="en-GB" sz="1400" dirty="0">
                <a:latin typeface="Calibri"/>
                <a:ea typeface="Calibri"/>
                <a:cs typeface="Calibri"/>
                <a:sym typeface="Calibri"/>
              </a:rPr>
              <a:t> </a:t>
            </a:r>
            <a:r>
              <a:rPr lang="en-GB" sz="1400" dirty="0" err="1">
                <a:latin typeface="Calibri"/>
                <a:ea typeface="Calibri"/>
                <a:cs typeface="Calibri"/>
                <a:sym typeface="Calibri"/>
              </a:rPr>
              <a:t>palavras</a:t>
            </a:r>
            <a:r>
              <a:rPr lang="en-GB" sz="1400" dirty="0">
                <a:latin typeface="Calibri"/>
                <a:ea typeface="Calibri"/>
                <a:cs typeface="Calibri"/>
                <a:sym typeface="Calibri"/>
              </a:rPr>
              <a:t>: “</a:t>
            </a:r>
            <a:r>
              <a:rPr lang="en-GB" sz="1400" dirty="0" err="1">
                <a:latin typeface="Calibri"/>
                <a:ea typeface="Calibri"/>
                <a:cs typeface="Calibri"/>
                <a:sym typeface="Calibri"/>
              </a:rPr>
              <a:t>isolamento</a:t>
            </a:r>
            <a:r>
              <a:rPr lang="en-GB" sz="1400" dirty="0">
                <a:latin typeface="Calibri"/>
                <a:ea typeface="Calibri"/>
                <a:cs typeface="Calibri"/>
                <a:sym typeface="Calibri"/>
              </a:rPr>
              <a:t>” e “</a:t>
            </a:r>
            <a:r>
              <a:rPr lang="en-GB" sz="1400" dirty="0" err="1">
                <a:latin typeface="Calibri"/>
                <a:ea typeface="Calibri"/>
                <a:cs typeface="Calibri"/>
                <a:sym typeface="Calibri"/>
              </a:rPr>
              <a:t>contenção</a:t>
            </a:r>
            <a:r>
              <a:rPr lang="en-GB" sz="1400" dirty="0">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1000"/>
              </a:spcBef>
              <a:spcAft>
                <a:spcPts val="0"/>
              </a:spcAft>
              <a:buNone/>
            </a:pPr>
            <a:r>
              <a:rPr lang="en-GB" dirty="0" err="1">
                <a:solidFill>
                  <a:srgbClr val="548DD4"/>
                </a:solidFill>
                <a:latin typeface="Calibri"/>
                <a:ea typeface="Calibri"/>
                <a:cs typeface="Calibri"/>
                <a:sym typeface="Calibri"/>
              </a:rPr>
              <a:t>Anote</a:t>
            </a:r>
            <a:r>
              <a:rPr lang="en-GB" dirty="0">
                <a:solidFill>
                  <a:srgbClr val="548DD4"/>
                </a:solidFill>
                <a:latin typeface="Calibri"/>
                <a:ea typeface="Calibri"/>
                <a:cs typeface="Calibri"/>
                <a:sym typeface="Calibri"/>
              </a:rPr>
              <a:t> as </a:t>
            </a:r>
            <a:r>
              <a:rPr lang="en-GB" dirty="0" err="1">
                <a:solidFill>
                  <a:srgbClr val="548DD4"/>
                </a:solidFill>
                <a:latin typeface="Calibri"/>
                <a:ea typeface="Calibri"/>
                <a:cs typeface="Calibri"/>
                <a:sym typeface="Calibri"/>
              </a:rPr>
              <a:t>ideias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num</a:t>
            </a:r>
            <a:r>
              <a:rPr lang="en-GB" dirty="0">
                <a:solidFill>
                  <a:srgbClr val="548DD4"/>
                </a:solidFill>
                <a:latin typeface="Calibri"/>
                <a:ea typeface="Calibri"/>
                <a:cs typeface="Calibri"/>
                <a:sym typeface="Calibri"/>
              </a:rPr>
              <a:t> flipchart. </a:t>
            </a:r>
            <a:r>
              <a:rPr lang="en-GB" dirty="0" err="1">
                <a:solidFill>
                  <a:srgbClr val="548DD4"/>
                </a:solidFill>
                <a:latin typeface="Calibri"/>
                <a:ea typeface="Calibri"/>
                <a:cs typeface="Calibri"/>
                <a:sym typeface="Calibri"/>
              </a:rPr>
              <a:t>Não</a:t>
            </a:r>
            <a:r>
              <a:rPr lang="en-GB" dirty="0">
                <a:solidFill>
                  <a:srgbClr val="548DD4"/>
                </a:solidFill>
                <a:latin typeface="Calibri"/>
                <a:ea typeface="Calibri"/>
                <a:cs typeface="Calibri"/>
                <a:sym typeface="Calibri"/>
              </a:rPr>
              <a:t> se </a:t>
            </a:r>
            <a:r>
              <a:rPr lang="en-GB" dirty="0" err="1">
                <a:solidFill>
                  <a:srgbClr val="548DD4"/>
                </a:solidFill>
                <a:latin typeface="Calibri"/>
                <a:ea typeface="Calibri"/>
                <a:cs typeface="Calibri"/>
                <a:sym typeface="Calibri"/>
              </a:rPr>
              <a:t>preocupe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nesta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fase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apresentar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definições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completas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uma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vez</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estes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termos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serão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definidos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na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próxima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apresentação</a:t>
            </a:r>
            <a:r>
              <a:rPr lang="en-GB" dirty="0">
                <a:solidFill>
                  <a:srgbClr val="548DD4"/>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161" name="Google Shape;16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1" name="Google Shape;961;p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Exercício</a:t>
            </a:r>
            <a:r>
              <a:rPr lang="en-GB" b="1" i="1" dirty="0">
                <a:latin typeface="Calibri"/>
                <a:ea typeface="Calibri"/>
                <a:cs typeface="Calibri"/>
                <a:sym typeface="Calibri"/>
              </a:rPr>
              <a:t> 8.2: Salas de </a:t>
            </a:r>
            <a:r>
              <a:rPr lang="en-GB" b="1" i="1" dirty="0" err="1">
                <a:latin typeface="Calibri"/>
                <a:ea typeface="Calibri"/>
                <a:cs typeface="Calibri"/>
                <a:sym typeface="Calibri"/>
              </a:rPr>
              <a:t>acolhimento</a:t>
            </a:r>
            <a:r>
              <a:rPr lang="en-GB" b="1" i="1" dirty="0">
                <a:latin typeface="Calibri"/>
                <a:ea typeface="Calibri"/>
                <a:cs typeface="Calibri"/>
                <a:sym typeface="Calibri"/>
              </a:rPr>
              <a:t> no </a:t>
            </a:r>
            <a:r>
              <a:rPr lang="en-GB" b="1" i="1" dirty="0" err="1">
                <a:latin typeface="Calibri"/>
                <a:ea typeface="Calibri"/>
                <a:cs typeface="Calibri"/>
                <a:sym typeface="Calibri"/>
              </a:rPr>
              <a:t>seu</a:t>
            </a:r>
            <a:r>
              <a:rPr lang="en-GB" b="1" i="1" dirty="0">
                <a:latin typeface="Calibri"/>
                <a:ea typeface="Calibri"/>
                <a:cs typeface="Calibri"/>
                <a:sym typeface="Calibri"/>
              </a:rPr>
              <a:t> </a:t>
            </a:r>
            <a:r>
              <a:rPr lang="en-GB" b="1" i="1" dirty="0" err="1">
                <a:latin typeface="Calibri"/>
                <a:ea typeface="Calibri"/>
                <a:cs typeface="Calibri"/>
                <a:sym typeface="Calibri"/>
              </a:rPr>
              <a:t>serviço</a:t>
            </a:r>
            <a:r>
              <a:rPr lang="en-GB" b="1" i="1" dirty="0">
                <a:latin typeface="Calibri"/>
                <a:ea typeface="Calibri"/>
                <a:cs typeface="Calibri"/>
                <a:sym typeface="Calibri"/>
              </a:rPr>
              <a:t>  (15 min.)</a:t>
            </a:r>
            <a:endParaRPr dirty="0">
              <a:latin typeface="Calibri"/>
              <a:ea typeface="Calibri"/>
              <a:cs typeface="Calibri"/>
              <a:sym typeface="Calibri"/>
            </a:endParaRPr>
          </a:p>
          <a:p>
            <a:pPr marL="0" lvl="0" indent="0" algn="just" rtl="0">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a:solidFill>
                  <a:srgbClr val="548DD4"/>
                </a:solidFill>
                <a:latin typeface="Calibri"/>
                <a:ea typeface="Calibri"/>
                <a:cs typeface="Calibri"/>
                <a:sym typeface="Calibri"/>
              </a:rPr>
              <a:t>Este </a:t>
            </a:r>
            <a:r>
              <a:rPr lang="en-GB" dirty="0" err="1">
                <a:solidFill>
                  <a:srgbClr val="548DD4"/>
                </a:solidFill>
                <a:latin typeface="Calibri"/>
                <a:ea typeface="Calibri"/>
                <a:cs typeface="Calibri"/>
                <a:sym typeface="Calibri"/>
              </a:rPr>
              <a:t>exercício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destina</a:t>
            </a:r>
            <a:r>
              <a:rPr lang="en-GB" dirty="0">
                <a:solidFill>
                  <a:srgbClr val="548DD4"/>
                </a:solidFill>
                <a:latin typeface="Calibri"/>
                <a:ea typeface="Calibri"/>
                <a:cs typeface="Calibri"/>
                <a:sym typeface="Calibri"/>
              </a:rPr>
              <a:t>-se a </a:t>
            </a:r>
            <a:r>
              <a:rPr lang="en-GB" dirty="0" err="1">
                <a:solidFill>
                  <a:srgbClr val="548DD4"/>
                </a:solidFill>
                <a:latin typeface="Calibri"/>
                <a:ea typeface="Calibri"/>
                <a:cs typeface="Calibri"/>
                <a:sym typeface="Calibri"/>
              </a:rPr>
              <a:t>ajudar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apresentar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uma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lista</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medidas</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podem</a:t>
            </a:r>
            <a:r>
              <a:rPr lang="en-GB" dirty="0">
                <a:solidFill>
                  <a:srgbClr val="548DD4"/>
                </a:solidFill>
                <a:latin typeface="Calibri"/>
                <a:ea typeface="Calibri"/>
                <a:cs typeface="Calibri"/>
                <a:sym typeface="Calibri"/>
              </a:rPr>
              <a:t> ser </a:t>
            </a:r>
            <a:r>
              <a:rPr lang="en-GB" dirty="0" err="1">
                <a:solidFill>
                  <a:srgbClr val="548DD4"/>
                </a:solidFill>
                <a:latin typeface="Calibri"/>
                <a:ea typeface="Calibri"/>
                <a:cs typeface="Calibri"/>
                <a:sym typeface="Calibri"/>
              </a:rPr>
              <a:t>tomadas</a:t>
            </a:r>
            <a:r>
              <a:rPr lang="en-GB" dirty="0">
                <a:solidFill>
                  <a:srgbClr val="548DD4"/>
                </a:solidFill>
                <a:latin typeface="Calibri"/>
                <a:ea typeface="Calibri"/>
                <a:cs typeface="Calibri"/>
                <a:sym typeface="Calibri"/>
              </a:rPr>
              <a:t> para </a:t>
            </a:r>
            <a:r>
              <a:rPr lang="en-GB" dirty="0" err="1">
                <a:solidFill>
                  <a:srgbClr val="548DD4"/>
                </a:solidFill>
                <a:latin typeface="Calibri"/>
                <a:ea typeface="Calibri"/>
                <a:cs typeface="Calibri"/>
                <a:sym typeface="Calibri"/>
              </a:rPr>
              <a:t>criar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uma</a:t>
            </a:r>
            <a:r>
              <a:rPr lang="en-GB" dirty="0">
                <a:solidFill>
                  <a:srgbClr val="548DD4"/>
                </a:solidFill>
                <a:latin typeface="Calibri"/>
                <a:ea typeface="Calibri"/>
                <a:cs typeface="Calibri"/>
                <a:sym typeface="Calibri"/>
              </a:rPr>
              <a:t> sala de </a:t>
            </a:r>
            <a:r>
              <a:rPr lang="en-GB" dirty="0" err="1">
                <a:solidFill>
                  <a:srgbClr val="548DD4"/>
                </a:solidFill>
                <a:latin typeface="Calibri"/>
                <a:ea typeface="Calibri"/>
                <a:cs typeface="Calibri"/>
                <a:sym typeface="Calibri"/>
              </a:rPr>
              <a:t>acolhimento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seus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serviços</a:t>
            </a:r>
            <a:r>
              <a:rPr lang="en-GB" dirty="0">
                <a:solidFill>
                  <a:srgbClr val="548DD4"/>
                </a:solidFill>
                <a:latin typeface="Calibri"/>
                <a:ea typeface="Calibri"/>
                <a:cs typeface="Calibri"/>
                <a:sym typeface="Calibri"/>
              </a:rPr>
              <a:t>. </a:t>
            </a:r>
          </a:p>
          <a:p>
            <a:pPr marL="0" lvl="0" indent="0" algn="just" rtl="0">
              <a:lnSpc>
                <a:spcPct val="115000"/>
              </a:lnSpc>
              <a:spcBef>
                <a:spcPts val="0"/>
              </a:spcBef>
              <a:spcAft>
                <a:spcPts val="0"/>
              </a:spcAft>
              <a:buNone/>
            </a:pPr>
            <a:r>
              <a:rPr lang="en-GB" dirty="0" err="1">
                <a:solidFill>
                  <a:srgbClr val="548DD4"/>
                </a:solidFill>
                <a:latin typeface="Calibri"/>
                <a:ea typeface="Calibri"/>
                <a:cs typeface="Calibri"/>
                <a:sym typeface="Calibri"/>
              </a:rPr>
              <a:t>Faça</a:t>
            </a:r>
            <a:r>
              <a:rPr lang="en-GB" dirty="0">
                <a:solidFill>
                  <a:srgbClr val="548DD4"/>
                </a:solidFill>
                <a:latin typeface="Calibri"/>
                <a:ea typeface="Calibri"/>
                <a:cs typeface="Calibri"/>
                <a:sym typeface="Calibri"/>
              </a:rPr>
              <a:t> as </a:t>
            </a:r>
            <a:r>
              <a:rPr lang="en-GB" dirty="0" err="1">
                <a:solidFill>
                  <a:srgbClr val="548DD4"/>
                </a:solidFill>
                <a:latin typeface="Calibri"/>
                <a:ea typeface="Calibri"/>
                <a:cs typeface="Calibri"/>
                <a:sym typeface="Calibri"/>
              </a:rPr>
              <a:t>seguintes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perguntas</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registre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ideias</a:t>
            </a:r>
            <a:r>
              <a:rPr lang="en-GB" dirty="0">
                <a:solidFill>
                  <a:srgbClr val="548DD4"/>
                </a:solidFill>
                <a:latin typeface="Calibri"/>
                <a:ea typeface="Calibri"/>
                <a:cs typeface="Calibri"/>
                <a:sym typeface="Calibri"/>
              </a:rPr>
              <a:t> no </a:t>
            </a:r>
            <a:r>
              <a:rPr lang="en-GB" dirty="0" err="1">
                <a:solidFill>
                  <a:srgbClr val="548DD4"/>
                </a:solidFill>
                <a:latin typeface="Calibri"/>
                <a:ea typeface="Calibri"/>
                <a:cs typeface="Calibri"/>
                <a:sym typeface="Calibri"/>
              </a:rPr>
              <a:t>painel</a:t>
            </a:r>
            <a:r>
              <a:rPr lang="en-GB" dirty="0">
                <a:solidFill>
                  <a:srgbClr val="548DD4"/>
                </a:solidFill>
                <a:latin typeface="Calibri"/>
                <a:ea typeface="Calibri"/>
                <a:cs typeface="Calibri"/>
                <a:sym typeface="Calibri"/>
              </a:rPr>
              <a:t> flipchart: </a:t>
            </a:r>
          </a:p>
          <a:p>
            <a:pPr marL="0" lvl="0" indent="0" algn="l" rtl="0">
              <a:spcBef>
                <a:spcPts val="1000"/>
              </a:spcBef>
              <a:spcAft>
                <a:spcPts val="0"/>
              </a:spcAft>
              <a:buNone/>
            </a:pPr>
            <a:r>
              <a:rPr lang="en-GB" dirty="0">
                <a:latin typeface="Calibri"/>
                <a:ea typeface="Calibri"/>
                <a:cs typeface="Calibri"/>
                <a:sym typeface="Calibri"/>
              </a:rPr>
              <a:t>O que </a:t>
            </a:r>
            <a:r>
              <a:rPr lang="en-GB" dirty="0" err="1">
                <a:latin typeface="Calibri"/>
                <a:ea typeface="Calibri"/>
                <a:cs typeface="Calibri"/>
                <a:sym typeface="Calibri"/>
              </a:rPr>
              <a:t>deve</a:t>
            </a:r>
            <a:r>
              <a:rPr lang="en-GB" dirty="0">
                <a:latin typeface="Calibri"/>
                <a:ea typeface="Calibri"/>
                <a:cs typeface="Calibri"/>
                <a:sym typeface="Calibri"/>
              </a:rPr>
              <a:t> ser </a:t>
            </a:r>
            <a:r>
              <a:rPr lang="en-GB" dirty="0" err="1">
                <a:latin typeface="Calibri"/>
                <a:ea typeface="Calibri"/>
                <a:cs typeface="Calibri"/>
                <a:sym typeface="Calibri"/>
              </a:rPr>
              <a:t>feito</a:t>
            </a:r>
            <a:r>
              <a:rPr lang="en-GB" dirty="0">
                <a:latin typeface="Calibri"/>
                <a:ea typeface="Calibri"/>
                <a:cs typeface="Calibri"/>
                <a:sym typeface="Calibri"/>
              </a:rPr>
              <a:t> para </a:t>
            </a:r>
            <a:r>
              <a:rPr lang="en-GB" dirty="0" err="1">
                <a:latin typeface="Calibri"/>
                <a:ea typeface="Calibri"/>
                <a:cs typeface="Calibri"/>
                <a:sym typeface="Calibri"/>
              </a:rPr>
              <a:t>criar</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sala de </a:t>
            </a:r>
            <a:r>
              <a:rPr lang="en-GB" dirty="0" err="1">
                <a:latin typeface="Calibri"/>
                <a:ea typeface="Calibri"/>
                <a:cs typeface="Calibri"/>
                <a:sym typeface="Calibri"/>
              </a:rPr>
              <a:t>acolhimento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um </a:t>
            </a:r>
            <a:r>
              <a:rPr lang="en-GB" dirty="0" err="1">
                <a:latin typeface="Calibri"/>
                <a:ea typeface="Calibri"/>
                <a:cs typeface="Calibri"/>
                <a:sym typeface="Calibri"/>
              </a:rPr>
              <a:t>serviço</a:t>
            </a:r>
            <a:r>
              <a:rPr lang="en-GB" dirty="0">
                <a:latin typeface="Calibri"/>
                <a:ea typeface="Calibri"/>
                <a:cs typeface="Calibri"/>
                <a:sym typeface="Calibri"/>
              </a:rPr>
              <a:t> social </a:t>
            </a:r>
            <a:r>
              <a:rPr lang="en-GB" dirty="0" err="1">
                <a:latin typeface="Calibri"/>
                <a:ea typeface="Calibri"/>
                <a:cs typeface="Calibri"/>
                <a:sym typeface="Calibri"/>
              </a:rPr>
              <a:t>ou</a:t>
            </a:r>
            <a:r>
              <a:rPr lang="en-GB" dirty="0">
                <a:latin typeface="Calibri"/>
                <a:ea typeface="Calibri"/>
                <a:cs typeface="Calibri"/>
                <a:sym typeface="Calibri"/>
              </a:rPr>
              <a:t> de </a:t>
            </a:r>
            <a:r>
              <a:rPr lang="en-GB" dirty="0" err="1">
                <a:latin typeface="Calibri"/>
                <a:ea typeface="Calibri"/>
                <a:cs typeface="Calibri"/>
                <a:sym typeface="Calibri"/>
              </a:rPr>
              <a:t>saúde</a:t>
            </a:r>
            <a:r>
              <a:rPr lang="en-GB" dirty="0">
                <a:latin typeface="Calibri"/>
                <a:ea typeface="Calibri"/>
                <a:cs typeface="Calibri"/>
                <a:sym typeface="Calibri"/>
              </a:rPr>
              <a:t> mental? </a:t>
            </a:r>
          </a:p>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Qual sala </a:t>
            </a:r>
            <a:r>
              <a:rPr lang="en-GB" dirty="0" err="1">
                <a:latin typeface="Calibri"/>
                <a:ea typeface="Calibri"/>
                <a:cs typeface="Calibri"/>
                <a:sym typeface="Calibri"/>
              </a:rPr>
              <a:t>será</a:t>
            </a:r>
            <a:r>
              <a:rPr lang="en-GB" dirty="0">
                <a:latin typeface="Calibri"/>
                <a:ea typeface="Calibri"/>
                <a:cs typeface="Calibri"/>
                <a:sym typeface="Calibri"/>
              </a:rPr>
              <a:t> </a:t>
            </a:r>
            <a:r>
              <a:rPr lang="en-GB" dirty="0" err="1">
                <a:latin typeface="Calibri"/>
                <a:ea typeface="Calibri"/>
                <a:cs typeface="Calibri"/>
                <a:sym typeface="Calibri"/>
              </a:rPr>
              <a:t>usada</a:t>
            </a:r>
            <a:r>
              <a:rPr lang="en-GB" dirty="0">
                <a:latin typeface="Calibri"/>
                <a:ea typeface="Calibri"/>
                <a:cs typeface="Calibri"/>
                <a:sym typeface="Calibri"/>
              </a:rPr>
              <a:t>? </a:t>
            </a:r>
          </a:p>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Que </a:t>
            </a:r>
            <a:r>
              <a:rPr lang="en-GB" dirty="0" err="1">
                <a:latin typeface="Calibri"/>
                <a:ea typeface="Calibri"/>
                <a:cs typeface="Calibri"/>
                <a:sym typeface="Calibri"/>
              </a:rPr>
              <a:t>tipo</a:t>
            </a:r>
            <a:r>
              <a:rPr lang="en-GB" dirty="0">
                <a:latin typeface="Calibri"/>
                <a:ea typeface="Calibri"/>
                <a:cs typeface="Calibri"/>
                <a:sym typeface="Calibri"/>
              </a:rPr>
              <a:t> de </a:t>
            </a:r>
            <a:r>
              <a:rPr lang="en-GB" dirty="0" err="1">
                <a:latin typeface="Calibri"/>
                <a:ea typeface="Calibri"/>
                <a:cs typeface="Calibri"/>
                <a:sym typeface="Calibri"/>
              </a:rPr>
              <a:t>espaço</a:t>
            </a:r>
            <a:r>
              <a:rPr lang="en-GB" dirty="0">
                <a:latin typeface="Calibri"/>
                <a:ea typeface="Calibri"/>
                <a:cs typeface="Calibri"/>
                <a:sym typeface="Calibri"/>
              </a:rPr>
              <a:t>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querem</a:t>
            </a:r>
            <a:r>
              <a:rPr lang="en-GB" dirty="0">
                <a:latin typeface="Calibri"/>
                <a:ea typeface="Calibri"/>
                <a:cs typeface="Calibri"/>
                <a:sym typeface="Calibri"/>
              </a:rPr>
              <a:t> </a:t>
            </a:r>
            <a:r>
              <a:rPr lang="en-GB" dirty="0" err="1">
                <a:latin typeface="Calibri"/>
                <a:ea typeface="Calibri"/>
                <a:cs typeface="Calibri"/>
                <a:sym typeface="Calibri"/>
              </a:rPr>
              <a:t>criar</a:t>
            </a:r>
            <a:r>
              <a:rPr lang="en-GB" dirty="0">
                <a:latin typeface="Calibri"/>
                <a:ea typeface="Calibri"/>
                <a:cs typeface="Calibri"/>
                <a:sym typeface="Calibri"/>
              </a:rPr>
              <a:t>? </a:t>
            </a:r>
          </a:p>
          <a:p>
            <a:pPr marL="342900" marR="0" lvl="0" indent="-342900" algn="l" rtl="0">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Quem</a:t>
            </a:r>
            <a:r>
              <a:rPr lang="en-GB" dirty="0">
                <a:latin typeface="Calibri"/>
                <a:ea typeface="Calibri"/>
                <a:cs typeface="Calibri"/>
                <a:sym typeface="Calibri"/>
              </a:rPr>
              <a:t> </a:t>
            </a:r>
            <a:r>
              <a:rPr lang="en-GB" dirty="0" err="1">
                <a:latin typeface="Calibri"/>
                <a:ea typeface="Calibri"/>
                <a:cs typeface="Calibri"/>
                <a:sym typeface="Calibri"/>
              </a:rPr>
              <a:t>será</a:t>
            </a:r>
            <a:r>
              <a:rPr lang="en-GB" dirty="0">
                <a:latin typeface="Calibri"/>
                <a:ea typeface="Calibri"/>
                <a:cs typeface="Calibri"/>
                <a:sym typeface="Calibri"/>
              </a:rPr>
              <a:t> </a:t>
            </a:r>
            <a:r>
              <a:rPr lang="en-GB" dirty="0" err="1">
                <a:latin typeface="Calibri"/>
                <a:ea typeface="Calibri"/>
                <a:cs typeface="Calibri"/>
                <a:sym typeface="Calibri"/>
              </a:rPr>
              <a:t>responsável</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criá</a:t>
            </a:r>
            <a:r>
              <a:rPr lang="en-GB" dirty="0">
                <a:latin typeface="Calibri"/>
                <a:ea typeface="Calibri"/>
                <a:cs typeface="Calibri"/>
                <a:sym typeface="Calibri"/>
              </a:rPr>
              <a:t>-la? </a:t>
            </a:r>
          </a:p>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O que </a:t>
            </a:r>
            <a:r>
              <a:rPr lang="en-GB" dirty="0" err="1">
                <a:latin typeface="Calibri"/>
                <a:ea typeface="Calibri"/>
                <a:cs typeface="Calibri"/>
                <a:sym typeface="Calibri"/>
              </a:rPr>
              <a:t>pode</a:t>
            </a:r>
            <a:r>
              <a:rPr lang="en-GB" dirty="0">
                <a:latin typeface="Calibri"/>
                <a:ea typeface="Calibri"/>
                <a:cs typeface="Calibri"/>
                <a:sym typeface="Calibri"/>
              </a:rPr>
              <a:t> ser </a:t>
            </a:r>
            <a:r>
              <a:rPr lang="en-GB" dirty="0" err="1">
                <a:latin typeface="Calibri"/>
                <a:ea typeface="Calibri"/>
                <a:cs typeface="Calibri"/>
                <a:sym typeface="Calibri"/>
              </a:rPr>
              <a:t>incluído</a:t>
            </a:r>
            <a:r>
              <a:rPr lang="en-GB" dirty="0">
                <a:latin typeface="Calibri"/>
                <a:ea typeface="Calibri"/>
                <a:cs typeface="Calibri"/>
                <a:sym typeface="Calibri"/>
              </a:rPr>
              <a:t> </a:t>
            </a:r>
            <a:r>
              <a:rPr lang="en-GB" dirty="0" err="1">
                <a:latin typeface="Calibri"/>
                <a:ea typeface="Calibri"/>
                <a:cs typeface="Calibri"/>
                <a:sym typeface="Calibri"/>
              </a:rPr>
              <a:t>na</a:t>
            </a:r>
            <a:r>
              <a:rPr lang="en-GB" dirty="0">
                <a:latin typeface="Calibri"/>
                <a:ea typeface="Calibri"/>
                <a:cs typeface="Calibri"/>
                <a:sym typeface="Calibri"/>
              </a:rPr>
              <a:t> sala? </a:t>
            </a:r>
          </a:p>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Como </a:t>
            </a:r>
            <a:r>
              <a:rPr lang="en-GB" dirty="0" err="1">
                <a:latin typeface="Calibri"/>
                <a:ea typeface="Calibri"/>
                <a:cs typeface="Calibri"/>
                <a:sym typeface="Calibri"/>
              </a:rPr>
              <a:t>alguém</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reunir</a:t>
            </a:r>
            <a:r>
              <a:rPr lang="en-GB" dirty="0">
                <a:latin typeface="Calibri"/>
                <a:ea typeface="Calibri"/>
                <a:cs typeface="Calibri"/>
                <a:sym typeface="Calibri"/>
              </a:rPr>
              <a:t> e </a:t>
            </a:r>
            <a:r>
              <a:rPr lang="en-GB" dirty="0" err="1">
                <a:latin typeface="Calibri"/>
                <a:ea typeface="Calibri"/>
                <a:cs typeface="Calibri"/>
                <a:sym typeface="Calibri"/>
              </a:rPr>
              <a:t>incorporar</a:t>
            </a:r>
            <a:r>
              <a:rPr lang="en-GB" dirty="0">
                <a:latin typeface="Calibri"/>
                <a:ea typeface="Calibri"/>
                <a:cs typeface="Calibri"/>
                <a:sym typeface="Calibri"/>
              </a:rPr>
              <a:t> </a:t>
            </a:r>
            <a:r>
              <a:rPr lang="en-GB" dirty="0" err="1">
                <a:latin typeface="Calibri"/>
                <a:ea typeface="Calibri"/>
                <a:cs typeface="Calibri"/>
                <a:sym typeface="Calibri"/>
              </a:rPr>
              <a:t>sugestões</a:t>
            </a:r>
            <a:r>
              <a:rPr lang="en-GB" dirty="0">
                <a:latin typeface="Calibri"/>
                <a:ea typeface="Calibri"/>
                <a:cs typeface="Calibri"/>
                <a:sym typeface="Calibri"/>
              </a:rPr>
              <a:t> de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utilizam</a:t>
            </a:r>
            <a:r>
              <a:rPr lang="en-GB" dirty="0">
                <a:latin typeface="Calibri"/>
                <a:ea typeface="Calibri"/>
                <a:cs typeface="Calibri"/>
                <a:sym typeface="Calibri"/>
              </a:rPr>
              <a:t> o </a:t>
            </a:r>
            <a:r>
              <a:rPr lang="en-GB" dirty="0" err="1">
                <a:latin typeface="Calibri"/>
                <a:ea typeface="Calibri"/>
                <a:cs typeface="Calibri"/>
                <a:sym typeface="Calibri"/>
              </a:rPr>
              <a:t>serviço</a:t>
            </a:r>
            <a:r>
              <a:rPr lang="en-GB" dirty="0">
                <a:latin typeface="Calibri"/>
                <a:ea typeface="Calibri"/>
                <a:cs typeface="Calibri"/>
                <a:sym typeface="Calibri"/>
              </a:rPr>
              <a:t> e a equipe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criar</a:t>
            </a:r>
            <a:r>
              <a:rPr lang="en-GB" dirty="0">
                <a:latin typeface="Calibri"/>
                <a:ea typeface="Calibri"/>
                <a:cs typeface="Calibri"/>
                <a:sym typeface="Calibri"/>
              </a:rPr>
              <a:t> a sala? </a:t>
            </a:r>
          </a:p>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Como </a:t>
            </a:r>
            <a:r>
              <a:rPr lang="en-GB" dirty="0" err="1">
                <a:latin typeface="Calibri"/>
                <a:ea typeface="Calibri"/>
                <a:cs typeface="Calibri"/>
                <a:sym typeface="Calibri"/>
              </a:rPr>
              <a:t>será</a:t>
            </a:r>
            <a:r>
              <a:rPr lang="en-GB" dirty="0">
                <a:latin typeface="Calibri"/>
                <a:ea typeface="Calibri"/>
                <a:cs typeface="Calibri"/>
                <a:sym typeface="Calibri"/>
              </a:rPr>
              <a:t> </a:t>
            </a:r>
            <a:r>
              <a:rPr lang="en-GB" dirty="0" err="1">
                <a:latin typeface="Calibri"/>
                <a:ea typeface="Calibri"/>
                <a:cs typeface="Calibri"/>
                <a:sym typeface="Calibri"/>
              </a:rPr>
              <a:t>financiada</a:t>
            </a:r>
            <a:r>
              <a:rPr lang="en-GB" dirty="0">
                <a:latin typeface="Calibri"/>
                <a:ea typeface="Calibri"/>
                <a:cs typeface="Calibri"/>
                <a:sym typeface="Calibri"/>
              </a:rPr>
              <a:t>?</a:t>
            </a:r>
          </a:p>
          <a:p>
            <a:pPr marL="0" lvl="0" indent="0" algn="l" rtl="0">
              <a:spcBef>
                <a:spcPts val="0"/>
              </a:spcBef>
              <a:spcAft>
                <a:spcPts val="0"/>
              </a:spcAft>
              <a:buNone/>
            </a:pPr>
            <a:endParaRPr dirty="0"/>
          </a:p>
        </p:txBody>
      </p:sp>
      <p:sp>
        <p:nvSpPr>
          <p:cNvPr id="962" name="Google Shape;962;p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121</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8" name="Google Shape;968;p1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200" b="1" dirty="0">
                <a:solidFill>
                  <a:srgbClr val="4F81BD"/>
                </a:solidFill>
                <a:latin typeface="Calibri"/>
                <a:ea typeface="Calibri"/>
                <a:cs typeface="Calibri"/>
                <a:sym typeface="Calibri"/>
              </a:rPr>
              <a:t>Tempo para </a:t>
            </a:r>
            <a:r>
              <a:rPr lang="en-GB" sz="1200" b="1" dirty="0" err="1">
                <a:solidFill>
                  <a:srgbClr val="4F81BD"/>
                </a:solidFill>
                <a:latin typeface="Calibri"/>
                <a:ea typeface="Calibri"/>
                <a:cs typeface="Calibri"/>
                <a:sym typeface="Calibri"/>
              </a:rPr>
              <a:t>este</a:t>
            </a:r>
            <a:r>
              <a:rPr lang="en-GB" sz="1200" b="1" dirty="0">
                <a:solidFill>
                  <a:srgbClr val="4F81BD"/>
                </a:solidFill>
                <a:latin typeface="Calibri"/>
                <a:ea typeface="Calibri"/>
                <a:cs typeface="Calibri"/>
                <a:sym typeface="Calibri"/>
              </a:rPr>
              <a:t> </a:t>
            </a:r>
            <a:r>
              <a:rPr lang="en-GB" sz="1200" b="1" dirty="0" err="1">
                <a:solidFill>
                  <a:srgbClr val="4F81BD"/>
                </a:solidFill>
                <a:latin typeface="Calibri"/>
                <a:ea typeface="Calibri"/>
                <a:cs typeface="Calibri"/>
                <a:sym typeface="Calibri"/>
              </a:rPr>
              <a:t>Tema</a:t>
            </a:r>
            <a:endParaRPr sz="1200" dirty="0">
              <a:latin typeface="Calibri"/>
              <a:ea typeface="Calibri"/>
              <a:cs typeface="Calibri"/>
              <a:sym typeface="Calibri"/>
            </a:endParaRPr>
          </a:p>
          <a:p>
            <a:pPr marL="0" lvl="0" indent="0" algn="just" rtl="0">
              <a:lnSpc>
                <a:spcPct val="115000"/>
              </a:lnSpc>
              <a:spcBef>
                <a:spcPts val="0"/>
              </a:spcBef>
              <a:spcAft>
                <a:spcPts val="0"/>
              </a:spcAft>
              <a:buNone/>
            </a:pPr>
            <a:r>
              <a:rPr lang="en-GB" sz="1200" dirty="0" err="1">
                <a:solidFill>
                  <a:srgbClr val="000000"/>
                </a:solidFill>
                <a:latin typeface="Calibri"/>
                <a:ea typeface="Calibri"/>
                <a:cs typeface="Calibri"/>
                <a:sym typeface="Calibri"/>
              </a:rPr>
              <a:t>Aproximadamente</a:t>
            </a:r>
            <a:r>
              <a:rPr lang="en-GB" sz="1200" dirty="0">
                <a:solidFill>
                  <a:srgbClr val="000000"/>
                </a:solidFill>
                <a:latin typeface="Calibri"/>
                <a:ea typeface="Calibri"/>
                <a:cs typeface="Calibri"/>
                <a:sym typeface="Calibri"/>
              </a:rPr>
              <a:t> 15 </a:t>
            </a:r>
            <a:r>
              <a:rPr lang="en-GB" sz="1200" dirty="0" err="1">
                <a:solidFill>
                  <a:srgbClr val="000000"/>
                </a:solidFill>
                <a:latin typeface="Calibri"/>
                <a:ea typeface="Calibri"/>
                <a:cs typeface="Calibri"/>
                <a:sym typeface="Calibri"/>
              </a:rPr>
              <a:t>minutos</a:t>
            </a:r>
            <a:r>
              <a:rPr lang="en-GB" sz="1200" dirty="0">
                <a:solidFill>
                  <a:srgbClr val="000000"/>
                </a:solidFill>
                <a:latin typeface="Calibri"/>
                <a:ea typeface="Calibri"/>
                <a:cs typeface="Calibri"/>
                <a:sym typeface="Calibri"/>
              </a:rPr>
              <a:t>.</a:t>
            </a:r>
            <a:endParaRPr sz="1200" dirty="0">
              <a:latin typeface="Calibri"/>
              <a:ea typeface="Calibri"/>
              <a:cs typeface="Calibri"/>
              <a:sym typeface="Calibri"/>
            </a:endParaRPr>
          </a:p>
          <a:p>
            <a:pPr marL="0" lvl="0" indent="0" algn="l" rtl="0">
              <a:spcBef>
                <a:spcPts val="0"/>
              </a:spcBef>
              <a:spcAft>
                <a:spcPts val="0"/>
              </a:spcAft>
              <a:buNone/>
            </a:pPr>
            <a:endParaRPr dirty="0"/>
          </a:p>
        </p:txBody>
      </p:sp>
      <p:sp>
        <p:nvSpPr>
          <p:cNvPr id="969" name="Google Shape;969;p1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122</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4" name="Google Shape;974;p1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Apresentação</a:t>
            </a:r>
            <a:r>
              <a:rPr lang="en-GB" b="1" i="1" dirty="0">
                <a:latin typeface="Calibri"/>
                <a:ea typeface="Calibri"/>
                <a:cs typeface="Calibri"/>
                <a:sym typeface="Calibri"/>
              </a:rPr>
              <a:t>: </a:t>
            </a:r>
            <a:r>
              <a:rPr lang="en-GB" b="1" i="1" dirty="0" err="1">
                <a:latin typeface="Calibri"/>
                <a:ea typeface="Calibri"/>
                <a:cs typeface="Calibri"/>
                <a:sym typeface="Calibri"/>
              </a:rPr>
              <a:t>Introdução</a:t>
            </a:r>
            <a:r>
              <a:rPr lang="en-GB" b="1" i="1" dirty="0">
                <a:latin typeface="Calibri"/>
                <a:ea typeface="Calibri"/>
                <a:cs typeface="Calibri"/>
                <a:sym typeface="Calibri"/>
              </a:rPr>
              <a:t> à </a:t>
            </a:r>
            <a:r>
              <a:rPr lang="en-GB" b="1" i="1" dirty="0" err="1">
                <a:latin typeface="Calibri"/>
                <a:ea typeface="Calibri"/>
                <a:cs typeface="Calibri"/>
                <a:sym typeface="Calibri"/>
              </a:rPr>
              <a:t>redução</a:t>
            </a:r>
            <a:r>
              <a:rPr lang="en-GB" b="1" i="1" dirty="0">
                <a:latin typeface="Calibri"/>
                <a:ea typeface="Calibri"/>
                <a:cs typeface="Calibri"/>
                <a:sym typeface="Calibri"/>
              </a:rPr>
              <a:t> da </a:t>
            </a:r>
            <a:r>
              <a:rPr lang="en-GB" b="1" i="1" dirty="0" err="1">
                <a:latin typeface="Calibri"/>
                <a:ea typeface="Calibri"/>
                <a:cs typeface="Calibri"/>
                <a:sym typeface="Calibri"/>
              </a:rPr>
              <a:t>escalada</a:t>
            </a:r>
            <a:r>
              <a:rPr lang="en-GB" b="1" i="1" dirty="0">
                <a:latin typeface="Calibri"/>
                <a:ea typeface="Calibri"/>
                <a:cs typeface="Calibri"/>
                <a:sym typeface="Calibri"/>
              </a:rPr>
              <a:t> (</a:t>
            </a:r>
            <a:r>
              <a:rPr lang="en-GB" b="1" i="1" dirty="0" err="1">
                <a:latin typeface="Calibri"/>
                <a:ea typeface="Calibri"/>
                <a:cs typeface="Calibri"/>
                <a:sym typeface="Calibri"/>
              </a:rPr>
              <a:t>redução</a:t>
            </a:r>
            <a:r>
              <a:rPr lang="en-GB" b="1" i="1" dirty="0">
                <a:latin typeface="Calibri"/>
                <a:ea typeface="Calibri"/>
                <a:cs typeface="Calibri"/>
                <a:sym typeface="Calibri"/>
              </a:rPr>
              <a:t> de </a:t>
            </a:r>
            <a:r>
              <a:rPr lang="en-GB" b="1" i="1" dirty="0" err="1">
                <a:latin typeface="Calibri"/>
                <a:ea typeface="Calibri"/>
                <a:cs typeface="Calibri"/>
                <a:sym typeface="Calibri"/>
              </a:rPr>
              <a:t>conflitos</a:t>
            </a:r>
            <a:r>
              <a:rPr lang="en-GB" b="1" i="1" dirty="0">
                <a:latin typeface="Calibri"/>
                <a:ea typeface="Calibri"/>
                <a:cs typeface="Calibri"/>
                <a:sym typeface="Calibri"/>
              </a:rPr>
              <a:t>) (15 min.)</a:t>
            </a:r>
            <a:endParaRPr dirty="0">
              <a:latin typeface="Calibri"/>
              <a:ea typeface="Calibri"/>
              <a:cs typeface="Calibri"/>
              <a:sym typeface="Calibri"/>
            </a:endParaRPr>
          </a:p>
          <a:p>
            <a:pPr marL="171450" lvl="0" indent="-171450" algn="l" rtl="0">
              <a:lnSpc>
                <a:spcPct val="115000"/>
              </a:lnSpc>
              <a:spcBef>
                <a:spcPts val="1000"/>
              </a:spcBef>
              <a:spcAft>
                <a:spcPts val="0"/>
              </a:spcAft>
              <a:buClr>
                <a:schemeClr val="dk1"/>
              </a:buClr>
              <a:buSzPts val="1200"/>
              <a:buFont typeface="Arial"/>
              <a:buChar char="•"/>
            </a:pPr>
            <a:r>
              <a:rPr lang="pt-BR" dirty="0" err="1">
                <a:latin typeface="Calibri"/>
                <a:ea typeface="Calibri"/>
                <a:cs typeface="Calibri"/>
                <a:sym typeface="Calibri"/>
              </a:rPr>
              <a:t>Desescalonamento</a:t>
            </a:r>
            <a:r>
              <a:rPr lang="pt-BR" dirty="0">
                <a:latin typeface="Calibri"/>
                <a:ea typeface="Calibri"/>
                <a:cs typeface="Calibri"/>
                <a:sym typeface="Calibri"/>
              </a:rPr>
              <a:t> é uma técnica para gerenciar situações em que as pessoas estão extremamente angustiadas ou chateadas, levando-as a agir de maneira que possam afetá-las negativamente e a outras pessoas, emocional ou fisicamente. Isso pode levar a situações muito desafiadoras que às vezes podem até ameaçar a segurança das pessoas envolvidas. </a:t>
            </a:r>
          </a:p>
          <a:p>
            <a:pPr marL="171450" lvl="0" indent="-171450" algn="l" rtl="0">
              <a:lnSpc>
                <a:spcPct val="115000"/>
              </a:lnSpc>
              <a:spcBef>
                <a:spcPts val="1000"/>
              </a:spcBef>
              <a:spcAft>
                <a:spcPts val="0"/>
              </a:spcAft>
              <a:buClr>
                <a:schemeClr val="dk1"/>
              </a:buClr>
              <a:buSzPts val="1200"/>
              <a:buFont typeface="Arial"/>
              <a:buChar char="•"/>
            </a:pPr>
            <a:r>
              <a:rPr lang="pt-BR" dirty="0" err="1">
                <a:latin typeface="Calibri"/>
                <a:ea typeface="Calibri"/>
                <a:cs typeface="Calibri"/>
                <a:sym typeface="Calibri"/>
              </a:rPr>
              <a:t>Desescalonamento</a:t>
            </a:r>
            <a:r>
              <a:rPr lang="pt-BR" dirty="0">
                <a:latin typeface="Calibri"/>
                <a:ea typeface="Calibri"/>
                <a:cs typeface="Calibri"/>
                <a:sym typeface="Calibri"/>
              </a:rPr>
              <a:t> é uma abordagem que envolve e estabelece um relacionamento colaborativo com as </a:t>
            </a:r>
            <a:r>
              <a:rPr lang="pt-BR" dirty="0" err="1">
                <a:latin typeface="Calibri"/>
                <a:ea typeface="Calibri"/>
                <a:cs typeface="Calibri"/>
                <a:sym typeface="Calibri"/>
              </a:rPr>
              <a:t>pessoas-chave</a:t>
            </a:r>
            <a:r>
              <a:rPr lang="pt-BR" dirty="0">
                <a:latin typeface="Calibri"/>
                <a:ea typeface="Calibri"/>
                <a:cs typeface="Calibri"/>
                <a:sym typeface="Calibri"/>
              </a:rPr>
              <a:t> envolvidas em um conflito, a fim de resolver ou dissipar a situação. </a:t>
            </a:r>
          </a:p>
          <a:p>
            <a:pPr marL="171450" lvl="0" indent="-171450" algn="l" rtl="0">
              <a:lnSpc>
                <a:spcPct val="115000"/>
              </a:lnSpc>
              <a:spcBef>
                <a:spcPts val="1000"/>
              </a:spcBef>
              <a:spcAft>
                <a:spcPts val="0"/>
              </a:spcAft>
              <a:buClr>
                <a:schemeClr val="dk1"/>
              </a:buClr>
              <a:buSzPts val="1200"/>
              <a:buFont typeface="Arial"/>
              <a:buChar char="•"/>
            </a:pPr>
            <a:r>
              <a:rPr lang="pt-BR" dirty="0" err="1">
                <a:latin typeface="Calibri"/>
                <a:ea typeface="Calibri"/>
                <a:cs typeface="Calibri"/>
                <a:sym typeface="Calibri"/>
              </a:rPr>
              <a:t>Desescalonamento</a:t>
            </a:r>
            <a:r>
              <a:rPr lang="pt-BR" dirty="0">
                <a:latin typeface="Calibri"/>
                <a:ea typeface="Calibri"/>
                <a:cs typeface="Calibri"/>
                <a:sym typeface="Calibri"/>
              </a:rPr>
              <a:t> aplica técnicas de comunicação eficazes a essas situações (para obter mais informações sobre técnicas de comunicação, consulte o módulo </a:t>
            </a:r>
            <a:r>
              <a:rPr lang="pt-BR" i="1" dirty="0">
                <a:latin typeface="Calibri"/>
                <a:ea typeface="Calibri"/>
                <a:cs typeface="Calibri"/>
                <a:sym typeface="Calibri"/>
              </a:rPr>
              <a:t>“Proteção contra coerção, violência e abuso”</a:t>
            </a:r>
            <a:r>
              <a:rPr lang="pt-BR" dirty="0">
                <a:latin typeface="Calibri"/>
                <a:ea typeface="Calibri"/>
                <a:cs typeface="Calibri"/>
                <a:sym typeface="Calibri"/>
              </a:rPr>
              <a:t>). </a:t>
            </a:r>
          </a:p>
          <a:p>
            <a:pPr marL="171450" lvl="0" indent="-171450" algn="l" rtl="0">
              <a:lnSpc>
                <a:spcPct val="115000"/>
              </a:lnSpc>
              <a:spcBef>
                <a:spcPts val="1000"/>
              </a:spcBef>
              <a:spcAft>
                <a:spcPts val="0"/>
              </a:spcAft>
              <a:buClr>
                <a:schemeClr val="dk1"/>
              </a:buClr>
              <a:buSzPts val="1200"/>
              <a:buFont typeface="Arial"/>
              <a:buChar char="•"/>
            </a:pPr>
            <a:endParaRPr dirty="0">
              <a:latin typeface="Calibri"/>
              <a:ea typeface="Calibri"/>
              <a:cs typeface="Calibri"/>
              <a:sym typeface="Calibri"/>
            </a:endParaRPr>
          </a:p>
        </p:txBody>
      </p:sp>
      <p:sp>
        <p:nvSpPr>
          <p:cNvPr id="975" name="Google Shape;975;p1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123</a:t>
            </a:fld>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p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15000"/>
              </a:lnSpc>
              <a:spcBef>
                <a:spcPts val="1000"/>
              </a:spcBef>
              <a:spcAft>
                <a:spcPts val="0"/>
              </a:spcAft>
              <a:buClr>
                <a:schemeClr val="dk1"/>
              </a:buClr>
              <a:buSzPts val="1200"/>
              <a:buFont typeface="Arial"/>
              <a:buChar char="•"/>
            </a:pPr>
            <a:r>
              <a:rPr lang="pt-BR" dirty="0">
                <a:latin typeface="Calibri"/>
                <a:ea typeface="Calibri"/>
                <a:cs typeface="Calibri"/>
                <a:sym typeface="Calibri"/>
              </a:rPr>
              <a:t>Por exemplo, o </a:t>
            </a:r>
            <a:r>
              <a:rPr lang="pt-BR" dirty="0" err="1">
                <a:latin typeface="Calibri"/>
                <a:ea typeface="Calibri"/>
                <a:cs typeface="Calibri"/>
                <a:sym typeface="Calibri"/>
              </a:rPr>
              <a:t>desescalonamento</a:t>
            </a:r>
            <a:r>
              <a:rPr lang="pt-BR" dirty="0">
                <a:latin typeface="Calibri"/>
                <a:ea typeface="Calibri"/>
                <a:cs typeface="Calibri"/>
                <a:sym typeface="Calibri"/>
              </a:rPr>
              <a:t> envolve praticar a escuta ativa. A escuta ativa é uma forma estruturada de escutar e responder que concentra a atenção na pessoa. </a:t>
            </a:r>
          </a:p>
          <a:p>
            <a:pPr marL="171450" lvl="0" indent="-171450" algn="l" rtl="0">
              <a:lnSpc>
                <a:spcPct val="115000"/>
              </a:lnSpc>
              <a:spcBef>
                <a:spcPts val="1000"/>
              </a:spcBef>
              <a:spcAft>
                <a:spcPts val="0"/>
              </a:spcAft>
              <a:buClr>
                <a:schemeClr val="dk1"/>
              </a:buClr>
              <a:buSzPts val="1200"/>
              <a:buFont typeface="Arial"/>
              <a:buChar char="•"/>
            </a:pPr>
            <a:r>
              <a:rPr lang="pt-BR" dirty="0">
                <a:latin typeface="Calibri"/>
                <a:ea typeface="Calibri"/>
                <a:cs typeface="Calibri"/>
                <a:sym typeface="Calibri"/>
              </a:rPr>
              <a:t>Escutar ativamente é estar atento ao que alguém está dizendo para entender seus pontos de vista e sentimentos. </a:t>
            </a:r>
          </a:p>
          <a:p>
            <a:pPr marL="171450" lvl="0" indent="-171450" algn="l" rtl="0">
              <a:lnSpc>
                <a:spcPct val="115000"/>
              </a:lnSpc>
              <a:spcBef>
                <a:spcPts val="1000"/>
              </a:spcBef>
              <a:spcAft>
                <a:spcPts val="0"/>
              </a:spcAft>
              <a:buClr>
                <a:schemeClr val="dk1"/>
              </a:buClr>
              <a:buSzPts val="1200"/>
              <a:buFont typeface="Arial"/>
              <a:buChar char="•"/>
            </a:pPr>
            <a:r>
              <a:rPr lang="pt-BR" dirty="0">
                <a:latin typeface="Calibri"/>
                <a:ea typeface="Calibri"/>
                <a:cs typeface="Calibri"/>
                <a:sym typeface="Calibri"/>
              </a:rPr>
              <a:t>A escuta ativa requer atenção total à pessoa e checagem para garantir que a pessoa compreendeu o verdadeiro significado do que está sendo dito. </a:t>
            </a:r>
          </a:p>
          <a:p>
            <a:pPr marL="171450" lvl="0" indent="-171450" algn="l" rtl="0">
              <a:lnSpc>
                <a:spcPct val="115000"/>
              </a:lnSpc>
              <a:spcBef>
                <a:spcPts val="1000"/>
              </a:spcBef>
              <a:spcAft>
                <a:spcPts val="0"/>
              </a:spcAft>
              <a:buClr>
                <a:schemeClr val="dk1"/>
              </a:buClr>
              <a:buSzPts val="1200"/>
              <a:buFont typeface="Arial"/>
              <a:buChar char="•"/>
            </a:pPr>
            <a:r>
              <a:rPr lang="pt-BR" dirty="0">
                <a:latin typeface="Calibri"/>
                <a:ea typeface="Calibri"/>
                <a:cs typeface="Calibri"/>
                <a:sym typeface="Calibri"/>
              </a:rPr>
              <a:t>A escuta ativa também requer atenção para não colocar o próprio significado no que a pessoa está dizendo. Trata-se de ter um diálogo (e não um monólogo) com a pessoa em questão e avaliar seus sentimentos, pensamentos e ideias. (Para obter mais informações sobre escuta ativa, consulte o </a:t>
            </a:r>
            <a:r>
              <a:rPr lang="pt-BR" i="0" dirty="0">
                <a:latin typeface="Calibri"/>
                <a:ea typeface="Calibri"/>
                <a:cs typeface="Calibri"/>
                <a:sym typeface="Calibri"/>
              </a:rPr>
              <a:t>módulo</a:t>
            </a:r>
            <a:r>
              <a:rPr lang="pt-BR" i="1" dirty="0">
                <a:latin typeface="Calibri"/>
                <a:ea typeface="Calibri"/>
                <a:cs typeface="Calibri"/>
                <a:sym typeface="Calibri"/>
              </a:rPr>
              <a:t> “Práticas de recuperação para a saúde mental e o bem-estar”). </a:t>
            </a:r>
          </a:p>
          <a:p>
            <a:pPr marL="171450" lvl="0" indent="-171450" algn="l" rtl="0">
              <a:lnSpc>
                <a:spcPct val="115000"/>
              </a:lnSpc>
              <a:spcBef>
                <a:spcPts val="1000"/>
              </a:spcBef>
              <a:spcAft>
                <a:spcPts val="0"/>
              </a:spcAft>
              <a:buClr>
                <a:schemeClr val="dk1"/>
              </a:buClr>
              <a:buSzPts val="1200"/>
              <a:buFont typeface="Arial"/>
              <a:buChar char="•"/>
            </a:pP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982" name="Google Shape;982;p1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124</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8" name="Google Shape;988;p1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Ao interagir com uma pessoa que está expressando angústia de maneiras que os outros consideram perturbadoras ou ameaçadoras, todos os envolvidos precisam se esforçar para permanecer engajados e reconhecer suas reações emocionais.</a:t>
            </a:r>
            <a:endParaRPr>
              <a:latin typeface="Calibri"/>
              <a:ea typeface="Calibri"/>
              <a:cs typeface="Calibri"/>
              <a:sym typeface="Calibri"/>
            </a:endParaRPr>
          </a:p>
          <a:p>
            <a:pPr marL="171450" lvl="0" indent="-95250" algn="l" rtl="0">
              <a:spcBef>
                <a:spcPts val="1000"/>
              </a:spcBef>
              <a:spcAft>
                <a:spcPts val="0"/>
              </a:spcAft>
              <a:buClr>
                <a:schemeClr val="dk1"/>
              </a:buClr>
              <a:buSzPts val="1200"/>
              <a:buFont typeface="Arial"/>
              <a:buNone/>
            </a:pP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a:latin typeface="Calibri"/>
                <a:ea typeface="Calibri"/>
                <a:cs typeface="Calibri"/>
                <a:sym typeface="Calibri"/>
              </a:rPr>
              <a:t>Algumas pessoas possuem naturalmente a habilidade de acalmar situações conflituosas ou tensas usando essas técnicas. </a:t>
            </a:r>
            <a:endParaRPr/>
          </a:p>
          <a:p>
            <a:pPr marL="171450" lvl="0" indent="-95250" algn="l" rtl="0">
              <a:spcBef>
                <a:spcPts val="0"/>
              </a:spcBef>
              <a:spcAft>
                <a:spcPts val="0"/>
              </a:spcAft>
              <a:buClr>
                <a:schemeClr val="dk1"/>
              </a:buClr>
              <a:buSzPts val="1200"/>
              <a:buFont typeface="Arial"/>
              <a:buNone/>
            </a:pPr>
            <a:endParaRPr>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a:latin typeface="Calibri"/>
                <a:ea typeface="Calibri"/>
                <a:cs typeface="Calibri"/>
                <a:sym typeface="Calibri"/>
              </a:rPr>
              <a:t>No entanto, acalmar é algo que </a:t>
            </a:r>
            <a:r>
              <a:rPr lang="en-GB" u="sng">
                <a:latin typeface="Calibri"/>
                <a:ea typeface="Calibri"/>
                <a:cs typeface="Calibri"/>
                <a:sym typeface="Calibri"/>
              </a:rPr>
              <a:t>todos </a:t>
            </a:r>
            <a:r>
              <a:rPr lang="en-GB">
                <a:latin typeface="Calibri"/>
                <a:ea typeface="Calibri"/>
                <a:cs typeface="Calibri"/>
                <a:sym typeface="Calibri"/>
              </a:rPr>
              <a:t>podem aprender e praticar. É necessário treinamento para que seja feito de forma eficaz, a fim de produzir resultados seguros e satisfatórios. Os funcionários de atendimento podem, portanto, se beneficiar de treinamento adicional sobre este tema.</a:t>
            </a:r>
            <a:endParaRPr>
              <a:latin typeface="Calibri"/>
              <a:ea typeface="Calibri"/>
              <a:cs typeface="Calibri"/>
              <a:sym typeface="Calibri"/>
            </a:endParaRPr>
          </a:p>
          <a:p>
            <a:pPr marL="0" lvl="0" indent="0" algn="l" rtl="0">
              <a:spcBef>
                <a:spcPts val="0"/>
              </a:spcBef>
              <a:spcAft>
                <a:spcPts val="0"/>
              </a:spcAft>
              <a:buNone/>
            </a:pPr>
            <a:endParaRPr/>
          </a:p>
        </p:txBody>
      </p:sp>
      <p:sp>
        <p:nvSpPr>
          <p:cNvPr id="989" name="Google Shape;989;p1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125</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p1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dirty="0" err="1">
                <a:latin typeface="Calibri"/>
                <a:ea typeface="Calibri"/>
                <a:cs typeface="Calibri"/>
                <a:sym typeface="Calibri"/>
              </a:rPr>
              <a:t>Dicas</a:t>
            </a:r>
            <a:r>
              <a:rPr lang="en-GB" b="1" dirty="0">
                <a:latin typeface="Calibri"/>
                <a:ea typeface="Calibri"/>
                <a:cs typeface="Calibri"/>
                <a:sym typeface="Calibri"/>
              </a:rPr>
              <a:t> para </a:t>
            </a:r>
            <a:r>
              <a:rPr lang="en-GB" b="1" dirty="0" err="1">
                <a:latin typeface="Calibri"/>
                <a:ea typeface="Calibri"/>
                <a:cs typeface="Calibri"/>
                <a:sym typeface="Calibri"/>
              </a:rPr>
              <a:t>evitar</a:t>
            </a:r>
            <a:r>
              <a:rPr lang="en-GB" b="1" dirty="0">
                <a:latin typeface="Calibri"/>
                <a:ea typeface="Calibri"/>
                <a:cs typeface="Calibri"/>
                <a:sym typeface="Calibri"/>
              </a:rPr>
              <a:t> a </a:t>
            </a:r>
            <a:r>
              <a:rPr lang="en-GB" b="1" dirty="0" err="1">
                <a:latin typeface="Calibri"/>
                <a:ea typeface="Calibri"/>
                <a:cs typeface="Calibri"/>
                <a:sym typeface="Calibri"/>
              </a:rPr>
              <a:t>escalada</a:t>
            </a:r>
            <a:r>
              <a:rPr lang="en-GB" b="1" dirty="0">
                <a:latin typeface="Calibri"/>
                <a:ea typeface="Calibri"/>
                <a:cs typeface="Calibri"/>
                <a:sym typeface="Calibri"/>
              </a:rPr>
              <a:t>/</a:t>
            </a:r>
            <a:r>
              <a:rPr lang="en-GB" b="1" dirty="0" err="1">
                <a:latin typeface="Calibri"/>
                <a:ea typeface="Calibri"/>
                <a:cs typeface="Calibri"/>
                <a:sym typeface="Calibri"/>
              </a:rPr>
              <a:t>agravamento</a:t>
            </a:r>
            <a:r>
              <a:rPr lang="en-GB" b="1" dirty="0">
                <a:latin typeface="Calibri"/>
                <a:ea typeface="Calibri"/>
                <a:cs typeface="Calibri"/>
                <a:sym typeface="Calibri"/>
              </a:rPr>
              <a:t> de </a:t>
            </a:r>
            <a:r>
              <a:rPr lang="en-GB" b="1" dirty="0" err="1">
                <a:latin typeface="Calibri"/>
                <a:ea typeface="Calibri"/>
                <a:cs typeface="Calibri"/>
                <a:sym typeface="Calibri"/>
              </a:rPr>
              <a:t>uma</a:t>
            </a:r>
            <a:r>
              <a:rPr lang="en-GB" b="1" dirty="0">
                <a:latin typeface="Calibri"/>
                <a:ea typeface="Calibri"/>
                <a:cs typeface="Calibri"/>
                <a:sym typeface="Calibri"/>
              </a:rPr>
              <a:t> </a:t>
            </a:r>
            <a:r>
              <a:rPr lang="en-GB" b="1" dirty="0" err="1">
                <a:latin typeface="Calibri"/>
                <a:ea typeface="Calibri"/>
                <a:cs typeface="Calibri"/>
                <a:sym typeface="Calibri"/>
              </a:rPr>
              <a:t>situação</a:t>
            </a:r>
            <a:r>
              <a:rPr lang="en-GB" b="1" dirty="0">
                <a:latin typeface="Calibri"/>
                <a:ea typeface="Calibri"/>
                <a:cs typeface="Calibri"/>
                <a:sym typeface="Calibri"/>
              </a:rPr>
              <a:t> </a:t>
            </a:r>
            <a:r>
              <a:rPr lang="en-GB" b="1" i="1" dirty="0">
                <a:latin typeface="Calibri"/>
                <a:ea typeface="Calibri"/>
                <a:cs typeface="Calibri"/>
                <a:sym typeface="Calibri"/>
              </a:rPr>
              <a:t>(</a:t>
            </a:r>
            <a:r>
              <a:rPr lang="en-GB" b="1" i="1" u="sng" dirty="0">
                <a:solidFill>
                  <a:schemeClr val="hlink"/>
                </a:solidFill>
                <a:latin typeface="Calibri"/>
                <a:ea typeface="Calibri"/>
                <a:cs typeface="Calibri"/>
                <a:sym typeface="Calibri"/>
                <a:hlinkClick r:id="rId3"/>
              </a:rPr>
              <a:t>58</a:t>
            </a:r>
            <a:r>
              <a:rPr lang="en-GB" b="1" i="1" dirty="0">
                <a:latin typeface="Calibri"/>
                <a:ea typeface="Calibri"/>
                <a:cs typeface="Calibri"/>
                <a:sym typeface="Calibri"/>
              </a:rPr>
              <a:t>)</a:t>
            </a:r>
            <a:r>
              <a:rPr lang="en-GB" b="1" dirty="0">
                <a:latin typeface="Calibri"/>
                <a:ea typeface="Calibri"/>
                <a:cs typeface="Calibri"/>
                <a:sym typeface="Calibri"/>
              </a:rPr>
              <a:t>:</a:t>
            </a:r>
            <a:endParaRPr dirty="0"/>
          </a:p>
          <a:p>
            <a:pPr marL="0" lvl="0" indent="0" algn="l" rtl="0">
              <a:lnSpc>
                <a:spcPct val="115000"/>
              </a:lnSpc>
              <a:spcBef>
                <a:spcPts val="1000"/>
              </a:spcBef>
              <a:spcAft>
                <a:spcPts val="0"/>
              </a:spcAft>
              <a:buNone/>
            </a:pPr>
            <a:r>
              <a:rPr lang="en-GB" b="1" dirty="0">
                <a:latin typeface="Calibri"/>
                <a:ea typeface="Calibri"/>
                <a:cs typeface="Calibri"/>
                <a:sym typeface="Calibri"/>
              </a:rPr>
              <a:t>(Lista 1 de 2)</a:t>
            </a:r>
            <a:endParaRPr lang="en-GB" dirty="0">
              <a:latin typeface="Calibri"/>
              <a:ea typeface="Calibri"/>
              <a:cs typeface="Calibri"/>
              <a:sym typeface="Calibri"/>
            </a:endParaRPr>
          </a:p>
          <a:p>
            <a:pPr marL="342900" marR="0" lvl="0" indent="-342900" algn="l" rtl="0">
              <a:lnSpc>
                <a:spcPct val="115000"/>
              </a:lnSpc>
              <a:spcBef>
                <a:spcPts val="1000"/>
              </a:spcBef>
              <a:spcAft>
                <a:spcPts val="0"/>
              </a:spcAft>
              <a:buClr>
                <a:schemeClr val="dk1"/>
              </a:buClr>
              <a:buSzPts val="1200"/>
              <a:buFont typeface="Noto Sans Symbols"/>
              <a:buChar char="∙"/>
            </a:pPr>
            <a:r>
              <a:rPr lang="en-GB" dirty="0" err="1">
                <a:latin typeface="Calibri"/>
                <a:ea typeface="Calibri"/>
                <a:cs typeface="Calibri"/>
                <a:sym typeface="Calibri"/>
              </a:rPr>
              <a:t>Respeite</a:t>
            </a:r>
            <a:r>
              <a:rPr lang="en-GB" dirty="0">
                <a:latin typeface="Calibri"/>
                <a:ea typeface="Calibri"/>
                <a:cs typeface="Calibri"/>
                <a:sym typeface="Calibri"/>
              </a:rPr>
              <a:t> o </a:t>
            </a:r>
            <a:r>
              <a:rPr lang="en-GB" dirty="0" err="1">
                <a:latin typeface="Calibri"/>
                <a:ea typeface="Calibri"/>
                <a:cs typeface="Calibri"/>
                <a:sym typeface="Calibri"/>
              </a:rPr>
              <a:t>espaço</a:t>
            </a:r>
            <a:r>
              <a:rPr lang="en-GB" dirty="0">
                <a:latin typeface="Calibri"/>
                <a:ea typeface="Calibri"/>
                <a:cs typeface="Calibri"/>
                <a:sym typeface="Calibri"/>
              </a:rPr>
              <a:t> da </a:t>
            </a:r>
            <a:r>
              <a:rPr lang="en-GB" dirty="0" err="1">
                <a:latin typeface="Calibri"/>
                <a:ea typeface="Calibri"/>
                <a:cs typeface="Calibri"/>
                <a:sym typeface="Calibri"/>
              </a:rPr>
              <a:t>pessoa</a:t>
            </a:r>
            <a:r>
              <a:rPr lang="en-GB" dirty="0">
                <a:latin typeface="Calibri"/>
                <a:ea typeface="Calibri"/>
                <a:cs typeface="Calibri"/>
                <a:sym typeface="Calibri"/>
              </a:rPr>
              <a:t>. </a:t>
            </a:r>
          </a:p>
          <a:p>
            <a:pPr marL="342900" marR="0" lvl="0" indent="-342900" algn="l" rtl="0">
              <a:lnSpc>
                <a:spcPct val="115000"/>
              </a:lnSpc>
              <a:spcBef>
                <a:spcPts val="1000"/>
              </a:spcBef>
              <a:spcAft>
                <a:spcPts val="0"/>
              </a:spcAft>
              <a:buClr>
                <a:schemeClr val="dk1"/>
              </a:buClr>
              <a:buSzPts val="1200"/>
              <a:buFont typeface="Noto Sans Symbols"/>
              <a:buChar char="∙"/>
            </a:pPr>
            <a:r>
              <a:rPr lang="en-GB" dirty="0">
                <a:latin typeface="Calibri"/>
                <a:ea typeface="Calibri"/>
                <a:cs typeface="Calibri"/>
                <a:sym typeface="Calibri"/>
              </a:rPr>
              <a:t>Evite </a:t>
            </a:r>
            <a:r>
              <a:rPr lang="en-GB" dirty="0" err="1">
                <a:latin typeface="Calibri"/>
                <a:ea typeface="Calibri"/>
                <a:cs typeface="Calibri"/>
                <a:sym typeface="Calibri"/>
              </a:rPr>
              <a:t>espaços</a:t>
            </a:r>
            <a:r>
              <a:rPr lang="en-GB" dirty="0">
                <a:latin typeface="Calibri"/>
                <a:ea typeface="Calibri"/>
                <a:cs typeface="Calibri"/>
                <a:sym typeface="Calibri"/>
              </a:rPr>
              <a:t> </a:t>
            </a:r>
            <a:r>
              <a:rPr lang="en-GB" dirty="0" err="1">
                <a:latin typeface="Calibri"/>
                <a:ea typeface="Calibri"/>
                <a:cs typeface="Calibri"/>
                <a:sym typeface="Calibri"/>
              </a:rPr>
              <a:t>fechados</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exemplo</a:t>
            </a:r>
            <a:r>
              <a:rPr lang="en-GB" dirty="0">
                <a:latin typeface="Calibri"/>
                <a:ea typeface="Calibri"/>
                <a:cs typeface="Calibri"/>
                <a:sym typeface="Calibri"/>
              </a:rPr>
              <a:t>, salas </a:t>
            </a:r>
            <a:r>
              <a:rPr lang="en-GB" dirty="0" err="1">
                <a:latin typeface="Calibri"/>
                <a:ea typeface="Calibri"/>
                <a:cs typeface="Calibri"/>
                <a:sym typeface="Calibri"/>
              </a:rPr>
              <a:t>pequenas</a:t>
            </a:r>
            <a:r>
              <a:rPr lang="en-GB" dirty="0">
                <a:latin typeface="Calibri"/>
                <a:ea typeface="Calibri"/>
                <a:cs typeface="Calibri"/>
                <a:sym typeface="Calibri"/>
              </a:rPr>
              <a:t>) para </a:t>
            </a:r>
            <a:r>
              <a:rPr lang="en-GB" dirty="0" err="1">
                <a:latin typeface="Calibri"/>
                <a:ea typeface="Calibri"/>
                <a:cs typeface="Calibri"/>
                <a:sym typeface="Calibri"/>
              </a:rPr>
              <a:t>garantir</a:t>
            </a:r>
            <a:r>
              <a:rPr lang="en-GB" dirty="0">
                <a:latin typeface="Calibri"/>
                <a:ea typeface="Calibri"/>
                <a:cs typeface="Calibri"/>
                <a:sym typeface="Calibri"/>
              </a:rPr>
              <a:t> que a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se </a:t>
            </a:r>
            <a:r>
              <a:rPr lang="en-GB" dirty="0" err="1">
                <a:latin typeface="Calibri"/>
                <a:ea typeface="Calibri"/>
                <a:cs typeface="Calibri"/>
                <a:sym typeface="Calibri"/>
              </a:rPr>
              <a:t>sinta</a:t>
            </a:r>
            <a:r>
              <a:rPr lang="en-GB" dirty="0">
                <a:latin typeface="Calibri"/>
                <a:ea typeface="Calibri"/>
                <a:cs typeface="Calibri"/>
                <a:sym typeface="Calibri"/>
              </a:rPr>
              <a:t> presa, </a:t>
            </a:r>
            <a:r>
              <a:rPr lang="en-GB" dirty="0" err="1">
                <a:latin typeface="Calibri"/>
                <a:ea typeface="Calibri"/>
                <a:cs typeface="Calibri"/>
                <a:sym typeface="Calibri"/>
              </a:rPr>
              <a:t>encurralada</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confinada</a:t>
            </a:r>
            <a:r>
              <a:rPr lang="en-GB" dirty="0">
                <a:latin typeface="Calibri"/>
                <a:ea typeface="Calibri"/>
                <a:cs typeface="Calibri"/>
                <a:sym typeface="Calibri"/>
              </a:rPr>
              <a:t>. </a:t>
            </a:r>
          </a:p>
          <a:p>
            <a:pPr marL="342900" marR="0" lvl="0" indent="-342900" algn="l" rtl="0">
              <a:lnSpc>
                <a:spcPct val="115000"/>
              </a:lnSpc>
              <a:spcBef>
                <a:spcPts val="1000"/>
              </a:spcBef>
              <a:spcAft>
                <a:spcPts val="0"/>
              </a:spcAft>
              <a:buClr>
                <a:schemeClr val="dk1"/>
              </a:buClr>
              <a:buSzPts val="1200"/>
              <a:buFont typeface="Noto Sans Symbols"/>
              <a:buChar char="∙"/>
            </a:pPr>
            <a:r>
              <a:rPr lang="en-GB" dirty="0" err="1">
                <a:latin typeface="Calibri"/>
                <a:ea typeface="Calibri"/>
                <a:cs typeface="Calibri"/>
                <a:sym typeface="Calibri"/>
              </a:rPr>
              <a:t>Tente</a:t>
            </a:r>
            <a:r>
              <a:rPr lang="en-GB" dirty="0">
                <a:latin typeface="Calibri"/>
                <a:ea typeface="Calibri"/>
                <a:cs typeface="Calibri"/>
                <a:sym typeface="Calibri"/>
              </a:rPr>
              <a:t> se </a:t>
            </a:r>
            <a:r>
              <a:rPr lang="en-GB" dirty="0" err="1">
                <a:latin typeface="Calibri"/>
                <a:ea typeface="Calibri"/>
                <a:cs typeface="Calibri"/>
                <a:sym typeface="Calibri"/>
              </a:rPr>
              <a:t>envolver</a:t>
            </a:r>
            <a:r>
              <a:rPr lang="en-GB" dirty="0">
                <a:latin typeface="Calibri"/>
                <a:ea typeface="Calibri"/>
                <a:cs typeface="Calibri"/>
                <a:sym typeface="Calibri"/>
              </a:rPr>
              <a:t> com a </a:t>
            </a:r>
            <a:r>
              <a:rPr lang="en-GB" dirty="0" err="1">
                <a:latin typeface="Calibri"/>
                <a:ea typeface="Calibri"/>
                <a:cs typeface="Calibri"/>
                <a:sym typeface="Calibri"/>
              </a:rPr>
              <a:t>pessoa</a:t>
            </a:r>
            <a:r>
              <a:rPr lang="en-GB" dirty="0">
                <a:latin typeface="Calibri"/>
                <a:ea typeface="Calibri"/>
                <a:cs typeface="Calibri"/>
                <a:sym typeface="Calibri"/>
              </a:rPr>
              <a:t>. Informe a </a:t>
            </a:r>
            <a:r>
              <a:rPr lang="en-GB" dirty="0" err="1">
                <a:latin typeface="Calibri"/>
                <a:ea typeface="Calibri"/>
                <a:cs typeface="Calibri"/>
                <a:sym typeface="Calibri"/>
              </a:rPr>
              <a:t>pessoa</a:t>
            </a:r>
            <a:r>
              <a:rPr lang="en-GB" dirty="0">
                <a:latin typeface="Calibri"/>
                <a:ea typeface="Calibri"/>
                <a:cs typeface="Calibri"/>
                <a:sym typeface="Calibri"/>
              </a:rPr>
              <a:t> que </a:t>
            </a:r>
            <a:r>
              <a:rPr lang="en-GB" dirty="0" err="1">
                <a:latin typeface="Calibri"/>
                <a:ea typeface="Calibri"/>
                <a:cs typeface="Calibri"/>
                <a:sym typeface="Calibri"/>
              </a:rPr>
              <a:t>você</a:t>
            </a:r>
            <a:r>
              <a:rPr lang="en-GB" dirty="0">
                <a:latin typeface="Calibri"/>
                <a:ea typeface="Calibri"/>
                <a:cs typeface="Calibri"/>
                <a:sym typeface="Calibri"/>
              </a:rPr>
              <a:t> </a:t>
            </a:r>
            <a:r>
              <a:rPr lang="en-GB" dirty="0" err="1">
                <a:latin typeface="Calibri"/>
                <a:ea typeface="Calibri"/>
                <a:cs typeface="Calibri"/>
                <a:sym typeface="Calibri"/>
              </a:rPr>
              <a:t>deseja</a:t>
            </a:r>
            <a:r>
              <a:rPr lang="en-GB" dirty="0">
                <a:latin typeface="Calibri"/>
                <a:ea typeface="Calibri"/>
                <a:cs typeface="Calibri"/>
                <a:sym typeface="Calibri"/>
              </a:rPr>
              <a:t> </a:t>
            </a:r>
            <a:r>
              <a:rPr lang="en-GB" dirty="0" err="1">
                <a:latin typeface="Calibri"/>
                <a:ea typeface="Calibri"/>
                <a:cs typeface="Calibri"/>
                <a:sym typeface="Calibri"/>
              </a:rPr>
              <a:t>apoiá</a:t>
            </a:r>
            <a:r>
              <a:rPr lang="en-GB" dirty="0">
                <a:latin typeface="Calibri"/>
                <a:ea typeface="Calibri"/>
                <a:cs typeface="Calibri"/>
                <a:sym typeface="Calibri"/>
              </a:rPr>
              <a:t>-la e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fará</a:t>
            </a:r>
            <a:r>
              <a:rPr lang="en-GB" dirty="0">
                <a:latin typeface="Calibri"/>
                <a:ea typeface="Calibri"/>
                <a:cs typeface="Calibri"/>
                <a:sym typeface="Calibri"/>
              </a:rPr>
              <a:t> nada contra </a:t>
            </a:r>
            <a:r>
              <a:rPr lang="en-GB" dirty="0" err="1">
                <a:latin typeface="Calibri"/>
                <a:ea typeface="Calibri"/>
                <a:cs typeface="Calibri"/>
                <a:sym typeface="Calibri"/>
              </a:rPr>
              <a:t>sua</a:t>
            </a:r>
            <a:r>
              <a:rPr lang="en-GB" dirty="0">
                <a:latin typeface="Calibri"/>
                <a:ea typeface="Calibri"/>
                <a:cs typeface="Calibri"/>
                <a:sym typeface="Calibri"/>
              </a:rPr>
              <a:t> </a:t>
            </a:r>
            <a:r>
              <a:rPr lang="en-GB" dirty="0" err="1">
                <a:latin typeface="Calibri"/>
                <a:ea typeface="Calibri"/>
                <a:cs typeface="Calibri"/>
                <a:sym typeface="Calibri"/>
              </a:rPr>
              <a:t>vontade</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algo que a </a:t>
            </a:r>
            <a:r>
              <a:rPr lang="en-GB" dirty="0" err="1">
                <a:latin typeface="Calibri"/>
                <a:ea typeface="Calibri"/>
                <a:cs typeface="Calibri"/>
                <a:sym typeface="Calibri"/>
              </a:rPr>
              <a:t>prejudique</a:t>
            </a:r>
            <a:r>
              <a:rPr lang="en-GB" dirty="0">
                <a:latin typeface="Calibri"/>
                <a:ea typeface="Calibri"/>
                <a:cs typeface="Calibri"/>
                <a:sym typeface="Calibri"/>
              </a:rPr>
              <a:t>. </a:t>
            </a:r>
          </a:p>
          <a:p>
            <a:pPr marL="342900" marR="0" lvl="0" indent="-342900" algn="l" rtl="0">
              <a:lnSpc>
                <a:spcPct val="115000"/>
              </a:lnSpc>
              <a:spcBef>
                <a:spcPts val="1000"/>
              </a:spcBef>
              <a:spcAft>
                <a:spcPts val="0"/>
              </a:spcAft>
              <a:buClr>
                <a:schemeClr val="dk1"/>
              </a:buClr>
              <a:buSzPts val="1200"/>
              <a:buFont typeface="Noto Sans Symbols"/>
              <a:buChar char="∙"/>
            </a:pPr>
            <a:r>
              <a:rPr lang="en-GB" dirty="0" err="1">
                <a:latin typeface="Calibri"/>
                <a:ea typeface="Calibri"/>
                <a:cs typeface="Calibri"/>
                <a:sym typeface="Calibri"/>
              </a:rPr>
              <a:t>Não</a:t>
            </a:r>
            <a:r>
              <a:rPr lang="en-GB" dirty="0">
                <a:latin typeface="Calibri"/>
                <a:ea typeface="Calibri"/>
                <a:cs typeface="Calibri"/>
                <a:sym typeface="Calibri"/>
              </a:rPr>
              <a:t> use </a:t>
            </a:r>
            <a:r>
              <a:rPr lang="en-GB" dirty="0" err="1">
                <a:latin typeface="Calibri"/>
                <a:ea typeface="Calibri"/>
                <a:cs typeface="Calibri"/>
                <a:sym typeface="Calibri"/>
              </a:rPr>
              <a:t>linguagem</a:t>
            </a:r>
            <a:r>
              <a:rPr lang="en-GB" dirty="0">
                <a:latin typeface="Calibri"/>
                <a:ea typeface="Calibri"/>
                <a:cs typeface="Calibri"/>
                <a:sym typeface="Calibri"/>
              </a:rPr>
              <a:t> que </a:t>
            </a:r>
            <a:r>
              <a:rPr lang="en-GB" dirty="0" err="1">
                <a:latin typeface="Calibri"/>
                <a:ea typeface="Calibri"/>
                <a:cs typeface="Calibri"/>
                <a:sym typeface="Calibri"/>
              </a:rPr>
              <a:t>possa</a:t>
            </a:r>
            <a:r>
              <a:rPr lang="en-GB" dirty="0">
                <a:latin typeface="Calibri"/>
                <a:ea typeface="Calibri"/>
                <a:cs typeface="Calibri"/>
                <a:sym typeface="Calibri"/>
              </a:rPr>
              <a:t> ser vista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provocativa</a:t>
            </a:r>
            <a:r>
              <a:rPr lang="en-GB" dirty="0">
                <a:latin typeface="Calibri"/>
                <a:ea typeface="Calibri"/>
                <a:cs typeface="Calibri"/>
                <a:sym typeface="Calibri"/>
              </a:rPr>
              <a:t>, </a:t>
            </a:r>
            <a:r>
              <a:rPr lang="en-GB" dirty="0" err="1">
                <a:latin typeface="Calibri"/>
                <a:ea typeface="Calibri"/>
                <a:cs typeface="Calibri"/>
                <a:sym typeface="Calibri"/>
              </a:rPr>
              <a:t>humilhante</a:t>
            </a:r>
            <a:r>
              <a:rPr lang="en-GB" dirty="0">
                <a:latin typeface="Calibri"/>
                <a:ea typeface="Calibri"/>
                <a:cs typeface="Calibri"/>
                <a:sym typeface="Calibri"/>
              </a:rPr>
              <a:t> e </a:t>
            </a:r>
            <a:r>
              <a:rPr lang="en-GB" dirty="0" err="1">
                <a:latin typeface="Calibri"/>
                <a:ea typeface="Calibri"/>
                <a:cs typeface="Calibri"/>
                <a:sym typeface="Calibri"/>
              </a:rPr>
              <a:t>condescendente</a:t>
            </a:r>
            <a:r>
              <a:rPr lang="en-GB" dirty="0">
                <a:latin typeface="Calibri"/>
                <a:ea typeface="Calibri"/>
                <a:cs typeface="Calibri"/>
                <a:sym typeface="Calibri"/>
              </a:rPr>
              <a:t>. Seja </a:t>
            </a:r>
            <a:r>
              <a:rPr lang="en-GB" dirty="0" err="1">
                <a:latin typeface="Calibri"/>
                <a:ea typeface="Calibri"/>
                <a:cs typeface="Calibri"/>
                <a:sym typeface="Calibri"/>
              </a:rPr>
              <a:t>educado</a:t>
            </a:r>
            <a:r>
              <a:rPr lang="en-GB" dirty="0">
                <a:latin typeface="Calibri"/>
                <a:ea typeface="Calibri"/>
                <a:cs typeface="Calibri"/>
                <a:sym typeface="Calibri"/>
              </a:rPr>
              <a:t> e </a:t>
            </a:r>
            <a:r>
              <a:rPr lang="en-GB" dirty="0" err="1">
                <a:latin typeface="Calibri"/>
                <a:ea typeface="Calibri"/>
                <a:cs typeface="Calibri"/>
                <a:sym typeface="Calibri"/>
              </a:rPr>
              <a:t>respeitoso</a:t>
            </a:r>
            <a:r>
              <a:rPr lang="en-GB" dirty="0">
                <a:latin typeface="Calibri"/>
                <a:ea typeface="Calibri"/>
                <a:cs typeface="Calibri"/>
                <a:sym typeface="Calibri"/>
              </a:rPr>
              <a:t> o tempo </a:t>
            </a:r>
            <a:r>
              <a:rPr lang="en-GB" dirty="0" err="1">
                <a:latin typeface="Calibri"/>
                <a:ea typeface="Calibri"/>
                <a:cs typeface="Calibri"/>
                <a:sym typeface="Calibri"/>
              </a:rPr>
              <a:t>todo</a:t>
            </a:r>
            <a:r>
              <a:rPr lang="en-GB" dirty="0">
                <a:latin typeface="Calibri"/>
                <a:ea typeface="Calibri"/>
                <a:cs typeface="Calibri"/>
                <a:sym typeface="Calibri"/>
              </a:rPr>
              <a:t>. </a:t>
            </a:r>
          </a:p>
          <a:p>
            <a:pPr marL="342900" marR="0" lvl="0" indent="-342900" algn="l" rtl="0">
              <a:lnSpc>
                <a:spcPct val="115000"/>
              </a:lnSpc>
              <a:spcBef>
                <a:spcPts val="1000"/>
              </a:spcBef>
              <a:spcAft>
                <a:spcPts val="0"/>
              </a:spcAft>
              <a:buClr>
                <a:schemeClr val="dk1"/>
              </a:buClr>
              <a:buSzPts val="1200"/>
              <a:buFont typeface="Noto Sans Symbols"/>
              <a:buChar char="∙"/>
            </a:pPr>
            <a:r>
              <a:rPr lang="en-GB" dirty="0">
                <a:latin typeface="Calibri"/>
                <a:ea typeface="Calibri"/>
                <a:cs typeface="Calibri"/>
                <a:sym typeface="Calibri"/>
              </a:rPr>
              <a:t>Converse com a </a:t>
            </a:r>
            <a:r>
              <a:rPr lang="en-GB" dirty="0" err="1">
                <a:latin typeface="Calibri"/>
                <a:ea typeface="Calibri"/>
                <a:cs typeface="Calibri"/>
                <a:sym typeface="Calibri"/>
              </a:rPr>
              <a:t>pessoa</a:t>
            </a:r>
            <a:r>
              <a:rPr lang="en-GB" dirty="0">
                <a:latin typeface="Calibri"/>
                <a:ea typeface="Calibri"/>
                <a:cs typeface="Calibri"/>
                <a:sym typeface="Calibri"/>
              </a:rPr>
              <a:t> com o </a:t>
            </a:r>
            <a:r>
              <a:rPr lang="en-GB" dirty="0" err="1">
                <a:latin typeface="Calibri"/>
                <a:ea typeface="Calibri"/>
                <a:cs typeface="Calibri"/>
                <a:sym typeface="Calibri"/>
              </a:rPr>
              <a:t>grau</a:t>
            </a:r>
            <a:r>
              <a:rPr lang="en-GB" dirty="0">
                <a:latin typeface="Calibri"/>
                <a:ea typeface="Calibri"/>
                <a:cs typeface="Calibri"/>
                <a:sym typeface="Calibri"/>
              </a:rPr>
              <a:t> </a:t>
            </a:r>
            <a:r>
              <a:rPr lang="en-GB" dirty="0" err="1">
                <a:latin typeface="Calibri"/>
                <a:ea typeface="Calibri"/>
                <a:cs typeface="Calibri"/>
                <a:sym typeface="Calibri"/>
              </a:rPr>
              <a:t>apropriado</a:t>
            </a:r>
            <a:r>
              <a:rPr lang="en-GB" dirty="0">
                <a:latin typeface="Calibri"/>
                <a:ea typeface="Calibri"/>
                <a:cs typeface="Calibri"/>
                <a:sym typeface="Calibri"/>
              </a:rPr>
              <a:t> de </a:t>
            </a:r>
            <a:r>
              <a:rPr lang="en-GB" dirty="0" err="1">
                <a:latin typeface="Calibri"/>
                <a:ea typeface="Calibri"/>
                <a:cs typeface="Calibri"/>
                <a:sym typeface="Calibri"/>
              </a:rPr>
              <a:t>formalidade</a:t>
            </a:r>
            <a:r>
              <a:rPr lang="en-GB" dirty="0">
                <a:latin typeface="Calibri"/>
                <a:ea typeface="Calibri"/>
                <a:cs typeface="Calibri"/>
                <a:sym typeface="Calibri"/>
              </a:rPr>
              <a:t>, </a:t>
            </a:r>
            <a:r>
              <a:rPr lang="en-GB" dirty="0" err="1">
                <a:latin typeface="Calibri"/>
                <a:ea typeface="Calibri"/>
                <a:cs typeface="Calibri"/>
                <a:sym typeface="Calibri"/>
              </a:rPr>
              <a:t>dependendo</a:t>
            </a:r>
            <a:r>
              <a:rPr lang="en-GB" dirty="0">
                <a:latin typeface="Calibri"/>
                <a:ea typeface="Calibri"/>
                <a:cs typeface="Calibri"/>
                <a:sym typeface="Calibri"/>
              </a:rPr>
              <a:t> de </a:t>
            </a:r>
            <a:r>
              <a:rPr lang="en-GB" dirty="0" err="1">
                <a:latin typeface="Calibri"/>
                <a:ea typeface="Calibri"/>
                <a:cs typeface="Calibri"/>
                <a:sym typeface="Calibri"/>
              </a:rPr>
              <a:t>seu</a:t>
            </a:r>
            <a:r>
              <a:rPr lang="en-GB" dirty="0">
                <a:latin typeface="Calibri"/>
                <a:ea typeface="Calibri"/>
                <a:cs typeface="Calibri"/>
                <a:sym typeface="Calibri"/>
              </a:rPr>
              <a:t> histórico de </a:t>
            </a:r>
            <a:r>
              <a:rPr lang="en-GB" dirty="0" err="1">
                <a:latin typeface="Calibri"/>
                <a:ea typeface="Calibri"/>
                <a:cs typeface="Calibri"/>
                <a:sym typeface="Calibri"/>
              </a:rPr>
              <a:t>proximidade</a:t>
            </a:r>
            <a:r>
              <a:rPr lang="en-GB" dirty="0">
                <a:latin typeface="Calibri"/>
                <a:ea typeface="Calibri"/>
                <a:cs typeface="Calibri"/>
                <a:sym typeface="Calibri"/>
              </a:rPr>
              <a:t> com a </a:t>
            </a:r>
            <a:r>
              <a:rPr lang="en-GB" dirty="0" err="1">
                <a:latin typeface="Calibri"/>
                <a:ea typeface="Calibri"/>
                <a:cs typeface="Calibri"/>
                <a:sym typeface="Calibri"/>
              </a:rPr>
              <a:t>pessoa</a:t>
            </a:r>
            <a:r>
              <a:rPr lang="en-GB" dirty="0">
                <a:latin typeface="Calibri"/>
                <a:ea typeface="Calibri"/>
                <a:cs typeface="Calibri"/>
                <a:sym typeface="Calibri"/>
              </a:rPr>
              <a:t>. </a:t>
            </a:r>
          </a:p>
          <a:p>
            <a:pPr marL="342900" marR="0" lvl="0" indent="-342900" algn="l" rtl="0">
              <a:lnSpc>
                <a:spcPct val="115000"/>
              </a:lnSpc>
              <a:spcBef>
                <a:spcPts val="1000"/>
              </a:spcBef>
              <a:spcAft>
                <a:spcPts val="0"/>
              </a:spcAft>
              <a:buClr>
                <a:schemeClr val="dk1"/>
              </a:buClr>
              <a:buSzPts val="1200"/>
              <a:buFont typeface="Noto Sans Symbols"/>
              <a:buChar char="∙"/>
            </a:pP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apresse</a:t>
            </a:r>
            <a:r>
              <a:rPr lang="en-GB" dirty="0">
                <a:latin typeface="Calibri"/>
                <a:ea typeface="Calibri"/>
                <a:cs typeface="Calibri"/>
                <a:sym typeface="Calibri"/>
              </a:rPr>
              <a:t> a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Dê</a:t>
            </a:r>
            <a:r>
              <a:rPr lang="en-GB" dirty="0">
                <a:latin typeface="Calibri"/>
                <a:ea typeface="Calibri"/>
                <a:cs typeface="Calibri"/>
                <a:sym typeface="Calibri"/>
              </a:rPr>
              <a:t> a </a:t>
            </a:r>
            <a:r>
              <a:rPr lang="en-GB" dirty="0" err="1">
                <a:latin typeface="Calibri"/>
                <a:ea typeface="Calibri"/>
                <a:cs typeface="Calibri"/>
                <a:sym typeface="Calibri"/>
              </a:rPr>
              <a:t>ela</a:t>
            </a:r>
            <a:r>
              <a:rPr lang="en-GB" dirty="0">
                <a:latin typeface="Calibri"/>
                <a:ea typeface="Calibri"/>
                <a:cs typeface="Calibri"/>
                <a:sym typeface="Calibri"/>
              </a:rPr>
              <a:t> tempo e </a:t>
            </a:r>
            <a:r>
              <a:rPr lang="en-GB" dirty="0" err="1">
                <a:latin typeface="Calibri"/>
                <a:ea typeface="Calibri"/>
                <a:cs typeface="Calibri"/>
                <a:sym typeface="Calibri"/>
              </a:rPr>
              <a:t>espaço</a:t>
            </a:r>
            <a:r>
              <a:rPr lang="en-GB" dirty="0">
                <a:latin typeface="Calibri"/>
                <a:ea typeface="Calibri"/>
                <a:cs typeface="Calibri"/>
                <a:sym typeface="Calibri"/>
              </a:rPr>
              <a:t> para </a:t>
            </a:r>
            <a:r>
              <a:rPr lang="en-GB" dirty="0" err="1">
                <a:latin typeface="Calibri"/>
                <a:ea typeface="Calibri"/>
                <a:cs typeface="Calibri"/>
                <a:sym typeface="Calibri"/>
              </a:rPr>
              <a:t>processar</a:t>
            </a:r>
            <a:r>
              <a:rPr lang="en-GB" dirty="0">
                <a:latin typeface="Calibri"/>
                <a:ea typeface="Calibri"/>
                <a:cs typeface="Calibri"/>
                <a:sym typeface="Calibri"/>
              </a:rPr>
              <a:t> o que </a:t>
            </a:r>
            <a:r>
              <a:rPr lang="en-GB" dirty="0" err="1">
                <a:latin typeface="Calibri"/>
                <a:ea typeface="Calibri"/>
                <a:cs typeface="Calibri"/>
                <a:sym typeface="Calibri"/>
              </a:rPr>
              <a:t>está</a:t>
            </a:r>
            <a:r>
              <a:rPr lang="en-GB" dirty="0">
                <a:latin typeface="Calibri"/>
                <a:ea typeface="Calibri"/>
                <a:cs typeface="Calibri"/>
                <a:sym typeface="Calibri"/>
              </a:rPr>
              <a:t> </a:t>
            </a:r>
            <a:r>
              <a:rPr lang="en-GB" dirty="0" err="1">
                <a:latin typeface="Calibri"/>
                <a:ea typeface="Calibri"/>
                <a:cs typeface="Calibri"/>
                <a:sym typeface="Calibri"/>
              </a:rPr>
              <a:t>sendo</a:t>
            </a:r>
            <a:r>
              <a:rPr lang="en-GB" dirty="0">
                <a:latin typeface="Calibri"/>
                <a:ea typeface="Calibri"/>
                <a:cs typeface="Calibri"/>
                <a:sym typeface="Calibri"/>
              </a:rPr>
              <a:t> </a:t>
            </a:r>
            <a:r>
              <a:rPr lang="en-GB" dirty="0" err="1">
                <a:latin typeface="Calibri"/>
                <a:ea typeface="Calibri"/>
                <a:cs typeface="Calibri"/>
                <a:sym typeface="Calibri"/>
              </a:rPr>
              <a:t>dito</a:t>
            </a:r>
            <a:r>
              <a:rPr lang="en-GB" dirty="0">
                <a:latin typeface="Calibri"/>
                <a:ea typeface="Calibri"/>
                <a:cs typeface="Calibri"/>
                <a:sym typeface="Calibri"/>
              </a:rPr>
              <a:t> e responder.  </a:t>
            </a:r>
          </a:p>
        </p:txBody>
      </p:sp>
      <p:sp>
        <p:nvSpPr>
          <p:cNvPr id="996" name="Google Shape;996;p1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126</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3" name="Google Shape;1003;p127:notes"/>
          <p:cNvSpPr txBox="1">
            <a:spLocks noGrp="1"/>
          </p:cNvSpPr>
          <p:nvPr>
            <p:ph type="body" idx="1"/>
          </p:nvPr>
        </p:nvSpPr>
        <p:spPr>
          <a:xfrm>
            <a:off x="685799" y="4400550"/>
            <a:ext cx="5703983" cy="400532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dirty="0" err="1">
                <a:solidFill>
                  <a:srgbClr val="000000"/>
                </a:solidFill>
                <a:latin typeface="Calibri"/>
                <a:ea typeface="Calibri"/>
                <a:cs typeface="Calibri"/>
                <a:sym typeface="Calibri"/>
              </a:rPr>
              <a:t>Dicas</a:t>
            </a:r>
            <a:r>
              <a:rPr lang="en-GB" b="1" dirty="0">
                <a:solidFill>
                  <a:srgbClr val="000000"/>
                </a:solidFill>
                <a:latin typeface="Calibri"/>
                <a:ea typeface="Calibri"/>
                <a:cs typeface="Calibri"/>
                <a:sym typeface="Calibri"/>
              </a:rPr>
              <a:t> para </a:t>
            </a:r>
            <a:r>
              <a:rPr lang="en-GB" b="1" dirty="0" err="1">
                <a:solidFill>
                  <a:srgbClr val="000000"/>
                </a:solidFill>
                <a:latin typeface="Calibri"/>
                <a:ea typeface="Calibri"/>
                <a:cs typeface="Calibri"/>
                <a:sym typeface="Calibri"/>
              </a:rPr>
              <a:t>evitar</a:t>
            </a:r>
            <a:r>
              <a:rPr lang="en-GB" b="1" dirty="0">
                <a:solidFill>
                  <a:srgbClr val="000000"/>
                </a:solidFill>
                <a:latin typeface="Calibri"/>
                <a:ea typeface="Calibri"/>
                <a:cs typeface="Calibri"/>
                <a:sym typeface="Calibri"/>
              </a:rPr>
              <a:t> o </a:t>
            </a:r>
            <a:r>
              <a:rPr lang="en-GB" b="1" dirty="0" err="1">
                <a:solidFill>
                  <a:srgbClr val="000000"/>
                </a:solidFill>
                <a:latin typeface="Calibri"/>
                <a:ea typeface="Calibri"/>
                <a:cs typeface="Calibri"/>
                <a:sym typeface="Calibri"/>
              </a:rPr>
              <a:t>agravamento</a:t>
            </a:r>
            <a:r>
              <a:rPr lang="en-GB" b="1" dirty="0">
                <a:solidFill>
                  <a:srgbClr val="000000"/>
                </a:solidFill>
                <a:latin typeface="Calibri"/>
                <a:ea typeface="Calibri"/>
                <a:cs typeface="Calibri"/>
                <a:sym typeface="Calibri"/>
              </a:rPr>
              <a:t> de </a:t>
            </a:r>
            <a:r>
              <a:rPr lang="en-GB" b="1" dirty="0" err="1">
                <a:solidFill>
                  <a:srgbClr val="000000"/>
                </a:solidFill>
                <a:latin typeface="Calibri"/>
                <a:ea typeface="Calibri"/>
                <a:cs typeface="Calibri"/>
                <a:sym typeface="Calibri"/>
              </a:rPr>
              <a:t>uma</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situação</a:t>
            </a:r>
            <a:r>
              <a:rPr lang="en-GB" b="1" dirty="0">
                <a:solidFill>
                  <a:srgbClr val="000000"/>
                </a:solidFill>
                <a:latin typeface="Calibri"/>
                <a:ea typeface="Calibri"/>
                <a:cs typeface="Calibri"/>
                <a:sym typeface="Calibri"/>
              </a:rPr>
              <a:t> </a:t>
            </a:r>
            <a:r>
              <a:rPr lang="en-GB" b="1" i="1" dirty="0">
                <a:solidFill>
                  <a:srgbClr val="000000"/>
                </a:solidFill>
                <a:latin typeface="Calibri"/>
                <a:ea typeface="Calibri"/>
                <a:cs typeface="Calibri"/>
                <a:sym typeface="Calibri"/>
              </a:rPr>
              <a:t>(</a:t>
            </a:r>
            <a:r>
              <a:rPr lang="en-GB" b="1" i="1" u="sng"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58</a:t>
            </a:r>
            <a:r>
              <a:rPr lang="en-GB" b="1" i="1" dirty="0">
                <a:solidFill>
                  <a:srgbClr val="000000"/>
                </a:solidFill>
                <a:latin typeface="Calibri"/>
                <a:ea typeface="Calibri"/>
                <a:cs typeface="Calibri"/>
                <a:sym typeface="Calibri"/>
              </a:rPr>
              <a:t>)</a:t>
            </a:r>
            <a:r>
              <a:rPr lang="en-GB" b="1" dirty="0">
                <a:solidFill>
                  <a:srgbClr val="000000"/>
                </a:solidFill>
                <a:latin typeface="Calibri"/>
                <a:ea typeface="Calibri"/>
                <a:cs typeface="Calibri"/>
                <a:sym typeface="Calibri"/>
              </a:rPr>
              <a:t>:</a:t>
            </a:r>
            <a:endParaRPr dirty="0"/>
          </a:p>
          <a:p>
            <a:pPr marL="0" marR="0" lvl="0" indent="0" algn="l" rtl="0">
              <a:lnSpc>
                <a:spcPct val="115000"/>
              </a:lnSpc>
              <a:spcBef>
                <a:spcPts val="1000"/>
              </a:spcBef>
              <a:spcAft>
                <a:spcPts val="0"/>
              </a:spcAft>
              <a:buNone/>
            </a:pPr>
            <a:r>
              <a:rPr lang="en-GB" b="1" dirty="0">
                <a:latin typeface="Calibri"/>
                <a:ea typeface="Calibri"/>
                <a:cs typeface="Calibri"/>
                <a:sym typeface="Calibri"/>
              </a:rPr>
              <a:t>(Lista 2 de 2)</a:t>
            </a:r>
            <a:endParaRPr lang="en-GB"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Tente</a:t>
            </a:r>
            <a:r>
              <a:rPr lang="en-GB" dirty="0">
                <a:latin typeface="Calibri"/>
                <a:ea typeface="Calibri"/>
                <a:cs typeface="Calibri"/>
                <a:sym typeface="Calibri"/>
              </a:rPr>
              <a:t> </a:t>
            </a:r>
            <a:r>
              <a:rPr lang="en-GB" dirty="0" err="1">
                <a:latin typeface="Calibri"/>
                <a:ea typeface="Calibri"/>
                <a:cs typeface="Calibri"/>
                <a:sym typeface="Calibri"/>
              </a:rPr>
              <a:t>entender</a:t>
            </a:r>
            <a:r>
              <a:rPr lang="en-GB" dirty="0">
                <a:latin typeface="Calibri"/>
                <a:ea typeface="Calibri"/>
                <a:cs typeface="Calibri"/>
                <a:sym typeface="Calibri"/>
              </a:rPr>
              <a:t> o </a:t>
            </a:r>
            <a:r>
              <a:rPr lang="en-GB" dirty="0" err="1">
                <a:latin typeface="Calibri"/>
                <a:ea typeface="Calibri"/>
                <a:cs typeface="Calibri"/>
                <a:sym typeface="Calibri"/>
              </a:rPr>
              <a:t>motivo</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trás</a:t>
            </a:r>
            <a:r>
              <a:rPr lang="en-GB" dirty="0">
                <a:latin typeface="Calibri"/>
                <a:ea typeface="Calibri"/>
                <a:cs typeface="Calibri"/>
                <a:sym typeface="Calibri"/>
              </a:rPr>
              <a:t> do </a:t>
            </a:r>
            <a:r>
              <a:rPr lang="en-GB" dirty="0" err="1">
                <a:latin typeface="Calibri"/>
                <a:ea typeface="Calibri"/>
                <a:cs typeface="Calibri"/>
                <a:sym typeface="Calibri"/>
              </a:rPr>
              <a:t>sofrimento</a:t>
            </a:r>
            <a:r>
              <a:rPr lang="en-GB" dirty="0">
                <a:latin typeface="Calibri"/>
                <a:ea typeface="Calibri"/>
                <a:cs typeface="Calibri"/>
                <a:sym typeface="Calibri"/>
              </a:rPr>
              <a:t> da </a:t>
            </a:r>
            <a:r>
              <a:rPr lang="en-GB" dirty="0" err="1">
                <a:latin typeface="Calibri"/>
                <a:ea typeface="Calibri"/>
                <a:cs typeface="Calibri"/>
                <a:sym typeface="Calibri"/>
              </a:rPr>
              <a:t>pessoa</a:t>
            </a:r>
            <a:r>
              <a:rPr lang="en-GB" dirty="0">
                <a:latin typeface="Calibri"/>
                <a:ea typeface="Calibri"/>
                <a:cs typeface="Calibri"/>
                <a:sym typeface="Calibri"/>
              </a:rPr>
              <a:t> e </a:t>
            </a:r>
            <a:r>
              <a:rPr lang="en-GB" dirty="0" err="1">
                <a:latin typeface="Calibri"/>
                <a:ea typeface="Calibri"/>
                <a:cs typeface="Calibri"/>
                <a:sym typeface="Calibri"/>
              </a:rPr>
              <a:t>tente</a:t>
            </a:r>
            <a:r>
              <a:rPr lang="en-GB" dirty="0">
                <a:latin typeface="Calibri"/>
                <a:ea typeface="Calibri"/>
                <a:cs typeface="Calibri"/>
                <a:sym typeface="Calibri"/>
              </a:rPr>
              <a:t> </a:t>
            </a:r>
            <a:r>
              <a:rPr lang="en-GB" dirty="0" err="1">
                <a:latin typeface="Calibri"/>
                <a:ea typeface="Calibri"/>
                <a:cs typeface="Calibri"/>
                <a:sym typeface="Calibri"/>
              </a:rPr>
              <a:t>entender</a:t>
            </a:r>
            <a:r>
              <a:rPr lang="en-GB" dirty="0">
                <a:latin typeface="Calibri"/>
                <a:ea typeface="Calibri"/>
                <a:cs typeface="Calibri"/>
                <a:sym typeface="Calibri"/>
              </a:rPr>
              <a:t> o que a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precisa</a:t>
            </a:r>
            <a:r>
              <a:rPr lang="en-GB" dirty="0">
                <a:latin typeface="Calibri"/>
                <a:ea typeface="Calibri"/>
                <a:cs typeface="Calibri"/>
                <a:sym typeface="Calibri"/>
              </a:rPr>
              <a:t> e </a:t>
            </a:r>
            <a:r>
              <a:rPr lang="en-GB" dirty="0" err="1">
                <a:latin typeface="Calibri"/>
                <a:ea typeface="Calibri"/>
                <a:cs typeface="Calibri"/>
                <a:sym typeface="Calibri"/>
              </a:rPr>
              <a:t>deseja</a:t>
            </a:r>
            <a:r>
              <a:rPr lang="en-GB" dirty="0">
                <a:latin typeface="Calibri"/>
                <a:ea typeface="Calibri"/>
                <a:cs typeface="Calibri"/>
                <a:sym typeface="Calibri"/>
              </a:rPr>
              <a:t>. </a:t>
            </a:r>
            <a:r>
              <a:rPr lang="en-GB" dirty="0" err="1">
                <a:latin typeface="Calibri"/>
                <a:ea typeface="Calibri"/>
                <a:cs typeface="Calibri"/>
                <a:sym typeface="Calibri"/>
              </a:rPr>
              <a:t>Pergunte</a:t>
            </a:r>
            <a:r>
              <a:rPr lang="en-GB" dirty="0">
                <a:latin typeface="Calibri"/>
                <a:ea typeface="Calibri"/>
                <a:cs typeface="Calibri"/>
                <a:sym typeface="Calibri"/>
              </a:rPr>
              <a:t> </a:t>
            </a:r>
            <a:r>
              <a:rPr lang="en-GB" dirty="0" err="1">
                <a:latin typeface="Calibri"/>
                <a:ea typeface="Calibri"/>
                <a:cs typeface="Calibri"/>
                <a:sym typeface="Calibri"/>
              </a:rPr>
              <a:t>diretamente</a:t>
            </a:r>
            <a:r>
              <a:rPr lang="en-GB" dirty="0">
                <a:latin typeface="Calibri"/>
                <a:ea typeface="Calibri"/>
                <a:cs typeface="Calibri"/>
                <a:sym typeface="Calibri"/>
              </a:rPr>
              <a:t> à </a:t>
            </a:r>
            <a:r>
              <a:rPr lang="en-GB" dirty="0" err="1">
                <a:latin typeface="Calibri"/>
                <a:ea typeface="Calibri"/>
                <a:cs typeface="Calibri"/>
                <a:sym typeface="Calibri"/>
              </a:rPr>
              <a:t>pessoa</a:t>
            </a:r>
            <a:r>
              <a:rPr lang="en-GB" dirty="0">
                <a:latin typeface="Calibri"/>
                <a:ea typeface="Calibri"/>
                <a:cs typeface="Calibri"/>
                <a:sym typeface="Calibri"/>
              </a:rPr>
              <a:t> o que </a:t>
            </a:r>
            <a:r>
              <a:rPr lang="en-GB" dirty="0" err="1">
                <a:latin typeface="Calibri"/>
                <a:ea typeface="Calibri"/>
                <a:cs typeface="Calibri"/>
                <a:sym typeface="Calibri"/>
              </a:rPr>
              <a:t>ela</a:t>
            </a:r>
            <a:r>
              <a:rPr lang="en-GB" dirty="0">
                <a:latin typeface="Calibri"/>
                <a:ea typeface="Calibri"/>
                <a:cs typeface="Calibri"/>
                <a:sym typeface="Calibri"/>
              </a:rPr>
              <a:t> </a:t>
            </a:r>
            <a:r>
              <a:rPr lang="en-GB" dirty="0" err="1">
                <a:latin typeface="Calibri"/>
                <a:ea typeface="Calibri"/>
                <a:cs typeface="Calibri"/>
                <a:sym typeface="Calibri"/>
              </a:rPr>
              <a:t>espera</a:t>
            </a:r>
            <a:r>
              <a:rPr lang="en-GB" dirty="0">
                <a:latin typeface="Calibri"/>
                <a:ea typeface="Calibri"/>
                <a:cs typeface="Calibri"/>
                <a:sym typeface="Calibri"/>
              </a:rPr>
              <a:t> e o que </a:t>
            </a:r>
            <a:r>
              <a:rPr lang="en-GB" dirty="0" err="1">
                <a:latin typeface="Calibri"/>
                <a:ea typeface="Calibri"/>
                <a:cs typeface="Calibri"/>
                <a:sym typeface="Calibri"/>
              </a:rPr>
              <a:t>você</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fazer</a:t>
            </a:r>
            <a:r>
              <a:rPr lang="en-GB" dirty="0">
                <a:latin typeface="Calibri"/>
                <a:ea typeface="Calibri"/>
                <a:cs typeface="Calibri"/>
                <a:sym typeface="Calibri"/>
              </a:rPr>
              <a:t>. </a:t>
            </a:r>
          </a:p>
          <a:p>
            <a:pPr marL="342900" marR="0" lvl="0" indent="-342900" algn="l" rtl="0">
              <a:lnSpc>
                <a:spcPct val="115000"/>
              </a:lnSpc>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Pergunte</a:t>
            </a:r>
            <a:r>
              <a:rPr lang="en-GB" dirty="0">
                <a:latin typeface="Calibri"/>
                <a:ea typeface="Calibri"/>
                <a:cs typeface="Calibri"/>
                <a:sym typeface="Calibri"/>
              </a:rPr>
              <a:t> à </a:t>
            </a:r>
            <a:r>
              <a:rPr lang="en-GB" dirty="0" err="1">
                <a:latin typeface="Calibri"/>
                <a:ea typeface="Calibri"/>
                <a:cs typeface="Calibri"/>
                <a:sym typeface="Calibri"/>
              </a:rPr>
              <a:t>pessoa</a:t>
            </a:r>
            <a:r>
              <a:rPr lang="en-GB" dirty="0">
                <a:latin typeface="Calibri"/>
                <a:ea typeface="Calibri"/>
                <a:cs typeface="Calibri"/>
                <a:sym typeface="Calibri"/>
              </a:rPr>
              <a:t> o que </a:t>
            </a:r>
            <a:r>
              <a:rPr lang="en-GB" dirty="0" err="1">
                <a:latin typeface="Calibri"/>
                <a:ea typeface="Calibri"/>
                <a:cs typeface="Calibri"/>
                <a:sym typeface="Calibri"/>
              </a:rPr>
              <a:t>ela</a:t>
            </a:r>
            <a:r>
              <a:rPr lang="en-GB" dirty="0">
                <a:latin typeface="Calibri"/>
                <a:ea typeface="Calibri"/>
                <a:cs typeface="Calibri"/>
                <a:sym typeface="Calibri"/>
              </a:rPr>
              <a:t> </a:t>
            </a:r>
            <a:r>
              <a:rPr lang="en-GB" dirty="0" err="1">
                <a:latin typeface="Calibri"/>
                <a:ea typeface="Calibri"/>
                <a:cs typeface="Calibri"/>
                <a:sym typeface="Calibri"/>
              </a:rPr>
              <a:t>acharia</a:t>
            </a:r>
            <a:r>
              <a:rPr lang="en-GB" dirty="0">
                <a:latin typeface="Calibri"/>
                <a:ea typeface="Calibri"/>
                <a:cs typeface="Calibri"/>
                <a:sym typeface="Calibri"/>
              </a:rPr>
              <a:t> </a:t>
            </a:r>
            <a:r>
              <a:rPr lang="en-GB" dirty="0" err="1">
                <a:latin typeface="Calibri"/>
                <a:ea typeface="Calibri"/>
                <a:cs typeface="Calibri"/>
                <a:sym typeface="Calibri"/>
              </a:rPr>
              <a:t>útil</a:t>
            </a:r>
            <a:r>
              <a:rPr lang="en-GB" dirty="0">
                <a:latin typeface="Calibri"/>
                <a:ea typeface="Calibri"/>
                <a:cs typeface="Calibri"/>
                <a:sym typeface="Calibri"/>
              </a:rPr>
              <a:t> e </a:t>
            </a:r>
            <a:r>
              <a:rPr lang="en-GB" dirty="0" err="1">
                <a:latin typeface="Calibri"/>
                <a:ea typeface="Calibri"/>
                <a:cs typeface="Calibri"/>
                <a:sym typeface="Calibri"/>
              </a:rPr>
              <a:t>tente</a:t>
            </a:r>
            <a:r>
              <a:rPr lang="en-GB" dirty="0">
                <a:latin typeface="Calibri"/>
                <a:ea typeface="Calibri"/>
                <a:cs typeface="Calibri"/>
                <a:sym typeface="Calibri"/>
              </a:rPr>
              <a:t> </a:t>
            </a:r>
            <a:r>
              <a:rPr lang="en-GB" dirty="0" err="1">
                <a:latin typeface="Calibri"/>
                <a:ea typeface="Calibri"/>
                <a:cs typeface="Calibri"/>
                <a:sym typeface="Calibri"/>
              </a:rPr>
              <a:t>oferecer</a:t>
            </a:r>
            <a:r>
              <a:rPr lang="en-GB" dirty="0">
                <a:latin typeface="Calibri"/>
                <a:ea typeface="Calibri"/>
                <a:cs typeface="Calibri"/>
                <a:sym typeface="Calibri"/>
              </a:rPr>
              <a:t> </a:t>
            </a:r>
            <a:r>
              <a:rPr lang="en-GB" dirty="0" err="1">
                <a:latin typeface="Calibri"/>
                <a:ea typeface="Calibri"/>
                <a:cs typeface="Calibri"/>
                <a:sym typeface="Calibri"/>
              </a:rPr>
              <a:t>algumas</a:t>
            </a:r>
            <a:r>
              <a:rPr lang="en-GB" dirty="0">
                <a:latin typeface="Calibri"/>
                <a:ea typeface="Calibri"/>
                <a:cs typeface="Calibri"/>
                <a:sym typeface="Calibri"/>
              </a:rPr>
              <a:t> </a:t>
            </a:r>
            <a:r>
              <a:rPr lang="en-GB" dirty="0" err="1">
                <a:latin typeface="Calibri"/>
                <a:ea typeface="Calibri"/>
                <a:cs typeface="Calibri"/>
                <a:sym typeface="Calibri"/>
              </a:rPr>
              <a:t>opções</a:t>
            </a:r>
            <a:r>
              <a:rPr lang="en-GB" dirty="0">
                <a:latin typeface="Calibri"/>
                <a:ea typeface="Calibri"/>
                <a:cs typeface="Calibri"/>
                <a:sym typeface="Calibri"/>
              </a:rPr>
              <a:t> e </a:t>
            </a:r>
            <a:r>
              <a:rPr lang="en-GB" dirty="0" err="1">
                <a:latin typeface="Calibri"/>
                <a:ea typeface="Calibri"/>
                <a:cs typeface="Calibri"/>
                <a:sym typeface="Calibri"/>
              </a:rPr>
              <a:t>escolhas</a:t>
            </a:r>
            <a:r>
              <a:rPr lang="en-GB" dirty="0">
                <a:latin typeface="Calibri"/>
                <a:ea typeface="Calibri"/>
                <a:cs typeface="Calibri"/>
                <a:sym typeface="Calibri"/>
              </a:rPr>
              <a:t>. </a:t>
            </a:r>
          </a:p>
          <a:p>
            <a:pPr marL="342900" marR="0" lvl="0" indent="-342900" algn="l" rtl="0">
              <a:lnSpc>
                <a:spcPct val="115000"/>
              </a:lnSpc>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descarte</a:t>
            </a:r>
            <a:r>
              <a:rPr lang="en-GB" dirty="0">
                <a:latin typeface="Calibri"/>
                <a:ea typeface="Calibri"/>
                <a:cs typeface="Calibri"/>
                <a:sym typeface="Calibri"/>
              </a:rPr>
              <a:t> o que a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está</a:t>
            </a:r>
            <a:r>
              <a:rPr lang="en-GB" dirty="0">
                <a:latin typeface="Calibri"/>
                <a:ea typeface="Calibri"/>
                <a:cs typeface="Calibri"/>
                <a:sym typeface="Calibri"/>
              </a:rPr>
              <a:t> </a:t>
            </a:r>
            <a:r>
              <a:rPr lang="en-GB" dirty="0" err="1">
                <a:latin typeface="Calibri"/>
                <a:ea typeface="Calibri"/>
                <a:cs typeface="Calibri"/>
                <a:sym typeface="Calibri"/>
              </a:rPr>
              <a:t>dizendo</a:t>
            </a:r>
            <a:r>
              <a:rPr lang="en-GB" dirty="0">
                <a:latin typeface="Calibri"/>
                <a:ea typeface="Calibri"/>
                <a:cs typeface="Calibri"/>
                <a:sym typeface="Calibri"/>
              </a:rPr>
              <a:t> </a:t>
            </a:r>
            <a:r>
              <a:rPr lang="en-GB" dirty="0" err="1">
                <a:latin typeface="Calibri"/>
                <a:ea typeface="Calibri"/>
                <a:cs typeface="Calibri"/>
                <a:sym typeface="Calibri"/>
              </a:rPr>
              <a:t>apenas</a:t>
            </a:r>
            <a:r>
              <a:rPr lang="en-GB" dirty="0">
                <a:latin typeface="Calibri"/>
                <a:ea typeface="Calibri"/>
                <a:cs typeface="Calibri"/>
                <a:sym typeface="Calibri"/>
              </a:rPr>
              <a:t> </a:t>
            </a:r>
            <a:r>
              <a:rPr lang="en-GB" dirty="0" err="1">
                <a:latin typeface="Calibri"/>
                <a:ea typeface="Calibri"/>
                <a:cs typeface="Calibri"/>
                <a:sym typeface="Calibri"/>
              </a:rPr>
              <a:t>porque</a:t>
            </a:r>
            <a:r>
              <a:rPr lang="en-GB" dirty="0">
                <a:latin typeface="Calibri"/>
                <a:ea typeface="Calibri"/>
                <a:cs typeface="Calibri"/>
                <a:sym typeface="Calibri"/>
              </a:rPr>
              <a:t> </a:t>
            </a:r>
            <a:r>
              <a:rPr lang="en-GB" dirty="0" err="1">
                <a:latin typeface="Calibri"/>
                <a:ea typeface="Calibri"/>
                <a:cs typeface="Calibri"/>
                <a:sym typeface="Calibri"/>
              </a:rPr>
              <a:t>você</a:t>
            </a:r>
            <a:r>
              <a:rPr lang="en-GB" dirty="0">
                <a:latin typeface="Calibri"/>
                <a:ea typeface="Calibri"/>
                <a:cs typeface="Calibri"/>
                <a:sym typeface="Calibri"/>
              </a:rPr>
              <a:t> </a:t>
            </a:r>
            <a:r>
              <a:rPr lang="en-GB" dirty="0" err="1">
                <a:latin typeface="Calibri"/>
                <a:ea typeface="Calibri"/>
                <a:cs typeface="Calibri"/>
                <a:sym typeface="Calibri"/>
              </a:rPr>
              <a:t>discorda</a:t>
            </a:r>
            <a:r>
              <a:rPr lang="en-GB" dirty="0">
                <a:latin typeface="Calibri"/>
                <a:ea typeface="Calibri"/>
                <a:cs typeface="Calibri"/>
                <a:sym typeface="Calibri"/>
              </a:rPr>
              <a:t>. </a:t>
            </a:r>
            <a:r>
              <a:rPr lang="en-GB" dirty="0" err="1">
                <a:latin typeface="Calibri"/>
                <a:ea typeface="Calibri"/>
                <a:cs typeface="Calibri"/>
                <a:sym typeface="Calibri"/>
              </a:rPr>
              <a:t>Mesmo</a:t>
            </a:r>
            <a:r>
              <a:rPr lang="en-GB" dirty="0">
                <a:latin typeface="Calibri"/>
                <a:ea typeface="Calibri"/>
                <a:cs typeface="Calibri"/>
                <a:sym typeface="Calibri"/>
              </a:rPr>
              <a:t> que </a:t>
            </a:r>
            <a:r>
              <a:rPr lang="en-GB" dirty="0" err="1">
                <a:latin typeface="Calibri"/>
                <a:ea typeface="Calibri"/>
                <a:cs typeface="Calibri"/>
                <a:sym typeface="Calibri"/>
              </a:rPr>
              <a:t>você</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concorde</a:t>
            </a:r>
            <a:r>
              <a:rPr lang="en-GB" dirty="0">
                <a:latin typeface="Calibri"/>
                <a:ea typeface="Calibri"/>
                <a:cs typeface="Calibri"/>
                <a:sym typeface="Calibri"/>
              </a:rPr>
              <a:t>, </a:t>
            </a:r>
            <a:r>
              <a:rPr lang="en-GB" dirty="0" err="1">
                <a:latin typeface="Calibri"/>
                <a:ea typeface="Calibri"/>
                <a:cs typeface="Calibri"/>
                <a:sym typeface="Calibri"/>
              </a:rPr>
              <a:t>tente</a:t>
            </a:r>
            <a:r>
              <a:rPr lang="en-GB" dirty="0">
                <a:latin typeface="Calibri"/>
                <a:ea typeface="Calibri"/>
                <a:cs typeface="Calibri"/>
                <a:sym typeface="Calibri"/>
              </a:rPr>
              <a:t> </a:t>
            </a:r>
            <a:r>
              <a:rPr lang="en-GB" dirty="0" err="1">
                <a:latin typeface="Calibri"/>
                <a:ea typeface="Calibri"/>
                <a:cs typeface="Calibri"/>
                <a:sym typeface="Calibri"/>
              </a:rPr>
              <a:t>encontrar</a:t>
            </a:r>
            <a:r>
              <a:rPr lang="en-GB" dirty="0">
                <a:latin typeface="Calibri"/>
                <a:ea typeface="Calibri"/>
                <a:cs typeface="Calibri"/>
                <a:sym typeface="Calibri"/>
              </a:rPr>
              <a:t> </a:t>
            </a:r>
            <a:r>
              <a:rPr lang="en-GB" dirty="0" err="1">
                <a:latin typeface="Calibri"/>
                <a:ea typeface="Calibri"/>
                <a:cs typeface="Calibri"/>
                <a:sym typeface="Calibri"/>
              </a:rPr>
              <a:t>áreas</a:t>
            </a:r>
            <a:r>
              <a:rPr lang="en-GB" dirty="0">
                <a:latin typeface="Calibri"/>
                <a:ea typeface="Calibri"/>
                <a:cs typeface="Calibri"/>
                <a:sym typeface="Calibri"/>
              </a:rPr>
              <a:t> </a:t>
            </a:r>
            <a:r>
              <a:rPr lang="en-GB" dirty="0" err="1">
                <a:latin typeface="Calibri"/>
                <a:ea typeface="Calibri"/>
                <a:cs typeface="Calibri"/>
                <a:sym typeface="Calibri"/>
              </a:rPr>
              <a:t>nas</a:t>
            </a:r>
            <a:r>
              <a:rPr lang="en-GB" dirty="0">
                <a:latin typeface="Calibri"/>
                <a:ea typeface="Calibri"/>
                <a:cs typeface="Calibri"/>
                <a:sym typeface="Calibri"/>
              </a:rPr>
              <a:t> quais </a:t>
            </a:r>
            <a:r>
              <a:rPr lang="en-GB" dirty="0" err="1">
                <a:latin typeface="Calibri"/>
                <a:ea typeface="Calibri"/>
                <a:cs typeface="Calibri"/>
                <a:sym typeface="Calibri"/>
              </a:rPr>
              <a:t>você</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concordar</a:t>
            </a:r>
            <a:r>
              <a:rPr lang="en-GB" dirty="0">
                <a:latin typeface="Calibri"/>
                <a:ea typeface="Calibri"/>
                <a:cs typeface="Calibri"/>
                <a:sym typeface="Calibri"/>
              </a:rPr>
              <a:t>. Se </a:t>
            </a:r>
            <a:r>
              <a:rPr lang="en-GB" dirty="0" err="1">
                <a:latin typeface="Calibri"/>
                <a:ea typeface="Calibri"/>
                <a:cs typeface="Calibri"/>
                <a:sym typeface="Calibri"/>
              </a:rPr>
              <a:t>você</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conseguir</a:t>
            </a:r>
            <a:r>
              <a:rPr lang="en-GB" dirty="0">
                <a:latin typeface="Calibri"/>
                <a:ea typeface="Calibri"/>
                <a:cs typeface="Calibri"/>
                <a:sym typeface="Calibri"/>
              </a:rPr>
              <a:t> </a:t>
            </a:r>
            <a:r>
              <a:rPr lang="en-GB" dirty="0" err="1">
                <a:latin typeface="Calibri"/>
                <a:ea typeface="Calibri"/>
                <a:cs typeface="Calibri"/>
                <a:sym typeface="Calibri"/>
              </a:rPr>
              <a:t>concordar</a:t>
            </a:r>
            <a:r>
              <a:rPr lang="en-GB" dirty="0">
                <a:latin typeface="Calibri"/>
                <a:ea typeface="Calibri"/>
                <a:cs typeface="Calibri"/>
                <a:sym typeface="Calibri"/>
              </a:rPr>
              <a:t> com nada, </a:t>
            </a:r>
            <a:r>
              <a:rPr lang="en-GB" dirty="0" err="1">
                <a:latin typeface="Calibri"/>
                <a:ea typeface="Calibri"/>
                <a:cs typeface="Calibri"/>
                <a:sym typeface="Calibri"/>
              </a:rPr>
              <a:t>concorde</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discordar</a:t>
            </a:r>
            <a:r>
              <a:rPr lang="en-GB" dirty="0">
                <a:latin typeface="Calibri"/>
                <a:ea typeface="Calibri"/>
                <a:cs typeface="Calibri"/>
                <a:sym typeface="Calibri"/>
              </a:rPr>
              <a:t>. </a:t>
            </a:r>
          </a:p>
          <a:p>
            <a:pPr marL="342900" marR="0" lvl="0" indent="-342900" algn="l" rtl="0">
              <a:lnSpc>
                <a:spcPct val="115000"/>
              </a:lnSpc>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Facilitar</a:t>
            </a:r>
            <a:r>
              <a:rPr lang="en-GB" dirty="0">
                <a:latin typeface="Calibri"/>
                <a:ea typeface="Calibri"/>
                <a:cs typeface="Calibri"/>
                <a:sym typeface="Calibri"/>
              </a:rPr>
              <a:t> o </a:t>
            </a:r>
            <a:r>
              <a:rPr lang="en-GB" dirty="0" err="1">
                <a:latin typeface="Calibri"/>
                <a:ea typeface="Calibri"/>
                <a:cs typeface="Calibri"/>
                <a:sym typeface="Calibri"/>
              </a:rPr>
              <a:t>acesso</a:t>
            </a:r>
            <a:r>
              <a:rPr lang="en-GB" dirty="0">
                <a:latin typeface="Calibri"/>
                <a:ea typeface="Calibri"/>
                <a:cs typeface="Calibri"/>
                <a:sym typeface="Calibri"/>
              </a:rPr>
              <a:t> das </a:t>
            </a:r>
            <a:r>
              <a:rPr lang="en-GB" dirty="0" err="1">
                <a:latin typeface="Calibri"/>
                <a:ea typeface="Calibri"/>
                <a:cs typeface="Calibri"/>
                <a:sym typeface="Calibri"/>
              </a:rPr>
              <a:t>pessoas</a:t>
            </a:r>
            <a:r>
              <a:rPr lang="en-GB" dirty="0">
                <a:latin typeface="Calibri"/>
                <a:ea typeface="Calibri"/>
                <a:cs typeface="Calibri"/>
                <a:sym typeface="Calibri"/>
              </a:rPr>
              <a:t> a outros </a:t>
            </a:r>
            <a:r>
              <a:rPr lang="en-GB" dirty="0" err="1">
                <a:latin typeface="Calibri"/>
                <a:ea typeface="Calibri"/>
                <a:cs typeface="Calibri"/>
                <a:sym typeface="Calibri"/>
              </a:rPr>
              <a:t>indivíduos</a:t>
            </a:r>
            <a:r>
              <a:rPr lang="en-GB" dirty="0">
                <a:latin typeface="Calibri"/>
                <a:ea typeface="Calibri"/>
                <a:cs typeface="Calibri"/>
                <a:sym typeface="Calibri"/>
              </a:rPr>
              <a:t> que </a:t>
            </a:r>
            <a:r>
              <a:rPr lang="en-GB" dirty="0" err="1">
                <a:latin typeface="Calibri"/>
                <a:ea typeface="Calibri"/>
                <a:cs typeface="Calibri"/>
                <a:sym typeface="Calibri"/>
              </a:rPr>
              <a:t>ela</a:t>
            </a:r>
            <a:r>
              <a:rPr lang="en-GB" dirty="0">
                <a:latin typeface="Calibri"/>
                <a:ea typeface="Calibri"/>
                <a:cs typeface="Calibri"/>
                <a:sym typeface="Calibri"/>
              </a:rPr>
              <a:t> </a:t>
            </a:r>
            <a:r>
              <a:rPr lang="en-GB" dirty="0" err="1">
                <a:latin typeface="Calibri"/>
                <a:ea typeface="Calibri"/>
                <a:cs typeface="Calibri"/>
                <a:sym typeface="Calibri"/>
              </a:rPr>
              <a:t>conhece</a:t>
            </a:r>
            <a:r>
              <a:rPr lang="en-GB" dirty="0">
                <a:latin typeface="Calibri"/>
                <a:ea typeface="Calibri"/>
                <a:cs typeface="Calibri"/>
                <a:sym typeface="Calibri"/>
              </a:rPr>
              <a:t> e </a:t>
            </a:r>
            <a:r>
              <a:rPr lang="en-GB" dirty="0" err="1">
                <a:latin typeface="Calibri"/>
                <a:ea typeface="Calibri"/>
                <a:cs typeface="Calibri"/>
                <a:sym typeface="Calibri"/>
              </a:rPr>
              <a:t>confie</a:t>
            </a:r>
            <a:r>
              <a:rPr lang="en-GB" dirty="0">
                <a:latin typeface="Calibri"/>
                <a:ea typeface="Calibri"/>
                <a:cs typeface="Calibri"/>
                <a:sym typeface="Calibri"/>
              </a:rPr>
              <a:t>. </a:t>
            </a:r>
          </a:p>
          <a:p>
            <a:pPr marL="342900" marR="0" lvl="0" indent="-342900" algn="l" rtl="0">
              <a:lnSpc>
                <a:spcPct val="115000"/>
              </a:lnSpc>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Depois</a:t>
            </a:r>
            <a:r>
              <a:rPr lang="en-GB" dirty="0">
                <a:latin typeface="Calibri"/>
                <a:ea typeface="Calibri"/>
                <a:cs typeface="Calibri"/>
                <a:sym typeface="Calibri"/>
              </a:rPr>
              <a:t> que o </a:t>
            </a:r>
            <a:r>
              <a:rPr lang="en-GB" dirty="0" err="1">
                <a:latin typeface="Calibri"/>
                <a:ea typeface="Calibri"/>
                <a:cs typeface="Calibri"/>
                <a:sym typeface="Calibri"/>
              </a:rPr>
              <a:t>momento</a:t>
            </a:r>
            <a:r>
              <a:rPr lang="en-GB" dirty="0">
                <a:latin typeface="Calibri"/>
                <a:ea typeface="Calibri"/>
                <a:cs typeface="Calibri"/>
                <a:sym typeface="Calibri"/>
              </a:rPr>
              <a:t> </a:t>
            </a:r>
            <a:r>
              <a:rPr lang="en-GB" dirty="0" err="1">
                <a:latin typeface="Calibri"/>
                <a:ea typeface="Calibri"/>
                <a:cs typeface="Calibri"/>
                <a:sym typeface="Calibri"/>
              </a:rPr>
              <a:t>difícil</a:t>
            </a:r>
            <a:r>
              <a:rPr lang="en-GB" dirty="0">
                <a:latin typeface="Calibri"/>
                <a:ea typeface="Calibri"/>
                <a:cs typeface="Calibri"/>
                <a:sym typeface="Calibri"/>
              </a:rPr>
              <a:t> </a:t>
            </a:r>
            <a:r>
              <a:rPr lang="en-GB" dirty="0" err="1">
                <a:latin typeface="Calibri"/>
                <a:ea typeface="Calibri"/>
                <a:cs typeface="Calibri"/>
                <a:sym typeface="Calibri"/>
              </a:rPr>
              <a:t>tiver</a:t>
            </a:r>
            <a:r>
              <a:rPr lang="en-GB" dirty="0">
                <a:latin typeface="Calibri"/>
                <a:ea typeface="Calibri"/>
                <a:cs typeface="Calibri"/>
                <a:sym typeface="Calibri"/>
              </a:rPr>
              <a:t> passado, </a:t>
            </a:r>
            <a:r>
              <a:rPr lang="en-GB" dirty="0" err="1">
                <a:latin typeface="Calibri"/>
                <a:ea typeface="Calibri"/>
                <a:cs typeface="Calibri"/>
                <a:sym typeface="Calibri"/>
              </a:rPr>
              <a:t>tente</a:t>
            </a:r>
            <a:r>
              <a:rPr lang="en-GB" dirty="0">
                <a:latin typeface="Calibri"/>
                <a:ea typeface="Calibri"/>
                <a:cs typeface="Calibri"/>
                <a:sym typeface="Calibri"/>
              </a:rPr>
              <a:t> </a:t>
            </a:r>
            <a:r>
              <a:rPr lang="en-GB" dirty="0" err="1">
                <a:latin typeface="Calibri"/>
                <a:ea typeface="Calibri"/>
                <a:cs typeface="Calibri"/>
                <a:sym typeface="Calibri"/>
              </a:rPr>
              <a:t>explorar</a:t>
            </a:r>
            <a:r>
              <a:rPr lang="en-GB" dirty="0">
                <a:latin typeface="Calibri"/>
                <a:ea typeface="Calibri"/>
                <a:cs typeface="Calibri"/>
                <a:sym typeface="Calibri"/>
              </a:rPr>
              <a:t> com a </a:t>
            </a:r>
            <a:r>
              <a:rPr lang="en-GB" dirty="0" err="1">
                <a:latin typeface="Calibri"/>
                <a:ea typeface="Calibri"/>
                <a:cs typeface="Calibri"/>
                <a:sym typeface="Calibri"/>
              </a:rPr>
              <a:t>pessoa</a:t>
            </a:r>
            <a:r>
              <a:rPr lang="en-GB" dirty="0">
                <a:latin typeface="Calibri"/>
                <a:ea typeface="Calibri"/>
                <a:cs typeface="Calibri"/>
                <a:sym typeface="Calibri"/>
              </a:rPr>
              <a:t> o que </a:t>
            </a:r>
            <a:r>
              <a:rPr lang="en-GB" dirty="0" err="1">
                <a:latin typeface="Calibri"/>
                <a:ea typeface="Calibri"/>
                <a:cs typeface="Calibri"/>
                <a:sym typeface="Calibri"/>
              </a:rPr>
              <a:t>aconteceu</a:t>
            </a:r>
            <a:r>
              <a:rPr lang="en-GB" dirty="0">
                <a:latin typeface="Calibri"/>
                <a:ea typeface="Calibri"/>
                <a:cs typeface="Calibri"/>
                <a:sym typeface="Calibri"/>
              </a:rPr>
              <a:t>. </a:t>
            </a:r>
          </a:p>
          <a:p>
            <a:pPr marL="0" lvl="0" indent="0" algn="l" rtl="0">
              <a:lnSpc>
                <a:spcPct val="115000"/>
              </a:lnSpc>
              <a:spcBef>
                <a:spcPts val="1000"/>
              </a:spcBef>
              <a:spcAft>
                <a:spcPts val="0"/>
              </a:spcAft>
              <a:buNone/>
            </a:pPr>
            <a:r>
              <a:rPr lang="en-GB" b="1" dirty="0">
                <a:solidFill>
                  <a:srgbClr val="000000"/>
                </a:solidFill>
                <a:latin typeface="Calibri"/>
                <a:ea typeface="Calibri"/>
                <a:cs typeface="Calibri"/>
                <a:sym typeface="Calibri"/>
              </a:rPr>
              <a:t>As </a:t>
            </a:r>
            <a:r>
              <a:rPr lang="en-GB" b="1" dirty="0" err="1">
                <a:solidFill>
                  <a:srgbClr val="000000"/>
                </a:solidFill>
                <a:latin typeface="Calibri"/>
                <a:ea typeface="Calibri"/>
                <a:cs typeface="Calibri"/>
                <a:sym typeface="Calibri"/>
              </a:rPr>
              <a:t>técnicas</a:t>
            </a:r>
            <a:r>
              <a:rPr lang="en-GB" b="1" dirty="0">
                <a:solidFill>
                  <a:srgbClr val="000000"/>
                </a:solidFill>
                <a:latin typeface="Calibri"/>
                <a:ea typeface="Calibri"/>
                <a:cs typeface="Calibri"/>
                <a:sym typeface="Calibri"/>
              </a:rPr>
              <a:t> de </a:t>
            </a:r>
            <a:r>
              <a:rPr lang="en-GB" b="1" dirty="0" err="1">
                <a:solidFill>
                  <a:srgbClr val="000000"/>
                </a:solidFill>
                <a:latin typeface="Calibri"/>
                <a:ea typeface="Calibri"/>
                <a:cs typeface="Calibri"/>
                <a:sym typeface="Calibri"/>
              </a:rPr>
              <a:t>desescalonamento</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podem</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diferir</a:t>
            </a:r>
            <a:r>
              <a:rPr lang="en-GB" b="1" dirty="0">
                <a:solidFill>
                  <a:srgbClr val="000000"/>
                </a:solidFill>
                <a:latin typeface="Calibri"/>
                <a:ea typeface="Calibri"/>
                <a:cs typeface="Calibri"/>
                <a:sym typeface="Calibri"/>
              </a:rPr>
              <a:t> entre </a:t>
            </a:r>
            <a:r>
              <a:rPr lang="en-GB" b="1" dirty="0" err="1">
                <a:solidFill>
                  <a:srgbClr val="000000"/>
                </a:solidFill>
                <a:latin typeface="Calibri"/>
                <a:ea typeface="Calibri"/>
                <a:cs typeface="Calibri"/>
                <a:sym typeface="Calibri"/>
              </a:rPr>
              <a:t>contextos</a:t>
            </a:r>
            <a:r>
              <a:rPr lang="en-GB" b="1" dirty="0">
                <a:solidFill>
                  <a:srgbClr val="000000"/>
                </a:solidFill>
                <a:latin typeface="Calibri"/>
                <a:ea typeface="Calibri"/>
                <a:cs typeface="Calibri"/>
                <a:sym typeface="Calibri"/>
              </a:rPr>
              <a:t> e </a:t>
            </a:r>
            <a:r>
              <a:rPr lang="en-GB" b="1" dirty="0" err="1">
                <a:solidFill>
                  <a:srgbClr val="000000"/>
                </a:solidFill>
                <a:latin typeface="Calibri"/>
                <a:ea typeface="Calibri"/>
                <a:cs typeface="Calibri"/>
                <a:sym typeface="Calibri"/>
              </a:rPr>
              <a:t>culturas</a:t>
            </a:r>
            <a:r>
              <a:rPr lang="en-GB" b="1" dirty="0">
                <a:solidFill>
                  <a:srgbClr val="000000"/>
                </a:solidFill>
                <a:latin typeface="Calibri"/>
                <a:ea typeface="Calibri"/>
                <a:cs typeface="Calibri"/>
                <a:sym typeface="Calibri"/>
              </a:rPr>
              <a:t> e </a:t>
            </a:r>
            <a:r>
              <a:rPr lang="en-GB" b="1" dirty="0" err="1">
                <a:solidFill>
                  <a:srgbClr val="000000"/>
                </a:solidFill>
                <a:latin typeface="Calibri"/>
                <a:ea typeface="Calibri"/>
                <a:cs typeface="Calibri"/>
                <a:sym typeface="Calibri"/>
              </a:rPr>
              <a:t>precisam</a:t>
            </a:r>
            <a:r>
              <a:rPr lang="en-GB" b="1" dirty="0">
                <a:solidFill>
                  <a:srgbClr val="000000"/>
                </a:solidFill>
                <a:latin typeface="Calibri"/>
                <a:ea typeface="Calibri"/>
                <a:cs typeface="Calibri"/>
                <a:sym typeface="Calibri"/>
              </a:rPr>
              <a:t> ser </a:t>
            </a:r>
            <a:r>
              <a:rPr lang="en-GB" b="1" dirty="0" err="1">
                <a:solidFill>
                  <a:srgbClr val="000000"/>
                </a:solidFill>
                <a:latin typeface="Calibri"/>
                <a:ea typeface="Calibri"/>
                <a:cs typeface="Calibri"/>
                <a:sym typeface="Calibri"/>
              </a:rPr>
              <a:t>adaptadas</a:t>
            </a:r>
            <a:r>
              <a:rPr lang="en-GB" b="1" dirty="0">
                <a:solidFill>
                  <a:srgbClr val="000000"/>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1004" name="Google Shape;1004;p1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127</a:t>
            </a:fld>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1" name="Google Shape;1011;p1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200" b="1" dirty="0">
                <a:solidFill>
                  <a:srgbClr val="4F81BD"/>
                </a:solidFill>
                <a:latin typeface="Calibri"/>
                <a:ea typeface="Calibri"/>
                <a:cs typeface="Calibri"/>
                <a:sym typeface="Calibri"/>
              </a:rPr>
              <a:t>Tempo para </a:t>
            </a:r>
            <a:r>
              <a:rPr lang="en-GB" sz="1200" b="1" dirty="0" err="1">
                <a:solidFill>
                  <a:srgbClr val="4F81BD"/>
                </a:solidFill>
                <a:latin typeface="Calibri"/>
                <a:ea typeface="Calibri"/>
                <a:cs typeface="Calibri"/>
                <a:sym typeface="Calibri"/>
              </a:rPr>
              <a:t>este</a:t>
            </a:r>
            <a:r>
              <a:rPr lang="en-GB" sz="1200" b="1" dirty="0">
                <a:solidFill>
                  <a:srgbClr val="4F81BD"/>
                </a:solidFill>
                <a:latin typeface="Calibri"/>
                <a:ea typeface="Calibri"/>
                <a:cs typeface="Calibri"/>
                <a:sym typeface="Calibri"/>
              </a:rPr>
              <a:t> </a:t>
            </a:r>
            <a:r>
              <a:rPr lang="en-GB" sz="1200" b="1" dirty="0" err="1">
                <a:solidFill>
                  <a:srgbClr val="4F81BD"/>
                </a:solidFill>
                <a:latin typeface="Calibri"/>
                <a:ea typeface="Calibri"/>
                <a:cs typeface="Calibri"/>
                <a:sym typeface="Calibri"/>
              </a:rPr>
              <a:t>Tema</a:t>
            </a:r>
            <a:endParaRPr sz="1200" dirty="0">
              <a:latin typeface="Calibri"/>
              <a:ea typeface="Calibri"/>
              <a:cs typeface="Calibri"/>
              <a:sym typeface="Calibri"/>
            </a:endParaRPr>
          </a:p>
          <a:p>
            <a:pPr marL="0" lvl="0" indent="0" algn="just" rtl="0">
              <a:lnSpc>
                <a:spcPct val="115000"/>
              </a:lnSpc>
              <a:spcBef>
                <a:spcPts val="0"/>
              </a:spcBef>
              <a:spcAft>
                <a:spcPts val="0"/>
              </a:spcAft>
              <a:buNone/>
            </a:pPr>
            <a:r>
              <a:rPr lang="en-GB" sz="1200" dirty="0" err="1">
                <a:solidFill>
                  <a:srgbClr val="000000"/>
                </a:solidFill>
                <a:latin typeface="Calibri"/>
                <a:ea typeface="Calibri"/>
                <a:cs typeface="Calibri"/>
                <a:sym typeface="Calibri"/>
              </a:rPr>
              <a:t>Aproximadamente</a:t>
            </a:r>
            <a:r>
              <a:rPr lang="en-GB" sz="1200" dirty="0">
                <a:solidFill>
                  <a:srgbClr val="000000"/>
                </a:solidFill>
                <a:latin typeface="Calibri"/>
                <a:ea typeface="Calibri"/>
                <a:cs typeface="Calibri"/>
                <a:sym typeface="Calibri"/>
              </a:rPr>
              <a:t> 1 hora.</a:t>
            </a:r>
            <a:endParaRPr sz="1200" dirty="0">
              <a:latin typeface="Calibri"/>
              <a:ea typeface="Calibri"/>
              <a:cs typeface="Calibri"/>
              <a:sym typeface="Calibri"/>
            </a:endParaRPr>
          </a:p>
          <a:p>
            <a:pPr marL="0" lvl="0" indent="0" algn="l" rtl="0">
              <a:spcBef>
                <a:spcPts val="0"/>
              </a:spcBef>
              <a:spcAft>
                <a:spcPts val="0"/>
              </a:spcAft>
              <a:buNone/>
            </a:pPr>
            <a:endParaRPr dirty="0"/>
          </a:p>
        </p:txBody>
      </p:sp>
      <p:sp>
        <p:nvSpPr>
          <p:cNvPr id="1012" name="Google Shape;1012;p1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128</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129:notes"/>
          <p:cNvSpPr>
            <a:spLocks noGrp="1" noRot="1" noChangeAspect="1"/>
          </p:cNvSpPr>
          <p:nvPr>
            <p:ph type="sldImg" idx="2"/>
          </p:nvPr>
        </p:nvSpPr>
        <p:spPr>
          <a:xfrm>
            <a:off x="1244600" y="250825"/>
            <a:ext cx="4248150" cy="2390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7" name="Google Shape;1017;p129:notes"/>
          <p:cNvSpPr txBox="1">
            <a:spLocks noGrp="1"/>
          </p:cNvSpPr>
          <p:nvPr>
            <p:ph type="body" idx="1"/>
          </p:nvPr>
        </p:nvSpPr>
        <p:spPr>
          <a:xfrm>
            <a:off x="685800" y="3051810"/>
            <a:ext cx="5486400" cy="494919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Apresentação</a:t>
            </a:r>
            <a:r>
              <a:rPr lang="en-GB" b="1" i="1" dirty="0">
                <a:latin typeface="Calibri"/>
                <a:ea typeface="Calibri"/>
                <a:cs typeface="Calibri"/>
                <a:sym typeface="Calibri"/>
              </a:rPr>
              <a:t>: A </a:t>
            </a:r>
            <a:r>
              <a:rPr lang="en-GB" b="1" i="1" dirty="0" err="1">
                <a:solidFill>
                  <a:srgbClr val="000000"/>
                </a:solidFill>
                <a:latin typeface="Calibri"/>
                <a:ea typeface="Calibri"/>
                <a:cs typeface="Calibri"/>
                <a:sym typeface="Calibri"/>
              </a:rPr>
              <a:t>criação</a:t>
            </a:r>
            <a:r>
              <a:rPr lang="en-GB" b="1" i="1" dirty="0">
                <a:solidFill>
                  <a:srgbClr val="000000"/>
                </a:solidFill>
                <a:latin typeface="Calibri"/>
                <a:ea typeface="Calibri"/>
                <a:cs typeface="Calibri"/>
                <a:sym typeface="Calibri"/>
              </a:rPr>
              <a:t> de </a:t>
            </a:r>
            <a:r>
              <a:rPr lang="en-GB" b="1" i="1" dirty="0" err="1">
                <a:solidFill>
                  <a:srgbClr val="000000"/>
                </a:solidFill>
                <a:latin typeface="Calibri"/>
                <a:ea typeface="Calibri"/>
                <a:cs typeface="Calibri"/>
                <a:sym typeface="Calibri"/>
              </a:rPr>
              <a:t>uma</a:t>
            </a:r>
            <a:r>
              <a:rPr lang="en-GB" b="1" i="1" dirty="0">
                <a:solidFill>
                  <a:srgbClr val="000000"/>
                </a:solidFill>
                <a:latin typeface="Calibri"/>
                <a:ea typeface="Calibri"/>
                <a:cs typeface="Calibri"/>
                <a:sym typeface="Calibri"/>
              </a:rPr>
              <a:t> equipe de </a:t>
            </a:r>
            <a:r>
              <a:rPr lang="en-GB" b="1" i="1" dirty="0" err="1">
                <a:solidFill>
                  <a:srgbClr val="000000"/>
                </a:solidFill>
                <a:latin typeface="Calibri"/>
                <a:ea typeface="Calibri"/>
                <a:cs typeface="Calibri"/>
                <a:sym typeface="Calibri"/>
              </a:rPr>
              <a:t>resposta</a:t>
            </a:r>
            <a:r>
              <a:rPr lang="en-GB" b="1" i="1" dirty="0">
                <a:solidFill>
                  <a:srgbClr val="000000"/>
                </a:solidFill>
                <a:latin typeface="Calibri"/>
                <a:ea typeface="Calibri"/>
                <a:cs typeface="Calibri"/>
                <a:sym typeface="Calibri"/>
              </a:rPr>
              <a:t> </a:t>
            </a:r>
            <a:r>
              <a:rPr lang="en-GB" i="1" dirty="0">
                <a:solidFill>
                  <a:srgbClr val="000000"/>
                </a:solidFill>
                <a:latin typeface="Calibri"/>
                <a:ea typeface="Calibri"/>
                <a:cs typeface="Calibri"/>
                <a:sym typeface="Calibri"/>
              </a:rPr>
              <a:t>(</a:t>
            </a:r>
            <a:r>
              <a:rPr lang="en-GB" i="1" u="sng"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39</a:t>
            </a:r>
            <a:r>
              <a:rPr lang="en-GB" i="1" dirty="0">
                <a:solidFill>
                  <a:srgbClr val="000000"/>
                </a:solidFill>
                <a:latin typeface="Calibri"/>
                <a:ea typeface="Calibri"/>
                <a:cs typeface="Calibri"/>
                <a:sym typeface="Calibri"/>
              </a:rPr>
              <a:t>,</a:t>
            </a:r>
            <a:r>
              <a:rPr lang="en-GB" i="1" u="sng"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a:t>
            </a:r>
            <a:r>
              <a:rPr lang="en-GB" i="1" dirty="0">
                <a:solidFill>
                  <a:srgbClr val="000000"/>
                </a:solidFill>
                <a:latin typeface="Calibri"/>
                <a:ea typeface="Calibri"/>
                <a:cs typeface="Calibri"/>
                <a:sym typeface="Calibri"/>
              </a:rPr>
              <a:t>,</a:t>
            </a:r>
            <a:r>
              <a:rPr lang="en-GB" i="1" u="sng"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59</a:t>
            </a:r>
            <a:r>
              <a:rPr lang="en-GB" i="1" dirty="0">
                <a:solidFill>
                  <a:srgbClr val="000000"/>
                </a:solidFill>
                <a:latin typeface="Calibri"/>
                <a:ea typeface="Calibri"/>
                <a:cs typeface="Calibri"/>
                <a:sym typeface="Calibri"/>
              </a:rPr>
              <a:t>,</a:t>
            </a:r>
            <a:r>
              <a:rPr lang="en-GB" i="1" u="sng" dirty="0">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 60</a:t>
            </a:r>
            <a:r>
              <a:rPr lang="en-GB" i="1" dirty="0">
                <a:solidFill>
                  <a:srgbClr val="000000"/>
                </a:solidFill>
                <a:latin typeface="Calibri"/>
                <a:ea typeface="Calibri"/>
                <a:cs typeface="Calibri"/>
                <a:sym typeface="Calibri"/>
              </a:rPr>
              <a:t>,</a:t>
            </a:r>
            <a:r>
              <a:rPr lang="en-GB" i="1" u="sng" dirty="0">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 61</a:t>
            </a:r>
            <a:r>
              <a:rPr lang="en-GB" i="1" dirty="0">
                <a:solidFill>
                  <a:srgbClr val="000000"/>
                </a:solidFill>
                <a:latin typeface="Calibri"/>
                <a:ea typeface="Calibri"/>
                <a:cs typeface="Calibri"/>
                <a:sym typeface="Calibri"/>
              </a:rPr>
              <a:t>) </a:t>
            </a:r>
            <a:r>
              <a:rPr lang="en-GB" b="1" i="1" dirty="0">
                <a:solidFill>
                  <a:srgbClr val="000000"/>
                </a:solidFill>
                <a:latin typeface="Calibri"/>
                <a:ea typeface="Calibri"/>
                <a:cs typeface="Calibri"/>
                <a:sym typeface="Calibri"/>
              </a:rPr>
              <a:t>(30 min.)</a:t>
            </a:r>
            <a:endParaRPr dirty="0">
              <a:latin typeface="Calibri"/>
              <a:ea typeface="Calibri"/>
              <a:cs typeface="Calibri"/>
              <a:sym typeface="Calibri"/>
            </a:endParaRPr>
          </a:p>
          <a:p>
            <a:pPr marL="0" marR="0" lvl="0" indent="0" algn="just" defTabSz="914400" rtl="0" eaLnBrk="1" fontAlgn="auto" latinLnBrk="0" hangingPunct="1">
              <a:lnSpc>
                <a:spcPct val="115000"/>
              </a:lnSpc>
              <a:spcBef>
                <a:spcPts val="600"/>
              </a:spcBef>
              <a:spcAft>
                <a:spcPts val="0"/>
              </a:spcAft>
              <a:buClr>
                <a:srgbClr val="000000"/>
              </a:buClr>
              <a:buSzPts val="1400"/>
              <a:buFont typeface="Arial"/>
              <a:buNone/>
              <a:tabLst/>
              <a:defRPr/>
            </a:pPr>
            <a:r>
              <a:rPr lang="pt-BR" sz="1200" b="0" i="0" u="none" strike="noStrike" cap="none" dirty="0">
                <a:solidFill>
                  <a:schemeClr val="dk1"/>
                </a:solidFill>
                <a:effectLst/>
                <a:latin typeface="Calibri"/>
                <a:ea typeface="Calibri"/>
                <a:cs typeface="Calibri"/>
                <a:sym typeface="Calibri"/>
              </a:rPr>
              <a:t>Esta apresentação fornece uma visão geral de como as equipes de resposta podem ser usadas para intervir durante situações tensas ou conflitantes sem usar medidas coercitivas </a:t>
            </a:r>
            <a:endParaRPr dirty="0">
              <a:latin typeface="Calibri"/>
              <a:ea typeface="Calibri"/>
              <a:cs typeface="Calibri"/>
              <a:sym typeface="Calibri"/>
            </a:endParaRPr>
          </a:p>
          <a:p>
            <a:r>
              <a:rPr lang="pt-BR" sz="1200" b="1" i="0" u="none" strike="noStrike" cap="none" dirty="0">
                <a:solidFill>
                  <a:schemeClr val="dk1"/>
                </a:solidFill>
                <a:effectLst/>
                <a:latin typeface="Calibri"/>
                <a:ea typeface="Calibri"/>
                <a:cs typeface="Calibri"/>
                <a:sym typeface="Calibri"/>
              </a:rPr>
              <a:t>O que é uma equipe de resposta? </a:t>
            </a:r>
            <a:endParaRPr lang="pt-BR" sz="1200" b="0" i="0" u="none" strike="noStrike" cap="none" dirty="0">
              <a:solidFill>
                <a:schemeClr val="dk1"/>
              </a:solidFill>
              <a:effectLst/>
              <a:latin typeface="Calibri"/>
              <a:ea typeface="Calibri"/>
              <a:cs typeface="Calibri"/>
              <a:sym typeface="Calibri"/>
            </a:endParaRPr>
          </a:p>
          <a:p>
            <a:pPr algn="l">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Uma equipe de resposta é um grupo principal de pessoas experientes e comprometidas que adotam uma abordagem não-coercitiva e são responsáveis por intervir/responder quando é provável que exista uma situação de emergência considerada difícil ou “incontrolável” pelos presentes. </a:t>
            </a:r>
          </a:p>
          <a:p>
            <a:pPr algn="l">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Uma equipe de resposta pode ter nomes diversos em diferentes países e serviços – por exemplo, equipe de resposta a crises ou equipe de resposta a emergências psiquiátricas. </a:t>
            </a:r>
          </a:p>
          <a:p>
            <a:pPr algn="l">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As equipes de resposta podem ser eficazes no gerenciamento de uma crise, usando boas habilidades de comunicação, </a:t>
            </a:r>
            <a:r>
              <a:rPr lang="pt-BR" sz="1200" b="0" i="0" u="none" strike="noStrike" cap="none" dirty="0" err="1">
                <a:solidFill>
                  <a:schemeClr val="dk1"/>
                </a:solidFill>
                <a:effectLst/>
                <a:latin typeface="Calibri"/>
                <a:ea typeface="Calibri"/>
                <a:cs typeface="Calibri"/>
                <a:sym typeface="Calibri"/>
              </a:rPr>
              <a:t>desescalonamento</a:t>
            </a:r>
            <a:r>
              <a:rPr lang="pt-BR" sz="1200" b="0" i="0" u="none" strike="noStrike" cap="none" dirty="0">
                <a:solidFill>
                  <a:schemeClr val="dk1"/>
                </a:solidFill>
                <a:effectLst/>
                <a:latin typeface="Calibri"/>
                <a:ea typeface="Calibri"/>
                <a:cs typeface="Calibri"/>
                <a:sym typeface="Calibri"/>
              </a:rPr>
              <a:t> e prevenção de violência para neutralizar e resolver com segurança uma situação tensa ou conflituosa (58). </a:t>
            </a:r>
          </a:p>
          <a:p>
            <a:pPr algn="l">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Os membros da equipe ajudam e auxiliam durante uma situação conflituosa, mas também podem executar prevenção proativa nos serviços. </a:t>
            </a:r>
          </a:p>
          <a:p>
            <a:pPr algn="l">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É importante observar, no entanto, que a intervenção de uma equipe de resposta não é necessária ou apropriada quando as pessoas estão simplesmente expressando angústia. A equipe de resposta é apropriada apenas quando a angústia de uma pessoa ou de várias pessoas tem um impacto cumulativo entre si e se torna uma situação tensa e conflituosa que elas não conseguem resolver sozinhas. </a:t>
            </a:r>
          </a:p>
          <a:p>
            <a:pPr algn="l">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A equipe deve estar disponível o tempo todo, especialmente quando o risco de um incidente pode ser maior (por exemplo, à noite). </a:t>
            </a:r>
          </a:p>
          <a:p>
            <a:pPr marL="0" lvl="0" indent="0" algn="l" rtl="0">
              <a:spcBef>
                <a:spcPts val="0"/>
              </a:spcBef>
              <a:spcAft>
                <a:spcPts val="0"/>
              </a:spcAft>
              <a:buNone/>
            </a:pPr>
            <a:endParaRPr dirty="0"/>
          </a:p>
        </p:txBody>
      </p:sp>
      <p:sp>
        <p:nvSpPr>
          <p:cNvPr id="1018" name="Google Shape;1018;p1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129</a:t>
            </a:fld>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5" name="Google Shape;1025;p1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000000"/>
              </a:buClr>
              <a:buSzPts val="1200"/>
              <a:buFont typeface="Arial"/>
              <a:buNone/>
            </a:pPr>
            <a:br>
              <a:rPr lang="en-GB" sz="1200" b="1">
                <a:solidFill>
                  <a:srgbClr val="000000"/>
                </a:solidFill>
                <a:latin typeface="Calibri"/>
                <a:ea typeface="Calibri"/>
                <a:cs typeface="Calibri"/>
                <a:sym typeface="Calibri"/>
              </a:rPr>
            </a:br>
            <a:r>
              <a:rPr lang="en-GB" sz="1100" b="1">
                <a:solidFill>
                  <a:srgbClr val="000000"/>
                </a:solidFill>
                <a:latin typeface="Calibri"/>
                <a:ea typeface="Calibri"/>
                <a:cs typeface="Calibri"/>
                <a:sym typeface="Calibri"/>
              </a:rPr>
              <a:t>- Objetivo da equipe de resposta -</a:t>
            </a:r>
            <a:endParaRPr>
              <a:solidFill>
                <a:srgbClr val="000000"/>
              </a:solidFill>
              <a:latin typeface="Calibri"/>
              <a:ea typeface="Calibri"/>
              <a:cs typeface="Calibri"/>
              <a:sym typeface="Calibri"/>
            </a:endParaRPr>
          </a:p>
          <a:p>
            <a:pPr marL="171450" lvl="0" indent="-171450" algn="just" rtl="0">
              <a:lnSpc>
                <a:spcPct val="115000"/>
              </a:lnSpc>
              <a:spcBef>
                <a:spcPts val="0"/>
              </a:spcBef>
              <a:spcAft>
                <a:spcPts val="0"/>
              </a:spcAft>
              <a:buClr>
                <a:srgbClr val="000000"/>
              </a:buClr>
              <a:buSzPts val="1200"/>
              <a:buFont typeface="Arial"/>
              <a:buChar char="•"/>
            </a:pPr>
            <a:r>
              <a:rPr lang="en-GB">
                <a:solidFill>
                  <a:srgbClr val="000000"/>
                </a:solidFill>
                <a:latin typeface="Calibri"/>
                <a:ea typeface="Calibri"/>
                <a:cs typeface="Calibri"/>
                <a:sym typeface="Calibri"/>
              </a:rPr>
              <a:t>O objetivo da equipe de resposta é </a:t>
            </a:r>
            <a:r>
              <a:rPr lang="en-GB" u="sng">
                <a:solidFill>
                  <a:srgbClr val="000000"/>
                </a:solidFill>
                <a:latin typeface="Calibri"/>
                <a:ea typeface="Calibri"/>
                <a:cs typeface="Calibri"/>
                <a:sym typeface="Calibri"/>
              </a:rPr>
              <a:t>sempre </a:t>
            </a:r>
            <a:r>
              <a:rPr lang="en-GB">
                <a:solidFill>
                  <a:srgbClr val="000000"/>
                </a:solidFill>
                <a:latin typeface="Calibri"/>
                <a:ea typeface="Calibri"/>
                <a:cs typeface="Calibri"/>
                <a:sym typeface="Calibri"/>
              </a:rPr>
              <a:t>responder a situações tensas e conflituosas de maneira não violenta e não coercitiva. </a:t>
            </a:r>
            <a:endParaRPr/>
          </a:p>
          <a:p>
            <a:pPr marL="171450" lvl="0" indent="-171450" algn="just" rtl="0">
              <a:lnSpc>
                <a:spcPct val="115000"/>
              </a:lnSpc>
              <a:spcBef>
                <a:spcPts val="0"/>
              </a:spcBef>
              <a:spcAft>
                <a:spcPts val="0"/>
              </a:spcAft>
              <a:buClr>
                <a:srgbClr val="000000"/>
              </a:buClr>
              <a:buSzPts val="1200"/>
              <a:buFont typeface="Arial"/>
              <a:buChar char="•"/>
            </a:pPr>
            <a:r>
              <a:rPr lang="en-GB">
                <a:solidFill>
                  <a:srgbClr val="000000"/>
                </a:solidFill>
                <a:latin typeface="Calibri"/>
                <a:ea typeface="Calibri"/>
                <a:cs typeface="Calibri"/>
                <a:sym typeface="Calibri"/>
              </a:rPr>
              <a:t>É importante garantir que a equipe de resposta não se transforme, com o tempo, em uma equipe que utilize medidas coercivas e violentas para gerenciar situações tensas e conflituosas.</a:t>
            </a:r>
            <a:endParaRPr>
              <a:latin typeface="Calibri"/>
              <a:ea typeface="Calibri"/>
              <a:cs typeface="Calibri"/>
              <a:sym typeface="Calibri"/>
            </a:endParaRPr>
          </a:p>
          <a:p>
            <a:pPr marL="0" lvl="0" indent="0" algn="l" rtl="0">
              <a:spcBef>
                <a:spcPts val="0"/>
              </a:spcBef>
              <a:spcAft>
                <a:spcPts val="0"/>
              </a:spcAft>
              <a:buNone/>
            </a:pPr>
            <a:endParaRPr/>
          </a:p>
        </p:txBody>
      </p:sp>
      <p:sp>
        <p:nvSpPr>
          <p:cNvPr id="1026" name="Google Shape;1026;p1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130</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a:spLocks noGrp="1" noRot="1" noChangeAspect="1"/>
          </p:cNvSpPr>
          <p:nvPr>
            <p:ph type="sldImg" idx="2"/>
          </p:nvPr>
        </p:nvSpPr>
        <p:spPr>
          <a:xfrm>
            <a:off x="2246313" y="236538"/>
            <a:ext cx="2079625" cy="1169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4:notes"/>
          <p:cNvSpPr txBox="1">
            <a:spLocks noGrp="1"/>
          </p:cNvSpPr>
          <p:nvPr>
            <p:ph type="body" idx="1"/>
          </p:nvPr>
        </p:nvSpPr>
        <p:spPr>
          <a:xfrm>
            <a:off x="341660" y="1586016"/>
            <a:ext cx="6174680" cy="7414352"/>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sz="1050" dirty="0">
                <a:solidFill>
                  <a:srgbClr val="548DD4"/>
                </a:solidFill>
                <a:latin typeface="Calibri"/>
                <a:ea typeface="Calibri"/>
                <a:cs typeface="Calibri"/>
                <a:sym typeface="Calibri"/>
              </a:rPr>
              <a:t>O </a:t>
            </a:r>
            <a:r>
              <a:rPr lang="en-GB" sz="1050" dirty="0" err="1">
                <a:solidFill>
                  <a:srgbClr val="548DD4"/>
                </a:solidFill>
                <a:latin typeface="Calibri"/>
                <a:ea typeface="Calibri"/>
                <a:cs typeface="Calibri"/>
                <a:sym typeface="Calibri"/>
              </a:rPr>
              <a:t>objetivo</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deste</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exercício</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é</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discutir</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várias</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formas</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explícitas</a:t>
            </a:r>
            <a:r>
              <a:rPr lang="en-GB" sz="1050" dirty="0">
                <a:solidFill>
                  <a:srgbClr val="548DD4"/>
                </a:solidFill>
                <a:latin typeface="Calibri"/>
                <a:ea typeface="Calibri"/>
                <a:cs typeface="Calibri"/>
                <a:sym typeface="Calibri"/>
              </a:rPr>
              <a:t> e </a:t>
            </a:r>
            <a:r>
              <a:rPr lang="en-GB" sz="1050" dirty="0" err="1">
                <a:solidFill>
                  <a:srgbClr val="548DD4"/>
                </a:solidFill>
                <a:latin typeface="Calibri"/>
                <a:ea typeface="Calibri"/>
                <a:cs typeface="Calibri"/>
                <a:sym typeface="Calibri"/>
              </a:rPr>
              <a:t>sutis</a:t>
            </a:r>
            <a:r>
              <a:rPr lang="en-GB" sz="1050" dirty="0">
                <a:solidFill>
                  <a:srgbClr val="548DD4"/>
                </a:solidFill>
                <a:latin typeface="Calibri"/>
                <a:ea typeface="Calibri"/>
                <a:cs typeface="Calibri"/>
                <a:sym typeface="Calibri"/>
              </a:rPr>
              <a:t> de </a:t>
            </a:r>
            <a:r>
              <a:rPr lang="en-GB" sz="1050" dirty="0" err="1">
                <a:solidFill>
                  <a:srgbClr val="548DD4"/>
                </a:solidFill>
                <a:latin typeface="Calibri"/>
                <a:ea typeface="Calibri"/>
                <a:cs typeface="Calibri"/>
                <a:sym typeface="Calibri"/>
              </a:rPr>
              <a:t>isolamento</a:t>
            </a:r>
            <a:r>
              <a:rPr lang="en-GB" sz="1050" dirty="0">
                <a:solidFill>
                  <a:srgbClr val="548DD4"/>
                </a:solidFill>
                <a:latin typeface="Calibri"/>
                <a:ea typeface="Calibri"/>
                <a:cs typeface="Calibri"/>
                <a:sym typeface="Calibri"/>
              </a:rPr>
              <a:t> e </a:t>
            </a:r>
            <a:r>
              <a:rPr lang="en-GB" sz="1050" dirty="0" err="1">
                <a:solidFill>
                  <a:srgbClr val="548DD4"/>
                </a:solidFill>
                <a:latin typeface="Calibri"/>
                <a:ea typeface="Calibri"/>
                <a:cs typeface="Calibri"/>
                <a:sym typeface="Calibri"/>
              </a:rPr>
              <a:t>contenção</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comumente</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usadas</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nos</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serviços</a:t>
            </a:r>
            <a:r>
              <a:rPr lang="en-GB" sz="1050" dirty="0">
                <a:solidFill>
                  <a:srgbClr val="548DD4"/>
                </a:solidFill>
                <a:latin typeface="Calibri"/>
                <a:ea typeface="Calibri"/>
                <a:cs typeface="Calibri"/>
                <a:sym typeface="Calibri"/>
              </a:rPr>
              <a:t> de </a:t>
            </a:r>
            <a:r>
              <a:rPr lang="en-GB" sz="1050" dirty="0" err="1">
                <a:solidFill>
                  <a:srgbClr val="548DD4"/>
                </a:solidFill>
                <a:latin typeface="Calibri"/>
                <a:ea typeface="Calibri"/>
                <a:cs typeface="Calibri"/>
                <a:sym typeface="Calibri"/>
              </a:rPr>
              <a:t>saúde</a:t>
            </a:r>
            <a:r>
              <a:rPr lang="en-GB" sz="1050" dirty="0">
                <a:solidFill>
                  <a:srgbClr val="548DD4"/>
                </a:solidFill>
                <a:latin typeface="Calibri"/>
                <a:ea typeface="Calibri"/>
                <a:cs typeface="Calibri"/>
                <a:sym typeface="Calibri"/>
              </a:rPr>
              <a:t> mental e social. </a:t>
            </a:r>
            <a:endParaRPr sz="1050" dirty="0">
              <a:latin typeface="Calibri"/>
              <a:ea typeface="Calibri"/>
              <a:cs typeface="Calibri"/>
              <a:sym typeface="Calibri"/>
            </a:endParaRPr>
          </a:p>
          <a:p>
            <a:pPr marL="0" lvl="0" indent="0" algn="just" rtl="0">
              <a:spcBef>
                <a:spcPts val="600"/>
              </a:spcBef>
              <a:spcAft>
                <a:spcPts val="0"/>
              </a:spcAft>
              <a:buNone/>
            </a:pPr>
            <a:r>
              <a:rPr lang="en-GB" sz="1050" dirty="0" err="1">
                <a:solidFill>
                  <a:srgbClr val="548DD4"/>
                </a:solidFill>
                <a:latin typeface="Calibri"/>
                <a:ea typeface="Calibri"/>
                <a:cs typeface="Calibri"/>
                <a:sym typeface="Calibri"/>
              </a:rPr>
              <a:t>Alguns</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destes</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exemplos</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podem</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parecer</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ambíguos</a:t>
            </a:r>
            <a:r>
              <a:rPr lang="en-GB" sz="1050" dirty="0">
                <a:solidFill>
                  <a:srgbClr val="548DD4"/>
                </a:solidFill>
                <a:latin typeface="Calibri"/>
                <a:ea typeface="Calibri"/>
                <a:cs typeface="Calibri"/>
                <a:sym typeface="Calibri"/>
              </a:rPr>
              <a:t> à </a:t>
            </a:r>
            <a:r>
              <a:rPr lang="en-GB" sz="1050" dirty="0" err="1">
                <a:solidFill>
                  <a:srgbClr val="548DD4"/>
                </a:solidFill>
                <a:latin typeface="Calibri"/>
                <a:ea typeface="Calibri"/>
                <a:cs typeface="Calibri"/>
                <a:sym typeface="Calibri"/>
              </a:rPr>
              <a:t>primeira</a:t>
            </a:r>
            <a:r>
              <a:rPr lang="en-GB" sz="1050" dirty="0">
                <a:solidFill>
                  <a:srgbClr val="548DD4"/>
                </a:solidFill>
                <a:latin typeface="Calibri"/>
                <a:ea typeface="Calibri"/>
                <a:cs typeface="Calibri"/>
                <a:sym typeface="Calibri"/>
              </a:rPr>
              <a:t> vista. </a:t>
            </a:r>
            <a:r>
              <a:rPr lang="en-GB" sz="1050" dirty="0" err="1">
                <a:solidFill>
                  <a:srgbClr val="548DD4"/>
                </a:solidFill>
                <a:latin typeface="Calibri"/>
                <a:ea typeface="Calibri"/>
                <a:cs typeface="Calibri"/>
                <a:sym typeface="Calibri"/>
              </a:rPr>
              <a:t>Através</a:t>
            </a:r>
            <a:r>
              <a:rPr lang="en-GB" sz="1050" dirty="0">
                <a:solidFill>
                  <a:srgbClr val="548DD4"/>
                </a:solidFill>
                <a:latin typeface="Calibri"/>
                <a:ea typeface="Calibri"/>
                <a:cs typeface="Calibri"/>
                <a:sym typeface="Calibri"/>
              </a:rPr>
              <a:t> da </a:t>
            </a:r>
            <a:r>
              <a:rPr lang="en-GB" sz="1050" dirty="0" err="1">
                <a:solidFill>
                  <a:srgbClr val="548DD4"/>
                </a:solidFill>
                <a:latin typeface="Calibri"/>
                <a:ea typeface="Calibri"/>
                <a:cs typeface="Calibri"/>
                <a:sym typeface="Calibri"/>
              </a:rPr>
              <a:t>discussão</a:t>
            </a:r>
            <a:r>
              <a:rPr lang="en-GB" sz="1050" dirty="0">
                <a:solidFill>
                  <a:srgbClr val="548DD4"/>
                </a:solidFill>
                <a:latin typeface="Calibri"/>
                <a:ea typeface="Calibri"/>
                <a:cs typeface="Calibri"/>
                <a:sym typeface="Calibri"/>
              </a:rPr>
              <a:t> com </a:t>
            </a:r>
            <a:r>
              <a:rPr lang="en-GB" sz="1050" dirty="0" err="1">
                <a:solidFill>
                  <a:srgbClr val="548DD4"/>
                </a:solidFill>
                <a:latin typeface="Calibri"/>
                <a:ea typeface="Calibri"/>
                <a:cs typeface="Calibri"/>
                <a:sym typeface="Calibri"/>
              </a:rPr>
              <a:t>os</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participantes</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pretende</a:t>
            </a:r>
            <a:r>
              <a:rPr lang="en-GB" sz="1050" dirty="0">
                <a:solidFill>
                  <a:srgbClr val="548DD4"/>
                </a:solidFill>
                <a:latin typeface="Calibri"/>
                <a:ea typeface="Calibri"/>
                <a:cs typeface="Calibri"/>
                <a:sym typeface="Calibri"/>
              </a:rPr>
              <a:t>-se </a:t>
            </a:r>
            <a:r>
              <a:rPr lang="en-GB" sz="1050" dirty="0" err="1">
                <a:solidFill>
                  <a:srgbClr val="548DD4"/>
                </a:solidFill>
                <a:latin typeface="Calibri"/>
                <a:ea typeface="Calibri"/>
                <a:cs typeface="Calibri"/>
                <a:sym typeface="Calibri"/>
              </a:rPr>
              <a:t>clarificar</a:t>
            </a:r>
            <a:r>
              <a:rPr lang="en-GB" sz="1050" dirty="0">
                <a:solidFill>
                  <a:srgbClr val="548DD4"/>
                </a:solidFill>
                <a:latin typeface="Calibri"/>
                <a:ea typeface="Calibri"/>
                <a:cs typeface="Calibri"/>
                <a:sym typeface="Calibri"/>
              </a:rPr>
              <a:t> o que </a:t>
            </a:r>
            <a:r>
              <a:rPr lang="en-GB" sz="1050" dirty="0" err="1">
                <a:solidFill>
                  <a:srgbClr val="548DD4"/>
                </a:solidFill>
                <a:latin typeface="Calibri"/>
                <a:ea typeface="Calibri"/>
                <a:cs typeface="Calibri"/>
                <a:sym typeface="Calibri"/>
              </a:rPr>
              <a:t>constitui</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isolamento</a:t>
            </a:r>
            <a:r>
              <a:rPr lang="en-GB" sz="1050" dirty="0">
                <a:solidFill>
                  <a:srgbClr val="548DD4"/>
                </a:solidFill>
                <a:latin typeface="Calibri"/>
                <a:ea typeface="Calibri"/>
                <a:cs typeface="Calibri"/>
                <a:sym typeface="Calibri"/>
              </a:rPr>
              <a:t> e </a:t>
            </a:r>
            <a:r>
              <a:rPr lang="en-GB" sz="1050" dirty="0" err="1">
                <a:solidFill>
                  <a:srgbClr val="548DD4"/>
                </a:solidFill>
                <a:latin typeface="Calibri"/>
                <a:ea typeface="Calibri"/>
                <a:cs typeface="Calibri"/>
                <a:sym typeface="Calibri"/>
              </a:rPr>
              <a:t>contenção</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incluindo</a:t>
            </a:r>
            <a:r>
              <a:rPr lang="en-GB" sz="1050" dirty="0">
                <a:solidFill>
                  <a:srgbClr val="548DD4"/>
                </a:solidFill>
                <a:latin typeface="Calibri"/>
                <a:ea typeface="Calibri"/>
                <a:cs typeface="Calibri"/>
                <a:sym typeface="Calibri"/>
              </a:rPr>
              <a:t> as </a:t>
            </a:r>
            <a:r>
              <a:rPr lang="en-GB" sz="1050" dirty="0" err="1">
                <a:solidFill>
                  <a:srgbClr val="548DD4"/>
                </a:solidFill>
                <a:latin typeface="Calibri"/>
                <a:ea typeface="Calibri"/>
                <a:cs typeface="Calibri"/>
                <a:sym typeface="Calibri"/>
              </a:rPr>
              <a:t>suas</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formas</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mais</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subtis</a:t>
            </a:r>
            <a:r>
              <a:rPr lang="en-GB" sz="1050" dirty="0">
                <a:solidFill>
                  <a:srgbClr val="548DD4"/>
                </a:solidFill>
                <a:latin typeface="Calibri"/>
                <a:ea typeface="Calibri"/>
                <a:cs typeface="Calibri"/>
                <a:sym typeface="Calibri"/>
              </a:rPr>
              <a:t>) e o que </a:t>
            </a:r>
            <a:r>
              <a:rPr lang="en-GB" sz="1050" dirty="0" err="1">
                <a:solidFill>
                  <a:srgbClr val="548DD4"/>
                </a:solidFill>
                <a:latin typeface="Calibri"/>
                <a:ea typeface="Calibri"/>
                <a:cs typeface="Calibri"/>
                <a:sym typeface="Calibri"/>
              </a:rPr>
              <a:t>não</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constitui</a:t>
            </a:r>
            <a:r>
              <a:rPr lang="en-GB" sz="1050" dirty="0">
                <a:solidFill>
                  <a:srgbClr val="548DD4"/>
                </a:solidFill>
                <a:latin typeface="Calibri"/>
                <a:ea typeface="Calibri"/>
                <a:cs typeface="Calibri"/>
                <a:sym typeface="Calibri"/>
              </a:rPr>
              <a:t>. Note-se que </a:t>
            </a:r>
            <a:r>
              <a:rPr lang="en-GB" sz="1050" dirty="0" err="1">
                <a:solidFill>
                  <a:srgbClr val="548DD4"/>
                </a:solidFill>
                <a:latin typeface="Calibri"/>
                <a:ea typeface="Calibri"/>
                <a:cs typeface="Calibri"/>
                <a:sym typeface="Calibri"/>
              </a:rPr>
              <a:t>este</a:t>
            </a:r>
            <a:r>
              <a:rPr lang="en-GB" sz="1050" dirty="0">
                <a:solidFill>
                  <a:srgbClr val="548DD4"/>
                </a:solidFill>
                <a:latin typeface="Calibri"/>
                <a:ea typeface="Calibri"/>
                <a:cs typeface="Calibri"/>
                <a:sym typeface="Calibri"/>
              </a:rPr>
              <a:t> conjunto de </a:t>
            </a:r>
            <a:r>
              <a:rPr lang="en-GB" sz="1050" dirty="0" err="1">
                <a:solidFill>
                  <a:srgbClr val="548DD4"/>
                </a:solidFill>
                <a:latin typeface="Calibri"/>
                <a:ea typeface="Calibri"/>
                <a:cs typeface="Calibri"/>
                <a:sym typeface="Calibri"/>
              </a:rPr>
              <a:t>exemplos</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pode</a:t>
            </a:r>
            <a:r>
              <a:rPr lang="en-GB" sz="1050" dirty="0">
                <a:solidFill>
                  <a:srgbClr val="548DD4"/>
                </a:solidFill>
                <a:latin typeface="Calibri"/>
                <a:ea typeface="Calibri"/>
                <a:cs typeface="Calibri"/>
                <a:sym typeface="Calibri"/>
              </a:rPr>
              <a:t> ser </a:t>
            </a:r>
            <a:r>
              <a:rPr lang="en-GB" sz="1050" dirty="0" err="1">
                <a:solidFill>
                  <a:srgbClr val="548DD4"/>
                </a:solidFill>
                <a:latin typeface="Calibri"/>
                <a:ea typeface="Calibri"/>
                <a:cs typeface="Calibri"/>
                <a:sym typeface="Calibri"/>
              </a:rPr>
              <a:t>alterado</a:t>
            </a:r>
            <a:r>
              <a:rPr lang="en-GB" sz="1050" dirty="0">
                <a:solidFill>
                  <a:srgbClr val="548DD4"/>
                </a:solidFill>
                <a:latin typeface="Calibri"/>
                <a:ea typeface="Calibri"/>
                <a:cs typeface="Calibri"/>
                <a:sym typeface="Calibri"/>
              </a:rPr>
              <a:t> e </a:t>
            </a:r>
            <a:r>
              <a:rPr lang="en-GB" sz="1050" dirty="0" err="1">
                <a:solidFill>
                  <a:srgbClr val="548DD4"/>
                </a:solidFill>
                <a:latin typeface="Calibri"/>
                <a:ea typeface="Calibri"/>
                <a:cs typeface="Calibri"/>
                <a:sym typeface="Calibri"/>
              </a:rPr>
              <a:t>adaptado</a:t>
            </a:r>
            <a:r>
              <a:rPr lang="en-GB" sz="1050" dirty="0">
                <a:solidFill>
                  <a:srgbClr val="548DD4"/>
                </a:solidFill>
                <a:latin typeface="Calibri"/>
                <a:ea typeface="Calibri"/>
                <a:cs typeface="Calibri"/>
                <a:sym typeface="Calibri"/>
              </a:rPr>
              <a:t> de </a:t>
            </a:r>
            <a:r>
              <a:rPr lang="en-GB" sz="1050" dirty="0" err="1">
                <a:solidFill>
                  <a:srgbClr val="548DD4"/>
                </a:solidFill>
                <a:latin typeface="Calibri"/>
                <a:ea typeface="Calibri"/>
                <a:cs typeface="Calibri"/>
                <a:sym typeface="Calibri"/>
              </a:rPr>
              <a:t>acordo</a:t>
            </a:r>
            <a:r>
              <a:rPr lang="en-GB" sz="1050" dirty="0">
                <a:solidFill>
                  <a:srgbClr val="548DD4"/>
                </a:solidFill>
                <a:latin typeface="Calibri"/>
                <a:ea typeface="Calibri"/>
                <a:cs typeface="Calibri"/>
                <a:sym typeface="Calibri"/>
              </a:rPr>
              <a:t> com o </a:t>
            </a:r>
            <a:r>
              <a:rPr lang="en-GB" sz="1050" dirty="0" err="1">
                <a:solidFill>
                  <a:srgbClr val="548DD4"/>
                </a:solidFill>
                <a:latin typeface="Calibri"/>
                <a:ea typeface="Calibri"/>
                <a:cs typeface="Calibri"/>
                <a:sym typeface="Calibri"/>
              </a:rPr>
              <a:t>contexto</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em</a:t>
            </a:r>
            <a:r>
              <a:rPr lang="en-GB" sz="1050" dirty="0">
                <a:solidFill>
                  <a:srgbClr val="548DD4"/>
                </a:solidFill>
                <a:latin typeface="Calibri"/>
                <a:ea typeface="Calibri"/>
                <a:cs typeface="Calibri"/>
                <a:sym typeface="Calibri"/>
              </a:rPr>
              <a:t> que a </a:t>
            </a:r>
            <a:r>
              <a:rPr lang="en-GB" sz="1050" dirty="0" err="1">
                <a:solidFill>
                  <a:srgbClr val="548DD4"/>
                </a:solidFill>
                <a:latin typeface="Calibri"/>
                <a:ea typeface="Calibri"/>
                <a:cs typeface="Calibri"/>
                <a:sym typeface="Calibri"/>
              </a:rPr>
              <a:t>formação</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é</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ministrada</a:t>
            </a:r>
            <a:r>
              <a:rPr lang="en-GB" sz="1050" dirty="0">
                <a:solidFill>
                  <a:srgbClr val="548DD4"/>
                </a:solidFill>
                <a:latin typeface="Calibri"/>
                <a:ea typeface="Calibri"/>
                <a:cs typeface="Calibri"/>
                <a:sym typeface="Calibri"/>
              </a:rPr>
              <a:t>.</a:t>
            </a:r>
            <a:endParaRPr sz="1050" dirty="0">
              <a:latin typeface="Calibri"/>
              <a:ea typeface="Calibri"/>
              <a:cs typeface="Calibri"/>
              <a:sym typeface="Calibri"/>
            </a:endParaRPr>
          </a:p>
          <a:p>
            <a:pPr marL="0" lvl="0" indent="0" algn="l" rtl="0">
              <a:spcBef>
                <a:spcPts val="600"/>
              </a:spcBef>
              <a:spcAft>
                <a:spcPts val="0"/>
              </a:spcAft>
              <a:buNone/>
            </a:pPr>
            <a:r>
              <a:rPr lang="en-GB" sz="1050" dirty="0" err="1">
                <a:solidFill>
                  <a:srgbClr val="548DD4"/>
                </a:solidFill>
                <a:latin typeface="Calibri"/>
                <a:ea typeface="Calibri"/>
                <a:cs typeface="Calibri"/>
                <a:sym typeface="Calibri"/>
              </a:rPr>
              <a:t>Mostre</a:t>
            </a:r>
            <a:r>
              <a:rPr lang="en-GB" sz="1050" dirty="0">
                <a:solidFill>
                  <a:srgbClr val="548DD4"/>
                </a:solidFill>
                <a:latin typeface="Calibri"/>
                <a:ea typeface="Calibri"/>
                <a:cs typeface="Calibri"/>
                <a:sym typeface="Calibri"/>
              </a:rPr>
              <a:t> o </a:t>
            </a:r>
            <a:r>
              <a:rPr lang="en-GB" sz="1050" dirty="0" err="1">
                <a:solidFill>
                  <a:srgbClr val="548DD4"/>
                </a:solidFill>
                <a:latin typeface="Calibri"/>
                <a:ea typeface="Calibri"/>
                <a:cs typeface="Calibri"/>
                <a:sym typeface="Calibri"/>
              </a:rPr>
              <a:t>seguinte</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aos</a:t>
            </a:r>
            <a:r>
              <a:rPr lang="en-GB" sz="1050" dirty="0">
                <a:solidFill>
                  <a:srgbClr val="548DD4"/>
                </a:solidFill>
                <a:latin typeface="Calibri"/>
                <a:ea typeface="Calibri"/>
                <a:cs typeface="Calibri"/>
                <a:sym typeface="Calibri"/>
              </a:rPr>
              <a:t> </a:t>
            </a:r>
            <a:r>
              <a:rPr lang="en-GB" sz="1050" dirty="0" err="1">
                <a:solidFill>
                  <a:srgbClr val="548DD4"/>
                </a:solidFill>
                <a:latin typeface="Calibri"/>
                <a:ea typeface="Calibri"/>
                <a:cs typeface="Calibri"/>
                <a:sym typeface="Calibri"/>
              </a:rPr>
              <a:t>participantes</a:t>
            </a:r>
            <a:r>
              <a:rPr lang="en-GB" sz="1050" dirty="0">
                <a:solidFill>
                  <a:srgbClr val="548DD4"/>
                </a:solidFill>
                <a:latin typeface="Calibri"/>
                <a:ea typeface="Calibri"/>
                <a:cs typeface="Calibri"/>
                <a:sym typeface="Calibri"/>
              </a:rPr>
              <a:t>: </a:t>
            </a:r>
            <a:endParaRPr dirty="0"/>
          </a:p>
          <a:p>
            <a:pPr marL="171450" lvl="0" indent="-171450" algn="l" rtl="0">
              <a:spcBef>
                <a:spcPts val="1200"/>
              </a:spcBef>
              <a:spcAft>
                <a:spcPts val="0"/>
              </a:spcAft>
              <a:buClr>
                <a:srgbClr val="000000"/>
              </a:buClr>
              <a:buSzPts val="1050"/>
              <a:buFont typeface="Arial"/>
              <a:buChar char="•"/>
            </a:pPr>
            <a:r>
              <a:rPr lang="en-GB" sz="1050" b="1" dirty="0">
                <a:solidFill>
                  <a:srgbClr val="000000"/>
                </a:solidFill>
                <a:latin typeface="Calibri"/>
                <a:ea typeface="Calibri"/>
                <a:cs typeface="Calibri"/>
                <a:sym typeface="Calibri"/>
              </a:rPr>
              <a:t>O que se segue </a:t>
            </a:r>
            <a:r>
              <a:rPr lang="en-GB" sz="1050" b="1" dirty="0" err="1">
                <a:solidFill>
                  <a:srgbClr val="000000"/>
                </a:solidFill>
                <a:latin typeface="Calibri"/>
                <a:ea typeface="Calibri"/>
                <a:cs typeface="Calibri"/>
                <a:sym typeface="Calibri"/>
              </a:rPr>
              <a:t>constitui</a:t>
            </a:r>
            <a:r>
              <a:rPr lang="en-GB" sz="1050" b="1" dirty="0">
                <a:solidFill>
                  <a:srgbClr val="000000"/>
                </a:solidFill>
                <a:latin typeface="Calibri"/>
                <a:ea typeface="Calibri"/>
                <a:cs typeface="Calibri"/>
                <a:sym typeface="Calibri"/>
              </a:rPr>
              <a:t> </a:t>
            </a:r>
            <a:r>
              <a:rPr lang="en-GB" sz="1050" b="1" dirty="0" err="1">
                <a:solidFill>
                  <a:srgbClr val="000000"/>
                </a:solidFill>
                <a:latin typeface="Calibri"/>
                <a:ea typeface="Calibri"/>
                <a:cs typeface="Calibri"/>
                <a:sym typeface="Calibri"/>
              </a:rPr>
              <a:t>isolamento</a:t>
            </a:r>
            <a:r>
              <a:rPr lang="en-GB" sz="1050" b="1" dirty="0">
                <a:solidFill>
                  <a:srgbClr val="000000"/>
                </a:solidFill>
                <a:latin typeface="Calibri"/>
                <a:ea typeface="Calibri"/>
                <a:cs typeface="Calibri"/>
                <a:sym typeface="Calibri"/>
              </a:rPr>
              <a:t>, </a:t>
            </a:r>
            <a:r>
              <a:rPr lang="en-GB" sz="1050" b="1" dirty="0" err="1">
                <a:solidFill>
                  <a:srgbClr val="000000"/>
                </a:solidFill>
                <a:latin typeface="Calibri"/>
                <a:ea typeface="Calibri"/>
                <a:cs typeface="Calibri"/>
                <a:sym typeface="Calibri"/>
              </a:rPr>
              <a:t>contenção</a:t>
            </a:r>
            <a:r>
              <a:rPr lang="en-GB" sz="1050" b="1" dirty="0">
                <a:solidFill>
                  <a:srgbClr val="000000"/>
                </a:solidFill>
                <a:latin typeface="Calibri"/>
                <a:ea typeface="Calibri"/>
                <a:cs typeface="Calibri"/>
                <a:sym typeface="Calibri"/>
              </a:rPr>
              <a:t>, ambos </a:t>
            </a:r>
            <a:r>
              <a:rPr lang="en-GB" sz="1050" b="1" dirty="0" err="1">
                <a:solidFill>
                  <a:srgbClr val="000000"/>
                </a:solidFill>
                <a:latin typeface="Calibri"/>
                <a:ea typeface="Calibri"/>
                <a:cs typeface="Calibri"/>
                <a:sym typeface="Calibri"/>
              </a:rPr>
              <a:t>ou</a:t>
            </a:r>
            <a:r>
              <a:rPr lang="en-GB" sz="1050" b="1" dirty="0">
                <a:solidFill>
                  <a:srgbClr val="000000"/>
                </a:solidFill>
                <a:latin typeface="Calibri"/>
                <a:ea typeface="Calibri"/>
                <a:cs typeface="Calibri"/>
                <a:sym typeface="Calibri"/>
              </a:rPr>
              <a:t> </a:t>
            </a:r>
            <a:r>
              <a:rPr lang="en-GB" sz="1050" b="1" dirty="0" err="1">
                <a:solidFill>
                  <a:srgbClr val="000000"/>
                </a:solidFill>
                <a:latin typeface="Calibri"/>
                <a:ea typeface="Calibri"/>
                <a:cs typeface="Calibri"/>
                <a:sym typeface="Calibri"/>
              </a:rPr>
              <a:t>nenhum</a:t>
            </a:r>
            <a:r>
              <a:rPr lang="en-GB" sz="1050" b="1" dirty="0">
                <a:solidFill>
                  <a:srgbClr val="000000"/>
                </a:solidFill>
                <a:latin typeface="Calibri"/>
                <a:ea typeface="Calibri"/>
                <a:cs typeface="Calibri"/>
                <a:sym typeface="Calibri"/>
              </a:rPr>
              <a:t> dos </a:t>
            </a:r>
            <a:r>
              <a:rPr lang="en-GB" sz="1050" b="1" dirty="0" err="1">
                <a:solidFill>
                  <a:srgbClr val="000000"/>
                </a:solidFill>
                <a:latin typeface="Calibri"/>
                <a:ea typeface="Calibri"/>
                <a:cs typeface="Calibri"/>
                <a:sym typeface="Calibri"/>
              </a:rPr>
              <a:t>dois</a:t>
            </a:r>
            <a:r>
              <a:rPr lang="en-GB" sz="1000" b="1" i="1" dirty="0">
                <a:solidFill>
                  <a:srgbClr val="000000"/>
                </a:solidFill>
                <a:latin typeface="Calibri"/>
                <a:ea typeface="Calibri"/>
                <a:cs typeface="Calibri"/>
                <a:sym typeface="Calibri"/>
              </a:rPr>
              <a:t>? </a:t>
            </a:r>
            <a:endParaRPr sz="1000" dirty="0">
              <a:solidFill>
                <a:srgbClr val="000000"/>
              </a:solidFill>
              <a:latin typeface="Calibri"/>
              <a:ea typeface="Calibri"/>
              <a:cs typeface="Calibri"/>
              <a:sym typeface="Calibri"/>
            </a:endParaRPr>
          </a:p>
          <a:p>
            <a:pPr marL="342900" lvl="0" indent="-342900" algn="l" rtl="0">
              <a:lnSpc>
                <a:spcPct val="115000"/>
              </a:lnSpc>
              <a:spcBef>
                <a:spcPts val="1200"/>
              </a:spcBef>
              <a:spcAft>
                <a:spcPts val="0"/>
              </a:spcAft>
              <a:buClr>
                <a:srgbClr val="000000"/>
              </a:buClr>
              <a:buSzPts val="1000"/>
              <a:buFont typeface="Calibri"/>
              <a:buAutoNum type="arabicPeriod"/>
            </a:pPr>
            <a:r>
              <a:rPr lang="en-GB" sz="1000" dirty="0" err="1">
                <a:solidFill>
                  <a:srgbClr val="000000"/>
                </a:solidFill>
                <a:latin typeface="Calibri"/>
                <a:ea typeface="Calibri"/>
                <a:cs typeface="Calibri"/>
                <a:sym typeface="Calibri"/>
              </a:rPr>
              <a:t>Amarrar</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uma</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pessoa</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na</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cama</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usando</a:t>
            </a:r>
            <a:r>
              <a:rPr lang="en-GB" sz="1000" dirty="0">
                <a:solidFill>
                  <a:srgbClr val="000000"/>
                </a:solidFill>
                <a:latin typeface="Calibri"/>
                <a:ea typeface="Calibri"/>
                <a:cs typeface="Calibri"/>
                <a:sym typeface="Calibri"/>
              </a:rPr>
              <a:t> um </a:t>
            </a:r>
            <a:r>
              <a:rPr lang="en-GB" sz="1000" dirty="0" err="1">
                <a:solidFill>
                  <a:srgbClr val="000000"/>
                </a:solidFill>
                <a:latin typeface="Calibri"/>
                <a:ea typeface="Calibri"/>
                <a:cs typeface="Calibri"/>
                <a:sym typeface="Calibri"/>
              </a:rPr>
              <a:t>cinto</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ou</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correntes</a:t>
            </a:r>
            <a:r>
              <a:rPr lang="en-GB" sz="1000" dirty="0">
                <a:solidFill>
                  <a:srgbClr val="000000"/>
                </a:solidFill>
                <a:latin typeface="Calibri"/>
                <a:ea typeface="Calibri"/>
                <a:cs typeface="Calibri"/>
                <a:sym typeface="Calibri"/>
              </a:rPr>
              <a:t>. </a:t>
            </a:r>
          </a:p>
          <a:p>
            <a:pPr marL="342900" lvl="0" indent="-342900" algn="l" rtl="0">
              <a:lnSpc>
                <a:spcPct val="115000"/>
              </a:lnSpc>
              <a:spcBef>
                <a:spcPts val="1200"/>
              </a:spcBef>
              <a:spcAft>
                <a:spcPts val="0"/>
              </a:spcAft>
              <a:buClr>
                <a:srgbClr val="000000"/>
              </a:buClr>
              <a:buSzPts val="1000"/>
              <a:buFont typeface="Calibri"/>
              <a:buAutoNum type="arabicPeriod"/>
            </a:pPr>
            <a:r>
              <a:rPr lang="en-GB" sz="1000" dirty="0">
                <a:solidFill>
                  <a:srgbClr val="000000"/>
                </a:solidFill>
                <a:latin typeface="Calibri"/>
                <a:ea typeface="Calibri"/>
                <a:cs typeface="Calibri"/>
                <a:sym typeface="Calibri"/>
              </a:rPr>
              <a:t> Manter </a:t>
            </a:r>
            <a:r>
              <a:rPr lang="en-GB" sz="1000" dirty="0" err="1">
                <a:solidFill>
                  <a:srgbClr val="000000"/>
                </a:solidFill>
                <a:latin typeface="Calibri"/>
                <a:ea typeface="Calibri"/>
                <a:cs typeface="Calibri"/>
                <a:sym typeface="Calibri"/>
              </a:rPr>
              <a:t>uma</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pessoa</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em</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uma</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cama</a:t>
            </a:r>
            <a:r>
              <a:rPr lang="en-GB" sz="1000" dirty="0">
                <a:solidFill>
                  <a:srgbClr val="000000"/>
                </a:solidFill>
                <a:latin typeface="Calibri"/>
                <a:ea typeface="Calibri"/>
                <a:cs typeface="Calibri"/>
                <a:sym typeface="Calibri"/>
              </a:rPr>
              <a:t> com grades. </a:t>
            </a:r>
          </a:p>
          <a:p>
            <a:pPr marL="342900" lvl="0" indent="-342900" algn="l" rtl="0">
              <a:lnSpc>
                <a:spcPct val="115000"/>
              </a:lnSpc>
              <a:spcBef>
                <a:spcPts val="1200"/>
              </a:spcBef>
              <a:spcAft>
                <a:spcPts val="0"/>
              </a:spcAft>
              <a:buClr>
                <a:srgbClr val="000000"/>
              </a:buClr>
              <a:buSzPts val="1000"/>
              <a:buFont typeface="Calibri"/>
              <a:buAutoNum type="arabicPeriod"/>
            </a:pPr>
            <a:r>
              <a:rPr lang="en-GB" sz="1000" dirty="0" err="1">
                <a:solidFill>
                  <a:srgbClr val="000000"/>
                </a:solidFill>
                <a:latin typeface="Calibri"/>
                <a:ea typeface="Calibri"/>
                <a:cs typeface="Calibri"/>
                <a:sym typeface="Calibri"/>
              </a:rPr>
              <a:t>Amarrar</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uma</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pessoa</a:t>
            </a:r>
            <a:r>
              <a:rPr lang="en-GB" sz="1000" dirty="0">
                <a:solidFill>
                  <a:srgbClr val="000000"/>
                </a:solidFill>
                <a:latin typeface="Calibri"/>
                <a:ea typeface="Calibri"/>
                <a:cs typeface="Calibri"/>
                <a:sym typeface="Calibri"/>
              </a:rPr>
              <a:t> a </a:t>
            </a:r>
            <a:r>
              <a:rPr lang="en-GB" sz="1000" dirty="0" err="1">
                <a:solidFill>
                  <a:srgbClr val="000000"/>
                </a:solidFill>
                <a:latin typeface="Calibri"/>
                <a:ea typeface="Calibri"/>
                <a:cs typeface="Calibri"/>
                <a:sym typeface="Calibri"/>
              </a:rPr>
              <a:t>uma</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árvore</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cama</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ou</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objeto</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fixo</a:t>
            </a:r>
            <a:r>
              <a:rPr lang="en-GB" sz="1000" dirty="0">
                <a:solidFill>
                  <a:srgbClr val="000000"/>
                </a:solidFill>
                <a:latin typeface="Calibri"/>
                <a:ea typeface="Calibri"/>
                <a:cs typeface="Calibri"/>
                <a:sym typeface="Calibri"/>
              </a:rPr>
              <a:t>. </a:t>
            </a:r>
          </a:p>
          <a:p>
            <a:pPr marL="342900" lvl="0" indent="-342900" algn="l" rtl="0">
              <a:lnSpc>
                <a:spcPct val="115000"/>
              </a:lnSpc>
              <a:spcBef>
                <a:spcPts val="1200"/>
              </a:spcBef>
              <a:spcAft>
                <a:spcPts val="0"/>
              </a:spcAft>
              <a:buClr>
                <a:srgbClr val="000000"/>
              </a:buClr>
              <a:buSzPts val="1000"/>
              <a:buFont typeface="Calibri"/>
              <a:buAutoNum type="arabicPeriod"/>
            </a:pP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Segurar</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uma</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pessoa</a:t>
            </a:r>
            <a:r>
              <a:rPr lang="en-GB" sz="1000" dirty="0">
                <a:solidFill>
                  <a:srgbClr val="000000"/>
                </a:solidFill>
                <a:latin typeface="Calibri"/>
                <a:ea typeface="Calibri"/>
                <a:cs typeface="Calibri"/>
                <a:sym typeface="Calibri"/>
              </a:rPr>
              <a:t>. </a:t>
            </a:r>
          </a:p>
          <a:p>
            <a:pPr marL="342900" lvl="0" indent="-342900" algn="l" rtl="0">
              <a:lnSpc>
                <a:spcPct val="115000"/>
              </a:lnSpc>
              <a:spcBef>
                <a:spcPts val="1200"/>
              </a:spcBef>
              <a:spcAft>
                <a:spcPts val="0"/>
              </a:spcAft>
              <a:buClr>
                <a:srgbClr val="000000"/>
              </a:buClr>
              <a:buSzPts val="1000"/>
              <a:buFont typeface="Calibri"/>
              <a:buAutoNum type="arabicPeriod"/>
            </a:pPr>
            <a:r>
              <a:rPr lang="en-GB" sz="1000" dirty="0" err="1">
                <a:solidFill>
                  <a:srgbClr val="000000"/>
                </a:solidFill>
                <a:latin typeface="Calibri"/>
                <a:ea typeface="Calibri"/>
                <a:cs typeface="Calibri"/>
                <a:sym typeface="Calibri"/>
              </a:rPr>
              <a:t>Segurar</a:t>
            </a:r>
            <a:r>
              <a:rPr lang="en-GB" sz="1000" dirty="0">
                <a:solidFill>
                  <a:srgbClr val="000000"/>
                </a:solidFill>
                <a:latin typeface="Calibri"/>
                <a:ea typeface="Calibri"/>
                <a:cs typeface="Calibri"/>
                <a:sym typeface="Calibri"/>
              </a:rPr>
              <a:t> com </a:t>
            </a:r>
            <a:r>
              <a:rPr lang="en-GB" sz="1000" dirty="0" err="1">
                <a:solidFill>
                  <a:srgbClr val="000000"/>
                </a:solidFill>
                <a:latin typeface="Calibri"/>
                <a:ea typeface="Calibri"/>
                <a:cs typeface="Calibri"/>
                <a:sym typeface="Calibri"/>
              </a:rPr>
              <a:t>força</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os</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braços</a:t>
            </a:r>
            <a:r>
              <a:rPr lang="en-GB" sz="1000" dirty="0">
                <a:solidFill>
                  <a:srgbClr val="000000"/>
                </a:solidFill>
                <a:latin typeface="Calibri"/>
                <a:ea typeface="Calibri"/>
                <a:cs typeface="Calibri"/>
                <a:sym typeface="Calibri"/>
              </a:rPr>
              <a:t> de </a:t>
            </a:r>
            <a:r>
              <a:rPr lang="en-GB" sz="1000" dirty="0" err="1">
                <a:solidFill>
                  <a:srgbClr val="000000"/>
                </a:solidFill>
                <a:latin typeface="Calibri"/>
                <a:ea typeface="Calibri"/>
                <a:cs typeface="Calibri"/>
                <a:sym typeface="Calibri"/>
              </a:rPr>
              <a:t>alguém</a:t>
            </a:r>
            <a:r>
              <a:rPr lang="en-GB" sz="1000" dirty="0">
                <a:solidFill>
                  <a:srgbClr val="000000"/>
                </a:solidFill>
                <a:latin typeface="Calibri"/>
                <a:ea typeface="Calibri"/>
                <a:cs typeface="Calibri"/>
                <a:sym typeface="Calibri"/>
              </a:rPr>
              <a:t> para </a:t>
            </a:r>
            <a:r>
              <a:rPr lang="en-GB" sz="1000" dirty="0" err="1">
                <a:solidFill>
                  <a:srgbClr val="000000"/>
                </a:solidFill>
                <a:latin typeface="Calibri"/>
                <a:ea typeface="Calibri"/>
                <a:cs typeface="Calibri"/>
                <a:sym typeface="Calibri"/>
              </a:rPr>
              <a:t>vestir</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suas</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roupas</a:t>
            </a:r>
            <a:r>
              <a:rPr lang="en-GB" sz="1000" dirty="0">
                <a:solidFill>
                  <a:srgbClr val="000000"/>
                </a:solidFill>
                <a:latin typeface="Calibri"/>
                <a:ea typeface="Calibri"/>
                <a:cs typeface="Calibri"/>
                <a:sym typeface="Calibri"/>
              </a:rPr>
              <a:t>. </a:t>
            </a:r>
          </a:p>
          <a:p>
            <a:pPr marL="342900" lvl="0" indent="-342900" algn="l" rtl="0">
              <a:lnSpc>
                <a:spcPct val="115000"/>
              </a:lnSpc>
              <a:spcBef>
                <a:spcPts val="1200"/>
              </a:spcBef>
              <a:spcAft>
                <a:spcPts val="0"/>
              </a:spcAft>
              <a:buClr>
                <a:srgbClr val="000000"/>
              </a:buClr>
              <a:buSzPts val="1000"/>
              <a:buFont typeface="Calibri"/>
              <a:buAutoNum type="arabicPeriod"/>
            </a:pPr>
            <a:r>
              <a:rPr lang="en-GB" sz="1000" dirty="0" err="1">
                <a:solidFill>
                  <a:srgbClr val="000000"/>
                </a:solidFill>
                <a:latin typeface="Calibri"/>
                <a:ea typeface="Calibri"/>
                <a:cs typeface="Calibri"/>
                <a:sym typeface="Calibri"/>
              </a:rPr>
              <a:t>Obrigar</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uma</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pessoa</a:t>
            </a:r>
            <a:r>
              <a:rPr lang="en-GB" sz="1000" dirty="0">
                <a:solidFill>
                  <a:srgbClr val="000000"/>
                </a:solidFill>
                <a:latin typeface="Calibri"/>
                <a:ea typeface="Calibri"/>
                <a:cs typeface="Calibri"/>
                <a:sym typeface="Calibri"/>
              </a:rPr>
              <a:t> a </a:t>
            </a:r>
            <a:r>
              <a:rPr lang="en-GB" sz="1000" dirty="0" err="1">
                <a:solidFill>
                  <a:srgbClr val="000000"/>
                </a:solidFill>
                <a:latin typeface="Calibri"/>
                <a:ea typeface="Calibri"/>
                <a:cs typeface="Calibri"/>
                <a:sym typeface="Calibri"/>
              </a:rPr>
              <a:t>ir</a:t>
            </a:r>
            <a:r>
              <a:rPr lang="en-GB" sz="1000" dirty="0">
                <a:solidFill>
                  <a:srgbClr val="000000"/>
                </a:solidFill>
                <a:latin typeface="Calibri"/>
                <a:ea typeface="Calibri"/>
                <a:cs typeface="Calibri"/>
                <a:sym typeface="Calibri"/>
              </a:rPr>
              <a:t> para o </a:t>
            </a:r>
            <a:r>
              <a:rPr lang="en-GB" sz="1000" dirty="0" err="1">
                <a:solidFill>
                  <a:srgbClr val="000000"/>
                </a:solidFill>
                <a:latin typeface="Calibri"/>
                <a:ea typeface="Calibri"/>
                <a:cs typeface="Calibri"/>
                <a:sym typeface="Calibri"/>
              </a:rPr>
              <a:t>seu</a:t>
            </a:r>
            <a:r>
              <a:rPr lang="en-GB" sz="1000" dirty="0">
                <a:solidFill>
                  <a:srgbClr val="000000"/>
                </a:solidFill>
                <a:latin typeface="Calibri"/>
                <a:ea typeface="Calibri"/>
                <a:cs typeface="Calibri"/>
                <a:sym typeface="Calibri"/>
              </a:rPr>
              <a:t> quarto. </a:t>
            </a:r>
          </a:p>
          <a:p>
            <a:pPr marL="342900" lvl="0" indent="-342900" algn="l" rtl="0">
              <a:lnSpc>
                <a:spcPct val="115000"/>
              </a:lnSpc>
              <a:spcBef>
                <a:spcPts val="1200"/>
              </a:spcBef>
              <a:spcAft>
                <a:spcPts val="0"/>
              </a:spcAft>
              <a:buClr>
                <a:srgbClr val="000000"/>
              </a:buClr>
              <a:buSzPts val="1000"/>
              <a:buFont typeface="Calibri"/>
              <a:buAutoNum type="arabicPeriod"/>
            </a:pPr>
            <a:r>
              <a:rPr lang="en-GB" sz="1000" dirty="0">
                <a:solidFill>
                  <a:srgbClr val="000000"/>
                </a:solidFill>
                <a:latin typeface="Calibri"/>
                <a:ea typeface="Calibri"/>
                <a:cs typeface="Calibri"/>
                <a:sym typeface="Calibri"/>
              </a:rPr>
              <a:t>Manter </a:t>
            </a:r>
            <a:r>
              <a:rPr lang="en-GB" sz="1000" dirty="0" err="1">
                <a:solidFill>
                  <a:srgbClr val="000000"/>
                </a:solidFill>
                <a:latin typeface="Calibri"/>
                <a:ea typeface="Calibri"/>
                <a:cs typeface="Calibri"/>
                <a:sym typeface="Calibri"/>
              </a:rPr>
              <a:t>uma</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pessoa</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em</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seu</a:t>
            </a:r>
            <a:r>
              <a:rPr lang="en-GB" sz="1000" dirty="0">
                <a:solidFill>
                  <a:srgbClr val="000000"/>
                </a:solidFill>
                <a:latin typeface="Calibri"/>
                <a:ea typeface="Calibri"/>
                <a:cs typeface="Calibri"/>
                <a:sym typeface="Calibri"/>
              </a:rPr>
              <a:t> quarto com a porta </a:t>
            </a:r>
            <a:r>
              <a:rPr lang="en-GB" sz="1000" dirty="0" err="1">
                <a:solidFill>
                  <a:srgbClr val="000000"/>
                </a:solidFill>
                <a:latin typeface="Calibri"/>
                <a:ea typeface="Calibri"/>
                <a:cs typeface="Calibri"/>
                <a:sym typeface="Calibri"/>
              </a:rPr>
              <a:t>aberta</a:t>
            </a:r>
            <a:r>
              <a:rPr lang="en-GB" sz="1000" dirty="0">
                <a:solidFill>
                  <a:srgbClr val="000000"/>
                </a:solidFill>
                <a:latin typeface="Calibri"/>
                <a:ea typeface="Calibri"/>
                <a:cs typeface="Calibri"/>
                <a:sym typeface="Calibri"/>
              </a:rPr>
              <a:t>, mas a </a:t>
            </a:r>
            <a:r>
              <a:rPr lang="en-GB" sz="1000" dirty="0" err="1">
                <a:solidFill>
                  <a:srgbClr val="000000"/>
                </a:solidFill>
                <a:latin typeface="Calibri"/>
                <a:ea typeface="Calibri"/>
                <a:cs typeface="Calibri"/>
                <a:sym typeface="Calibri"/>
              </a:rPr>
              <a:t>pessoa</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não</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pode</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sair</a:t>
            </a:r>
            <a:r>
              <a:rPr lang="en-GB" sz="1000" dirty="0">
                <a:solidFill>
                  <a:srgbClr val="000000"/>
                </a:solidFill>
                <a:latin typeface="Calibri"/>
                <a:ea typeface="Calibri"/>
                <a:cs typeface="Calibri"/>
                <a:sym typeface="Calibri"/>
              </a:rPr>
              <a:t>. </a:t>
            </a:r>
          </a:p>
          <a:p>
            <a:pPr marL="342900" lvl="0" indent="-342900" algn="l" rtl="0">
              <a:lnSpc>
                <a:spcPct val="115000"/>
              </a:lnSpc>
              <a:spcBef>
                <a:spcPts val="1200"/>
              </a:spcBef>
              <a:spcAft>
                <a:spcPts val="0"/>
              </a:spcAft>
              <a:buClr>
                <a:srgbClr val="000000"/>
              </a:buClr>
              <a:buSzPts val="1000"/>
              <a:buFont typeface="Calibri"/>
              <a:buAutoNum type="arabicPeriod"/>
            </a:pPr>
            <a:r>
              <a:rPr lang="en-GB" sz="1000" dirty="0" err="1">
                <a:solidFill>
                  <a:srgbClr val="000000"/>
                </a:solidFill>
                <a:latin typeface="Calibri"/>
                <a:ea typeface="Calibri"/>
                <a:cs typeface="Calibri"/>
                <a:sym typeface="Calibri"/>
              </a:rPr>
              <a:t>Segurar</a:t>
            </a:r>
            <a:r>
              <a:rPr lang="en-GB" sz="1000" dirty="0">
                <a:solidFill>
                  <a:srgbClr val="000000"/>
                </a:solidFill>
                <a:latin typeface="Calibri"/>
                <a:ea typeface="Calibri"/>
                <a:cs typeface="Calibri"/>
                <a:sym typeface="Calibri"/>
              </a:rPr>
              <a:t> as </a:t>
            </a:r>
            <a:r>
              <a:rPr lang="en-GB" sz="1000" dirty="0" err="1">
                <a:solidFill>
                  <a:srgbClr val="000000"/>
                </a:solidFill>
                <a:latin typeface="Calibri"/>
                <a:ea typeface="Calibri"/>
                <a:cs typeface="Calibri"/>
                <a:sym typeface="Calibri"/>
              </a:rPr>
              <a:t>mãos</a:t>
            </a:r>
            <a:r>
              <a:rPr lang="en-GB" sz="1000" dirty="0">
                <a:solidFill>
                  <a:srgbClr val="000000"/>
                </a:solidFill>
                <a:latin typeface="Calibri"/>
                <a:ea typeface="Calibri"/>
                <a:cs typeface="Calibri"/>
                <a:sym typeface="Calibri"/>
              </a:rPr>
              <a:t> de </a:t>
            </a:r>
            <a:r>
              <a:rPr lang="en-GB" sz="1000" dirty="0" err="1">
                <a:solidFill>
                  <a:srgbClr val="000000"/>
                </a:solidFill>
                <a:latin typeface="Calibri"/>
                <a:ea typeface="Calibri"/>
                <a:cs typeface="Calibri"/>
                <a:sym typeface="Calibri"/>
              </a:rPr>
              <a:t>alguém</a:t>
            </a:r>
            <a:r>
              <a:rPr lang="en-GB" sz="1000" dirty="0">
                <a:solidFill>
                  <a:srgbClr val="000000"/>
                </a:solidFill>
                <a:latin typeface="Calibri"/>
                <a:ea typeface="Calibri"/>
                <a:cs typeface="Calibri"/>
                <a:sym typeface="Calibri"/>
              </a:rPr>
              <a:t> para </a:t>
            </a:r>
            <a:r>
              <a:rPr lang="en-GB" sz="1000" dirty="0" err="1">
                <a:solidFill>
                  <a:srgbClr val="000000"/>
                </a:solidFill>
                <a:latin typeface="Calibri"/>
                <a:ea typeface="Calibri"/>
                <a:cs typeface="Calibri"/>
                <a:sym typeface="Calibri"/>
              </a:rPr>
              <a:t>alimentá</a:t>
            </a:r>
            <a:r>
              <a:rPr lang="en-GB" sz="1000" dirty="0">
                <a:solidFill>
                  <a:srgbClr val="000000"/>
                </a:solidFill>
                <a:latin typeface="Calibri"/>
                <a:ea typeface="Calibri"/>
                <a:cs typeface="Calibri"/>
                <a:sym typeface="Calibri"/>
              </a:rPr>
              <a:t>-lo </a:t>
            </a:r>
            <a:r>
              <a:rPr lang="en-GB" sz="1000" dirty="0" err="1">
                <a:solidFill>
                  <a:srgbClr val="000000"/>
                </a:solidFill>
                <a:latin typeface="Calibri"/>
                <a:ea typeface="Calibri"/>
                <a:cs typeface="Calibri"/>
                <a:sym typeface="Calibri"/>
              </a:rPr>
              <a:t>porque</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está</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desnutrido</a:t>
            </a:r>
            <a:r>
              <a:rPr lang="en-GB" sz="1000" dirty="0">
                <a:solidFill>
                  <a:srgbClr val="000000"/>
                </a:solidFill>
                <a:latin typeface="Calibri"/>
                <a:ea typeface="Calibri"/>
                <a:cs typeface="Calibri"/>
                <a:sym typeface="Calibri"/>
              </a:rPr>
              <a:t>. </a:t>
            </a:r>
          </a:p>
          <a:p>
            <a:pPr marL="342900" lvl="0" indent="-342900" algn="l" rtl="0">
              <a:lnSpc>
                <a:spcPct val="115000"/>
              </a:lnSpc>
              <a:spcBef>
                <a:spcPts val="1200"/>
              </a:spcBef>
              <a:spcAft>
                <a:spcPts val="0"/>
              </a:spcAft>
              <a:buClr>
                <a:srgbClr val="000000"/>
              </a:buClr>
              <a:buSzPts val="1000"/>
              <a:buFont typeface="Calibri"/>
              <a:buAutoNum type="arabicPeriod"/>
            </a:pPr>
            <a:r>
              <a:rPr lang="en-GB" sz="1000" dirty="0" err="1">
                <a:solidFill>
                  <a:srgbClr val="000000"/>
                </a:solidFill>
                <a:latin typeface="Calibri"/>
                <a:ea typeface="Calibri"/>
                <a:cs typeface="Calibri"/>
                <a:sym typeface="Calibri"/>
              </a:rPr>
              <a:t>Amarrar</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uma</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pessoa</a:t>
            </a:r>
            <a:r>
              <a:rPr lang="en-GB" sz="1000" dirty="0">
                <a:solidFill>
                  <a:srgbClr val="000000"/>
                </a:solidFill>
                <a:latin typeface="Calibri"/>
                <a:ea typeface="Calibri"/>
                <a:cs typeface="Calibri"/>
                <a:sym typeface="Calibri"/>
              </a:rPr>
              <a:t> para </a:t>
            </a:r>
            <a:r>
              <a:rPr lang="en-GB" sz="1000" dirty="0" err="1">
                <a:solidFill>
                  <a:srgbClr val="000000"/>
                </a:solidFill>
                <a:latin typeface="Calibri"/>
                <a:ea typeface="Calibri"/>
                <a:cs typeface="Calibri"/>
                <a:sym typeface="Calibri"/>
              </a:rPr>
              <a:t>alimentá</a:t>
            </a:r>
            <a:r>
              <a:rPr lang="en-GB" sz="1000" dirty="0">
                <a:solidFill>
                  <a:srgbClr val="000000"/>
                </a:solidFill>
                <a:latin typeface="Calibri"/>
                <a:ea typeface="Calibri"/>
                <a:cs typeface="Calibri"/>
                <a:sym typeface="Calibri"/>
              </a:rPr>
              <a:t>-la com um “</a:t>
            </a:r>
            <a:r>
              <a:rPr lang="en-GB" sz="1000" dirty="0" err="1">
                <a:solidFill>
                  <a:srgbClr val="000000"/>
                </a:solidFill>
                <a:latin typeface="Calibri"/>
                <a:ea typeface="Calibri"/>
                <a:cs typeface="Calibri"/>
                <a:sym typeface="Calibri"/>
              </a:rPr>
              <a:t>tubo</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quando</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ela</a:t>
            </a:r>
            <a:r>
              <a:rPr lang="en-GB" sz="1000" dirty="0">
                <a:solidFill>
                  <a:srgbClr val="000000"/>
                </a:solidFill>
                <a:latin typeface="Calibri"/>
                <a:ea typeface="Calibri"/>
                <a:cs typeface="Calibri"/>
                <a:sym typeface="Calibri"/>
              </a:rPr>
              <a:t> se </a:t>
            </a:r>
            <a:r>
              <a:rPr lang="en-GB" sz="1000" dirty="0" err="1">
                <a:solidFill>
                  <a:srgbClr val="000000"/>
                </a:solidFill>
                <a:latin typeface="Calibri"/>
                <a:ea typeface="Calibri"/>
                <a:cs typeface="Calibri"/>
                <a:sym typeface="Calibri"/>
              </a:rPr>
              <a:t>recusa</a:t>
            </a:r>
            <a:r>
              <a:rPr lang="en-GB" sz="1000" dirty="0">
                <a:solidFill>
                  <a:srgbClr val="000000"/>
                </a:solidFill>
                <a:latin typeface="Calibri"/>
                <a:ea typeface="Calibri"/>
                <a:cs typeface="Calibri"/>
                <a:sym typeface="Calibri"/>
              </a:rPr>
              <a:t> a comer </a:t>
            </a:r>
            <a:r>
              <a:rPr lang="en-GB" sz="1000" dirty="0" err="1">
                <a:solidFill>
                  <a:srgbClr val="000000"/>
                </a:solidFill>
                <a:latin typeface="Calibri"/>
                <a:ea typeface="Calibri"/>
                <a:cs typeface="Calibri"/>
                <a:sym typeface="Calibri"/>
              </a:rPr>
              <a:t>há</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algum</a:t>
            </a:r>
            <a:r>
              <a:rPr lang="en-GB" sz="1000" dirty="0">
                <a:solidFill>
                  <a:srgbClr val="000000"/>
                </a:solidFill>
                <a:latin typeface="Calibri"/>
                <a:ea typeface="Calibri"/>
                <a:cs typeface="Calibri"/>
                <a:sym typeface="Calibri"/>
              </a:rPr>
              <a:t> tempo. </a:t>
            </a:r>
          </a:p>
          <a:p>
            <a:pPr marL="342900" lvl="0" indent="-342900" algn="l" rtl="0">
              <a:lnSpc>
                <a:spcPct val="115000"/>
              </a:lnSpc>
              <a:spcBef>
                <a:spcPts val="1200"/>
              </a:spcBef>
              <a:spcAft>
                <a:spcPts val="0"/>
              </a:spcAft>
              <a:buClr>
                <a:srgbClr val="000000"/>
              </a:buClr>
              <a:buSzPts val="1000"/>
              <a:buFont typeface="Calibri"/>
              <a:buAutoNum type="arabicPeriod"/>
            </a:pPr>
            <a:r>
              <a:rPr lang="en-GB" sz="1000" dirty="0" err="1">
                <a:solidFill>
                  <a:srgbClr val="000000"/>
                </a:solidFill>
                <a:latin typeface="Calibri"/>
                <a:ea typeface="Calibri"/>
                <a:cs typeface="Calibri"/>
                <a:sym typeface="Calibri"/>
              </a:rPr>
              <a:t>Deixar</a:t>
            </a:r>
            <a:r>
              <a:rPr lang="en-GB" sz="1000" dirty="0">
                <a:solidFill>
                  <a:srgbClr val="000000"/>
                </a:solidFill>
                <a:latin typeface="Calibri"/>
                <a:ea typeface="Calibri"/>
                <a:cs typeface="Calibri"/>
                <a:sym typeface="Calibri"/>
              </a:rPr>
              <a:t> as </a:t>
            </a:r>
            <a:r>
              <a:rPr lang="en-GB" sz="1000" dirty="0" err="1">
                <a:solidFill>
                  <a:srgbClr val="000000"/>
                </a:solidFill>
                <a:latin typeface="Calibri"/>
                <a:ea typeface="Calibri"/>
                <a:cs typeface="Calibri"/>
                <a:sym typeface="Calibri"/>
              </a:rPr>
              <a:t>portas</a:t>
            </a:r>
            <a:r>
              <a:rPr lang="en-GB" sz="1000" dirty="0">
                <a:solidFill>
                  <a:srgbClr val="000000"/>
                </a:solidFill>
                <a:latin typeface="Calibri"/>
                <a:ea typeface="Calibri"/>
                <a:cs typeface="Calibri"/>
                <a:sym typeface="Calibri"/>
              </a:rPr>
              <a:t> de um </a:t>
            </a:r>
            <a:r>
              <a:rPr lang="en-GB" sz="1000" dirty="0" err="1">
                <a:solidFill>
                  <a:srgbClr val="000000"/>
                </a:solidFill>
                <a:latin typeface="Calibri"/>
                <a:ea typeface="Calibri"/>
                <a:cs typeface="Calibri"/>
                <a:sym typeface="Calibri"/>
              </a:rPr>
              <a:t>serviço</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trancadas</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por</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segurança</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ou</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por</a:t>
            </a:r>
            <a:r>
              <a:rPr lang="en-GB" sz="1000" dirty="0">
                <a:solidFill>
                  <a:srgbClr val="000000"/>
                </a:solidFill>
                <a:latin typeface="Calibri"/>
                <a:ea typeface="Calibri"/>
                <a:cs typeface="Calibri"/>
                <a:sym typeface="Calibri"/>
              </a:rPr>
              <a:t> outros </a:t>
            </a:r>
            <a:r>
              <a:rPr lang="en-GB" sz="1000" dirty="0" err="1">
                <a:solidFill>
                  <a:srgbClr val="000000"/>
                </a:solidFill>
                <a:latin typeface="Calibri"/>
                <a:ea typeface="Calibri"/>
                <a:cs typeface="Calibri"/>
                <a:sym typeface="Calibri"/>
              </a:rPr>
              <a:t>motivos</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mesmo</a:t>
            </a:r>
            <a:r>
              <a:rPr lang="en-GB" sz="1000" dirty="0">
                <a:solidFill>
                  <a:srgbClr val="000000"/>
                </a:solidFill>
                <a:latin typeface="Calibri"/>
                <a:ea typeface="Calibri"/>
                <a:cs typeface="Calibri"/>
                <a:sym typeface="Calibri"/>
              </a:rPr>
              <a:t> que as </a:t>
            </a:r>
            <a:r>
              <a:rPr lang="en-GB" sz="1000" dirty="0" err="1">
                <a:solidFill>
                  <a:srgbClr val="000000"/>
                </a:solidFill>
                <a:latin typeface="Calibri"/>
                <a:ea typeface="Calibri"/>
                <a:cs typeface="Calibri"/>
                <a:sym typeface="Calibri"/>
              </a:rPr>
              <a:t>pessoas</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estejam</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oficialmente</a:t>
            </a:r>
            <a:r>
              <a:rPr lang="en-GB" sz="1000" dirty="0">
                <a:solidFill>
                  <a:srgbClr val="000000"/>
                </a:solidFill>
                <a:latin typeface="Calibri"/>
                <a:ea typeface="Calibri"/>
                <a:cs typeface="Calibri"/>
                <a:sym typeface="Calibri"/>
              </a:rPr>
              <a:t> livres para </a:t>
            </a:r>
            <a:r>
              <a:rPr lang="en-GB" sz="1000" dirty="0" err="1">
                <a:solidFill>
                  <a:srgbClr val="000000"/>
                </a:solidFill>
                <a:latin typeface="Calibri"/>
                <a:ea typeface="Calibri"/>
                <a:cs typeface="Calibri"/>
                <a:sym typeface="Calibri"/>
              </a:rPr>
              <a:t>ir</a:t>
            </a:r>
            <a:r>
              <a:rPr lang="en-GB" sz="1000" dirty="0">
                <a:solidFill>
                  <a:srgbClr val="000000"/>
                </a:solidFill>
                <a:latin typeface="Calibri"/>
                <a:ea typeface="Calibri"/>
                <a:cs typeface="Calibri"/>
                <a:sym typeface="Calibri"/>
              </a:rPr>
              <a:t> e </a:t>
            </a:r>
            <a:r>
              <a:rPr lang="en-GB" sz="1000" dirty="0" err="1">
                <a:solidFill>
                  <a:srgbClr val="000000"/>
                </a:solidFill>
                <a:latin typeface="Calibri"/>
                <a:ea typeface="Calibri"/>
                <a:cs typeface="Calibri"/>
                <a:sym typeface="Calibri"/>
              </a:rPr>
              <a:t>vir</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como</a:t>
            </a:r>
            <a:r>
              <a:rPr lang="en-GB" sz="1000" dirty="0">
                <a:solidFill>
                  <a:srgbClr val="000000"/>
                </a:solidFill>
                <a:latin typeface="Calibri"/>
                <a:ea typeface="Calibri"/>
                <a:cs typeface="Calibri"/>
                <a:sym typeface="Calibri"/>
              </a:rPr>
              <a:t> </a:t>
            </a:r>
            <a:r>
              <a:rPr lang="en-GB" sz="1000" dirty="0" err="1">
                <a:solidFill>
                  <a:srgbClr val="000000"/>
                </a:solidFill>
                <a:latin typeface="Calibri"/>
                <a:ea typeface="Calibri"/>
                <a:cs typeface="Calibri"/>
                <a:sym typeface="Calibri"/>
              </a:rPr>
              <a:t>desejarem</a:t>
            </a:r>
            <a:r>
              <a:rPr lang="en-GB" sz="1000" dirty="0">
                <a:solidFill>
                  <a:srgbClr val="000000"/>
                </a:solidFill>
                <a:latin typeface="Calibri"/>
                <a:ea typeface="Calibri"/>
                <a:cs typeface="Calibri"/>
                <a:sym typeface="Calibri"/>
              </a:rPr>
              <a:t>.</a:t>
            </a:r>
          </a:p>
          <a:p>
            <a:pPr marL="0" marR="0" lvl="0" indent="0" algn="l" rtl="0">
              <a:lnSpc>
                <a:spcPct val="115000"/>
              </a:lnSpc>
              <a:spcBef>
                <a:spcPts val="0"/>
              </a:spcBef>
              <a:spcAft>
                <a:spcPts val="0"/>
              </a:spcAft>
              <a:buNone/>
            </a:pPr>
            <a:endParaRPr sz="1000" dirty="0">
              <a:solidFill>
                <a:srgbClr val="548DD4"/>
              </a:solidFill>
              <a:latin typeface="Calibri"/>
              <a:ea typeface="Calibri"/>
              <a:cs typeface="Calibri"/>
              <a:sym typeface="Calibri"/>
            </a:endParaRPr>
          </a:p>
          <a:p>
            <a:pPr marL="0" marR="0" lvl="0" indent="0" algn="l" rtl="0">
              <a:lnSpc>
                <a:spcPct val="115000"/>
              </a:lnSpc>
              <a:spcBef>
                <a:spcPts val="0"/>
              </a:spcBef>
              <a:spcAft>
                <a:spcPts val="0"/>
              </a:spcAft>
              <a:buNone/>
            </a:pPr>
            <a:r>
              <a:rPr lang="en-GB" sz="1000" dirty="0" err="1">
                <a:solidFill>
                  <a:srgbClr val="548DD4"/>
                </a:solidFill>
                <a:latin typeface="Calibri"/>
                <a:ea typeface="Calibri"/>
                <a:cs typeface="Calibri"/>
                <a:sym typeface="Calibri"/>
              </a:rPr>
              <a:t>Todas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estas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situações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representam</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formas</a:t>
            </a:r>
            <a:r>
              <a:rPr lang="en-GB" sz="1000" dirty="0">
                <a:solidFill>
                  <a:srgbClr val="548DD4"/>
                </a:solidFill>
                <a:latin typeface="Calibri"/>
                <a:ea typeface="Calibri"/>
                <a:cs typeface="Calibri"/>
                <a:sym typeface="Calibri"/>
              </a:rPr>
              <a:t> de </a:t>
            </a:r>
            <a:r>
              <a:rPr lang="en-GB" sz="1000" dirty="0" err="1">
                <a:solidFill>
                  <a:srgbClr val="548DD4"/>
                </a:solidFill>
                <a:latin typeface="Calibri"/>
                <a:ea typeface="Calibri"/>
                <a:cs typeface="Calibri"/>
                <a:sym typeface="Calibri"/>
              </a:rPr>
              <a:t>isolamento</a:t>
            </a:r>
            <a:r>
              <a:rPr lang="en-GB" sz="1000" dirty="0">
                <a:solidFill>
                  <a:srgbClr val="548DD4"/>
                </a:solidFill>
                <a:latin typeface="Calibri"/>
                <a:ea typeface="Calibri"/>
                <a:cs typeface="Calibri"/>
                <a:sym typeface="Calibri"/>
              </a:rPr>
              <a:t> e </a:t>
            </a:r>
            <a:r>
              <a:rPr lang="en-GB" sz="1000" dirty="0" err="1">
                <a:solidFill>
                  <a:srgbClr val="548DD4"/>
                </a:solidFill>
                <a:latin typeface="Calibri"/>
                <a:ea typeface="Calibri"/>
                <a:cs typeface="Calibri"/>
                <a:sym typeface="Calibri"/>
              </a:rPr>
              <a:t>contenção</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Algumas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são</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mais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subtis</a:t>
            </a:r>
            <a:r>
              <a:rPr lang="en-GB" sz="1000" dirty="0">
                <a:solidFill>
                  <a:srgbClr val="548DD4"/>
                </a:solidFill>
                <a:latin typeface="Calibri"/>
                <a:ea typeface="Calibri"/>
                <a:cs typeface="Calibri"/>
                <a:sym typeface="Calibri"/>
              </a:rPr>
              <a:t> do que </a:t>
            </a:r>
            <a:r>
              <a:rPr lang="en-GB" sz="1000" dirty="0" err="1">
                <a:solidFill>
                  <a:srgbClr val="548DD4"/>
                </a:solidFill>
                <a:latin typeface="Calibri"/>
                <a:ea typeface="Calibri"/>
                <a:cs typeface="Calibri"/>
                <a:sym typeface="Calibri"/>
              </a:rPr>
              <a:t>outras</a:t>
            </a:r>
            <a:r>
              <a:rPr lang="en-GB" sz="1000" dirty="0">
                <a:solidFill>
                  <a:srgbClr val="548DD4"/>
                </a:solidFill>
                <a:latin typeface="Calibri"/>
                <a:ea typeface="Calibri"/>
                <a:cs typeface="Calibri"/>
                <a:sym typeface="Calibri"/>
              </a:rPr>
              <a:t>, mas </a:t>
            </a:r>
            <a:r>
              <a:rPr lang="en-GB" sz="1000" dirty="0" err="1">
                <a:solidFill>
                  <a:srgbClr val="548DD4"/>
                </a:solidFill>
                <a:latin typeface="Calibri"/>
                <a:ea typeface="Calibri"/>
                <a:cs typeface="Calibri"/>
                <a:sym typeface="Calibri"/>
              </a:rPr>
              <a:t>todas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devem</a:t>
            </a:r>
            <a:r>
              <a:rPr lang="en-GB" sz="1000" dirty="0">
                <a:solidFill>
                  <a:srgbClr val="548DD4"/>
                </a:solidFill>
                <a:latin typeface="Calibri"/>
                <a:ea typeface="Calibri"/>
                <a:cs typeface="Calibri"/>
                <a:sym typeface="Calibri"/>
              </a:rPr>
              <a:t> ser </a:t>
            </a:r>
            <a:r>
              <a:rPr lang="en-GB" sz="1000" dirty="0" err="1">
                <a:solidFill>
                  <a:srgbClr val="548DD4"/>
                </a:solidFill>
                <a:latin typeface="Calibri"/>
                <a:ea typeface="Calibri"/>
                <a:cs typeface="Calibri"/>
                <a:sym typeface="Calibri"/>
              </a:rPr>
              <a:t>eliminadas</a:t>
            </a:r>
            <a:r>
              <a:rPr lang="en-GB" sz="1000" dirty="0">
                <a:solidFill>
                  <a:srgbClr val="548DD4"/>
                </a:solidFill>
                <a:latin typeface="Calibri"/>
                <a:ea typeface="Calibri"/>
                <a:cs typeface="Calibri"/>
                <a:sym typeface="Calibri"/>
              </a:rPr>
              <a:t> dos </a:t>
            </a:r>
            <a:r>
              <a:rPr lang="en-GB" sz="1000" dirty="0" err="1">
                <a:solidFill>
                  <a:srgbClr val="548DD4"/>
                </a:solidFill>
                <a:latin typeface="Calibri"/>
                <a:ea typeface="Calibri"/>
                <a:cs typeface="Calibri"/>
                <a:sym typeface="Calibri"/>
              </a:rPr>
              <a:t>serviços</a:t>
            </a:r>
            <a:r>
              <a:rPr lang="en-GB" sz="1000" dirty="0">
                <a:solidFill>
                  <a:srgbClr val="548DD4"/>
                </a:solidFill>
                <a:latin typeface="Calibri"/>
                <a:ea typeface="Calibri"/>
                <a:cs typeface="Calibri"/>
                <a:sym typeface="Calibri"/>
              </a:rPr>
              <a:t> de </a:t>
            </a:r>
            <a:r>
              <a:rPr lang="en-GB" sz="1000" dirty="0" err="1">
                <a:solidFill>
                  <a:srgbClr val="548DD4"/>
                </a:solidFill>
                <a:latin typeface="Calibri"/>
                <a:ea typeface="Calibri"/>
                <a:cs typeface="Calibri"/>
                <a:sym typeface="Calibri"/>
              </a:rPr>
              <a:t>saúde</a:t>
            </a:r>
            <a:r>
              <a:rPr lang="en-GB" sz="1000" dirty="0">
                <a:solidFill>
                  <a:srgbClr val="548DD4"/>
                </a:solidFill>
                <a:latin typeface="Calibri"/>
                <a:ea typeface="Calibri"/>
                <a:cs typeface="Calibri"/>
                <a:sym typeface="Calibri"/>
              </a:rPr>
              <a:t> mental e </a:t>
            </a:r>
            <a:r>
              <a:rPr lang="en-GB" sz="1000" dirty="0" err="1">
                <a:solidFill>
                  <a:srgbClr val="548DD4"/>
                </a:solidFill>
                <a:latin typeface="Calibri"/>
                <a:ea typeface="Calibri"/>
                <a:cs typeface="Calibri"/>
                <a:sym typeface="Calibri"/>
              </a:rPr>
              <a:t>sociais</a:t>
            </a:r>
            <a:r>
              <a:rPr lang="en-GB" sz="1000" dirty="0">
                <a:solidFill>
                  <a:srgbClr val="548DD4"/>
                </a:solidFill>
                <a:latin typeface="Calibri"/>
                <a:ea typeface="Calibri"/>
                <a:cs typeface="Calibri"/>
                <a:sym typeface="Calibri"/>
              </a:rPr>
              <a:t>, a </a:t>
            </a:r>
            <a:r>
              <a:rPr lang="en-GB" sz="1000" dirty="0" err="1">
                <a:solidFill>
                  <a:srgbClr val="548DD4"/>
                </a:solidFill>
                <a:latin typeface="Calibri"/>
                <a:ea typeface="Calibri"/>
                <a:cs typeface="Calibri"/>
                <a:sym typeface="Calibri"/>
              </a:rPr>
              <a:t>fim</a:t>
            </a:r>
            <a:r>
              <a:rPr lang="en-GB" sz="1000" dirty="0">
                <a:solidFill>
                  <a:srgbClr val="548DD4"/>
                </a:solidFill>
                <a:latin typeface="Calibri"/>
                <a:ea typeface="Calibri"/>
                <a:cs typeface="Calibri"/>
                <a:sym typeface="Calibri"/>
              </a:rPr>
              <a:t> de </a:t>
            </a:r>
            <a:r>
              <a:rPr lang="en-GB" sz="1000" dirty="0" err="1">
                <a:solidFill>
                  <a:srgbClr val="548DD4"/>
                </a:solidFill>
                <a:latin typeface="Calibri"/>
                <a:ea typeface="Calibri"/>
                <a:cs typeface="Calibri"/>
                <a:sym typeface="Calibri"/>
              </a:rPr>
              <a:t>garantir</a:t>
            </a:r>
            <a:r>
              <a:rPr lang="en-GB" sz="1000" dirty="0">
                <a:solidFill>
                  <a:srgbClr val="548DD4"/>
                </a:solidFill>
                <a:latin typeface="Calibri"/>
                <a:ea typeface="Calibri"/>
                <a:cs typeface="Calibri"/>
                <a:sym typeface="Calibri"/>
              </a:rPr>
              <a:t> a </a:t>
            </a:r>
            <a:r>
              <a:rPr lang="en-GB" sz="1000" dirty="0" err="1">
                <a:solidFill>
                  <a:srgbClr val="548DD4"/>
                </a:solidFill>
                <a:latin typeface="Calibri"/>
                <a:ea typeface="Calibri"/>
                <a:cs typeface="Calibri"/>
                <a:sym typeface="Calibri"/>
              </a:rPr>
              <a:t>recuperação</a:t>
            </a:r>
            <a:r>
              <a:rPr lang="en-GB" sz="1000" dirty="0">
                <a:solidFill>
                  <a:srgbClr val="548DD4"/>
                </a:solidFill>
                <a:latin typeface="Calibri"/>
                <a:ea typeface="Calibri"/>
                <a:cs typeface="Calibri"/>
                <a:sym typeface="Calibri"/>
              </a:rPr>
              <a:t> e o </a:t>
            </a:r>
            <a:r>
              <a:rPr lang="en-GB" sz="1000" dirty="0" err="1">
                <a:solidFill>
                  <a:srgbClr val="548DD4"/>
                </a:solidFill>
                <a:latin typeface="Calibri"/>
                <a:ea typeface="Calibri"/>
                <a:cs typeface="Calibri"/>
                <a:sym typeface="Calibri"/>
              </a:rPr>
              <a:t>cumprimento</a:t>
            </a:r>
            <a:r>
              <a:rPr lang="en-GB" sz="1000" dirty="0">
                <a:solidFill>
                  <a:srgbClr val="548DD4"/>
                </a:solidFill>
                <a:latin typeface="Calibri"/>
                <a:ea typeface="Calibri"/>
                <a:cs typeface="Calibri"/>
                <a:sym typeface="Calibri"/>
              </a:rPr>
              <a:t> da CDPD.</a:t>
            </a:r>
            <a:endParaRPr dirty="0"/>
          </a:p>
          <a:p>
            <a:pPr marL="0" marR="0" lvl="0" indent="0" algn="l" rtl="0">
              <a:lnSpc>
                <a:spcPct val="115000"/>
              </a:lnSpc>
              <a:spcBef>
                <a:spcPts val="0"/>
              </a:spcBef>
              <a:spcAft>
                <a:spcPts val="0"/>
              </a:spcAft>
              <a:buNone/>
            </a:pPr>
            <a:endParaRPr sz="1000" dirty="0">
              <a:latin typeface="Calibri"/>
              <a:ea typeface="Calibri"/>
              <a:cs typeface="Calibri"/>
              <a:sym typeface="Calibri"/>
            </a:endParaRPr>
          </a:p>
          <a:p>
            <a:pPr marL="0" marR="0" lvl="0" indent="0" algn="l" rtl="0">
              <a:lnSpc>
                <a:spcPct val="115000"/>
              </a:lnSpc>
              <a:spcBef>
                <a:spcPts val="0"/>
              </a:spcBef>
              <a:spcAft>
                <a:spcPts val="0"/>
              </a:spcAft>
              <a:buNone/>
            </a:pPr>
            <a:r>
              <a:rPr lang="en-GB" sz="1000" dirty="0" err="1">
                <a:solidFill>
                  <a:srgbClr val="548DD4"/>
                </a:solidFill>
                <a:latin typeface="Calibri"/>
                <a:ea typeface="Calibri"/>
                <a:cs typeface="Calibri"/>
                <a:sym typeface="Calibri"/>
              </a:rPr>
              <a:t>Alguns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exemplos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exemplos</a:t>
            </a:r>
            <a:r>
              <a:rPr lang="en-GB" sz="1000" dirty="0">
                <a:solidFill>
                  <a:srgbClr val="548DD4"/>
                </a:solidFill>
                <a:latin typeface="Calibri"/>
                <a:ea typeface="Calibri"/>
                <a:cs typeface="Calibri"/>
                <a:sym typeface="Calibri"/>
              </a:rPr>
              <a:t> 1-4) </a:t>
            </a:r>
            <a:r>
              <a:rPr lang="en-GB" sz="1000" dirty="0" err="1">
                <a:solidFill>
                  <a:srgbClr val="548DD4"/>
                </a:solidFill>
                <a:latin typeface="Calibri"/>
                <a:ea typeface="Calibri"/>
                <a:cs typeface="Calibri"/>
                <a:sym typeface="Calibri"/>
              </a:rPr>
              <a:t>são</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casos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óbvios</a:t>
            </a:r>
            <a:r>
              <a:rPr lang="en-GB" sz="1000" dirty="0">
                <a:solidFill>
                  <a:srgbClr val="548DD4"/>
                </a:solidFill>
                <a:latin typeface="Calibri"/>
                <a:ea typeface="Calibri"/>
                <a:cs typeface="Calibri"/>
                <a:sym typeface="Calibri"/>
              </a:rPr>
              <a:t> de </a:t>
            </a:r>
            <a:r>
              <a:rPr lang="en-GB" sz="1000" dirty="0" err="1">
                <a:solidFill>
                  <a:srgbClr val="548DD4"/>
                </a:solidFill>
                <a:latin typeface="Calibri"/>
                <a:ea typeface="Calibri"/>
                <a:cs typeface="Calibri"/>
                <a:sym typeface="Calibri"/>
              </a:rPr>
              <a:t>isolamento</a:t>
            </a:r>
            <a:r>
              <a:rPr lang="en-GB" sz="1000" dirty="0">
                <a:solidFill>
                  <a:srgbClr val="548DD4"/>
                </a:solidFill>
                <a:latin typeface="Calibri"/>
                <a:ea typeface="Calibri"/>
                <a:cs typeface="Calibri"/>
                <a:sym typeface="Calibri"/>
              </a:rPr>
              <a:t> e </a:t>
            </a:r>
            <a:r>
              <a:rPr lang="en-GB" sz="1000" dirty="0" err="1">
                <a:solidFill>
                  <a:srgbClr val="548DD4"/>
                </a:solidFill>
                <a:latin typeface="Calibri"/>
                <a:ea typeface="Calibri"/>
                <a:cs typeface="Calibri"/>
                <a:sym typeface="Calibri"/>
              </a:rPr>
              <a:t>contenção</a:t>
            </a:r>
            <a:r>
              <a:rPr lang="en-GB" sz="1000" dirty="0">
                <a:solidFill>
                  <a:srgbClr val="548DD4"/>
                </a:solidFill>
                <a:latin typeface="Calibri"/>
                <a:ea typeface="Calibri"/>
                <a:cs typeface="Calibri"/>
                <a:sym typeface="Calibri"/>
              </a:rPr>
              <a:t> – </a:t>
            </a:r>
            <a:r>
              <a:rPr lang="en-GB" sz="1000" dirty="0" err="1">
                <a:solidFill>
                  <a:srgbClr val="548DD4"/>
                </a:solidFill>
                <a:latin typeface="Calibri"/>
                <a:ea typeface="Calibri"/>
                <a:cs typeface="Calibri"/>
                <a:sym typeface="Calibri"/>
              </a:rPr>
              <a:t>como</a:t>
            </a:r>
            <a:r>
              <a:rPr lang="en-GB" sz="1000" dirty="0">
                <a:solidFill>
                  <a:srgbClr val="548DD4"/>
                </a:solidFill>
                <a:latin typeface="Calibri"/>
                <a:ea typeface="Calibri"/>
                <a:cs typeface="Calibri"/>
                <a:sym typeface="Calibri"/>
              </a:rPr>
              <a:t> usar camas com grades, </a:t>
            </a:r>
            <a:r>
              <a:rPr lang="en-GB" sz="1000" dirty="0" err="1">
                <a:solidFill>
                  <a:srgbClr val="548DD4"/>
                </a:solidFill>
                <a:latin typeface="Calibri"/>
                <a:ea typeface="Calibri"/>
                <a:cs typeface="Calibri"/>
                <a:sym typeface="Calibri"/>
              </a:rPr>
              <a:t>amarrar</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uma</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pessoa</a:t>
            </a:r>
            <a:r>
              <a:rPr lang="en-GB" sz="1000" dirty="0">
                <a:solidFill>
                  <a:srgbClr val="548DD4"/>
                </a:solidFill>
                <a:latin typeface="Calibri"/>
                <a:ea typeface="Calibri"/>
                <a:cs typeface="Calibri"/>
                <a:sym typeface="Calibri"/>
              </a:rPr>
              <a:t> a </a:t>
            </a:r>
            <a:r>
              <a:rPr lang="en-GB" sz="1000" dirty="0" err="1">
                <a:solidFill>
                  <a:srgbClr val="548DD4"/>
                </a:solidFill>
                <a:latin typeface="Calibri"/>
                <a:ea typeface="Calibri"/>
                <a:cs typeface="Calibri"/>
                <a:sym typeface="Calibri"/>
              </a:rPr>
              <a:t>uma</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árvore</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cama</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ou</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objeto</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fixo</a:t>
            </a:r>
            <a:r>
              <a:rPr lang="en-GB" sz="1000" dirty="0">
                <a:solidFill>
                  <a:srgbClr val="548DD4"/>
                </a:solidFill>
                <a:latin typeface="Calibri"/>
                <a:ea typeface="Calibri"/>
                <a:cs typeface="Calibri"/>
                <a:sym typeface="Calibri"/>
              </a:rPr>
              <a:t> e </a:t>
            </a:r>
            <a:r>
              <a:rPr lang="en-GB" sz="1000" dirty="0" err="1">
                <a:solidFill>
                  <a:srgbClr val="548DD4"/>
                </a:solidFill>
                <a:latin typeface="Calibri"/>
                <a:ea typeface="Calibri"/>
                <a:cs typeface="Calibri"/>
                <a:sym typeface="Calibri"/>
              </a:rPr>
              <a:t>segurar</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uma</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pessoa</a:t>
            </a:r>
            <a:r>
              <a:rPr lang="en-GB" sz="1000" dirty="0">
                <a:solidFill>
                  <a:srgbClr val="548DD4"/>
                </a:solidFill>
                <a:latin typeface="Calibri"/>
                <a:ea typeface="Calibri"/>
                <a:cs typeface="Calibri"/>
                <a:sym typeface="Calibri"/>
              </a:rPr>
              <a:t> com </a:t>
            </a:r>
            <a:r>
              <a:rPr lang="en-GB" sz="1000" dirty="0" err="1">
                <a:solidFill>
                  <a:srgbClr val="548DD4"/>
                </a:solidFill>
                <a:latin typeface="Calibri"/>
                <a:ea typeface="Calibri"/>
                <a:cs typeface="Calibri"/>
                <a:sym typeface="Calibri"/>
              </a:rPr>
              <a:t>cintos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ou</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correntes</a:t>
            </a:r>
            <a:r>
              <a:rPr lang="en-GB" sz="1000" dirty="0">
                <a:solidFill>
                  <a:srgbClr val="548DD4"/>
                </a:solidFill>
                <a:latin typeface="Calibri"/>
                <a:ea typeface="Calibri"/>
                <a:cs typeface="Calibri"/>
                <a:sym typeface="Calibri"/>
              </a:rPr>
              <a:t> – e </a:t>
            </a:r>
            <a:r>
              <a:rPr lang="en-GB" sz="1000" dirty="0" err="1">
                <a:solidFill>
                  <a:srgbClr val="548DD4"/>
                </a:solidFill>
                <a:latin typeface="Calibri"/>
                <a:ea typeface="Calibri"/>
                <a:cs typeface="Calibri"/>
                <a:sym typeface="Calibri"/>
              </a:rPr>
              <a:t>os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participantes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podem</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não</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contestar</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isso</a:t>
            </a:r>
            <a:r>
              <a:rPr lang="en-GB" sz="1000" dirty="0">
                <a:solidFill>
                  <a:srgbClr val="548DD4"/>
                </a:solidFill>
                <a:latin typeface="Calibri"/>
                <a:ea typeface="Calibri"/>
                <a:cs typeface="Calibri"/>
                <a:sym typeface="Calibri"/>
              </a:rPr>
              <a:t>. </a:t>
            </a:r>
            <a:endParaRPr dirty="0"/>
          </a:p>
          <a:p>
            <a:pPr marL="0" marR="0" lvl="0" indent="0" algn="l" rtl="0">
              <a:lnSpc>
                <a:spcPct val="115000"/>
              </a:lnSpc>
              <a:spcBef>
                <a:spcPts val="0"/>
              </a:spcBef>
              <a:spcAft>
                <a:spcPts val="0"/>
              </a:spcAft>
              <a:buNone/>
            </a:pPr>
            <a:endParaRPr sz="1000" dirty="0">
              <a:latin typeface="Calibri"/>
              <a:ea typeface="Calibri"/>
              <a:cs typeface="Calibri"/>
              <a:sym typeface="Calibri"/>
            </a:endParaRPr>
          </a:p>
          <a:p>
            <a:pPr marL="0" marR="0" lvl="0" indent="0" algn="l" rtl="0">
              <a:lnSpc>
                <a:spcPct val="115000"/>
              </a:lnSpc>
              <a:spcBef>
                <a:spcPts val="0"/>
              </a:spcBef>
              <a:spcAft>
                <a:spcPts val="0"/>
              </a:spcAft>
              <a:buNone/>
            </a:pPr>
            <a:r>
              <a:rPr lang="en-GB" sz="1000" dirty="0">
                <a:solidFill>
                  <a:srgbClr val="548DD4"/>
                </a:solidFill>
                <a:latin typeface="Calibri"/>
                <a:ea typeface="Calibri"/>
                <a:cs typeface="Calibri"/>
                <a:sym typeface="Calibri"/>
              </a:rPr>
              <a:t>No </a:t>
            </a:r>
            <a:r>
              <a:rPr lang="en-GB" sz="1000" dirty="0" err="1">
                <a:solidFill>
                  <a:srgbClr val="548DD4"/>
                </a:solidFill>
                <a:latin typeface="Calibri"/>
                <a:ea typeface="Calibri"/>
                <a:cs typeface="Calibri"/>
                <a:sym typeface="Calibri"/>
              </a:rPr>
              <a:t>entanto</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os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participantes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podem</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argumentar</a:t>
            </a:r>
            <a:r>
              <a:rPr lang="en-GB" sz="1000" dirty="0">
                <a:solidFill>
                  <a:srgbClr val="548DD4"/>
                </a:solidFill>
                <a:latin typeface="Calibri"/>
                <a:ea typeface="Calibri"/>
                <a:cs typeface="Calibri"/>
                <a:sym typeface="Calibri"/>
              </a:rPr>
              <a:t> que </a:t>
            </a:r>
            <a:r>
              <a:rPr lang="en-GB" sz="1000" dirty="0" err="1">
                <a:solidFill>
                  <a:srgbClr val="548DD4"/>
                </a:solidFill>
                <a:latin typeface="Calibri"/>
                <a:ea typeface="Calibri"/>
                <a:cs typeface="Calibri"/>
                <a:sym typeface="Calibri"/>
              </a:rPr>
              <a:t>alguns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destes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exemplos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podem</a:t>
            </a:r>
            <a:r>
              <a:rPr lang="en-GB" sz="1000" dirty="0">
                <a:solidFill>
                  <a:srgbClr val="548DD4"/>
                </a:solidFill>
                <a:latin typeface="Calibri"/>
                <a:ea typeface="Calibri"/>
                <a:cs typeface="Calibri"/>
                <a:sym typeface="Calibri"/>
              </a:rPr>
              <a:t> ser </a:t>
            </a:r>
            <a:r>
              <a:rPr lang="en-GB" sz="1000" dirty="0" err="1">
                <a:solidFill>
                  <a:srgbClr val="548DD4"/>
                </a:solidFill>
                <a:latin typeface="Calibri"/>
                <a:ea typeface="Calibri"/>
                <a:cs typeface="Calibri"/>
                <a:sym typeface="Calibri"/>
              </a:rPr>
              <a:t>considerados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não</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coercivos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ou</a:t>
            </a:r>
            <a:r>
              <a:rPr lang="en-GB" sz="1000" dirty="0">
                <a:solidFill>
                  <a:srgbClr val="548DD4"/>
                </a:solidFill>
                <a:latin typeface="Calibri"/>
                <a:ea typeface="Calibri"/>
                <a:cs typeface="Calibri"/>
                <a:sym typeface="Calibri"/>
              </a:rPr>
              <a:t> que </a:t>
            </a:r>
            <a:r>
              <a:rPr lang="en-GB" sz="1000" dirty="0" err="1">
                <a:solidFill>
                  <a:srgbClr val="548DD4"/>
                </a:solidFill>
                <a:latin typeface="Calibri"/>
                <a:ea typeface="Calibri"/>
                <a:cs typeface="Calibri"/>
                <a:sym typeface="Calibri"/>
              </a:rPr>
              <a:t>algumas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destas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práticas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são</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melhores</a:t>
            </a:r>
            <a:r>
              <a:rPr lang="en-GB" sz="1000" dirty="0">
                <a:solidFill>
                  <a:srgbClr val="548DD4"/>
                </a:solidFill>
                <a:latin typeface="Calibri"/>
                <a:ea typeface="Calibri"/>
                <a:cs typeface="Calibri"/>
                <a:sym typeface="Calibri"/>
              </a:rPr>
              <a:t> do que </a:t>
            </a:r>
            <a:r>
              <a:rPr lang="en-GB" sz="1000" dirty="0" err="1">
                <a:solidFill>
                  <a:srgbClr val="548DD4"/>
                </a:solidFill>
                <a:latin typeface="Calibri"/>
                <a:ea typeface="Calibri"/>
                <a:cs typeface="Calibri"/>
                <a:sym typeface="Calibri"/>
              </a:rPr>
              <a:t>outras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Algumas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práticas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podem</a:t>
            </a:r>
            <a:r>
              <a:rPr lang="en-GB" sz="1000" dirty="0">
                <a:solidFill>
                  <a:srgbClr val="548DD4"/>
                </a:solidFill>
                <a:latin typeface="Calibri"/>
                <a:ea typeface="Calibri"/>
                <a:cs typeface="Calibri"/>
                <a:sym typeface="Calibri"/>
              </a:rPr>
              <a:t> ser </a:t>
            </a:r>
            <a:r>
              <a:rPr lang="en-GB" sz="1000" dirty="0" err="1">
                <a:solidFill>
                  <a:srgbClr val="548DD4"/>
                </a:solidFill>
                <a:latin typeface="Calibri"/>
                <a:ea typeface="Calibri"/>
                <a:cs typeface="Calibri"/>
                <a:sym typeface="Calibri"/>
              </a:rPr>
              <a:t>justificadas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na</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perspetiva</a:t>
            </a:r>
            <a:r>
              <a:rPr lang="en-GB" sz="1000" dirty="0">
                <a:solidFill>
                  <a:srgbClr val="548DD4"/>
                </a:solidFill>
                <a:latin typeface="Calibri"/>
                <a:ea typeface="Calibri"/>
                <a:cs typeface="Calibri"/>
                <a:sym typeface="Calibri"/>
              </a:rPr>
              <a:t> dos </a:t>
            </a:r>
            <a:r>
              <a:rPr lang="en-GB" sz="1000" dirty="0" err="1">
                <a:solidFill>
                  <a:srgbClr val="548DD4"/>
                </a:solidFill>
                <a:latin typeface="Calibri"/>
                <a:ea typeface="Calibri"/>
                <a:cs typeface="Calibri"/>
                <a:sym typeface="Calibri"/>
              </a:rPr>
              <a:t>participantes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como</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sendo</a:t>
            </a:r>
            <a:r>
              <a:rPr lang="en-GB" sz="1000" dirty="0">
                <a:solidFill>
                  <a:srgbClr val="548DD4"/>
                </a:solidFill>
                <a:latin typeface="Calibri"/>
                <a:ea typeface="Calibri"/>
                <a:cs typeface="Calibri"/>
                <a:sym typeface="Calibri"/>
              </a:rPr>
              <a:t> para o </a:t>
            </a:r>
            <a:r>
              <a:rPr lang="en-GB" sz="1000" dirty="0" err="1">
                <a:solidFill>
                  <a:srgbClr val="548DD4"/>
                </a:solidFill>
                <a:latin typeface="Calibri"/>
                <a:ea typeface="Calibri"/>
                <a:cs typeface="Calibri"/>
                <a:sym typeface="Calibri"/>
              </a:rPr>
              <a:t>benefício</a:t>
            </a:r>
            <a:r>
              <a:rPr lang="en-GB" sz="1000" dirty="0">
                <a:solidFill>
                  <a:srgbClr val="548DD4"/>
                </a:solidFill>
                <a:latin typeface="Calibri"/>
                <a:ea typeface="Calibri"/>
                <a:cs typeface="Calibri"/>
                <a:sym typeface="Calibri"/>
              </a:rPr>
              <a:t> da </a:t>
            </a:r>
            <a:r>
              <a:rPr lang="en-GB" sz="1000" dirty="0" err="1">
                <a:solidFill>
                  <a:srgbClr val="548DD4"/>
                </a:solidFill>
                <a:latin typeface="Calibri"/>
                <a:ea typeface="Calibri"/>
                <a:cs typeface="Calibri"/>
                <a:sym typeface="Calibri"/>
              </a:rPr>
              <a:t>pessoa</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em</a:t>
            </a:r>
            <a:r>
              <a:rPr lang="en-GB" sz="1000" dirty="0">
                <a:solidFill>
                  <a:srgbClr val="548DD4"/>
                </a:solidFill>
                <a:latin typeface="Calibri"/>
                <a:ea typeface="Calibri"/>
                <a:cs typeface="Calibri"/>
                <a:sym typeface="Calibri"/>
              </a:rPr>
              <a:t> causa e, </a:t>
            </a:r>
            <a:r>
              <a:rPr lang="en-GB" sz="1000" dirty="0" err="1">
                <a:solidFill>
                  <a:srgbClr val="548DD4"/>
                </a:solidFill>
                <a:latin typeface="Calibri"/>
                <a:ea typeface="Calibri"/>
                <a:cs typeface="Calibri"/>
                <a:sym typeface="Calibri"/>
              </a:rPr>
              <a:t>por</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conseguinte</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não</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devem</a:t>
            </a:r>
            <a:r>
              <a:rPr lang="en-GB" sz="1000" dirty="0">
                <a:solidFill>
                  <a:srgbClr val="548DD4"/>
                </a:solidFill>
                <a:latin typeface="Calibri"/>
                <a:ea typeface="Calibri"/>
                <a:cs typeface="Calibri"/>
                <a:sym typeface="Calibri"/>
              </a:rPr>
              <a:t> ser </a:t>
            </a:r>
            <a:r>
              <a:rPr lang="en-GB" sz="1000" dirty="0" err="1">
                <a:solidFill>
                  <a:srgbClr val="548DD4"/>
                </a:solidFill>
                <a:latin typeface="Calibri"/>
                <a:ea typeface="Calibri"/>
                <a:cs typeface="Calibri"/>
                <a:sym typeface="Calibri"/>
              </a:rPr>
              <a:t>consideradas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isolamento</a:t>
            </a:r>
            <a:r>
              <a:rPr lang="en-GB" sz="1000" dirty="0">
                <a:solidFill>
                  <a:srgbClr val="548DD4"/>
                </a:solidFill>
                <a:latin typeface="Calibri"/>
                <a:ea typeface="Calibri"/>
                <a:cs typeface="Calibri"/>
                <a:sym typeface="Calibri"/>
              </a:rPr>
              <a:t> e </a:t>
            </a:r>
            <a:r>
              <a:rPr lang="en-GB" sz="1000" dirty="0" err="1">
                <a:solidFill>
                  <a:srgbClr val="548DD4"/>
                </a:solidFill>
                <a:latin typeface="Calibri"/>
                <a:ea typeface="Calibri"/>
                <a:cs typeface="Calibri"/>
                <a:sym typeface="Calibri"/>
              </a:rPr>
              <a:t>contenção</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por</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exemplo</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segurar</a:t>
            </a:r>
            <a:r>
              <a:rPr lang="en-GB" sz="1000" dirty="0">
                <a:solidFill>
                  <a:srgbClr val="548DD4"/>
                </a:solidFill>
                <a:latin typeface="Calibri"/>
                <a:ea typeface="Calibri"/>
                <a:cs typeface="Calibri"/>
                <a:sym typeface="Calibri"/>
              </a:rPr>
              <a:t> com </a:t>
            </a:r>
            <a:r>
              <a:rPr lang="en-GB" sz="1000" dirty="0" err="1">
                <a:solidFill>
                  <a:srgbClr val="548DD4"/>
                </a:solidFill>
                <a:latin typeface="Calibri"/>
                <a:ea typeface="Calibri"/>
                <a:cs typeface="Calibri"/>
                <a:sym typeface="Calibri"/>
              </a:rPr>
              <a:t>força</a:t>
            </a:r>
            <a:r>
              <a:rPr lang="en-GB" sz="1000" dirty="0">
                <a:solidFill>
                  <a:srgbClr val="548DD4"/>
                </a:solidFill>
                <a:latin typeface="Calibri"/>
                <a:ea typeface="Calibri"/>
                <a:cs typeface="Calibri"/>
                <a:sym typeface="Calibri"/>
              </a:rPr>
              <a:t> as </a:t>
            </a:r>
            <a:r>
              <a:rPr lang="en-GB" sz="1000" dirty="0" err="1">
                <a:solidFill>
                  <a:srgbClr val="548DD4"/>
                </a:solidFill>
                <a:latin typeface="Calibri"/>
                <a:ea typeface="Calibri"/>
                <a:cs typeface="Calibri"/>
                <a:sym typeface="Calibri"/>
              </a:rPr>
              <a:t>mãos</a:t>
            </a:r>
            <a:r>
              <a:rPr lang="en-GB" sz="1000" dirty="0">
                <a:solidFill>
                  <a:srgbClr val="548DD4"/>
                </a:solidFill>
                <a:latin typeface="Calibri"/>
                <a:ea typeface="Calibri"/>
                <a:cs typeface="Calibri"/>
                <a:sym typeface="Calibri"/>
              </a:rPr>
              <a:t> de </a:t>
            </a:r>
            <a:r>
              <a:rPr lang="en-GB" sz="1000" dirty="0" err="1">
                <a:solidFill>
                  <a:srgbClr val="548DD4"/>
                </a:solidFill>
                <a:latin typeface="Calibri"/>
                <a:ea typeface="Calibri"/>
                <a:cs typeface="Calibri"/>
                <a:sym typeface="Calibri"/>
              </a:rPr>
              <a:t>alguém</a:t>
            </a:r>
            <a:r>
              <a:rPr lang="en-GB" sz="1000" dirty="0">
                <a:solidFill>
                  <a:srgbClr val="548DD4"/>
                </a:solidFill>
                <a:latin typeface="Calibri"/>
                <a:ea typeface="Calibri"/>
                <a:cs typeface="Calibri"/>
                <a:sym typeface="Calibri"/>
              </a:rPr>
              <a:t> para o </a:t>
            </a:r>
            <a:r>
              <a:rPr lang="en-GB" sz="1000" dirty="0" err="1">
                <a:solidFill>
                  <a:srgbClr val="548DD4"/>
                </a:solidFill>
                <a:latin typeface="Calibri"/>
                <a:ea typeface="Calibri"/>
                <a:cs typeface="Calibri"/>
                <a:sym typeface="Calibri"/>
              </a:rPr>
              <a:t>alimentar</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porque</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está</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subnutrido</a:t>
            </a:r>
            <a:r>
              <a:rPr lang="en-GB" sz="1000" dirty="0">
                <a:solidFill>
                  <a:srgbClr val="548DD4"/>
                </a:solidFill>
                <a:latin typeface="Calibri"/>
                <a:ea typeface="Calibri"/>
                <a:cs typeface="Calibri"/>
                <a:sym typeface="Calibri"/>
              </a:rPr>
              <a:t>). </a:t>
            </a:r>
            <a:endParaRPr dirty="0"/>
          </a:p>
          <a:p>
            <a:pPr marL="0" marR="0" lvl="0" indent="0" algn="l" rtl="0">
              <a:lnSpc>
                <a:spcPct val="115000"/>
              </a:lnSpc>
              <a:spcBef>
                <a:spcPts val="0"/>
              </a:spcBef>
              <a:spcAft>
                <a:spcPts val="0"/>
              </a:spcAft>
              <a:buNone/>
            </a:pPr>
            <a:endParaRPr sz="1000" dirty="0">
              <a:latin typeface="Calibri"/>
              <a:ea typeface="Calibri"/>
              <a:cs typeface="Calibri"/>
              <a:sym typeface="Calibri"/>
            </a:endParaRPr>
          </a:p>
          <a:p>
            <a:pPr marL="0" marR="0" lvl="0" indent="0" algn="l" rtl="0">
              <a:lnSpc>
                <a:spcPct val="115000"/>
              </a:lnSpc>
              <a:spcBef>
                <a:spcPts val="0"/>
              </a:spcBef>
              <a:spcAft>
                <a:spcPts val="0"/>
              </a:spcAft>
              <a:buNone/>
            </a:pPr>
            <a:r>
              <a:rPr lang="en-GB" sz="1000" dirty="0">
                <a:solidFill>
                  <a:srgbClr val="548DD4"/>
                </a:solidFill>
                <a:latin typeface="Calibri"/>
                <a:ea typeface="Calibri"/>
                <a:cs typeface="Calibri"/>
                <a:sym typeface="Calibri"/>
              </a:rPr>
              <a:t>À </a:t>
            </a:r>
            <a:r>
              <a:rPr lang="en-GB" sz="1000" dirty="0" err="1">
                <a:solidFill>
                  <a:srgbClr val="548DD4"/>
                </a:solidFill>
                <a:latin typeface="Calibri"/>
                <a:ea typeface="Calibri"/>
                <a:cs typeface="Calibri"/>
                <a:sym typeface="Calibri"/>
              </a:rPr>
              <a:t>medida</a:t>
            </a:r>
            <a:r>
              <a:rPr lang="en-GB" sz="1000" dirty="0">
                <a:solidFill>
                  <a:srgbClr val="548DD4"/>
                </a:solidFill>
                <a:latin typeface="Calibri"/>
                <a:ea typeface="Calibri"/>
                <a:cs typeface="Calibri"/>
                <a:sym typeface="Calibri"/>
              </a:rPr>
              <a:t> que a </a:t>
            </a:r>
            <a:r>
              <a:rPr lang="en-GB" sz="1000" dirty="0" err="1">
                <a:solidFill>
                  <a:srgbClr val="548DD4"/>
                </a:solidFill>
                <a:latin typeface="Calibri"/>
                <a:ea typeface="Calibri"/>
                <a:cs typeface="Calibri"/>
                <a:sym typeface="Calibri"/>
              </a:rPr>
              <a:t>sessão</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avança</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os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participantes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compreenderão</a:t>
            </a:r>
            <a:r>
              <a:rPr lang="en-GB" sz="1000" dirty="0">
                <a:solidFill>
                  <a:srgbClr val="548DD4"/>
                </a:solidFill>
                <a:latin typeface="Calibri"/>
                <a:ea typeface="Calibri"/>
                <a:cs typeface="Calibri"/>
                <a:sym typeface="Calibri"/>
              </a:rPr>
              <a:t> que </a:t>
            </a:r>
            <a:r>
              <a:rPr lang="en-GB" sz="1000" dirty="0" err="1">
                <a:solidFill>
                  <a:srgbClr val="548DD4"/>
                </a:solidFill>
                <a:latin typeface="Calibri"/>
                <a:ea typeface="Calibri"/>
                <a:cs typeface="Calibri"/>
                <a:sym typeface="Calibri"/>
              </a:rPr>
              <a:t>estas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práticas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constituem</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violações</a:t>
            </a:r>
            <a:r>
              <a:rPr lang="en-GB" sz="1000" dirty="0">
                <a:solidFill>
                  <a:srgbClr val="548DD4"/>
                </a:solidFill>
                <a:latin typeface="Calibri"/>
                <a:ea typeface="Calibri"/>
                <a:cs typeface="Calibri"/>
                <a:sym typeface="Calibri"/>
              </a:rPr>
              <a:t> dos </a:t>
            </a:r>
            <a:r>
              <a:rPr lang="en-GB" sz="1000" dirty="0" err="1">
                <a:solidFill>
                  <a:srgbClr val="548DD4"/>
                </a:solidFill>
                <a:latin typeface="Calibri"/>
                <a:ea typeface="Calibri"/>
                <a:cs typeface="Calibri"/>
                <a:sym typeface="Calibri"/>
              </a:rPr>
              <a:t>direitos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humanos</a:t>
            </a:r>
            <a:r>
              <a:rPr lang="en-GB" sz="1000" dirty="0">
                <a:solidFill>
                  <a:srgbClr val="548DD4"/>
                </a:solidFill>
                <a:latin typeface="Calibri"/>
                <a:ea typeface="Calibri"/>
                <a:cs typeface="Calibri"/>
                <a:sym typeface="Calibri"/>
              </a:rPr>
              <a:t> e </a:t>
            </a:r>
            <a:r>
              <a:rPr lang="en-GB" sz="1000" dirty="0" err="1">
                <a:solidFill>
                  <a:srgbClr val="548DD4"/>
                </a:solidFill>
                <a:latin typeface="Calibri"/>
                <a:ea typeface="Calibri"/>
                <a:cs typeface="Calibri"/>
                <a:sym typeface="Calibri"/>
              </a:rPr>
              <a:t>são</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prejudiciais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não</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beneficiam</a:t>
            </a:r>
            <a:r>
              <a:rPr lang="en-GB" sz="1000" dirty="0">
                <a:solidFill>
                  <a:srgbClr val="548DD4"/>
                </a:solidFill>
                <a:latin typeface="Calibri"/>
                <a:ea typeface="Calibri"/>
                <a:cs typeface="Calibri"/>
                <a:sym typeface="Calibri"/>
              </a:rPr>
              <a:t> a </a:t>
            </a:r>
            <a:r>
              <a:rPr lang="en-GB" sz="1000" dirty="0" err="1">
                <a:solidFill>
                  <a:srgbClr val="548DD4"/>
                </a:solidFill>
                <a:latin typeface="Calibri"/>
                <a:ea typeface="Calibri"/>
                <a:cs typeface="Calibri"/>
                <a:sym typeface="Calibri"/>
              </a:rPr>
              <a:t>pessoa</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em</a:t>
            </a:r>
            <a:r>
              <a:rPr lang="en-GB" sz="1000" dirty="0">
                <a:solidFill>
                  <a:srgbClr val="548DD4"/>
                </a:solidFill>
                <a:latin typeface="Calibri"/>
                <a:ea typeface="Calibri"/>
                <a:cs typeface="Calibri"/>
                <a:sym typeface="Calibri"/>
              </a:rPr>
              <a:t> causa e </a:t>
            </a:r>
            <a:r>
              <a:rPr lang="en-GB" sz="1000" dirty="0" err="1">
                <a:solidFill>
                  <a:srgbClr val="548DD4"/>
                </a:solidFill>
                <a:latin typeface="Calibri"/>
                <a:ea typeface="Calibri"/>
                <a:cs typeface="Calibri"/>
                <a:sym typeface="Calibri"/>
              </a:rPr>
              <a:t>impedem</a:t>
            </a:r>
            <a:r>
              <a:rPr lang="en-GB" sz="1000" dirty="0">
                <a:solidFill>
                  <a:srgbClr val="548DD4"/>
                </a:solidFill>
                <a:latin typeface="Calibri"/>
                <a:ea typeface="Calibri"/>
                <a:cs typeface="Calibri"/>
                <a:sym typeface="Calibri"/>
              </a:rPr>
              <a:t> a </a:t>
            </a:r>
            <a:r>
              <a:rPr lang="en-GB" sz="1000" dirty="0" err="1">
                <a:solidFill>
                  <a:srgbClr val="548DD4"/>
                </a:solidFill>
                <a:latin typeface="Calibri"/>
                <a:ea typeface="Calibri"/>
                <a:cs typeface="Calibri"/>
                <a:sym typeface="Calibri"/>
              </a:rPr>
              <a:t>sua</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recuperação</a:t>
            </a:r>
            <a:r>
              <a:rPr lang="en-GB" sz="1000" dirty="0">
                <a:solidFill>
                  <a:srgbClr val="548DD4"/>
                </a:solidFill>
                <a:latin typeface="Calibri"/>
                <a:ea typeface="Calibri"/>
                <a:cs typeface="Calibri"/>
                <a:sym typeface="Calibri"/>
              </a:rPr>
              <a:t>. Na </a:t>
            </a:r>
            <a:r>
              <a:rPr lang="en-GB" sz="1000" dirty="0" err="1">
                <a:solidFill>
                  <a:srgbClr val="548DD4"/>
                </a:solidFill>
                <a:latin typeface="Calibri"/>
                <a:ea typeface="Calibri"/>
                <a:cs typeface="Calibri"/>
                <a:sym typeface="Calibri"/>
              </a:rPr>
              <a:t>verdade</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todas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elas</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constituem</a:t>
            </a:r>
            <a:r>
              <a:rPr lang="en-GB" sz="1000" dirty="0">
                <a:solidFill>
                  <a:srgbClr val="548DD4"/>
                </a:solidFill>
                <a:latin typeface="Calibri"/>
                <a:ea typeface="Calibri"/>
                <a:cs typeface="Calibri"/>
                <a:sym typeface="Calibri"/>
              </a:rPr>
              <a:t> </a:t>
            </a:r>
            <a:r>
              <a:rPr lang="en-GB" sz="1000" dirty="0" err="1">
                <a:solidFill>
                  <a:srgbClr val="548DD4"/>
                </a:solidFill>
                <a:latin typeface="Calibri"/>
                <a:ea typeface="Calibri"/>
                <a:cs typeface="Calibri"/>
                <a:sym typeface="Calibri"/>
              </a:rPr>
              <a:t>isolamento</a:t>
            </a:r>
            <a:r>
              <a:rPr lang="en-GB" sz="1000" dirty="0">
                <a:solidFill>
                  <a:srgbClr val="548DD4"/>
                </a:solidFill>
                <a:latin typeface="Calibri"/>
                <a:ea typeface="Calibri"/>
                <a:cs typeface="Calibri"/>
                <a:sym typeface="Calibri"/>
              </a:rPr>
              <a:t> e </a:t>
            </a:r>
            <a:r>
              <a:rPr lang="en-GB" sz="1000" dirty="0" err="1">
                <a:solidFill>
                  <a:srgbClr val="548DD4"/>
                </a:solidFill>
                <a:latin typeface="Calibri"/>
                <a:ea typeface="Calibri"/>
                <a:cs typeface="Calibri"/>
                <a:sym typeface="Calibri"/>
              </a:rPr>
              <a:t>contenção</a:t>
            </a:r>
            <a:r>
              <a:rPr lang="en-GB" sz="1000" dirty="0">
                <a:solidFill>
                  <a:srgbClr val="548DD4"/>
                </a:solidFill>
                <a:latin typeface="Calibri"/>
                <a:ea typeface="Calibri"/>
                <a:cs typeface="Calibri"/>
                <a:sym typeface="Calibri"/>
              </a:rPr>
              <a:t>.</a:t>
            </a:r>
            <a:endParaRPr sz="1000" dirty="0">
              <a:latin typeface="Calibri"/>
              <a:ea typeface="Calibri"/>
              <a:cs typeface="Calibri"/>
              <a:sym typeface="Calibri"/>
            </a:endParaRPr>
          </a:p>
          <a:p>
            <a:pPr marL="342900" lvl="0" indent="-279400" algn="l" rtl="0">
              <a:lnSpc>
                <a:spcPct val="115000"/>
              </a:lnSpc>
              <a:spcBef>
                <a:spcPts val="0"/>
              </a:spcBef>
              <a:spcAft>
                <a:spcPts val="0"/>
              </a:spcAft>
              <a:buClr>
                <a:schemeClr val="dk1"/>
              </a:buClr>
              <a:buSzPts val="1000"/>
              <a:buFont typeface="Calibri"/>
              <a:buNone/>
            </a:pPr>
            <a:endParaRPr sz="1000" dirty="0">
              <a:solidFill>
                <a:srgbClr val="000000"/>
              </a:solidFill>
              <a:latin typeface="Calibri"/>
              <a:ea typeface="Calibri"/>
              <a:cs typeface="Calibri"/>
              <a:sym typeface="Calibri"/>
            </a:endParaRPr>
          </a:p>
        </p:txBody>
      </p:sp>
      <p:sp>
        <p:nvSpPr>
          <p:cNvPr id="168" name="Google Shape;16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1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a:solidFill>
                  <a:srgbClr val="000000"/>
                </a:solidFill>
                <a:latin typeface="Calibri"/>
                <a:ea typeface="Calibri"/>
                <a:cs typeface="Calibri"/>
                <a:sym typeface="Calibri"/>
              </a:rPr>
              <a:t>Objetivos:</a:t>
            </a:r>
            <a:endParaRPr>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Proporcionar uma resolução segura para situações conflituosas ou tensas que tenham implicações para a segurança ou que possam causar danos às pessoas. </a:t>
            </a:r>
            <a:endParaRPr>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Desenvolver e implementar abordagens não coercivas e não confrontacionais, concebidas para ajudar e apoiar as pessoas envolvidas, em vez de as controlar.</a:t>
            </a:r>
            <a:endParaRPr>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Reduzir o potencial de lesões ou danos durante tais situações.</a:t>
            </a:r>
            <a:endParaRPr>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Fornecer uma abordagem organizada em equipe e liderança para as situações conflituosas mais difíceis. </a:t>
            </a:r>
            <a:endParaRPr>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Treinar e compartilhar experiências e conhecimentos com outras pessoas sobre habilidades e estratégias não coercivas.</a:t>
            </a:r>
            <a:endParaRPr>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Contribuir para a discussão e revisão da situação após sua resolução, com vistas a melhorar continuamente a forma como tais situações são respondidas.</a:t>
            </a:r>
            <a:endParaRPr>
              <a:latin typeface="Calibri"/>
              <a:ea typeface="Calibri"/>
              <a:cs typeface="Calibri"/>
              <a:sym typeface="Calibri"/>
            </a:endParaRPr>
          </a:p>
          <a:p>
            <a:pPr marL="0" lvl="0" indent="0" algn="l" rtl="0">
              <a:spcBef>
                <a:spcPts val="1000"/>
              </a:spcBef>
              <a:spcAft>
                <a:spcPts val="0"/>
              </a:spcAft>
              <a:buNone/>
            </a:pPr>
            <a:endParaRPr/>
          </a:p>
        </p:txBody>
      </p:sp>
      <p:sp>
        <p:nvSpPr>
          <p:cNvPr id="1034" name="Google Shape;1034;p1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131</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p1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a:solidFill>
                  <a:srgbClr val="000000"/>
                </a:solidFill>
                <a:latin typeface="Calibri"/>
                <a:ea typeface="Calibri"/>
                <a:cs typeface="Calibri"/>
                <a:sym typeface="Calibri"/>
              </a:rPr>
              <a:t>Composição e função </a:t>
            </a:r>
            <a:endParaRPr>
              <a:latin typeface="Calibri"/>
              <a:ea typeface="Calibri"/>
              <a:cs typeface="Calibri"/>
              <a:sym typeface="Calibri"/>
            </a:endParaRPr>
          </a:p>
          <a:p>
            <a:pPr marL="0" lvl="0" indent="0" algn="l" rtl="0">
              <a:lnSpc>
                <a:spcPct val="115000"/>
              </a:lnSpc>
              <a:spcBef>
                <a:spcPts val="0"/>
              </a:spcBef>
              <a:spcAft>
                <a:spcPts val="0"/>
              </a:spcAft>
              <a:buNone/>
            </a:pPr>
            <a:r>
              <a:rPr lang="en-GB" b="1">
                <a:solidFill>
                  <a:srgbClr val="000000"/>
                </a:solidFill>
                <a:latin typeface="Calibri"/>
                <a:ea typeface="Calibri"/>
                <a:cs typeface="Calibri"/>
                <a:sym typeface="Calibri"/>
              </a:rPr>
              <a:t> </a:t>
            </a:r>
            <a:endParaRPr>
              <a:latin typeface="Calibri"/>
              <a:ea typeface="Calibri"/>
              <a:cs typeface="Calibri"/>
              <a:sym typeface="Calibri"/>
            </a:endParaRPr>
          </a:p>
          <a:p>
            <a:pPr marL="0" lvl="0" indent="0" algn="l" rtl="0">
              <a:lnSpc>
                <a:spcPct val="115000"/>
              </a:lnSpc>
              <a:spcBef>
                <a:spcPts val="0"/>
              </a:spcBef>
              <a:spcAft>
                <a:spcPts val="0"/>
              </a:spcAft>
              <a:buNone/>
            </a:pPr>
            <a:r>
              <a:rPr lang="en-GB">
                <a:solidFill>
                  <a:srgbClr val="000000"/>
                </a:solidFill>
                <a:latin typeface="Calibri"/>
                <a:ea typeface="Calibri"/>
                <a:cs typeface="Calibri"/>
                <a:sym typeface="Calibri"/>
              </a:rPr>
              <a:t>A equipe de resposta deve incluir: </a:t>
            </a:r>
            <a:endParaRPr>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Profissionais de saúde mental e assistência social (auxiliares, enfermeiros, médicos e outros) comprometidos com abordagens não coercivas nos serviços e cuidados. Existe o risco de escalada se as pessoas envolvidas na situação conflituosa não estiverem familiarizadas com os membros da equipe.  </a:t>
            </a:r>
            <a:endParaRPr>
              <a:solidFill>
                <a:srgbClr val="000000"/>
              </a:solidFill>
              <a:latin typeface="Calibri"/>
              <a:ea typeface="Calibri"/>
              <a:cs typeface="Calibri"/>
              <a:sym typeface="Calibri"/>
            </a:endParaRPr>
          </a:p>
          <a:p>
            <a:pPr marL="457200" marR="0" lvl="0" indent="0" algn="l" rtl="0">
              <a:spcBef>
                <a:spcPts val="0"/>
              </a:spcBef>
              <a:spcAft>
                <a:spcPts val="0"/>
              </a:spcAft>
              <a:buNone/>
            </a:pPr>
            <a:r>
              <a:rPr lang="en-GB">
                <a:solidFill>
                  <a:srgbClr val="000000"/>
                </a:solidFill>
              </a:rPr>
              <a:t> </a:t>
            </a:r>
            <a:endParaRPr/>
          </a:p>
          <a:p>
            <a:pPr marL="342900" lvl="0" indent="-342900" algn="l" rtl="0">
              <a:spcBef>
                <a:spcPts val="0"/>
              </a:spcBef>
              <a:spcAft>
                <a:spcPts val="0"/>
              </a:spcAft>
              <a:buClr>
                <a:srgbClr val="000000"/>
              </a:buClr>
              <a:buSzPts val="1200"/>
              <a:buFont typeface="Noto Sans Symbols"/>
              <a:buChar char="∙"/>
            </a:pPr>
            <a:r>
              <a:rPr lang="en-GB">
                <a:solidFill>
                  <a:srgbClr val="000000"/>
                </a:solidFill>
              </a:rPr>
              <a:t>As equipes também devem incluir outros membros (por exemplo, colegas de apoio, defensores da comunidade, familiares). </a:t>
            </a:r>
            <a:endParaRPr>
              <a:solidFill>
                <a:srgbClr val="000000"/>
              </a:solidFill>
            </a:endParaRPr>
          </a:p>
          <a:p>
            <a:pPr marL="457200" marR="0" lvl="0" indent="0" algn="l" rtl="0">
              <a:lnSpc>
                <a:spcPct val="115000"/>
              </a:lnSpc>
              <a:spcBef>
                <a:spcPts val="0"/>
              </a:spcBef>
              <a:spcAft>
                <a:spcPts val="0"/>
              </a:spcAft>
              <a:buNone/>
            </a:pPr>
            <a:r>
              <a:rPr lang="en-GB">
                <a:solidFill>
                  <a:srgbClr val="000000"/>
                </a:solidFill>
                <a:latin typeface="Calibri"/>
                <a:ea typeface="Calibri"/>
                <a:cs typeface="Calibri"/>
                <a:sym typeface="Calibri"/>
              </a:rPr>
              <a:t> </a:t>
            </a:r>
            <a:endParaRPr>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A composição da equipe de resposta é adaptada às necessidades da(s) pessoa(s) (por exemplo, sensível à idade, gênero, cultura, necessidades específicas). Portanto, </a:t>
            </a:r>
            <a:r>
              <a:rPr lang="en-GB">
                <a:solidFill>
                  <a:srgbClr val="000000"/>
                </a:solidFill>
                <a:latin typeface="Calibri"/>
                <a:ea typeface="Calibri"/>
                <a:cs typeface="Calibri"/>
                <a:sym typeface="Calibri"/>
              </a:rPr>
              <a:t>é importante garantir que a composição da equipe respeite, na medida do possível, o equilíbrio de gênero, etnia e idade. </a:t>
            </a:r>
            <a:endParaRPr>
              <a:latin typeface="Calibri"/>
              <a:ea typeface="Calibri"/>
              <a:cs typeface="Calibri"/>
              <a:sym typeface="Calibri"/>
            </a:endParaRPr>
          </a:p>
          <a:p>
            <a:pPr marL="0" lvl="0" indent="0" algn="l" rtl="0">
              <a:spcBef>
                <a:spcPts val="0"/>
              </a:spcBef>
              <a:spcAft>
                <a:spcPts val="0"/>
              </a:spcAft>
              <a:buNone/>
            </a:pPr>
            <a:endParaRPr/>
          </a:p>
        </p:txBody>
      </p:sp>
      <p:sp>
        <p:nvSpPr>
          <p:cNvPr id="1042" name="Google Shape;1042;p1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132</a:t>
            </a:fld>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p1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dirty="0">
                <a:solidFill>
                  <a:srgbClr val="000000"/>
                </a:solidFill>
                <a:latin typeface="Calibri"/>
                <a:ea typeface="Calibri"/>
                <a:cs typeface="Calibri"/>
                <a:sym typeface="Calibri"/>
              </a:rPr>
              <a:t>Papel dos </a:t>
            </a:r>
            <a:r>
              <a:rPr lang="en-GB" b="1" dirty="0" err="1">
                <a:solidFill>
                  <a:srgbClr val="000000"/>
                </a:solidFill>
                <a:latin typeface="Calibri"/>
                <a:ea typeface="Calibri"/>
                <a:cs typeface="Calibri"/>
                <a:sym typeface="Calibri"/>
              </a:rPr>
              <a:t>membros</a:t>
            </a:r>
            <a:r>
              <a:rPr lang="en-GB" b="1" dirty="0">
                <a:solidFill>
                  <a:srgbClr val="000000"/>
                </a:solidFill>
                <a:latin typeface="Calibri"/>
                <a:ea typeface="Calibri"/>
                <a:cs typeface="Calibri"/>
                <a:sym typeface="Calibri"/>
              </a:rPr>
              <a:t>:</a:t>
            </a:r>
          </a:p>
          <a:p>
            <a:pPr marL="0" lvl="0" indent="0" algn="l" rtl="0">
              <a:lnSpc>
                <a:spcPct val="115000"/>
              </a:lnSpc>
              <a:spcBef>
                <a:spcPts val="0"/>
              </a:spcBef>
              <a:spcAft>
                <a:spcPts val="0"/>
              </a:spcAft>
              <a:buNone/>
            </a:pPr>
            <a:r>
              <a:rPr lang="en-GB" dirty="0" err="1">
                <a:solidFill>
                  <a:srgbClr val="000000"/>
                </a:solidFill>
                <a:latin typeface="Calibri"/>
                <a:ea typeface="Calibri"/>
                <a:cs typeface="Calibri"/>
                <a:sym typeface="Calibri"/>
              </a:rPr>
              <a:t>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membros</a:t>
            </a:r>
            <a:r>
              <a:rPr lang="en-GB" dirty="0">
                <a:solidFill>
                  <a:srgbClr val="000000"/>
                </a:solidFill>
                <a:latin typeface="Calibri"/>
                <a:ea typeface="Calibri"/>
                <a:cs typeface="Calibri"/>
                <a:sym typeface="Calibri"/>
              </a:rPr>
              <a:t> da equipe </a:t>
            </a:r>
            <a:r>
              <a:rPr lang="en-GB" dirty="0" err="1">
                <a:solidFill>
                  <a:srgbClr val="000000"/>
                </a:solidFill>
                <a:latin typeface="Calibri"/>
                <a:ea typeface="Calibri"/>
                <a:cs typeface="Calibri"/>
                <a:sym typeface="Calibri"/>
              </a:rPr>
              <a:t>devem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ter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papéis</a:t>
            </a:r>
            <a:r>
              <a:rPr lang="en-GB" dirty="0">
                <a:solidFill>
                  <a:srgbClr val="000000"/>
                </a:solidFill>
                <a:latin typeface="Calibri"/>
                <a:ea typeface="Calibri"/>
                <a:cs typeface="Calibri"/>
                <a:sym typeface="Calibri"/>
              </a:rPr>
              <a:t> claros e </a:t>
            </a:r>
            <a:r>
              <a:rPr lang="en-GB" dirty="0" err="1">
                <a:solidFill>
                  <a:srgbClr val="000000"/>
                </a:solidFill>
                <a:latin typeface="Calibri"/>
                <a:ea typeface="Calibri"/>
                <a:cs typeface="Calibri"/>
                <a:sym typeface="Calibri"/>
              </a:rPr>
              <a:t>específicos</a:t>
            </a:r>
            <a:r>
              <a:rPr lang="en-GB" dirty="0">
                <a:solidFill>
                  <a:srgbClr val="000000"/>
                </a:solidFill>
                <a:latin typeface="Calibri"/>
                <a:ea typeface="Calibri"/>
                <a:cs typeface="Calibri"/>
                <a:sym typeface="Calibri"/>
              </a:rPr>
              <a:t> para </a:t>
            </a:r>
            <a:r>
              <a:rPr lang="en-GB" dirty="0" err="1">
                <a:solidFill>
                  <a:srgbClr val="000000"/>
                </a:solidFill>
                <a:latin typeface="Calibri"/>
                <a:ea typeface="Calibri"/>
                <a:cs typeface="Calibri"/>
                <a:sym typeface="Calibri"/>
              </a:rPr>
              <a:t>evitar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confusão</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duplicação</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tarefas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situações</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estresse</a:t>
            </a:r>
            <a:r>
              <a:rPr lang="en-GB" dirty="0">
                <a:solidFill>
                  <a:srgbClr val="000000"/>
                </a:solidFill>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Pelo </a:t>
            </a:r>
            <a:r>
              <a:rPr lang="en-GB" dirty="0" err="1">
                <a:latin typeface="Calibri"/>
                <a:ea typeface="Calibri"/>
                <a:cs typeface="Calibri"/>
                <a:sym typeface="Calibri"/>
              </a:rPr>
              <a:t>menos</a:t>
            </a:r>
            <a:r>
              <a:rPr lang="en-GB" dirty="0">
                <a:latin typeface="Calibri"/>
                <a:ea typeface="Calibri"/>
                <a:cs typeface="Calibri"/>
                <a:sym typeface="Calibri"/>
              </a:rPr>
              <a:t> um </a:t>
            </a:r>
            <a:r>
              <a:rPr lang="en-GB" dirty="0" err="1">
                <a:latin typeface="Calibri"/>
                <a:ea typeface="Calibri"/>
                <a:cs typeface="Calibri"/>
                <a:sym typeface="Calibri"/>
              </a:rPr>
              <a:t>grupo</a:t>
            </a:r>
            <a:r>
              <a:rPr lang="en-GB" dirty="0">
                <a:latin typeface="Calibri"/>
                <a:ea typeface="Calibri"/>
                <a:cs typeface="Calibri"/>
                <a:sym typeface="Calibri"/>
              </a:rPr>
              <a:t> central </a:t>
            </a:r>
            <a:r>
              <a:rPr lang="en-GB" dirty="0" err="1">
                <a:latin typeface="Calibri"/>
                <a:ea typeface="Calibri"/>
                <a:cs typeface="Calibri"/>
                <a:sym typeface="Calibri"/>
              </a:rPr>
              <a:t>deve</a:t>
            </a:r>
            <a:r>
              <a:rPr lang="en-GB" dirty="0">
                <a:latin typeface="Calibri"/>
                <a:ea typeface="Calibri"/>
                <a:cs typeface="Calibri"/>
                <a:sym typeface="Calibri"/>
              </a:rPr>
              <a:t> ser </a:t>
            </a:r>
            <a:r>
              <a:rPr lang="en-GB" dirty="0" err="1">
                <a:latin typeface="Calibri"/>
                <a:ea typeface="Calibri"/>
                <a:cs typeface="Calibri"/>
                <a:sym typeface="Calibri"/>
              </a:rPr>
              <a:t>designado</a:t>
            </a:r>
            <a:r>
              <a:rPr lang="en-GB" dirty="0">
                <a:latin typeface="Calibri"/>
                <a:ea typeface="Calibri"/>
                <a:cs typeface="Calibri"/>
                <a:sym typeface="Calibri"/>
              </a:rPr>
              <a:t> para a </a:t>
            </a:r>
            <a:r>
              <a:rPr lang="en-GB" dirty="0" err="1">
                <a:latin typeface="Calibri"/>
                <a:ea typeface="Calibri"/>
                <a:cs typeface="Calibri"/>
                <a:sym typeface="Calibri"/>
              </a:rPr>
              <a:t>saúde</a:t>
            </a:r>
            <a:r>
              <a:rPr lang="en-GB" dirty="0">
                <a:latin typeface="Calibri"/>
                <a:ea typeface="Calibri"/>
                <a:cs typeface="Calibri"/>
                <a:sym typeface="Calibri"/>
              </a:rPr>
              <a:t> mental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serviço</a:t>
            </a:r>
            <a:r>
              <a:rPr lang="en-GB" dirty="0">
                <a:latin typeface="Calibri"/>
                <a:ea typeface="Calibri"/>
                <a:cs typeface="Calibri"/>
                <a:sym typeface="Calibri"/>
              </a:rPr>
              <a:t> social no </a:t>
            </a:r>
            <a:r>
              <a:rPr lang="en-GB" dirty="0" err="1">
                <a:latin typeface="Calibri"/>
                <a:ea typeface="Calibri"/>
                <a:cs typeface="Calibri"/>
                <a:sym typeface="Calibri"/>
              </a:rPr>
              <a:t>dia</a:t>
            </a:r>
            <a:r>
              <a:rPr lang="en-GB" dirty="0">
                <a:latin typeface="Calibri"/>
                <a:ea typeface="Calibri"/>
                <a:cs typeface="Calibri"/>
                <a:sym typeface="Calibri"/>
              </a:rPr>
              <a:t> a dia.</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dirty="0" err="1">
                <a:solidFill>
                  <a:srgbClr val="000000"/>
                </a:solidFill>
                <a:latin typeface="Calibri"/>
                <a:ea typeface="Calibri"/>
                <a:cs typeface="Calibri"/>
                <a:sym typeface="Calibri"/>
              </a:rPr>
              <a:t>Também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pode</a:t>
            </a:r>
            <a:r>
              <a:rPr lang="en-GB" dirty="0">
                <a:solidFill>
                  <a:srgbClr val="000000"/>
                </a:solidFill>
                <a:latin typeface="Calibri"/>
                <a:ea typeface="Calibri"/>
                <a:cs typeface="Calibri"/>
                <a:sym typeface="Calibri"/>
              </a:rPr>
              <a:t> haver </a:t>
            </a:r>
            <a:r>
              <a:rPr lang="en-GB" dirty="0" err="1">
                <a:solidFill>
                  <a:srgbClr val="000000"/>
                </a:solidFill>
                <a:latin typeface="Calibri"/>
                <a:ea typeface="Calibri"/>
                <a:cs typeface="Calibri"/>
                <a:sym typeface="Calibri"/>
              </a:rPr>
              <a:t>membros</a:t>
            </a:r>
            <a:r>
              <a:rPr lang="en-GB" dirty="0">
                <a:solidFill>
                  <a:srgbClr val="000000"/>
                </a:solidFill>
                <a:latin typeface="Calibri"/>
                <a:ea typeface="Calibri"/>
                <a:cs typeface="Calibri"/>
                <a:sym typeface="Calibri"/>
              </a:rPr>
              <a:t> da equipe fora do </a:t>
            </a:r>
            <a:r>
              <a:rPr lang="en-GB" dirty="0" err="1">
                <a:solidFill>
                  <a:srgbClr val="000000"/>
                </a:solidFill>
                <a:latin typeface="Calibri"/>
                <a:ea typeface="Calibri"/>
                <a:cs typeface="Calibri"/>
                <a:sym typeface="Calibri"/>
              </a:rPr>
              <a:t>serviço</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estejam</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plantão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quando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necessário</a:t>
            </a:r>
            <a:r>
              <a:rPr lang="en-GB" dirty="0">
                <a:solidFill>
                  <a:srgbClr val="000000"/>
                </a:solidFill>
                <a:latin typeface="Calibri"/>
                <a:ea typeface="Calibri"/>
                <a:cs typeface="Calibri"/>
                <a:sym typeface="Calibri"/>
              </a:rPr>
              <a:t>: </a:t>
            </a:r>
            <a:endParaRPr dirty="0">
              <a:solidFill>
                <a:srgbClr val="000000"/>
              </a:solidFill>
              <a:latin typeface="Calibri"/>
              <a:ea typeface="Calibri"/>
              <a:cs typeface="Calibri"/>
              <a:sym typeface="Calibri"/>
            </a:endParaRPr>
          </a:p>
          <a:p>
            <a:pPr marL="1143000" marR="0" lvl="2" indent="-228600" algn="l" rtl="0">
              <a:lnSpc>
                <a:spcPct val="115000"/>
              </a:lnSpc>
              <a:spcBef>
                <a:spcPts val="0"/>
              </a:spcBef>
              <a:spcAft>
                <a:spcPts val="0"/>
              </a:spcAft>
              <a:buClr>
                <a:srgbClr val="000000"/>
              </a:buClr>
              <a:buSzPts val="1200"/>
              <a:buFont typeface="Calibri"/>
              <a:buChar char="-"/>
            </a:pPr>
            <a:r>
              <a:rPr lang="en-GB" dirty="0">
                <a:solidFill>
                  <a:srgbClr val="000000"/>
                </a:solidFill>
                <a:latin typeface="Calibri"/>
                <a:ea typeface="Calibri"/>
                <a:cs typeface="Calibri"/>
                <a:sym typeface="Calibri"/>
              </a:rPr>
              <a:t>Esses </a:t>
            </a:r>
            <a:r>
              <a:rPr lang="en-GB" dirty="0" err="1">
                <a:solidFill>
                  <a:srgbClr val="000000"/>
                </a:solidFill>
                <a:latin typeface="Calibri"/>
                <a:ea typeface="Calibri"/>
                <a:cs typeface="Calibri"/>
                <a:sym typeface="Calibri"/>
              </a:rPr>
              <a:t>membros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não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ficam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permanentemente</a:t>
            </a:r>
            <a:r>
              <a:rPr lang="en-GB" dirty="0">
                <a:solidFill>
                  <a:srgbClr val="000000"/>
                </a:solidFill>
                <a:latin typeface="Calibri"/>
                <a:ea typeface="Calibri"/>
                <a:cs typeface="Calibri"/>
                <a:sym typeface="Calibri"/>
              </a:rPr>
              <a:t> no </a:t>
            </a:r>
            <a:r>
              <a:rPr lang="en-GB" dirty="0" err="1">
                <a:solidFill>
                  <a:srgbClr val="000000"/>
                </a:solidFill>
                <a:latin typeface="Calibri"/>
                <a:ea typeface="Calibri"/>
                <a:cs typeface="Calibri"/>
                <a:sym typeface="Calibri"/>
              </a:rPr>
              <a:t>serviço</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saúde</a:t>
            </a:r>
            <a:r>
              <a:rPr lang="en-GB" dirty="0">
                <a:solidFill>
                  <a:srgbClr val="000000"/>
                </a:solidFill>
                <a:latin typeface="Calibri"/>
                <a:ea typeface="Calibri"/>
                <a:cs typeface="Calibri"/>
                <a:sym typeface="Calibri"/>
              </a:rPr>
              <a:t> mental </a:t>
            </a:r>
            <a:r>
              <a:rPr lang="en-GB" dirty="0" err="1">
                <a:solidFill>
                  <a:srgbClr val="000000"/>
                </a:solidFill>
                <a:latin typeface="Calibri"/>
                <a:ea typeface="Calibri"/>
                <a:cs typeface="Calibri"/>
                <a:sym typeface="Calibri"/>
              </a:rPr>
              <a:t>ou</a:t>
            </a:r>
            <a:r>
              <a:rPr lang="en-GB" dirty="0">
                <a:solidFill>
                  <a:srgbClr val="000000"/>
                </a:solidFill>
                <a:latin typeface="Calibri"/>
                <a:ea typeface="Calibri"/>
                <a:cs typeface="Calibri"/>
                <a:sym typeface="Calibri"/>
              </a:rPr>
              <a:t> social.</a:t>
            </a:r>
            <a:endParaRPr dirty="0">
              <a:latin typeface="Calibri"/>
              <a:ea typeface="Calibri"/>
              <a:cs typeface="Calibri"/>
              <a:sym typeface="Calibri"/>
            </a:endParaRPr>
          </a:p>
          <a:p>
            <a:pPr marL="1143000" marR="0" lvl="2" indent="-228600" algn="l" rtl="0">
              <a:lnSpc>
                <a:spcPct val="115000"/>
              </a:lnSpc>
              <a:spcBef>
                <a:spcPts val="0"/>
              </a:spcBef>
              <a:spcAft>
                <a:spcPts val="0"/>
              </a:spcAft>
              <a:buClr>
                <a:srgbClr val="000000"/>
              </a:buClr>
              <a:buSzPts val="1200"/>
              <a:buFont typeface="Calibri"/>
              <a:buChar char="-"/>
            </a:pPr>
            <a:r>
              <a:rPr lang="en-GB" dirty="0">
                <a:solidFill>
                  <a:srgbClr val="000000"/>
                </a:solidFill>
                <a:latin typeface="Calibri"/>
                <a:ea typeface="Calibri"/>
                <a:cs typeface="Calibri"/>
                <a:sym typeface="Calibri"/>
              </a:rPr>
              <a:t>Eles </a:t>
            </a:r>
            <a:r>
              <a:rPr lang="en-GB" dirty="0" err="1">
                <a:solidFill>
                  <a:srgbClr val="000000"/>
                </a:solidFill>
                <a:latin typeface="Calibri"/>
                <a:ea typeface="Calibri"/>
                <a:cs typeface="Calibri"/>
                <a:sym typeface="Calibri"/>
              </a:rPr>
              <a:t>são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chamados</a:t>
            </a:r>
            <a:r>
              <a:rPr lang="en-GB" dirty="0">
                <a:solidFill>
                  <a:srgbClr val="000000"/>
                </a:solidFill>
                <a:latin typeface="Calibri"/>
                <a:ea typeface="Calibri"/>
                <a:cs typeface="Calibri"/>
                <a:sym typeface="Calibri"/>
              </a:rPr>
              <a:t> para </a:t>
            </a:r>
            <a:r>
              <a:rPr lang="en-GB" dirty="0" err="1">
                <a:solidFill>
                  <a:srgbClr val="000000"/>
                </a:solidFill>
                <a:latin typeface="Calibri"/>
                <a:ea typeface="Calibri"/>
                <a:cs typeface="Calibri"/>
                <a:sym typeface="Calibri"/>
              </a:rPr>
              <a:t>ajudar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conforme</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necessidade</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1143000" marR="0" lvl="2" indent="-228600" algn="l" rtl="0">
              <a:lnSpc>
                <a:spcPct val="115000"/>
              </a:lnSpc>
              <a:spcBef>
                <a:spcPts val="0"/>
              </a:spcBef>
              <a:spcAft>
                <a:spcPts val="0"/>
              </a:spcAft>
              <a:buClr>
                <a:srgbClr val="000000"/>
              </a:buClr>
              <a:buSzPts val="1200"/>
              <a:buFont typeface="Calibri"/>
              <a:buChar char="-"/>
            </a:pPr>
            <a:r>
              <a:rPr lang="en-GB" dirty="0">
                <a:solidFill>
                  <a:srgbClr val="000000"/>
                </a:solidFill>
                <a:latin typeface="Calibri"/>
                <a:ea typeface="Calibri"/>
                <a:cs typeface="Calibri"/>
                <a:sym typeface="Calibri"/>
              </a:rPr>
              <a:t>Eles </a:t>
            </a:r>
            <a:r>
              <a:rPr lang="en-GB" dirty="0" err="1">
                <a:solidFill>
                  <a:srgbClr val="000000"/>
                </a:solidFill>
                <a:latin typeface="Calibri"/>
                <a:ea typeface="Calibri"/>
                <a:cs typeface="Calibri"/>
                <a:sym typeface="Calibri"/>
              </a:rPr>
              <a:t>podem</a:t>
            </a:r>
            <a:r>
              <a:rPr lang="en-GB" dirty="0">
                <a:solidFill>
                  <a:srgbClr val="000000"/>
                </a:solidFill>
                <a:latin typeface="Calibri"/>
                <a:ea typeface="Calibri"/>
                <a:cs typeface="Calibri"/>
                <a:sym typeface="Calibri"/>
              </a:rPr>
              <a:t> ser </a:t>
            </a:r>
            <a:r>
              <a:rPr lang="en-GB" dirty="0" err="1">
                <a:solidFill>
                  <a:srgbClr val="000000"/>
                </a:solidFill>
                <a:latin typeface="Calibri"/>
                <a:ea typeface="Calibri"/>
                <a:cs typeface="Calibri"/>
                <a:sym typeface="Calibri"/>
              </a:rPr>
              <a:t>chamados</a:t>
            </a:r>
            <a:r>
              <a:rPr lang="en-GB" dirty="0">
                <a:solidFill>
                  <a:srgbClr val="000000"/>
                </a:solidFill>
                <a:latin typeface="Calibri"/>
                <a:ea typeface="Calibri"/>
                <a:cs typeface="Calibri"/>
                <a:sym typeface="Calibri"/>
              </a:rPr>
              <a:t> com </a:t>
            </a:r>
            <a:r>
              <a:rPr lang="en-GB" dirty="0" err="1">
                <a:solidFill>
                  <a:srgbClr val="000000"/>
                </a:solidFill>
                <a:latin typeface="Calibri"/>
                <a:ea typeface="Calibri"/>
                <a:cs typeface="Calibri"/>
                <a:sym typeface="Calibri"/>
              </a:rPr>
              <a:t>pouca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antecedência</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devem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comparecer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ao</a:t>
            </a:r>
            <a:r>
              <a:rPr lang="en-GB" dirty="0">
                <a:solidFill>
                  <a:srgbClr val="000000"/>
                </a:solidFill>
                <a:latin typeface="Calibri"/>
                <a:ea typeface="Calibri"/>
                <a:cs typeface="Calibri"/>
                <a:sym typeface="Calibri"/>
              </a:rPr>
              <a:t> local </a:t>
            </a:r>
            <a:r>
              <a:rPr lang="en-GB" dirty="0" err="1">
                <a:solidFill>
                  <a:srgbClr val="000000"/>
                </a:solidFill>
                <a:latin typeface="Calibri"/>
                <a:ea typeface="Calibri"/>
                <a:cs typeface="Calibri"/>
                <a:sym typeface="Calibri"/>
              </a:rPr>
              <a:t>num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curto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espaço</a:t>
            </a:r>
            <a:r>
              <a:rPr lang="en-GB" dirty="0">
                <a:solidFill>
                  <a:srgbClr val="000000"/>
                </a:solidFill>
                <a:latin typeface="Calibri"/>
                <a:ea typeface="Calibri"/>
                <a:cs typeface="Calibri"/>
                <a:sym typeface="Calibri"/>
              </a:rPr>
              <a:t> de tempo.</a:t>
            </a:r>
            <a:endParaRPr dirty="0">
              <a:latin typeface="Calibri"/>
              <a:ea typeface="Calibri"/>
              <a:cs typeface="Calibri"/>
              <a:sym typeface="Calibri"/>
            </a:endParaRPr>
          </a:p>
          <a:p>
            <a:pPr marL="1143000" marR="0" lvl="2" indent="-228600" algn="l" rtl="0">
              <a:lnSpc>
                <a:spcPct val="115000"/>
              </a:lnSpc>
              <a:spcBef>
                <a:spcPts val="0"/>
              </a:spcBef>
              <a:spcAft>
                <a:spcPts val="0"/>
              </a:spcAft>
              <a:buClr>
                <a:srgbClr val="000000"/>
              </a:buClr>
              <a:buSzPts val="1200"/>
              <a:buFont typeface="Calibri"/>
              <a:buChar char="-"/>
            </a:pPr>
            <a:r>
              <a:rPr lang="en-GB" dirty="0" err="1">
                <a:solidFill>
                  <a:srgbClr val="000000"/>
                </a:solidFill>
                <a:latin typeface="Calibri"/>
                <a:ea typeface="Calibri"/>
                <a:cs typeface="Calibri"/>
                <a:sym typeface="Calibri"/>
              </a:rPr>
              <a:t>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membros</a:t>
            </a:r>
            <a:r>
              <a:rPr lang="en-GB" dirty="0">
                <a:solidFill>
                  <a:srgbClr val="000000"/>
                </a:solidFill>
                <a:latin typeface="Calibri"/>
                <a:ea typeface="Calibri"/>
                <a:cs typeface="Calibri"/>
                <a:sym typeface="Calibri"/>
              </a:rPr>
              <a:t> da equipe </a:t>
            </a:r>
            <a:r>
              <a:rPr lang="en-GB" dirty="0" err="1">
                <a:solidFill>
                  <a:srgbClr val="000000"/>
                </a:solidFill>
                <a:latin typeface="Calibri"/>
                <a:ea typeface="Calibri"/>
                <a:cs typeface="Calibri"/>
                <a:sym typeface="Calibri"/>
              </a:rPr>
              <a:t>devem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receber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remuneração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pelo</a:t>
            </a:r>
            <a:r>
              <a:rPr lang="en-GB" dirty="0">
                <a:solidFill>
                  <a:srgbClr val="000000"/>
                </a:solidFill>
                <a:latin typeface="Calibri"/>
                <a:ea typeface="Calibri"/>
                <a:cs typeface="Calibri"/>
                <a:sym typeface="Calibri"/>
              </a:rPr>
              <a:t> tempo </a:t>
            </a:r>
            <a:r>
              <a:rPr lang="en-GB" dirty="0" err="1">
                <a:solidFill>
                  <a:srgbClr val="000000"/>
                </a:solidFill>
                <a:latin typeface="Calibri"/>
                <a:ea typeface="Calibri"/>
                <a:cs typeface="Calibri"/>
                <a:sym typeface="Calibri"/>
              </a:rPr>
              <a:t>em</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estiverem</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plantão</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1050" name="Google Shape;1050;p1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133</a:t>
            </a:fld>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p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7" name="Google Shape;1057;p1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a:solidFill>
                  <a:srgbClr val="000000"/>
                </a:solidFill>
                <a:latin typeface="Calibri"/>
                <a:ea typeface="Calibri"/>
                <a:cs typeface="Calibri"/>
                <a:sym typeface="Calibri"/>
              </a:rPr>
              <a:t>Líderes de equipe</a:t>
            </a:r>
            <a:endParaRPr>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Arial"/>
              <a:buChar char="•"/>
            </a:pPr>
            <a:r>
              <a:rPr lang="en-GB">
                <a:solidFill>
                  <a:srgbClr val="000000"/>
                </a:solidFill>
                <a:latin typeface="Calibri"/>
                <a:ea typeface="Calibri"/>
                <a:cs typeface="Calibri"/>
                <a:sym typeface="Calibri"/>
              </a:rPr>
              <a:t>As equipes de resposta devem ter um líder. Este deve ser um indivíduo com liderança eficaz e habilidades de desaceleração, além de experiência em apoiar pessoas em situação de angústia. </a:t>
            </a:r>
            <a:endParaRPr/>
          </a:p>
          <a:p>
            <a:pPr marL="342900" marR="0" lvl="0" indent="-342900" algn="l" rtl="0">
              <a:lnSpc>
                <a:spcPct val="115000"/>
              </a:lnSpc>
              <a:spcBef>
                <a:spcPts val="0"/>
              </a:spcBef>
              <a:spcAft>
                <a:spcPts val="0"/>
              </a:spcAft>
              <a:buClr>
                <a:srgbClr val="000000"/>
              </a:buClr>
              <a:buSzPts val="1200"/>
              <a:buFont typeface="Arial"/>
              <a:buChar char="•"/>
            </a:pPr>
            <a:r>
              <a:rPr lang="en-GB">
                <a:solidFill>
                  <a:srgbClr val="000000"/>
                </a:solidFill>
                <a:latin typeface="Calibri"/>
                <a:ea typeface="Calibri"/>
                <a:cs typeface="Calibri"/>
                <a:sym typeface="Calibri"/>
              </a:rPr>
              <a:t>Os líderes de equipe devem ser selecionados pela gerência do serviço antes de serem contratados para a equipe.</a:t>
            </a:r>
            <a:endParaRPr>
              <a:latin typeface="Calibri"/>
              <a:ea typeface="Calibri"/>
              <a:cs typeface="Calibri"/>
              <a:sym typeface="Calibri"/>
            </a:endParaRPr>
          </a:p>
          <a:p>
            <a:pPr marL="0" lvl="0" indent="0" algn="l" rtl="0">
              <a:spcBef>
                <a:spcPts val="0"/>
              </a:spcBef>
              <a:spcAft>
                <a:spcPts val="0"/>
              </a:spcAft>
              <a:buNone/>
            </a:pPr>
            <a:endParaRPr/>
          </a:p>
        </p:txBody>
      </p:sp>
      <p:sp>
        <p:nvSpPr>
          <p:cNvPr id="1058" name="Google Shape;1058;p1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134</a:t>
            </a:fld>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5" name="Google Shape;1065;p1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a:solidFill>
                  <a:srgbClr val="000000"/>
                </a:solidFill>
                <a:latin typeface="Calibri"/>
                <a:ea typeface="Calibri"/>
                <a:cs typeface="Calibri"/>
                <a:sym typeface="Calibri"/>
              </a:rPr>
              <a:t>Um líder de equipe eficaz:</a:t>
            </a:r>
            <a:endParaRPr>
              <a:latin typeface="Calibri"/>
              <a:ea typeface="Calibri"/>
              <a:cs typeface="Calibri"/>
              <a:sym typeface="Calibri"/>
            </a:endParaRPr>
          </a:p>
          <a:p>
            <a:pPr marL="342900" marR="0" lvl="0" indent="-228600" algn="l" rtl="0">
              <a:lnSpc>
                <a:spcPct val="115000"/>
              </a:lnSpc>
              <a:spcBef>
                <a:spcPts val="0"/>
              </a:spcBef>
              <a:spcAft>
                <a:spcPts val="0"/>
              </a:spcAft>
              <a:buClr>
                <a:srgbClr val="000000"/>
              </a:buClr>
              <a:buSzPts val="1200"/>
              <a:buFont typeface="Arial"/>
              <a:buChar char="•"/>
            </a:pPr>
            <a:r>
              <a:rPr lang="en-GB">
                <a:solidFill>
                  <a:srgbClr val="000000"/>
                </a:solidFill>
                <a:latin typeface="Calibri"/>
                <a:ea typeface="Calibri"/>
                <a:cs typeface="Calibri"/>
                <a:sym typeface="Calibri"/>
              </a:rPr>
              <a:t>promove uma abordagem não violenta para a resolução de uma situação;</a:t>
            </a:r>
            <a:endParaRPr>
              <a:latin typeface="Calibri"/>
              <a:ea typeface="Calibri"/>
              <a:cs typeface="Calibri"/>
              <a:sym typeface="Calibri"/>
            </a:endParaRPr>
          </a:p>
          <a:p>
            <a:pPr marL="342900" marR="0" lvl="0" indent="-228600" algn="l" rtl="0">
              <a:lnSpc>
                <a:spcPct val="115000"/>
              </a:lnSpc>
              <a:spcBef>
                <a:spcPts val="0"/>
              </a:spcBef>
              <a:spcAft>
                <a:spcPts val="0"/>
              </a:spcAft>
              <a:buClr>
                <a:srgbClr val="000000"/>
              </a:buClr>
              <a:buSzPts val="1200"/>
              <a:buFont typeface="Arial"/>
              <a:buChar char="•"/>
            </a:pPr>
            <a:r>
              <a:rPr lang="en-GB">
                <a:solidFill>
                  <a:srgbClr val="000000"/>
                </a:solidFill>
                <a:latin typeface="Calibri"/>
                <a:ea typeface="Calibri"/>
                <a:cs typeface="Calibri"/>
                <a:sym typeface="Calibri"/>
              </a:rPr>
              <a:t>promove a segurança de todas as pessoas envolvidas na situação conflituosa ou tensa; </a:t>
            </a:r>
            <a:endParaRPr>
              <a:latin typeface="Calibri"/>
              <a:ea typeface="Calibri"/>
              <a:cs typeface="Calibri"/>
              <a:sym typeface="Calibri"/>
            </a:endParaRPr>
          </a:p>
          <a:p>
            <a:pPr marL="342900" marR="0" lvl="0" indent="-228600" algn="l" rtl="0">
              <a:lnSpc>
                <a:spcPct val="115000"/>
              </a:lnSpc>
              <a:spcBef>
                <a:spcPts val="0"/>
              </a:spcBef>
              <a:spcAft>
                <a:spcPts val="0"/>
              </a:spcAft>
              <a:buClr>
                <a:srgbClr val="000000"/>
              </a:buClr>
              <a:buSzPts val="1200"/>
              <a:buFont typeface="Arial"/>
              <a:buChar char="•"/>
            </a:pPr>
            <a:r>
              <a:rPr lang="en-GB">
                <a:solidFill>
                  <a:srgbClr val="000000"/>
                </a:solidFill>
                <a:latin typeface="Calibri"/>
                <a:ea typeface="Calibri"/>
                <a:cs typeface="Calibri"/>
                <a:sym typeface="Calibri"/>
              </a:rPr>
              <a:t>assume um papel de liderança na situação e delega funções e responsabilidades a outros membros da equipe (por exemplo, limpar a área, garantir que não haja objetos potencialmente perigosos ou nocivos, etc.); </a:t>
            </a:r>
            <a:endParaRPr>
              <a:latin typeface="Calibri"/>
              <a:ea typeface="Calibri"/>
              <a:cs typeface="Calibri"/>
              <a:sym typeface="Calibri"/>
            </a:endParaRPr>
          </a:p>
          <a:p>
            <a:pPr marL="342900" marR="0" lvl="0" indent="-228600" algn="l" rtl="0">
              <a:lnSpc>
                <a:spcPct val="115000"/>
              </a:lnSpc>
              <a:spcBef>
                <a:spcPts val="0"/>
              </a:spcBef>
              <a:spcAft>
                <a:spcPts val="0"/>
              </a:spcAft>
              <a:buClr>
                <a:srgbClr val="000000"/>
              </a:buClr>
              <a:buSzPts val="1200"/>
              <a:buFont typeface="Arial"/>
              <a:buChar char="•"/>
            </a:pPr>
            <a:r>
              <a:rPr lang="en-GB">
                <a:solidFill>
                  <a:srgbClr val="000000"/>
                </a:solidFill>
                <a:latin typeface="Calibri"/>
                <a:ea typeface="Calibri"/>
                <a:cs typeface="Calibri"/>
                <a:sym typeface="Calibri"/>
              </a:rPr>
              <a:t>mantém-se atualizado e partilha novas pesquisas sobre abordagens não coercivas; </a:t>
            </a:r>
            <a:endParaRPr>
              <a:latin typeface="Calibri"/>
              <a:ea typeface="Calibri"/>
              <a:cs typeface="Calibri"/>
              <a:sym typeface="Calibri"/>
            </a:endParaRPr>
          </a:p>
          <a:p>
            <a:pPr marL="342900" marR="0" lvl="0" indent="-228600" algn="l" rtl="0">
              <a:lnSpc>
                <a:spcPct val="115000"/>
              </a:lnSpc>
              <a:spcBef>
                <a:spcPts val="0"/>
              </a:spcBef>
              <a:spcAft>
                <a:spcPts val="0"/>
              </a:spcAft>
              <a:buClr>
                <a:srgbClr val="000000"/>
              </a:buClr>
              <a:buSzPts val="1200"/>
              <a:buFont typeface="Arial"/>
              <a:buChar char="•"/>
            </a:pPr>
            <a:r>
              <a:rPr lang="en-GB">
                <a:solidFill>
                  <a:srgbClr val="000000"/>
                </a:solidFill>
                <a:latin typeface="Calibri"/>
                <a:ea typeface="Calibri"/>
                <a:cs typeface="Calibri"/>
                <a:sym typeface="Calibri"/>
              </a:rPr>
              <a:t>é competente em habilidades de comunicação verbal e não verbal;</a:t>
            </a:r>
            <a:endParaRPr>
              <a:latin typeface="Calibri"/>
              <a:ea typeface="Calibri"/>
              <a:cs typeface="Calibri"/>
              <a:sym typeface="Calibri"/>
            </a:endParaRPr>
          </a:p>
          <a:p>
            <a:pPr marL="342900" marR="0" lvl="0" indent="-228600" algn="l" rtl="0">
              <a:lnSpc>
                <a:spcPct val="115000"/>
              </a:lnSpc>
              <a:spcBef>
                <a:spcPts val="0"/>
              </a:spcBef>
              <a:spcAft>
                <a:spcPts val="0"/>
              </a:spcAft>
              <a:buClr>
                <a:srgbClr val="000000"/>
              </a:buClr>
              <a:buSzPts val="1200"/>
              <a:buFont typeface="Arial"/>
              <a:buChar char="•"/>
            </a:pPr>
            <a:r>
              <a:rPr lang="en-GB">
                <a:solidFill>
                  <a:srgbClr val="000000"/>
                </a:solidFill>
                <a:latin typeface="Calibri"/>
                <a:ea typeface="Calibri"/>
                <a:cs typeface="Calibri"/>
                <a:sym typeface="Calibri"/>
              </a:rPr>
              <a:t>ouve conselhos e orienta outras pessoas sobre questões de segurança e práticas não coercivas;</a:t>
            </a:r>
            <a:endParaRPr>
              <a:latin typeface="Calibri"/>
              <a:ea typeface="Calibri"/>
              <a:cs typeface="Calibri"/>
              <a:sym typeface="Calibri"/>
            </a:endParaRPr>
          </a:p>
          <a:p>
            <a:pPr marL="342900" marR="0" lvl="0" indent="-228600" algn="l" rtl="0">
              <a:lnSpc>
                <a:spcPct val="115000"/>
              </a:lnSpc>
              <a:spcBef>
                <a:spcPts val="0"/>
              </a:spcBef>
              <a:spcAft>
                <a:spcPts val="0"/>
              </a:spcAft>
              <a:buClr>
                <a:srgbClr val="000000"/>
              </a:buClr>
              <a:buSzPts val="1200"/>
              <a:buFont typeface="Arial"/>
              <a:buChar char="•"/>
            </a:pPr>
            <a:r>
              <a:rPr lang="en-GB">
                <a:solidFill>
                  <a:srgbClr val="000000"/>
                </a:solidFill>
                <a:latin typeface="Calibri"/>
                <a:ea typeface="Calibri"/>
                <a:cs typeface="Calibri"/>
                <a:sym typeface="Calibri"/>
              </a:rPr>
              <a:t>questiona decisões e práticas inseguras;</a:t>
            </a:r>
            <a:endParaRPr>
              <a:latin typeface="Calibri"/>
              <a:ea typeface="Calibri"/>
              <a:cs typeface="Calibri"/>
              <a:sym typeface="Calibri"/>
            </a:endParaRPr>
          </a:p>
          <a:p>
            <a:pPr marL="342900" marR="0" lvl="0" indent="-228600" algn="l" rtl="0">
              <a:lnSpc>
                <a:spcPct val="115000"/>
              </a:lnSpc>
              <a:spcBef>
                <a:spcPts val="0"/>
              </a:spcBef>
              <a:spcAft>
                <a:spcPts val="0"/>
              </a:spcAft>
              <a:buClr>
                <a:srgbClr val="000000"/>
              </a:buClr>
              <a:buSzPts val="1200"/>
              <a:buFont typeface="Arial"/>
              <a:buChar char="•"/>
            </a:pPr>
            <a:r>
              <a:rPr lang="en-GB">
                <a:solidFill>
                  <a:srgbClr val="000000"/>
                </a:solidFill>
                <a:latin typeface="Calibri"/>
                <a:ea typeface="Calibri"/>
                <a:cs typeface="Calibri"/>
                <a:sym typeface="Calibri"/>
              </a:rPr>
              <a:t>é responsável pela resposta e por todo o debriefing pós-evento. </a:t>
            </a:r>
            <a:endParaRPr>
              <a:latin typeface="Calibri"/>
              <a:ea typeface="Calibri"/>
              <a:cs typeface="Calibri"/>
              <a:sym typeface="Calibri"/>
            </a:endParaRPr>
          </a:p>
          <a:p>
            <a:pPr marL="0" lvl="0" indent="0" algn="l" rtl="0">
              <a:spcBef>
                <a:spcPts val="0"/>
              </a:spcBef>
              <a:spcAft>
                <a:spcPts val="0"/>
              </a:spcAft>
              <a:buNone/>
            </a:pPr>
            <a:endParaRPr/>
          </a:p>
        </p:txBody>
      </p:sp>
      <p:sp>
        <p:nvSpPr>
          <p:cNvPr id="1066" name="Google Shape;1066;p1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135</a:t>
            </a:fld>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136:notes"/>
          <p:cNvSpPr>
            <a:spLocks noGrp="1" noRot="1" noChangeAspect="1"/>
          </p:cNvSpPr>
          <p:nvPr>
            <p:ph type="sldImg" idx="2"/>
          </p:nvPr>
        </p:nvSpPr>
        <p:spPr>
          <a:xfrm>
            <a:off x="685800" y="10747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3" name="Google Shape;1073;p136:notes"/>
          <p:cNvSpPr txBox="1">
            <a:spLocks noGrp="1"/>
          </p:cNvSpPr>
          <p:nvPr>
            <p:ph type="body" idx="1"/>
          </p:nvPr>
        </p:nvSpPr>
        <p:spPr>
          <a:xfrm>
            <a:off x="685800" y="4400550"/>
            <a:ext cx="5486400" cy="368046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dirty="0" err="1">
                <a:solidFill>
                  <a:srgbClr val="000000"/>
                </a:solidFill>
                <a:latin typeface="Calibri"/>
                <a:ea typeface="Calibri"/>
                <a:cs typeface="Calibri"/>
                <a:sym typeface="Calibri"/>
              </a:rPr>
              <a:t>Formação</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em</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respostas</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não</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coercivas</a:t>
            </a:r>
            <a:r>
              <a:rPr lang="en-GB" b="1" dirty="0">
                <a:solidFill>
                  <a:srgbClr val="000000"/>
                </a:solidFill>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dirty="0" err="1">
                <a:solidFill>
                  <a:srgbClr val="000000"/>
                </a:solidFill>
                <a:latin typeface="Calibri"/>
                <a:ea typeface="Calibri"/>
                <a:cs typeface="Calibri"/>
                <a:sym typeface="Calibri"/>
              </a:rPr>
              <a:t>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membros</a:t>
            </a:r>
            <a:r>
              <a:rPr lang="en-GB" dirty="0">
                <a:solidFill>
                  <a:srgbClr val="000000"/>
                </a:solidFill>
                <a:latin typeface="Calibri"/>
                <a:ea typeface="Calibri"/>
                <a:cs typeface="Calibri"/>
                <a:sym typeface="Calibri"/>
              </a:rPr>
              <a:t> da equipe (</a:t>
            </a:r>
            <a:r>
              <a:rPr lang="en-GB" dirty="0" err="1">
                <a:solidFill>
                  <a:srgbClr val="000000"/>
                </a:solidFill>
                <a:latin typeface="Calibri"/>
                <a:ea typeface="Calibri"/>
                <a:cs typeface="Calibri"/>
                <a:sym typeface="Calibri"/>
              </a:rPr>
              <a:t>profissionais</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não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profissionais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devem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receber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treinamento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sobre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como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evitar</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gerenciar</a:t>
            </a:r>
            <a:r>
              <a:rPr lang="en-GB" dirty="0">
                <a:solidFill>
                  <a:srgbClr val="000000"/>
                </a:solidFill>
                <a:latin typeface="Calibri"/>
                <a:ea typeface="Calibri"/>
                <a:cs typeface="Calibri"/>
                <a:sym typeface="Calibri"/>
              </a:rPr>
              <a:t> crises. </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dirty="0" err="1">
                <a:solidFill>
                  <a:srgbClr val="000000"/>
                </a:solidFill>
                <a:latin typeface="Calibri"/>
                <a:ea typeface="Calibri"/>
                <a:cs typeface="Calibri"/>
                <a:sym typeface="Calibri"/>
              </a:rPr>
              <a:t>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serviços</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saúde</a:t>
            </a:r>
            <a:r>
              <a:rPr lang="en-GB" dirty="0">
                <a:solidFill>
                  <a:srgbClr val="000000"/>
                </a:solidFill>
                <a:latin typeface="Calibri"/>
                <a:ea typeface="Calibri"/>
                <a:cs typeface="Calibri"/>
                <a:sym typeface="Calibri"/>
              </a:rPr>
              <a:t> mental e </a:t>
            </a:r>
            <a:r>
              <a:rPr lang="en-GB" dirty="0" err="1">
                <a:solidFill>
                  <a:srgbClr val="000000"/>
                </a:solidFill>
                <a:latin typeface="Calibri"/>
                <a:ea typeface="Calibri"/>
                <a:cs typeface="Calibri"/>
                <a:sym typeface="Calibri"/>
              </a:rPr>
              <a:t>sociais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devem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melhorar</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qualidade</a:t>
            </a:r>
            <a:r>
              <a:rPr lang="en-GB" dirty="0">
                <a:solidFill>
                  <a:srgbClr val="000000"/>
                </a:solidFill>
                <a:latin typeface="Calibri"/>
                <a:ea typeface="Calibri"/>
                <a:cs typeface="Calibri"/>
                <a:sym typeface="Calibri"/>
              </a:rPr>
              <a:t> e a </a:t>
            </a:r>
            <a:r>
              <a:rPr lang="en-GB" dirty="0" err="1">
                <a:solidFill>
                  <a:srgbClr val="000000"/>
                </a:solidFill>
                <a:latin typeface="Calibri"/>
                <a:ea typeface="Calibri"/>
                <a:cs typeface="Calibri"/>
                <a:sym typeface="Calibri"/>
              </a:rPr>
              <a:t>quantidade</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sua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formação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tornando</a:t>
            </a:r>
            <a:r>
              <a:rPr lang="en-GB" dirty="0">
                <a:solidFill>
                  <a:srgbClr val="000000"/>
                </a:solidFill>
                <a:latin typeface="Calibri"/>
                <a:ea typeface="Calibri"/>
                <a:cs typeface="Calibri"/>
                <a:sym typeface="Calibri"/>
              </a:rPr>
              <a:t>-a </a:t>
            </a:r>
            <a:r>
              <a:rPr lang="en-GB" dirty="0" err="1">
                <a:solidFill>
                  <a:srgbClr val="000000"/>
                </a:solidFill>
                <a:latin typeface="Calibri"/>
                <a:ea typeface="Calibri"/>
                <a:cs typeface="Calibri"/>
                <a:sym typeface="Calibri"/>
              </a:rPr>
              <a:t>uma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exigência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anual</a:t>
            </a:r>
            <a:r>
              <a:rPr lang="en-GB" dirty="0">
                <a:solidFill>
                  <a:srgbClr val="000000"/>
                </a:solidFill>
                <a:latin typeface="Calibri"/>
                <a:ea typeface="Calibri"/>
                <a:cs typeface="Calibri"/>
                <a:sym typeface="Calibri"/>
              </a:rPr>
              <a:t> para </a:t>
            </a:r>
            <a:r>
              <a:rPr lang="en-GB" dirty="0" err="1">
                <a:solidFill>
                  <a:srgbClr val="000000"/>
                </a:solidFill>
                <a:latin typeface="Calibri"/>
                <a:ea typeface="Calibri"/>
                <a:cs typeface="Calibri"/>
                <a:sym typeface="Calibri"/>
              </a:rPr>
              <a:t>todos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membros</a:t>
            </a:r>
            <a:r>
              <a:rPr lang="en-GB" dirty="0">
                <a:solidFill>
                  <a:srgbClr val="000000"/>
                </a:solidFill>
                <a:latin typeface="Calibri"/>
                <a:ea typeface="Calibri"/>
                <a:cs typeface="Calibri"/>
                <a:sym typeface="Calibri"/>
              </a:rPr>
              <a:t> da equipe.</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dirty="0" err="1">
                <a:solidFill>
                  <a:srgbClr val="000000"/>
                </a:solidFill>
                <a:latin typeface="Calibri"/>
                <a:ea typeface="Calibri"/>
                <a:cs typeface="Calibri"/>
                <a:sym typeface="Calibri"/>
              </a:rPr>
              <a:t>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membros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devem</a:t>
            </a:r>
            <a:r>
              <a:rPr lang="en-GB" dirty="0">
                <a:solidFill>
                  <a:srgbClr val="000000"/>
                </a:solidFill>
                <a:latin typeface="Calibri"/>
                <a:ea typeface="Calibri"/>
                <a:cs typeface="Calibri"/>
                <a:sym typeface="Calibri"/>
              </a:rPr>
              <a:t> ser </a:t>
            </a:r>
            <a:r>
              <a:rPr lang="en-GB" dirty="0" err="1">
                <a:solidFill>
                  <a:srgbClr val="000000"/>
                </a:solidFill>
                <a:latin typeface="Calibri"/>
                <a:ea typeface="Calibri"/>
                <a:cs typeface="Calibri"/>
                <a:sym typeface="Calibri"/>
              </a:rPr>
              <a:t>treinados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em</a:t>
            </a:r>
            <a:r>
              <a:rPr lang="en-GB" dirty="0">
                <a:solidFill>
                  <a:srgbClr val="000000"/>
                </a:solidFill>
                <a:latin typeface="Calibri"/>
                <a:ea typeface="Calibri"/>
                <a:cs typeface="Calibri"/>
                <a:sym typeface="Calibri"/>
              </a:rPr>
              <a:t> conjunto e </a:t>
            </a:r>
            <a:r>
              <a:rPr lang="en-GB" dirty="0" err="1">
                <a:solidFill>
                  <a:srgbClr val="000000"/>
                </a:solidFill>
                <a:latin typeface="Calibri"/>
                <a:ea typeface="Calibri"/>
                <a:cs typeface="Calibri"/>
                <a:sym typeface="Calibri"/>
              </a:rPr>
              <a:t>ter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relações</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trabalho</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lhes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permitam</a:t>
            </a:r>
            <a:r>
              <a:rPr lang="en-GB" dirty="0">
                <a:solidFill>
                  <a:srgbClr val="000000"/>
                </a:solidFill>
                <a:latin typeface="Calibri"/>
                <a:ea typeface="Calibri"/>
                <a:cs typeface="Calibri"/>
                <a:sym typeface="Calibri"/>
              </a:rPr>
              <a:t> responder </a:t>
            </a:r>
            <a:r>
              <a:rPr lang="en-GB" dirty="0" err="1">
                <a:solidFill>
                  <a:srgbClr val="000000"/>
                </a:solidFill>
                <a:latin typeface="Calibri"/>
                <a:ea typeface="Calibri"/>
                <a:cs typeface="Calibri"/>
                <a:sym typeface="Calibri"/>
              </a:rPr>
              <a:t>em</a:t>
            </a:r>
            <a:r>
              <a:rPr lang="en-GB" dirty="0">
                <a:solidFill>
                  <a:srgbClr val="000000"/>
                </a:solidFill>
                <a:latin typeface="Calibri"/>
                <a:ea typeface="Calibri"/>
                <a:cs typeface="Calibri"/>
                <a:sym typeface="Calibri"/>
              </a:rPr>
              <a:t> equipe e </a:t>
            </a:r>
            <a:r>
              <a:rPr lang="en-GB" dirty="0" err="1">
                <a:solidFill>
                  <a:srgbClr val="000000"/>
                </a:solidFill>
                <a:latin typeface="Calibri"/>
                <a:ea typeface="Calibri"/>
                <a:cs typeface="Calibri"/>
                <a:sym typeface="Calibri"/>
              </a:rPr>
              <a:t>evitar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qualquer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falha</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comunicação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ou</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falta</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coordenação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nas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situações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em</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intervêm</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dirty="0">
                <a:solidFill>
                  <a:srgbClr val="000000"/>
                </a:solidFill>
                <a:latin typeface="Calibri"/>
                <a:ea typeface="Calibri"/>
                <a:cs typeface="Calibri"/>
                <a:sym typeface="Calibri"/>
              </a:rPr>
              <a:t>O </a:t>
            </a:r>
            <a:r>
              <a:rPr lang="en-GB" dirty="0" err="1">
                <a:solidFill>
                  <a:srgbClr val="000000"/>
                </a:solidFill>
                <a:latin typeface="Calibri"/>
                <a:ea typeface="Calibri"/>
                <a:cs typeface="Calibri"/>
                <a:sym typeface="Calibri"/>
              </a:rPr>
              <a:t>treinamento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deve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incluir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como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apoiar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pessoas</a:t>
            </a:r>
            <a:r>
              <a:rPr lang="en-GB" dirty="0">
                <a:solidFill>
                  <a:srgbClr val="000000"/>
                </a:solidFill>
                <a:latin typeface="Calibri"/>
                <a:ea typeface="Calibri"/>
                <a:cs typeface="Calibri"/>
                <a:sym typeface="Calibri"/>
              </a:rPr>
              <a:t> com </a:t>
            </a:r>
            <a:r>
              <a:rPr lang="en-GB" dirty="0" err="1">
                <a:solidFill>
                  <a:srgbClr val="000000"/>
                </a:solidFill>
                <a:latin typeface="Calibri"/>
                <a:ea typeface="Calibri"/>
                <a:cs typeface="Calibri"/>
                <a:sym typeface="Calibri"/>
              </a:rPr>
              <a:t>necessidades</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exigências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especiais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exemplo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mulheres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grávidas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pessoas</a:t>
            </a:r>
            <a:r>
              <a:rPr lang="en-GB" dirty="0">
                <a:solidFill>
                  <a:srgbClr val="000000"/>
                </a:solidFill>
                <a:latin typeface="Calibri"/>
                <a:ea typeface="Calibri"/>
                <a:cs typeface="Calibri"/>
                <a:sym typeface="Calibri"/>
              </a:rPr>
              <a:t> com </a:t>
            </a:r>
            <a:r>
              <a:rPr lang="en-GB" dirty="0" err="1">
                <a:solidFill>
                  <a:srgbClr val="000000"/>
                </a:solidFill>
                <a:latin typeface="Calibri"/>
                <a:ea typeface="Calibri"/>
                <a:cs typeface="Calibri"/>
                <a:sym typeface="Calibri"/>
              </a:rPr>
              <a:t>deficiências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físicas</a:t>
            </a:r>
            <a:r>
              <a:rPr lang="en-GB" dirty="0">
                <a:solidFill>
                  <a:srgbClr val="000000"/>
                </a:solidFill>
                <a:latin typeface="Calibri"/>
                <a:ea typeface="Calibri"/>
                <a:cs typeface="Calibri"/>
                <a:sym typeface="Calibri"/>
              </a:rPr>
              <a:t>, etc.).</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dirty="0">
                <a:solidFill>
                  <a:srgbClr val="000000"/>
                </a:solidFill>
                <a:latin typeface="Calibri"/>
                <a:ea typeface="Calibri"/>
                <a:cs typeface="Calibri"/>
                <a:sym typeface="Calibri"/>
              </a:rPr>
              <a:t>A </a:t>
            </a:r>
            <a:r>
              <a:rPr lang="en-GB" dirty="0" err="1">
                <a:solidFill>
                  <a:srgbClr val="000000"/>
                </a:solidFill>
                <a:latin typeface="Calibri"/>
                <a:ea typeface="Calibri"/>
                <a:cs typeface="Calibri"/>
                <a:sym typeface="Calibri"/>
              </a:rPr>
              <a:t>formação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deve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simular</a:t>
            </a:r>
            <a:r>
              <a:rPr lang="en-GB" dirty="0">
                <a:solidFill>
                  <a:srgbClr val="000000"/>
                </a:solidFill>
                <a:latin typeface="Calibri"/>
                <a:ea typeface="Calibri"/>
                <a:cs typeface="Calibri"/>
                <a:sym typeface="Calibri"/>
              </a:rPr>
              <a:t> o </a:t>
            </a:r>
            <a:r>
              <a:rPr lang="en-GB" dirty="0" err="1">
                <a:solidFill>
                  <a:srgbClr val="000000"/>
                </a:solidFill>
                <a:latin typeface="Calibri"/>
                <a:ea typeface="Calibri"/>
                <a:cs typeface="Calibri"/>
                <a:sym typeface="Calibri"/>
              </a:rPr>
              <a:t>estresse</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situações</a:t>
            </a:r>
            <a:r>
              <a:rPr lang="en-GB" dirty="0">
                <a:solidFill>
                  <a:srgbClr val="000000"/>
                </a:solidFill>
                <a:latin typeface="Calibri"/>
                <a:ea typeface="Calibri"/>
                <a:cs typeface="Calibri"/>
                <a:sym typeface="Calibri"/>
              </a:rPr>
              <a:t> da </a:t>
            </a:r>
            <a:r>
              <a:rPr lang="en-GB" dirty="0" err="1">
                <a:solidFill>
                  <a:srgbClr val="000000"/>
                </a:solidFill>
                <a:latin typeface="Calibri"/>
                <a:ea typeface="Calibri"/>
                <a:cs typeface="Calibri"/>
                <a:sym typeface="Calibri"/>
              </a:rPr>
              <a:t>vida</a:t>
            </a:r>
            <a:r>
              <a:rPr lang="en-GB" dirty="0">
                <a:solidFill>
                  <a:srgbClr val="000000"/>
                </a:solidFill>
                <a:latin typeface="Calibri"/>
                <a:ea typeface="Calibri"/>
                <a:cs typeface="Calibri"/>
                <a:sym typeface="Calibri"/>
              </a:rPr>
              <a:t> real que, no passado, </a:t>
            </a:r>
            <a:r>
              <a:rPr lang="en-GB" dirty="0" err="1">
                <a:solidFill>
                  <a:srgbClr val="000000"/>
                </a:solidFill>
                <a:latin typeface="Calibri"/>
                <a:ea typeface="Calibri"/>
                <a:cs typeface="Calibri"/>
                <a:sym typeface="Calibri"/>
              </a:rPr>
              <a:t>resultaram</a:t>
            </a:r>
            <a:r>
              <a:rPr lang="en-GB" dirty="0">
                <a:solidFill>
                  <a:srgbClr val="000000"/>
                </a:solidFill>
                <a:latin typeface="Calibri"/>
                <a:ea typeface="Calibri"/>
                <a:cs typeface="Calibri"/>
                <a:sym typeface="Calibri"/>
              </a:rPr>
              <a:t> no </a:t>
            </a:r>
            <a:r>
              <a:rPr lang="en-GB" dirty="0" err="1">
                <a:solidFill>
                  <a:srgbClr val="000000"/>
                </a:solidFill>
                <a:latin typeface="Calibri"/>
                <a:ea typeface="Calibri"/>
                <a:cs typeface="Calibri"/>
                <a:sym typeface="Calibri"/>
              </a:rPr>
              <a:t>uso</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isolamento</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contenção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permitindo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assim</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membros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pratiquem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manter</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calma</a:t>
            </a:r>
            <a:r>
              <a:rPr lang="en-GB" dirty="0">
                <a:solidFill>
                  <a:srgbClr val="000000"/>
                </a:solidFill>
                <a:latin typeface="Calibri"/>
                <a:ea typeface="Calibri"/>
                <a:cs typeface="Calibri"/>
                <a:sym typeface="Calibri"/>
              </a:rPr>
              <a:t> sob </a:t>
            </a:r>
            <a:r>
              <a:rPr lang="en-GB" dirty="0" err="1">
                <a:solidFill>
                  <a:srgbClr val="000000"/>
                </a:solidFill>
                <a:latin typeface="Calibri"/>
                <a:ea typeface="Calibri"/>
                <a:cs typeface="Calibri"/>
                <a:sym typeface="Calibri"/>
              </a:rPr>
              <a:t>estresse</a:t>
            </a:r>
            <a:r>
              <a:rPr lang="en-GB" dirty="0">
                <a:solidFill>
                  <a:srgbClr val="000000"/>
                </a:solidFill>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b="1" dirty="0">
                <a:solidFill>
                  <a:srgbClr val="000000"/>
                </a:solidFill>
                <a:latin typeface="Calibri"/>
                <a:ea typeface="Calibri"/>
                <a:cs typeface="Calibri"/>
                <a:sym typeface="Calibri"/>
              </a:rPr>
              <a:t>À </a:t>
            </a:r>
            <a:r>
              <a:rPr lang="en-GB" b="1" dirty="0" err="1">
                <a:solidFill>
                  <a:srgbClr val="000000"/>
                </a:solidFill>
                <a:latin typeface="Calibri"/>
                <a:ea typeface="Calibri"/>
                <a:cs typeface="Calibri"/>
                <a:sym typeface="Calibri"/>
              </a:rPr>
              <a:t>medida</a:t>
            </a:r>
            <a:r>
              <a:rPr lang="en-GB" b="1" dirty="0">
                <a:solidFill>
                  <a:srgbClr val="000000"/>
                </a:solidFill>
                <a:latin typeface="Calibri"/>
                <a:ea typeface="Calibri"/>
                <a:cs typeface="Calibri"/>
                <a:sym typeface="Calibri"/>
              </a:rPr>
              <a:t> que as equipes de </a:t>
            </a:r>
            <a:r>
              <a:rPr lang="en-GB" b="1" dirty="0" err="1">
                <a:solidFill>
                  <a:srgbClr val="000000"/>
                </a:solidFill>
                <a:latin typeface="Calibri"/>
                <a:ea typeface="Calibri"/>
                <a:cs typeface="Calibri"/>
                <a:sym typeface="Calibri"/>
              </a:rPr>
              <a:t>resposta</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ganham</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mais</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experiência</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prática</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sua</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eficácia</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na</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difusão</a:t>
            </a:r>
            <a:r>
              <a:rPr lang="en-GB" b="1" dirty="0">
                <a:solidFill>
                  <a:srgbClr val="000000"/>
                </a:solidFill>
                <a:latin typeface="Calibri"/>
                <a:ea typeface="Calibri"/>
                <a:cs typeface="Calibri"/>
                <a:sym typeface="Calibri"/>
              </a:rPr>
              <a:t> de </a:t>
            </a:r>
            <a:r>
              <a:rPr lang="en-GB" b="1" dirty="0" err="1">
                <a:solidFill>
                  <a:srgbClr val="000000"/>
                </a:solidFill>
                <a:latin typeface="Calibri"/>
                <a:ea typeface="Calibri"/>
                <a:cs typeface="Calibri"/>
                <a:sym typeface="Calibri"/>
              </a:rPr>
              <a:t>situações</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conflituosas</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aumenta</a:t>
            </a:r>
            <a:r>
              <a:rPr lang="en-GB" b="1" dirty="0">
                <a:solidFill>
                  <a:srgbClr val="000000"/>
                </a:solidFill>
                <a:latin typeface="Calibri"/>
                <a:ea typeface="Calibri"/>
                <a:cs typeface="Calibri"/>
                <a:sym typeface="Calibri"/>
              </a:rPr>
              <a:t> com o tempo.</a:t>
            </a:r>
            <a:endParaRPr b="1" dirty="0">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dirty="0">
                <a:solidFill>
                  <a:srgbClr val="000000"/>
                </a:solidFill>
                <a:latin typeface="Calibri"/>
                <a:ea typeface="Calibri"/>
                <a:cs typeface="Calibri"/>
                <a:sym typeface="Calibri"/>
              </a:rPr>
              <a:t>Todo o </a:t>
            </a:r>
            <a:r>
              <a:rPr lang="en-GB" dirty="0" err="1">
                <a:solidFill>
                  <a:srgbClr val="000000"/>
                </a:solidFill>
                <a:latin typeface="Calibri"/>
                <a:ea typeface="Calibri"/>
                <a:cs typeface="Calibri"/>
                <a:sym typeface="Calibri"/>
              </a:rPr>
              <a:t>pessoal</a:t>
            </a:r>
            <a:r>
              <a:rPr lang="en-GB" dirty="0">
                <a:solidFill>
                  <a:srgbClr val="000000"/>
                </a:solidFill>
                <a:latin typeface="Calibri"/>
                <a:ea typeface="Calibri"/>
                <a:cs typeface="Calibri"/>
                <a:sym typeface="Calibri"/>
              </a:rPr>
              <a:t> do </a:t>
            </a:r>
            <a:r>
              <a:rPr lang="en-GB" dirty="0" err="1">
                <a:solidFill>
                  <a:srgbClr val="000000"/>
                </a:solidFill>
                <a:latin typeface="Calibri"/>
                <a:ea typeface="Calibri"/>
                <a:cs typeface="Calibri"/>
                <a:sym typeface="Calibri"/>
              </a:rPr>
              <a:t>serviço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não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apenas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membros</a:t>
            </a:r>
            <a:r>
              <a:rPr lang="en-GB" dirty="0">
                <a:solidFill>
                  <a:srgbClr val="000000"/>
                </a:solidFill>
                <a:latin typeface="Calibri"/>
                <a:ea typeface="Calibri"/>
                <a:cs typeface="Calibri"/>
                <a:sym typeface="Calibri"/>
              </a:rPr>
              <a:t> da equipe de </a:t>
            </a:r>
            <a:r>
              <a:rPr lang="en-GB" dirty="0" err="1">
                <a:solidFill>
                  <a:srgbClr val="000000"/>
                </a:solidFill>
                <a:latin typeface="Calibri"/>
                <a:ea typeface="Calibri"/>
                <a:cs typeface="Calibri"/>
                <a:sym typeface="Calibri"/>
              </a:rPr>
              <a:t>resposta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também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deve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receber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treinamento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respostas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não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coercivas</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situações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conflituosas</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1074" name="Google Shape;1074;p1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136</a:t>
            </a:fld>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p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1" name="Google Shape;1081;p1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dirty="0">
                <a:solidFill>
                  <a:srgbClr val="000000"/>
                </a:solidFill>
                <a:latin typeface="Calibri"/>
                <a:ea typeface="Calibri"/>
                <a:cs typeface="Calibri"/>
                <a:sym typeface="Calibri"/>
              </a:rPr>
              <a:t>A equipe de </a:t>
            </a:r>
            <a:r>
              <a:rPr lang="en-GB" b="1" dirty="0" err="1">
                <a:solidFill>
                  <a:srgbClr val="000000"/>
                </a:solidFill>
                <a:latin typeface="Calibri"/>
                <a:ea typeface="Calibri"/>
                <a:cs typeface="Calibri"/>
                <a:sym typeface="Calibri"/>
              </a:rPr>
              <a:t>resposta</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em</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ação</a:t>
            </a:r>
            <a:r>
              <a:rPr lang="en-GB" b="1" dirty="0">
                <a:solidFill>
                  <a:srgbClr val="000000"/>
                </a:solidFill>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b="1" dirty="0">
                <a:solidFill>
                  <a:srgbClr val="000000"/>
                </a:solidFill>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Calibri"/>
              <a:buAutoNum type="arabicPeriod"/>
            </a:pPr>
            <a:r>
              <a:rPr lang="en-GB" b="1" dirty="0">
                <a:solidFill>
                  <a:srgbClr val="000000"/>
                </a:solidFill>
                <a:latin typeface="Calibri"/>
                <a:ea typeface="Calibri"/>
                <a:cs typeface="Calibri"/>
                <a:sym typeface="Calibri"/>
              </a:rPr>
              <a:t>Antes de </a:t>
            </a:r>
            <a:r>
              <a:rPr lang="en-GB" b="1" dirty="0" err="1">
                <a:solidFill>
                  <a:srgbClr val="000000"/>
                </a:solidFill>
                <a:latin typeface="Calibri"/>
                <a:ea typeface="Calibri"/>
                <a:cs typeface="Calibri"/>
                <a:sym typeface="Calibri"/>
              </a:rPr>
              <a:t>uma</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potencial</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situação</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conflituosa</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dirty="0">
                <a:solidFill>
                  <a:srgbClr val="000000"/>
                </a:solidFill>
                <a:latin typeface="Calibri"/>
                <a:ea typeface="Calibri"/>
                <a:cs typeface="Calibri"/>
                <a:sym typeface="Calibri"/>
              </a:rPr>
              <a:t>Quando </a:t>
            </a:r>
            <a:r>
              <a:rPr lang="en-GB" dirty="0" err="1">
                <a:solidFill>
                  <a:srgbClr val="000000"/>
                </a:solidFill>
                <a:latin typeface="Calibri"/>
                <a:ea typeface="Calibri"/>
                <a:cs typeface="Calibri"/>
                <a:sym typeface="Calibri"/>
              </a:rPr>
              <a:t>ocorre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uma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situação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conflituosa</a:t>
            </a:r>
            <a:r>
              <a:rPr lang="en-GB" dirty="0">
                <a:solidFill>
                  <a:srgbClr val="000000"/>
                </a:solidFill>
                <a:latin typeface="Calibri"/>
                <a:ea typeface="Calibri"/>
                <a:cs typeface="Calibri"/>
                <a:sym typeface="Calibri"/>
              </a:rPr>
              <a:t>, o </a:t>
            </a:r>
            <a:r>
              <a:rPr lang="en-GB" dirty="0" err="1">
                <a:solidFill>
                  <a:srgbClr val="000000"/>
                </a:solidFill>
                <a:latin typeface="Calibri"/>
                <a:ea typeface="Calibri"/>
                <a:cs typeface="Calibri"/>
                <a:sym typeface="Calibri"/>
              </a:rPr>
              <a:t>funcionário</a:t>
            </a:r>
            <a:r>
              <a:rPr lang="en-GB" dirty="0">
                <a:solidFill>
                  <a:srgbClr val="000000"/>
                </a:solidFill>
                <a:latin typeface="Calibri"/>
                <a:ea typeface="Calibri"/>
                <a:cs typeface="Calibri"/>
                <a:sym typeface="Calibri"/>
              </a:rPr>
              <a:t> no local </a:t>
            </a:r>
            <a:r>
              <a:rPr lang="en-GB" dirty="0" err="1">
                <a:solidFill>
                  <a:srgbClr val="000000"/>
                </a:solidFill>
                <a:latin typeface="Calibri"/>
                <a:ea typeface="Calibri"/>
                <a:cs typeface="Calibri"/>
                <a:sym typeface="Calibri"/>
              </a:rPr>
              <a:t>alerta</a:t>
            </a:r>
            <a:r>
              <a:rPr lang="en-GB" dirty="0">
                <a:solidFill>
                  <a:srgbClr val="000000"/>
                </a:solidFill>
                <a:latin typeface="Calibri"/>
                <a:ea typeface="Calibri"/>
                <a:cs typeface="Calibri"/>
                <a:sym typeface="Calibri"/>
              </a:rPr>
              <a:t> a equipe de </a:t>
            </a:r>
            <a:r>
              <a:rPr lang="en-GB" dirty="0" err="1">
                <a:solidFill>
                  <a:srgbClr val="000000"/>
                </a:solidFill>
                <a:latin typeface="Calibri"/>
                <a:ea typeface="Calibri"/>
                <a:cs typeface="Calibri"/>
                <a:sym typeface="Calibri"/>
              </a:rPr>
              <a:t>resposta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chamando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seus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membros</a:t>
            </a:r>
            <a:r>
              <a:rPr lang="en-GB" dirty="0">
                <a:solidFill>
                  <a:srgbClr val="000000"/>
                </a:solidFill>
                <a:latin typeface="Calibri"/>
                <a:ea typeface="Calibri"/>
                <a:cs typeface="Calibri"/>
                <a:sym typeface="Calibri"/>
              </a:rPr>
              <a:t> para o local da </a:t>
            </a:r>
            <a:r>
              <a:rPr lang="en-GB" dirty="0" err="1">
                <a:solidFill>
                  <a:srgbClr val="000000"/>
                </a:solidFill>
                <a:latin typeface="Calibri"/>
                <a:ea typeface="Calibri"/>
                <a:cs typeface="Calibri"/>
                <a:sym typeface="Calibri"/>
              </a:rPr>
              <a:t>situação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rádio</a:t>
            </a:r>
            <a:r>
              <a:rPr lang="en-GB" dirty="0">
                <a:solidFill>
                  <a:srgbClr val="000000"/>
                </a:solidFill>
                <a:latin typeface="Calibri"/>
                <a:ea typeface="Calibri"/>
                <a:cs typeface="Calibri"/>
                <a:sym typeface="Calibri"/>
              </a:rPr>
              <a:t>, pagers </a:t>
            </a:r>
            <a:r>
              <a:rPr lang="en-GB" dirty="0" err="1">
                <a:solidFill>
                  <a:srgbClr val="000000"/>
                </a:solidFill>
                <a:latin typeface="Calibri"/>
                <a:ea typeface="Calibri"/>
                <a:cs typeface="Calibri"/>
                <a:sym typeface="Calibri"/>
              </a:rPr>
              <a:t>ou</a:t>
            </a:r>
            <a:r>
              <a:rPr lang="en-GB" dirty="0">
                <a:solidFill>
                  <a:srgbClr val="000000"/>
                </a:solidFill>
                <a:latin typeface="Calibri"/>
                <a:ea typeface="Calibri"/>
                <a:cs typeface="Calibri"/>
                <a:sym typeface="Calibri"/>
              </a:rPr>
              <a:t> outros </a:t>
            </a:r>
            <a:r>
              <a:rPr lang="en-GB" dirty="0" err="1">
                <a:solidFill>
                  <a:srgbClr val="000000"/>
                </a:solidFill>
                <a:latin typeface="Calibri"/>
                <a:ea typeface="Calibri"/>
                <a:cs typeface="Calibri"/>
                <a:sym typeface="Calibri"/>
              </a:rPr>
              <a:t>métodos</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dirty="0">
                <a:solidFill>
                  <a:srgbClr val="000000"/>
                </a:solidFill>
                <a:latin typeface="Calibri"/>
                <a:ea typeface="Calibri"/>
                <a:cs typeface="Calibri"/>
                <a:sym typeface="Calibri"/>
              </a:rPr>
              <a:t>Quando </a:t>
            </a:r>
            <a:r>
              <a:rPr lang="en-GB" dirty="0" err="1">
                <a:solidFill>
                  <a:srgbClr val="000000"/>
                </a:solidFill>
                <a:latin typeface="Calibri"/>
                <a:ea typeface="Calibri"/>
                <a:cs typeface="Calibri"/>
                <a:sym typeface="Calibri"/>
              </a:rPr>
              <a:t>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membros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alertados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eles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interrompem</a:t>
            </a:r>
            <a:r>
              <a:rPr lang="en-GB" dirty="0">
                <a:solidFill>
                  <a:srgbClr val="000000"/>
                </a:solidFill>
                <a:latin typeface="Calibri"/>
                <a:ea typeface="Calibri"/>
                <a:cs typeface="Calibri"/>
                <a:sym typeface="Calibri"/>
              </a:rPr>
              <a:t> o que </a:t>
            </a:r>
            <a:r>
              <a:rPr lang="en-GB" dirty="0" err="1">
                <a:solidFill>
                  <a:srgbClr val="000000"/>
                </a:solidFill>
                <a:latin typeface="Calibri"/>
                <a:ea typeface="Calibri"/>
                <a:cs typeface="Calibri"/>
                <a:sym typeface="Calibri"/>
              </a:rPr>
              <a:t>estão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fazendo</a:t>
            </a:r>
            <a:r>
              <a:rPr lang="en-GB" dirty="0">
                <a:solidFill>
                  <a:srgbClr val="000000"/>
                </a:solidFill>
                <a:latin typeface="Calibri"/>
                <a:ea typeface="Calibri"/>
                <a:cs typeface="Calibri"/>
                <a:sym typeface="Calibri"/>
              </a:rPr>
              <a:t> e se </a:t>
            </a:r>
            <a:r>
              <a:rPr lang="en-GB" dirty="0" err="1">
                <a:solidFill>
                  <a:srgbClr val="000000"/>
                </a:solidFill>
                <a:latin typeface="Calibri"/>
                <a:ea typeface="Calibri"/>
                <a:cs typeface="Calibri"/>
                <a:sym typeface="Calibri"/>
              </a:rPr>
              <a:t>dirigem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ao</a:t>
            </a:r>
            <a:r>
              <a:rPr lang="en-GB" dirty="0">
                <a:solidFill>
                  <a:srgbClr val="000000"/>
                </a:solidFill>
                <a:latin typeface="Calibri"/>
                <a:ea typeface="Calibri"/>
                <a:cs typeface="Calibri"/>
                <a:sym typeface="Calibri"/>
              </a:rPr>
              <a:t> local.</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dirty="0">
                <a:solidFill>
                  <a:srgbClr val="000000"/>
                </a:solidFill>
                <a:latin typeface="Calibri"/>
                <a:ea typeface="Calibri"/>
                <a:cs typeface="Calibri"/>
                <a:sym typeface="Calibri"/>
              </a:rPr>
              <a:t>A equipe de </a:t>
            </a:r>
            <a:r>
              <a:rPr lang="en-GB" dirty="0" err="1">
                <a:solidFill>
                  <a:srgbClr val="000000"/>
                </a:solidFill>
                <a:latin typeface="Calibri"/>
                <a:ea typeface="Calibri"/>
                <a:cs typeface="Calibri"/>
                <a:sym typeface="Calibri"/>
              </a:rPr>
              <a:t>resposta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precisa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chegar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ao</a:t>
            </a:r>
            <a:r>
              <a:rPr lang="en-GB" dirty="0">
                <a:solidFill>
                  <a:srgbClr val="000000"/>
                </a:solidFill>
                <a:latin typeface="Calibri"/>
                <a:ea typeface="Calibri"/>
                <a:cs typeface="Calibri"/>
                <a:sym typeface="Calibri"/>
              </a:rPr>
              <a:t> local </a:t>
            </a:r>
            <a:r>
              <a:rPr lang="en-GB" dirty="0" err="1">
                <a:solidFill>
                  <a:srgbClr val="000000"/>
                </a:solidFill>
                <a:latin typeface="Calibri"/>
                <a:ea typeface="Calibri"/>
                <a:cs typeface="Calibri"/>
                <a:sym typeface="Calibri"/>
              </a:rPr>
              <a:t>em</a:t>
            </a:r>
            <a:r>
              <a:rPr lang="en-GB" dirty="0">
                <a:solidFill>
                  <a:srgbClr val="000000"/>
                </a:solidFill>
                <a:latin typeface="Calibri"/>
                <a:ea typeface="Calibri"/>
                <a:cs typeface="Calibri"/>
                <a:sym typeface="Calibri"/>
              </a:rPr>
              <a:t> um </a:t>
            </a:r>
            <a:r>
              <a:rPr lang="en-GB" dirty="0" err="1">
                <a:solidFill>
                  <a:srgbClr val="000000"/>
                </a:solidFill>
                <a:latin typeface="Calibri"/>
                <a:ea typeface="Calibri"/>
                <a:cs typeface="Calibri"/>
                <a:sym typeface="Calibri"/>
              </a:rPr>
              <a:t>curto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período</a:t>
            </a:r>
            <a:r>
              <a:rPr lang="en-GB" dirty="0">
                <a:solidFill>
                  <a:srgbClr val="000000"/>
                </a:solidFill>
                <a:latin typeface="Calibri"/>
                <a:ea typeface="Calibri"/>
                <a:cs typeface="Calibri"/>
                <a:sym typeface="Calibri"/>
              </a:rPr>
              <a:t> de tempo (</a:t>
            </a:r>
            <a:r>
              <a:rPr lang="en-GB" dirty="0" err="1">
                <a:solidFill>
                  <a:srgbClr val="000000"/>
                </a:solidFill>
                <a:latin typeface="Calibri"/>
                <a:ea typeface="Calibri"/>
                <a:cs typeface="Calibri"/>
                <a:sym typeface="Calibri"/>
              </a:rPr>
              <a:t>menos</a:t>
            </a:r>
            <a:r>
              <a:rPr lang="en-GB" dirty="0">
                <a:solidFill>
                  <a:srgbClr val="000000"/>
                </a:solidFill>
                <a:latin typeface="Calibri"/>
                <a:ea typeface="Calibri"/>
                <a:cs typeface="Calibri"/>
                <a:sym typeface="Calibri"/>
              </a:rPr>
              <a:t> de 5 </a:t>
            </a:r>
            <a:r>
              <a:rPr lang="en-GB" dirty="0" err="1">
                <a:solidFill>
                  <a:srgbClr val="000000"/>
                </a:solidFill>
                <a:latin typeface="Calibri"/>
                <a:ea typeface="Calibri"/>
                <a:cs typeface="Calibri"/>
                <a:sym typeface="Calibri"/>
              </a:rPr>
              <a:t>minutos</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1082" name="Google Shape;1082;p1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137</a:t>
            </a:fld>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138:notes"/>
          <p:cNvSpPr>
            <a:spLocks noGrp="1" noRot="1" noChangeAspect="1"/>
          </p:cNvSpPr>
          <p:nvPr>
            <p:ph type="sldImg" idx="2"/>
          </p:nvPr>
        </p:nvSpPr>
        <p:spPr>
          <a:xfrm>
            <a:off x="1382713" y="949325"/>
            <a:ext cx="3198812" cy="1798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9" name="Google Shape;1089;p138:notes"/>
          <p:cNvSpPr txBox="1">
            <a:spLocks noGrp="1"/>
          </p:cNvSpPr>
          <p:nvPr>
            <p:ph type="body" idx="1"/>
          </p:nvPr>
        </p:nvSpPr>
        <p:spPr>
          <a:xfrm>
            <a:off x="685800" y="2994659"/>
            <a:ext cx="5486400" cy="5690553"/>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b="1">
                <a:solidFill>
                  <a:srgbClr val="000000"/>
                </a:solidFill>
                <a:latin typeface="Calibri"/>
                <a:ea typeface="Calibri"/>
                <a:cs typeface="Calibri"/>
                <a:sym typeface="Calibri"/>
              </a:rPr>
              <a:t>2. Resposta a uma crise ou emergência</a:t>
            </a:r>
            <a:endParaRPr>
              <a:latin typeface="Calibri"/>
              <a:ea typeface="Calibri"/>
              <a:cs typeface="Calibri"/>
              <a:sym typeface="Calibri"/>
            </a:endParaRPr>
          </a:p>
          <a:p>
            <a:pPr marL="342900" marR="0" lvl="0" indent="-342900" algn="l" rtl="0">
              <a:lnSpc>
                <a:spcPct val="115000"/>
              </a:lnSpc>
              <a:spcBef>
                <a:spcPts val="60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À medida que os membros da equipe chegam, eles são recebidos pelo líder da equipe, que identifica as medidas a serem tomadas na situação específica, com base no diálogo com as pessoas envolvidas, na experiência anterior com medidas eficazes, na observação pessoal, em planos prévios ou </a:t>
            </a:r>
            <a:r>
              <a:rPr lang="en-GB">
                <a:latin typeface="Calibri"/>
                <a:ea typeface="Calibri"/>
                <a:cs typeface="Calibri"/>
                <a:sym typeface="Calibri"/>
              </a:rPr>
              <a:t>planos individualizados </a:t>
            </a:r>
            <a:r>
              <a:rPr lang="en-GB">
                <a:solidFill>
                  <a:srgbClr val="000000"/>
                </a:solidFill>
                <a:latin typeface="Calibri"/>
                <a:ea typeface="Calibri"/>
                <a:cs typeface="Calibri"/>
                <a:sym typeface="Calibri"/>
              </a:rPr>
              <a:t>(quando disponíveis), etc. </a:t>
            </a:r>
            <a:endParaRPr>
              <a:latin typeface="Calibri"/>
              <a:ea typeface="Calibri"/>
              <a:cs typeface="Calibri"/>
              <a:sym typeface="Calibri"/>
            </a:endParaRPr>
          </a:p>
          <a:p>
            <a:pPr marL="342900" marR="0" lvl="0" indent="-342900" algn="l" rtl="0">
              <a:lnSpc>
                <a:spcPct val="115000"/>
              </a:lnSpc>
              <a:spcBef>
                <a:spcPts val="60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Os profissionais de saúde da equipe de resposta devem determinar se há razões médicas subjacentes que levam uma pessoa a se comportar ou reagir de determinada maneira e se essa pessoa tem alguma condição pré-existente (por exemplo, problemas cardíacos, histórico de trauma, uso de drogas, etc.) da qual a equipe deva estar ciente.</a:t>
            </a:r>
            <a:endParaRPr>
              <a:latin typeface="Calibri"/>
              <a:ea typeface="Calibri"/>
              <a:cs typeface="Calibri"/>
              <a:sym typeface="Calibri"/>
            </a:endParaRPr>
          </a:p>
          <a:p>
            <a:pPr marL="342900" marR="0" lvl="0" indent="-342900" algn="l" rtl="0">
              <a:lnSpc>
                <a:spcPct val="115000"/>
              </a:lnSpc>
              <a:spcBef>
                <a:spcPts val="60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O líder da equipe designa uma pessoa para assumir a responsabilidade pela resposta. Deve ser um membro da equipe que conheça e tenha o melhor relacionamento com a pessoa em questão. </a:t>
            </a:r>
            <a:endParaRPr>
              <a:latin typeface="Calibri"/>
              <a:ea typeface="Calibri"/>
              <a:cs typeface="Calibri"/>
              <a:sym typeface="Calibri"/>
            </a:endParaRPr>
          </a:p>
          <a:p>
            <a:pPr marL="342900" marR="0" lvl="0" indent="-342900" algn="l" rtl="0">
              <a:lnSpc>
                <a:spcPct val="115000"/>
              </a:lnSpc>
              <a:spcBef>
                <a:spcPts val="60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Os membros da equipe trabalham com todas as pessoas envolvidas para compreender as circunstâncias imediatas e os antecedentes relevantes que precipitaram a situação e para identificar meios de superá-la. Isso levará a um relacionamento baseado no conhecimento compartilhado que, por sua vez, permitirá aos membros compreender as posições das pessoas.</a:t>
            </a:r>
            <a:endParaRPr>
              <a:latin typeface="Calibri"/>
              <a:ea typeface="Calibri"/>
              <a:cs typeface="Calibri"/>
              <a:sym typeface="Calibri"/>
            </a:endParaRPr>
          </a:p>
          <a:p>
            <a:pPr marL="342900" marR="0" lvl="0" indent="-342900" algn="l" rtl="0">
              <a:lnSpc>
                <a:spcPct val="115000"/>
              </a:lnSpc>
              <a:spcBef>
                <a:spcPts val="60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Quando necessário, um ou mais membros devem afastar da área as pessoas que não estão envolvidas na situação (por exemplo, funcionários não essenciais ou pessoas que utilizam o serviço). </a:t>
            </a:r>
            <a:endParaRPr>
              <a:solidFill>
                <a:srgbClr val="000000"/>
              </a:solidFill>
              <a:latin typeface="Calibri"/>
              <a:ea typeface="Calibri"/>
              <a:cs typeface="Calibri"/>
              <a:sym typeface="Calibri"/>
            </a:endParaRPr>
          </a:p>
          <a:p>
            <a:pPr marL="0" lvl="0" indent="0" algn="l" rtl="0">
              <a:spcBef>
                <a:spcPts val="600"/>
              </a:spcBef>
              <a:spcAft>
                <a:spcPts val="0"/>
              </a:spcAft>
              <a:buNone/>
            </a:pPr>
            <a:r>
              <a:rPr lang="en-GB" b="1"/>
              <a:t>(continua no próximo slide)</a:t>
            </a:r>
            <a:endParaRPr b="1"/>
          </a:p>
        </p:txBody>
      </p:sp>
      <p:sp>
        <p:nvSpPr>
          <p:cNvPr id="1090" name="Google Shape;1090;p1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138</a:t>
            </a:fld>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7" name="Google Shape;1097;p1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b="1">
                <a:solidFill>
                  <a:srgbClr val="000000"/>
                </a:solidFill>
                <a:latin typeface="Calibri"/>
                <a:ea typeface="Calibri"/>
                <a:cs typeface="Calibri"/>
                <a:sym typeface="Calibri"/>
              </a:rPr>
              <a:t>Resposta a uma crise ou emergência (continuação)</a:t>
            </a:r>
            <a:endParaRPr>
              <a:latin typeface="Calibri"/>
              <a:ea typeface="Calibri"/>
              <a:cs typeface="Calibri"/>
              <a:sym typeface="Calibri"/>
            </a:endParaRPr>
          </a:p>
          <a:p>
            <a:pPr marL="342900" marR="0" lvl="0" indent="-266700" algn="l" rtl="0">
              <a:lnSpc>
                <a:spcPct val="115000"/>
              </a:lnSpc>
              <a:spcBef>
                <a:spcPts val="0"/>
              </a:spcBef>
              <a:spcAft>
                <a:spcPts val="0"/>
              </a:spcAft>
              <a:buClr>
                <a:schemeClr val="dk1"/>
              </a:buClr>
              <a:buSzPts val="1200"/>
              <a:buFont typeface="Noto Sans Symbols"/>
              <a:buNone/>
            </a:pPr>
            <a:endParaRPr>
              <a:solidFill>
                <a:srgbClr val="000000"/>
              </a:solidFill>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Os membros da equipe de resposta devem garantir que os outros funcionários estejam prestando o apoio necessário às outras pessoas que utilizam o serviço.</a:t>
            </a:r>
            <a:endParaRPr>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As equipes de resposta devem tomar medidas para acalmar o ambiente (por exemplo, reduzir a iluminação forte, reduzir qualquer poluição sonora/ruídos altos, etc.) e remover quaisquer objetos potencialmente perigosos (por exemplo, móveis, equipamentos médicos). </a:t>
            </a:r>
            <a:endParaRPr>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As equipes de resposta não devem sobrecarregar as pessoas envolvidas e contribuir para o caos, por exemplo, falando todas ao mesmo tempo ou agindo precipitadamente. Isso pode aumentar o risco de ferimentos e traumas.</a:t>
            </a:r>
            <a:endParaRPr>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Mesmo durante uma situação conflituosa, é importante estar atento às formas de melhorar o relacionamento entre as pessoas presentes e evitar dizer ou fazer coisas que prejudiquem esses relacionamentos.</a:t>
            </a:r>
            <a:endParaRPr>
              <a:solidFill>
                <a:srgbClr val="000000"/>
              </a:solidFill>
              <a:latin typeface="Calibri"/>
              <a:ea typeface="Calibri"/>
              <a:cs typeface="Calibri"/>
              <a:sym typeface="Calibri"/>
            </a:endParaRPr>
          </a:p>
          <a:p>
            <a:pPr marL="0" lvl="0" indent="0" algn="l" rtl="0">
              <a:spcBef>
                <a:spcPts val="0"/>
              </a:spcBef>
              <a:spcAft>
                <a:spcPts val="0"/>
              </a:spcAft>
              <a:buNone/>
            </a:pPr>
            <a:endParaRPr/>
          </a:p>
        </p:txBody>
      </p:sp>
      <p:sp>
        <p:nvSpPr>
          <p:cNvPr id="1098" name="Google Shape;1098;p1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139</a:t>
            </a:fld>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5" name="Google Shape;1105;p1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sz="1100" b="1" dirty="0">
                <a:solidFill>
                  <a:srgbClr val="000000"/>
                </a:solidFill>
                <a:latin typeface="Calibri"/>
                <a:ea typeface="Calibri"/>
                <a:cs typeface="Calibri"/>
                <a:sym typeface="Calibri"/>
              </a:rPr>
              <a:t>3. Uma </a:t>
            </a:r>
            <a:r>
              <a:rPr lang="en-GB" sz="1100" b="1" dirty="0" err="1">
                <a:solidFill>
                  <a:srgbClr val="000000"/>
                </a:solidFill>
                <a:latin typeface="Calibri"/>
                <a:ea typeface="Calibri"/>
                <a:cs typeface="Calibri"/>
                <a:sym typeface="Calibri"/>
              </a:rPr>
              <a:t>vez</a:t>
            </a:r>
            <a:r>
              <a:rPr lang="en-GB" sz="1100" b="1" dirty="0">
                <a:solidFill>
                  <a:srgbClr val="000000"/>
                </a:solidFill>
                <a:latin typeface="Calibri"/>
                <a:ea typeface="Calibri"/>
                <a:cs typeface="Calibri"/>
                <a:sym typeface="Calibri"/>
              </a:rPr>
              <a:t> que a </a:t>
            </a:r>
            <a:r>
              <a:rPr lang="en-GB" sz="1100" b="1" dirty="0" err="1">
                <a:solidFill>
                  <a:srgbClr val="000000"/>
                </a:solidFill>
                <a:latin typeface="Calibri"/>
                <a:ea typeface="Calibri"/>
                <a:cs typeface="Calibri"/>
                <a:sym typeface="Calibri"/>
              </a:rPr>
              <a:t>situação</a:t>
            </a:r>
            <a:r>
              <a:rPr lang="en-GB" sz="1100" b="1" dirty="0">
                <a:solidFill>
                  <a:srgbClr val="000000"/>
                </a:solidFill>
                <a:latin typeface="Calibri"/>
                <a:ea typeface="Calibri"/>
                <a:cs typeface="Calibri"/>
                <a:sym typeface="Calibri"/>
              </a:rPr>
              <a:t> </a:t>
            </a:r>
            <a:r>
              <a:rPr lang="en-GB" sz="1100" b="1" dirty="0" err="1">
                <a:solidFill>
                  <a:srgbClr val="000000"/>
                </a:solidFill>
                <a:latin typeface="Calibri"/>
                <a:ea typeface="Calibri"/>
                <a:cs typeface="Calibri"/>
                <a:sym typeface="Calibri"/>
              </a:rPr>
              <a:t>tenha</a:t>
            </a:r>
            <a:r>
              <a:rPr lang="en-GB" sz="1100" b="1" dirty="0">
                <a:solidFill>
                  <a:srgbClr val="000000"/>
                </a:solidFill>
                <a:latin typeface="Calibri"/>
                <a:ea typeface="Calibri"/>
                <a:cs typeface="Calibri"/>
                <a:sym typeface="Calibri"/>
              </a:rPr>
              <a:t> </a:t>
            </a:r>
            <a:r>
              <a:rPr lang="en-GB" sz="1100" b="1" dirty="0" err="1">
                <a:solidFill>
                  <a:srgbClr val="000000"/>
                </a:solidFill>
                <a:latin typeface="Calibri"/>
                <a:ea typeface="Calibri"/>
                <a:cs typeface="Calibri"/>
                <a:sym typeface="Calibri"/>
              </a:rPr>
              <a:t>sido</a:t>
            </a:r>
            <a:r>
              <a:rPr lang="en-GB" sz="1100" b="1" dirty="0">
                <a:solidFill>
                  <a:srgbClr val="000000"/>
                </a:solidFill>
                <a:latin typeface="Calibri"/>
                <a:ea typeface="Calibri"/>
                <a:cs typeface="Calibri"/>
                <a:sym typeface="Calibri"/>
              </a:rPr>
              <a:t> </a:t>
            </a:r>
            <a:r>
              <a:rPr lang="en-GB" sz="1100" b="1" dirty="0" err="1">
                <a:solidFill>
                  <a:srgbClr val="000000"/>
                </a:solidFill>
                <a:latin typeface="Calibri"/>
                <a:ea typeface="Calibri"/>
                <a:cs typeface="Calibri"/>
                <a:sym typeface="Calibri"/>
              </a:rPr>
              <a:t>resolvida</a:t>
            </a:r>
            <a:endParaRPr sz="1100" dirty="0">
              <a:latin typeface="Calibri"/>
              <a:ea typeface="Calibri"/>
              <a:cs typeface="Calibri"/>
              <a:sym typeface="Calibri"/>
            </a:endParaRPr>
          </a:p>
          <a:p>
            <a:pPr marL="228600" marR="0" lvl="0" indent="0" algn="l" rtl="0">
              <a:lnSpc>
                <a:spcPct val="115000"/>
              </a:lnSpc>
              <a:spcBef>
                <a:spcPts val="0"/>
              </a:spcBef>
              <a:spcAft>
                <a:spcPts val="0"/>
              </a:spcAft>
              <a:buNone/>
            </a:pPr>
            <a:r>
              <a:rPr lang="en-GB" sz="1100" b="1" dirty="0">
                <a:solidFill>
                  <a:srgbClr val="000000"/>
                </a:solidFill>
                <a:latin typeface="Calibri"/>
                <a:ea typeface="Calibri"/>
                <a:cs typeface="Calibri"/>
                <a:sym typeface="Calibri"/>
              </a:rPr>
              <a:t> </a:t>
            </a:r>
            <a:endParaRPr sz="1100" dirty="0">
              <a:latin typeface="Calibri"/>
              <a:ea typeface="Calibri"/>
              <a:cs typeface="Calibri"/>
              <a:sym typeface="Calibri"/>
            </a:endParaRPr>
          </a:p>
          <a:p>
            <a:pPr marL="342900" lvl="0" indent="-342900" algn="l" rtl="0">
              <a:spcBef>
                <a:spcPts val="0"/>
              </a:spcBef>
              <a:spcAft>
                <a:spcPts val="0"/>
              </a:spcAft>
              <a:buClr>
                <a:schemeClr val="dk1"/>
              </a:buClr>
              <a:buSzPts val="1100"/>
              <a:buFont typeface="Noto Sans Symbols"/>
              <a:buChar char="∙"/>
            </a:pPr>
            <a:r>
              <a:rPr lang="en-GB" sz="1100" dirty="0"/>
              <a:t>Uma </a:t>
            </a:r>
            <a:r>
              <a:rPr lang="en-GB" sz="1100" dirty="0" err="1"/>
              <a:t>revisão</a:t>
            </a:r>
            <a:r>
              <a:rPr lang="en-GB" sz="1100" dirty="0"/>
              <a:t> </a:t>
            </a:r>
            <a:r>
              <a:rPr lang="en-GB" sz="1100" dirty="0" err="1"/>
              <a:t>pós-incidente</a:t>
            </a:r>
            <a:r>
              <a:rPr lang="en-GB" sz="1100" dirty="0"/>
              <a:t> </a:t>
            </a:r>
            <a:r>
              <a:rPr lang="en-GB" sz="1100" dirty="0" err="1"/>
              <a:t>deve</a:t>
            </a:r>
            <a:r>
              <a:rPr lang="en-GB" sz="1100" dirty="0"/>
              <a:t> ser </a:t>
            </a:r>
            <a:r>
              <a:rPr lang="en-GB" sz="1100" dirty="0" err="1"/>
              <a:t>realizada</a:t>
            </a:r>
            <a:r>
              <a:rPr lang="en-GB" sz="1100" dirty="0"/>
              <a:t> o </a:t>
            </a:r>
            <a:r>
              <a:rPr lang="en-GB" sz="1100" dirty="0" err="1"/>
              <a:t>mais</a:t>
            </a:r>
            <a:r>
              <a:rPr lang="en-GB" sz="1100" dirty="0"/>
              <a:t> </a:t>
            </a:r>
            <a:r>
              <a:rPr lang="en-GB" sz="1100" dirty="0" err="1"/>
              <a:t>rápido</a:t>
            </a:r>
            <a:r>
              <a:rPr lang="en-GB" sz="1100" dirty="0"/>
              <a:t> </a:t>
            </a:r>
            <a:r>
              <a:rPr lang="en-GB" sz="1100" dirty="0" err="1"/>
              <a:t>possível</a:t>
            </a:r>
            <a:r>
              <a:rPr lang="en-GB" sz="1100" dirty="0"/>
              <a:t>, no </a:t>
            </a:r>
            <a:r>
              <a:rPr lang="en-GB" sz="1100" dirty="0" err="1"/>
              <a:t>máximo</a:t>
            </a:r>
            <a:r>
              <a:rPr lang="en-GB" sz="1100" dirty="0"/>
              <a:t> 72 horas </a:t>
            </a:r>
            <a:r>
              <a:rPr lang="en-GB" sz="1100" dirty="0" err="1"/>
              <a:t>após</a:t>
            </a:r>
            <a:r>
              <a:rPr lang="en-GB" sz="1100" dirty="0"/>
              <a:t> o </a:t>
            </a:r>
            <a:r>
              <a:rPr lang="en-GB" sz="1100" dirty="0" err="1"/>
              <a:t>incidente</a:t>
            </a:r>
            <a:r>
              <a:rPr lang="en-GB" sz="1100" dirty="0"/>
              <a:t>.</a:t>
            </a:r>
            <a:endParaRPr sz="1100" dirty="0"/>
          </a:p>
          <a:p>
            <a:pPr marL="457200" lvl="0" indent="0" algn="l" rtl="0">
              <a:spcBef>
                <a:spcPts val="0"/>
              </a:spcBef>
              <a:spcAft>
                <a:spcPts val="0"/>
              </a:spcAft>
              <a:buNone/>
            </a:pPr>
            <a:r>
              <a:rPr lang="en-GB" sz="1100" dirty="0">
                <a:solidFill>
                  <a:srgbClr val="000000"/>
                </a:solidFill>
              </a:rPr>
              <a:t> </a:t>
            </a:r>
            <a:endParaRPr sz="1100" dirty="0"/>
          </a:p>
          <a:p>
            <a:pPr marL="342900" marR="0" lvl="0" indent="-342900" algn="l" defTabSz="914400" rtl="0" eaLnBrk="1" fontAlgn="auto" latinLnBrk="0" hangingPunct="1">
              <a:lnSpc>
                <a:spcPct val="100000"/>
              </a:lnSpc>
              <a:spcBef>
                <a:spcPts val="0"/>
              </a:spcBef>
              <a:spcAft>
                <a:spcPts val="0"/>
              </a:spcAft>
              <a:buClr>
                <a:srgbClr val="000000"/>
              </a:buClr>
              <a:buSzPts val="1100"/>
              <a:buFont typeface="Noto Sans Symbols"/>
              <a:buChar char="∙"/>
              <a:tabLst/>
              <a:defRPr/>
            </a:pPr>
            <a:r>
              <a:rPr lang="en-GB" sz="1100" dirty="0">
                <a:solidFill>
                  <a:srgbClr val="000000"/>
                </a:solidFill>
              </a:rPr>
              <a:t>Uma </a:t>
            </a:r>
            <a:r>
              <a:rPr lang="en-GB" sz="1100" dirty="0" err="1">
                <a:solidFill>
                  <a:srgbClr val="000000"/>
                </a:solidFill>
              </a:rPr>
              <a:t>sessão</a:t>
            </a:r>
            <a:r>
              <a:rPr lang="en-GB" sz="1100" dirty="0">
                <a:solidFill>
                  <a:srgbClr val="000000"/>
                </a:solidFill>
              </a:rPr>
              <a:t> de </a:t>
            </a:r>
            <a:r>
              <a:rPr lang="en-GB" sz="1100" dirty="0" err="1">
                <a:solidFill>
                  <a:srgbClr val="000000"/>
                </a:solidFill>
              </a:rPr>
              <a:t>interrogatório</a:t>
            </a:r>
            <a:r>
              <a:rPr lang="en-GB" sz="1100" dirty="0">
                <a:solidFill>
                  <a:srgbClr val="000000"/>
                </a:solidFill>
              </a:rPr>
              <a:t> </a:t>
            </a:r>
            <a:r>
              <a:rPr lang="en-GB" sz="1100" dirty="0" err="1">
                <a:solidFill>
                  <a:srgbClr val="000000"/>
                </a:solidFill>
              </a:rPr>
              <a:t>deve</a:t>
            </a:r>
            <a:r>
              <a:rPr lang="en-GB" sz="1100" dirty="0">
                <a:solidFill>
                  <a:srgbClr val="000000"/>
                </a:solidFill>
              </a:rPr>
              <a:t> ser </a:t>
            </a:r>
            <a:r>
              <a:rPr lang="en-GB" sz="1100" dirty="0" err="1">
                <a:solidFill>
                  <a:srgbClr val="000000"/>
                </a:solidFill>
              </a:rPr>
              <a:t>realizada</a:t>
            </a:r>
            <a:r>
              <a:rPr lang="en-GB" sz="1100" dirty="0">
                <a:solidFill>
                  <a:srgbClr val="000000"/>
                </a:solidFill>
              </a:rPr>
              <a:t> entre </a:t>
            </a:r>
            <a:r>
              <a:rPr lang="en-GB" sz="1100" dirty="0" err="1">
                <a:solidFill>
                  <a:srgbClr val="000000"/>
                </a:solidFill>
              </a:rPr>
              <a:t>os</a:t>
            </a:r>
            <a:r>
              <a:rPr lang="en-GB" sz="1100" dirty="0">
                <a:solidFill>
                  <a:srgbClr val="000000"/>
                </a:solidFill>
              </a:rPr>
              <a:t> </a:t>
            </a:r>
            <a:r>
              <a:rPr lang="en-GB" sz="1100" dirty="0" err="1">
                <a:solidFill>
                  <a:srgbClr val="000000"/>
                </a:solidFill>
              </a:rPr>
              <a:t>membros</a:t>
            </a:r>
            <a:r>
              <a:rPr lang="en-GB" sz="1100" dirty="0">
                <a:solidFill>
                  <a:srgbClr val="000000"/>
                </a:solidFill>
              </a:rPr>
              <a:t> da equipe de </a:t>
            </a:r>
            <a:r>
              <a:rPr lang="en-GB" sz="1100" dirty="0" err="1">
                <a:solidFill>
                  <a:srgbClr val="000000"/>
                </a:solidFill>
              </a:rPr>
              <a:t>resposta</a:t>
            </a:r>
            <a:r>
              <a:rPr lang="en-GB" sz="1100" dirty="0">
                <a:solidFill>
                  <a:srgbClr val="000000"/>
                </a:solidFill>
              </a:rPr>
              <a:t> para </a:t>
            </a:r>
            <a:r>
              <a:rPr lang="en-GB" sz="1100" dirty="0" err="1">
                <a:solidFill>
                  <a:srgbClr val="000000"/>
                </a:solidFill>
              </a:rPr>
              <a:t>discutir</a:t>
            </a:r>
            <a:r>
              <a:rPr lang="en-GB" sz="1100" dirty="0">
                <a:solidFill>
                  <a:srgbClr val="000000"/>
                </a:solidFill>
              </a:rPr>
              <a:t> a </a:t>
            </a:r>
            <a:r>
              <a:rPr lang="en-GB" sz="1100" dirty="0" err="1">
                <a:solidFill>
                  <a:srgbClr val="000000"/>
                </a:solidFill>
              </a:rPr>
              <a:t>resposta</a:t>
            </a:r>
            <a:r>
              <a:rPr lang="en-GB" sz="1100" dirty="0">
                <a:solidFill>
                  <a:srgbClr val="000000"/>
                </a:solidFill>
              </a:rPr>
              <a:t>, </a:t>
            </a:r>
            <a:r>
              <a:rPr lang="en-GB" sz="1100" dirty="0" err="1">
                <a:solidFill>
                  <a:srgbClr val="000000"/>
                </a:solidFill>
              </a:rPr>
              <a:t>revisar</a:t>
            </a:r>
            <a:r>
              <a:rPr lang="en-GB" sz="1100" dirty="0">
                <a:solidFill>
                  <a:srgbClr val="000000"/>
                </a:solidFill>
              </a:rPr>
              <a:t> o </a:t>
            </a:r>
            <a:r>
              <a:rPr lang="en-GB" sz="1100" dirty="0" err="1">
                <a:solidFill>
                  <a:srgbClr val="000000"/>
                </a:solidFill>
              </a:rPr>
              <a:t>resultado</a:t>
            </a:r>
            <a:r>
              <a:rPr lang="en-GB" sz="1100" dirty="0">
                <a:solidFill>
                  <a:srgbClr val="000000"/>
                </a:solidFill>
              </a:rPr>
              <a:t> e </a:t>
            </a:r>
            <a:r>
              <a:rPr lang="en-GB" sz="1100" dirty="0" err="1">
                <a:solidFill>
                  <a:srgbClr val="000000"/>
                </a:solidFill>
              </a:rPr>
              <a:t>determinar</a:t>
            </a:r>
            <a:r>
              <a:rPr lang="en-GB" sz="1100" dirty="0">
                <a:solidFill>
                  <a:srgbClr val="000000"/>
                </a:solidFill>
              </a:rPr>
              <a:t> o que </a:t>
            </a:r>
            <a:r>
              <a:rPr lang="en-GB" sz="1100" dirty="0" err="1">
                <a:solidFill>
                  <a:srgbClr val="000000"/>
                </a:solidFill>
              </a:rPr>
              <a:t>funcionou</a:t>
            </a:r>
            <a:r>
              <a:rPr lang="en-GB" sz="1100" dirty="0">
                <a:solidFill>
                  <a:srgbClr val="000000"/>
                </a:solidFill>
              </a:rPr>
              <a:t>, o que </a:t>
            </a:r>
            <a:r>
              <a:rPr lang="en-GB" sz="1100" dirty="0" err="1">
                <a:solidFill>
                  <a:srgbClr val="000000"/>
                </a:solidFill>
              </a:rPr>
              <a:t>não</a:t>
            </a:r>
            <a:r>
              <a:rPr lang="en-GB" sz="1100" dirty="0">
                <a:solidFill>
                  <a:srgbClr val="000000"/>
                </a:solidFill>
              </a:rPr>
              <a:t> </a:t>
            </a:r>
            <a:r>
              <a:rPr lang="en-GB" sz="1100" dirty="0" err="1">
                <a:solidFill>
                  <a:srgbClr val="000000"/>
                </a:solidFill>
              </a:rPr>
              <a:t>funcionou</a:t>
            </a:r>
            <a:r>
              <a:rPr lang="en-GB" sz="1100" dirty="0">
                <a:solidFill>
                  <a:srgbClr val="000000"/>
                </a:solidFill>
              </a:rPr>
              <a:t> e </a:t>
            </a:r>
            <a:r>
              <a:rPr lang="en-GB" sz="1100" dirty="0" err="1">
                <a:solidFill>
                  <a:srgbClr val="000000"/>
                </a:solidFill>
              </a:rPr>
              <a:t>como</a:t>
            </a:r>
            <a:r>
              <a:rPr lang="en-GB" sz="1100" dirty="0">
                <a:solidFill>
                  <a:srgbClr val="000000"/>
                </a:solidFill>
              </a:rPr>
              <a:t> as </a:t>
            </a:r>
            <a:r>
              <a:rPr lang="en-GB" sz="1100" dirty="0" err="1">
                <a:solidFill>
                  <a:srgbClr val="000000"/>
                </a:solidFill>
              </a:rPr>
              <a:t>coisas</a:t>
            </a:r>
            <a:r>
              <a:rPr lang="en-GB" sz="1100" dirty="0">
                <a:solidFill>
                  <a:srgbClr val="000000"/>
                </a:solidFill>
              </a:rPr>
              <a:t> </a:t>
            </a:r>
            <a:r>
              <a:rPr lang="en-GB" sz="1100" dirty="0" err="1">
                <a:solidFill>
                  <a:srgbClr val="000000"/>
                </a:solidFill>
              </a:rPr>
              <a:t>podem</a:t>
            </a:r>
            <a:r>
              <a:rPr lang="en-GB" sz="1100" dirty="0">
                <a:solidFill>
                  <a:srgbClr val="000000"/>
                </a:solidFill>
              </a:rPr>
              <a:t> ser </a:t>
            </a:r>
            <a:r>
              <a:rPr lang="en-GB" sz="1100" dirty="0" err="1">
                <a:solidFill>
                  <a:srgbClr val="000000"/>
                </a:solidFill>
              </a:rPr>
              <a:t>gerenciadas</a:t>
            </a:r>
            <a:r>
              <a:rPr lang="en-GB" sz="1100" dirty="0">
                <a:solidFill>
                  <a:srgbClr val="000000"/>
                </a:solidFill>
              </a:rPr>
              <a:t> </a:t>
            </a:r>
            <a:r>
              <a:rPr lang="en-GB" sz="1100" dirty="0" err="1">
                <a:solidFill>
                  <a:srgbClr val="000000"/>
                </a:solidFill>
              </a:rPr>
              <a:t>melhor</a:t>
            </a:r>
            <a:r>
              <a:rPr lang="en-GB" sz="1100" dirty="0">
                <a:solidFill>
                  <a:srgbClr val="000000"/>
                </a:solidFill>
              </a:rPr>
              <a:t> no </a:t>
            </a:r>
            <a:r>
              <a:rPr lang="en-GB" sz="1100" dirty="0" err="1">
                <a:solidFill>
                  <a:srgbClr val="000000"/>
                </a:solidFill>
              </a:rPr>
              <a:t>futuro</a:t>
            </a:r>
            <a:r>
              <a:rPr lang="en-GB" sz="1100" dirty="0">
                <a:solidFill>
                  <a:srgbClr val="000000"/>
                </a:solidFill>
              </a:rPr>
              <a:t>, se </a:t>
            </a:r>
            <a:r>
              <a:rPr lang="en-GB" sz="1100" dirty="0" err="1">
                <a:solidFill>
                  <a:srgbClr val="000000"/>
                </a:solidFill>
              </a:rPr>
              <a:t>surgir</a:t>
            </a:r>
            <a:r>
              <a:rPr lang="en-GB" sz="1100" dirty="0">
                <a:solidFill>
                  <a:srgbClr val="000000"/>
                </a:solidFill>
              </a:rPr>
              <a:t> </a:t>
            </a:r>
            <a:r>
              <a:rPr lang="en-GB" sz="1100" dirty="0" err="1">
                <a:solidFill>
                  <a:srgbClr val="000000"/>
                </a:solidFill>
              </a:rPr>
              <a:t>uma</a:t>
            </a:r>
            <a:r>
              <a:rPr lang="en-GB" sz="1100" dirty="0">
                <a:solidFill>
                  <a:srgbClr val="000000"/>
                </a:solidFill>
              </a:rPr>
              <a:t> </a:t>
            </a:r>
            <a:r>
              <a:rPr lang="en-GB" sz="1100" dirty="0" err="1">
                <a:solidFill>
                  <a:srgbClr val="000000"/>
                </a:solidFill>
              </a:rPr>
              <a:t>situação</a:t>
            </a:r>
            <a:r>
              <a:rPr lang="en-GB" sz="1100" dirty="0">
                <a:solidFill>
                  <a:srgbClr val="000000"/>
                </a:solidFill>
              </a:rPr>
              <a:t> </a:t>
            </a:r>
            <a:r>
              <a:rPr lang="en-GB" sz="1100" dirty="0" err="1">
                <a:solidFill>
                  <a:srgbClr val="000000"/>
                </a:solidFill>
              </a:rPr>
              <a:t>semelhante</a:t>
            </a:r>
            <a:r>
              <a:rPr lang="en-GB" sz="1100" dirty="0">
                <a:solidFill>
                  <a:srgbClr val="000000"/>
                </a:solidFill>
              </a:rPr>
              <a:t> </a:t>
            </a:r>
            <a:endParaRPr sz="1100" dirty="0"/>
          </a:p>
          <a:p>
            <a:pPr marL="457200" lvl="0" indent="0" algn="l" rtl="0">
              <a:spcBef>
                <a:spcPts val="0"/>
              </a:spcBef>
              <a:spcAft>
                <a:spcPts val="0"/>
              </a:spcAft>
              <a:buNone/>
            </a:pPr>
            <a:r>
              <a:rPr lang="en-GB" sz="1100" dirty="0"/>
              <a:t> </a:t>
            </a:r>
            <a:endParaRPr sz="1100" dirty="0"/>
          </a:p>
          <a:p>
            <a:pPr marL="342900" lvl="0" indent="-342900" algn="l" rtl="0">
              <a:spcBef>
                <a:spcPts val="0"/>
              </a:spcBef>
              <a:spcAft>
                <a:spcPts val="0"/>
              </a:spcAft>
              <a:buClr>
                <a:schemeClr val="dk1"/>
              </a:buClr>
              <a:buSzPts val="1100"/>
              <a:buFont typeface="Noto Sans Symbols"/>
              <a:buChar char="∙"/>
            </a:pPr>
            <a:r>
              <a:rPr lang="en-GB" sz="1100" dirty="0"/>
              <a:t>A equipe de </a:t>
            </a:r>
            <a:r>
              <a:rPr lang="en-GB" sz="1100" dirty="0" err="1"/>
              <a:t>resposta</a:t>
            </a:r>
            <a:r>
              <a:rPr lang="en-GB" sz="1100" dirty="0"/>
              <a:t> </a:t>
            </a:r>
            <a:r>
              <a:rPr lang="en-GB" sz="1100" dirty="0" err="1"/>
              <a:t>deve</a:t>
            </a:r>
            <a:r>
              <a:rPr lang="en-GB" sz="1100" dirty="0"/>
              <a:t> </a:t>
            </a:r>
            <a:r>
              <a:rPr lang="en-GB" sz="1100" dirty="0" err="1"/>
              <a:t>discutir</a:t>
            </a:r>
            <a:r>
              <a:rPr lang="en-GB" sz="1100" dirty="0"/>
              <a:t> com </a:t>
            </a:r>
            <a:r>
              <a:rPr lang="en-GB" sz="1100" dirty="0" err="1"/>
              <a:t>todas</a:t>
            </a:r>
            <a:r>
              <a:rPr lang="en-GB" sz="1100" dirty="0"/>
              <a:t> as </a:t>
            </a:r>
            <a:r>
              <a:rPr lang="en-GB" sz="1100" dirty="0" err="1"/>
              <a:t>pessoas</a:t>
            </a:r>
            <a:r>
              <a:rPr lang="en-GB" sz="1100" dirty="0"/>
              <a:t> </a:t>
            </a:r>
            <a:r>
              <a:rPr lang="en-GB" sz="1100" dirty="0" err="1"/>
              <a:t>envolvidas</a:t>
            </a:r>
            <a:r>
              <a:rPr lang="en-GB" sz="1100" dirty="0"/>
              <a:t> o que </a:t>
            </a:r>
            <a:r>
              <a:rPr lang="en-GB" sz="1100" dirty="0" err="1"/>
              <a:t>elas</a:t>
            </a:r>
            <a:r>
              <a:rPr lang="en-GB" sz="1100" dirty="0"/>
              <a:t> </a:t>
            </a:r>
            <a:r>
              <a:rPr lang="en-GB" sz="1100" dirty="0" err="1"/>
              <a:t>acham</a:t>
            </a:r>
            <a:r>
              <a:rPr lang="en-GB" sz="1100" dirty="0"/>
              <a:t> que </a:t>
            </a:r>
            <a:r>
              <a:rPr lang="en-GB" sz="1100" dirty="0" err="1"/>
              <a:t>levou</a:t>
            </a:r>
            <a:r>
              <a:rPr lang="en-GB" sz="1100" dirty="0"/>
              <a:t> à </a:t>
            </a:r>
            <a:r>
              <a:rPr lang="en-GB" sz="1100" dirty="0" err="1"/>
              <a:t>situação</a:t>
            </a:r>
            <a:r>
              <a:rPr lang="en-GB" sz="1100" dirty="0"/>
              <a:t>, </a:t>
            </a:r>
            <a:r>
              <a:rPr lang="en-GB" sz="1100" dirty="0" err="1"/>
              <a:t>como</a:t>
            </a:r>
            <a:r>
              <a:rPr lang="en-GB" sz="1100" dirty="0"/>
              <a:t> </a:t>
            </a:r>
            <a:r>
              <a:rPr lang="en-GB" sz="1100" dirty="0" err="1"/>
              <a:t>ela</a:t>
            </a:r>
            <a:r>
              <a:rPr lang="en-GB" sz="1100" dirty="0"/>
              <a:t> </a:t>
            </a:r>
            <a:r>
              <a:rPr lang="en-GB" sz="1100" dirty="0" err="1"/>
              <a:t>foi</a:t>
            </a:r>
            <a:r>
              <a:rPr lang="en-GB" sz="1100" dirty="0"/>
              <a:t> </a:t>
            </a:r>
            <a:r>
              <a:rPr lang="en-GB" sz="1100" dirty="0" err="1"/>
              <a:t>tratada</a:t>
            </a:r>
            <a:r>
              <a:rPr lang="en-GB" sz="1100" dirty="0"/>
              <a:t> e o que </a:t>
            </a:r>
            <a:r>
              <a:rPr lang="en-GB" sz="1100" dirty="0" err="1"/>
              <a:t>poderia</a:t>
            </a:r>
            <a:r>
              <a:rPr lang="en-GB" sz="1100" dirty="0"/>
              <a:t> ser </a:t>
            </a:r>
            <a:r>
              <a:rPr lang="en-GB" sz="1100" dirty="0" err="1"/>
              <a:t>feito</a:t>
            </a:r>
            <a:r>
              <a:rPr lang="en-GB" sz="1100" dirty="0"/>
              <a:t> para </a:t>
            </a:r>
            <a:r>
              <a:rPr lang="en-GB" sz="1100" dirty="0" err="1"/>
              <a:t>evitar</a:t>
            </a:r>
            <a:r>
              <a:rPr lang="en-GB" sz="1100" dirty="0"/>
              <a:t> que </a:t>
            </a:r>
            <a:r>
              <a:rPr lang="en-GB" sz="1100" dirty="0" err="1"/>
              <a:t>uma</a:t>
            </a:r>
            <a:r>
              <a:rPr lang="en-GB" sz="1100" dirty="0"/>
              <a:t> </a:t>
            </a:r>
            <a:r>
              <a:rPr lang="en-GB" sz="1100" dirty="0" err="1"/>
              <a:t>situação</a:t>
            </a:r>
            <a:r>
              <a:rPr lang="en-GB" sz="1100" dirty="0"/>
              <a:t> </a:t>
            </a:r>
            <a:r>
              <a:rPr lang="en-GB" sz="1100" dirty="0" err="1"/>
              <a:t>semelhante</a:t>
            </a:r>
            <a:r>
              <a:rPr lang="en-GB" sz="1100" dirty="0"/>
              <a:t> </a:t>
            </a:r>
            <a:r>
              <a:rPr lang="en-GB" sz="1100" dirty="0" err="1"/>
              <a:t>ocorra</a:t>
            </a:r>
            <a:r>
              <a:rPr lang="en-GB" sz="1100" dirty="0"/>
              <a:t> no </a:t>
            </a:r>
            <a:r>
              <a:rPr lang="en-GB" sz="1100" dirty="0" err="1"/>
              <a:t>futuro</a:t>
            </a:r>
            <a:r>
              <a:rPr lang="en-GB" sz="1100" dirty="0"/>
              <a:t>. </a:t>
            </a:r>
            <a:endParaRPr sz="1100" dirty="0"/>
          </a:p>
          <a:p>
            <a:pPr marL="628650" marR="0" lvl="0" indent="-342900" algn="l" rtl="0">
              <a:spcBef>
                <a:spcPts val="0"/>
              </a:spcBef>
              <a:spcAft>
                <a:spcPts val="0"/>
              </a:spcAft>
              <a:buClr>
                <a:schemeClr val="dk1"/>
              </a:buClr>
              <a:buSzPts val="1100"/>
              <a:buFont typeface="Calibri"/>
              <a:buChar char="-"/>
            </a:pPr>
            <a:r>
              <a:rPr lang="en-GB" sz="1100" dirty="0">
                <a:latin typeface="Calibri"/>
                <a:ea typeface="Calibri"/>
                <a:cs typeface="Calibri"/>
                <a:sym typeface="Calibri"/>
              </a:rPr>
              <a:t>O </a:t>
            </a:r>
            <a:r>
              <a:rPr lang="en-GB" sz="1100" dirty="0" err="1">
                <a:latin typeface="Calibri"/>
                <a:ea typeface="Calibri"/>
                <a:cs typeface="Calibri"/>
                <a:sym typeface="Calibri"/>
              </a:rPr>
              <a:t>objetivo</a:t>
            </a:r>
            <a:r>
              <a:rPr lang="en-GB" sz="1100" dirty="0">
                <a:latin typeface="Calibri"/>
                <a:ea typeface="Calibri"/>
                <a:cs typeface="Calibri"/>
                <a:sym typeface="Calibri"/>
              </a:rPr>
              <a:t> de </a:t>
            </a:r>
            <a:r>
              <a:rPr lang="en-GB" sz="1100" dirty="0" err="1">
                <a:latin typeface="Calibri"/>
                <a:ea typeface="Calibri"/>
                <a:cs typeface="Calibri"/>
                <a:sym typeface="Calibri"/>
              </a:rPr>
              <a:t>uma</a:t>
            </a:r>
            <a:r>
              <a:rPr lang="en-GB" sz="1100" dirty="0">
                <a:latin typeface="Calibri"/>
                <a:ea typeface="Calibri"/>
                <a:cs typeface="Calibri"/>
                <a:sym typeface="Calibri"/>
              </a:rPr>
              <a:t> </a:t>
            </a:r>
            <a:r>
              <a:rPr lang="en-GB" sz="1100" dirty="0" err="1">
                <a:latin typeface="Calibri"/>
                <a:ea typeface="Calibri"/>
                <a:cs typeface="Calibri"/>
                <a:sym typeface="Calibri"/>
              </a:rPr>
              <a:t>revisão</a:t>
            </a:r>
            <a:r>
              <a:rPr lang="en-GB" sz="1100" dirty="0">
                <a:latin typeface="Calibri"/>
                <a:ea typeface="Calibri"/>
                <a:cs typeface="Calibri"/>
                <a:sym typeface="Calibri"/>
              </a:rPr>
              <a:t> </a:t>
            </a:r>
            <a:r>
              <a:rPr lang="en-GB" sz="1100" dirty="0" err="1">
                <a:latin typeface="Calibri"/>
                <a:ea typeface="Calibri"/>
                <a:cs typeface="Calibri"/>
                <a:sym typeface="Calibri"/>
              </a:rPr>
              <a:t>é</a:t>
            </a:r>
            <a:r>
              <a:rPr lang="en-GB" sz="1100" dirty="0">
                <a:latin typeface="Calibri"/>
                <a:ea typeface="Calibri"/>
                <a:cs typeface="Calibri"/>
                <a:sym typeface="Calibri"/>
              </a:rPr>
              <a:t> </a:t>
            </a:r>
            <a:r>
              <a:rPr lang="en-GB" sz="1100" dirty="0" err="1">
                <a:latin typeface="Calibri"/>
                <a:ea typeface="Calibri"/>
                <a:cs typeface="Calibri"/>
                <a:sym typeface="Calibri"/>
              </a:rPr>
              <a:t>aprender</a:t>
            </a:r>
            <a:r>
              <a:rPr lang="en-GB" sz="1100" dirty="0">
                <a:latin typeface="Calibri"/>
                <a:ea typeface="Calibri"/>
                <a:cs typeface="Calibri"/>
                <a:sym typeface="Calibri"/>
              </a:rPr>
              <a:t> </a:t>
            </a:r>
            <a:r>
              <a:rPr lang="en-GB" sz="1100" dirty="0" err="1">
                <a:latin typeface="Calibri"/>
                <a:ea typeface="Calibri"/>
                <a:cs typeface="Calibri"/>
                <a:sym typeface="Calibri"/>
              </a:rPr>
              <a:t>lições</a:t>
            </a:r>
            <a:r>
              <a:rPr lang="en-GB" sz="1100" dirty="0">
                <a:latin typeface="Calibri"/>
                <a:ea typeface="Calibri"/>
                <a:cs typeface="Calibri"/>
                <a:sym typeface="Calibri"/>
              </a:rPr>
              <a:t>, </a:t>
            </a:r>
            <a:r>
              <a:rPr lang="en-GB" sz="1100" dirty="0" err="1">
                <a:latin typeface="Calibri"/>
                <a:ea typeface="Calibri"/>
                <a:cs typeface="Calibri"/>
                <a:sym typeface="Calibri"/>
              </a:rPr>
              <a:t>apoiar</a:t>
            </a:r>
            <a:r>
              <a:rPr lang="en-GB" sz="1100" dirty="0">
                <a:latin typeface="Calibri"/>
                <a:ea typeface="Calibri"/>
                <a:cs typeface="Calibri"/>
                <a:sym typeface="Calibri"/>
              </a:rPr>
              <a:t> a equipe e as </a:t>
            </a:r>
            <a:r>
              <a:rPr lang="en-GB" sz="1100" dirty="0" err="1">
                <a:latin typeface="Calibri"/>
                <a:ea typeface="Calibri"/>
                <a:cs typeface="Calibri"/>
                <a:sym typeface="Calibri"/>
              </a:rPr>
              <a:t>pessoas</a:t>
            </a:r>
            <a:r>
              <a:rPr lang="en-GB" sz="1100" dirty="0">
                <a:latin typeface="Calibri"/>
                <a:ea typeface="Calibri"/>
                <a:cs typeface="Calibri"/>
                <a:sym typeface="Calibri"/>
              </a:rPr>
              <a:t> que </a:t>
            </a:r>
            <a:r>
              <a:rPr lang="en-GB" sz="1100" dirty="0" err="1">
                <a:latin typeface="Calibri"/>
                <a:ea typeface="Calibri"/>
                <a:cs typeface="Calibri"/>
                <a:sym typeface="Calibri"/>
              </a:rPr>
              <a:t>utilizam</a:t>
            </a:r>
            <a:r>
              <a:rPr lang="en-GB" sz="1100" dirty="0">
                <a:latin typeface="Calibri"/>
                <a:ea typeface="Calibri"/>
                <a:cs typeface="Calibri"/>
                <a:sym typeface="Calibri"/>
              </a:rPr>
              <a:t> o </a:t>
            </a:r>
            <a:r>
              <a:rPr lang="en-GB" sz="1100" dirty="0" err="1">
                <a:latin typeface="Calibri"/>
                <a:ea typeface="Calibri"/>
                <a:cs typeface="Calibri"/>
                <a:sym typeface="Calibri"/>
              </a:rPr>
              <a:t>serviço</a:t>
            </a:r>
            <a:r>
              <a:rPr lang="en-GB" sz="1100" dirty="0">
                <a:latin typeface="Calibri"/>
                <a:ea typeface="Calibri"/>
                <a:cs typeface="Calibri"/>
                <a:sym typeface="Calibri"/>
              </a:rPr>
              <a:t> e </a:t>
            </a:r>
            <a:r>
              <a:rPr lang="en-GB" sz="1100" dirty="0" err="1">
                <a:latin typeface="Calibri"/>
                <a:ea typeface="Calibri"/>
                <a:cs typeface="Calibri"/>
                <a:sym typeface="Calibri"/>
              </a:rPr>
              <a:t>incentivar</a:t>
            </a:r>
            <a:r>
              <a:rPr lang="en-GB" sz="1100" dirty="0">
                <a:latin typeface="Calibri"/>
                <a:ea typeface="Calibri"/>
                <a:cs typeface="Calibri"/>
                <a:sym typeface="Calibri"/>
              </a:rPr>
              <a:t>  </a:t>
            </a:r>
            <a:r>
              <a:rPr lang="en-GB" sz="1100" dirty="0" err="1">
                <a:latin typeface="Calibri"/>
                <a:ea typeface="Calibri"/>
                <a:cs typeface="Calibri"/>
                <a:sym typeface="Calibri"/>
              </a:rPr>
              <a:t>relações</a:t>
            </a:r>
            <a:r>
              <a:rPr lang="en-GB" sz="1100" dirty="0">
                <a:latin typeface="Calibri"/>
                <a:ea typeface="Calibri"/>
                <a:cs typeface="Calibri"/>
                <a:sym typeface="Calibri"/>
              </a:rPr>
              <a:t> </a:t>
            </a:r>
            <a:r>
              <a:rPr lang="en-GB" sz="1100" dirty="0" err="1">
                <a:latin typeface="Calibri"/>
                <a:ea typeface="Calibri"/>
                <a:cs typeface="Calibri"/>
                <a:sym typeface="Calibri"/>
              </a:rPr>
              <a:t>positivas</a:t>
            </a:r>
            <a:r>
              <a:rPr lang="en-GB" sz="1100" dirty="0">
                <a:latin typeface="Calibri"/>
                <a:ea typeface="Calibri"/>
                <a:cs typeface="Calibri"/>
                <a:sym typeface="Calibri"/>
              </a:rPr>
              <a:t> entre as </a:t>
            </a:r>
            <a:r>
              <a:rPr lang="en-GB" sz="1100" dirty="0" err="1">
                <a:latin typeface="Calibri"/>
                <a:ea typeface="Calibri"/>
                <a:cs typeface="Calibri"/>
                <a:sym typeface="Calibri"/>
              </a:rPr>
              <a:t>pessoas</a:t>
            </a:r>
            <a:r>
              <a:rPr lang="en-GB" sz="1100" dirty="0">
                <a:latin typeface="Calibri"/>
                <a:ea typeface="Calibri"/>
                <a:cs typeface="Calibri"/>
                <a:sym typeface="Calibri"/>
              </a:rPr>
              <a:t>.</a:t>
            </a:r>
            <a:endParaRPr sz="1100" dirty="0">
              <a:latin typeface="Calibri"/>
              <a:ea typeface="Calibri"/>
              <a:cs typeface="Calibri"/>
              <a:sym typeface="Calibri"/>
            </a:endParaRPr>
          </a:p>
          <a:p>
            <a:pPr marL="0" lvl="0" indent="0" algn="l" rtl="0">
              <a:spcBef>
                <a:spcPts val="0"/>
              </a:spcBef>
              <a:spcAft>
                <a:spcPts val="0"/>
              </a:spcAft>
              <a:buNone/>
            </a:pPr>
            <a:endParaRPr sz="1100" b="1" dirty="0"/>
          </a:p>
          <a:p>
            <a:pPr marL="0" lvl="0" indent="0" algn="l" rtl="0">
              <a:spcBef>
                <a:spcPts val="0"/>
              </a:spcBef>
              <a:spcAft>
                <a:spcPts val="0"/>
              </a:spcAft>
              <a:buNone/>
            </a:pPr>
            <a:r>
              <a:rPr lang="en-GB" sz="1100" b="1" dirty="0"/>
              <a:t>(continua no </a:t>
            </a:r>
            <a:r>
              <a:rPr lang="en-GB" sz="1100" b="1" dirty="0" err="1"/>
              <a:t>próximo</a:t>
            </a:r>
            <a:r>
              <a:rPr lang="en-GB" sz="1100" b="1" dirty="0"/>
              <a:t> slide)</a:t>
            </a:r>
            <a:endParaRPr sz="1100" b="1" dirty="0"/>
          </a:p>
        </p:txBody>
      </p:sp>
      <p:sp>
        <p:nvSpPr>
          <p:cNvPr id="1106" name="Google Shape;1106;p1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140</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Apresentação</a:t>
            </a:r>
            <a:r>
              <a:rPr lang="en-GB" b="1" i="1" dirty="0">
                <a:latin typeface="Calibri"/>
                <a:ea typeface="Calibri"/>
                <a:cs typeface="Calibri"/>
                <a:sym typeface="Calibri"/>
              </a:rPr>
              <a:t>: Formas de </a:t>
            </a:r>
            <a:r>
              <a:rPr lang="en-GB" b="1" i="1" dirty="0" err="1">
                <a:latin typeface="Calibri"/>
                <a:ea typeface="Calibri"/>
                <a:cs typeface="Calibri"/>
                <a:sym typeface="Calibri"/>
              </a:rPr>
              <a:t>isolamento</a:t>
            </a:r>
            <a:r>
              <a:rPr lang="en-GB" b="1" i="1" dirty="0">
                <a:latin typeface="Calibri"/>
                <a:ea typeface="Calibri"/>
                <a:cs typeface="Calibri"/>
                <a:sym typeface="Calibri"/>
              </a:rPr>
              <a:t> e </a:t>
            </a:r>
            <a:r>
              <a:rPr lang="en-GB" b="1" i="1" dirty="0" err="1">
                <a:latin typeface="Calibri"/>
                <a:ea typeface="Calibri"/>
                <a:cs typeface="Calibri"/>
                <a:sym typeface="Calibri"/>
              </a:rPr>
              <a:t>contenção</a:t>
            </a:r>
            <a:r>
              <a:rPr lang="en-GB" b="1" i="1" dirty="0">
                <a:latin typeface="Calibri"/>
                <a:ea typeface="Calibri"/>
                <a:cs typeface="Calibri"/>
                <a:sym typeface="Calibri"/>
              </a:rPr>
              <a:t> (15 min.)</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b="1" dirty="0">
                <a:solidFill>
                  <a:srgbClr val="548DD4"/>
                </a:solidFill>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a:solidFill>
                  <a:srgbClr val="548DD4"/>
                </a:solidFill>
                <a:latin typeface="Calibri"/>
                <a:ea typeface="Calibri"/>
                <a:cs typeface="Calibri"/>
                <a:sym typeface="Calibri"/>
              </a:rPr>
              <a:t>Esta </a:t>
            </a:r>
            <a:r>
              <a:rPr lang="en-GB" dirty="0" err="1">
                <a:solidFill>
                  <a:srgbClr val="548DD4"/>
                </a:solidFill>
                <a:latin typeface="Calibri"/>
                <a:ea typeface="Calibri"/>
                <a:cs typeface="Calibri"/>
                <a:sym typeface="Calibri"/>
              </a:rPr>
              <a:t>apresentação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tem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como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objetivo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definir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isolamento</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explorar</a:t>
            </a:r>
            <a:r>
              <a:rPr lang="en-GB" dirty="0">
                <a:solidFill>
                  <a:srgbClr val="548DD4"/>
                </a:solidFill>
                <a:latin typeface="Calibri"/>
                <a:ea typeface="Calibri"/>
                <a:cs typeface="Calibri"/>
                <a:sym typeface="Calibri"/>
              </a:rPr>
              <a:t> as </a:t>
            </a:r>
            <a:r>
              <a:rPr lang="en-GB" dirty="0" err="1">
                <a:solidFill>
                  <a:srgbClr val="548DD4"/>
                </a:solidFill>
                <a:latin typeface="Calibri"/>
                <a:ea typeface="Calibri"/>
                <a:cs typeface="Calibri"/>
                <a:sym typeface="Calibri"/>
              </a:rPr>
              <a:t>várias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formas</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estes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podem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assumir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Destaca</a:t>
            </a:r>
            <a:r>
              <a:rPr lang="en-GB" dirty="0">
                <a:solidFill>
                  <a:srgbClr val="548DD4"/>
                </a:solidFill>
                <a:latin typeface="Calibri"/>
                <a:ea typeface="Calibri"/>
                <a:cs typeface="Calibri"/>
                <a:sym typeface="Calibri"/>
              </a:rPr>
              <a:t> o que </a:t>
            </a:r>
            <a:r>
              <a:rPr lang="en-GB" dirty="0" err="1">
                <a:solidFill>
                  <a:srgbClr val="548DD4"/>
                </a:solidFill>
                <a:latin typeface="Calibri"/>
                <a:ea typeface="Calibri"/>
                <a:cs typeface="Calibri"/>
                <a:sym typeface="Calibri"/>
              </a:rPr>
              <a:t>constitui</a:t>
            </a:r>
            <a:r>
              <a:rPr lang="en-GB" dirty="0">
                <a:solidFill>
                  <a:srgbClr val="548DD4"/>
                </a:solidFill>
                <a:latin typeface="Calibri"/>
                <a:ea typeface="Calibri"/>
                <a:cs typeface="Calibri"/>
                <a:sym typeface="Calibri"/>
              </a:rPr>
              <a:t> e o que </a:t>
            </a:r>
            <a:r>
              <a:rPr lang="en-GB" dirty="0" err="1">
                <a:solidFill>
                  <a:srgbClr val="548DD4"/>
                </a:solidFill>
                <a:latin typeface="Calibri"/>
                <a:ea typeface="Calibri"/>
                <a:cs typeface="Calibri"/>
                <a:sym typeface="Calibri"/>
              </a:rPr>
              <a:t>não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constitui</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isolamento</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b="1" dirty="0" err="1">
                <a:latin typeface="Calibri"/>
                <a:ea typeface="Calibri"/>
                <a:cs typeface="Calibri"/>
                <a:sym typeface="Calibri"/>
              </a:rPr>
              <a:t>Isolamento</a:t>
            </a:r>
            <a:r>
              <a:rPr lang="en-GB" b="1" dirty="0">
                <a:latin typeface="Calibri"/>
                <a:ea typeface="Calibri"/>
                <a:cs typeface="Calibri"/>
                <a:sym typeface="Calibri"/>
              </a:rPr>
              <a:t>:</a:t>
            </a:r>
            <a:endParaRPr dirty="0">
              <a:latin typeface="Calibri"/>
              <a:ea typeface="Calibri"/>
              <a:cs typeface="Calibri"/>
              <a:sym typeface="Calibri"/>
            </a:endParaRP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O isolamento é amplamente definido como isolar um indivíduo dos outros, restringindo fisicamente a capacidade do indivíduo de deixar um espaço definido (confinamento). </a:t>
            </a: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Isso pode ser feito trancando alguém em um espaço específico (por exemplo, sala, galpão, cela) ou contendo-o em uma área trancando as portas de acesso, informando que não tem permissão para sair dessa área ou ameaçando ou implicando consequências negativas, se o fizer. </a:t>
            </a:r>
          </a:p>
          <a:p>
            <a:pPr marL="0" lvl="0" indent="0" algn="l" rtl="0">
              <a:spcBef>
                <a:spcPts val="0"/>
              </a:spcBef>
              <a:spcAft>
                <a:spcPts val="0"/>
              </a:spcAft>
              <a:buNone/>
            </a:pPr>
            <a:endParaRPr dirty="0"/>
          </a:p>
        </p:txBody>
      </p:sp>
      <p:sp>
        <p:nvSpPr>
          <p:cNvPr id="175" name="Google Shape;17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p141:notes"/>
          <p:cNvSpPr>
            <a:spLocks noGrp="1" noRot="1" noChangeAspect="1"/>
          </p:cNvSpPr>
          <p:nvPr>
            <p:ph type="sldImg" idx="2"/>
          </p:nvPr>
        </p:nvSpPr>
        <p:spPr>
          <a:xfrm>
            <a:off x="1039813" y="949325"/>
            <a:ext cx="4365625" cy="2455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3" name="Google Shape;1113;p141:notes"/>
          <p:cNvSpPr txBox="1">
            <a:spLocks noGrp="1"/>
          </p:cNvSpPr>
          <p:nvPr>
            <p:ph type="body" idx="1"/>
          </p:nvPr>
        </p:nvSpPr>
        <p:spPr>
          <a:xfrm>
            <a:off x="685800" y="3635566"/>
            <a:ext cx="5486400" cy="4365434"/>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100" b="1" dirty="0">
                <a:solidFill>
                  <a:srgbClr val="000000"/>
                </a:solidFill>
                <a:latin typeface="Calibri"/>
                <a:ea typeface="Calibri"/>
                <a:cs typeface="Calibri"/>
                <a:sym typeface="Calibri"/>
              </a:rPr>
              <a:t>Uma </a:t>
            </a:r>
            <a:r>
              <a:rPr lang="en-GB" sz="1100" b="1" dirty="0" err="1">
                <a:solidFill>
                  <a:srgbClr val="000000"/>
                </a:solidFill>
                <a:latin typeface="Calibri"/>
                <a:ea typeface="Calibri"/>
                <a:cs typeface="Calibri"/>
                <a:sym typeface="Calibri"/>
              </a:rPr>
              <a:t>vez</a:t>
            </a:r>
            <a:r>
              <a:rPr lang="en-GB" sz="1100" b="1" dirty="0">
                <a:solidFill>
                  <a:srgbClr val="000000"/>
                </a:solidFill>
                <a:latin typeface="Calibri"/>
                <a:ea typeface="Calibri"/>
                <a:cs typeface="Calibri"/>
                <a:sym typeface="Calibri"/>
              </a:rPr>
              <a:t> que a </a:t>
            </a:r>
            <a:r>
              <a:rPr lang="en-GB" sz="1100" b="1" dirty="0" err="1">
                <a:solidFill>
                  <a:srgbClr val="000000"/>
                </a:solidFill>
                <a:latin typeface="Calibri"/>
                <a:ea typeface="Calibri"/>
                <a:cs typeface="Calibri"/>
                <a:sym typeface="Calibri"/>
              </a:rPr>
              <a:t>situação</a:t>
            </a:r>
            <a:r>
              <a:rPr lang="en-GB" sz="1100" b="1" dirty="0">
                <a:solidFill>
                  <a:srgbClr val="000000"/>
                </a:solidFill>
                <a:latin typeface="Calibri"/>
                <a:ea typeface="Calibri"/>
                <a:cs typeface="Calibri"/>
                <a:sym typeface="Calibri"/>
              </a:rPr>
              <a:t> </a:t>
            </a:r>
            <a:r>
              <a:rPr lang="en-GB" sz="1100" b="1" dirty="0" err="1">
                <a:solidFill>
                  <a:srgbClr val="000000"/>
                </a:solidFill>
                <a:latin typeface="Calibri"/>
                <a:ea typeface="Calibri"/>
                <a:cs typeface="Calibri"/>
                <a:sym typeface="Calibri"/>
              </a:rPr>
              <a:t>tenha</a:t>
            </a:r>
            <a:r>
              <a:rPr lang="en-GB" sz="1100" b="1" dirty="0">
                <a:solidFill>
                  <a:srgbClr val="000000"/>
                </a:solidFill>
                <a:latin typeface="Calibri"/>
                <a:ea typeface="Calibri"/>
                <a:cs typeface="Calibri"/>
                <a:sym typeface="Calibri"/>
              </a:rPr>
              <a:t> </a:t>
            </a:r>
            <a:r>
              <a:rPr lang="en-GB" sz="1100" b="1" dirty="0" err="1">
                <a:solidFill>
                  <a:srgbClr val="000000"/>
                </a:solidFill>
                <a:latin typeface="Calibri"/>
                <a:ea typeface="Calibri"/>
                <a:cs typeface="Calibri"/>
                <a:sym typeface="Calibri"/>
              </a:rPr>
              <a:t>sido</a:t>
            </a:r>
            <a:r>
              <a:rPr lang="en-GB" sz="1100" b="1" dirty="0">
                <a:solidFill>
                  <a:srgbClr val="000000"/>
                </a:solidFill>
                <a:latin typeface="Calibri"/>
                <a:ea typeface="Calibri"/>
                <a:cs typeface="Calibri"/>
                <a:sym typeface="Calibri"/>
              </a:rPr>
              <a:t> </a:t>
            </a:r>
            <a:r>
              <a:rPr lang="en-GB" sz="1100" b="1" dirty="0" err="1">
                <a:solidFill>
                  <a:srgbClr val="000000"/>
                </a:solidFill>
                <a:latin typeface="Calibri"/>
                <a:ea typeface="Calibri"/>
                <a:cs typeface="Calibri"/>
                <a:sym typeface="Calibri"/>
              </a:rPr>
              <a:t>resolvida</a:t>
            </a:r>
            <a:r>
              <a:rPr lang="en-GB" sz="1100" b="1" dirty="0">
                <a:solidFill>
                  <a:srgbClr val="000000"/>
                </a:solidFill>
                <a:latin typeface="Calibri"/>
                <a:ea typeface="Calibri"/>
                <a:cs typeface="Calibri"/>
                <a:sym typeface="Calibri"/>
              </a:rPr>
              <a:t> (</a:t>
            </a:r>
            <a:r>
              <a:rPr lang="en-GB" sz="1100" b="1" dirty="0" err="1">
                <a:solidFill>
                  <a:srgbClr val="000000"/>
                </a:solidFill>
                <a:latin typeface="Calibri"/>
                <a:ea typeface="Calibri"/>
                <a:cs typeface="Calibri"/>
                <a:sym typeface="Calibri"/>
              </a:rPr>
              <a:t>continuação</a:t>
            </a:r>
            <a:r>
              <a:rPr lang="en-GB" sz="1100" b="1" dirty="0">
                <a:solidFill>
                  <a:srgbClr val="000000"/>
                </a:solidFill>
                <a:latin typeface="Calibri"/>
                <a:ea typeface="Calibri"/>
                <a:cs typeface="Calibri"/>
                <a:sym typeface="Calibri"/>
              </a:rPr>
              <a:t>)</a:t>
            </a:r>
            <a:endParaRPr sz="1100" dirty="0">
              <a:solidFill>
                <a:srgbClr val="000000"/>
              </a:solidFill>
              <a:latin typeface="Calibri"/>
              <a:ea typeface="Calibri"/>
              <a:cs typeface="Calibri"/>
              <a:sym typeface="Calibri"/>
            </a:endParaRPr>
          </a:p>
          <a:p>
            <a:pPr marL="0" lvl="0" indent="0" algn="l" rtl="0">
              <a:spcBef>
                <a:spcPts val="0"/>
              </a:spcBef>
              <a:spcAft>
                <a:spcPts val="0"/>
              </a:spcAft>
              <a:buNone/>
            </a:pPr>
            <a:endParaRPr dirty="0"/>
          </a:p>
          <a:p>
            <a:pPr marL="342900" marR="0" lvl="0" indent="-342900" algn="l" rtl="0">
              <a:lnSpc>
                <a:spcPct val="115000"/>
              </a:lnSpc>
              <a:spcBef>
                <a:spcPts val="0"/>
              </a:spcBef>
              <a:spcAft>
                <a:spcPts val="0"/>
              </a:spcAft>
              <a:buClr>
                <a:srgbClr val="000000"/>
              </a:buClr>
              <a:buSzPts val="1200"/>
              <a:buFont typeface="Noto Sans Symbols"/>
              <a:buChar char="∙"/>
            </a:pPr>
            <a:r>
              <a:rPr lang="en-GB" dirty="0">
                <a:solidFill>
                  <a:srgbClr val="000000"/>
                </a:solidFill>
                <a:latin typeface="Calibri"/>
                <a:ea typeface="Calibri"/>
                <a:cs typeface="Calibri"/>
                <a:sym typeface="Calibri"/>
              </a:rPr>
              <a:t>Para a </a:t>
            </a:r>
            <a:r>
              <a:rPr lang="en-GB" dirty="0" err="1">
                <a:solidFill>
                  <a:srgbClr val="000000"/>
                </a:solidFill>
                <a:latin typeface="Calibri"/>
                <a:ea typeface="Calibri"/>
                <a:cs typeface="Calibri"/>
                <a:sym typeface="Calibri"/>
              </a:rPr>
              <a:t>pessoa</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utilizou</a:t>
            </a:r>
            <a:r>
              <a:rPr lang="en-GB" dirty="0">
                <a:solidFill>
                  <a:srgbClr val="000000"/>
                </a:solidFill>
                <a:latin typeface="Calibri"/>
                <a:ea typeface="Calibri"/>
                <a:cs typeface="Calibri"/>
                <a:sym typeface="Calibri"/>
              </a:rPr>
              <a:t> o </a:t>
            </a:r>
            <a:r>
              <a:rPr lang="en-GB" dirty="0" err="1">
                <a:solidFill>
                  <a:srgbClr val="000000"/>
                </a:solidFill>
                <a:latin typeface="Calibri"/>
                <a:ea typeface="Calibri"/>
                <a:cs typeface="Calibri"/>
                <a:sym typeface="Calibri"/>
              </a:rPr>
              <a:t>serviço</a:t>
            </a:r>
            <a:r>
              <a:rPr lang="en-GB" dirty="0">
                <a:solidFill>
                  <a:srgbClr val="000000"/>
                </a:solidFill>
                <a:latin typeface="Calibri"/>
                <a:ea typeface="Calibri"/>
                <a:cs typeface="Calibri"/>
                <a:sym typeface="Calibri"/>
              </a:rPr>
              <a:t> e que </a:t>
            </a:r>
            <a:r>
              <a:rPr lang="en-GB" dirty="0" err="1">
                <a:solidFill>
                  <a:srgbClr val="000000"/>
                </a:solidFill>
                <a:latin typeface="Calibri"/>
                <a:ea typeface="Calibri"/>
                <a:cs typeface="Calibri"/>
                <a:sym typeface="Calibri"/>
              </a:rPr>
              <a:t>esteve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envolvida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na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situação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deve</a:t>
            </a:r>
            <a:r>
              <a:rPr lang="en-GB" dirty="0">
                <a:solidFill>
                  <a:srgbClr val="000000"/>
                </a:solidFill>
                <a:latin typeface="Calibri"/>
                <a:ea typeface="Calibri"/>
                <a:cs typeface="Calibri"/>
                <a:sym typeface="Calibri"/>
              </a:rPr>
              <a:t> ser </a:t>
            </a:r>
            <a:r>
              <a:rPr lang="en-GB" dirty="0" err="1">
                <a:solidFill>
                  <a:srgbClr val="000000"/>
                </a:solidFill>
                <a:latin typeface="Calibri"/>
                <a:ea typeface="Calibri"/>
                <a:cs typeface="Calibri"/>
                <a:sym typeface="Calibri"/>
              </a:rPr>
              <a:t>realizada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uma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sessão</a:t>
            </a:r>
            <a:r>
              <a:rPr lang="en-GB" dirty="0">
                <a:solidFill>
                  <a:srgbClr val="000000"/>
                </a:solidFill>
                <a:latin typeface="Calibri"/>
                <a:ea typeface="Calibri"/>
                <a:cs typeface="Calibri"/>
                <a:sym typeface="Calibri"/>
              </a:rPr>
              <a:t> de debriefing </a:t>
            </a:r>
            <a:r>
              <a:rPr lang="en-GB" dirty="0" err="1">
                <a:solidFill>
                  <a:srgbClr val="000000"/>
                </a:solidFill>
                <a:latin typeface="Calibri"/>
                <a:ea typeface="Calibri"/>
                <a:cs typeface="Calibri"/>
                <a:sym typeface="Calibri"/>
              </a:rPr>
              <a:t>separada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quando</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pessoa</a:t>
            </a:r>
            <a:r>
              <a:rPr lang="en-GB" dirty="0">
                <a:solidFill>
                  <a:srgbClr val="000000"/>
                </a:solidFill>
                <a:latin typeface="Calibri"/>
                <a:ea typeface="Calibri"/>
                <a:cs typeface="Calibri"/>
                <a:sym typeface="Calibri"/>
              </a:rPr>
              <a:t> se </a:t>
            </a:r>
            <a:r>
              <a:rPr lang="en-GB" dirty="0" err="1">
                <a:solidFill>
                  <a:srgbClr val="000000"/>
                </a:solidFill>
                <a:latin typeface="Calibri"/>
                <a:ea typeface="Calibri"/>
                <a:cs typeface="Calibri"/>
                <a:sym typeface="Calibri"/>
              </a:rPr>
              <a:t>sentir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pronta</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fim</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compreender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melhor</a:t>
            </a:r>
            <a:r>
              <a:rPr lang="en-GB" dirty="0">
                <a:solidFill>
                  <a:srgbClr val="000000"/>
                </a:solidFill>
                <a:latin typeface="Calibri"/>
                <a:ea typeface="Calibri"/>
                <a:cs typeface="Calibri"/>
                <a:sym typeface="Calibri"/>
              </a:rPr>
              <a:t> o que </a:t>
            </a:r>
            <a:r>
              <a:rPr lang="en-GB" dirty="0" err="1">
                <a:solidFill>
                  <a:srgbClr val="000000"/>
                </a:solidFill>
                <a:latin typeface="Calibri"/>
                <a:ea typeface="Calibri"/>
                <a:cs typeface="Calibri"/>
                <a:sym typeface="Calibri"/>
              </a:rPr>
              <a:t>levou</a:t>
            </a:r>
            <a:r>
              <a:rPr lang="en-GB" dirty="0">
                <a:solidFill>
                  <a:srgbClr val="000000"/>
                </a:solidFill>
                <a:latin typeface="Calibri"/>
                <a:ea typeface="Calibri"/>
                <a:cs typeface="Calibri"/>
                <a:sym typeface="Calibri"/>
              </a:rPr>
              <a:t> à </a:t>
            </a:r>
            <a:r>
              <a:rPr lang="en-GB" dirty="0" err="1">
                <a:solidFill>
                  <a:srgbClr val="000000"/>
                </a:solidFill>
                <a:latin typeface="Calibri"/>
                <a:ea typeface="Calibri"/>
                <a:cs typeface="Calibri"/>
                <a:sym typeface="Calibri"/>
              </a:rPr>
              <a:t>situação</a:t>
            </a:r>
            <a:r>
              <a:rPr lang="en-GB" dirty="0">
                <a:solidFill>
                  <a:srgbClr val="000000"/>
                </a:solidFill>
                <a:latin typeface="Calibri"/>
                <a:ea typeface="Calibri"/>
                <a:cs typeface="Calibri"/>
                <a:sym typeface="Calibri"/>
              </a:rPr>
              <a:t>, o que </a:t>
            </a:r>
            <a:r>
              <a:rPr lang="en-GB" dirty="0" err="1">
                <a:solidFill>
                  <a:srgbClr val="000000"/>
                </a:solidFill>
                <a:latin typeface="Calibri"/>
                <a:ea typeface="Calibri"/>
                <a:cs typeface="Calibri"/>
                <a:sym typeface="Calibri"/>
              </a:rPr>
              <a:t>passou</a:t>
            </a:r>
            <a:r>
              <a:rPr lang="en-GB" dirty="0">
                <a:solidFill>
                  <a:srgbClr val="000000"/>
                </a:solidFill>
                <a:latin typeface="Calibri"/>
                <a:ea typeface="Calibri"/>
                <a:cs typeface="Calibri"/>
                <a:sym typeface="Calibri"/>
              </a:rPr>
              <a:t>, o que </a:t>
            </a:r>
            <a:r>
              <a:rPr lang="en-GB" dirty="0" err="1">
                <a:solidFill>
                  <a:srgbClr val="000000"/>
                </a:solidFill>
                <a:latin typeface="Calibri"/>
                <a:ea typeface="Calibri"/>
                <a:cs typeface="Calibri"/>
                <a:sym typeface="Calibri"/>
              </a:rPr>
              <a:t>provocou</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seu</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sofrimento</a:t>
            </a:r>
            <a:r>
              <a:rPr lang="en-GB" dirty="0">
                <a:solidFill>
                  <a:srgbClr val="000000"/>
                </a:solidFill>
                <a:latin typeface="Calibri"/>
                <a:ea typeface="Calibri"/>
                <a:cs typeface="Calibri"/>
                <a:sym typeface="Calibri"/>
              </a:rPr>
              <a:t>, o que </a:t>
            </a:r>
            <a:r>
              <a:rPr lang="en-GB" dirty="0" err="1">
                <a:solidFill>
                  <a:srgbClr val="000000"/>
                </a:solidFill>
                <a:latin typeface="Calibri"/>
                <a:ea typeface="Calibri"/>
                <a:cs typeface="Calibri"/>
                <a:sym typeface="Calibri"/>
              </a:rPr>
              <a:t>aconteceu</a:t>
            </a:r>
            <a:r>
              <a:rPr lang="en-GB" dirty="0">
                <a:solidFill>
                  <a:srgbClr val="000000"/>
                </a:solidFill>
                <a:latin typeface="Calibri"/>
                <a:ea typeface="Calibri"/>
                <a:cs typeface="Calibri"/>
                <a:sym typeface="Calibri"/>
              </a:rPr>
              <a:t> e a que </a:t>
            </a:r>
            <a:r>
              <a:rPr lang="en-GB" dirty="0" err="1">
                <a:solidFill>
                  <a:srgbClr val="000000"/>
                </a:solidFill>
                <a:latin typeface="Calibri"/>
                <a:ea typeface="Calibri"/>
                <a:cs typeface="Calibri"/>
                <a:sym typeface="Calibri"/>
              </a:rPr>
              <a:t>reagiu</a:t>
            </a:r>
            <a:r>
              <a:rPr lang="en-GB" dirty="0">
                <a:solidFill>
                  <a:srgbClr val="000000"/>
                </a:solidFill>
                <a:latin typeface="Calibri"/>
                <a:ea typeface="Calibri"/>
                <a:cs typeface="Calibri"/>
                <a:sym typeface="Calibri"/>
              </a:rPr>
              <a:t>, e se </a:t>
            </a:r>
            <a:r>
              <a:rPr lang="en-GB" dirty="0" err="1">
                <a:solidFill>
                  <a:srgbClr val="000000"/>
                </a:solidFill>
                <a:latin typeface="Calibri"/>
                <a:ea typeface="Calibri"/>
                <a:cs typeface="Calibri"/>
                <a:sym typeface="Calibri"/>
              </a:rPr>
              <a:t>considera</a:t>
            </a:r>
            <a:r>
              <a:rPr lang="en-GB" dirty="0">
                <a:solidFill>
                  <a:srgbClr val="000000"/>
                </a:solidFill>
                <a:latin typeface="Calibri"/>
                <a:ea typeface="Calibri"/>
                <a:cs typeface="Calibri"/>
                <a:sym typeface="Calibri"/>
              </a:rPr>
              <a:t> que a equipe de </a:t>
            </a:r>
            <a:r>
              <a:rPr lang="en-GB" dirty="0" err="1">
                <a:solidFill>
                  <a:srgbClr val="000000"/>
                </a:solidFill>
                <a:latin typeface="Calibri"/>
                <a:ea typeface="Calibri"/>
                <a:cs typeface="Calibri"/>
                <a:sym typeface="Calibri"/>
              </a:rPr>
              <a:t>resposta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lidou</a:t>
            </a:r>
            <a:r>
              <a:rPr lang="en-GB" dirty="0">
                <a:solidFill>
                  <a:srgbClr val="000000"/>
                </a:solidFill>
                <a:latin typeface="Calibri"/>
                <a:ea typeface="Calibri"/>
                <a:cs typeface="Calibri"/>
                <a:sym typeface="Calibri"/>
              </a:rPr>
              <a:t> com a </a:t>
            </a:r>
            <a:r>
              <a:rPr lang="en-GB" dirty="0" err="1">
                <a:solidFill>
                  <a:srgbClr val="000000"/>
                </a:solidFill>
                <a:latin typeface="Calibri"/>
                <a:ea typeface="Calibri"/>
                <a:cs typeface="Calibri"/>
                <a:sym typeface="Calibri"/>
              </a:rPr>
              <a:t>situação</a:t>
            </a:r>
            <a:r>
              <a:rPr lang="en-GB" dirty="0">
                <a:solidFill>
                  <a:srgbClr val="000000"/>
                </a:solidFill>
                <a:latin typeface="Calibri"/>
                <a:ea typeface="Calibri"/>
                <a:cs typeface="Calibri"/>
                <a:sym typeface="Calibri"/>
              </a:rPr>
              <a:t> de forma </a:t>
            </a:r>
            <a:r>
              <a:rPr lang="en-GB" dirty="0" err="1">
                <a:solidFill>
                  <a:srgbClr val="000000"/>
                </a:solidFill>
                <a:latin typeface="Calibri"/>
                <a:ea typeface="Calibri"/>
                <a:cs typeface="Calibri"/>
                <a:sym typeface="Calibri"/>
              </a:rPr>
              <a:t>adequada</a:t>
            </a:r>
            <a:r>
              <a:rPr lang="en-GB" dirty="0">
                <a:solidFill>
                  <a:srgbClr val="000000"/>
                </a:solidFill>
                <a:latin typeface="Calibri"/>
                <a:ea typeface="Calibri"/>
                <a:cs typeface="Calibri"/>
                <a:sym typeface="Calibri"/>
              </a:rPr>
              <a:t>.  </a:t>
            </a:r>
            <a:endParaRPr dirty="0">
              <a:latin typeface="Calibri"/>
              <a:ea typeface="Calibri"/>
              <a:cs typeface="Calibri"/>
              <a:sym typeface="Calibri"/>
            </a:endParaRPr>
          </a:p>
          <a:p>
            <a:pPr marL="742950" marR="0" lvl="1" indent="-285750" algn="l" rtl="0">
              <a:lnSpc>
                <a:spcPct val="115000"/>
              </a:lnSpc>
              <a:spcBef>
                <a:spcPts val="0"/>
              </a:spcBef>
              <a:spcAft>
                <a:spcPts val="0"/>
              </a:spcAft>
              <a:buClr>
                <a:srgbClr val="000000"/>
              </a:buClr>
              <a:buSzPts val="1200"/>
              <a:buFont typeface="Calibri"/>
              <a:buChar char="-"/>
            </a:pPr>
            <a:r>
              <a:rPr lang="en-GB" dirty="0">
                <a:solidFill>
                  <a:srgbClr val="000000"/>
                </a:solidFill>
                <a:latin typeface="Calibri"/>
                <a:ea typeface="Calibri"/>
                <a:cs typeface="Calibri"/>
                <a:sym typeface="Calibri"/>
              </a:rPr>
              <a:t>Esta </a:t>
            </a:r>
            <a:r>
              <a:rPr lang="en-GB" dirty="0" err="1">
                <a:solidFill>
                  <a:srgbClr val="000000"/>
                </a:solidFill>
                <a:latin typeface="Calibri"/>
                <a:ea typeface="Calibri"/>
                <a:cs typeface="Calibri"/>
                <a:sym typeface="Calibri"/>
              </a:rPr>
              <a:t>é</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também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uma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oportunidade</a:t>
            </a:r>
            <a:r>
              <a:rPr lang="en-GB" dirty="0">
                <a:solidFill>
                  <a:srgbClr val="000000"/>
                </a:solidFill>
                <a:latin typeface="Calibri"/>
                <a:ea typeface="Calibri"/>
                <a:cs typeface="Calibri"/>
                <a:sym typeface="Calibri"/>
              </a:rPr>
              <a:t> para </a:t>
            </a:r>
            <a:r>
              <a:rPr lang="en-GB" dirty="0" err="1">
                <a:solidFill>
                  <a:srgbClr val="000000"/>
                </a:solidFill>
                <a:latin typeface="Calibri"/>
                <a:ea typeface="Calibri"/>
                <a:cs typeface="Calibri"/>
                <a:sym typeface="Calibri"/>
              </a:rPr>
              <a:t>desenvolver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ou</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rever</a:t>
            </a:r>
            <a:r>
              <a:rPr lang="en-GB" dirty="0">
                <a:solidFill>
                  <a:srgbClr val="000000"/>
                </a:solidFill>
                <a:latin typeface="Calibri"/>
                <a:ea typeface="Calibri"/>
                <a:cs typeface="Calibri"/>
                <a:sym typeface="Calibri"/>
              </a:rPr>
              <a:t> </a:t>
            </a:r>
            <a:r>
              <a:rPr lang="en-GB" dirty="0" err="1">
                <a:latin typeface="Calibri"/>
                <a:ea typeface="Calibri"/>
                <a:cs typeface="Calibri"/>
                <a:sym typeface="Calibri"/>
              </a:rPr>
              <a:t>planos</a:t>
            </a:r>
            <a:r>
              <a:rPr lang="en-GB" dirty="0">
                <a:latin typeface="Calibri"/>
                <a:ea typeface="Calibri"/>
                <a:cs typeface="Calibri"/>
                <a:sym typeface="Calibri"/>
              </a:rPr>
              <a:t> </a:t>
            </a:r>
            <a:r>
              <a:rPr lang="en-GB" dirty="0" err="1">
                <a:latin typeface="Calibri"/>
                <a:ea typeface="Calibri"/>
                <a:cs typeface="Calibri"/>
                <a:sym typeface="Calibri"/>
              </a:rPr>
              <a:t>individualizados</a:t>
            </a:r>
            <a:r>
              <a:rPr lang="en-GB" dirty="0">
                <a:solidFill>
                  <a:srgbClr val="000000"/>
                </a:solidFill>
                <a:latin typeface="Calibri"/>
                <a:ea typeface="Calibri"/>
                <a:cs typeface="Calibri"/>
                <a:sym typeface="Calibri"/>
              </a:rPr>
              <a:t>.  </a:t>
            </a:r>
            <a:endParaRPr dirty="0">
              <a:latin typeface="Calibri"/>
              <a:ea typeface="Calibri"/>
              <a:cs typeface="Calibri"/>
              <a:sym typeface="Calibri"/>
            </a:endParaRPr>
          </a:p>
          <a:p>
            <a:pPr marL="742950" marR="0" lvl="1" indent="-285750" algn="l" rtl="0">
              <a:lnSpc>
                <a:spcPct val="115000"/>
              </a:lnSpc>
              <a:spcBef>
                <a:spcPts val="0"/>
              </a:spcBef>
              <a:spcAft>
                <a:spcPts val="0"/>
              </a:spcAft>
              <a:buClr>
                <a:schemeClr val="dk1"/>
              </a:buClr>
              <a:buSzPts val="1200"/>
              <a:buFont typeface="Calibri"/>
              <a:buChar char="-"/>
            </a:pPr>
            <a:r>
              <a:rPr lang="en-GB" dirty="0">
                <a:latin typeface="Calibri"/>
                <a:ea typeface="Calibri"/>
                <a:cs typeface="Calibri"/>
                <a:sym typeface="Calibri"/>
              </a:rPr>
              <a:t>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envolvidas</a:t>
            </a:r>
            <a:r>
              <a:rPr lang="en-GB" dirty="0">
                <a:latin typeface="Calibri"/>
                <a:ea typeface="Calibri"/>
                <a:cs typeface="Calibri"/>
                <a:sym typeface="Calibri"/>
              </a:rPr>
              <a:t> </a:t>
            </a:r>
            <a:r>
              <a:rPr lang="en-GB" dirty="0" err="1">
                <a:latin typeface="Calibri"/>
                <a:ea typeface="Calibri"/>
                <a:cs typeface="Calibri"/>
                <a:sym typeface="Calibri"/>
              </a:rPr>
              <a:t>devem</a:t>
            </a:r>
            <a:r>
              <a:rPr lang="en-GB" dirty="0">
                <a:latin typeface="Calibri"/>
                <a:ea typeface="Calibri"/>
                <a:cs typeface="Calibri"/>
                <a:sym typeface="Calibri"/>
              </a:rPr>
              <a:t> </a:t>
            </a:r>
            <a:r>
              <a:rPr lang="en-GB" dirty="0" err="1">
                <a:latin typeface="Calibri"/>
                <a:ea typeface="Calibri"/>
                <a:cs typeface="Calibri"/>
                <a:sym typeface="Calibri"/>
              </a:rPr>
              <a:t>ter</a:t>
            </a:r>
            <a:r>
              <a:rPr lang="en-GB" dirty="0">
                <a:latin typeface="Calibri"/>
                <a:ea typeface="Calibri"/>
                <a:cs typeface="Calibri"/>
                <a:sym typeface="Calibri"/>
              </a:rPr>
              <a:t> a </a:t>
            </a:r>
            <a:r>
              <a:rPr lang="en-GB" dirty="0" err="1">
                <a:latin typeface="Calibri"/>
                <a:ea typeface="Calibri"/>
                <a:cs typeface="Calibri"/>
                <a:sym typeface="Calibri"/>
              </a:rPr>
              <a:t>oportunidade</a:t>
            </a:r>
            <a:r>
              <a:rPr lang="en-GB" dirty="0">
                <a:latin typeface="Calibri"/>
                <a:ea typeface="Calibri"/>
                <a:cs typeface="Calibri"/>
                <a:sym typeface="Calibri"/>
              </a:rPr>
              <a:t> de </a:t>
            </a:r>
            <a:r>
              <a:rPr lang="en-GB" dirty="0" err="1">
                <a:latin typeface="Calibri"/>
                <a:ea typeface="Calibri"/>
                <a:cs typeface="Calibri"/>
                <a:sym typeface="Calibri"/>
              </a:rPr>
              <a:t>escrever</a:t>
            </a:r>
            <a:r>
              <a:rPr lang="en-GB" dirty="0">
                <a:latin typeface="Calibri"/>
                <a:ea typeface="Calibri"/>
                <a:cs typeface="Calibri"/>
                <a:sym typeface="Calibri"/>
              </a:rPr>
              <a:t> </a:t>
            </a:r>
            <a:r>
              <a:rPr lang="en-GB" dirty="0" err="1">
                <a:latin typeface="Calibri"/>
                <a:ea typeface="Calibri"/>
                <a:cs typeface="Calibri"/>
                <a:sym typeface="Calibri"/>
              </a:rPr>
              <a:t>sua</a:t>
            </a:r>
            <a:r>
              <a:rPr lang="en-GB" dirty="0">
                <a:latin typeface="Calibri"/>
                <a:ea typeface="Calibri"/>
                <a:cs typeface="Calibri"/>
                <a:sym typeface="Calibri"/>
              </a:rPr>
              <a:t> </a:t>
            </a:r>
            <a:r>
              <a:rPr lang="en-GB" dirty="0" err="1">
                <a:latin typeface="Calibri"/>
                <a:ea typeface="Calibri"/>
                <a:cs typeface="Calibri"/>
                <a:sym typeface="Calibri"/>
              </a:rPr>
              <a:t>própria</a:t>
            </a:r>
            <a:r>
              <a:rPr lang="en-GB" dirty="0">
                <a:latin typeface="Calibri"/>
                <a:ea typeface="Calibri"/>
                <a:cs typeface="Calibri"/>
                <a:sym typeface="Calibri"/>
              </a:rPr>
              <a:t> </a:t>
            </a:r>
            <a:r>
              <a:rPr lang="en-GB" dirty="0" err="1">
                <a:latin typeface="Calibri"/>
                <a:ea typeface="Calibri"/>
                <a:cs typeface="Calibri"/>
                <a:sym typeface="Calibri"/>
              </a:rPr>
              <a:t>perspectiva</a:t>
            </a:r>
            <a:r>
              <a:rPr lang="en-GB" dirty="0">
                <a:latin typeface="Calibri"/>
                <a:ea typeface="Calibri"/>
                <a:cs typeface="Calibri"/>
                <a:sym typeface="Calibri"/>
              </a:rPr>
              <a:t> </a:t>
            </a:r>
            <a:r>
              <a:rPr lang="en-GB" dirty="0" err="1">
                <a:latin typeface="Calibri"/>
                <a:ea typeface="Calibri"/>
                <a:cs typeface="Calibri"/>
                <a:sym typeface="Calibri"/>
              </a:rPr>
              <a:t>pessoal</a:t>
            </a:r>
            <a:r>
              <a:rPr lang="en-GB" dirty="0">
                <a:latin typeface="Calibri"/>
                <a:ea typeface="Calibri"/>
                <a:cs typeface="Calibri"/>
                <a:sym typeface="Calibri"/>
              </a:rPr>
              <a:t> </a:t>
            </a:r>
            <a:r>
              <a:rPr lang="en-GB" dirty="0" err="1">
                <a:latin typeface="Calibri"/>
                <a:ea typeface="Calibri"/>
                <a:cs typeface="Calibri"/>
                <a:sym typeface="Calibri"/>
              </a:rPr>
              <a:t>sobre</a:t>
            </a:r>
            <a:r>
              <a:rPr lang="en-GB" dirty="0">
                <a:latin typeface="Calibri"/>
                <a:ea typeface="Calibri"/>
                <a:cs typeface="Calibri"/>
                <a:sym typeface="Calibri"/>
              </a:rPr>
              <a:t> o </a:t>
            </a:r>
            <a:r>
              <a:rPr lang="en-GB" dirty="0" err="1">
                <a:latin typeface="Calibri"/>
                <a:ea typeface="Calibri"/>
                <a:cs typeface="Calibri"/>
                <a:sym typeface="Calibri"/>
              </a:rPr>
              <a:t>incidente</a:t>
            </a:r>
            <a:r>
              <a:rPr lang="en-GB" dirty="0">
                <a:latin typeface="Calibri"/>
                <a:ea typeface="Calibri"/>
                <a:cs typeface="Calibri"/>
                <a:sym typeface="Calibri"/>
              </a:rPr>
              <a:t> e </a:t>
            </a:r>
            <a:r>
              <a:rPr lang="en-GB" dirty="0" err="1">
                <a:latin typeface="Calibri"/>
                <a:ea typeface="Calibri"/>
                <a:cs typeface="Calibri"/>
                <a:sym typeface="Calibri"/>
              </a:rPr>
              <a:t>sobre</a:t>
            </a:r>
            <a:r>
              <a:rPr lang="en-GB" dirty="0">
                <a:latin typeface="Calibri"/>
                <a:ea typeface="Calibri"/>
                <a:cs typeface="Calibri"/>
                <a:sym typeface="Calibri"/>
              </a:rPr>
              <a:t> o que </a:t>
            </a:r>
            <a:r>
              <a:rPr lang="en-GB" dirty="0" err="1">
                <a:latin typeface="Calibri"/>
                <a:ea typeface="Calibri"/>
                <a:cs typeface="Calibri"/>
                <a:sym typeface="Calibri"/>
              </a:rPr>
              <a:t>deve</a:t>
            </a:r>
            <a:r>
              <a:rPr lang="en-GB" dirty="0">
                <a:latin typeface="Calibri"/>
                <a:ea typeface="Calibri"/>
                <a:cs typeface="Calibri"/>
                <a:sym typeface="Calibri"/>
              </a:rPr>
              <a:t> </a:t>
            </a:r>
            <a:r>
              <a:rPr lang="en-GB" dirty="0" err="1">
                <a:latin typeface="Calibri"/>
                <a:ea typeface="Calibri"/>
                <a:cs typeface="Calibri"/>
                <a:sym typeface="Calibri"/>
              </a:rPr>
              <a:t>acontecer</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situações</a:t>
            </a:r>
            <a:r>
              <a:rPr lang="en-GB" dirty="0">
                <a:latin typeface="Calibri"/>
                <a:ea typeface="Calibri"/>
                <a:cs typeface="Calibri"/>
                <a:sym typeface="Calibri"/>
              </a:rPr>
              <a:t> </a:t>
            </a:r>
            <a:r>
              <a:rPr lang="en-GB" dirty="0" err="1">
                <a:latin typeface="Calibri"/>
                <a:ea typeface="Calibri"/>
                <a:cs typeface="Calibri"/>
                <a:sym typeface="Calibri"/>
              </a:rPr>
              <a:t>semelhantes</a:t>
            </a:r>
            <a:r>
              <a:rPr lang="en-GB" dirty="0">
                <a:latin typeface="Calibri"/>
                <a:ea typeface="Calibri"/>
                <a:cs typeface="Calibri"/>
                <a:sym typeface="Calibri"/>
              </a:rPr>
              <a:t> no </a:t>
            </a:r>
            <a:r>
              <a:rPr lang="en-GB" dirty="0" err="1">
                <a:latin typeface="Calibri"/>
                <a:ea typeface="Calibri"/>
                <a:cs typeface="Calibri"/>
                <a:sym typeface="Calibri"/>
              </a:rPr>
              <a:t>futuro</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Além</a:t>
            </a:r>
            <a:r>
              <a:rPr lang="en-GB" dirty="0">
                <a:latin typeface="Calibri"/>
                <a:ea typeface="Calibri"/>
                <a:cs typeface="Calibri"/>
                <a:sym typeface="Calibri"/>
              </a:rPr>
              <a:t> </a:t>
            </a:r>
            <a:r>
              <a:rPr lang="en-GB" dirty="0" err="1">
                <a:latin typeface="Calibri"/>
                <a:ea typeface="Calibri"/>
                <a:cs typeface="Calibri"/>
                <a:sym typeface="Calibri"/>
              </a:rPr>
              <a:t>disso</a:t>
            </a:r>
            <a:r>
              <a:rPr lang="en-GB" dirty="0">
                <a:latin typeface="Calibri"/>
                <a:ea typeface="Calibri"/>
                <a:cs typeface="Calibri"/>
                <a:sym typeface="Calibri"/>
              </a:rPr>
              <a:t>, </a:t>
            </a:r>
            <a:r>
              <a:rPr lang="en-GB" dirty="0" err="1">
                <a:latin typeface="Calibri"/>
                <a:ea typeface="Calibri"/>
                <a:cs typeface="Calibri"/>
                <a:sym typeface="Calibri"/>
              </a:rPr>
              <a:t>deve</a:t>
            </a:r>
            <a:r>
              <a:rPr lang="en-GB" dirty="0">
                <a:latin typeface="Calibri"/>
                <a:ea typeface="Calibri"/>
                <a:cs typeface="Calibri"/>
                <a:sym typeface="Calibri"/>
              </a:rPr>
              <a:t> ser </a:t>
            </a:r>
            <a:r>
              <a:rPr lang="en-GB" dirty="0" err="1">
                <a:latin typeface="Calibri"/>
                <a:ea typeface="Calibri"/>
                <a:cs typeface="Calibri"/>
                <a:sym typeface="Calibri"/>
              </a:rPr>
              <a:t>realizada</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revisão</a:t>
            </a:r>
            <a:r>
              <a:rPr lang="en-GB" dirty="0">
                <a:latin typeface="Calibri"/>
                <a:ea typeface="Calibri"/>
                <a:cs typeface="Calibri"/>
                <a:sym typeface="Calibri"/>
              </a:rPr>
              <a:t> </a:t>
            </a:r>
            <a:r>
              <a:rPr lang="en-GB" dirty="0" err="1">
                <a:latin typeface="Calibri"/>
                <a:ea typeface="Calibri"/>
                <a:cs typeface="Calibri"/>
                <a:sym typeface="Calibri"/>
              </a:rPr>
              <a:t>pós-incidente</a:t>
            </a:r>
            <a:r>
              <a:rPr lang="en-GB" dirty="0">
                <a:latin typeface="Calibri"/>
                <a:ea typeface="Calibri"/>
                <a:cs typeface="Calibri"/>
                <a:sym typeface="Calibri"/>
              </a:rPr>
              <a:t> logo </a:t>
            </a:r>
            <a:r>
              <a:rPr lang="en-GB" dirty="0" err="1">
                <a:latin typeface="Calibri"/>
                <a:ea typeface="Calibri"/>
                <a:cs typeface="Calibri"/>
                <a:sym typeface="Calibri"/>
              </a:rPr>
              <a:t>após</a:t>
            </a:r>
            <a:r>
              <a:rPr lang="en-GB" dirty="0">
                <a:latin typeface="Calibri"/>
                <a:ea typeface="Calibri"/>
                <a:cs typeface="Calibri"/>
                <a:sym typeface="Calibri"/>
              </a:rPr>
              <a:t> a crise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exemplo</a:t>
            </a:r>
            <a:r>
              <a:rPr lang="en-GB" dirty="0">
                <a:latin typeface="Calibri"/>
                <a:ea typeface="Calibri"/>
                <a:cs typeface="Calibri"/>
                <a:sym typeface="Calibri"/>
              </a:rPr>
              <a:t>, </a:t>
            </a:r>
            <a:r>
              <a:rPr lang="en-GB" dirty="0" err="1">
                <a:latin typeface="Calibri"/>
                <a:ea typeface="Calibri"/>
                <a:cs typeface="Calibri"/>
                <a:sym typeface="Calibri"/>
              </a:rPr>
              <a:t>dentro</a:t>
            </a:r>
            <a:r>
              <a:rPr lang="en-GB" dirty="0">
                <a:latin typeface="Calibri"/>
                <a:ea typeface="Calibri"/>
                <a:cs typeface="Calibri"/>
                <a:sym typeface="Calibri"/>
              </a:rPr>
              <a:t> de 3 </a:t>
            </a:r>
            <a:r>
              <a:rPr lang="en-GB" dirty="0" err="1">
                <a:latin typeface="Calibri"/>
                <a:ea typeface="Calibri"/>
                <a:cs typeface="Calibri"/>
                <a:sym typeface="Calibri"/>
              </a:rPr>
              <a:t>dias</a:t>
            </a:r>
            <a:r>
              <a:rPr lang="en-GB" dirty="0">
                <a:latin typeface="Calibri"/>
                <a:ea typeface="Calibri"/>
                <a:cs typeface="Calibri"/>
                <a:sym typeface="Calibri"/>
              </a:rPr>
              <a:t>). </a:t>
            </a:r>
            <a:endParaRPr dirty="0"/>
          </a:p>
          <a:p>
            <a:pPr marL="342900" marR="0" lvl="0" indent="-342900" algn="l" rtl="0">
              <a:lnSpc>
                <a:spcPct val="115000"/>
              </a:lnSpc>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Devem</a:t>
            </a:r>
            <a:r>
              <a:rPr lang="en-GB" dirty="0">
                <a:latin typeface="Calibri"/>
                <a:ea typeface="Calibri"/>
                <a:cs typeface="Calibri"/>
                <a:sym typeface="Calibri"/>
              </a:rPr>
              <a:t> ser </a:t>
            </a:r>
            <a:r>
              <a:rPr lang="en-GB" dirty="0" err="1">
                <a:latin typeface="Calibri"/>
                <a:ea typeface="Calibri"/>
                <a:cs typeface="Calibri"/>
                <a:sym typeface="Calibri"/>
              </a:rPr>
              <a:t>feitas</a:t>
            </a:r>
            <a:r>
              <a:rPr lang="en-GB" dirty="0">
                <a:latin typeface="Calibri"/>
                <a:ea typeface="Calibri"/>
                <a:cs typeface="Calibri"/>
                <a:sym typeface="Calibri"/>
              </a:rPr>
              <a:t> </a:t>
            </a:r>
            <a:r>
              <a:rPr lang="en-GB" dirty="0" err="1">
                <a:latin typeface="Calibri"/>
                <a:ea typeface="Calibri"/>
                <a:cs typeface="Calibri"/>
                <a:sym typeface="Calibri"/>
              </a:rPr>
              <a:t>recomendações</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parte</a:t>
            </a:r>
            <a:r>
              <a:rPr lang="en-GB" dirty="0">
                <a:latin typeface="Calibri"/>
                <a:ea typeface="Calibri"/>
                <a:cs typeface="Calibri"/>
                <a:sym typeface="Calibri"/>
              </a:rPr>
              <a:t> da </a:t>
            </a:r>
            <a:r>
              <a:rPr lang="en-GB" dirty="0" err="1">
                <a:latin typeface="Calibri"/>
                <a:ea typeface="Calibri"/>
                <a:cs typeface="Calibri"/>
                <a:sym typeface="Calibri"/>
              </a:rPr>
              <a:t>revisão</a:t>
            </a:r>
            <a:r>
              <a:rPr lang="en-GB" dirty="0">
                <a:latin typeface="Calibri"/>
                <a:ea typeface="Calibri"/>
                <a:cs typeface="Calibri"/>
                <a:sym typeface="Calibri"/>
              </a:rPr>
              <a:t>, </a:t>
            </a:r>
            <a:r>
              <a:rPr lang="en-GB" dirty="0" err="1">
                <a:latin typeface="Calibri"/>
                <a:ea typeface="Calibri"/>
                <a:cs typeface="Calibri"/>
                <a:sym typeface="Calibri"/>
              </a:rPr>
              <a:t>destacando</a:t>
            </a:r>
            <a:r>
              <a:rPr lang="en-GB" dirty="0">
                <a:latin typeface="Calibri"/>
                <a:ea typeface="Calibri"/>
                <a:cs typeface="Calibri"/>
                <a:sym typeface="Calibri"/>
              </a:rPr>
              <a:t> </a:t>
            </a:r>
            <a:r>
              <a:rPr lang="en-GB" dirty="0" err="1">
                <a:latin typeface="Calibri"/>
                <a:ea typeface="Calibri"/>
                <a:cs typeface="Calibri"/>
                <a:sym typeface="Calibri"/>
              </a:rPr>
              <a:t>ações</a:t>
            </a:r>
            <a:r>
              <a:rPr lang="en-GB" dirty="0">
                <a:latin typeface="Calibri"/>
                <a:ea typeface="Calibri"/>
                <a:cs typeface="Calibri"/>
                <a:sym typeface="Calibri"/>
              </a:rPr>
              <a:t> que </a:t>
            </a:r>
            <a:r>
              <a:rPr lang="en-GB" dirty="0" err="1">
                <a:latin typeface="Calibri"/>
                <a:ea typeface="Calibri"/>
                <a:cs typeface="Calibri"/>
                <a:sym typeface="Calibri"/>
              </a:rPr>
              <a:t>podem</a:t>
            </a:r>
            <a:r>
              <a:rPr lang="en-GB" dirty="0">
                <a:latin typeface="Calibri"/>
                <a:ea typeface="Calibri"/>
                <a:cs typeface="Calibri"/>
                <a:sym typeface="Calibri"/>
              </a:rPr>
              <a:t> ser </a:t>
            </a:r>
            <a:r>
              <a:rPr lang="en-GB" dirty="0" err="1">
                <a:latin typeface="Calibri"/>
                <a:ea typeface="Calibri"/>
                <a:cs typeface="Calibri"/>
                <a:sym typeface="Calibri"/>
              </a:rPr>
              <a:t>tomadas</a:t>
            </a:r>
            <a:r>
              <a:rPr lang="en-GB" dirty="0">
                <a:latin typeface="Calibri"/>
                <a:ea typeface="Calibri"/>
                <a:cs typeface="Calibri"/>
                <a:sym typeface="Calibri"/>
              </a:rPr>
              <a:t> no </a:t>
            </a:r>
            <a:r>
              <a:rPr lang="en-GB" dirty="0" err="1">
                <a:latin typeface="Calibri"/>
                <a:ea typeface="Calibri"/>
                <a:cs typeface="Calibri"/>
                <a:sym typeface="Calibri"/>
              </a:rPr>
              <a:t>futuro</a:t>
            </a:r>
            <a:r>
              <a:rPr lang="en-GB" dirty="0">
                <a:latin typeface="Calibri"/>
                <a:ea typeface="Calibri"/>
                <a:cs typeface="Calibri"/>
                <a:sym typeface="Calibri"/>
              </a:rPr>
              <a:t> para </a:t>
            </a:r>
            <a:r>
              <a:rPr lang="en-GB" dirty="0" err="1">
                <a:latin typeface="Calibri"/>
                <a:ea typeface="Calibri"/>
                <a:cs typeface="Calibri"/>
                <a:sym typeface="Calibri"/>
              </a:rPr>
              <a:t>melhorar</a:t>
            </a:r>
            <a:r>
              <a:rPr lang="en-GB" dirty="0">
                <a:latin typeface="Calibri"/>
                <a:ea typeface="Calibri"/>
                <a:cs typeface="Calibri"/>
                <a:sym typeface="Calibri"/>
              </a:rPr>
              <a:t> a </a:t>
            </a:r>
            <a:r>
              <a:rPr lang="en-GB" dirty="0" err="1">
                <a:latin typeface="Calibri"/>
                <a:ea typeface="Calibri"/>
                <a:cs typeface="Calibri"/>
                <a:sym typeface="Calibri"/>
              </a:rPr>
              <a:t>capacidade</a:t>
            </a:r>
            <a:r>
              <a:rPr lang="en-GB" dirty="0">
                <a:latin typeface="Calibri"/>
                <a:ea typeface="Calibri"/>
                <a:cs typeface="Calibri"/>
                <a:sym typeface="Calibri"/>
              </a:rPr>
              <a:t> do </a:t>
            </a:r>
            <a:r>
              <a:rPr lang="en-GB" dirty="0" err="1">
                <a:latin typeface="Calibri"/>
                <a:ea typeface="Calibri"/>
                <a:cs typeface="Calibri"/>
                <a:sym typeface="Calibri"/>
              </a:rPr>
              <a:t>serviço</a:t>
            </a:r>
            <a:r>
              <a:rPr lang="en-GB" dirty="0">
                <a:latin typeface="Calibri"/>
                <a:ea typeface="Calibri"/>
                <a:cs typeface="Calibri"/>
                <a:sym typeface="Calibri"/>
              </a:rPr>
              <a:t> de </a:t>
            </a:r>
            <a:r>
              <a:rPr lang="en-GB" dirty="0" err="1">
                <a:latin typeface="Calibri"/>
                <a:ea typeface="Calibri"/>
                <a:cs typeface="Calibri"/>
                <a:sym typeface="Calibri"/>
              </a:rPr>
              <a:t>evitar</a:t>
            </a:r>
            <a:r>
              <a:rPr lang="en-GB" dirty="0">
                <a:latin typeface="Calibri"/>
                <a:ea typeface="Calibri"/>
                <a:cs typeface="Calibri"/>
                <a:sym typeface="Calibri"/>
              </a:rPr>
              <a:t> e responder a </a:t>
            </a:r>
            <a:r>
              <a:rPr lang="en-GB" dirty="0" err="1">
                <a:latin typeface="Calibri"/>
                <a:ea typeface="Calibri"/>
                <a:cs typeface="Calibri"/>
                <a:sym typeface="Calibri"/>
              </a:rPr>
              <a:t>situações</a:t>
            </a:r>
            <a:r>
              <a:rPr lang="en-GB" dirty="0">
                <a:latin typeface="Calibri"/>
                <a:ea typeface="Calibri"/>
                <a:cs typeface="Calibri"/>
                <a:sym typeface="Calibri"/>
              </a:rPr>
              <a:t> </a:t>
            </a:r>
            <a:r>
              <a:rPr lang="en-GB" dirty="0" err="1">
                <a:latin typeface="Calibri"/>
                <a:ea typeface="Calibri"/>
                <a:cs typeface="Calibri"/>
                <a:sym typeface="Calibri"/>
              </a:rPr>
              <a:t>conflituosas</a:t>
            </a:r>
            <a:r>
              <a:rPr lang="en-GB" dirty="0">
                <a:latin typeface="Calibri"/>
                <a:ea typeface="Calibri"/>
                <a:cs typeface="Calibri"/>
                <a:sym typeface="Calibri"/>
              </a:rPr>
              <a:t>.</a:t>
            </a:r>
            <a:endParaRPr dirty="0"/>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resultados</a:t>
            </a:r>
            <a:r>
              <a:rPr lang="en-GB" dirty="0">
                <a:latin typeface="Calibri"/>
                <a:ea typeface="Calibri"/>
                <a:cs typeface="Calibri"/>
                <a:sym typeface="Calibri"/>
              </a:rPr>
              <a:t> </a:t>
            </a:r>
            <a:r>
              <a:rPr lang="en-GB" dirty="0" err="1">
                <a:latin typeface="Calibri"/>
                <a:ea typeface="Calibri"/>
                <a:cs typeface="Calibri"/>
                <a:sym typeface="Calibri"/>
              </a:rPr>
              <a:t>desta</a:t>
            </a:r>
            <a:r>
              <a:rPr lang="en-GB" dirty="0">
                <a:latin typeface="Calibri"/>
                <a:ea typeface="Calibri"/>
                <a:cs typeface="Calibri"/>
                <a:sym typeface="Calibri"/>
              </a:rPr>
              <a:t> </a:t>
            </a:r>
            <a:r>
              <a:rPr lang="en-GB" dirty="0" err="1">
                <a:latin typeface="Calibri"/>
                <a:ea typeface="Calibri"/>
                <a:cs typeface="Calibri"/>
                <a:sym typeface="Calibri"/>
              </a:rPr>
              <a:t>revisão</a:t>
            </a:r>
            <a:r>
              <a:rPr lang="en-GB" dirty="0">
                <a:latin typeface="Calibri"/>
                <a:ea typeface="Calibri"/>
                <a:cs typeface="Calibri"/>
                <a:sym typeface="Calibri"/>
              </a:rPr>
              <a:t> </a:t>
            </a:r>
            <a:r>
              <a:rPr lang="en-GB" dirty="0" err="1">
                <a:latin typeface="Calibri"/>
                <a:ea typeface="Calibri"/>
                <a:cs typeface="Calibri"/>
                <a:sym typeface="Calibri"/>
              </a:rPr>
              <a:t>devem</a:t>
            </a:r>
            <a:r>
              <a:rPr lang="en-GB" dirty="0">
                <a:latin typeface="Calibri"/>
                <a:ea typeface="Calibri"/>
                <a:cs typeface="Calibri"/>
                <a:sym typeface="Calibri"/>
              </a:rPr>
              <a:t> ser </a:t>
            </a:r>
            <a:r>
              <a:rPr lang="en-GB" dirty="0" err="1">
                <a:solidFill>
                  <a:srgbClr val="000000"/>
                </a:solidFill>
                <a:latin typeface="Calibri"/>
                <a:ea typeface="Calibri"/>
                <a:cs typeface="Calibri"/>
                <a:sym typeface="Calibri"/>
              </a:rPr>
              <a:t>partilhados</a:t>
            </a:r>
            <a:r>
              <a:rPr lang="en-GB" dirty="0">
                <a:solidFill>
                  <a:srgbClr val="000000"/>
                </a:solidFill>
                <a:latin typeface="Calibri"/>
                <a:ea typeface="Calibri"/>
                <a:cs typeface="Calibri"/>
                <a:sym typeface="Calibri"/>
              </a:rPr>
              <a:t> com o </a:t>
            </a:r>
            <a:r>
              <a:rPr lang="en-GB" dirty="0" err="1">
                <a:solidFill>
                  <a:srgbClr val="000000"/>
                </a:solidFill>
                <a:latin typeface="Calibri"/>
                <a:ea typeface="Calibri"/>
                <a:cs typeface="Calibri"/>
                <a:sym typeface="Calibri"/>
              </a:rPr>
              <a:t>pessoal</a:t>
            </a:r>
            <a:r>
              <a:rPr lang="en-GB" dirty="0">
                <a:solidFill>
                  <a:srgbClr val="000000"/>
                </a:solidFill>
                <a:latin typeface="Calibri"/>
                <a:ea typeface="Calibri"/>
                <a:cs typeface="Calibri"/>
                <a:sym typeface="Calibri"/>
              </a:rPr>
              <a:t> do </a:t>
            </a:r>
            <a:r>
              <a:rPr lang="en-GB" dirty="0" err="1">
                <a:solidFill>
                  <a:srgbClr val="000000"/>
                </a:solidFill>
                <a:latin typeface="Calibri"/>
                <a:ea typeface="Calibri"/>
                <a:cs typeface="Calibri"/>
                <a:sym typeface="Calibri"/>
              </a:rPr>
              <a:t>serviço</a:t>
            </a:r>
            <a:r>
              <a:rPr lang="en-GB" dirty="0">
                <a:solidFill>
                  <a:srgbClr val="000000"/>
                </a:solidFill>
                <a:latin typeface="Calibri"/>
                <a:ea typeface="Calibri"/>
                <a:cs typeface="Calibri"/>
                <a:sym typeface="Calibri"/>
              </a:rPr>
              <a:t> e a </a:t>
            </a:r>
            <a:r>
              <a:rPr lang="en-GB" dirty="0" err="1">
                <a:solidFill>
                  <a:srgbClr val="000000"/>
                </a:solidFill>
                <a:latin typeface="Calibri"/>
                <a:ea typeface="Calibri"/>
                <a:cs typeface="Calibri"/>
                <a:sym typeface="Calibri"/>
              </a:rPr>
              <a:t>direção</a:t>
            </a:r>
            <a:r>
              <a:rPr lang="en-GB" dirty="0">
                <a:solidFill>
                  <a:srgbClr val="000000"/>
                </a:solidFill>
                <a:latin typeface="Calibri"/>
                <a:ea typeface="Calibri"/>
                <a:cs typeface="Calibri"/>
                <a:sym typeface="Calibri"/>
              </a:rPr>
              <a:t> do </a:t>
            </a:r>
            <a:r>
              <a:rPr lang="en-GB" dirty="0" err="1">
                <a:solidFill>
                  <a:srgbClr val="000000"/>
                </a:solidFill>
                <a:latin typeface="Calibri"/>
                <a:ea typeface="Calibri"/>
                <a:cs typeface="Calibri"/>
                <a:sym typeface="Calibri"/>
              </a:rPr>
              <a:t>serviço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conforme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necessário</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1114" name="Google Shape;1114;p1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141</a:t>
            </a:fld>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1" name="Google Shape;1121;p1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solidFill>
                  <a:srgbClr val="000000"/>
                </a:solidFill>
                <a:latin typeface="Calibri"/>
                <a:ea typeface="Calibri"/>
                <a:cs typeface="Calibri"/>
                <a:sym typeface="Calibri"/>
              </a:rPr>
              <a:t>Exercício</a:t>
            </a:r>
            <a:r>
              <a:rPr lang="en-GB" b="1" i="1" dirty="0">
                <a:solidFill>
                  <a:srgbClr val="000000"/>
                </a:solidFill>
                <a:latin typeface="Calibri"/>
                <a:ea typeface="Calibri"/>
                <a:cs typeface="Calibri"/>
                <a:sym typeface="Calibri"/>
              </a:rPr>
              <a:t> 10.1: </a:t>
            </a:r>
            <a:r>
              <a:rPr lang="en-GB" b="1" i="1" dirty="0" err="1">
                <a:solidFill>
                  <a:srgbClr val="000000"/>
                </a:solidFill>
                <a:latin typeface="Calibri"/>
                <a:ea typeface="Calibri"/>
                <a:cs typeface="Calibri"/>
                <a:sym typeface="Calibri"/>
              </a:rPr>
              <a:t>Criar</a:t>
            </a:r>
            <a:r>
              <a:rPr lang="en-GB" b="1" i="1" dirty="0">
                <a:solidFill>
                  <a:srgbClr val="000000"/>
                </a:solidFill>
                <a:latin typeface="Calibri"/>
                <a:ea typeface="Calibri"/>
                <a:cs typeface="Calibri"/>
                <a:sym typeface="Calibri"/>
              </a:rPr>
              <a:t> </a:t>
            </a:r>
            <a:r>
              <a:rPr lang="en-GB" b="1" i="1" dirty="0" err="1">
                <a:solidFill>
                  <a:srgbClr val="000000"/>
                </a:solidFill>
                <a:latin typeface="Calibri"/>
                <a:ea typeface="Calibri"/>
                <a:cs typeface="Calibri"/>
                <a:sym typeface="Calibri"/>
              </a:rPr>
              <a:t>uma</a:t>
            </a:r>
            <a:r>
              <a:rPr lang="en-GB" b="1" i="1" dirty="0">
                <a:solidFill>
                  <a:srgbClr val="000000"/>
                </a:solidFill>
                <a:latin typeface="Calibri"/>
                <a:ea typeface="Calibri"/>
                <a:cs typeface="Calibri"/>
                <a:sym typeface="Calibri"/>
              </a:rPr>
              <a:t> equipe de </a:t>
            </a:r>
            <a:r>
              <a:rPr lang="en-GB" b="1" i="1" dirty="0" err="1">
                <a:solidFill>
                  <a:srgbClr val="000000"/>
                </a:solidFill>
                <a:latin typeface="Calibri"/>
                <a:ea typeface="Calibri"/>
                <a:cs typeface="Calibri"/>
                <a:sym typeface="Calibri"/>
              </a:rPr>
              <a:t>resposta</a:t>
            </a:r>
            <a:r>
              <a:rPr lang="en-GB" b="1" i="1" dirty="0">
                <a:solidFill>
                  <a:srgbClr val="000000"/>
                </a:solidFill>
                <a:latin typeface="Calibri"/>
                <a:ea typeface="Calibri"/>
                <a:cs typeface="Calibri"/>
                <a:sym typeface="Calibri"/>
              </a:rPr>
              <a:t> </a:t>
            </a:r>
            <a:r>
              <a:rPr lang="en-GB" b="1" dirty="0">
                <a:solidFill>
                  <a:srgbClr val="000000"/>
                </a:solidFill>
                <a:latin typeface="Calibri"/>
                <a:ea typeface="Calibri"/>
                <a:cs typeface="Calibri"/>
                <a:sym typeface="Calibri"/>
              </a:rPr>
              <a:t>(20 </a:t>
            </a:r>
            <a:r>
              <a:rPr lang="en-GB" b="1" dirty="0" err="1">
                <a:solidFill>
                  <a:srgbClr val="000000"/>
                </a:solidFill>
                <a:latin typeface="Calibri"/>
                <a:ea typeface="Calibri"/>
                <a:cs typeface="Calibri"/>
                <a:sym typeface="Calibri"/>
              </a:rPr>
              <a:t>minutos</a:t>
            </a:r>
            <a:r>
              <a:rPr lang="en-GB" b="1" dirty="0">
                <a:solidFill>
                  <a:srgbClr val="000000"/>
                </a:solidFill>
                <a:latin typeface="Calibri"/>
                <a:ea typeface="Calibri"/>
                <a:cs typeface="Calibri"/>
                <a:sym typeface="Calibri"/>
              </a:rPr>
              <a:t>)</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a:solidFill>
                  <a:srgbClr val="000000"/>
                </a:solidFill>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a:solidFill>
                  <a:srgbClr val="4F81BD"/>
                </a:solidFill>
                <a:latin typeface="Calibri"/>
                <a:ea typeface="Calibri"/>
                <a:cs typeface="Calibri"/>
                <a:sym typeface="Calibri"/>
              </a:rPr>
              <a:t>Este </a:t>
            </a:r>
            <a:r>
              <a:rPr lang="en-GB" dirty="0" err="1">
                <a:solidFill>
                  <a:srgbClr val="4F81BD"/>
                </a:solidFill>
                <a:latin typeface="Calibri"/>
                <a:ea typeface="Calibri"/>
                <a:cs typeface="Calibri"/>
                <a:sym typeface="Calibri"/>
              </a:rPr>
              <a:t>exercício</a:t>
            </a:r>
            <a:r>
              <a:rPr lang="en-GB" dirty="0">
                <a:solidFill>
                  <a:srgbClr val="4F81BD"/>
                </a:solidFill>
                <a:latin typeface="Calibri"/>
                <a:ea typeface="Calibri"/>
                <a:cs typeface="Calibri"/>
                <a:sym typeface="Calibri"/>
              </a:rPr>
              <a:t> visa </a:t>
            </a:r>
            <a:r>
              <a:rPr lang="en-GB" dirty="0" err="1">
                <a:solidFill>
                  <a:srgbClr val="4F81BD"/>
                </a:solidFill>
                <a:latin typeface="Calibri"/>
                <a:ea typeface="Calibri"/>
                <a:cs typeface="Calibri"/>
                <a:sym typeface="Calibri"/>
              </a:rPr>
              <a:t>ajudar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apresentar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lista</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etapas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podem</a:t>
            </a:r>
            <a:r>
              <a:rPr lang="en-GB" dirty="0">
                <a:solidFill>
                  <a:srgbClr val="4F81BD"/>
                </a:solidFill>
                <a:latin typeface="Calibri"/>
                <a:ea typeface="Calibri"/>
                <a:cs typeface="Calibri"/>
                <a:sym typeface="Calibri"/>
              </a:rPr>
              <a:t> ser </a:t>
            </a:r>
            <a:r>
              <a:rPr lang="en-GB" dirty="0" err="1">
                <a:solidFill>
                  <a:srgbClr val="4F81BD"/>
                </a:solidFill>
                <a:latin typeface="Calibri"/>
                <a:ea typeface="Calibri"/>
                <a:cs typeface="Calibri"/>
                <a:sym typeface="Calibri"/>
              </a:rPr>
              <a:t>tomadas</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criar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equipe de </a:t>
            </a:r>
            <a:r>
              <a:rPr lang="en-GB" dirty="0" err="1">
                <a:solidFill>
                  <a:srgbClr val="4F81BD"/>
                </a:solidFill>
                <a:latin typeface="Calibri"/>
                <a:ea typeface="Calibri"/>
                <a:cs typeface="Calibri"/>
                <a:sym typeface="Calibri"/>
              </a:rPr>
              <a:t>resposta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serviço</a:t>
            </a:r>
            <a:r>
              <a:rPr lang="en-GB" dirty="0">
                <a:solidFill>
                  <a:srgbClr val="4F81BD"/>
                </a:solidFill>
                <a:latin typeface="Calibri"/>
                <a:ea typeface="Calibri"/>
                <a:cs typeface="Calibri"/>
                <a:sym typeface="Calibri"/>
              </a:rPr>
              <a:t>. </a:t>
            </a:r>
          </a:p>
          <a:p>
            <a:pPr marL="0" lvl="0" indent="0" algn="just" rtl="0">
              <a:lnSpc>
                <a:spcPct val="115000"/>
              </a:lnSpc>
              <a:spcBef>
                <a:spcPts val="0"/>
              </a:spcBef>
              <a:spcAft>
                <a:spcPts val="0"/>
              </a:spcAft>
              <a:buNone/>
            </a:pPr>
            <a:r>
              <a:rPr lang="en-GB" dirty="0" err="1">
                <a:solidFill>
                  <a:srgbClr val="4F81BD"/>
                </a:solidFill>
                <a:latin typeface="Calibri"/>
                <a:ea typeface="Calibri"/>
                <a:cs typeface="Calibri"/>
                <a:sym typeface="Calibri"/>
              </a:rPr>
              <a:t>Faça</a:t>
            </a:r>
            <a:r>
              <a:rPr lang="en-GB" dirty="0">
                <a:solidFill>
                  <a:srgbClr val="4F81BD"/>
                </a:solidFill>
                <a:latin typeface="Calibri"/>
                <a:ea typeface="Calibri"/>
                <a:cs typeface="Calibri"/>
                <a:sym typeface="Calibri"/>
              </a:rPr>
              <a:t> as </a:t>
            </a:r>
            <a:r>
              <a:rPr lang="en-GB" dirty="0" err="1">
                <a:solidFill>
                  <a:srgbClr val="4F81BD"/>
                </a:solidFill>
                <a:latin typeface="Calibri"/>
                <a:ea typeface="Calibri"/>
                <a:cs typeface="Calibri"/>
                <a:sym typeface="Calibri"/>
              </a:rPr>
              <a:t>seguintes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perguntas</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registre</a:t>
            </a:r>
            <a:r>
              <a:rPr lang="en-GB" dirty="0">
                <a:solidFill>
                  <a:srgbClr val="4F81BD"/>
                </a:solidFill>
                <a:latin typeface="Calibri"/>
                <a:ea typeface="Calibri"/>
                <a:cs typeface="Calibri"/>
                <a:sym typeface="Calibri"/>
              </a:rPr>
              <a:t> as </a:t>
            </a:r>
            <a:r>
              <a:rPr lang="en-GB" dirty="0" err="1">
                <a:solidFill>
                  <a:srgbClr val="4F81BD"/>
                </a:solidFill>
                <a:latin typeface="Calibri"/>
                <a:ea typeface="Calibri"/>
                <a:cs typeface="Calibri"/>
                <a:sym typeface="Calibri"/>
              </a:rPr>
              <a:t>ideias</a:t>
            </a:r>
            <a:r>
              <a:rPr lang="en-GB" dirty="0">
                <a:solidFill>
                  <a:srgbClr val="4F81BD"/>
                </a:solidFill>
                <a:latin typeface="Calibri"/>
                <a:ea typeface="Calibri"/>
                <a:cs typeface="Calibri"/>
                <a:sym typeface="Calibri"/>
              </a:rPr>
              <a:t> no </a:t>
            </a:r>
            <a:r>
              <a:rPr lang="en-GB" dirty="0" err="1">
                <a:solidFill>
                  <a:srgbClr val="4F81BD"/>
                </a:solidFill>
                <a:latin typeface="Calibri"/>
                <a:ea typeface="Calibri"/>
                <a:cs typeface="Calibri"/>
                <a:sym typeface="Calibri"/>
              </a:rPr>
              <a:t>painel</a:t>
            </a:r>
            <a:r>
              <a:rPr lang="en-GB" dirty="0">
                <a:solidFill>
                  <a:srgbClr val="4F81BD"/>
                </a:solidFill>
                <a:latin typeface="Calibri"/>
                <a:ea typeface="Calibri"/>
                <a:cs typeface="Calibri"/>
                <a:sym typeface="Calibri"/>
              </a:rPr>
              <a:t> </a:t>
            </a:r>
            <a:r>
              <a:rPr lang="en-GB" i="1" dirty="0">
                <a:solidFill>
                  <a:srgbClr val="4F81BD"/>
                </a:solidFill>
                <a:latin typeface="Calibri"/>
                <a:ea typeface="Calibri"/>
                <a:cs typeface="Calibri"/>
                <a:sym typeface="Calibri"/>
              </a:rPr>
              <a:t>flipchart</a:t>
            </a:r>
            <a:r>
              <a:rPr lang="en-GB" dirty="0">
                <a:solidFill>
                  <a:srgbClr val="4F81BD"/>
                </a:solidFill>
                <a:latin typeface="Calibri"/>
                <a:ea typeface="Calibri"/>
                <a:cs typeface="Calibri"/>
                <a:sym typeface="Calibri"/>
              </a:rPr>
              <a:t>. </a:t>
            </a:r>
          </a:p>
          <a:p>
            <a:pPr marL="0" lvl="0" indent="0" algn="just" rtl="0">
              <a:lnSpc>
                <a:spcPct val="115000"/>
              </a:lnSpc>
              <a:spcBef>
                <a:spcPts val="0"/>
              </a:spcBef>
              <a:spcAft>
                <a:spcPts val="0"/>
              </a:spcAft>
              <a:buNone/>
            </a:pP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a:solidFill>
                  <a:srgbClr val="000000"/>
                </a:solidFill>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a:solidFill>
                  <a:srgbClr val="000000"/>
                </a:solidFill>
                <a:latin typeface="Calibri"/>
                <a:ea typeface="Calibri"/>
                <a:cs typeface="Calibri"/>
                <a:sym typeface="Calibri"/>
              </a:rPr>
              <a:t>O que </a:t>
            </a:r>
            <a:r>
              <a:rPr lang="en-GB" dirty="0" err="1">
                <a:solidFill>
                  <a:srgbClr val="000000"/>
                </a:solidFill>
                <a:latin typeface="Calibri"/>
                <a:ea typeface="Calibri"/>
                <a:cs typeface="Calibri"/>
                <a:sym typeface="Calibri"/>
              </a:rPr>
              <a:t>pode</a:t>
            </a:r>
            <a:r>
              <a:rPr lang="en-GB" dirty="0">
                <a:solidFill>
                  <a:srgbClr val="000000"/>
                </a:solidFill>
                <a:latin typeface="Calibri"/>
                <a:ea typeface="Calibri"/>
                <a:cs typeface="Calibri"/>
                <a:sym typeface="Calibri"/>
              </a:rPr>
              <a:t> ser </a:t>
            </a:r>
            <a:r>
              <a:rPr lang="en-GB" dirty="0" err="1">
                <a:solidFill>
                  <a:srgbClr val="000000"/>
                </a:solidFill>
                <a:latin typeface="Calibri"/>
                <a:ea typeface="Calibri"/>
                <a:cs typeface="Calibri"/>
                <a:sym typeface="Calibri"/>
              </a:rPr>
              <a:t>feito</a:t>
            </a:r>
            <a:r>
              <a:rPr lang="en-GB" dirty="0">
                <a:solidFill>
                  <a:srgbClr val="000000"/>
                </a:solidFill>
                <a:latin typeface="Calibri"/>
                <a:ea typeface="Calibri"/>
                <a:cs typeface="Calibri"/>
                <a:sym typeface="Calibri"/>
              </a:rPr>
              <a:t> para </a:t>
            </a:r>
            <a:r>
              <a:rPr lang="en-GB" dirty="0" err="1">
                <a:solidFill>
                  <a:srgbClr val="000000"/>
                </a:solidFill>
                <a:latin typeface="Calibri"/>
                <a:ea typeface="Calibri"/>
                <a:cs typeface="Calibri"/>
                <a:sym typeface="Calibri"/>
              </a:rPr>
              <a:t>criar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uma</a:t>
            </a:r>
            <a:r>
              <a:rPr lang="en-GB" dirty="0">
                <a:solidFill>
                  <a:srgbClr val="000000"/>
                </a:solidFill>
                <a:latin typeface="Calibri"/>
                <a:ea typeface="Calibri"/>
                <a:cs typeface="Calibri"/>
                <a:sym typeface="Calibri"/>
              </a:rPr>
              <a:t> equipe de </a:t>
            </a:r>
            <a:r>
              <a:rPr lang="en-GB" dirty="0" err="1">
                <a:solidFill>
                  <a:srgbClr val="000000"/>
                </a:solidFill>
                <a:latin typeface="Calibri"/>
                <a:ea typeface="Calibri"/>
                <a:cs typeface="Calibri"/>
                <a:sym typeface="Calibri"/>
              </a:rPr>
              <a:t>resposta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seu</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serviço</a:t>
            </a:r>
            <a:r>
              <a:rPr lang="en-GB" dirty="0">
                <a:solidFill>
                  <a:srgbClr val="000000"/>
                </a:solidFill>
                <a:latin typeface="Calibri"/>
                <a:ea typeface="Calibri"/>
                <a:cs typeface="Calibri"/>
                <a:sym typeface="Calibri"/>
              </a:rPr>
              <a:t>? </a:t>
            </a:r>
          </a:p>
          <a:p>
            <a:pPr marL="0" lvl="0" indent="0" algn="just" rtl="0">
              <a:lnSpc>
                <a:spcPct val="115000"/>
              </a:lnSpc>
              <a:spcBef>
                <a:spcPts val="0"/>
              </a:spcBef>
              <a:spcAft>
                <a:spcPts val="0"/>
              </a:spcAft>
              <a:buNone/>
            </a:pP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Quem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você</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poderia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envolver</a:t>
            </a:r>
            <a:r>
              <a:rPr lang="en-GB" dirty="0">
                <a:solidFill>
                  <a:srgbClr val="000000"/>
                </a:solidFill>
                <a:latin typeface="Calibri"/>
                <a:ea typeface="Calibri"/>
                <a:cs typeface="Calibri"/>
                <a:sym typeface="Calibri"/>
              </a:rPr>
              <a:t>? </a:t>
            </a:r>
          </a:p>
          <a:p>
            <a:pPr marL="0" lvl="0" indent="0" algn="just" rtl="0">
              <a:lnSpc>
                <a:spcPct val="115000"/>
              </a:lnSpc>
              <a:spcBef>
                <a:spcPts val="0"/>
              </a:spcBef>
              <a:spcAft>
                <a:spcPts val="0"/>
              </a:spcAft>
              <a:buNone/>
            </a:pPr>
            <a:r>
              <a:rPr lang="en-GB" dirty="0">
                <a:solidFill>
                  <a:srgbClr val="000000"/>
                </a:solidFill>
                <a:latin typeface="Calibri"/>
                <a:ea typeface="Calibri"/>
                <a:cs typeface="Calibri"/>
                <a:sym typeface="Calibri"/>
              </a:rPr>
              <a:t>• Como as </a:t>
            </a:r>
            <a:r>
              <a:rPr lang="en-GB" dirty="0" err="1">
                <a:solidFill>
                  <a:srgbClr val="000000"/>
                </a:solidFill>
                <a:latin typeface="Calibri"/>
                <a:ea typeface="Calibri"/>
                <a:cs typeface="Calibri"/>
                <a:sym typeface="Calibri"/>
              </a:rPr>
              <a:t>pessoas</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não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membros</a:t>
            </a:r>
            <a:r>
              <a:rPr lang="en-GB" dirty="0">
                <a:solidFill>
                  <a:srgbClr val="000000"/>
                </a:solidFill>
                <a:latin typeface="Calibri"/>
                <a:ea typeface="Calibri"/>
                <a:cs typeface="Calibri"/>
                <a:sym typeface="Calibri"/>
              </a:rPr>
              <a:t> da equipe </a:t>
            </a:r>
            <a:r>
              <a:rPr lang="en-GB" dirty="0" err="1">
                <a:solidFill>
                  <a:srgbClr val="000000"/>
                </a:solidFill>
                <a:latin typeface="Calibri"/>
                <a:ea typeface="Calibri"/>
                <a:cs typeface="Calibri"/>
                <a:sym typeface="Calibri"/>
              </a:rPr>
              <a:t>podem</a:t>
            </a:r>
            <a:r>
              <a:rPr lang="en-GB" dirty="0">
                <a:solidFill>
                  <a:srgbClr val="000000"/>
                </a:solidFill>
                <a:latin typeface="Calibri"/>
                <a:ea typeface="Calibri"/>
                <a:cs typeface="Calibri"/>
                <a:sym typeface="Calibri"/>
              </a:rPr>
              <a:t> ser </a:t>
            </a:r>
            <a:r>
              <a:rPr lang="en-GB" dirty="0" err="1">
                <a:solidFill>
                  <a:srgbClr val="000000"/>
                </a:solidFill>
                <a:latin typeface="Calibri"/>
                <a:ea typeface="Calibri"/>
                <a:cs typeface="Calibri"/>
                <a:sym typeface="Calibri"/>
              </a:rPr>
              <a:t>incluídas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como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parte</a:t>
            </a:r>
            <a:r>
              <a:rPr lang="en-GB" dirty="0">
                <a:solidFill>
                  <a:srgbClr val="000000"/>
                </a:solidFill>
                <a:latin typeface="Calibri"/>
                <a:ea typeface="Calibri"/>
                <a:cs typeface="Calibri"/>
                <a:sym typeface="Calibri"/>
              </a:rPr>
              <a:t> da equipe de </a:t>
            </a:r>
            <a:r>
              <a:rPr lang="en-GB" dirty="0" err="1">
                <a:solidFill>
                  <a:srgbClr val="000000"/>
                </a:solidFill>
                <a:latin typeface="Calibri"/>
                <a:ea typeface="Calibri"/>
                <a:cs typeface="Calibri"/>
                <a:sym typeface="Calibri"/>
              </a:rPr>
              <a:t>resposta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exemplo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elas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podem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estar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disponíveis</a:t>
            </a:r>
            <a:r>
              <a:rPr lang="en-GB" dirty="0">
                <a:solidFill>
                  <a:srgbClr val="000000"/>
                </a:solidFill>
                <a:latin typeface="Calibri"/>
                <a:ea typeface="Calibri"/>
                <a:cs typeface="Calibri"/>
                <a:sym typeface="Calibri"/>
              </a:rPr>
              <a:t> no </a:t>
            </a:r>
            <a:r>
              <a:rPr lang="en-GB" dirty="0" err="1">
                <a:solidFill>
                  <a:srgbClr val="000000"/>
                </a:solidFill>
                <a:latin typeface="Calibri"/>
                <a:ea typeface="Calibri"/>
                <a:cs typeface="Calibri"/>
                <a:sym typeface="Calibri"/>
              </a:rPr>
              <a:t>serviço</a:t>
            </a:r>
            <a:r>
              <a:rPr lang="en-GB" dirty="0">
                <a:solidFill>
                  <a:srgbClr val="000000"/>
                </a:solidFill>
                <a:latin typeface="Calibri"/>
                <a:ea typeface="Calibri"/>
                <a:cs typeface="Calibri"/>
                <a:sym typeface="Calibri"/>
              </a:rPr>
              <a:t> no </a:t>
            </a:r>
            <a:r>
              <a:rPr lang="en-GB" dirty="0" err="1">
                <a:solidFill>
                  <a:srgbClr val="000000"/>
                </a:solidFill>
                <a:latin typeface="Calibri"/>
                <a:ea typeface="Calibri"/>
                <a:cs typeface="Calibri"/>
                <a:sym typeface="Calibri"/>
              </a:rPr>
              <a:t>dia</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dia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ou</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podem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estar</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plantão</a:t>
            </a:r>
            <a:r>
              <a:rPr lang="en-GB" dirty="0">
                <a:solidFill>
                  <a:srgbClr val="000000"/>
                </a:solidFill>
                <a:latin typeface="Calibri"/>
                <a:ea typeface="Calibri"/>
                <a:cs typeface="Calibri"/>
                <a:sym typeface="Calibri"/>
              </a:rPr>
              <a:t>” para </a:t>
            </a:r>
            <a:r>
              <a:rPr lang="en-GB" dirty="0" err="1">
                <a:solidFill>
                  <a:srgbClr val="000000"/>
                </a:solidFill>
                <a:latin typeface="Calibri"/>
                <a:ea typeface="Calibri"/>
                <a:cs typeface="Calibri"/>
                <a:sym typeface="Calibri"/>
              </a:rPr>
              <a:t>entrar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rapidamente</a:t>
            </a:r>
            <a:r>
              <a:rPr lang="en-GB" dirty="0">
                <a:solidFill>
                  <a:srgbClr val="000000"/>
                </a:solidFill>
                <a:latin typeface="Calibri"/>
                <a:ea typeface="Calibri"/>
                <a:cs typeface="Calibri"/>
                <a:sym typeface="Calibri"/>
              </a:rPr>
              <a:t> no </a:t>
            </a:r>
            <a:r>
              <a:rPr lang="en-GB" dirty="0" err="1">
                <a:solidFill>
                  <a:srgbClr val="000000"/>
                </a:solidFill>
                <a:latin typeface="Calibri"/>
                <a:ea typeface="Calibri"/>
                <a:cs typeface="Calibri"/>
                <a:sym typeface="Calibri"/>
              </a:rPr>
              <a:t>serviço</a:t>
            </a:r>
            <a:r>
              <a:rPr lang="en-GB" dirty="0">
                <a:solidFill>
                  <a:srgbClr val="000000"/>
                </a:solidFill>
                <a:latin typeface="Calibri"/>
                <a:ea typeface="Calibri"/>
                <a:cs typeface="Calibri"/>
                <a:sym typeface="Calibri"/>
              </a:rPr>
              <a:t>)? </a:t>
            </a:r>
          </a:p>
          <a:p>
            <a:pPr marL="0" lvl="0" indent="0" algn="just" rtl="0">
              <a:lnSpc>
                <a:spcPct val="115000"/>
              </a:lnSpc>
              <a:spcBef>
                <a:spcPts val="0"/>
              </a:spcBef>
              <a:spcAft>
                <a:spcPts val="0"/>
              </a:spcAft>
              <a:buNone/>
            </a:pPr>
            <a:r>
              <a:rPr lang="en-GB" dirty="0">
                <a:solidFill>
                  <a:srgbClr val="000000"/>
                </a:solidFill>
                <a:latin typeface="Calibri"/>
                <a:ea typeface="Calibri"/>
                <a:cs typeface="Calibri"/>
                <a:sym typeface="Calibri"/>
              </a:rPr>
              <a:t>• Como </a:t>
            </a:r>
            <a:r>
              <a:rPr lang="en-GB" dirty="0" err="1">
                <a:solidFill>
                  <a:srgbClr val="000000"/>
                </a:solidFill>
                <a:latin typeface="Calibri"/>
                <a:ea typeface="Calibri"/>
                <a:cs typeface="Calibri"/>
                <a:sym typeface="Calibri"/>
              </a:rPr>
              <a:t>você</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pode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organizar</a:t>
            </a:r>
            <a:r>
              <a:rPr lang="en-GB" dirty="0">
                <a:solidFill>
                  <a:srgbClr val="000000"/>
                </a:solidFill>
                <a:latin typeface="Calibri"/>
                <a:ea typeface="Calibri"/>
                <a:cs typeface="Calibri"/>
                <a:sym typeface="Calibri"/>
              </a:rPr>
              <a:t> o </a:t>
            </a:r>
            <a:r>
              <a:rPr lang="en-GB" dirty="0" err="1">
                <a:solidFill>
                  <a:srgbClr val="000000"/>
                </a:solidFill>
                <a:latin typeface="Calibri"/>
                <a:ea typeface="Calibri"/>
                <a:cs typeface="Calibri"/>
                <a:sym typeface="Calibri"/>
              </a:rPr>
              <a:t>treinamento</a:t>
            </a:r>
            <a:r>
              <a:rPr lang="en-GB" dirty="0">
                <a:solidFill>
                  <a:srgbClr val="000000"/>
                </a:solidFill>
                <a:latin typeface="Calibri"/>
                <a:ea typeface="Calibri"/>
                <a:cs typeface="Calibri"/>
                <a:sym typeface="Calibri"/>
              </a:rPr>
              <a:t> para </a:t>
            </a:r>
            <a:r>
              <a:rPr lang="en-GB" dirty="0" err="1">
                <a:solidFill>
                  <a:srgbClr val="000000"/>
                </a:solidFill>
                <a:latin typeface="Calibri"/>
                <a:ea typeface="Calibri"/>
                <a:cs typeface="Calibri"/>
                <a:sym typeface="Calibri"/>
              </a:rPr>
              <a:t>essa</a:t>
            </a:r>
            <a:r>
              <a:rPr lang="en-GB" dirty="0">
                <a:solidFill>
                  <a:srgbClr val="000000"/>
                </a:solidFill>
                <a:latin typeface="Calibri"/>
                <a:ea typeface="Calibri"/>
                <a:cs typeface="Calibri"/>
                <a:sym typeface="Calibri"/>
              </a:rPr>
              <a:t> equipe? </a:t>
            </a:r>
          </a:p>
          <a:p>
            <a:pPr marL="0" lvl="0" indent="0" algn="just" rtl="0">
              <a:lnSpc>
                <a:spcPct val="115000"/>
              </a:lnSpc>
              <a:spcBef>
                <a:spcPts val="0"/>
              </a:spcBef>
              <a:spcAft>
                <a:spcPts val="0"/>
              </a:spcAft>
              <a:buNone/>
            </a:pPr>
            <a:r>
              <a:rPr lang="en-GB" dirty="0">
                <a:solidFill>
                  <a:srgbClr val="000000"/>
                </a:solidFill>
                <a:latin typeface="Calibri"/>
                <a:ea typeface="Calibri"/>
                <a:cs typeface="Calibri"/>
                <a:sym typeface="Calibri"/>
              </a:rPr>
              <a:t>• Se for </a:t>
            </a:r>
            <a:r>
              <a:rPr lang="en-GB" dirty="0" err="1">
                <a:solidFill>
                  <a:srgbClr val="000000"/>
                </a:solidFill>
                <a:latin typeface="Calibri"/>
                <a:ea typeface="Calibri"/>
                <a:cs typeface="Calibri"/>
                <a:sym typeface="Calibri"/>
              </a:rPr>
              <a:t>necessário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financiamento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como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poderia</a:t>
            </a:r>
            <a:r>
              <a:rPr lang="en-GB" dirty="0">
                <a:solidFill>
                  <a:srgbClr val="000000"/>
                </a:solidFill>
                <a:latin typeface="Calibri"/>
                <a:ea typeface="Calibri"/>
                <a:cs typeface="Calibri"/>
                <a:sym typeface="Calibri"/>
              </a:rPr>
              <a:t> ser </a:t>
            </a:r>
            <a:r>
              <a:rPr lang="en-GB" dirty="0" err="1">
                <a:solidFill>
                  <a:srgbClr val="000000"/>
                </a:solidFill>
                <a:latin typeface="Calibri"/>
                <a:ea typeface="Calibri"/>
                <a:cs typeface="Calibri"/>
                <a:sym typeface="Calibri"/>
              </a:rPr>
              <a:t>obtido</a:t>
            </a:r>
            <a:r>
              <a:rPr lang="en-GB" dirty="0">
                <a:solidFill>
                  <a:srgbClr val="000000"/>
                </a:solidFill>
                <a:latin typeface="Calibri"/>
                <a:ea typeface="Calibri"/>
                <a:cs typeface="Calibri"/>
                <a:sym typeface="Calibri"/>
              </a:rPr>
              <a:t>? </a:t>
            </a:r>
          </a:p>
          <a:p>
            <a:pPr marL="0" lvl="0" indent="0" algn="l" rtl="0">
              <a:spcBef>
                <a:spcPts val="1000"/>
              </a:spcBef>
              <a:spcAft>
                <a:spcPts val="0"/>
              </a:spcAft>
              <a:buNone/>
            </a:pPr>
            <a:endParaRPr dirty="0"/>
          </a:p>
        </p:txBody>
      </p:sp>
      <p:sp>
        <p:nvSpPr>
          <p:cNvPr id="1122" name="Google Shape;1122;p1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142</a:t>
            </a:fld>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p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8" name="Google Shape;1128;p1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Exercício</a:t>
            </a:r>
            <a:r>
              <a:rPr lang="en-GB" b="1" i="1" dirty="0">
                <a:latin typeface="Calibri"/>
                <a:ea typeface="Calibri"/>
                <a:cs typeface="Calibri"/>
                <a:sym typeface="Calibri"/>
              </a:rPr>
              <a:t> </a:t>
            </a:r>
            <a:r>
              <a:rPr lang="en-GB" b="1" i="1" dirty="0" err="1">
                <a:latin typeface="Calibri"/>
                <a:ea typeface="Calibri"/>
                <a:cs typeface="Calibri"/>
                <a:sym typeface="Calibri"/>
              </a:rPr>
              <a:t>reflexivo</a:t>
            </a:r>
            <a:r>
              <a:rPr lang="en-GB" b="1" i="1" dirty="0">
                <a:latin typeface="Calibri"/>
                <a:ea typeface="Calibri"/>
                <a:cs typeface="Calibri"/>
                <a:sym typeface="Calibri"/>
              </a:rPr>
              <a:t> (10 min.)</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b="1" i="1" dirty="0">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a:solidFill>
                  <a:srgbClr val="4F81BD"/>
                </a:solidFill>
                <a:latin typeface="Calibri"/>
                <a:ea typeface="Calibri"/>
                <a:cs typeface="Calibri"/>
                <a:sym typeface="Calibri"/>
              </a:rPr>
              <a:t>O </a:t>
            </a:r>
            <a:r>
              <a:rPr lang="en-GB" dirty="0" err="1">
                <a:solidFill>
                  <a:srgbClr val="4F81BD"/>
                </a:solidFill>
                <a:latin typeface="Calibri"/>
                <a:ea typeface="Calibri"/>
                <a:cs typeface="Calibri"/>
                <a:sym typeface="Calibri"/>
              </a:rPr>
              <a:t>exercício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reflexivo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oferece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oportunidade</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refletir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mais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profundamente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sobre</a:t>
            </a:r>
            <a:r>
              <a:rPr lang="en-GB" dirty="0">
                <a:solidFill>
                  <a:srgbClr val="4F81BD"/>
                </a:solidFill>
                <a:latin typeface="Calibri"/>
                <a:ea typeface="Calibri"/>
                <a:cs typeface="Calibri"/>
                <a:sym typeface="Calibri"/>
              </a:rPr>
              <a:t> o que </a:t>
            </a:r>
            <a:r>
              <a:rPr lang="en-GB" dirty="0" err="1">
                <a:solidFill>
                  <a:srgbClr val="4F81BD"/>
                </a:solidFill>
                <a:latin typeface="Calibri"/>
                <a:ea typeface="Calibri"/>
                <a:cs typeface="Calibri"/>
                <a:sym typeface="Calibri"/>
              </a:rPr>
              <a:t>foi</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aprendido</a:t>
            </a:r>
            <a:r>
              <a:rPr lang="en-GB" dirty="0">
                <a:solidFill>
                  <a:srgbClr val="4F81BD"/>
                </a:solidFill>
                <a:latin typeface="Calibri"/>
                <a:ea typeface="Calibri"/>
                <a:cs typeface="Calibri"/>
                <a:sym typeface="Calibri"/>
              </a:rPr>
              <a:t> no </a:t>
            </a:r>
            <a:r>
              <a:rPr lang="en-GB" dirty="0" err="1">
                <a:solidFill>
                  <a:srgbClr val="4F81BD"/>
                </a:solidFill>
                <a:latin typeface="Calibri"/>
                <a:ea typeface="Calibri"/>
                <a:cs typeface="Calibri"/>
                <a:sym typeface="Calibri"/>
              </a:rPr>
              <a:t>treinamento</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err="1">
                <a:latin typeface="Calibri"/>
                <a:ea typeface="Calibri"/>
                <a:cs typeface="Calibri"/>
                <a:sym typeface="Calibri"/>
              </a:rPr>
              <a:t>Abaixo</a:t>
            </a:r>
            <a:r>
              <a:rPr lang="en-GB" dirty="0">
                <a:latin typeface="Calibri"/>
                <a:ea typeface="Calibri"/>
                <a:cs typeface="Calibri"/>
                <a:sym typeface="Calibri"/>
              </a:rPr>
              <a:t> </a:t>
            </a:r>
            <a:r>
              <a:rPr lang="en-GB" dirty="0" err="1">
                <a:latin typeface="Calibri"/>
                <a:ea typeface="Calibri"/>
                <a:cs typeface="Calibri"/>
                <a:sym typeface="Calibri"/>
              </a:rPr>
              <a:t>está</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pergunta</a:t>
            </a:r>
            <a:r>
              <a:rPr lang="en-GB" dirty="0">
                <a:latin typeface="Calibri"/>
                <a:ea typeface="Calibri"/>
                <a:cs typeface="Calibri"/>
                <a:sym typeface="Calibri"/>
              </a:rPr>
              <a:t> para </a:t>
            </a:r>
            <a:r>
              <a:rPr lang="en-GB" dirty="0" err="1">
                <a:latin typeface="Calibri"/>
                <a:ea typeface="Calibri"/>
                <a:cs typeface="Calibri"/>
                <a:sym typeface="Calibri"/>
              </a:rPr>
              <a:t>refletir</a:t>
            </a:r>
            <a:r>
              <a:rPr lang="en-GB" dirty="0">
                <a:latin typeface="Calibri"/>
                <a:ea typeface="Calibri"/>
                <a:cs typeface="Calibri"/>
                <a:sym typeface="Calibri"/>
              </a:rPr>
              <a:t> </a:t>
            </a:r>
            <a:r>
              <a:rPr lang="en-GB" dirty="0" err="1">
                <a:latin typeface="Calibri"/>
                <a:ea typeface="Calibri"/>
                <a:cs typeface="Calibri"/>
                <a:sym typeface="Calibri"/>
              </a:rPr>
              <a:t>após</a:t>
            </a:r>
            <a:r>
              <a:rPr lang="en-GB" dirty="0">
                <a:latin typeface="Calibri"/>
                <a:ea typeface="Calibri"/>
                <a:cs typeface="Calibri"/>
                <a:sym typeface="Calibri"/>
              </a:rPr>
              <a:t> a </a:t>
            </a:r>
            <a:r>
              <a:rPr lang="en-GB" dirty="0" err="1">
                <a:latin typeface="Calibri"/>
                <a:ea typeface="Calibri"/>
                <a:cs typeface="Calibri"/>
                <a:sym typeface="Calibri"/>
              </a:rPr>
              <a:t>sessão</a:t>
            </a:r>
            <a:r>
              <a:rPr lang="en-GB" dirty="0">
                <a:latin typeface="Calibri"/>
                <a:ea typeface="Calibri"/>
                <a:cs typeface="Calibri"/>
                <a:sym typeface="Calibri"/>
              </a:rPr>
              <a:t>. </a:t>
            </a:r>
            <a:r>
              <a:rPr lang="en-GB" dirty="0" err="1">
                <a:latin typeface="Calibri"/>
                <a:ea typeface="Calibri"/>
                <a:cs typeface="Calibri"/>
                <a:sym typeface="Calibri"/>
              </a:rPr>
              <a:t>Você</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anotar</a:t>
            </a:r>
            <a:r>
              <a:rPr lang="en-GB" dirty="0">
                <a:latin typeface="Calibri"/>
                <a:ea typeface="Calibri"/>
                <a:cs typeface="Calibri"/>
                <a:sym typeface="Calibri"/>
              </a:rPr>
              <a:t> </a:t>
            </a:r>
            <a:r>
              <a:rPr lang="en-GB" dirty="0" err="1">
                <a:latin typeface="Calibri"/>
                <a:ea typeface="Calibri"/>
                <a:cs typeface="Calibri"/>
                <a:sym typeface="Calibri"/>
              </a:rPr>
              <a:t>sua</a:t>
            </a:r>
            <a:r>
              <a:rPr lang="en-GB" dirty="0">
                <a:latin typeface="Calibri"/>
                <a:ea typeface="Calibri"/>
                <a:cs typeface="Calibri"/>
                <a:sym typeface="Calibri"/>
              </a:rPr>
              <a:t> </a:t>
            </a:r>
            <a:r>
              <a:rPr lang="en-GB" dirty="0" err="1">
                <a:latin typeface="Calibri"/>
                <a:ea typeface="Calibri"/>
                <a:cs typeface="Calibri"/>
                <a:sym typeface="Calibri"/>
              </a:rPr>
              <a:t>resposta</a:t>
            </a:r>
            <a:r>
              <a:rPr lang="en-GB" dirty="0">
                <a:latin typeface="Calibri"/>
                <a:ea typeface="Calibri"/>
                <a:cs typeface="Calibri"/>
                <a:sym typeface="Calibri"/>
              </a:rPr>
              <a:t> para </a:t>
            </a:r>
            <a:r>
              <a:rPr lang="en-GB" dirty="0" err="1">
                <a:latin typeface="Calibri"/>
                <a:ea typeface="Calibri"/>
                <a:cs typeface="Calibri"/>
                <a:sym typeface="Calibri"/>
              </a:rPr>
              <a:t>discutir</a:t>
            </a:r>
            <a:r>
              <a:rPr lang="en-GB" dirty="0">
                <a:latin typeface="Calibri"/>
                <a:ea typeface="Calibri"/>
                <a:cs typeface="Calibri"/>
                <a:sym typeface="Calibri"/>
              </a:rPr>
              <a:t> no </a:t>
            </a:r>
            <a:r>
              <a:rPr lang="en-GB" dirty="0" err="1">
                <a:latin typeface="Calibri"/>
                <a:ea typeface="Calibri"/>
                <a:cs typeface="Calibri"/>
                <a:sym typeface="Calibri"/>
              </a:rPr>
              <a:t>próximo</a:t>
            </a:r>
            <a:r>
              <a:rPr lang="en-GB" dirty="0">
                <a:latin typeface="Calibri"/>
                <a:ea typeface="Calibri"/>
                <a:cs typeface="Calibri"/>
                <a:sym typeface="Calibri"/>
              </a:rPr>
              <a:t> </a:t>
            </a:r>
            <a:r>
              <a:rPr lang="en-GB" dirty="0" err="1">
                <a:latin typeface="Calibri"/>
                <a:ea typeface="Calibri"/>
                <a:cs typeface="Calibri"/>
                <a:sym typeface="Calibri"/>
              </a:rPr>
              <a:t>Tema</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simplesmente</a:t>
            </a:r>
            <a:r>
              <a:rPr lang="en-GB" dirty="0">
                <a:latin typeface="Calibri"/>
                <a:ea typeface="Calibri"/>
                <a:cs typeface="Calibri"/>
                <a:sym typeface="Calibri"/>
              </a:rPr>
              <a:t> </a:t>
            </a:r>
            <a:r>
              <a:rPr lang="en-GB" dirty="0" err="1">
                <a:latin typeface="Calibri"/>
                <a:ea typeface="Calibri"/>
                <a:cs typeface="Calibri"/>
                <a:sym typeface="Calibri"/>
              </a:rPr>
              <a:t>pensar</a:t>
            </a:r>
            <a:r>
              <a:rPr lang="en-GB" dirty="0">
                <a:latin typeface="Calibri"/>
                <a:ea typeface="Calibri"/>
                <a:cs typeface="Calibri"/>
                <a:sym typeface="Calibri"/>
              </a:rPr>
              <a:t> </a:t>
            </a:r>
            <a:r>
              <a:rPr lang="en-GB" dirty="0" err="1">
                <a:latin typeface="Calibri"/>
                <a:ea typeface="Calibri"/>
                <a:cs typeface="Calibri"/>
                <a:sym typeface="Calibri"/>
              </a:rPr>
              <a:t>sobre</a:t>
            </a:r>
            <a:r>
              <a:rPr lang="en-GB" dirty="0">
                <a:latin typeface="Calibri"/>
                <a:ea typeface="Calibri"/>
                <a:cs typeface="Calibri"/>
                <a:sym typeface="Calibri"/>
              </a:rPr>
              <a:t> </a:t>
            </a:r>
            <a:r>
              <a:rPr lang="en-GB" dirty="0" err="1">
                <a:latin typeface="Calibri"/>
                <a:ea typeface="Calibri"/>
                <a:cs typeface="Calibri"/>
                <a:sym typeface="Calibri"/>
              </a:rPr>
              <a:t>suas</a:t>
            </a:r>
            <a:r>
              <a:rPr lang="en-GB" dirty="0">
                <a:latin typeface="Calibri"/>
                <a:ea typeface="Calibri"/>
                <a:cs typeface="Calibri"/>
                <a:sym typeface="Calibri"/>
              </a:rPr>
              <a:t> </a:t>
            </a:r>
            <a:r>
              <a:rPr lang="en-GB" dirty="0" err="1">
                <a:latin typeface="Calibri"/>
                <a:ea typeface="Calibri"/>
                <a:cs typeface="Calibri"/>
                <a:sym typeface="Calibri"/>
              </a:rPr>
              <a:t>respostas</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r>
              <a:rPr lang="pt-BR" sz="1200" b="1" i="0" u="none" strike="noStrike" cap="none" dirty="0">
                <a:solidFill>
                  <a:schemeClr val="dk1"/>
                </a:solidFill>
                <a:effectLst/>
                <a:latin typeface="Calibri"/>
                <a:ea typeface="Calibri"/>
                <a:cs typeface="Calibri"/>
                <a:sym typeface="Calibri"/>
              </a:rPr>
              <a:t>O que você pode fazer como indivíduo para ajudar a eliminar o uso de isolamento e contenção em seu serviço?</a:t>
            </a:r>
            <a:endParaRPr lang="pt-BR" sz="1200" b="0" i="0" u="none" strike="noStrike" cap="none" dirty="0">
              <a:solidFill>
                <a:schemeClr val="dk1"/>
              </a:solidFill>
              <a:effectLst/>
              <a:latin typeface="Calibri"/>
              <a:ea typeface="Calibri"/>
              <a:cs typeface="Calibri"/>
              <a:sym typeface="Calibri"/>
            </a:endParaRPr>
          </a:p>
          <a:p>
            <a:pPr marL="0" lvl="0" indent="0" algn="l" rtl="0">
              <a:spcBef>
                <a:spcPts val="1000"/>
              </a:spcBef>
              <a:spcAft>
                <a:spcPts val="0"/>
              </a:spcAft>
              <a:buNone/>
            </a:pPr>
            <a:endParaRPr dirty="0"/>
          </a:p>
        </p:txBody>
      </p:sp>
      <p:sp>
        <p:nvSpPr>
          <p:cNvPr id="1129" name="Google Shape;1129;p1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143</a:t>
            </a:fld>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5" name="Google Shape;1135;p1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200" b="1" dirty="0">
                <a:solidFill>
                  <a:srgbClr val="4F81BD"/>
                </a:solidFill>
                <a:latin typeface="Calibri"/>
                <a:ea typeface="Calibri"/>
                <a:cs typeface="Calibri"/>
                <a:sym typeface="Calibri"/>
              </a:rPr>
              <a:t>Tempo para </a:t>
            </a:r>
            <a:r>
              <a:rPr lang="en-GB" sz="1200" b="1" dirty="0" err="1">
                <a:solidFill>
                  <a:srgbClr val="4F81BD"/>
                </a:solidFill>
                <a:latin typeface="Calibri"/>
                <a:ea typeface="Calibri"/>
                <a:cs typeface="Calibri"/>
                <a:sym typeface="Calibri"/>
              </a:rPr>
              <a:t>este</a:t>
            </a:r>
            <a:r>
              <a:rPr lang="en-GB" sz="1200" b="1" dirty="0">
                <a:solidFill>
                  <a:srgbClr val="4F81BD"/>
                </a:solidFill>
                <a:latin typeface="Calibri"/>
                <a:ea typeface="Calibri"/>
                <a:cs typeface="Calibri"/>
                <a:sym typeface="Calibri"/>
              </a:rPr>
              <a:t> </a:t>
            </a:r>
            <a:r>
              <a:rPr lang="en-GB" sz="1200" b="1" dirty="0" err="1">
                <a:solidFill>
                  <a:srgbClr val="4F81BD"/>
                </a:solidFill>
                <a:latin typeface="Calibri"/>
                <a:ea typeface="Calibri"/>
                <a:cs typeface="Calibri"/>
                <a:sym typeface="Calibri"/>
              </a:rPr>
              <a:t>tema</a:t>
            </a:r>
            <a:endParaRPr sz="1200" dirty="0">
              <a:latin typeface="Calibri"/>
              <a:ea typeface="Calibri"/>
              <a:cs typeface="Calibri"/>
              <a:sym typeface="Calibri"/>
            </a:endParaRPr>
          </a:p>
          <a:p>
            <a:pPr marL="0" lvl="0" indent="0" algn="just" rtl="0">
              <a:lnSpc>
                <a:spcPct val="115000"/>
              </a:lnSpc>
              <a:spcBef>
                <a:spcPts val="0"/>
              </a:spcBef>
              <a:spcAft>
                <a:spcPts val="0"/>
              </a:spcAft>
              <a:buNone/>
            </a:pPr>
            <a:r>
              <a:rPr lang="en-GB" sz="1200" dirty="0" err="1">
                <a:solidFill>
                  <a:srgbClr val="000000"/>
                </a:solidFill>
                <a:latin typeface="Calibri"/>
                <a:ea typeface="Calibri"/>
                <a:cs typeface="Calibri"/>
                <a:sym typeface="Calibri"/>
              </a:rPr>
              <a:t>Aproximadamente</a:t>
            </a:r>
            <a:r>
              <a:rPr lang="en-GB" sz="1200" dirty="0">
                <a:solidFill>
                  <a:srgbClr val="000000"/>
                </a:solidFill>
                <a:latin typeface="Calibri"/>
                <a:ea typeface="Calibri"/>
                <a:cs typeface="Calibri"/>
                <a:sym typeface="Calibri"/>
              </a:rPr>
              <a:t> 2 horas e 12 </a:t>
            </a:r>
            <a:r>
              <a:rPr lang="en-GB" sz="1200" dirty="0" err="1">
                <a:solidFill>
                  <a:srgbClr val="000000"/>
                </a:solidFill>
                <a:latin typeface="Calibri"/>
                <a:ea typeface="Calibri"/>
                <a:cs typeface="Calibri"/>
                <a:sym typeface="Calibri"/>
              </a:rPr>
              <a:t>minutos</a:t>
            </a:r>
            <a:r>
              <a:rPr lang="en-GB" sz="1200" dirty="0">
                <a:solidFill>
                  <a:srgbClr val="000000"/>
                </a:solidFill>
                <a:latin typeface="Calibri"/>
                <a:ea typeface="Calibri"/>
                <a:cs typeface="Calibri"/>
                <a:sym typeface="Calibri"/>
              </a:rPr>
              <a:t>.</a:t>
            </a:r>
            <a:endParaRPr sz="1200" dirty="0">
              <a:latin typeface="Calibri"/>
              <a:ea typeface="Calibri"/>
              <a:cs typeface="Calibri"/>
              <a:sym typeface="Calibri"/>
            </a:endParaRPr>
          </a:p>
          <a:p>
            <a:pPr marL="0" lvl="0" indent="0" algn="just" rtl="0">
              <a:lnSpc>
                <a:spcPct val="115000"/>
              </a:lnSpc>
              <a:spcBef>
                <a:spcPts val="0"/>
              </a:spcBef>
              <a:spcAft>
                <a:spcPts val="0"/>
              </a:spcAft>
              <a:buNone/>
            </a:pPr>
            <a:endParaRPr dirty="0">
              <a:solidFill>
                <a:srgbClr val="4F81BD"/>
              </a:solidFill>
              <a:latin typeface="Calibri"/>
              <a:ea typeface="Calibri"/>
              <a:cs typeface="Calibri"/>
              <a:sym typeface="Calibri"/>
            </a:endParaRPr>
          </a:p>
          <a:p>
            <a:pPr marL="0" lvl="0" indent="0" algn="just" rtl="0">
              <a:lnSpc>
                <a:spcPct val="115000"/>
              </a:lnSpc>
              <a:spcBef>
                <a:spcPts val="0"/>
              </a:spcBef>
              <a:spcAft>
                <a:spcPts val="0"/>
              </a:spcAft>
              <a:buNone/>
            </a:pPr>
            <a:r>
              <a:rPr lang="en-GB" dirty="0">
                <a:solidFill>
                  <a:srgbClr val="4F81BD"/>
                </a:solidFill>
                <a:latin typeface="Calibri"/>
                <a:ea typeface="Calibri"/>
                <a:cs typeface="Calibri"/>
                <a:sym typeface="Calibri"/>
              </a:rPr>
              <a:t>O </a:t>
            </a:r>
            <a:r>
              <a:rPr lang="en-GB" dirty="0" err="1">
                <a:solidFill>
                  <a:srgbClr val="4F81BD"/>
                </a:solidFill>
                <a:latin typeface="Calibri"/>
                <a:ea typeface="Calibri"/>
                <a:cs typeface="Calibri"/>
                <a:sym typeface="Calibri"/>
              </a:rPr>
              <a:t>objetivo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deste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tema</a:t>
            </a:r>
            <a:r>
              <a:rPr lang="en-GB" dirty="0">
                <a:solidFill>
                  <a:srgbClr val="4F81BD"/>
                </a:solidFill>
                <a:latin typeface="Calibri"/>
                <a:ea typeface="Calibri"/>
                <a:cs typeface="Calibri"/>
                <a:sym typeface="Calibri"/>
              </a:rPr>
              <a:t> é </a:t>
            </a:r>
            <a:r>
              <a:rPr lang="en-GB" dirty="0" err="1">
                <a:solidFill>
                  <a:srgbClr val="4F81BD"/>
                </a:solidFill>
                <a:latin typeface="Calibri"/>
                <a:ea typeface="Calibri"/>
                <a:cs typeface="Calibri"/>
                <a:sym typeface="Calibri"/>
              </a:rPr>
              <a:t>incentivar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refletir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sobre</a:t>
            </a:r>
            <a:r>
              <a:rPr lang="en-GB" dirty="0">
                <a:solidFill>
                  <a:srgbClr val="4F81BD"/>
                </a:solidFill>
                <a:latin typeface="Calibri"/>
                <a:ea typeface="Calibri"/>
                <a:cs typeface="Calibri"/>
                <a:sym typeface="Calibri"/>
              </a:rPr>
              <a:t> as </a:t>
            </a:r>
            <a:r>
              <a:rPr lang="en-GB" dirty="0" err="1">
                <a:solidFill>
                  <a:srgbClr val="4F81BD"/>
                </a:solidFill>
                <a:latin typeface="Calibri"/>
                <a:ea typeface="Calibri"/>
                <a:cs typeface="Calibri"/>
                <a:sym typeface="Calibri"/>
              </a:rPr>
              <a:t>estratégias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descritas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nos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temas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anteriores</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pensar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sobre</a:t>
            </a:r>
            <a:r>
              <a:rPr lang="en-GB" dirty="0">
                <a:solidFill>
                  <a:srgbClr val="4F81BD"/>
                </a:solidFill>
                <a:latin typeface="Calibri"/>
                <a:ea typeface="Calibri"/>
                <a:cs typeface="Calibri"/>
                <a:sym typeface="Calibri"/>
              </a:rPr>
              <a:t> quais </a:t>
            </a:r>
            <a:r>
              <a:rPr lang="en-GB" dirty="0" err="1">
                <a:solidFill>
                  <a:srgbClr val="4F81BD"/>
                </a:solidFill>
                <a:latin typeface="Calibri"/>
                <a:ea typeface="Calibri"/>
                <a:cs typeface="Calibri"/>
                <a:sym typeface="Calibri"/>
              </a:rPr>
              <a:t>ações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concretas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eles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poderiam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implementar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próprio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contexto</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1136" name="Google Shape;1136;p1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144</a:t>
            </a:fld>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p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1" name="Google Shape;1141;p1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a:latin typeface="Calibri"/>
                <a:ea typeface="Calibri"/>
                <a:cs typeface="Calibri"/>
                <a:sym typeface="Calibri"/>
              </a:rPr>
              <a:t>Exercício 11.1: Práticas atuais para responder a situações tensas e conflituosas no serviço (15 min., slides)</a:t>
            </a:r>
            <a:endParaRPr>
              <a:latin typeface="Calibri"/>
              <a:ea typeface="Calibri"/>
              <a:cs typeface="Calibri"/>
              <a:sym typeface="Calibri"/>
            </a:endParaRPr>
          </a:p>
          <a:p>
            <a:pPr marL="0" lvl="0" indent="0" algn="l" rtl="0">
              <a:lnSpc>
                <a:spcPct val="115000"/>
              </a:lnSpc>
              <a:spcBef>
                <a:spcPts val="0"/>
              </a:spcBef>
              <a:spcAft>
                <a:spcPts val="0"/>
              </a:spcAft>
              <a:buNone/>
            </a:pPr>
            <a:r>
              <a:rPr lang="en-GB" b="1">
                <a:latin typeface="Calibri"/>
                <a:ea typeface="Calibri"/>
                <a:cs typeface="Calibri"/>
                <a:sym typeface="Calibri"/>
              </a:rPr>
              <a:t> </a:t>
            </a:r>
            <a:endParaRPr>
              <a:latin typeface="Calibri"/>
              <a:ea typeface="Calibri"/>
              <a:cs typeface="Calibri"/>
              <a:sym typeface="Calibri"/>
            </a:endParaRPr>
          </a:p>
          <a:p>
            <a:pPr marL="0"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Este é um breve exercício de discussão destinado a incentivar os participantes a falar sobre o que acontece atualmente em situações conflituosas dentro do seu serviço (também pode ser um serviço com o qual eles estejam familiarizados).  </a:t>
            </a:r>
            <a:endParaRPr>
              <a:latin typeface="Calibri"/>
              <a:ea typeface="Calibri"/>
              <a:cs typeface="Calibri"/>
              <a:sym typeface="Calibri"/>
            </a:endParaRPr>
          </a:p>
          <a:p>
            <a:pPr marL="0" lvl="0" indent="0" algn="l" rtl="0">
              <a:lnSpc>
                <a:spcPct val="115000"/>
              </a:lnSpc>
              <a:spcBef>
                <a:spcPts val="1000"/>
              </a:spcBef>
              <a:spcAft>
                <a:spcPts val="0"/>
              </a:spcAft>
              <a:buNone/>
            </a:pPr>
            <a:r>
              <a:rPr lang="en-GB">
                <a:solidFill>
                  <a:srgbClr val="4F81BD"/>
                </a:solidFill>
                <a:latin typeface="Calibri"/>
                <a:ea typeface="Calibri"/>
                <a:cs typeface="Calibri"/>
                <a:sym typeface="Calibri"/>
              </a:rPr>
              <a:t>Faça a seguinte pergunta aos participantes: </a:t>
            </a:r>
            <a:endParaRPr>
              <a:latin typeface="Calibri"/>
              <a:ea typeface="Calibri"/>
              <a:cs typeface="Calibri"/>
              <a:sym typeface="Calibri"/>
            </a:endParaRPr>
          </a:p>
          <a:p>
            <a:pPr marL="171450" marR="0" lvl="0" indent="-171450" algn="l" rtl="0">
              <a:spcBef>
                <a:spcPts val="1000"/>
              </a:spcBef>
              <a:spcAft>
                <a:spcPts val="0"/>
              </a:spcAft>
              <a:buClr>
                <a:schemeClr val="dk1"/>
              </a:buClr>
              <a:buSzPts val="1200"/>
              <a:buFont typeface="Arial"/>
              <a:buChar char="•"/>
            </a:pPr>
            <a:r>
              <a:rPr lang="en-GB" b="1">
                <a:latin typeface="Calibri"/>
                <a:ea typeface="Calibri"/>
                <a:cs typeface="Calibri"/>
                <a:sym typeface="Calibri"/>
              </a:rPr>
              <a:t>Como seu serviço gerencia atualmente situações de crise?</a:t>
            </a:r>
            <a:endParaRPr sz="1050" b="1">
              <a:latin typeface="Calibri"/>
              <a:ea typeface="Calibri"/>
              <a:cs typeface="Calibri"/>
              <a:sym typeface="Calibri"/>
            </a:endParaRPr>
          </a:p>
          <a:p>
            <a:pPr marL="0" lvl="0" indent="0" algn="l" rtl="0">
              <a:lnSpc>
                <a:spcPct val="115000"/>
              </a:lnSpc>
              <a:spcBef>
                <a:spcPts val="1000"/>
              </a:spcBef>
              <a:spcAft>
                <a:spcPts val="0"/>
              </a:spcAft>
              <a:buNone/>
            </a:pPr>
            <a:r>
              <a:rPr lang="en-GB">
                <a:solidFill>
                  <a:srgbClr val="4F81BD"/>
                </a:solidFill>
                <a:latin typeface="Calibri"/>
                <a:ea typeface="Calibri"/>
                <a:cs typeface="Calibri"/>
                <a:sym typeface="Calibri"/>
              </a:rPr>
              <a:t>Dê 15 minutos para os participantes compartilharem suas ideias sobre isso.</a:t>
            </a:r>
            <a:endParaRPr>
              <a:latin typeface="Calibri"/>
              <a:ea typeface="Calibri"/>
              <a:cs typeface="Calibri"/>
              <a:sym typeface="Calibri"/>
            </a:endParaRPr>
          </a:p>
          <a:p>
            <a:pPr marL="0" lvl="0" indent="0" algn="l" rtl="0">
              <a:spcBef>
                <a:spcPts val="0"/>
              </a:spcBef>
              <a:spcAft>
                <a:spcPts val="0"/>
              </a:spcAft>
              <a:buNone/>
            </a:pPr>
            <a:endParaRPr/>
          </a:p>
        </p:txBody>
      </p:sp>
      <p:sp>
        <p:nvSpPr>
          <p:cNvPr id="1142" name="Google Shape;1142;p1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145</a:t>
            </a:fld>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146:notes"/>
          <p:cNvSpPr>
            <a:spLocks noGrp="1" noRot="1" noChangeAspect="1"/>
          </p:cNvSpPr>
          <p:nvPr>
            <p:ph type="sldImg" idx="2"/>
          </p:nvPr>
        </p:nvSpPr>
        <p:spPr>
          <a:xfrm>
            <a:off x="1920875" y="133350"/>
            <a:ext cx="2309813" cy="1300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8" name="Google Shape;1148;p146:notes"/>
          <p:cNvSpPr txBox="1">
            <a:spLocks noGrp="1"/>
          </p:cNvSpPr>
          <p:nvPr>
            <p:ph type="body" idx="1"/>
          </p:nvPr>
        </p:nvSpPr>
        <p:spPr>
          <a:xfrm>
            <a:off x="99152" y="1542361"/>
            <a:ext cx="6610120" cy="736160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Exercício</a:t>
            </a:r>
            <a:r>
              <a:rPr lang="en-GB" b="1" i="1" dirty="0">
                <a:latin typeface="Calibri"/>
                <a:ea typeface="Calibri"/>
                <a:cs typeface="Calibri"/>
                <a:sym typeface="Calibri"/>
              </a:rPr>
              <a:t> 11.2: </a:t>
            </a:r>
            <a:r>
              <a:rPr lang="en-GB" b="1" i="1" dirty="0" err="1">
                <a:latin typeface="Calibri"/>
                <a:ea typeface="Calibri"/>
                <a:cs typeface="Calibri"/>
                <a:sym typeface="Calibri"/>
              </a:rPr>
              <a:t>Ação</a:t>
            </a:r>
            <a:r>
              <a:rPr lang="en-GB" b="1" i="1" dirty="0">
                <a:latin typeface="Calibri"/>
                <a:ea typeface="Calibri"/>
                <a:cs typeface="Calibri"/>
                <a:sym typeface="Calibri"/>
              </a:rPr>
              <a:t> </a:t>
            </a:r>
            <a:r>
              <a:rPr lang="en-GB" b="1" i="1" u="sng" dirty="0" err="1">
                <a:latin typeface="Calibri"/>
                <a:ea typeface="Calibri"/>
                <a:cs typeface="Calibri"/>
                <a:sym typeface="Calibri"/>
              </a:rPr>
              <a:t>pessoal</a:t>
            </a:r>
            <a:r>
              <a:rPr lang="en-GB" b="1" i="1" u="sng" dirty="0">
                <a:latin typeface="Calibri"/>
                <a:ea typeface="Calibri"/>
                <a:cs typeface="Calibri"/>
                <a:sym typeface="Calibri"/>
              </a:rPr>
              <a:t> </a:t>
            </a:r>
            <a:r>
              <a:rPr lang="en-GB" b="1" i="1" dirty="0">
                <a:latin typeface="Calibri"/>
                <a:ea typeface="Calibri"/>
                <a:cs typeface="Calibri"/>
                <a:sym typeface="Calibri"/>
              </a:rPr>
              <a:t>para </a:t>
            </a:r>
            <a:r>
              <a:rPr lang="en-GB" b="1" i="1" dirty="0" err="1">
                <a:latin typeface="Calibri"/>
                <a:ea typeface="Calibri"/>
                <a:cs typeface="Calibri"/>
                <a:sym typeface="Calibri"/>
              </a:rPr>
              <a:t>eliminar</a:t>
            </a:r>
            <a:r>
              <a:rPr lang="en-GB" b="1" i="1" dirty="0">
                <a:latin typeface="Calibri"/>
                <a:ea typeface="Calibri"/>
                <a:cs typeface="Calibri"/>
                <a:sym typeface="Calibri"/>
              </a:rPr>
              <a:t> o </a:t>
            </a:r>
            <a:r>
              <a:rPr lang="en-GB" b="1" i="1" dirty="0" err="1">
                <a:latin typeface="Calibri"/>
                <a:ea typeface="Calibri"/>
                <a:cs typeface="Calibri"/>
                <a:sym typeface="Calibri"/>
              </a:rPr>
              <a:t>isolamento</a:t>
            </a:r>
            <a:r>
              <a:rPr lang="en-GB" b="1" i="1" dirty="0">
                <a:latin typeface="Calibri"/>
                <a:ea typeface="Calibri"/>
                <a:cs typeface="Calibri"/>
                <a:sym typeface="Calibri"/>
              </a:rPr>
              <a:t> e a </a:t>
            </a:r>
            <a:r>
              <a:rPr lang="en-GB" b="1" i="1" dirty="0" err="1">
                <a:latin typeface="Calibri"/>
                <a:ea typeface="Calibri"/>
                <a:cs typeface="Calibri"/>
                <a:sym typeface="Calibri"/>
              </a:rPr>
              <a:t>contenção</a:t>
            </a:r>
            <a:r>
              <a:rPr lang="en-GB" b="1" i="1" dirty="0">
                <a:latin typeface="Calibri"/>
                <a:ea typeface="Calibri"/>
                <a:cs typeface="Calibri"/>
                <a:sym typeface="Calibri"/>
              </a:rPr>
              <a:t> (20 min.)</a:t>
            </a:r>
            <a:endParaRPr dirty="0">
              <a:latin typeface="Calibri"/>
              <a:ea typeface="Calibri"/>
              <a:cs typeface="Calibri"/>
              <a:sym typeface="Calibri"/>
            </a:endParaRPr>
          </a:p>
          <a:p>
            <a:pPr marL="0" lvl="0" indent="0" algn="just" rtl="0">
              <a:lnSpc>
                <a:spcPct val="115000"/>
              </a:lnSpc>
              <a:spcBef>
                <a:spcPts val="300"/>
              </a:spcBef>
              <a:spcAft>
                <a:spcPts val="0"/>
              </a:spcAft>
              <a:buNone/>
            </a:pPr>
            <a:r>
              <a:rPr lang="en-GB" dirty="0">
                <a:solidFill>
                  <a:srgbClr val="4F81BD"/>
                </a:solidFill>
                <a:latin typeface="Calibri"/>
                <a:ea typeface="Calibri"/>
                <a:cs typeface="Calibri"/>
                <a:sym typeface="Calibri"/>
              </a:rPr>
              <a:t>Este </a:t>
            </a:r>
            <a:r>
              <a:rPr lang="en-GB" dirty="0" err="1">
                <a:solidFill>
                  <a:srgbClr val="4F81BD"/>
                </a:solidFill>
                <a:latin typeface="Calibri"/>
                <a:ea typeface="Calibri"/>
                <a:cs typeface="Calibri"/>
                <a:sym typeface="Calibri"/>
              </a:rPr>
              <a:t>exercício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como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objetivo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incentivar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discutir</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implementação</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estratégias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alternativas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descritas</a:t>
            </a:r>
            <a:r>
              <a:rPr lang="en-GB" dirty="0">
                <a:solidFill>
                  <a:srgbClr val="4F81BD"/>
                </a:solidFill>
                <a:latin typeface="Calibri"/>
                <a:ea typeface="Calibri"/>
                <a:cs typeface="Calibri"/>
                <a:sym typeface="Calibri"/>
              </a:rPr>
              <a:t> no </a:t>
            </a:r>
            <a:r>
              <a:rPr lang="en-GB" dirty="0" err="1">
                <a:solidFill>
                  <a:srgbClr val="4F81BD"/>
                </a:solidFill>
                <a:latin typeface="Calibri"/>
                <a:ea typeface="Calibri"/>
                <a:cs typeface="Calibri"/>
                <a:sym typeface="Calibri"/>
              </a:rPr>
              <a:t>treinamento</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objetivo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é</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incentivar</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grupo</a:t>
            </a:r>
            <a:r>
              <a:rPr lang="en-GB" dirty="0">
                <a:solidFill>
                  <a:srgbClr val="4F81BD"/>
                </a:solidFill>
                <a:latin typeface="Calibri"/>
                <a:ea typeface="Calibri"/>
                <a:cs typeface="Calibri"/>
                <a:sym typeface="Calibri"/>
              </a:rPr>
              <a:t> a se </a:t>
            </a:r>
            <a:r>
              <a:rPr lang="en-GB" dirty="0" err="1">
                <a:solidFill>
                  <a:srgbClr val="4F81BD"/>
                </a:solidFill>
                <a:latin typeface="Calibri"/>
                <a:ea typeface="Calibri"/>
                <a:cs typeface="Calibri"/>
                <a:sym typeface="Calibri"/>
              </a:rPr>
              <a:t>comprometer</a:t>
            </a:r>
            <a:r>
              <a:rPr lang="en-GB" dirty="0">
                <a:solidFill>
                  <a:srgbClr val="4F81BD"/>
                </a:solidFill>
                <a:latin typeface="Calibri"/>
                <a:ea typeface="Calibri"/>
                <a:cs typeface="Calibri"/>
                <a:sym typeface="Calibri"/>
              </a:rPr>
              <a:t> com a </a:t>
            </a:r>
            <a:r>
              <a:rPr lang="en-GB" dirty="0" err="1">
                <a:solidFill>
                  <a:srgbClr val="4F81BD"/>
                </a:solidFill>
                <a:latin typeface="Calibri"/>
                <a:ea typeface="Calibri"/>
                <a:cs typeface="Calibri"/>
                <a:sym typeface="Calibri"/>
              </a:rPr>
              <a:t>eliminação</a:t>
            </a:r>
            <a:r>
              <a:rPr lang="en-GB" dirty="0">
                <a:solidFill>
                  <a:srgbClr val="4F81BD"/>
                </a:solidFill>
                <a:latin typeface="Calibri"/>
                <a:ea typeface="Calibri"/>
                <a:cs typeface="Calibri"/>
                <a:sym typeface="Calibri"/>
              </a:rPr>
              <a:t> do </a:t>
            </a:r>
            <a:r>
              <a:rPr lang="en-GB" dirty="0" err="1">
                <a:solidFill>
                  <a:srgbClr val="4F81BD"/>
                </a:solidFill>
                <a:latin typeface="Calibri"/>
                <a:ea typeface="Calibri"/>
                <a:cs typeface="Calibri"/>
                <a:sym typeface="Calibri"/>
              </a:rPr>
              <a:t>isolamento</a:t>
            </a:r>
            <a:r>
              <a:rPr lang="en-GB" dirty="0">
                <a:solidFill>
                  <a:srgbClr val="4F81BD"/>
                </a:solidFill>
                <a:latin typeface="Calibri"/>
                <a:ea typeface="Calibri"/>
                <a:cs typeface="Calibri"/>
                <a:sym typeface="Calibri"/>
              </a:rPr>
              <a:t> e da </a:t>
            </a:r>
            <a:r>
              <a:rPr lang="en-GB" dirty="0" err="1">
                <a:solidFill>
                  <a:srgbClr val="4F81BD"/>
                </a:solidFill>
                <a:latin typeface="Calibri"/>
                <a:ea typeface="Calibri"/>
                <a:cs typeface="Calibri"/>
                <a:sym typeface="Calibri"/>
              </a:rPr>
              <a:t>contenção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meio</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ações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pessoais</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300"/>
              </a:spcBef>
              <a:spcAft>
                <a:spcPts val="0"/>
              </a:spcAft>
              <a:buNone/>
            </a:pPr>
            <a:r>
              <a:rPr lang="en-GB" dirty="0" err="1">
                <a:solidFill>
                  <a:srgbClr val="4F81BD"/>
                </a:solidFill>
                <a:latin typeface="Calibri"/>
                <a:ea typeface="Calibri"/>
                <a:cs typeface="Calibri"/>
                <a:sym typeface="Calibri"/>
              </a:rPr>
              <a:t>Comece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convidando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pensarem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conta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própria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sobre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algumas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ações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individuais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específicas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podem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tomar</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eliminar</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isolamento</a:t>
            </a:r>
            <a:r>
              <a:rPr lang="en-GB" dirty="0">
                <a:solidFill>
                  <a:srgbClr val="4F81BD"/>
                </a:solidFill>
                <a:latin typeface="Calibri"/>
                <a:ea typeface="Calibri"/>
                <a:cs typeface="Calibri"/>
                <a:sym typeface="Calibri"/>
              </a:rPr>
              <a:t> e a </a:t>
            </a:r>
            <a:r>
              <a:rPr lang="en-GB" dirty="0" err="1">
                <a:solidFill>
                  <a:srgbClr val="4F81BD"/>
                </a:solidFill>
                <a:latin typeface="Calibri"/>
                <a:ea typeface="Calibri"/>
                <a:cs typeface="Calibri"/>
                <a:sym typeface="Calibri"/>
              </a:rPr>
              <a:t>contenção</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300"/>
              </a:spcBef>
              <a:spcAft>
                <a:spcPts val="0"/>
              </a:spcAft>
              <a:buNone/>
            </a:pPr>
            <a:r>
              <a:rPr lang="en-GB" dirty="0" err="1">
                <a:solidFill>
                  <a:srgbClr val="4F81BD"/>
                </a:solidFill>
                <a:latin typeface="Calibri"/>
                <a:ea typeface="Calibri"/>
                <a:cs typeface="Calibri"/>
                <a:sym typeface="Calibri"/>
              </a:rPr>
              <a:t>Pergunte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grupo</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171450" lvl="0" indent="-171450" algn="l" rtl="0">
              <a:lnSpc>
                <a:spcPct val="115000"/>
              </a:lnSpc>
              <a:spcBef>
                <a:spcPts val="300"/>
              </a:spcBef>
              <a:spcAft>
                <a:spcPts val="0"/>
              </a:spcAft>
              <a:buClr>
                <a:schemeClr val="dk1"/>
              </a:buClr>
              <a:buSzPts val="1200"/>
              <a:buFont typeface="Arial"/>
              <a:buChar char="•"/>
            </a:pPr>
            <a:r>
              <a:rPr lang="en-GB" b="1" dirty="0">
                <a:latin typeface="Calibri"/>
                <a:ea typeface="Calibri"/>
                <a:cs typeface="Calibri"/>
                <a:sym typeface="Calibri"/>
              </a:rPr>
              <a:t>Quais </a:t>
            </a:r>
            <a:r>
              <a:rPr lang="en-GB" b="1" dirty="0" err="1">
                <a:latin typeface="Calibri"/>
                <a:ea typeface="Calibri"/>
                <a:cs typeface="Calibri"/>
                <a:sym typeface="Calibri"/>
              </a:rPr>
              <a:t>são</a:t>
            </a:r>
            <a:r>
              <a:rPr lang="en-GB" b="1" dirty="0">
                <a:latin typeface="Calibri"/>
                <a:ea typeface="Calibri"/>
                <a:cs typeface="Calibri"/>
                <a:sym typeface="Calibri"/>
              </a:rPr>
              <a:t> </a:t>
            </a:r>
            <a:r>
              <a:rPr lang="en-GB" b="1" dirty="0" err="1">
                <a:latin typeface="Calibri"/>
                <a:ea typeface="Calibri"/>
                <a:cs typeface="Calibri"/>
                <a:sym typeface="Calibri"/>
              </a:rPr>
              <a:t>algumas</a:t>
            </a:r>
            <a:r>
              <a:rPr lang="en-GB" b="1" dirty="0">
                <a:latin typeface="Calibri"/>
                <a:ea typeface="Calibri"/>
                <a:cs typeface="Calibri"/>
                <a:sym typeface="Calibri"/>
              </a:rPr>
              <a:t> </a:t>
            </a:r>
            <a:r>
              <a:rPr lang="en-GB" b="1" dirty="0" err="1">
                <a:latin typeface="Calibri"/>
                <a:ea typeface="Calibri"/>
                <a:cs typeface="Calibri"/>
                <a:sym typeface="Calibri"/>
              </a:rPr>
              <a:t>ações</a:t>
            </a:r>
            <a:r>
              <a:rPr lang="en-GB" b="1" dirty="0">
                <a:latin typeface="Calibri"/>
                <a:ea typeface="Calibri"/>
                <a:cs typeface="Calibri"/>
                <a:sym typeface="Calibri"/>
              </a:rPr>
              <a:t> </a:t>
            </a:r>
            <a:r>
              <a:rPr lang="en-GB" b="1" u="sng" dirty="0" err="1">
                <a:latin typeface="Calibri"/>
                <a:ea typeface="Calibri"/>
                <a:cs typeface="Calibri"/>
                <a:sym typeface="Calibri"/>
              </a:rPr>
              <a:t>pessoais</a:t>
            </a:r>
            <a:r>
              <a:rPr lang="en-GB" b="1" u="sng" dirty="0">
                <a:latin typeface="Calibri"/>
                <a:ea typeface="Calibri"/>
                <a:cs typeface="Calibri"/>
                <a:sym typeface="Calibri"/>
              </a:rPr>
              <a:t> </a:t>
            </a:r>
            <a:r>
              <a:rPr lang="en-GB" b="1" dirty="0">
                <a:latin typeface="Calibri"/>
                <a:ea typeface="Calibri"/>
                <a:cs typeface="Calibri"/>
                <a:sym typeface="Calibri"/>
              </a:rPr>
              <a:t>que </a:t>
            </a:r>
            <a:r>
              <a:rPr lang="en-GB" b="1" dirty="0" err="1">
                <a:latin typeface="Calibri"/>
                <a:ea typeface="Calibri"/>
                <a:cs typeface="Calibri"/>
                <a:sym typeface="Calibri"/>
              </a:rPr>
              <a:t>podem</a:t>
            </a:r>
            <a:r>
              <a:rPr lang="en-GB" b="1" dirty="0">
                <a:latin typeface="Calibri"/>
                <a:ea typeface="Calibri"/>
                <a:cs typeface="Calibri"/>
                <a:sym typeface="Calibri"/>
              </a:rPr>
              <a:t> ser </a:t>
            </a:r>
            <a:r>
              <a:rPr lang="en-GB" b="1" dirty="0" err="1">
                <a:latin typeface="Calibri"/>
                <a:ea typeface="Calibri"/>
                <a:cs typeface="Calibri"/>
                <a:sym typeface="Calibri"/>
              </a:rPr>
              <a:t>tomadas</a:t>
            </a:r>
            <a:r>
              <a:rPr lang="en-GB" b="1" dirty="0">
                <a:latin typeface="Calibri"/>
                <a:ea typeface="Calibri"/>
                <a:cs typeface="Calibri"/>
                <a:sym typeface="Calibri"/>
              </a:rPr>
              <a:t> para </a:t>
            </a:r>
            <a:r>
              <a:rPr lang="en-GB" b="1" dirty="0" err="1">
                <a:latin typeface="Calibri"/>
                <a:ea typeface="Calibri"/>
                <a:cs typeface="Calibri"/>
                <a:sym typeface="Calibri"/>
              </a:rPr>
              <a:t>eliminar</a:t>
            </a:r>
            <a:r>
              <a:rPr lang="en-GB" b="1" dirty="0">
                <a:latin typeface="Calibri"/>
                <a:ea typeface="Calibri"/>
                <a:cs typeface="Calibri"/>
                <a:sym typeface="Calibri"/>
              </a:rPr>
              <a:t> o </a:t>
            </a:r>
            <a:r>
              <a:rPr lang="en-GB" b="1" dirty="0" err="1">
                <a:latin typeface="Calibri"/>
                <a:ea typeface="Calibri"/>
                <a:cs typeface="Calibri"/>
                <a:sym typeface="Calibri"/>
              </a:rPr>
              <a:t>uso</a:t>
            </a:r>
            <a:r>
              <a:rPr lang="en-GB" b="1" dirty="0">
                <a:latin typeface="Calibri"/>
                <a:ea typeface="Calibri"/>
                <a:cs typeface="Calibri"/>
                <a:sym typeface="Calibri"/>
              </a:rPr>
              <a:t> do </a:t>
            </a:r>
            <a:r>
              <a:rPr lang="en-GB" b="1" dirty="0" err="1">
                <a:latin typeface="Calibri"/>
                <a:ea typeface="Calibri"/>
                <a:cs typeface="Calibri"/>
                <a:sym typeface="Calibri"/>
              </a:rPr>
              <a:t>isolamento</a:t>
            </a:r>
            <a:r>
              <a:rPr lang="en-GB" b="1" dirty="0">
                <a:latin typeface="Calibri"/>
                <a:ea typeface="Calibri"/>
                <a:cs typeface="Calibri"/>
                <a:sym typeface="Calibri"/>
              </a:rPr>
              <a:t> e da </a:t>
            </a:r>
            <a:r>
              <a:rPr lang="en-GB" b="1" dirty="0" err="1">
                <a:latin typeface="Calibri"/>
                <a:ea typeface="Calibri"/>
                <a:cs typeface="Calibri"/>
                <a:sym typeface="Calibri"/>
              </a:rPr>
              <a:t>contenção</a:t>
            </a:r>
            <a:r>
              <a:rPr lang="en-GB" b="1" dirty="0">
                <a:latin typeface="Calibri"/>
                <a:ea typeface="Calibri"/>
                <a:cs typeface="Calibri"/>
                <a:sym typeface="Calibri"/>
              </a:rPr>
              <a:t> </a:t>
            </a:r>
            <a:r>
              <a:rPr lang="en-GB" b="1" dirty="0" err="1">
                <a:latin typeface="Calibri"/>
                <a:ea typeface="Calibri"/>
                <a:cs typeface="Calibri"/>
                <a:sym typeface="Calibri"/>
              </a:rPr>
              <a:t>em</a:t>
            </a:r>
            <a:r>
              <a:rPr lang="en-GB" b="1" dirty="0">
                <a:latin typeface="Calibri"/>
                <a:ea typeface="Calibri"/>
                <a:cs typeface="Calibri"/>
                <a:sym typeface="Calibri"/>
              </a:rPr>
              <a:t> um </a:t>
            </a:r>
            <a:r>
              <a:rPr lang="en-GB" b="1" dirty="0" err="1">
                <a:latin typeface="Calibri"/>
                <a:ea typeface="Calibri"/>
                <a:cs typeface="Calibri"/>
                <a:sym typeface="Calibri"/>
              </a:rPr>
              <a:t>serviço</a:t>
            </a:r>
            <a:r>
              <a:rPr lang="en-GB" b="1" dirty="0">
                <a:latin typeface="Calibri"/>
                <a:ea typeface="Calibri"/>
                <a:cs typeface="Calibri"/>
                <a:sym typeface="Calibri"/>
              </a:rPr>
              <a:t> de </a:t>
            </a:r>
            <a:r>
              <a:rPr lang="en-GB" b="1" dirty="0" err="1">
                <a:latin typeface="Calibri"/>
                <a:ea typeface="Calibri"/>
                <a:cs typeface="Calibri"/>
                <a:sym typeface="Calibri"/>
              </a:rPr>
              <a:t>saúde</a:t>
            </a:r>
            <a:r>
              <a:rPr lang="en-GB" b="1" dirty="0">
                <a:latin typeface="Calibri"/>
                <a:ea typeface="Calibri"/>
                <a:cs typeface="Calibri"/>
                <a:sym typeface="Calibri"/>
              </a:rPr>
              <a:t> mental </a:t>
            </a:r>
            <a:r>
              <a:rPr lang="en-GB" b="1" dirty="0" err="1">
                <a:latin typeface="Calibri"/>
                <a:ea typeface="Calibri"/>
                <a:cs typeface="Calibri"/>
                <a:sym typeface="Calibri"/>
              </a:rPr>
              <a:t>ou</a:t>
            </a:r>
            <a:r>
              <a:rPr lang="en-GB" b="1" dirty="0">
                <a:latin typeface="Calibri"/>
                <a:ea typeface="Calibri"/>
                <a:cs typeface="Calibri"/>
                <a:sym typeface="Calibri"/>
              </a:rPr>
              <a:t> social?</a:t>
            </a:r>
            <a:endParaRPr b="1" dirty="0">
              <a:latin typeface="Calibri"/>
              <a:ea typeface="Calibri"/>
              <a:cs typeface="Calibri"/>
              <a:sym typeface="Calibri"/>
            </a:endParaRPr>
          </a:p>
          <a:p>
            <a:pPr marL="0" lvl="0" indent="0" algn="l" rtl="0">
              <a:lnSpc>
                <a:spcPct val="115000"/>
              </a:lnSpc>
              <a:spcBef>
                <a:spcPts val="300"/>
              </a:spcBef>
              <a:spcAft>
                <a:spcPts val="0"/>
              </a:spcAft>
              <a:buNone/>
            </a:pPr>
            <a:r>
              <a:rPr lang="en-GB" dirty="0" err="1">
                <a:solidFill>
                  <a:srgbClr val="4F81BD"/>
                </a:solidFill>
                <a:latin typeface="Calibri"/>
                <a:ea typeface="Calibri"/>
                <a:cs typeface="Calibri"/>
                <a:sym typeface="Calibri"/>
              </a:rPr>
              <a:t>Após</a:t>
            </a:r>
            <a:r>
              <a:rPr lang="en-GB" dirty="0">
                <a:solidFill>
                  <a:srgbClr val="4F81BD"/>
                </a:solidFill>
                <a:latin typeface="Calibri"/>
                <a:ea typeface="Calibri"/>
                <a:cs typeface="Calibri"/>
                <a:sym typeface="Calibri"/>
              </a:rPr>
              <a:t> 5 a 10 </a:t>
            </a:r>
            <a:r>
              <a:rPr lang="en-GB" dirty="0" err="1">
                <a:solidFill>
                  <a:srgbClr val="4F81BD"/>
                </a:solidFill>
                <a:latin typeface="Calibri"/>
                <a:ea typeface="Calibri"/>
                <a:cs typeface="Calibri"/>
                <a:sym typeface="Calibri"/>
              </a:rPr>
              <a:t>minutos</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reflexão</a:t>
            </a:r>
            <a:r>
              <a:rPr lang="en-GB" dirty="0">
                <a:solidFill>
                  <a:srgbClr val="4F81BD"/>
                </a:solidFill>
                <a:latin typeface="Calibri"/>
                <a:ea typeface="Calibri"/>
                <a:cs typeface="Calibri"/>
                <a:sym typeface="Calibri"/>
              </a:rPr>
              <a:t> individual, </a:t>
            </a:r>
            <a:r>
              <a:rPr lang="en-GB" dirty="0" err="1">
                <a:solidFill>
                  <a:srgbClr val="4F81BD"/>
                </a:solidFill>
                <a:latin typeface="Calibri"/>
                <a:ea typeface="Calibri"/>
                <a:cs typeface="Calibri"/>
                <a:sym typeface="Calibri"/>
              </a:rPr>
              <a:t>convide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compartilhar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suas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ideias</a:t>
            </a:r>
            <a:r>
              <a:rPr lang="en-GB" dirty="0">
                <a:solidFill>
                  <a:srgbClr val="4F81BD"/>
                </a:solidFill>
                <a:latin typeface="Calibri"/>
                <a:ea typeface="Calibri"/>
                <a:cs typeface="Calibri"/>
                <a:sym typeface="Calibri"/>
              </a:rPr>
              <a:t> com o </a:t>
            </a:r>
            <a:r>
              <a:rPr lang="en-GB" dirty="0" err="1">
                <a:solidFill>
                  <a:srgbClr val="4F81BD"/>
                </a:solidFill>
                <a:latin typeface="Calibri"/>
                <a:ea typeface="Calibri"/>
                <a:cs typeface="Calibri"/>
                <a:sym typeface="Calibri"/>
              </a:rPr>
              <a:t>grupo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Faça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lista</a:t>
            </a:r>
            <a:r>
              <a:rPr lang="en-GB" dirty="0">
                <a:solidFill>
                  <a:srgbClr val="4F81BD"/>
                </a:solidFill>
                <a:latin typeface="Calibri"/>
                <a:ea typeface="Calibri"/>
                <a:cs typeface="Calibri"/>
                <a:sym typeface="Calibri"/>
              </a:rPr>
              <a:t> das </a:t>
            </a:r>
            <a:r>
              <a:rPr lang="en-GB" dirty="0" err="1">
                <a:solidFill>
                  <a:srgbClr val="4F81BD"/>
                </a:solidFill>
                <a:latin typeface="Calibri"/>
                <a:ea typeface="Calibri"/>
                <a:cs typeface="Calibri"/>
                <a:sym typeface="Calibri"/>
              </a:rPr>
              <a:t>respostas</a:t>
            </a:r>
            <a:r>
              <a:rPr lang="en-GB" dirty="0">
                <a:solidFill>
                  <a:srgbClr val="4F81BD"/>
                </a:solidFill>
                <a:latin typeface="Calibri"/>
                <a:ea typeface="Calibri"/>
                <a:cs typeface="Calibri"/>
                <a:sym typeface="Calibri"/>
              </a:rPr>
              <a:t> no flipchart. </a:t>
            </a:r>
            <a:r>
              <a:rPr lang="en-GB" dirty="0" err="1">
                <a:solidFill>
                  <a:srgbClr val="4F81BD"/>
                </a:solidFill>
                <a:latin typeface="Calibri"/>
                <a:ea typeface="Calibri"/>
                <a:cs typeface="Calibri"/>
                <a:sym typeface="Calibri"/>
              </a:rPr>
              <a:t>Alguns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exemplos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podem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incluir</a:t>
            </a:r>
            <a:r>
              <a:rPr lang="en-GB" dirty="0">
                <a:solidFill>
                  <a:srgbClr val="4F81BD"/>
                </a:solidFill>
                <a:latin typeface="Calibri"/>
                <a:ea typeface="Calibri"/>
                <a:cs typeface="Calibri"/>
                <a:sym typeface="Calibri"/>
              </a:rPr>
              <a:t> (mas </a:t>
            </a:r>
            <a:r>
              <a:rPr lang="en-GB" dirty="0" err="1">
                <a:solidFill>
                  <a:srgbClr val="4F81BD"/>
                </a:solidFill>
                <a:latin typeface="Calibri"/>
                <a:ea typeface="Calibri"/>
                <a:cs typeface="Calibri"/>
                <a:sym typeface="Calibri"/>
              </a:rPr>
              <a:t>não</a:t>
            </a:r>
            <a:r>
              <a:rPr lang="en-GB" dirty="0">
                <a:solidFill>
                  <a:srgbClr val="4F81BD"/>
                </a:solidFill>
                <a:latin typeface="Calibri"/>
                <a:ea typeface="Calibri"/>
                <a:cs typeface="Calibri"/>
                <a:sym typeface="Calibri"/>
              </a:rPr>
              <a:t> se </a:t>
            </a:r>
            <a:r>
              <a:rPr lang="en-GB" dirty="0" err="1">
                <a:solidFill>
                  <a:srgbClr val="4F81BD"/>
                </a:solidFill>
                <a:latin typeface="Calibri"/>
                <a:ea typeface="Calibri"/>
                <a:cs typeface="Calibri"/>
                <a:sym typeface="Calibri"/>
              </a:rPr>
              <a:t>limitam</a:t>
            </a:r>
            <a:r>
              <a:rPr lang="en-GB" dirty="0">
                <a:solidFill>
                  <a:srgbClr val="4F81BD"/>
                </a:solidFill>
                <a:latin typeface="Calibri"/>
                <a:ea typeface="Calibri"/>
                <a:cs typeface="Calibri"/>
                <a:sym typeface="Calibri"/>
              </a:rPr>
              <a:t> a):</a:t>
            </a:r>
            <a:endParaRPr dirty="0">
              <a:latin typeface="Calibri"/>
              <a:ea typeface="Calibri"/>
              <a:cs typeface="Calibri"/>
              <a:sym typeface="Calibri"/>
            </a:endParaRPr>
          </a:p>
          <a:p>
            <a:pPr marL="171450" marR="0" lvl="0" indent="-114300" algn="l" rtl="0">
              <a:lnSpc>
                <a:spcPct val="115000"/>
              </a:lnSpc>
              <a:spcBef>
                <a:spcPts val="0"/>
              </a:spcBef>
              <a:spcAft>
                <a:spcPts val="0"/>
              </a:spcAft>
              <a:buClr>
                <a:srgbClr val="4F81BD"/>
              </a:buClr>
              <a:buSzPts val="1200"/>
              <a:buFont typeface="Noto Sans Symbols"/>
              <a:buChar char="∙"/>
            </a:pPr>
            <a:r>
              <a:rPr lang="en-GB" dirty="0">
                <a:solidFill>
                  <a:srgbClr val="4F81BD"/>
                </a:solidFill>
                <a:latin typeface="Calibri"/>
                <a:ea typeface="Calibri"/>
                <a:cs typeface="Calibri"/>
                <a:sym typeface="Calibri"/>
              </a:rPr>
              <a:t>Respire </a:t>
            </a:r>
            <a:r>
              <a:rPr lang="en-GB" dirty="0" err="1">
                <a:solidFill>
                  <a:srgbClr val="4F81BD"/>
                </a:solidFill>
                <a:latin typeface="Calibri"/>
                <a:ea typeface="Calibri"/>
                <a:cs typeface="Calibri"/>
                <a:sym typeface="Calibri"/>
              </a:rPr>
              <a:t>fundo</a:t>
            </a:r>
            <a:r>
              <a:rPr lang="en-GB" dirty="0">
                <a:solidFill>
                  <a:srgbClr val="4F81BD"/>
                </a:solidFill>
                <a:latin typeface="Calibri"/>
                <a:ea typeface="Calibri"/>
                <a:cs typeface="Calibri"/>
                <a:sym typeface="Calibri"/>
              </a:rPr>
              <a:t> antes de </a:t>
            </a:r>
            <a:r>
              <a:rPr lang="en-GB" dirty="0" err="1">
                <a:solidFill>
                  <a:srgbClr val="4F81BD"/>
                </a:solidFill>
                <a:latin typeface="Calibri"/>
                <a:ea typeface="Calibri"/>
                <a:cs typeface="Calibri"/>
                <a:sym typeface="Calibri"/>
              </a:rPr>
              <a:t>abordar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situação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tensa</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fim</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ter</a:t>
            </a:r>
            <a:r>
              <a:rPr lang="en-GB" dirty="0">
                <a:solidFill>
                  <a:srgbClr val="4F81BD"/>
                </a:solidFill>
                <a:latin typeface="Calibri"/>
                <a:ea typeface="Calibri"/>
                <a:cs typeface="Calibri"/>
                <a:sym typeface="Calibri"/>
              </a:rPr>
              <a:t> tempo para </a:t>
            </a:r>
            <a:r>
              <a:rPr lang="en-GB" dirty="0" err="1">
                <a:solidFill>
                  <a:srgbClr val="4F81BD"/>
                </a:solidFill>
                <a:latin typeface="Calibri"/>
                <a:ea typeface="Calibri"/>
                <a:cs typeface="Calibri"/>
                <a:sym typeface="Calibri"/>
              </a:rPr>
              <a:t>pensar</a:t>
            </a:r>
            <a:r>
              <a:rPr lang="en-GB" dirty="0">
                <a:solidFill>
                  <a:srgbClr val="4F81BD"/>
                </a:solidFill>
                <a:latin typeface="Calibri"/>
                <a:ea typeface="Calibri"/>
                <a:cs typeface="Calibri"/>
                <a:sym typeface="Calibri"/>
              </a:rPr>
              <a:t> antes de se </a:t>
            </a:r>
            <a:r>
              <a:rPr lang="en-GB" dirty="0" err="1">
                <a:solidFill>
                  <a:srgbClr val="4F81BD"/>
                </a:solidFill>
                <a:latin typeface="Calibri"/>
                <a:ea typeface="Calibri"/>
                <a:cs typeface="Calibri"/>
                <a:sym typeface="Calibri"/>
              </a:rPr>
              <a:t>precipitar</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resolvê</a:t>
            </a:r>
            <a:r>
              <a:rPr lang="en-GB" dirty="0">
                <a:solidFill>
                  <a:srgbClr val="4F81BD"/>
                </a:solidFill>
                <a:latin typeface="Calibri"/>
                <a:ea typeface="Calibri"/>
                <a:cs typeface="Calibri"/>
                <a:sym typeface="Calibri"/>
              </a:rPr>
              <a:t>-la.</a:t>
            </a:r>
            <a:endParaRPr dirty="0">
              <a:latin typeface="Calibri"/>
              <a:ea typeface="Calibri"/>
              <a:cs typeface="Calibri"/>
              <a:sym typeface="Calibri"/>
            </a:endParaRPr>
          </a:p>
          <a:p>
            <a:pPr marL="171450" marR="0" lvl="0" indent="-114300" algn="l" rtl="0">
              <a:lnSpc>
                <a:spcPct val="115000"/>
              </a:lnSpc>
              <a:spcBef>
                <a:spcPts val="0"/>
              </a:spcBef>
              <a:spcAft>
                <a:spcPts val="0"/>
              </a:spcAft>
              <a:buClr>
                <a:srgbClr val="4F81BD"/>
              </a:buClr>
              <a:buSzPts val="1200"/>
              <a:buFont typeface="Noto Sans Symbols"/>
              <a:buChar char="∙"/>
            </a:pPr>
            <a:r>
              <a:rPr lang="en-GB" dirty="0">
                <a:solidFill>
                  <a:srgbClr val="4F81BD"/>
                </a:solidFill>
                <a:latin typeface="Calibri"/>
                <a:ea typeface="Calibri"/>
                <a:cs typeface="Calibri"/>
                <a:sym typeface="Calibri"/>
              </a:rPr>
              <a:t>Se </a:t>
            </a:r>
            <a:r>
              <a:rPr lang="en-GB" dirty="0" err="1">
                <a:solidFill>
                  <a:srgbClr val="4F81BD"/>
                </a:solidFill>
                <a:latin typeface="Calibri"/>
                <a:ea typeface="Calibri"/>
                <a:cs typeface="Calibri"/>
                <a:sym typeface="Calibri"/>
              </a:rPr>
              <a:t>você</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vir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alguém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demonstrando</a:t>
            </a:r>
            <a:r>
              <a:rPr lang="en-GB" dirty="0">
                <a:solidFill>
                  <a:srgbClr val="4F81BD"/>
                </a:solidFill>
                <a:latin typeface="Calibri"/>
                <a:ea typeface="Calibri"/>
                <a:cs typeface="Calibri"/>
                <a:sym typeface="Calibri"/>
              </a:rPr>
              <a:t> um </a:t>
            </a:r>
            <a:r>
              <a:rPr lang="en-GB" dirty="0" err="1">
                <a:solidFill>
                  <a:srgbClr val="4F81BD"/>
                </a:solidFill>
                <a:latin typeface="Calibri"/>
                <a:ea typeface="Calibri"/>
                <a:cs typeface="Calibri"/>
                <a:sym typeface="Calibri"/>
              </a:rPr>
              <a:t>comportamento</a:t>
            </a:r>
            <a:r>
              <a:rPr lang="en-GB" dirty="0">
                <a:solidFill>
                  <a:srgbClr val="4F81BD"/>
                </a:solidFill>
                <a:latin typeface="Calibri"/>
                <a:ea typeface="Calibri"/>
                <a:cs typeface="Calibri"/>
                <a:sym typeface="Calibri"/>
              </a:rPr>
              <a:t> que me </a:t>
            </a:r>
            <a:r>
              <a:rPr lang="en-GB" dirty="0" err="1">
                <a:solidFill>
                  <a:srgbClr val="4F81BD"/>
                </a:solidFill>
                <a:latin typeface="Calibri"/>
                <a:ea typeface="Calibri"/>
                <a:cs typeface="Calibri"/>
                <a:sym typeface="Calibri"/>
              </a:rPr>
              <a:t>incomoda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tentar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baixar</a:t>
            </a:r>
            <a:r>
              <a:rPr lang="en-GB" dirty="0">
                <a:solidFill>
                  <a:srgbClr val="4F81BD"/>
                </a:solidFill>
                <a:latin typeface="Calibri"/>
                <a:ea typeface="Calibri"/>
                <a:cs typeface="Calibri"/>
                <a:sym typeface="Calibri"/>
              </a:rPr>
              <a:t> o tom de </a:t>
            </a:r>
            <a:r>
              <a:rPr lang="en-GB" dirty="0" err="1">
                <a:solidFill>
                  <a:srgbClr val="4F81BD"/>
                </a:solidFill>
                <a:latin typeface="Calibri"/>
                <a:ea typeface="Calibri"/>
                <a:cs typeface="Calibri"/>
                <a:sym typeface="Calibri"/>
              </a:rPr>
              <a:t>voz</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transmitir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calma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gentileza</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compreensão</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171450" marR="0" lvl="0" indent="-114300" algn="l" rtl="0">
              <a:lnSpc>
                <a:spcPct val="115000"/>
              </a:lnSpc>
              <a:spcBef>
                <a:spcPts val="0"/>
              </a:spcBef>
              <a:spcAft>
                <a:spcPts val="0"/>
              </a:spcAft>
              <a:buClr>
                <a:srgbClr val="4F81BD"/>
              </a:buClr>
              <a:buSzPts val="1200"/>
              <a:buFont typeface="Noto Sans Symbols"/>
              <a:buChar char="∙"/>
            </a:pPr>
            <a:r>
              <a:rPr lang="en-GB" dirty="0">
                <a:solidFill>
                  <a:srgbClr val="4F81BD"/>
                </a:solidFill>
                <a:latin typeface="Calibri"/>
                <a:ea typeface="Calibri"/>
                <a:cs typeface="Calibri"/>
                <a:sym typeface="Calibri"/>
              </a:rPr>
              <a:t>Ao </a:t>
            </a:r>
            <a:r>
              <a:rPr lang="en-GB" dirty="0" err="1">
                <a:solidFill>
                  <a:srgbClr val="4F81BD"/>
                </a:solidFill>
                <a:latin typeface="Calibri"/>
                <a:ea typeface="Calibri"/>
                <a:cs typeface="Calibri"/>
                <a:sym typeface="Calibri"/>
              </a:rPr>
              <a:t>abordar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situação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tensa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pensar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sobre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como</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outra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pode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estar</a:t>
            </a:r>
            <a:r>
              <a:rPr lang="en-GB" dirty="0">
                <a:solidFill>
                  <a:srgbClr val="4F81BD"/>
                </a:solidFill>
                <a:latin typeface="Calibri"/>
                <a:ea typeface="Calibri"/>
                <a:cs typeface="Calibri"/>
                <a:sym typeface="Calibri"/>
              </a:rPr>
              <a:t> se </a:t>
            </a:r>
            <a:r>
              <a:rPr lang="en-GB" dirty="0" err="1">
                <a:solidFill>
                  <a:srgbClr val="4F81BD"/>
                </a:solidFill>
                <a:latin typeface="Calibri"/>
                <a:ea typeface="Calibri"/>
                <a:cs typeface="Calibri"/>
                <a:sym typeface="Calibri"/>
              </a:rPr>
              <a:t>sentindo</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como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posso</a:t>
            </a:r>
            <a:r>
              <a:rPr lang="en-GB" dirty="0">
                <a:solidFill>
                  <a:srgbClr val="4F81BD"/>
                </a:solidFill>
                <a:latin typeface="Calibri"/>
                <a:ea typeface="Calibri"/>
                <a:cs typeface="Calibri"/>
                <a:sym typeface="Calibri"/>
              </a:rPr>
              <a:t> responder à </a:t>
            </a:r>
            <a:r>
              <a:rPr lang="en-GB" dirty="0" err="1">
                <a:solidFill>
                  <a:srgbClr val="4F81BD"/>
                </a:solidFill>
                <a:latin typeface="Calibri"/>
                <a:ea typeface="Calibri"/>
                <a:cs typeface="Calibri"/>
                <a:sym typeface="Calibri"/>
              </a:rPr>
              <a:t>situação</a:t>
            </a:r>
            <a:r>
              <a:rPr lang="en-GB" dirty="0">
                <a:solidFill>
                  <a:srgbClr val="4F81BD"/>
                </a:solidFill>
                <a:latin typeface="Calibri"/>
                <a:ea typeface="Calibri"/>
                <a:cs typeface="Calibri"/>
                <a:sym typeface="Calibri"/>
              </a:rPr>
              <a:t>, tendo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mente</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sensibilidade</a:t>
            </a:r>
            <a:r>
              <a:rPr lang="en-GB" dirty="0">
                <a:solidFill>
                  <a:srgbClr val="4F81BD"/>
                </a:solidFill>
                <a:latin typeface="Calibri"/>
                <a:ea typeface="Calibri"/>
                <a:cs typeface="Calibri"/>
                <a:sym typeface="Calibri"/>
              </a:rPr>
              <a:t> dessa </a:t>
            </a:r>
            <a:r>
              <a:rPr lang="en-GB" dirty="0" err="1">
                <a:solidFill>
                  <a:srgbClr val="4F81BD"/>
                </a:solidFill>
                <a:latin typeface="Calibri"/>
                <a:ea typeface="Calibri"/>
                <a:cs typeface="Calibri"/>
                <a:sym typeface="Calibri"/>
              </a:rPr>
              <a:t>pessoa</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171450" marR="0" lvl="0" indent="-114300" algn="l" rtl="0">
              <a:lnSpc>
                <a:spcPct val="115000"/>
              </a:lnSpc>
              <a:spcBef>
                <a:spcPts val="0"/>
              </a:spcBef>
              <a:spcAft>
                <a:spcPts val="0"/>
              </a:spcAft>
              <a:buClr>
                <a:srgbClr val="4F81BD"/>
              </a:buClr>
              <a:buSzPts val="1200"/>
              <a:buFont typeface="Noto Sans Symbols"/>
              <a:buChar char="∙"/>
            </a:pPr>
            <a:r>
              <a:rPr lang="en-GB" dirty="0">
                <a:solidFill>
                  <a:srgbClr val="4F81BD"/>
                </a:solidFill>
                <a:latin typeface="Calibri"/>
                <a:ea typeface="Calibri"/>
                <a:cs typeface="Calibri"/>
                <a:sym typeface="Calibri"/>
              </a:rPr>
              <a:t>Quando </a:t>
            </a:r>
            <a:r>
              <a:rPr lang="en-GB" dirty="0" err="1">
                <a:solidFill>
                  <a:srgbClr val="4F81BD"/>
                </a:solidFill>
                <a:latin typeface="Calibri"/>
                <a:ea typeface="Calibri"/>
                <a:cs typeface="Calibri"/>
                <a:sym typeface="Calibri"/>
              </a:rPr>
              <a:t>eu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vir</a:t>
            </a:r>
            <a:r>
              <a:rPr lang="en-GB" dirty="0">
                <a:solidFill>
                  <a:srgbClr val="4F81BD"/>
                </a:solidFill>
                <a:latin typeface="Calibri"/>
                <a:ea typeface="Calibri"/>
                <a:cs typeface="Calibri"/>
                <a:sym typeface="Calibri"/>
              </a:rPr>
              <a:t> um </a:t>
            </a:r>
            <a:r>
              <a:rPr lang="en-GB" dirty="0" err="1">
                <a:solidFill>
                  <a:srgbClr val="4F81BD"/>
                </a:solidFill>
                <a:latin typeface="Calibri"/>
                <a:ea typeface="Calibri"/>
                <a:cs typeface="Calibri"/>
                <a:sym typeface="Calibri"/>
              </a:rPr>
              <a:t>membro</a:t>
            </a:r>
            <a:r>
              <a:rPr lang="en-GB" dirty="0">
                <a:solidFill>
                  <a:srgbClr val="4F81BD"/>
                </a:solidFill>
                <a:latin typeface="Calibri"/>
                <a:ea typeface="Calibri"/>
                <a:cs typeface="Calibri"/>
                <a:sym typeface="Calibri"/>
              </a:rPr>
              <a:t> da equipe </a:t>
            </a:r>
            <a:r>
              <a:rPr lang="en-GB" dirty="0" err="1">
                <a:solidFill>
                  <a:srgbClr val="4F81BD"/>
                </a:solidFill>
                <a:latin typeface="Calibri"/>
                <a:ea typeface="Calibri"/>
                <a:cs typeface="Calibri"/>
                <a:sym typeface="Calibri"/>
              </a:rPr>
              <a:t>enfrentando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situação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tensa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oferecer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ajuda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respeitosamente</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171450" marR="0" lvl="0" indent="-114300" algn="l" rtl="0">
              <a:lnSpc>
                <a:spcPct val="115000"/>
              </a:lnSpc>
              <a:spcBef>
                <a:spcPts val="0"/>
              </a:spcBef>
              <a:spcAft>
                <a:spcPts val="0"/>
              </a:spcAft>
              <a:buClr>
                <a:srgbClr val="4F81BD"/>
              </a:buClr>
              <a:buSzPts val="1200"/>
              <a:buFont typeface="Noto Sans Symbols"/>
              <a:buChar char="∙"/>
            </a:pPr>
            <a:r>
              <a:rPr lang="en-GB" dirty="0">
                <a:solidFill>
                  <a:srgbClr val="4F81BD"/>
                </a:solidFill>
                <a:latin typeface="Calibri"/>
                <a:ea typeface="Calibri"/>
                <a:cs typeface="Calibri"/>
                <a:sym typeface="Calibri"/>
              </a:rPr>
              <a:t>Relate o </a:t>
            </a:r>
            <a:r>
              <a:rPr lang="en-GB" dirty="0" err="1">
                <a:solidFill>
                  <a:srgbClr val="4F81BD"/>
                </a:solidFill>
                <a:latin typeface="Calibri"/>
                <a:ea typeface="Calibri"/>
                <a:cs typeface="Calibri"/>
                <a:sym typeface="Calibri"/>
              </a:rPr>
              <a:t>uso</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isolamento</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contenção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supervisores</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171450" marR="0" lvl="0" indent="-114300" algn="l" rtl="0">
              <a:lnSpc>
                <a:spcPct val="115000"/>
              </a:lnSpc>
              <a:spcBef>
                <a:spcPts val="0"/>
              </a:spcBef>
              <a:spcAft>
                <a:spcPts val="0"/>
              </a:spcAft>
              <a:buClr>
                <a:srgbClr val="4F81BD"/>
              </a:buClr>
              <a:buSzPts val="1200"/>
              <a:buFont typeface="Noto Sans Symbols"/>
              <a:buChar char="∙"/>
            </a:pPr>
            <a:r>
              <a:rPr lang="en-GB" dirty="0">
                <a:solidFill>
                  <a:srgbClr val="4F81BD"/>
                </a:solidFill>
                <a:latin typeface="Calibri"/>
                <a:ea typeface="Calibri"/>
                <a:cs typeface="Calibri"/>
                <a:sym typeface="Calibri"/>
              </a:rPr>
              <a:t>Converse com outros </a:t>
            </a:r>
            <a:r>
              <a:rPr lang="en-GB" dirty="0" err="1">
                <a:solidFill>
                  <a:srgbClr val="4F81BD"/>
                </a:solidFill>
                <a:latin typeface="Calibri"/>
                <a:ea typeface="Calibri"/>
                <a:cs typeface="Calibri"/>
                <a:sym typeface="Calibri"/>
              </a:rPr>
              <a:t>membros</a:t>
            </a:r>
            <a:r>
              <a:rPr lang="en-GB" dirty="0">
                <a:solidFill>
                  <a:srgbClr val="4F81BD"/>
                </a:solidFill>
                <a:latin typeface="Calibri"/>
                <a:ea typeface="Calibri"/>
                <a:cs typeface="Calibri"/>
                <a:sym typeface="Calibri"/>
              </a:rPr>
              <a:t> da equipe </a:t>
            </a:r>
            <a:r>
              <a:rPr lang="en-GB" dirty="0" err="1">
                <a:solidFill>
                  <a:srgbClr val="4F81BD"/>
                </a:solidFill>
                <a:latin typeface="Calibri"/>
                <a:ea typeface="Calibri"/>
                <a:cs typeface="Calibri"/>
                <a:sym typeface="Calibri"/>
              </a:rPr>
              <a:t>sobre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tipos</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estratégias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podem</a:t>
            </a:r>
            <a:r>
              <a:rPr lang="en-GB" dirty="0">
                <a:solidFill>
                  <a:srgbClr val="4F81BD"/>
                </a:solidFill>
                <a:latin typeface="Calibri"/>
                <a:ea typeface="Calibri"/>
                <a:cs typeface="Calibri"/>
                <a:sym typeface="Calibri"/>
              </a:rPr>
              <a:t> ser </a:t>
            </a:r>
            <a:r>
              <a:rPr lang="en-GB" dirty="0" err="1">
                <a:solidFill>
                  <a:srgbClr val="4F81BD"/>
                </a:solidFill>
                <a:latin typeface="Calibri"/>
                <a:ea typeface="Calibri"/>
                <a:cs typeface="Calibri"/>
                <a:sym typeface="Calibri"/>
              </a:rPr>
              <a:t>usadas</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dissipar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situações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tensas</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conflituosas</a:t>
            </a:r>
            <a:r>
              <a:rPr lang="en-GB" dirty="0">
                <a:solidFill>
                  <a:srgbClr val="4F81BD"/>
                </a:solidFill>
                <a:latin typeface="Calibri"/>
                <a:ea typeface="Calibri"/>
                <a:cs typeface="Calibri"/>
                <a:sym typeface="Calibri"/>
              </a:rPr>
              <a:t> de forma </a:t>
            </a:r>
            <a:r>
              <a:rPr lang="en-GB" dirty="0" err="1">
                <a:solidFill>
                  <a:srgbClr val="4F81BD"/>
                </a:solidFill>
                <a:latin typeface="Calibri"/>
                <a:ea typeface="Calibri"/>
                <a:cs typeface="Calibri"/>
                <a:sym typeface="Calibri"/>
              </a:rPr>
              <a:t>pacífica</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171450" marR="0" lvl="0" indent="-114300" algn="l" rtl="0">
              <a:lnSpc>
                <a:spcPct val="115000"/>
              </a:lnSpc>
              <a:spcBef>
                <a:spcPts val="0"/>
              </a:spcBef>
              <a:spcAft>
                <a:spcPts val="0"/>
              </a:spcAft>
              <a:buClr>
                <a:srgbClr val="4F81BD"/>
              </a:buClr>
              <a:buSzPts val="1200"/>
              <a:buFont typeface="Noto Sans Symbols"/>
              <a:buChar char="∙"/>
            </a:pPr>
            <a:r>
              <a:rPr lang="en-GB" dirty="0" err="1">
                <a:solidFill>
                  <a:srgbClr val="4F81BD"/>
                </a:solidFill>
                <a:latin typeface="Calibri"/>
                <a:ea typeface="Calibri"/>
                <a:cs typeface="Calibri"/>
                <a:sym typeface="Calibri"/>
              </a:rPr>
              <a:t>Trabalhe</a:t>
            </a:r>
            <a:r>
              <a:rPr lang="en-GB" dirty="0">
                <a:solidFill>
                  <a:srgbClr val="4F81BD"/>
                </a:solidFill>
                <a:latin typeface="Calibri"/>
                <a:ea typeface="Calibri"/>
                <a:cs typeface="Calibri"/>
                <a:sym typeface="Calibri"/>
              </a:rPr>
              <a:t> com as </a:t>
            </a:r>
            <a:r>
              <a:rPr lang="en-GB" dirty="0" err="1">
                <a:solidFill>
                  <a:srgbClr val="4F81BD"/>
                </a:solidFill>
                <a:latin typeface="Calibri"/>
                <a:ea typeface="Calibri"/>
                <a:cs typeface="Calibri"/>
                <a:sym typeface="Calibri"/>
              </a:rPr>
              <a:t>pessoas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utilizam</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serviço</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compreender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suas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necessidades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sensibilidades</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preferências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fim</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atendê</a:t>
            </a:r>
            <a:r>
              <a:rPr lang="en-GB" dirty="0">
                <a:solidFill>
                  <a:srgbClr val="4F81BD"/>
                </a:solidFill>
                <a:latin typeface="Calibri"/>
                <a:ea typeface="Calibri"/>
                <a:cs typeface="Calibri"/>
                <a:sym typeface="Calibri"/>
              </a:rPr>
              <a:t>-las.</a:t>
            </a:r>
            <a:endParaRPr dirty="0">
              <a:latin typeface="Calibri"/>
              <a:ea typeface="Calibri"/>
              <a:cs typeface="Calibri"/>
              <a:sym typeface="Calibri"/>
            </a:endParaRPr>
          </a:p>
          <a:p>
            <a:pPr marL="171450" marR="0" lvl="0" indent="-114300" algn="l" rtl="0">
              <a:lnSpc>
                <a:spcPct val="115000"/>
              </a:lnSpc>
              <a:spcBef>
                <a:spcPts val="0"/>
              </a:spcBef>
              <a:spcAft>
                <a:spcPts val="0"/>
              </a:spcAft>
              <a:buClr>
                <a:srgbClr val="4F81BD"/>
              </a:buClr>
              <a:buSzPts val="1200"/>
              <a:buFont typeface="Noto Sans Symbols"/>
              <a:buChar char="∙"/>
            </a:pPr>
            <a:r>
              <a:rPr lang="en-GB" dirty="0" err="1">
                <a:solidFill>
                  <a:srgbClr val="4F81BD"/>
                </a:solidFill>
                <a:latin typeface="Calibri"/>
                <a:ea typeface="Calibri"/>
                <a:cs typeface="Calibri"/>
                <a:sym typeface="Calibri"/>
              </a:rPr>
              <a:t>Trabalhe</a:t>
            </a:r>
            <a:r>
              <a:rPr lang="en-GB" dirty="0">
                <a:solidFill>
                  <a:srgbClr val="4F81BD"/>
                </a:solidFill>
                <a:latin typeface="Calibri"/>
                <a:ea typeface="Calibri"/>
                <a:cs typeface="Calibri"/>
                <a:sym typeface="Calibri"/>
              </a:rPr>
              <a:t> com as </a:t>
            </a:r>
            <a:r>
              <a:rPr lang="en-GB" dirty="0" err="1">
                <a:solidFill>
                  <a:srgbClr val="4F81BD"/>
                </a:solidFill>
                <a:latin typeface="Calibri"/>
                <a:ea typeface="Calibri"/>
                <a:cs typeface="Calibri"/>
                <a:sym typeface="Calibri"/>
              </a:rPr>
              <a:t>pessoas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utilizam</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serviço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como</a:t>
            </a:r>
            <a:r>
              <a:rPr lang="en-GB" dirty="0">
                <a:solidFill>
                  <a:srgbClr val="4F81BD"/>
                </a:solidFill>
                <a:latin typeface="Calibri"/>
                <a:ea typeface="Calibri"/>
                <a:cs typeface="Calibri"/>
                <a:sym typeface="Calibri"/>
              </a:rPr>
              <a:t> um </a:t>
            </a:r>
            <a:r>
              <a:rPr lang="en-GB" dirty="0" err="1">
                <a:solidFill>
                  <a:srgbClr val="4F81BD"/>
                </a:solidFill>
                <a:latin typeface="Calibri"/>
                <a:ea typeface="Calibri"/>
                <a:cs typeface="Calibri"/>
                <a:sym typeface="Calibri"/>
              </a:rPr>
              <a:t>grupo</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compreender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como</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ambiente</a:t>
            </a:r>
            <a:r>
              <a:rPr lang="en-GB" dirty="0">
                <a:solidFill>
                  <a:srgbClr val="4F81BD"/>
                </a:solidFill>
                <a:latin typeface="Calibri"/>
                <a:ea typeface="Calibri"/>
                <a:cs typeface="Calibri"/>
                <a:sym typeface="Calibri"/>
              </a:rPr>
              <a:t> e as </a:t>
            </a:r>
            <a:r>
              <a:rPr lang="en-GB" dirty="0" err="1">
                <a:solidFill>
                  <a:srgbClr val="4F81BD"/>
                </a:solidFill>
                <a:latin typeface="Calibri"/>
                <a:ea typeface="Calibri"/>
                <a:cs typeface="Calibri"/>
                <a:sym typeface="Calibri"/>
              </a:rPr>
              <a:t>práticas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gerais</a:t>
            </a:r>
            <a:r>
              <a:rPr lang="en-GB" dirty="0">
                <a:solidFill>
                  <a:srgbClr val="4F81BD"/>
                </a:solidFill>
                <a:latin typeface="Calibri"/>
                <a:ea typeface="Calibri"/>
                <a:cs typeface="Calibri"/>
                <a:sym typeface="Calibri"/>
              </a:rPr>
              <a:t> do </a:t>
            </a:r>
            <a:r>
              <a:rPr lang="en-GB" dirty="0" err="1">
                <a:solidFill>
                  <a:srgbClr val="4F81BD"/>
                </a:solidFill>
                <a:latin typeface="Calibri"/>
                <a:ea typeface="Calibri"/>
                <a:cs typeface="Calibri"/>
                <a:sym typeface="Calibri"/>
              </a:rPr>
              <a:t>serviço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podem</a:t>
            </a:r>
            <a:r>
              <a:rPr lang="en-GB" dirty="0">
                <a:solidFill>
                  <a:srgbClr val="4F81BD"/>
                </a:solidFill>
                <a:latin typeface="Calibri"/>
                <a:ea typeface="Calibri"/>
                <a:cs typeface="Calibri"/>
                <a:sym typeface="Calibri"/>
              </a:rPr>
              <a:t> ser </a:t>
            </a:r>
            <a:r>
              <a:rPr lang="en-GB" dirty="0" err="1">
                <a:solidFill>
                  <a:srgbClr val="4F81BD"/>
                </a:solidFill>
                <a:latin typeface="Calibri"/>
                <a:ea typeface="Calibri"/>
                <a:cs typeface="Calibri"/>
                <a:sym typeface="Calibri"/>
              </a:rPr>
              <a:t>melhorados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fim</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melhor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atender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às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necessidades</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todos</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171450" marR="0" lvl="0" indent="-114300" algn="l" rtl="0">
              <a:lnSpc>
                <a:spcPct val="115000"/>
              </a:lnSpc>
              <a:spcBef>
                <a:spcPts val="0"/>
              </a:spcBef>
              <a:spcAft>
                <a:spcPts val="0"/>
              </a:spcAft>
              <a:buClr>
                <a:srgbClr val="4F81BD"/>
              </a:buClr>
              <a:buSzPts val="1200"/>
              <a:buFont typeface="Noto Sans Symbols"/>
              <a:buChar char="∙"/>
            </a:pPr>
            <a:r>
              <a:rPr lang="en-GB" dirty="0" err="1">
                <a:solidFill>
                  <a:srgbClr val="4F81BD"/>
                </a:solidFill>
                <a:latin typeface="Calibri"/>
                <a:ea typeface="Calibri"/>
                <a:cs typeface="Calibri"/>
                <a:sym typeface="Calibri"/>
              </a:rPr>
              <a:t>Questione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funcionários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individualmente</a:t>
            </a:r>
            <a:r>
              <a:rPr lang="en-GB" dirty="0">
                <a:solidFill>
                  <a:srgbClr val="4F81BD"/>
                </a:solidFill>
                <a:latin typeface="Calibri"/>
                <a:ea typeface="Calibri"/>
                <a:cs typeface="Calibri"/>
                <a:sym typeface="Calibri"/>
              </a:rPr>
              <a:t> e as </a:t>
            </a:r>
            <a:r>
              <a:rPr lang="en-GB" dirty="0" err="1">
                <a:solidFill>
                  <a:srgbClr val="4F81BD"/>
                </a:solidFill>
                <a:latin typeface="Calibri"/>
                <a:ea typeface="Calibri"/>
                <a:cs typeface="Calibri"/>
                <a:sym typeface="Calibri"/>
              </a:rPr>
              <a:t>práticas</a:t>
            </a:r>
            <a:r>
              <a:rPr lang="en-GB" dirty="0">
                <a:solidFill>
                  <a:srgbClr val="4F81BD"/>
                </a:solidFill>
                <a:latin typeface="Calibri"/>
                <a:ea typeface="Calibri"/>
                <a:cs typeface="Calibri"/>
                <a:sym typeface="Calibri"/>
              </a:rPr>
              <a:t> do </a:t>
            </a:r>
            <a:r>
              <a:rPr lang="en-GB" dirty="0" err="1">
                <a:solidFill>
                  <a:srgbClr val="4F81BD"/>
                </a:solidFill>
                <a:latin typeface="Calibri"/>
                <a:ea typeface="Calibri"/>
                <a:cs typeface="Calibri"/>
                <a:sym typeface="Calibri"/>
              </a:rPr>
              <a:t>serviço</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sejam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coercivas</a:t>
            </a:r>
            <a:r>
              <a:rPr lang="en-GB" dirty="0">
                <a:solidFill>
                  <a:srgbClr val="4F81BD"/>
                </a:solidFill>
                <a:latin typeface="Calibri"/>
                <a:ea typeface="Calibri"/>
                <a:cs typeface="Calibri"/>
                <a:sym typeface="Calibri"/>
              </a:rPr>
              <a:t> e que </a:t>
            </a:r>
            <a:r>
              <a:rPr lang="en-GB" dirty="0" err="1">
                <a:solidFill>
                  <a:srgbClr val="4F81BD"/>
                </a:solidFill>
                <a:latin typeface="Calibri"/>
                <a:ea typeface="Calibri"/>
                <a:cs typeface="Calibri"/>
                <a:sym typeface="Calibri"/>
              </a:rPr>
              <a:t>não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estejam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alinhadas</a:t>
            </a:r>
            <a:r>
              <a:rPr lang="en-GB" dirty="0">
                <a:solidFill>
                  <a:srgbClr val="4F81BD"/>
                </a:solidFill>
                <a:latin typeface="Calibri"/>
                <a:ea typeface="Calibri"/>
                <a:cs typeface="Calibri"/>
                <a:sym typeface="Calibri"/>
              </a:rPr>
              <a:t> com a </a:t>
            </a:r>
            <a:r>
              <a:rPr lang="en-GB" dirty="0" err="1">
                <a:solidFill>
                  <a:srgbClr val="4F81BD"/>
                </a:solidFill>
                <a:latin typeface="Calibri"/>
                <a:ea typeface="Calibri"/>
                <a:cs typeface="Calibri"/>
                <a:sym typeface="Calibri"/>
              </a:rPr>
              <a:t>abordagem</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recuperação</a:t>
            </a:r>
            <a:r>
              <a:rPr lang="en-GB" dirty="0">
                <a:solidFill>
                  <a:srgbClr val="4F81BD"/>
                </a:solidFill>
                <a:latin typeface="Calibri"/>
                <a:ea typeface="Calibri"/>
                <a:cs typeface="Calibri"/>
                <a:sym typeface="Calibri"/>
              </a:rPr>
              <a:t> do </a:t>
            </a:r>
            <a:r>
              <a:rPr lang="en-GB" dirty="0" err="1">
                <a:solidFill>
                  <a:srgbClr val="4F81BD"/>
                </a:solidFill>
                <a:latin typeface="Calibri"/>
                <a:ea typeface="Calibri"/>
                <a:cs typeface="Calibri"/>
                <a:sym typeface="Calibri"/>
              </a:rPr>
              <a:t>serviço</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171450" marR="0" lvl="0" indent="-114300" algn="l" rtl="0">
              <a:lnSpc>
                <a:spcPct val="115000"/>
              </a:lnSpc>
              <a:spcBef>
                <a:spcPts val="0"/>
              </a:spcBef>
              <a:spcAft>
                <a:spcPts val="0"/>
              </a:spcAft>
              <a:buClr>
                <a:srgbClr val="4F81BD"/>
              </a:buClr>
              <a:buSzPts val="1200"/>
              <a:buFont typeface="Noto Sans Symbols"/>
              <a:buChar char="∙"/>
            </a:pPr>
            <a:r>
              <a:rPr lang="en-GB" dirty="0" err="1">
                <a:solidFill>
                  <a:srgbClr val="4F81BD"/>
                </a:solidFill>
                <a:latin typeface="Calibri"/>
                <a:ea typeface="Calibri"/>
                <a:cs typeface="Calibri"/>
                <a:sym typeface="Calibri"/>
              </a:rPr>
              <a:t>Após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resolução</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situação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conflituosa</a:t>
            </a:r>
            <a:r>
              <a:rPr lang="en-GB" dirty="0">
                <a:solidFill>
                  <a:srgbClr val="4F81BD"/>
                </a:solidFill>
                <a:latin typeface="Calibri"/>
                <a:ea typeface="Calibri"/>
                <a:cs typeface="Calibri"/>
                <a:sym typeface="Calibri"/>
              </a:rPr>
              <a:t>, converse com </a:t>
            </a:r>
            <a:r>
              <a:rPr lang="en-GB" dirty="0" err="1">
                <a:solidFill>
                  <a:srgbClr val="4F81BD"/>
                </a:solidFill>
                <a:latin typeface="Calibri"/>
                <a:ea typeface="Calibri"/>
                <a:cs typeface="Calibri"/>
                <a:sym typeface="Calibri"/>
              </a:rPr>
              <a:t>todos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envolvidos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sobre</a:t>
            </a:r>
            <a:r>
              <a:rPr lang="en-GB" dirty="0">
                <a:solidFill>
                  <a:srgbClr val="4F81BD"/>
                </a:solidFill>
                <a:latin typeface="Calibri"/>
                <a:ea typeface="Calibri"/>
                <a:cs typeface="Calibri"/>
                <a:sym typeface="Calibri"/>
              </a:rPr>
              <a:t> o que </a:t>
            </a:r>
            <a:r>
              <a:rPr lang="en-GB" dirty="0" err="1">
                <a:solidFill>
                  <a:srgbClr val="4F81BD"/>
                </a:solidFill>
                <a:latin typeface="Calibri"/>
                <a:ea typeface="Calibri"/>
                <a:cs typeface="Calibri"/>
                <a:sym typeface="Calibri"/>
              </a:rPr>
              <a:t>foi</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feito</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bom</a:t>
            </a:r>
            <a:r>
              <a:rPr lang="en-GB" dirty="0">
                <a:solidFill>
                  <a:srgbClr val="4F81BD"/>
                </a:solidFill>
                <a:latin typeface="Calibri"/>
                <a:ea typeface="Calibri"/>
                <a:cs typeface="Calibri"/>
                <a:sym typeface="Calibri"/>
              </a:rPr>
              <a:t>, o que </a:t>
            </a:r>
            <a:r>
              <a:rPr lang="en-GB" dirty="0" err="1">
                <a:solidFill>
                  <a:srgbClr val="4F81BD"/>
                </a:solidFill>
                <a:latin typeface="Calibri"/>
                <a:ea typeface="Calibri"/>
                <a:cs typeface="Calibri"/>
                <a:sym typeface="Calibri"/>
              </a:rPr>
              <a:t>não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foi</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feito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bem</a:t>
            </a:r>
            <a:r>
              <a:rPr lang="en-GB" dirty="0">
                <a:solidFill>
                  <a:srgbClr val="4F81BD"/>
                </a:solidFill>
                <a:latin typeface="Calibri"/>
                <a:ea typeface="Calibri"/>
                <a:cs typeface="Calibri"/>
                <a:sym typeface="Calibri"/>
              </a:rPr>
              <a:t> e o que </a:t>
            </a:r>
            <a:r>
              <a:rPr lang="en-GB" dirty="0" err="1">
                <a:solidFill>
                  <a:srgbClr val="4F81BD"/>
                </a:solidFill>
                <a:latin typeface="Calibri"/>
                <a:ea typeface="Calibri"/>
                <a:cs typeface="Calibri"/>
                <a:sym typeface="Calibri"/>
              </a:rPr>
              <a:t>poderia</a:t>
            </a:r>
            <a:r>
              <a:rPr lang="en-GB" dirty="0">
                <a:solidFill>
                  <a:srgbClr val="4F81BD"/>
                </a:solidFill>
                <a:latin typeface="Calibri"/>
                <a:ea typeface="Calibri"/>
                <a:cs typeface="Calibri"/>
                <a:sym typeface="Calibri"/>
              </a:rPr>
              <a:t> ser </a:t>
            </a:r>
            <a:r>
              <a:rPr lang="en-GB" dirty="0" err="1">
                <a:solidFill>
                  <a:srgbClr val="4F81BD"/>
                </a:solidFill>
                <a:latin typeface="Calibri"/>
                <a:ea typeface="Calibri"/>
                <a:cs typeface="Calibri"/>
                <a:sym typeface="Calibri"/>
              </a:rPr>
              <a:t>melhorado</a:t>
            </a:r>
            <a:r>
              <a:rPr lang="en-GB" dirty="0">
                <a:solidFill>
                  <a:srgbClr val="4F81BD"/>
                </a:solidFill>
                <a:latin typeface="Calibri"/>
                <a:ea typeface="Calibri"/>
                <a:cs typeface="Calibri"/>
                <a:sym typeface="Calibri"/>
              </a:rPr>
              <a:t> no </a:t>
            </a:r>
            <a:r>
              <a:rPr lang="en-GB" dirty="0" err="1">
                <a:solidFill>
                  <a:srgbClr val="4F81BD"/>
                </a:solidFill>
                <a:latin typeface="Calibri"/>
                <a:ea typeface="Calibri"/>
                <a:cs typeface="Calibri"/>
                <a:sym typeface="Calibri"/>
              </a:rPr>
              <a:t>futuro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Também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posso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refletir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sobre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como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minhas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suposições</a:t>
            </a:r>
            <a:r>
              <a:rPr lang="en-GB" dirty="0">
                <a:solidFill>
                  <a:srgbClr val="4F81BD"/>
                </a:solidFill>
                <a:latin typeface="Calibri"/>
                <a:ea typeface="Calibri"/>
                <a:cs typeface="Calibri"/>
                <a:sym typeface="Calibri"/>
              </a:rPr>
              <a:t> e meu </a:t>
            </a:r>
            <a:r>
              <a:rPr lang="en-GB" dirty="0" err="1">
                <a:solidFill>
                  <a:srgbClr val="4F81BD"/>
                </a:solidFill>
                <a:latin typeface="Calibri"/>
                <a:ea typeface="Calibri"/>
                <a:cs typeface="Calibri"/>
                <a:sym typeface="Calibri"/>
              </a:rPr>
              <a:t>comportamento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influenciaram</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situação</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como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isso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poderia</a:t>
            </a:r>
            <a:r>
              <a:rPr lang="en-GB" dirty="0">
                <a:solidFill>
                  <a:srgbClr val="4F81BD"/>
                </a:solidFill>
                <a:latin typeface="Calibri"/>
                <a:ea typeface="Calibri"/>
                <a:cs typeface="Calibri"/>
                <a:sym typeface="Calibri"/>
              </a:rPr>
              <a:t> ser </a:t>
            </a:r>
            <a:r>
              <a:rPr lang="en-GB" dirty="0" err="1">
                <a:solidFill>
                  <a:srgbClr val="4F81BD"/>
                </a:solidFill>
                <a:latin typeface="Calibri"/>
                <a:ea typeface="Calibri"/>
                <a:cs typeface="Calibri"/>
                <a:sym typeface="Calibri"/>
              </a:rPr>
              <a:t>melhorado</a:t>
            </a:r>
            <a:r>
              <a:rPr lang="en-GB" dirty="0">
                <a:solidFill>
                  <a:srgbClr val="4F81BD"/>
                </a:solidFill>
                <a:latin typeface="Calibri"/>
                <a:ea typeface="Calibri"/>
                <a:cs typeface="Calibri"/>
                <a:sym typeface="Calibri"/>
              </a:rPr>
              <a:t> no </a:t>
            </a:r>
            <a:r>
              <a:rPr lang="en-GB" dirty="0" err="1">
                <a:solidFill>
                  <a:srgbClr val="4F81BD"/>
                </a:solidFill>
                <a:latin typeface="Calibri"/>
                <a:ea typeface="Calibri"/>
                <a:cs typeface="Calibri"/>
                <a:sym typeface="Calibri"/>
              </a:rPr>
              <a:t>futuro</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just" rtl="0">
              <a:lnSpc>
                <a:spcPct val="115000"/>
              </a:lnSpc>
              <a:spcBef>
                <a:spcPts val="300"/>
              </a:spcBef>
              <a:spcAft>
                <a:spcPts val="0"/>
              </a:spcAft>
              <a:buNone/>
            </a:pPr>
            <a:r>
              <a:rPr lang="en-GB" dirty="0" err="1">
                <a:solidFill>
                  <a:srgbClr val="4F81BD"/>
                </a:solidFill>
                <a:latin typeface="Calibri"/>
                <a:ea typeface="Calibri"/>
                <a:cs typeface="Calibri"/>
                <a:sym typeface="Calibri"/>
              </a:rPr>
              <a:t>Depois</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fazer</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lista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ajude</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grupo</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selecionar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três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ações</a:t>
            </a:r>
            <a:r>
              <a:rPr lang="en-GB" dirty="0">
                <a:solidFill>
                  <a:srgbClr val="4F81BD"/>
                </a:solidFill>
                <a:latin typeface="Calibri"/>
                <a:ea typeface="Calibri"/>
                <a:cs typeface="Calibri"/>
                <a:sym typeface="Calibri"/>
              </a:rPr>
              <a:t> da </a:t>
            </a:r>
            <a:r>
              <a:rPr lang="en-GB" dirty="0" err="1">
                <a:solidFill>
                  <a:srgbClr val="4F81BD"/>
                </a:solidFill>
                <a:latin typeface="Calibri"/>
                <a:ea typeface="Calibri"/>
                <a:cs typeface="Calibri"/>
                <a:sym typeface="Calibri"/>
              </a:rPr>
              <a:t>lista</a:t>
            </a:r>
            <a:r>
              <a:rPr lang="en-GB" dirty="0">
                <a:solidFill>
                  <a:srgbClr val="4F81BD"/>
                </a:solidFill>
                <a:latin typeface="Calibri"/>
                <a:ea typeface="Calibri"/>
                <a:cs typeface="Calibri"/>
                <a:sym typeface="Calibri"/>
              </a:rPr>
              <a:t> com as quais </a:t>
            </a:r>
            <a:r>
              <a:rPr lang="en-GB" dirty="0" err="1">
                <a:solidFill>
                  <a:srgbClr val="4F81BD"/>
                </a:solidFill>
                <a:latin typeface="Calibri"/>
                <a:ea typeface="Calibri"/>
                <a:cs typeface="Calibri"/>
                <a:sym typeface="Calibri"/>
              </a:rPr>
              <a:t>eles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possam</a:t>
            </a:r>
            <a:r>
              <a:rPr lang="en-GB" dirty="0">
                <a:solidFill>
                  <a:srgbClr val="4F81BD"/>
                </a:solidFill>
                <a:latin typeface="Calibri"/>
                <a:ea typeface="Calibri"/>
                <a:cs typeface="Calibri"/>
                <a:sym typeface="Calibri"/>
              </a:rPr>
              <a:t> se </a:t>
            </a:r>
            <a:r>
              <a:rPr lang="en-GB" dirty="0" err="1">
                <a:solidFill>
                  <a:srgbClr val="4F81BD"/>
                </a:solidFill>
                <a:latin typeface="Calibri"/>
                <a:ea typeface="Calibri"/>
                <a:cs typeface="Calibri"/>
                <a:sym typeface="Calibri"/>
              </a:rPr>
              <a:t>comprometer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coletivamente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seja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todo</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grupo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seleciona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três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mais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ações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nível</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pessoal</a:t>
            </a:r>
            <a:r>
              <a:rPr lang="en-GB" dirty="0">
                <a:solidFill>
                  <a:srgbClr val="4F81BD"/>
                </a:solidFill>
                <a:latin typeface="Calibri"/>
                <a:ea typeface="Calibri"/>
                <a:cs typeface="Calibri"/>
                <a:sym typeface="Calibri"/>
              </a:rPr>
              <a:t> com as quais </a:t>
            </a:r>
            <a:r>
              <a:rPr lang="en-GB" dirty="0" err="1">
                <a:solidFill>
                  <a:srgbClr val="4F81BD"/>
                </a:solidFill>
                <a:latin typeface="Calibri"/>
                <a:ea typeface="Calibri"/>
                <a:cs typeface="Calibri"/>
                <a:sym typeface="Calibri"/>
              </a:rPr>
              <a:t>cada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a:t>
            </a:r>
            <a:r>
              <a:rPr lang="en-GB" dirty="0">
                <a:solidFill>
                  <a:srgbClr val="4F81BD"/>
                </a:solidFill>
                <a:latin typeface="Calibri"/>
                <a:ea typeface="Calibri"/>
                <a:cs typeface="Calibri"/>
                <a:sym typeface="Calibri"/>
              </a:rPr>
              <a:t> se </a:t>
            </a:r>
            <a:r>
              <a:rPr lang="en-GB" dirty="0" err="1">
                <a:solidFill>
                  <a:srgbClr val="4F81BD"/>
                </a:solidFill>
                <a:latin typeface="Calibri"/>
                <a:ea typeface="Calibri"/>
                <a:cs typeface="Calibri"/>
                <a:sym typeface="Calibri"/>
              </a:rPr>
              <a:t>comprometerá</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Convide-os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escrever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essas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ações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na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folha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distribuída</a:t>
            </a:r>
            <a:r>
              <a:rPr lang="en-GB" dirty="0">
                <a:solidFill>
                  <a:srgbClr val="4F81BD"/>
                </a:solidFill>
                <a:latin typeface="Calibri"/>
                <a:ea typeface="Calibri"/>
                <a:cs typeface="Calibri"/>
                <a:sym typeface="Calibri"/>
              </a:rPr>
              <a:t> </a:t>
            </a:r>
            <a:r>
              <a:rPr lang="en-GB" b="1" dirty="0">
                <a:solidFill>
                  <a:srgbClr val="4F81BD"/>
                </a:solidFill>
                <a:latin typeface="Calibri"/>
                <a:ea typeface="Calibri"/>
                <a:cs typeface="Calibri"/>
                <a:sym typeface="Calibri"/>
              </a:rPr>
              <a:t>(</a:t>
            </a:r>
            <a:r>
              <a:rPr lang="en-GB" b="1" dirty="0" err="1">
                <a:solidFill>
                  <a:srgbClr val="4F81BD"/>
                </a:solidFill>
                <a:latin typeface="Calibri"/>
                <a:ea typeface="Calibri"/>
                <a:cs typeface="Calibri"/>
                <a:sym typeface="Calibri"/>
              </a:rPr>
              <a:t>ver</a:t>
            </a:r>
            <a:r>
              <a:rPr lang="en-GB" b="1" dirty="0">
                <a:solidFill>
                  <a:srgbClr val="4F81BD"/>
                </a:solidFill>
                <a:latin typeface="Calibri"/>
                <a:ea typeface="Calibri"/>
                <a:cs typeface="Calibri"/>
                <a:sym typeface="Calibri"/>
              </a:rPr>
              <a:t> Anexo 4).</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1149" name="Google Shape;1149;p1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146</a:t>
            </a:fld>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p147:notes"/>
          <p:cNvSpPr>
            <a:spLocks noGrp="1" noRot="1" noChangeAspect="1"/>
          </p:cNvSpPr>
          <p:nvPr>
            <p:ph type="sldImg" idx="2"/>
          </p:nvPr>
        </p:nvSpPr>
        <p:spPr>
          <a:xfrm>
            <a:off x="2492375" y="147638"/>
            <a:ext cx="1873250" cy="105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5" name="Google Shape;1155;p147:notes"/>
          <p:cNvSpPr txBox="1">
            <a:spLocks noGrp="1"/>
          </p:cNvSpPr>
          <p:nvPr>
            <p:ph type="body" idx="1"/>
          </p:nvPr>
        </p:nvSpPr>
        <p:spPr>
          <a:xfrm>
            <a:off x="572877" y="1432193"/>
            <a:ext cx="5927075" cy="73482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Exercício</a:t>
            </a:r>
            <a:r>
              <a:rPr lang="en-GB" b="1" i="1" dirty="0">
                <a:latin typeface="Calibri"/>
                <a:ea typeface="Calibri"/>
                <a:cs typeface="Calibri"/>
                <a:sym typeface="Calibri"/>
              </a:rPr>
              <a:t> 11.3: </a:t>
            </a:r>
            <a:r>
              <a:rPr lang="en-GB" b="1" i="1" dirty="0" err="1">
                <a:latin typeface="Calibri"/>
                <a:ea typeface="Calibri"/>
                <a:cs typeface="Calibri"/>
                <a:sym typeface="Calibri"/>
              </a:rPr>
              <a:t>Ação</a:t>
            </a:r>
            <a:r>
              <a:rPr lang="en-GB" b="1" i="1" dirty="0">
                <a:latin typeface="Calibri"/>
                <a:ea typeface="Calibri"/>
                <a:cs typeface="Calibri"/>
                <a:sym typeface="Calibri"/>
              </a:rPr>
              <a:t> </a:t>
            </a:r>
            <a:r>
              <a:rPr lang="en-GB" b="1" i="1" u="sng" dirty="0" err="1">
                <a:latin typeface="Calibri"/>
                <a:ea typeface="Calibri"/>
                <a:cs typeface="Calibri"/>
                <a:sym typeface="Calibri"/>
              </a:rPr>
              <a:t>em</a:t>
            </a:r>
            <a:r>
              <a:rPr lang="en-GB" b="1" i="1" u="sng" dirty="0">
                <a:latin typeface="Calibri"/>
                <a:ea typeface="Calibri"/>
                <a:cs typeface="Calibri"/>
                <a:sym typeface="Calibri"/>
              </a:rPr>
              <a:t> </a:t>
            </a:r>
            <a:r>
              <a:rPr lang="en-GB" b="1" i="1" u="sng" dirty="0" err="1">
                <a:latin typeface="Calibri"/>
                <a:ea typeface="Calibri"/>
                <a:cs typeface="Calibri"/>
                <a:sym typeface="Calibri"/>
              </a:rPr>
              <a:t>nível</a:t>
            </a:r>
            <a:r>
              <a:rPr lang="en-GB" b="1" i="1" u="sng" dirty="0">
                <a:latin typeface="Calibri"/>
                <a:ea typeface="Calibri"/>
                <a:cs typeface="Calibri"/>
                <a:sym typeface="Calibri"/>
              </a:rPr>
              <a:t> do </a:t>
            </a:r>
            <a:r>
              <a:rPr lang="en-GB" b="1" i="1" u="sng" dirty="0" err="1">
                <a:latin typeface="Calibri"/>
                <a:ea typeface="Calibri"/>
                <a:cs typeface="Calibri"/>
                <a:sym typeface="Calibri"/>
              </a:rPr>
              <a:t>serviço</a:t>
            </a:r>
            <a:r>
              <a:rPr lang="en-GB" b="1" i="1" u="sng" dirty="0">
                <a:latin typeface="Calibri"/>
                <a:ea typeface="Calibri"/>
                <a:cs typeface="Calibri"/>
                <a:sym typeface="Calibri"/>
              </a:rPr>
              <a:t> </a:t>
            </a:r>
            <a:r>
              <a:rPr lang="en-GB" b="1" i="1" dirty="0">
                <a:latin typeface="Calibri"/>
                <a:ea typeface="Calibri"/>
                <a:cs typeface="Calibri"/>
                <a:sym typeface="Calibri"/>
              </a:rPr>
              <a:t>para </a:t>
            </a:r>
            <a:r>
              <a:rPr lang="en-GB" b="1" i="1" dirty="0" err="1">
                <a:latin typeface="Calibri"/>
                <a:ea typeface="Calibri"/>
                <a:cs typeface="Calibri"/>
                <a:sym typeface="Calibri"/>
              </a:rPr>
              <a:t>eliminar</a:t>
            </a:r>
            <a:r>
              <a:rPr lang="en-GB" b="1" i="1" dirty="0">
                <a:latin typeface="Calibri"/>
                <a:ea typeface="Calibri"/>
                <a:cs typeface="Calibri"/>
                <a:sym typeface="Calibri"/>
              </a:rPr>
              <a:t> o </a:t>
            </a:r>
            <a:r>
              <a:rPr lang="en-GB" b="1" i="1" dirty="0" err="1">
                <a:latin typeface="Calibri"/>
                <a:ea typeface="Calibri"/>
                <a:cs typeface="Calibri"/>
                <a:sym typeface="Calibri"/>
              </a:rPr>
              <a:t>isolamento</a:t>
            </a:r>
            <a:r>
              <a:rPr lang="en-GB" b="1" i="1" dirty="0">
                <a:latin typeface="Calibri"/>
                <a:ea typeface="Calibri"/>
                <a:cs typeface="Calibri"/>
                <a:sym typeface="Calibri"/>
              </a:rPr>
              <a:t> e a </a:t>
            </a:r>
            <a:r>
              <a:rPr lang="en-GB" b="1" i="1" dirty="0" err="1">
                <a:latin typeface="Calibri"/>
                <a:ea typeface="Calibri"/>
                <a:cs typeface="Calibri"/>
                <a:sym typeface="Calibri"/>
              </a:rPr>
              <a:t>contenção</a:t>
            </a:r>
            <a:r>
              <a:rPr lang="en-GB" b="1" i="1" dirty="0">
                <a:latin typeface="Calibri"/>
                <a:ea typeface="Calibri"/>
                <a:cs typeface="Calibri"/>
                <a:sym typeface="Calibri"/>
              </a:rPr>
              <a:t> (1 hora)</a:t>
            </a:r>
            <a:endParaRPr dirty="0">
              <a:latin typeface="Calibri"/>
              <a:ea typeface="Calibri"/>
              <a:cs typeface="Calibri"/>
              <a:sym typeface="Calibri"/>
            </a:endParaRPr>
          </a:p>
          <a:p>
            <a:pPr marL="0" marR="0" lvl="0" indent="0" algn="just" defTabSz="914400" rtl="0" eaLnBrk="1" fontAlgn="auto" latinLnBrk="0" hangingPunct="1">
              <a:lnSpc>
                <a:spcPct val="115000"/>
              </a:lnSpc>
              <a:spcBef>
                <a:spcPts val="300"/>
              </a:spcBef>
              <a:spcAft>
                <a:spcPts val="0"/>
              </a:spcAft>
              <a:buClr>
                <a:srgbClr val="000000"/>
              </a:buClr>
              <a:buSzPts val="1400"/>
              <a:buFont typeface="Arial"/>
              <a:buNone/>
              <a:tabLst/>
              <a:defRPr/>
            </a:pPr>
            <a:r>
              <a:rPr lang="pt-BR" sz="1200" b="0" i="0" u="none" strike="noStrike" cap="none" dirty="0">
                <a:solidFill>
                  <a:schemeClr val="dk1"/>
                </a:solidFill>
                <a:effectLst/>
                <a:latin typeface="Calibri"/>
                <a:ea typeface="Calibri"/>
                <a:cs typeface="Calibri"/>
                <a:sym typeface="Calibri"/>
              </a:rPr>
              <a:t>Em seguida, peça aos participantes que façam uma lista juntos de quatro ou cinco modificações que precisam ser realizadas no nível do serviço para encerrar o uso de isolamento e contenção. A lista deve incluir as ações específicas que precisam ser executadas para implementar essas modificações. Você pode desenhar uma tabela no painel </a:t>
            </a:r>
            <a:r>
              <a:rPr lang="pt-BR" sz="1200" b="0" i="1" u="none" strike="noStrike" cap="none" dirty="0" err="1">
                <a:solidFill>
                  <a:schemeClr val="dk1"/>
                </a:solidFill>
                <a:effectLst/>
                <a:latin typeface="Calibri"/>
                <a:ea typeface="Calibri"/>
                <a:cs typeface="Calibri"/>
                <a:sym typeface="Calibri"/>
              </a:rPr>
              <a:t>flipchart</a:t>
            </a:r>
            <a:r>
              <a:rPr lang="pt-BR" sz="1200" b="0" i="1" u="none" strike="noStrike" cap="none" dirty="0">
                <a:solidFill>
                  <a:schemeClr val="dk1"/>
                </a:solidFill>
                <a:effectLst/>
                <a:latin typeface="Calibri"/>
                <a:ea typeface="Calibri"/>
                <a:cs typeface="Calibri"/>
                <a:sym typeface="Calibri"/>
              </a:rPr>
              <a:t> </a:t>
            </a:r>
            <a:r>
              <a:rPr lang="pt-BR" sz="1200" b="0" i="0" u="none" strike="noStrike" cap="none" dirty="0">
                <a:solidFill>
                  <a:schemeClr val="dk1"/>
                </a:solidFill>
                <a:effectLst/>
                <a:latin typeface="Calibri"/>
                <a:ea typeface="Calibri"/>
                <a:cs typeface="Calibri"/>
                <a:sym typeface="Calibri"/>
              </a:rPr>
              <a:t>(veja abaixo) ou convidar os participantes a escrever essas modificações no quadro intitulado </a:t>
            </a:r>
            <a:r>
              <a:rPr lang="pt-BR" sz="1200" b="0" i="1" u="none" strike="noStrike" cap="none" dirty="0">
                <a:solidFill>
                  <a:schemeClr val="dk1"/>
                </a:solidFill>
                <a:effectLst/>
                <a:latin typeface="Calibri"/>
                <a:ea typeface="Calibri"/>
                <a:cs typeface="Calibri"/>
                <a:sym typeface="Calibri"/>
              </a:rPr>
              <a:t>“Modificações no nível de serviço para eliminar práticas de isolamento e contenção”</a:t>
            </a:r>
            <a:r>
              <a:rPr lang="en-GB" b="1" dirty="0">
                <a:solidFill>
                  <a:srgbClr val="4F81BD"/>
                </a:solidFill>
                <a:latin typeface="Calibri"/>
                <a:ea typeface="Calibri"/>
                <a:cs typeface="Calibri"/>
                <a:sym typeface="Calibri"/>
              </a:rPr>
              <a:t>(Anexo 5).</a:t>
            </a:r>
            <a:endParaRPr dirty="0">
              <a:latin typeface="Calibri"/>
              <a:ea typeface="Calibri"/>
              <a:cs typeface="Calibri"/>
              <a:sym typeface="Calibri"/>
            </a:endParaRPr>
          </a:p>
          <a:p>
            <a:pPr marL="0" lvl="0" indent="0" algn="l" rtl="0">
              <a:lnSpc>
                <a:spcPct val="115000"/>
              </a:lnSpc>
              <a:spcBef>
                <a:spcPts val="300"/>
              </a:spcBef>
              <a:spcAft>
                <a:spcPts val="0"/>
              </a:spcAft>
              <a:buNone/>
            </a:pPr>
            <a:r>
              <a:rPr lang="en-GB" dirty="0" err="1">
                <a:solidFill>
                  <a:srgbClr val="4F81BD"/>
                </a:solidFill>
                <a:latin typeface="Calibri"/>
                <a:ea typeface="Calibri"/>
                <a:cs typeface="Calibri"/>
                <a:sym typeface="Calibri"/>
              </a:rPr>
              <a:t>Faça</a:t>
            </a:r>
            <a:r>
              <a:rPr lang="en-GB" dirty="0">
                <a:solidFill>
                  <a:srgbClr val="4F81BD"/>
                </a:solidFill>
                <a:latin typeface="Calibri"/>
                <a:ea typeface="Calibri"/>
                <a:cs typeface="Calibri"/>
                <a:sym typeface="Calibri"/>
              </a:rPr>
              <a:t> as </a:t>
            </a:r>
            <a:r>
              <a:rPr lang="en-GB" dirty="0" err="1">
                <a:solidFill>
                  <a:srgbClr val="4F81BD"/>
                </a:solidFill>
                <a:latin typeface="Calibri"/>
                <a:ea typeface="Calibri"/>
                <a:cs typeface="Calibri"/>
                <a:sym typeface="Calibri"/>
              </a:rPr>
              <a:t>seguintes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perguntas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171450" lvl="0" indent="-171450" algn="l" rtl="0">
              <a:lnSpc>
                <a:spcPct val="115000"/>
              </a:lnSpc>
              <a:spcBef>
                <a:spcPts val="300"/>
              </a:spcBef>
              <a:spcAft>
                <a:spcPts val="0"/>
              </a:spcAft>
              <a:buClr>
                <a:schemeClr val="dk1"/>
              </a:buClr>
              <a:buSzPts val="1200"/>
              <a:buFont typeface="Arial"/>
              <a:buChar char="•"/>
            </a:pPr>
            <a:r>
              <a:rPr lang="en-GB" b="1" dirty="0">
                <a:latin typeface="Calibri"/>
                <a:ea typeface="Calibri"/>
                <a:cs typeface="Calibri"/>
                <a:sym typeface="Calibri"/>
              </a:rPr>
              <a:t>Quais </a:t>
            </a:r>
            <a:r>
              <a:rPr lang="en-GB" b="1" dirty="0" err="1">
                <a:latin typeface="Calibri"/>
                <a:ea typeface="Calibri"/>
                <a:cs typeface="Calibri"/>
                <a:sym typeface="Calibri"/>
              </a:rPr>
              <a:t>são</a:t>
            </a:r>
            <a:r>
              <a:rPr lang="en-GB" b="1" dirty="0">
                <a:latin typeface="Calibri"/>
                <a:ea typeface="Calibri"/>
                <a:cs typeface="Calibri"/>
                <a:sym typeface="Calibri"/>
              </a:rPr>
              <a:t> </a:t>
            </a:r>
            <a:r>
              <a:rPr lang="en-GB" b="1" dirty="0" err="1">
                <a:latin typeface="Calibri"/>
                <a:ea typeface="Calibri"/>
                <a:cs typeface="Calibri"/>
                <a:sym typeface="Calibri"/>
              </a:rPr>
              <a:t>algumas</a:t>
            </a:r>
            <a:r>
              <a:rPr lang="en-GB" b="1" dirty="0">
                <a:latin typeface="Calibri"/>
                <a:ea typeface="Calibri"/>
                <a:cs typeface="Calibri"/>
                <a:sym typeface="Calibri"/>
              </a:rPr>
              <a:t> das </a:t>
            </a:r>
            <a:r>
              <a:rPr lang="en-GB" b="1" dirty="0" err="1">
                <a:latin typeface="Calibri"/>
                <a:ea typeface="Calibri"/>
                <a:cs typeface="Calibri"/>
                <a:sym typeface="Calibri"/>
              </a:rPr>
              <a:t>mudanças</a:t>
            </a:r>
            <a:r>
              <a:rPr lang="en-GB" b="1" dirty="0">
                <a:latin typeface="Calibri"/>
                <a:ea typeface="Calibri"/>
                <a:cs typeface="Calibri"/>
                <a:sym typeface="Calibri"/>
              </a:rPr>
              <a:t> que </a:t>
            </a:r>
            <a:r>
              <a:rPr lang="en-GB" b="1" dirty="0" err="1">
                <a:latin typeface="Calibri"/>
                <a:ea typeface="Calibri"/>
                <a:cs typeface="Calibri"/>
                <a:sym typeface="Calibri"/>
              </a:rPr>
              <a:t>podem</a:t>
            </a:r>
            <a:r>
              <a:rPr lang="en-GB" b="1" dirty="0">
                <a:latin typeface="Calibri"/>
                <a:ea typeface="Calibri"/>
                <a:cs typeface="Calibri"/>
                <a:sym typeface="Calibri"/>
              </a:rPr>
              <a:t> ser </a:t>
            </a:r>
            <a:r>
              <a:rPr lang="en-GB" b="1" dirty="0" err="1">
                <a:latin typeface="Calibri"/>
                <a:ea typeface="Calibri"/>
                <a:cs typeface="Calibri"/>
                <a:sym typeface="Calibri"/>
              </a:rPr>
              <a:t>implementadas</a:t>
            </a:r>
            <a:r>
              <a:rPr lang="en-GB" b="1" dirty="0">
                <a:latin typeface="Calibri"/>
                <a:ea typeface="Calibri"/>
                <a:cs typeface="Calibri"/>
                <a:sym typeface="Calibri"/>
              </a:rPr>
              <a:t> no </a:t>
            </a:r>
            <a:r>
              <a:rPr lang="en-GB" b="1" dirty="0" err="1">
                <a:latin typeface="Calibri"/>
                <a:ea typeface="Calibri"/>
                <a:cs typeface="Calibri"/>
                <a:sym typeface="Calibri"/>
              </a:rPr>
              <a:t>nível</a:t>
            </a:r>
            <a:r>
              <a:rPr lang="en-GB" b="1" dirty="0">
                <a:latin typeface="Calibri"/>
                <a:ea typeface="Calibri"/>
                <a:cs typeface="Calibri"/>
                <a:sym typeface="Calibri"/>
              </a:rPr>
              <a:t> do </a:t>
            </a:r>
            <a:r>
              <a:rPr lang="en-GB" b="1" dirty="0" err="1">
                <a:latin typeface="Calibri"/>
                <a:ea typeface="Calibri"/>
                <a:cs typeface="Calibri"/>
                <a:sym typeface="Calibri"/>
              </a:rPr>
              <a:t>serviço</a:t>
            </a:r>
            <a:r>
              <a:rPr lang="en-GB" b="1" dirty="0">
                <a:latin typeface="Calibri"/>
                <a:ea typeface="Calibri"/>
                <a:cs typeface="Calibri"/>
                <a:sym typeface="Calibri"/>
              </a:rPr>
              <a:t> para </a:t>
            </a:r>
            <a:r>
              <a:rPr lang="en-GB" b="1" dirty="0" err="1">
                <a:latin typeface="Calibri"/>
                <a:ea typeface="Calibri"/>
                <a:cs typeface="Calibri"/>
                <a:sym typeface="Calibri"/>
              </a:rPr>
              <a:t>eliminar</a:t>
            </a:r>
            <a:r>
              <a:rPr lang="en-GB" b="1" dirty="0">
                <a:latin typeface="Calibri"/>
                <a:ea typeface="Calibri"/>
                <a:cs typeface="Calibri"/>
                <a:sym typeface="Calibri"/>
              </a:rPr>
              <a:t> </a:t>
            </a:r>
            <a:r>
              <a:rPr lang="en-GB" b="1" dirty="0" err="1">
                <a:latin typeface="Calibri"/>
                <a:ea typeface="Calibri"/>
                <a:cs typeface="Calibri"/>
                <a:sym typeface="Calibri"/>
              </a:rPr>
              <a:t>práticas</a:t>
            </a:r>
            <a:r>
              <a:rPr lang="en-GB" b="1" dirty="0">
                <a:latin typeface="Calibri"/>
                <a:ea typeface="Calibri"/>
                <a:cs typeface="Calibri"/>
                <a:sym typeface="Calibri"/>
              </a:rPr>
              <a:t> de </a:t>
            </a:r>
            <a:r>
              <a:rPr lang="en-GB" b="1" dirty="0" err="1">
                <a:latin typeface="Calibri"/>
                <a:ea typeface="Calibri"/>
                <a:cs typeface="Calibri"/>
                <a:sym typeface="Calibri"/>
              </a:rPr>
              <a:t>isolamento</a:t>
            </a:r>
            <a:r>
              <a:rPr lang="en-GB" b="1" dirty="0">
                <a:latin typeface="Calibri"/>
                <a:ea typeface="Calibri"/>
                <a:cs typeface="Calibri"/>
                <a:sym typeface="Calibri"/>
              </a:rPr>
              <a:t> e </a:t>
            </a:r>
            <a:r>
              <a:rPr lang="en-GB" b="1" dirty="0" err="1">
                <a:latin typeface="Calibri"/>
                <a:ea typeface="Calibri"/>
                <a:cs typeface="Calibri"/>
                <a:sym typeface="Calibri"/>
              </a:rPr>
              <a:t>contenção</a:t>
            </a:r>
            <a:r>
              <a:rPr lang="en-GB" b="1" dirty="0">
                <a:latin typeface="Calibri"/>
                <a:ea typeface="Calibri"/>
                <a:cs typeface="Calibri"/>
                <a:sym typeface="Calibri"/>
              </a:rPr>
              <a:t>?</a:t>
            </a:r>
            <a:endParaRPr b="1" dirty="0">
              <a:latin typeface="Calibri"/>
              <a:ea typeface="Calibri"/>
              <a:cs typeface="Calibri"/>
              <a:sym typeface="Calibri"/>
            </a:endParaRPr>
          </a:p>
          <a:p>
            <a:pPr marL="0" lvl="0" indent="0" algn="l" rtl="0">
              <a:lnSpc>
                <a:spcPct val="115000"/>
              </a:lnSpc>
              <a:spcBef>
                <a:spcPts val="300"/>
              </a:spcBef>
              <a:spcAft>
                <a:spcPts val="0"/>
              </a:spcAft>
              <a:buNone/>
            </a:pPr>
            <a:r>
              <a:rPr lang="en-GB" dirty="0">
                <a:solidFill>
                  <a:srgbClr val="4F81BD"/>
                </a:solidFill>
                <a:latin typeface="Calibri"/>
                <a:ea typeface="Calibri"/>
                <a:cs typeface="Calibri"/>
                <a:sym typeface="Calibri"/>
              </a:rPr>
              <a:t>	(Registre-as </a:t>
            </a:r>
            <a:r>
              <a:rPr lang="en-GB" dirty="0" err="1">
                <a:solidFill>
                  <a:srgbClr val="4F81BD"/>
                </a:solidFill>
                <a:latin typeface="Calibri"/>
                <a:ea typeface="Calibri"/>
                <a:cs typeface="Calibri"/>
                <a:sym typeface="Calibri"/>
              </a:rPr>
              <a:t>na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coluna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Modificação</a:t>
            </a:r>
            <a:r>
              <a:rPr lang="en-GB" dirty="0">
                <a:solidFill>
                  <a:srgbClr val="4F81BD"/>
                </a:solidFill>
                <a:latin typeface="Calibri"/>
                <a:ea typeface="Calibri"/>
                <a:cs typeface="Calibri"/>
                <a:sym typeface="Calibri"/>
              </a:rPr>
              <a:t> no </a:t>
            </a:r>
            <a:r>
              <a:rPr lang="en-GB" dirty="0" err="1">
                <a:solidFill>
                  <a:srgbClr val="4F81BD"/>
                </a:solidFill>
                <a:latin typeface="Calibri"/>
                <a:ea typeface="Calibri"/>
                <a:cs typeface="Calibri"/>
                <a:sym typeface="Calibri"/>
              </a:rPr>
              <a:t>nível</a:t>
            </a:r>
            <a:r>
              <a:rPr lang="en-GB" dirty="0">
                <a:solidFill>
                  <a:srgbClr val="4F81BD"/>
                </a:solidFill>
                <a:latin typeface="Calibri"/>
                <a:ea typeface="Calibri"/>
                <a:cs typeface="Calibri"/>
                <a:sym typeface="Calibri"/>
              </a:rPr>
              <a:t> do </a:t>
            </a:r>
            <a:r>
              <a:rPr lang="en-GB" dirty="0" err="1">
                <a:solidFill>
                  <a:srgbClr val="4F81BD"/>
                </a:solidFill>
                <a:latin typeface="Calibri"/>
                <a:ea typeface="Calibri"/>
                <a:cs typeface="Calibri"/>
                <a:sym typeface="Calibri"/>
              </a:rPr>
              <a:t>serviço</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171450" lvl="0" indent="-171450" algn="l" rtl="0">
              <a:lnSpc>
                <a:spcPct val="115000"/>
              </a:lnSpc>
              <a:spcBef>
                <a:spcPts val="300"/>
              </a:spcBef>
              <a:spcAft>
                <a:spcPts val="0"/>
              </a:spcAft>
              <a:buClr>
                <a:schemeClr val="dk1"/>
              </a:buClr>
              <a:buSzPts val="1200"/>
              <a:buFont typeface="Arial"/>
              <a:buChar char="•"/>
            </a:pPr>
            <a:r>
              <a:rPr lang="en-GB" b="1" dirty="0">
                <a:latin typeface="Calibri"/>
                <a:ea typeface="Calibri"/>
                <a:cs typeface="Calibri"/>
                <a:sym typeface="Calibri"/>
              </a:rPr>
              <a:t>Que </a:t>
            </a:r>
            <a:r>
              <a:rPr lang="en-GB" b="1" dirty="0" err="1">
                <a:latin typeface="Calibri"/>
                <a:ea typeface="Calibri"/>
                <a:cs typeface="Calibri"/>
                <a:sym typeface="Calibri"/>
              </a:rPr>
              <a:t>ações</a:t>
            </a:r>
            <a:r>
              <a:rPr lang="en-GB" b="1" dirty="0">
                <a:latin typeface="Calibri"/>
                <a:ea typeface="Calibri"/>
                <a:cs typeface="Calibri"/>
                <a:sym typeface="Calibri"/>
              </a:rPr>
              <a:t> </a:t>
            </a:r>
            <a:r>
              <a:rPr lang="en-GB" b="1" dirty="0" err="1">
                <a:latin typeface="Calibri"/>
                <a:ea typeface="Calibri"/>
                <a:cs typeface="Calibri"/>
                <a:sym typeface="Calibri"/>
              </a:rPr>
              <a:t>precisam</a:t>
            </a:r>
            <a:r>
              <a:rPr lang="en-GB" b="1" dirty="0">
                <a:latin typeface="Calibri"/>
                <a:ea typeface="Calibri"/>
                <a:cs typeface="Calibri"/>
                <a:sym typeface="Calibri"/>
              </a:rPr>
              <a:t> ser </a:t>
            </a:r>
            <a:r>
              <a:rPr lang="en-GB" b="1" dirty="0" err="1">
                <a:latin typeface="Calibri"/>
                <a:ea typeface="Calibri"/>
                <a:cs typeface="Calibri"/>
                <a:sym typeface="Calibri"/>
              </a:rPr>
              <a:t>tomadas</a:t>
            </a:r>
            <a:r>
              <a:rPr lang="en-GB" b="1" dirty="0">
                <a:latin typeface="Calibri"/>
                <a:ea typeface="Calibri"/>
                <a:cs typeface="Calibri"/>
                <a:sym typeface="Calibri"/>
              </a:rPr>
              <a:t> para </a:t>
            </a:r>
            <a:r>
              <a:rPr lang="en-GB" b="1" dirty="0" err="1">
                <a:latin typeface="Calibri"/>
                <a:ea typeface="Calibri"/>
                <a:cs typeface="Calibri"/>
                <a:sym typeface="Calibri"/>
              </a:rPr>
              <a:t>implementar</a:t>
            </a:r>
            <a:r>
              <a:rPr lang="en-GB" b="1" dirty="0">
                <a:latin typeface="Calibri"/>
                <a:ea typeface="Calibri"/>
                <a:cs typeface="Calibri"/>
                <a:sym typeface="Calibri"/>
              </a:rPr>
              <a:t> </a:t>
            </a:r>
            <a:r>
              <a:rPr lang="en-GB" b="1" dirty="0" err="1">
                <a:latin typeface="Calibri"/>
                <a:ea typeface="Calibri"/>
                <a:cs typeface="Calibri"/>
                <a:sym typeface="Calibri"/>
              </a:rPr>
              <a:t>essas</a:t>
            </a:r>
            <a:r>
              <a:rPr lang="en-GB" b="1" dirty="0">
                <a:latin typeface="Calibri"/>
                <a:ea typeface="Calibri"/>
                <a:cs typeface="Calibri"/>
                <a:sym typeface="Calibri"/>
              </a:rPr>
              <a:t> </a:t>
            </a:r>
            <a:r>
              <a:rPr lang="en-GB" b="1" dirty="0" err="1">
                <a:latin typeface="Calibri"/>
                <a:ea typeface="Calibri"/>
                <a:cs typeface="Calibri"/>
                <a:sym typeface="Calibri"/>
              </a:rPr>
              <a:t>mudanças</a:t>
            </a:r>
            <a:r>
              <a:rPr lang="en-GB" b="1" dirty="0">
                <a:latin typeface="Calibri"/>
                <a:ea typeface="Calibri"/>
                <a:cs typeface="Calibri"/>
                <a:sym typeface="Calibri"/>
              </a:rPr>
              <a:t>?</a:t>
            </a:r>
            <a:endParaRPr b="1" dirty="0">
              <a:latin typeface="Calibri"/>
              <a:ea typeface="Calibri"/>
              <a:cs typeface="Calibri"/>
              <a:sym typeface="Calibri"/>
            </a:endParaRPr>
          </a:p>
          <a:p>
            <a:pPr marL="0" lvl="0" indent="0" algn="l" rtl="0">
              <a:lnSpc>
                <a:spcPct val="115000"/>
              </a:lnSpc>
              <a:spcBef>
                <a:spcPts val="0"/>
              </a:spcBef>
              <a:spcAft>
                <a:spcPts val="0"/>
              </a:spcAft>
              <a:buNone/>
            </a:pPr>
            <a:r>
              <a:rPr lang="en-GB" dirty="0">
                <a:solidFill>
                  <a:srgbClr val="4F81BD"/>
                </a:solidFill>
                <a:latin typeface="Calibri"/>
                <a:ea typeface="Calibri"/>
                <a:cs typeface="Calibri"/>
                <a:sym typeface="Calibri"/>
              </a:rPr>
              <a:t>	(Registre-as </a:t>
            </a:r>
            <a:r>
              <a:rPr lang="en-GB" dirty="0" err="1">
                <a:solidFill>
                  <a:srgbClr val="4F81BD"/>
                </a:solidFill>
                <a:latin typeface="Calibri"/>
                <a:ea typeface="Calibri"/>
                <a:cs typeface="Calibri"/>
                <a:sym typeface="Calibri"/>
              </a:rPr>
              <a:t>na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coluna</a:t>
            </a:r>
            <a:r>
              <a:rPr lang="en-GB" dirty="0">
                <a:solidFill>
                  <a:srgbClr val="4F81BD"/>
                </a:solidFill>
                <a:latin typeface="Calibri"/>
                <a:ea typeface="Calibri"/>
                <a:cs typeface="Calibri"/>
                <a:sym typeface="Calibri"/>
              </a:rPr>
              <a:t> “O que </a:t>
            </a:r>
            <a:r>
              <a:rPr lang="en-GB" dirty="0" err="1">
                <a:solidFill>
                  <a:srgbClr val="4F81BD"/>
                </a:solidFill>
                <a:latin typeface="Calibri"/>
                <a:ea typeface="Calibri"/>
                <a:cs typeface="Calibri"/>
                <a:sym typeface="Calibri"/>
              </a:rPr>
              <a:t>precisa</a:t>
            </a:r>
            <a:r>
              <a:rPr lang="en-GB" dirty="0">
                <a:solidFill>
                  <a:srgbClr val="4F81BD"/>
                </a:solidFill>
                <a:latin typeface="Calibri"/>
                <a:ea typeface="Calibri"/>
                <a:cs typeface="Calibri"/>
                <a:sym typeface="Calibri"/>
              </a:rPr>
              <a:t> ser </a:t>
            </a:r>
            <a:r>
              <a:rPr lang="en-GB" dirty="0" err="1">
                <a:solidFill>
                  <a:srgbClr val="4F81BD"/>
                </a:solidFill>
                <a:latin typeface="Calibri"/>
                <a:ea typeface="Calibri"/>
                <a:cs typeface="Calibri"/>
                <a:sym typeface="Calibri"/>
              </a:rPr>
              <a:t>feito</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l" rtl="0">
              <a:lnSpc>
                <a:spcPct val="115000"/>
              </a:lnSpc>
              <a:spcBef>
                <a:spcPts val="600"/>
              </a:spcBef>
              <a:spcAft>
                <a:spcPts val="0"/>
              </a:spcAft>
              <a:buNone/>
            </a:pPr>
            <a:r>
              <a:rPr lang="en-GB" dirty="0" err="1">
                <a:solidFill>
                  <a:srgbClr val="4F81BD"/>
                </a:solidFill>
                <a:latin typeface="Calibri"/>
                <a:ea typeface="Calibri"/>
                <a:cs typeface="Calibri"/>
                <a:sym typeface="Calibri"/>
              </a:rPr>
              <a:t>Exemplo</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tabela</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desenhar</a:t>
            </a:r>
            <a:r>
              <a:rPr lang="en-GB" dirty="0">
                <a:solidFill>
                  <a:srgbClr val="4F81BD"/>
                </a:solidFill>
                <a:latin typeface="Calibri"/>
                <a:ea typeface="Calibri"/>
                <a:cs typeface="Calibri"/>
                <a:sym typeface="Calibri"/>
              </a:rPr>
              <a:t> no </a:t>
            </a:r>
            <a:r>
              <a:rPr lang="en-GB" i="1" dirty="0">
                <a:solidFill>
                  <a:srgbClr val="4F81BD"/>
                </a:solidFill>
                <a:latin typeface="Calibri"/>
                <a:ea typeface="Calibri"/>
                <a:cs typeface="Calibri"/>
                <a:sym typeface="Calibri"/>
              </a:rPr>
              <a:t>flipchart</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1156" name="Google Shape;1156;p1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147</a:t>
            </a:fld>
            <a:endParaRPr/>
          </a:p>
        </p:txBody>
      </p:sp>
      <p:pic>
        <p:nvPicPr>
          <p:cNvPr id="1157" name="Google Shape;1157;p147:notes"/>
          <p:cNvPicPr preferRelativeResize="0"/>
          <p:nvPr/>
        </p:nvPicPr>
        <p:blipFill rotWithShape="1">
          <a:blip r:embed="rId3">
            <a:alphaModFix/>
          </a:blip>
          <a:srcRect/>
          <a:stretch/>
        </p:blipFill>
        <p:spPr>
          <a:xfrm>
            <a:off x="1061402" y="4869814"/>
            <a:ext cx="4579233" cy="3791331"/>
          </a:xfrm>
          <a:prstGeom prst="rect">
            <a:avLst/>
          </a:prstGeom>
          <a:noFill/>
          <a:ln>
            <a:noFill/>
          </a:ln>
        </p:spPr>
      </p:pic>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148:notes"/>
          <p:cNvSpPr>
            <a:spLocks noGrp="1" noRot="1" noChangeAspect="1"/>
          </p:cNvSpPr>
          <p:nvPr>
            <p:ph type="sldImg" idx="2"/>
          </p:nvPr>
        </p:nvSpPr>
        <p:spPr>
          <a:xfrm>
            <a:off x="817563" y="1017588"/>
            <a:ext cx="5221287" cy="2936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3" name="Google Shape;1163;p148:notes"/>
          <p:cNvSpPr txBox="1">
            <a:spLocks noGrp="1"/>
          </p:cNvSpPr>
          <p:nvPr>
            <p:ph type="body" idx="1"/>
          </p:nvPr>
        </p:nvSpPr>
        <p:spPr>
          <a:xfrm>
            <a:off x="685800" y="4400550"/>
            <a:ext cx="5486400" cy="328041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GB" dirty="0">
                <a:solidFill>
                  <a:srgbClr val="4F81BD"/>
                </a:solidFill>
                <a:latin typeface="Calibri"/>
                <a:ea typeface="Calibri"/>
                <a:cs typeface="Calibri"/>
                <a:sym typeface="Calibri"/>
              </a:rPr>
              <a:t>Para </a:t>
            </a:r>
            <a:r>
              <a:rPr lang="en-GB" dirty="0" err="1">
                <a:solidFill>
                  <a:srgbClr val="4F81BD"/>
                </a:solidFill>
                <a:latin typeface="Calibri"/>
                <a:ea typeface="Calibri"/>
                <a:cs typeface="Calibri"/>
                <a:sym typeface="Calibri"/>
              </a:rPr>
              <a:t>resumir</a:t>
            </a:r>
            <a:r>
              <a:rPr lang="en-GB" dirty="0">
                <a:solidFill>
                  <a:srgbClr val="4F81BD"/>
                </a:solidFill>
                <a:latin typeface="Calibri"/>
                <a:ea typeface="Calibri"/>
                <a:cs typeface="Calibri"/>
                <a:sym typeface="Calibri"/>
              </a:rPr>
              <a:t> as </a:t>
            </a:r>
            <a:r>
              <a:rPr lang="en-GB" dirty="0" err="1">
                <a:solidFill>
                  <a:srgbClr val="4F81BD"/>
                </a:solidFill>
                <a:latin typeface="Calibri"/>
                <a:ea typeface="Calibri"/>
                <a:cs typeface="Calibri"/>
                <a:sym typeface="Calibri"/>
              </a:rPr>
              <a:t>discussões</a:t>
            </a:r>
            <a:r>
              <a:rPr lang="en-GB" dirty="0">
                <a:solidFill>
                  <a:srgbClr val="4F81BD"/>
                </a:solidFill>
                <a:latin typeface="Calibri"/>
                <a:ea typeface="Calibri"/>
                <a:cs typeface="Calibri"/>
                <a:sym typeface="Calibri"/>
              </a:rPr>
              <a:t> do </a:t>
            </a:r>
            <a:r>
              <a:rPr lang="en-GB" dirty="0" err="1">
                <a:solidFill>
                  <a:srgbClr val="4F81BD"/>
                </a:solidFill>
                <a:latin typeface="Calibri"/>
                <a:ea typeface="Calibri"/>
                <a:cs typeface="Calibri"/>
                <a:sym typeface="Calibri"/>
              </a:rPr>
              <a:t>exercício</a:t>
            </a:r>
            <a:r>
              <a:rPr lang="en-GB" dirty="0">
                <a:solidFill>
                  <a:srgbClr val="4F81BD"/>
                </a:solidFill>
                <a:latin typeface="Calibri"/>
                <a:ea typeface="Calibri"/>
                <a:cs typeface="Calibri"/>
                <a:sym typeface="Calibri"/>
              </a:rPr>
              <a:t> anterior, </a:t>
            </a:r>
            <a:r>
              <a:rPr lang="en-GB" dirty="0" err="1">
                <a:solidFill>
                  <a:srgbClr val="4F81BD"/>
                </a:solidFill>
                <a:latin typeface="Calibri"/>
                <a:ea typeface="Calibri"/>
                <a:cs typeface="Calibri"/>
                <a:sym typeface="Calibri"/>
              </a:rPr>
              <a:t>mostre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esta</a:t>
            </a:r>
            <a:r>
              <a:rPr lang="en-GB" dirty="0">
                <a:solidFill>
                  <a:srgbClr val="4F81BD"/>
                </a:solidFill>
                <a:latin typeface="Calibri"/>
                <a:ea typeface="Calibri"/>
                <a:cs typeface="Calibri"/>
                <a:sym typeface="Calibri"/>
              </a:rPr>
              <a:t> breve </a:t>
            </a:r>
            <a:r>
              <a:rPr lang="en-GB" dirty="0" err="1">
                <a:solidFill>
                  <a:srgbClr val="4F81BD"/>
                </a:solidFill>
                <a:latin typeface="Calibri"/>
                <a:ea typeface="Calibri"/>
                <a:cs typeface="Calibri"/>
                <a:sym typeface="Calibri"/>
              </a:rPr>
              <a:t>apresentação</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171450" lvl="0" indent="-171450" algn="just" rtl="0">
              <a:lnSpc>
                <a:spcPct val="115000"/>
              </a:lnSpc>
              <a:spcBef>
                <a:spcPts val="0"/>
              </a:spcBef>
              <a:spcAft>
                <a:spcPts val="0"/>
              </a:spcAft>
              <a:buClr>
                <a:srgbClr val="000000"/>
              </a:buClr>
              <a:buSzPts val="1200"/>
              <a:buFont typeface="Arial"/>
              <a:buChar char="•"/>
            </a:pPr>
            <a:r>
              <a:rPr lang="en-GB" dirty="0">
                <a:solidFill>
                  <a:srgbClr val="000000"/>
                </a:solidFill>
                <a:latin typeface="Calibri"/>
                <a:ea typeface="Calibri"/>
                <a:cs typeface="Calibri"/>
                <a:sym typeface="Calibri"/>
              </a:rPr>
              <a:t>Como </a:t>
            </a:r>
            <a:r>
              <a:rPr lang="en-GB" dirty="0" err="1">
                <a:solidFill>
                  <a:srgbClr val="000000"/>
                </a:solidFill>
                <a:latin typeface="Calibri"/>
                <a:ea typeface="Calibri"/>
                <a:cs typeface="Calibri"/>
                <a:sym typeface="Calibri"/>
              </a:rPr>
              <a:t>vimos</a:t>
            </a:r>
            <a:r>
              <a:rPr lang="en-GB" dirty="0">
                <a:solidFill>
                  <a:srgbClr val="000000"/>
                </a:solidFill>
                <a:latin typeface="Calibri"/>
                <a:ea typeface="Calibri"/>
                <a:cs typeface="Calibri"/>
                <a:sym typeface="Calibri"/>
              </a:rPr>
              <a:t> no </a:t>
            </a:r>
            <a:r>
              <a:rPr lang="en-GB" dirty="0" err="1">
                <a:solidFill>
                  <a:srgbClr val="000000"/>
                </a:solidFill>
                <a:latin typeface="Calibri"/>
                <a:ea typeface="Calibri"/>
                <a:cs typeface="Calibri"/>
                <a:sym typeface="Calibri"/>
              </a:rPr>
              <a:t>exercício</a:t>
            </a:r>
            <a:r>
              <a:rPr lang="en-GB" dirty="0">
                <a:solidFill>
                  <a:srgbClr val="000000"/>
                </a:solidFill>
                <a:latin typeface="Calibri"/>
                <a:ea typeface="Calibri"/>
                <a:cs typeface="Calibri"/>
                <a:sym typeface="Calibri"/>
              </a:rPr>
              <a:t> anterior, as </a:t>
            </a:r>
            <a:r>
              <a:rPr lang="en-GB" dirty="0" err="1">
                <a:solidFill>
                  <a:srgbClr val="000000"/>
                </a:solidFill>
                <a:latin typeface="Calibri"/>
                <a:ea typeface="Calibri"/>
                <a:cs typeface="Calibri"/>
                <a:sym typeface="Calibri"/>
              </a:rPr>
              <a:t>ações</a:t>
            </a:r>
            <a:r>
              <a:rPr lang="en-GB" dirty="0">
                <a:solidFill>
                  <a:srgbClr val="000000"/>
                </a:solidFill>
                <a:latin typeface="Calibri"/>
                <a:ea typeface="Calibri"/>
                <a:cs typeface="Calibri"/>
                <a:sym typeface="Calibri"/>
              </a:rPr>
              <a:t> para </a:t>
            </a:r>
            <a:r>
              <a:rPr lang="en-GB" dirty="0" err="1">
                <a:solidFill>
                  <a:srgbClr val="000000"/>
                </a:solidFill>
                <a:latin typeface="Calibri"/>
                <a:ea typeface="Calibri"/>
                <a:cs typeface="Calibri"/>
                <a:sym typeface="Calibri"/>
              </a:rPr>
              <a:t>eliminar</a:t>
            </a:r>
            <a:r>
              <a:rPr lang="en-GB" dirty="0">
                <a:solidFill>
                  <a:srgbClr val="000000"/>
                </a:solidFill>
                <a:latin typeface="Calibri"/>
                <a:ea typeface="Calibri"/>
                <a:cs typeface="Calibri"/>
                <a:sym typeface="Calibri"/>
              </a:rPr>
              <a:t> o </a:t>
            </a:r>
            <a:r>
              <a:rPr lang="en-GB" dirty="0" err="1">
                <a:solidFill>
                  <a:srgbClr val="000000"/>
                </a:solidFill>
                <a:latin typeface="Calibri"/>
                <a:ea typeface="Calibri"/>
                <a:cs typeface="Calibri"/>
                <a:sym typeface="Calibri"/>
              </a:rPr>
              <a:t>uso</a:t>
            </a:r>
            <a:r>
              <a:rPr lang="en-GB" dirty="0">
                <a:solidFill>
                  <a:srgbClr val="000000"/>
                </a:solidFill>
                <a:latin typeface="Calibri"/>
                <a:ea typeface="Calibri"/>
                <a:cs typeface="Calibri"/>
                <a:sym typeface="Calibri"/>
              </a:rPr>
              <a:t> do </a:t>
            </a:r>
            <a:r>
              <a:rPr lang="en-GB" dirty="0" err="1">
                <a:solidFill>
                  <a:srgbClr val="000000"/>
                </a:solidFill>
                <a:latin typeface="Calibri"/>
                <a:ea typeface="Calibri"/>
                <a:cs typeface="Calibri"/>
                <a:sym typeface="Calibri"/>
              </a:rPr>
              <a:t>isolamento</a:t>
            </a:r>
            <a:r>
              <a:rPr lang="en-GB" dirty="0">
                <a:solidFill>
                  <a:srgbClr val="000000"/>
                </a:solidFill>
                <a:latin typeface="Calibri"/>
                <a:ea typeface="Calibri"/>
                <a:cs typeface="Calibri"/>
                <a:sym typeface="Calibri"/>
              </a:rPr>
              <a:t> e da </a:t>
            </a:r>
            <a:r>
              <a:rPr lang="en-GB" dirty="0" err="1">
                <a:solidFill>
                  <a:srgbClr val="000000"/>
                </a:solidFill>
                <a:latin typeface="Calibri"/>
                <a:ea typeface="Calibri"/>
                <a:cs typeface="Calibri"/>
                <a:sym typeface="Calibri"/>
              </a:rPr>
              <a:t>contenção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podem</a:t>
            </a:r>
            <a:r>
              <a:rPr lang="en-GB" dirty="0">
                <a:solidFill>
                  <a:srgbClr val="000000"/>
                </a:solidFill>
                <a:latin typeface="Calibri"/>
                <a:ea typeface="Calibri"/>
                <a:cs typeface="Calibri"/>
                <a:sym typeface="Calibri"/>
              </a:rPr>
              <a:t> ser </a:t>
            </a:r>
            <a:r>
              <a:rPr lang="en-GB" dirty="0" err="1">
                <a:solidFill>
                  <a:srgbClr val="000000"/>
                </a:solidFill>
                <a:latin typeface="Calibri"/>
                <a:ea typeface="Calibri"/>
                <a:cs typeface="Calibri"/>
                <a:sym typeface="Calibri"/>
              </a:rPr>
              <a:t>tomadas</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nível</a:t>
            </a:r>
            <a:r>
              <a:rPr lang="en-GB" dirty="0">
                <a:solidFill>
                  <a:srgbClr val="000000"/>
                </a:solidFill>
                <a:latin typeface="Calibri"/>
                <a:ea typeface="Calibri"/>
                <a:cs typeface="Calibri"/>
                <a:sym typeface="Calibri"/>
              </a:rPr>
              <a:t> individual e </a:t>
            </a:r>
            <a:r>
              <a:rPr lang="en-GB" dirty="0" err="1">
                <a:solidFill>
                  <a:srgbClr val="000000"/>
                </a:solidFill>
                <a:latin typeface="Calibri"/>
                <a:ea typeface="Calibri"/>
                <a:cs typeface="Calibri"/>
                <a:sym typeface="Calibri"/>
              </a:rPr>
              <a:t>também</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nível</a:t>
            </a:r>
            <a:r>
              <a:rPr lang="en-GB" dirty="0">
                <a:solidFill>
                  <a:srgbClr val="000000"/>
                </a:solidFill>
                <a:latin typeface="Calibri"/>
                <a:ea typeface="Calibri"/>
                <a:cs typeface="Calibri"/>
                <a:sym typeface="Calibri"/>
              </a:rPr>
              <a:t> dos </a:t>
            </a:r>
            <a:r>
              <a:rPr lang="en-GB" dirty="0" err="1">
                <a:solidFill>
                  <a:srgbClr val="000000"/>
                </a:solidFill>
                <a:latin typeface="Calibri"/>
                <a:ea typeface="Calibri"/>
                <a:cs typeface="Calibri"/>
                <a:sym typeface="Calibri"/>
              </a:rPr>
              <a:t>serviços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através</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mudanças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políticas</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culturais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nos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serviços</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1164" name="Google Shape;1164;p1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148</a:t>
            </a:fld>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0" name="Google Shape;1170;p149:notes"/>
          <p:cNvSpPr txBox="1">
            <a:spLocks noGrp="1"/>
          </p:cNvSpPr>
          <p:nvPr>
            <p:ph type="body" idx="1"/>
          </p:nvPr>
        </p:nvSpPr>
        <p:spPr>
          <a:xfrm>
            <a:off x="88011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GB" dirty="0" err="1">
                <a:solidFill>
                  <a:srgbClr val="000000"/>
                </a:solidFill>
                <a:latin typeface="Calibri"/>
                <a:ea typeface="Calibri"/>
                <a:cs typeface="Calibri"/>
                <a:sym typeface="Calibri"/>
              </a:rPr>
              <a:t>Exemplos</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ações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nível</a:t>
            </a:r>
            <a:r>
              <a:rPr lang="en-GB" dirty="0">
                <a:solidFill>
                  <a:srgbClr val="000000"/>
                </a:solidFill>
                <a:latin typeface="Calibri"/>
                <a:ea typeface="Calibri"/>
                <a:cs typeface="Calibri"/>
                <a:sym typeface="Calibri"/>
              </a:rPr>
              <a:t> dos </a:t>
            </a:r>
            <a:r>
              <a:rPr lang="en-GB" dirty="0" err="1">
                <a:solidFill>
                  <a:srgbClr val="000000"/>
                </a:solidFill>
                <a:latin typeface="Calibri"/>
                <a:ea typeface="Calibri"/>
                <a:cs typeface="Calibri"/>
                <a:sym typeface="Calibri"/>
              </a:rPr>
              <a:t>serviços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incluem</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dirty="0" err="1">
                <a:solidFill>
                  <a:srgbClr val="000000"/>
                </a:solidFill>
                <a:latin typeface="Calibri"/>
                <a:ea typeface="Calibri"/>
                <a:cs typeface="Calibri"/>
                <a:sym typeface="Calibri"/>
              </a:rPr>
              <a:t>Desenvolver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uma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política</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serviços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destinada</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eliminar</a:t>
            </a:r>
            <a:r>
              <a:rPr lang="en-GB" dirty="0">
                <a:solidFill>
                  <a:srgbClr val="000000"/>
                </a:solidFill>
                <a:latin typeface="Calibri"/>
                <a:ea typeface="Calibri"/>
                <a:cs typeface="Calibri"/>
                <a:sym typeface="Calibri"/>
              </a:rPr>
              <a:t> o </a:t>
            </a:r>
            <a:r>
              <a:rPr lang="en-GB" dirty="0" err="1">
                <a:solidFill>
                  <a:srgbClr val="000000"/>
                </a:solidFill>
                <a:latin typeface="Calibri"/>
                <a:ea typeface="Calibri"/>
                <a:cs typeface="Calibri"/>
                <a:sym typeface="Calibri"/>
              </a:rPr>
              <a:t>uso</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isolamento</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contenção</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dirty="0" err="1">
                <a:solidFill>
                  <a:srgbClr val="000000"/>
                </a:solidFill>
                <a:latin typeface="Calibri"/>
                <a:ea typeface="Calibri"/>
                <a:cs typeface="Calibri"/>
                <a:sym typeface="Calibri"/>
              </a:rPr>
              <a:t>Estabelecer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uma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política</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serviço</a:t>
            </a:r>
            <a:r>
              <a:rPr lang="en-GB" dirty="0">
                <a:solidFill>
                  <a:srgbClr val="000000"/>
                </a:solidFill>
                <a:latin typeface="Calibri"/>
                <a:ea typeface="Calibri"/>
                <a:cs typeface="Calibri"/>
                <a:sym typeface="Calibri"/>
              </a:rPr>
              <a:t> para </a:t>
            </a:r>
            <a:r>
              <a:rPr lang="en-GB" dirty="0" err="1">
                <a:solidFill>
                  <a:srgbClr val="000000"/>
                </a:solidFill>
                <a:latin typeface="Calibri"/>
                <a:ea typeface="Calibri"/>
                <a:cs typeface="Calibri"/>
                <a:sym typeface="Calibri"/>
              </a:rPr>
              <a:t>garantir</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funcionários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não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sejam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responsabilizados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ou</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responsabilizados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quando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ocorrerem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acidentes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ou</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incidentes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caso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tenham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seguido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todas</a:t>
            </a:r>
            <a:r>
              <a:rPr lang="en-GB" dirty="0">
                <a:solidFill>
                  <a:srgbClr val="000000"/>
                </a:solidFill>
                <a:latin typeface="Calibri"/>
                <a:ea typeface="Calibri"/>
                <a:cs typeface="Calibri"/>
                <a:sym typeface="Calibri"/>
              </a:rPr>
              <a:t> as </a:t>
            </a:r>
            <a:r>
              <a:rPr lang="en-GB" dirty="0" err="1">
                <a:solidFill>
                  <a:srgbClr val="000000"/>
                </a:solidFill>
                <a:latin typeface="Calibri"/>
                <a:ea typeface="Calibri"/>
                <a:cs typeface="Calibri"/>
                <a:sym typeface="Calibri"/>
              </a:rPr>
              <a:t>estratégias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procedimentos</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protocolos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não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coercitivos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corretos</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000000"/>
              </a:buClr>
              <a:buSzPts val="1200"/>
              <a:buFont typeface="Noto Sans Symbols"/>
              <a:buChar char="∙"/>
            </a:pPr>
            <a:r>
              <a:rPr lang="en-GB" dirty="0" err="1">
                <a:solidFill>
                  <a:srgbClr val="000000"/>
                </a:solidFill>
                <a:latin typeface="Calibri"/>
                <a:ea typeface="Calibri"/>
                <a:cs typeface="Calibri"/>
                <a:sym typeface="Calibri"/>
              </a:rPr>
              <a:t>Muitas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vezes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funcionários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resistem</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encontrar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alternativas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isolamento</a:t>
            </a:r>
            <a:r>
              <a:rPr lang="en-GB" dirty="0">
                <a:solidFill>
                  <a:srgbClr val="000000"/>
                </a:solidFill>
                <a:latin typeface="Calibri"/>
                <a:ea typeface="Calibri"/>
                <a:cs typeface="Calibri"/>
                <a:sym typeface="Calibri"/>
              </a:rPr>
              <a:t> e à </a:t>
            </a:r>
            <a:r>
              <a:rPr lang="en-GB" dirty="0" err="1">
                <a:solidFill>
                  <a:srgbClr val="000000"/>
                </a:solidFill>
                <a:latin typeface="Calibri"/>
                <a:ea typeface="Calibri"/>
                <a:cs typeface="Calibri"/>
                <a:sym typeface="Calibri"/>
              </a:rPr>
              <a:t>contenção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porque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temem</a:t>
            </a:r>
            <a:r>
              <a:rPr lang="en-GB" dirty="0">
                <a:solidFill>
                  <a:srgbClr val="000000"/>
                </a:solidFill>
                <a:latin typeface="Calibri"/>
                <a:ea typeface="Calibri"/>
                <a:cs typeface="Calibri"/>
                <a:sym typeface="Calibri"/>
              </a:rPr>
              <a:t> ser </a:t>
            </a:r>
            <a:r>
              <a:rPr lang="en-GB" dirty="0" err="1">
                <a:solidFill>
                  <a:srgbClr val="000000"/>
                </a:solidFill>
                <a:latin typeface="Calibri"/>
                <a:ea typeface="Calibri"/>
                <a:cs typeface="Calibri"/>
                <a:sym typeface="Calibri"/>
              </a:rPr>
              <a:t>responsabilizados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danos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ou</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perder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seus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empregos</a:t>
            </a:r>
            <a:r>
              <a:rPr lang="en-GB" dirty="0">
                <a:solidFill>
                  <a:srgbClr val="000000"/>
                </a:solidFill>
                <a:latin typeface="Calibri"/>
                <a:ea typeface="Calibri"/>
                <a:cs typeface="Calibri"/>
                <a:sym typeface="Calibri"/>
              </a:rPr>
              <a:t>. Remover </a:t>
            </a:r>
            <a:r>
              <a:rPr lang="en-GB" dirty="0" err="1">
                <a:solidFill>
                  <a:srgbClr val="000000"/>
                </a:solidFill>
                <a:latin typeface="Calibri"/>
                <a:ea typeface="Calibri"/>
                <a:cs typeface="Calibri"/>
                <a:sym typeface="Calibri"/>
              </a:rPr>
              <a:t>essa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responsabilidade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é</a:t>
            </a:r>
            <a:r>
              <a:rPr lang="en-GB" dirty="0">
                <a:solidFill>
                  <a:srgbClr val="000000"/>
                </a:solidFill>
                <a:latin typeface="Calibri"/>
                <a:ea typeface="Calibri"/>
                <a:cs typeface="Calibri"/>
                <a:sym typeface="Calibri"/>
              </a:rPr>
              <a:t> fundamental para </a:t>
            </a:r>
            <a:r>
              <a:rPr lang="en-GB" dirty="0" err="1">
                <a:solidFill>
                  <a:srgbClr val="000000"/>
                </a:solidFill>
                <a:latin typeface="Calibri"/>
                <a:ea typeface="Calibri"/>
                <a:cs typeface="Calibri"/>
                <a:sym typeface="Calibri"/>
              </a:rPr>
              <a:t>eliminar</a:t>
            </a:r>
            <a:r>
              <a:rPr lang="en-GB" dirty="0">
                <a:solidFill>
                  <a:srgbClr val="000000"/>
                </a:solidFill>
                <a:latin typeface="Calibri"/>
                <a:ea typeface="Calibri"/>
                <a:cs typeface="Calibri"/>
                <a:sym typeface="Calibri"/>
              </a:rPr>
              <a:t> o </a:t>
            </a:r>
            <a:r>
              <a:rPr lang="en-GB" dirty="0" err="1">
                <a:solidFill>
                  <a:srgbClr val="000000"/>
                </a:solidFill>
                <a:latin typeface="Calibri"/>
                <a:ea typeface="Calibri"/>
                <a:cs typeface="Calibri"/>
                <a:sym typeface="Calibri"/>
              </a:rPr>
              <a:t>isolamento</a:t>
            </a:r>
            <a:r>
              <a:rPr lang="en-GB" dirty="0">
                <a:solidFill>
                  <a:srgbClr val="000000"/>
                </a:solidFill>
                <a:latin typeface="Calibri"/>
                <a:ea typeface="Calibri"/>
                <a:cs typeface="Calibri"/>
                <a:sym typeface="Calibri"/>
              </a:rPr>
              <a:t> e a </a:t>
            </a:r>
            <a:r>
              <a:rPr lang="en-GB" dirty="0" err="1">
                <a:solidFill>
                  <a:srgbClr val="000000"/>
                </a:solidFill>
                <a:latin typeface="Calibri"/>
                <a:ea typeface="Calibri"/>
                <a:cs typeface="Calibri"/>
                <a:sym typeface="Calibri"/>
              </a:rPr>
              <a:t>contenção</a:t>
            </a:r>
            <a:r>
              <a:rPr lang="en-GB" dirty="0">
                <a:solidFill>
                  <a:srgbClr val="000000"/>
                </a:solidFill>
                <a:latin typeface="Calibri"/>
                <a:ea typeface="Calibri"/>
                <a:cs typeface="Calibri"/>
                <a:sym typeface="Calibri"/>
              </a:rPr>
              <a:t>.</a:t>
            </a:r>
            <a:endParaRPr dirty="0">
              <a:solidFill>
                <a:srgbClr val="000000"/>
              </a:solidFill>
              <a:latin typeface="Calibri"/>
              <a:ea typeface="Calibri"/>
              <a:cs typeface="Calibri"/>
              <a:sym typeface="Calibri"/>
            </a:endParaRPr>
          </a:p>
          <a:p>
            <a:pPr marL="342900" marR="0" lvl="0" indent="-266700" algn="l" rtl="0">
              <a:lnSpc>
                <a:spcPct val="115000"/>
              </a:lnSpc>
              <a:spcBef>
                <a:spcPts val="0"/>
              </a:spcBef>
              <a:spcAft>
                <a:spcPts val="0"/>
              </a:spcAft>
              <a:buClr>
                <a:schemeClr val="dk1"/>
              </a:buClr>
              <a:buSzPts val="1200"/>
              <a:buFont typeface="Noto Sans Symbols"/>
              <a:buNone/>
            </a:pPr>
            <a:endParaRPr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en-GB" b="1" dirty="0">
                <a:solidFill>
                  <a:srgbClr val="000000"/>
                </a:solidFill>
                <a:latin typeface="Calibri"/>
                <a:ea typeface="Calibri"/>
                <a:cs typeface="Calibri"/>
                <a:sym typeface="Calibri"/>
              </a:rPr>
              <a:t>(continua no </a:t>
            </a:r>
            <a:r>
              <a:rPr lang="en-GB" b="1" dirty="0" err="1">
                <a:solidFill>
                  <a:srgbClr val="000000"/>
                </a:solidFill>
                <a:latin typeface="Calibri"/>
                <a:ea typeface="Calibri"/>
                <a:cs typeface="Calibri"/>
                <a:sym typeface="Calibri"/>
              </a:rPr>
              <a:t>próximo</a:t>
            </a:r>
            <a:r>
              <a:rPr lang="en-GB" b="1" dirty="0">
                <a:solidFill>
                  <a:srgbClr val="000000"/>
                </a:solidFill>
                <a:latin typeface="Calibri"/>
                <a:ea typeface="Calibri"/>
                <a:cs typeface="Calibri"/>
                <a:sym typeface="Calibri"/>
              </a:rPr>
              <a:t> slide)</a:t>
            </a:r>
            <a:endParaRPr b="1" dirty="0">
              <a:latin typeface="Calibri"/>
              <a:ea typeface="Calibri"/>
              <a:cs typeface="Calibri"/>
              <a:sym typeface="Calibri"/>
            </a:endParaRPr>
          </a:p>
        </p:txBody>
      </p:sp>
      <p:sp>
        <p:nvSpPr>
          <p:cNvPr id="1171" name="Google Shape;1171;p1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149</a:t>
            </a:fld>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7" name="Google Shape;1177;p1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dirty="0" err="1">
                <a:solidFill>
                  <a:srgbClr val="000000"/>
                </a:solidFill>
                <a:latin typeface="Calibri"/>
                <a:ea typeface="Calibri"/>
                <a:cs typeface="Calibri"/>
                <a:sym typeface="Calibri"/>
              </a:rPr>
              <a:t>Exemplos</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ações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nível</a:t>
            </a:r>
            <a:r>
              <a:rPr lang="en-GB" dirty="0">
                <a:solidFill>
                  <a:srgbClr val="000000"/>
                </a:solidFill>
                <a:latin typeface="Calibri"/>
                <a:ea typeface="Calibri"/>
                <a:cs typeface="Calibri"/>
                <a:sym typeface="Calibri"/>
              </a:rPr>
              <a:t> dos </a:t>
            </a:r>
            <a:r>
              <a:rPr lang="en-GB" dirty="0" err="1">
                <a:solidFill>
                  <a:srgbClr val="000000"/>
                </a:solidFill>
                <a:latin typeface="Calibri"/>
                <a:ea typeface="Calibri"/>
                <a:cs typeface="Calibri"/>
                <a:sym typeface="Calibri"/>
              </a:rPr>
              <a:t>serviços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incluem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continuação</a:t>
            </a:r>
            <a:r>
              <a:rPr lang="en-GB" dirty="0">
                <a:solidFill>
                  <a:srgbClr val="000000"/>
                </a:solidFill>
                <a:latin typeface="Calibri"/>
                <a:ea typeface="Calibri"/>
                <a:cs typeface="Calibri"/>
                <a:sym typeface="Calibri"/>
              </a:rPr>
              <a:t>):</a:t>
            </a:r>
            <a:endParaRPr dirty="0">
              <a:solidFill>
                <a:srgbClr val="000000"/>
              </a:solidFill>
              <a:latin typeface="Calibri"/>
              <a:ea typeface="Calibri"/>
              <a:cs typeface="Calibri"/>
              <a:sym typeface="Calibri"/>
            </a:endParaRPr>
          </a:p>
          <a:p>
            <a:pPr marL="0" lvl="0" indent="0" algn="l" rtl="0">
              <a:spcBef>
                <a:spcPts val="0"/>
              </a:spcBef>
              <a:spcAft>
                <a:spcPts val="0"/>
              </a:spcAft>
              <a:buNone/>
            </a:pPr>
            <a:endParaRPr dirty="0"/>
          </a:p>
          <a:p>
            <a:pPr marL="400050" marR="0" lvl="0" indent="-171450" algn="l" rtl="0">
              <a:lnSpc>
                <a:spcPct val="115000"/>
              </a:lnSpc>
              <a:spcBef>
                <a:spcPts val="0"/>
              </a:spcBef>
              <a:spcAft>
                <a:spcPts val="0"/>
              </a:spcAft>
              <a:buClr>
                <a:srgbClr val="000000"/>
              </a:buClr>
              <a:buSzPts val="1200"/>
              <a:buFont typeface="Noto Sans Symbols"/>
              <a:buChar char="∙"/>
            </a:pPr>
            <a:r>
              <a:rPr lang="en-GB" dirty="0">
                <a:solidFill>
                  <a:srgbClr val="000000"/>
                </a:solidFill>
                <a:latin typeface="Calibri"/>
                <a:ea typeface="Calibri"/>
                <a:cs typeface="Calibri"/>
                <a:sym typeface="Calibri"/>
              </a:rPr>
              <a:t>Treine </a:t>
            </a:r>
            <a:r>
              <a:rPr lang="en-GB" dirty="0" err="1">
                <a:solidFill>
                  <a:srgbClr val="000000"/>
                </a:solidFill>
                <a:latin typeface="Calibri"/>
                <a:ea typeface="Calibri"/>
                <a:cs typeface="Calibri"/>
                <a:sym typeface="Calibri"/>
              </a:rPr>
              <a:t>toda</a:t>
            </a:r>
            <a:r>
              <a:rPr lang="en-GB" dirty="0">
                <a:solidFill>
                  <a:srgbClr val="000000"/>
                </a:solidFill>
                <a:latin typeface="Calibri"/>
                <a:ea typeface="Calibri"/>
                <a:cs typeface="Calibri"/>
                <a:sym typeface="Calibri"/>
              </a:rPr>
              <a:t> a equipe </a:t>
            </a:r>
            <a:r>
              <a:rPr lang="en-GB" dirty="0" err="1">
                <a:solidFill>
                  <a:srgbClr val="000000"/>
                </a:solidFill>
                <a:latin typeface="Calibri"/>
                <a:ea typeface="Calibri"/>
                <a:cs typeface="Calibri"/>
                <a:sym typeface="Calibri"/>
              </a:rPr>
              <a:t>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abordagens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informadas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sobre</a:t>
            </a:r>
            <a:r>
              <a:rPr lang="en-GB" dirty="0">
                <a:solidFill>
                  <a:srgbClr val="000000"/>
                </a:solidFill>
                <a:latin typeface="Calibri"/>
                <a:ea typeface="Calibri"/>
                <a:cs typeface="Calibri"/>
                <a:sym typeface="Calibri"/>
              </a:rPr>
              <a:t> traumas e </a:t>
            </a:r>
            <a:r>
              <a:rPr lang="en-GB" dirty="0" err="1">
                <a:solidFill>
                  <a:srgbClr val="000000"/>
                </a:solidFill>
                <a:latin typeface="Calibri"/>
                <a:ea typeface="Calibri"/>
                <a:cs typeface="Calibri"/>
                <a:sym typeface="Calibri"/>
              </a:rPr>
              <a:t>práticas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orientadas</a:t>
            </a:r>
            <a:r>
              <a:rPr lang="en-GB" dirty="0">
                <a:solidFill>
                  <a:srgbClr val="000000"/>
                </a:solidFill>
                <a:latin typeface="Calibri"/>
                <a:ea typeface="Calibri"/>
                <a:cs typeface="Calibri"/>
                <a:sym typeface="Calibri"/>
              </a:rPr>
              <a:t> para a </a:t>
            </a:r>
            <a:r>
              <a:rPr lang="en-GB" i="1" dirty="0">
                <a:solidFill>
                  <a:srgbClr val="000000"/>
                </a:solidFill>
                <a:latin typeface="Calibri"/>
                <a:ea typeface="Calibri"/>
                <a:cs typeface="Calibri"/>
                <a:sym typeface="Calibri"/>
              </a:rPr>
              <a:t>recovery</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recuperação</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400050" marR="0" lvl="0" indent="-171450" algn="l" rtl="0">
              <a:lnSpc>
                <a:spcPct val="115000"/>
              </a:lnSpc>
              <a:spcBef>
                <a:spcPts val="0"/>
              </a:spcBef>
              <a:spcAft>
                <a:spcPts val="0"/>
              </a:spcAft>
              <a:buClr>
                <a:srgbClr val="000000"/>
              </a:buClr>
              <a:buSzPts val="1200"/>
              <a:buFont typeface="Noto Sans Symbols"/>
              <a:buChar char="∙"/>
            </a:pPr>
            <a:r>
              <a:rPr lang="en-GB" dirty="0">
                <a:solidFill>
                  <a:srgbClr val="000000"/>
                </a:solidFill>
                <a:latin typeface="Calibri"/>
                <a:ea typeface="Calibri"/>
                <a:cs typeface="Calibri"/>
                <a:sym typeface="Calibri"/>
              </a:rPr>
              <a:t>Treine </a:t>
            </a:r>
            <a:r>
              <a:rPr lang="en-GB" dirty="0" err="1">
                <a:solidFill>
                  <a:srgbClr val="000000"/>
                </a:solidFill>
                <a:latin typeface="Calibri"/>
                <a:ea typeface="Calibri"/>
                <a:cs typeface="Calibri"/>
                <a:sym typeface="Calibri"/>
              </a:rPr>
              <a:t>todos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funcionários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sobre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como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evitar</a:t>
            </a:r>
            <a:r>
              <a:rPr lang="en-GB" dirty="0">
                <a:solidFill>
                  <a:srgbClr val="000000"/>
                </a:solidFill>
                <a:latin typeface="Calibri"/>
                <a:ea typeface="Calibri"/>
                <a:cs typeface="Calibri"/>
                <a:sym typeface="Calibri"/>
              </a:rPr>
              <a:t> e responder a </a:t>
            </a:r>
            <a:r>
              <a:rPr lang="en-GB" dirty="0" err="1">
                <a:solidFill>
                  <a:srgbClr val="000000"/>
                </a:solidFill>
                <a:latin typeface="Calibri"/>
                <a:ea typeface="Calibri"/>
                <a:cs typeface="Calibri"/>
                <a:sym typeface="Calibri"/>
              </a:rPr>
              <a:t>situações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tensas</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conflituosas</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400050" marR="0" lvl="0" indent="-171450" algn="l" rtl="0">
              <a:lnSpc>
                <a:spcPct val="115000"/>
              </a:lnSpc>
              <a:spcBef>
                <a:spcPts val="0"/>
              </a:spcBef>
              <a:spcAft>
                <a:spcPts val="0"/>
              </a:spcAft>
              <a:buClr>
                <a:srgbClr val="000000"/>
              </a:buClr>
              <a:buSzPts val="1200"/>
              <a:buFont typeface="Noto Sans Symbols"/>
              <a:buChar char="∙"/>
            </a:pPr>
            <a:r>
              <a:rPr lang="en-GB" dirty="0">
                <a:solidFill>
                  <a:srgbClr val="000000"/>
                </a:solidFill>
                <a:latin typeface="Calibri"/>
                <a:ea typeface="Calibri"/>
                <a:cs typeface="Calibri"/>
                <a:sym typeface="Calibri"/>
              </a:rPr>
              <a:t>Avalie e debater com </a:t>
            </a:r>
            <a:r>
              <a:rPr lang="en-GB" dirty="0" err="1">
                <a:solidFill>
                  <a:srgbClr val="000000"/>
                </a:solidFill>
                <a:latin typeface="Calibri"/>
                <a:ea typeface="Calibri"/>
                <a:cs typeface="Calibri"/>
                <a:sym typeface="Calibri"/>
              </a:rPr>
              <a:t>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funcionários</a:t>
            </a:r>
            <a:r>
              <a:rPr lang="en-GB" dirty="0">
                <a:solidFill>
                  <a:srgbClr val="000000"/>
                </a:solidFill>
                <a:latin typeface="Calibri"/>
                <a:ea typeface="Calibri"/>
                <a:cs typeface="Calibri"/>
                <a:sym typeface="Calibri"/>
              </a:rPr>
              <a:t> o que </a:t>
            </a:r>
            <a:r>
              <a:rPr lang="en-GB" dirty="0" err="1">
                <a:solidFill>
                  <a:srgbClr val="000000"/>
                </a:solidFill>
                <a:latin typeface="Calibri"/>
                <a:ea typeface="Calibri"/>
                <a:cs typeface="Calibri"/>
                <a:sym typeface="Calibri"/>
              </a:rPr>
              <a:t>está</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funcionar</a:t>
            </a:r>
            <a:r>
              <a:rPr lang="en-GB" dirty="0">
                <a:solidFill>
                  <a:srgbClr val="000000"/>
                </a:solidFill>
                <a:latin typeface="Calibri"/>
                <a:ea typeface="Calibri"/>
                <a:cs typeface="Calibri"/>
                <a:sym typeface="Calibri"/>
              </a:rPr>
              <a:t> e o que </a:t>
            </a:r>
            <a:r>
              <a:rPr lang="en-GB" dirty="0" err="1">
                <a:solidFill>
                  <a:srgbClr val="000000"/>
                </a:solidFill>
                <a:latin typeface="Calibri"/>
                <a:ea typeface="Calibri"/>
                <a:cs typeface="Calibri"/>
                <a:sym typeface="Calibri"/>
              </a:rPr>
              <a:t>não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está</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funcionar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na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gestão</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situações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conflituosas</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400050" marR="0" lvl="0" indent="-171450" algn="l" rtl="0">
              <a:lnSpc>
                <a:spcPct val="115000"/>
              </a:lnSpc>
              <a:spcBef>
                <a:spcPts val="0"/>
              </a:spcBef>
              <a:spcAft>
                <a:spcPts val="0"/>
              </a:spcAft>
              <a:buClr>
                <a:srgbClr val="000000"/>
              </a:buClr>
              <a:buSzPts val="1200"/>
              <a:buFont typeface="Noto Sans Symbols"/>
              <a:buChar char="∙"/>
            </a:pPr>
            <a:r>
              <a:rPr lang="en-GB" dirty="0" err="1">
                <a:solidFill>
                  <a:srgbClr val="000000"/>
                </a:solidFill>
                <a:latin typeface="Calibri"/>
                <a:ea typeface="Calibri"/>
                <a:cs typeface="Calibri"/>
                <a:sym typeface="Calibri"/>
              </a:rPr>
              <a:t>Estabeleça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uma</a:t>
            </a:r>
            <a:r>
              <a:rPr lang="en-GB" dirty="0">
                <a:solidFill>
                  <a:srgbClr val="000000"/>
                </a:solidFill>
                <a:latin typeface="Calibri"/>
                <a:ea typeface="Calibri"/>
                <a:cs typeface="Calibri"/>
                <a:sym typeface="Calibri"/>
              </a:rPr>
              <a:t> sala de </a:t>
            </a:r>
            <a:r>
              <a:rPr lang="en-GB" dirty="0" err="1">
                <a:solidFill>
                  <a:srgbClr val="000000"/>
                </a:solidFill>
                <a:latin typeface="Calibri"/>
                <a:ea typeface="Calibri"/>
                <a:cs typeface="Calibri"/>
                <a:sym typeface="Calibri"/>
              </a:rPr>
              <a:t>acolhimento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dentro</a:t>
            </a:r>
            <a:r>
              <a:rPr lang="en-GB" dirty="0">
                <a:solidFill>
                  <a:srgbClr val="000000"/>
                </a:solidFill>
                <a:latin typeface="Calibri"/>
                <a:ea typeface="Calibri"/>
                <a:cs typeface="Calibri"/>
                <a:sym typeface="Calibri"/>
              </a:rPr>
              <a:t> do </a:t>
            </a:r>
            <a:r>
              <a:rPr lang="en-GB" dirty="0" err="1">
                <a:solidFill>
                  <a:srgbClr val="000000"/>
                </a:solidFill>
                <a:latin typeface="Calibri"/>
                <a:ea typeface="Calibri"/>
                <a:cs typeface="Calibri"/>
                <a:sym typeface="Calibri"/>
              </a:rPr>
              <a:t>serviço</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400050" marR="0" lvl="0" indent="-171450" algn="l" rtl="0">
              <a:lnSpc>
                <a:spcPct val="115000"/>
              </a:lnSpc>
              <a:spcBef>
                <a:spcPts val="0"/>
              </a:spcBef>
              <a:spcAft>
                <a:spcPts val="0"/>
              </a:spcAft>
              <a:buClr>
                <a:srgbClr val="000000"/>
              </a:buClr>
              <a:buSzPts val="1200"/>
              <a:buFont typeface="Noto Sans Symbols"/>
              <a:buChar char="∙"/>
            </a:pPr>
            <a:r>
              <a:rPr lang="en-GB" dirty="0">
                <a:solidFill>
                  <a:srgbClr val="000000"/>
                </a:solidFill>
                <a:latin typeface="Calibri"/>
                <a:ea typeface="Calibri"/>
                <a:cs typeface="Calibri"/>
                <a:sym typeface="Calibri"/>
              </a:rPr>
              <a:t>Revise e </a:t>
            </a:r>
            <a:r>
              <a:rPr lang="en-GB" dirty="0" err="1">
                <a:solidFill>
                  <a:srgbClr val="000000"/>
                </a:solidFill>
                <a:latin typeface="Calibri"/>
                <a:ea typeface="Calibri"/>
                <a:cs typeface="Calibri"/>
                <a:sym typeface="Calibri"/>
              </a:rPr>
              <a:t>discutir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regularmente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os</a:t>
            </a:r>
            <a:r>
              <a:rPr lang="en-GB" dirty="0">
                <a:solidFill>
                  <a:srgbClr val="000000"/>
                </a:solidFill>
                <a:latin typeface="Calibri"/>
                <a:ea typeface="Calibri"/>
                <a:cs typeface="Calibri"/>
                <a:sym typeface="Calibri"/>
              </a:rPr>
              <a:t> dados </a:t>
            </a:r>
            <a:r>
              <a:rPr lang="en-GB" dirty="0" err="1">
                <a:solidFill>
                  <a:srgbClr val="000000"/>
                </a:solidFill>
                <a:latin typeface="Calibri"/>
                <a:ea typeface="Calibri"/>
                <a:cs typeface="Calibri"/>
                <a:sym typeface="Calibri"/>
              </a:rPr>
              <a:t>coletados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sobre</a:t>
            </a:r>
            <a:r>
              <a:rPr lang="en-GB" dirty="0">
                <a:solidFill>
                  <a:srgbClr val="000000"/>
                </a:solidFill>
                <a:latin typeface="Calibri"/>
                <a:ea typeface="Calibri"/>
                <a:cs typeface="Calibri"/>
                <a:sym typeface="Calibri"/>
              </a:rPr>
              <a:t> o </a:t>
            </a:r>
            <a:r>
              <a:rPr lang="en-GB" dirty="0" err="1">
                <a:solidFill>
                  <a:srgbClr val="000000"/>
                </a:solidFill>
                <a:latin typeface="Calibri"/>
                <a:ea typeface="Calibri"/>
                <a:cs typeface="Calibri"/>
                <a:sym typeface="Calibri"/>
              </a:rPr>
              <a:t>uso</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isolamento</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contenção</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1178" name="Google Shape;1178;p1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150</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15000"/>
              </a:lnSpc>
              <a:spcBef>
                <a:spcPts val="0"/>
              </a:spcBef>
              <a:spcAft>
                <a:spcPts val="0"/>
              </a:spcAft>
              <a:buClr>
                <a:schemeClr val="dk1"/>
              </a:buClr>
              <a:buSzPts val="1200"/>
              <a:buFont typeface="Arial"/>
              <a:buChar char="•"/>
            </a:pPr>
            <a:r>
              <a:rPr lang="en-GB" b="1" dirty="0" err="1">
                <a:latin typeface="Calibri"/>
                <a:ea typeface="Calibri"/>
                <a:cs typeface="Calibri"/>
                <a:sym typeface="Calibri"/>
              </a:rPr>
              <a:t>Contenção</a:t>
            </a:r>
            <a:r>
              <a:rPr lang="en-GB" b="1" dirty="0">
                <a:latin typeface="Calibri"/>
                <a:ea typeface="Calibri"/>
                <a:cs typeface="Calibri"/>
                <a:sym typeface="Calibri"/>
              </a:rPr>
              <a:t> manual:</a:t>
            </a:r>
            <a:endParaRPr dirty="0">
              <a:latin typeface="Calibri"/>
              <a:ea typeface="Calibri"/>
              <a:cs typeface="Calibri"/>
              <a:sym typeface="Calibri"/>
            </a:endParaRP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Contenção manual refere-se a intervenções realizadas com mãos ou corpos sem o uso de qualquer dispositivo. Às vezes é chamado de “segurar”. </a:t>
            </a:r>
          </a:p>
          <a:p>
            <a:r>
              <a:rPr lang="pt-BR" sz="1200" b="0" i="0" u="none" strike="noStrike" cap="none" dirty="0">
                <a:solidFill>
                  <a:schemeClr val="dk1"/>
                </a:solidFill>
                <a:effectLst/>
                <a:latin typeface="Calibri"/>
                <a:ea typeface="Calibri"/>
                <a:cs typeface="Calibri"/>
                <a:sym typeface="Calibri"/>
              </a:rPr>
              <a:t>• A contenção manual impõe uma limitação manual ao movimento de uma pessoa (corpo inteiro ou certas partes do corpo) geralmente usando força. </a:t>
            </a:r>
          </a:p>
          <a:p>
            <a:r>
              <a:rPr lang="pt-BR" sz="1200" b="0" i="0" u="none" strike="noStrike" cap="none" dirty="0">
                <a:solidFill>
                  <a:schemeClr val="dk1"/>
                </a:solidFill>
                <a:effectLst/>
                <a:latin typeface="Calibri"/>
                <a:ea typeface="Calibri"/>
                <a:cs typeface="Calibri"/>
                <a:sym typeface="Calibri"/>
              </a:rPr>
              <a:t>• Também se refere a qualquer controle prático de uma pessoa que possa envolver lutas físicas, como arrastar uma pessoa no chão ou segurá-la contra o chão. Às vezes, inclui posições dolorosas para executar o controle, como torcer os braços para trás ou pressionar pontos de dor. </a:t>
            </a:r>
          </a:p>
          <a:p>
            <a:r>
              <a:rPr lang="pt-BR" sz="1200" b="0" i="0" u="none" strike="noStrike" cap="none" dirty="0">
                <a:solidFill>
                  <a:schemeClr val="dk1"/>
                </a:solidFill>
                <a:effectLst/>
                <a:latin typeface="Calibri"/>
                <a:ea typeface="Calibri"/>
                <a:cs typeface="Calibri"/>
                <a:sym typeface="Calibri"/>
              </a:rPr>
              <a:t>• A contenção “propensa” ou “virada para baixo” é uma forma comum de contenção manual. É quando uma pessoa é mantida com a face para baixo (ou de bruços) no chão e é fisicamente impedida de sair dessa posição. </a:t>
            </a:r>
          </a:p>
          <a:p>
            <a:r>
              <a:rPr lang="pt-BR" sz="1200" b="0" i="0" u="none" strike="noStrike" cap="none" dirty="0">
                <a:solidFill>
                  <a:schemeClr val="dk1"/>
                </a:solidFill>
                <a:effectLst/>
                <a:latin typeface="Calibri"/>
                <a:ea typeface="Calibri"/>
                <a:cs typeface="Calibri"/>
                <a:sym typeface="Calibri"/>
              </a:rPr>
              <a:t>É uma forma de contenção particularmente perigosa devido ao risco de asfixia posicional e morte súbita </a:t>
            </a:r>
            <a:r>
              <a:rPr lang="pt-BR" i="1" dirty="0">
                <a:latin typeface="Calibri"/>
                <a:ea typeface="Calibri"/>
                <a:cs typeface="Calibri"/>
                <a:sym typeface="Calibri"/>
              </a:rPr>
              <a:t>(</a:t>
            </a:r>
            <a:r>
              <a:rPr lang="pt-BR" i="1"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5</a:t>
            </a:r>
            <a:r>
              <a:rPr lang="pt-BR" i="1" dirty="0">
                <a:latin typeface="Calibri"/>
                <a:ea typeface="Calibri"/>
                <a:cs typeface="Calibri"/>
                <a:sym typeface="Calibri"/>
              </a:rPr>
              <a:t>,</a:t>
            </a:r>
            <a:r>
              <a:rPr lang="pt-BR" i="1"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6</a:t>
            </a:r>
            <a:r>
              <a:rPr lang="pt-BR" i="1" dirty="0">
                <a:latin typeface="Calibri"/>
                <a:ea typeface="Calibri"/>
                <a:cs typeface="Calibri"/>
                <a:sym typeface="Calibri"/>
              </a:rPr>
              <a:t>,</a:t>
            </a:r>
            <a:r>
              <a:rPr lang="pt-BR" i="1" u="sng" dirty="0">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7</a:t>
            </a:r>
            <a:r>
              <a:rPr lang="pt-BR" i="1" dirty="0">
                <a:latin typeface="Calibri"/>
                <a:ea typeface="Calibri"/>
                <a:cs typeface="Calibri"/>
                <a:sym typeface="Calibri"/>
              </a:rPr>
              <a:t>)</a:t>
            </a:r>
            <a:r>
              <a:rPr lang="pt-BR" dirty="0">
                <a:latin typeface="Calibri"/>
                <a:ea typeface="Calibri"/>
                <a:cs typeface="Calibri"/>
                <a:sym typeface="Calibri"/>
              </a:rPr>
              <a:t>.</a:t>
            </a:r>
          </a:p>
          <a:p>
            <a:pPr marL="0" lvl="0" indent="0" algn="l" rtl="0">
              <a:spcBef>
                <a:spcPts val="0"/>
              </a:spcBef>
              <a:spcAft>
                <a:spcPts val="0"/>
              </a:spcAft>
              <a:buNone/>
            </a:pPr>
            <a:endParaRPr lang="pt-BR" dirty="0"/>
          </a:p>
        </p:txBody>
      </p:sp>
      <p:sp>
        <p:nvSpPr>
          <p:cNvPr id="183" name="Google Shape;18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151:notes"/>
          <p:cNvSpPr>
            <a:spLocks noGrp="1" noRot="1" noChangeAspect="1"/>
          </p:cNvSpPr>
          <p:nvPr>
            <p:ph type="sldImg" idx="2"/>
          </p:nvPr>
        </p:nvSpPr>
        <p:spPr>
          <a:xfrm>
            <a:off x="974725" y="1049338"/>
            <a:ext cx="4983163" cy="2803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4" name="Google Shape;1184;p151:notes"/>
          <p:cNvSpPr txBox="1">
            <a:spLocks noGrp="1"/>
          </p:cNvSpPr>
          <p:nvPr>
            <p:ph type="body" idx="1"/>
          </p:nvPr>
        </p:nvSpPr>
        <p:spPr>
          <a:xfrm>
            <a:off x="685800" y="4034790"/>
            <a:ext cx="5486400" cy="4274820"/>
          </a:xfrm>
          <a:prstGeom prst="rect">
            <a:avLst/>
          </a:prstGeom>
          <a:noFill/>
          <a:ln>
            <a:noFill/>
          </a:ln>
        </p:spPr>
        <p:txBody>
          <a:bodyPr spcFirstLastPara="1" wrap="square" lIns="91425" tIns="45700" rIns="91425" bIns="45700" anchor="t" anchorCtr="0">
            <a:noAutofit/>
          </a:bodyPr>
          <a:lstStyle/>
          <a:p>
            <a:pPr marL="457200" marR="0" lvl="0" indent="0" algn="l" rtl="0">
              <a:lnSpc>
                <a:spcPct val="115000"/>
              </a:lnSpc>
              <a:spcBef>
                <a:spcPts val="0"/>
              </a:spcBef>
              <a:spcAft>
                <a:spcPts val="0"/>
              </a:spcAft>
              <a:buNone/>
            </a:pPr>
            <a:endParaRPr dirty="0">
              <a:latin typeface="Calibri"/>
              <a:ea typeface="Calibri"/>
              <a:cs typeface="Calibri"/>
              <a:sym typeface="Calibri"/>
            </a:endParaRPr>
          </a:p>
          <a:p>
            <a:pPr marL="0" lvl="0" indent="0" algn="ctr" rtl="0">
              <a:lnSpc>
                <a:spcPct val="115000"/>
              </a:lnSpc>
              <a:spcBef>
                <a:spcPts val="1000"/>
              </a:spcBef>
              <a:spcAft>
                <a:spcPts val="0"/>
              </a:spcAft>
              <a:buNone/>
            </a:pPr>
            <a:r>
              <a:rPr lang="en-GB" b="1" dirty="0">
                <a:solidFill>
                  <a:srgbClr val="000000"/>
                </a:solidFill>
                <a:latin typeface="Calibri"/>
                <a:ea typeface="Calibri"/>
                <a:cs typeface="Calibri"/>
                <a:sym typeface="Calibri"/>
              </a:rPr>
              <a:t>O Sistema </a:t>
            </a:r>
            <a:r>
              <a:rPr lang="en-GB" b="1" dirty="0" err="1">
                <a:solidFill>
                  <a:srgbClr val="000000"/>
                </a:solidFill>
                <a:latin typeface="Calibri"/>
                <a:ea typeface="Calibri"/>
                <a:cs typeface="Calibri"/>
                <a:sym typeface="Calibri"/>
              </a:rPr>
              <a:t>Hospitalar</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Estadual</a:t>
            </a:r>
            <a:r>
              <a:rPr lang="en-GB" b="1" dirty="0">
                <a:solidFill>
                  <a:srgbClr val="000000"/>
                </a:solidFill>
                <a:latin typeface="Calibri"/>
                <a:ea typeface="Calibri"/>
                <a:cs typeface="Calibri"/>
                <a:sym typeface="Calibri"/>
              </a:rPr>
              <a:t> da </a:t>
            </a:r>
            <a:r>
              <a:rPr lang="en-GB" b="1" dirty="0" err="1">
                <a:solidFill>
                  <a:srgbClr val="000000"/>
                </a:solidFill>
                <a:latin typeface="Calibri"/>
                <a:ea typeface="Calibri"/>
                <a:cs typeface="Calibri"/>
                <a:sym typeface="Calibri"/>
              </a:rPr>
              <a:t>Pensilvânia</a:t>
            </a:r>
            <a:endParaRPr lang="en-GB" b="1" dirty="0">
              <a:solidFill>
                <a:srgbClr val="000000"/>
              </a:solidFill>
              <a:latin typeface="Calibri"/>
              <a:ea typeface="Calibri"/>
              <a:cs typeface="Calibri"/>
              <a:sym typeface="Calibri"/>
            </a:endParaRPr>
          </a:p>
          <a:p>
            <a:pPr marL="0" lvl="0" indent="0" algn="ctr" rtl="0">
              <a:lnSpc>
                <a:spcPct val="115000"/>
              </a:lnSpc>
              <a:spcBef>
                <a:spcPts val="1000"/>
              </a:spcBef>
              <a:spcAft>
                <a:spcPts val="0"/>
              </a:spcAft>
              <a:buNone/>
            </a:pPr>
            <a:r>
              <a:rPr lang="en-GB" b="1" dirty="0" err="1">
                <a:solidFill>
                  <a:srgbClr val="000000"/>
                </a:solidFill>
                <a:latin typeface="Calibri"/>
                <a:ea typeface="Calibri"/>
                <a:cs typeface="Calibri"/>
                <a:sym typeface="Calibri"/>
              </a:rPr>
              <a:t>Programa</a:t>
            </a:r>
            <a:r>
              <a:rPr lang="en-GB" b="1" dirty="0">
                <a:solidFill>
                  <a:srgbClr val="000000"/>
                </a:solidFill>
                <a:latin typeface="Calibri"/>
                <a:ea typeface="Calibri"/>
                <a:cs typeface="Calibri"/>
                <a:sym typeface="Calibri"/>
              </a:rPr>
              <a:t> de </a:t>
            </a:r>
            <a:r>
              <a:rPr lang="en-GB" b="1" dirty="0" err="1">
                <a:solidFill>
                  <a:srgbClr val="000000"/>
                </a:solidFill>
                <a:latin typeface="Calibri"/>
                <a:ea typeface="Calibri"/>
                <a:cs typeface="Calibri"/>
                <a:sym typeface="Calibri"/>
              </a:rPr>
              <a:t>Redução</a:t>
            </a:r>
            <a:r>
              <a:rPr lang="en-GB" b="1" dirty="0">
                <a:solidFill>
                  <a:srgbClr val="000000"/>
                </a:solidFill>
                <a:latin typeface="Calibri"/>
                <a:ea typeface="Calibri"/>
                <a:cs typeface="Calibri"/>
                <a:sym typeface="Calibri"/>
              </a:rPr>
              <a:t> do </a:t>
            </a:r>
            <a:r>
              <a:rPr lang="en-GB" b="1" dirty="0" err="1">
                <a:solidFill>
                  <a:srgbClr val="000000"/>
                </a:solidFill>
                <a:latin typeface="Calibri"/>
                <a:ea typeface="Calibri"/>
                <a:cs typeface="Calibri"/>
                <a:sym typeface="Calibri"/>
              </a:rPr>
              <a:t>Isolamento</a:t>
            </a:r>
            <a:r>
              <a:rPr lang="en-GB" b="1" dirty="0">
                <a:solidFill>
                  <a:srgbClr val="000000"/>
                </a:solidFill>
                <a:latin typeface="Calibri"/>
                <a:ea typeface="Calibri"/>
                <a:cs typeface="Calibri"/>
                <a:sym typeface="Calibri"/>
              </a:rPr>
              <a:t> e </a:t>
            </a:r>
            <a:r>
              <a:rPr lang="en-GB" b="1" dirty="0" err="1">
                <a:solidFill>
                  <a:srgbClr val="000000"/>
                </a:solidFill>
                <a:latin typeface="Calibri"/>
                <a:ea typeface="Calibri"/>
                <a:cs typeface="Calibri"/>
                <a:sym typeface="Calibri"/>
              </a:rPr>
              <a:t>Contenções</a:t>
            </a:r>
            <a:r>
              <a:rPr lang="en-GB" b="1" dirty="0">
                <a:solidFill>
                  <a:srgbClr val="000000"/>
                </a:solidFill>
                <a:latin typeface="Calibri"/>
                <a:ea typeface="Calibri"/>
                <a:cs typeface="Calibri"/>
                <a:sym typeface="Calibri"/>
              </a:rPr>
              <a:t> </a:t>
            </a:r>
            <a:r>
              <a:rPr lang="en-GB" i="1" dirty="0">
                <a:solidFill>
                  <a:srgbClr val="000000"/>
                </a:solidFill>
                <a:latin typeface="Calibri"/>
                <a:ea typeface="Calibri"/>
                <a:cs typeface="Calibri"/>
                <a:sym typeface="Calibri"/>
              </a:rPr>
              <a:t>(</a:t>
            </a:r>
            <a:r>
              <a:rPr lang="en-GB" i="1" u="sng" dirty="0">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39</a:t>
            </a:r>
            <a:r>
              <a:rPr lang="en-GB" i="1" dirty="0">
                <a:solidFill>
                  <a:srgbClr val="000000"/>
                </a:solidFill>
                <a:latin typeface="Calibri"/>
                <a:ea typeface="Calibri"/>
                <a:cs typeface="Calibri"/>
                <a:sym typeface="Calibri"/>
              </a:rPr>
              <a:t>,</a:t>
            </a:r>
            <a:r>
              <a:rPr lang="en-GB" i="1" u="sng" dirty="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a:t>
            </a:r>
            <a:r>
              <a:rPr lang="en-GB" i="1" dirty="0">
                <a:solidFill>
                  <a:srgbClr val="000000"/>
                </a:solidFill>
                <a:latin typeface="Calibri"/>
                <a:ea typeface="Calibri"/>
                <a:cs typeface="Calibri"/>
                <a:sym typeface="Calibri"/>
              </a:rPr>
              <a:t>,</a:t>
            </a:r>
            <a:r>
              <a:rPr lang="en-GB" i="1" u="sng" dirty="0">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59</a:t>
            </a:r>
            <a:r>
              <a:rPr lang="en-GB" i="1" dirty="0">
                <a:solidFill>
                  <a:srgbClr val="000000"/>
                </a:solidFill>
                <a:latin typeface="Calibri"/>
                <a:ea typeface="Calibri"/>
                <a:cs typeface="Calibri"/>
                <a:sym typeface="Calibri"/>
              </a:rPr>
              <a:t>,</a:t>
            </a:r>
            <a:r>
              <a:rPr lang="en-GB" i="1" u="sng" dirty="0">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 60</a:t>
            </a:r>
            <a:r>
              <a:rPr lang="en-GB" i="1" dirty="0">
                <a:solidFill>
                  <a:srgbClr val="000000"/>
                </a:solidFill>
                <a:latin typeface="Calibri"/>
                <a:ea typeface="Calibri"/>
                <a:cs typeface="Calibri"/>
                <a:sym typeface="Calibri"/>
              </a:rPr>
              <a:t>)</a:t>
            </a:r>
            <a:endParaRPr dirty="0">
              <a:latin typeface="Calibri"/>
              <a:ea typeface="Calibri"/>
              <a:cs typeface="Calibri"/>
              <a:sym typeface="Calibri"/>
            </a:endParaRPr>
          </a:p>
          <a:p>
            <a:pPr marL="0" lvl="0" indent="0" algn="just" rtl="0">
              <a:lnSpc>
                <a:spcPct val="115000"/>
              </a:lnSpc>
              <a:spcBef>
                <a:spcPts val="1000"/>
              </a:spcBef>
              <a:spcAft>
                <a:spcPts val="0"/>
              </a:spcAft>
              <a:buNone/>
            </a:pPr>
            <a:r>
              <a:rPr lang="en-GB" dirty="0">
                <a:latin typeface="Calibri"/>
                <a:ea typeface="Calibri"/>
                <a:cs typeface="Calibri"/>
                <a:sym typeface="Calibri"/>
              </a:rPr>
              <a:t>Na </a:t>
            </a:r>
            <a:r>
              <a:rPr lang="en-GB" dirty="0" err="1">
                <a:latin typeface="Calibri"/>
                <a:ea typeface="Calibri"/>
                <a:cs typeface="Calibri"/>
                <a:sym typeface="Calibri"/>
              </a:rPr>
              <a:t>década</a:t>
            </a:r>
            <a:r>
              <a:rPr lang="en-GB" dirty="0">
                <a:latin typeface="Calibri"/>
                <a:ea typeface="Calibri"/>
                <a:cs typeface="Calibri"/>
                <a:sym typeface="Calibri"/>
              </a:rPr>
              <a:t> de 1990, o Departamento de Bem-Estar Público da </a:t>
            </a:r>
            <a:r>
              <a:rPr lang="en-GB" dirty="0" err="1">
                <a:latin typeface="Calibri"/>
                <a:ea typeface="Calibri"/>
                <a:cs typeface="Calibri"/>
                <a:sym typeface="Calibri"/>
              </a:rPr>
              <a:t>Pensilvânia</a:t>
            </a:r>
            <a:r>
              <a:rPr lang="en-GB" dirty="0">
                <a:latin typeface="Calibri"/>
                <a:ea typeface="Calibri"/>
                <a:cs typeface="Calibri"/>
                <a:sym typeface="Calibri"/>
              </a:rPr>
              <a:t> </a:t>
            </a:r>
            <a:r>
              <a:rPr lang="en-GB" dirty="0" err="1">
                <a:latin typeface="Calibri"/>
                <a:ea typeface="Calibri"/>
                <a:cs typeface="Calibri"/>
                <a:sym typeface="Calibri"/>
              </a:rPr>
              <a:t>instituiu</a:t>
            </a:r>
            <a:r>
              <a:rPr lang="en-GB" dirty="0">
                <a:latin typeface="Calibri"/>
                <a:ea typeface="Calibri"/>
                <a:cs typeface="Calibri"/>
                <a:sym typeface="Calibri"/>
              </a:rPr>
              <a:t> um </a:t>
            </a:r>
            <a:r>
              <a:rPr lang="en-GB" dirty="0" err="1">
                <a:latin typeface="Calibri"/>
                <a:ea typeface="Calibri"/>
                <a:cs typeface="Calibri"/>
                <a:sym typeface="Calibri"/>
              </a:rPr>
              <a:t>programa</a:t>
            </a:r>
            <a:r>
              <a:rPr lang="en-GB" dirty="0">
                <a:latin typeface="Calibri"/>
                <a:ea typeface="Calibri"/>
                <a:cs typeface="Calibri"/>
                <a:sym typeface="Calibri"/>
              </a:rPr>
              <a:t> </a:t>
            </a:r>
            <a:r>
              <a:rPr lang="en-GB" dirty="0" err="1">
                <a:latin typeface="Calibri"/>
                <a:ea typeface="Calibri"/>
                <a:cs typeface="Calibri"/>
                <a:sym typeface="Calibri"/>
              </a:rPr>
              <a:t>ativo</a:t>
            </a:r>
            <a:r>
              <a:rPr lang="en-GB" dirty="0">
                <a:latin typeface="Calibri"/>
                <a:ea typeface="Calibri"/>
                <a:cs typeface="Calibri"/>
                <a:sym typeface="Calibri"/>
              </a:rPr>
              <a:t> para </a:t>
            </a:r>
            <a:r>
              <a:rPr lang="en-GB" dirty="0" err="1">
                <a:latin typeface="Calibri"/>
                <a:ea typeface="Calibri"/>
                <a:cs typeface="Calibri"/>
                <a:sym typeface="Calibri"/>
              </a:rPr>
              <a:t>reduzir</a:t>
            </a:r>
            <a:r>
              <a:rPr lang="en-GB" dirty="0">
                <a:latin typeface="Calibri"/>
                <a:ea typeface="Calibri"/>
                <a:cs typeface="Calibri"/>
                <a:sym typeface="Calibri"/>
              </a:rPr>
              <a:t> e, </a:t>
            </a:r>
            <a:r>
              <a:rPr lang="en-GB" dirty="0" err="1">
                <a:latin typeface="Calibri"/>
                <a:ea typeface="Calibri"/>
                <a:cs typeface="Calibri"/>
                <a:sym typeface="Calibri"/>
              </a:rPr>
              <a:t>finalmente</a:t>
            </a:r>
            <a:r>
              <a:rPr lang="en-GB" dirty="0">
                <a:latin typeface="Calibri"/>
                <a:ea typeface="Calibri"/>
                <a:cs typeface="Calibri"/>
                <a:sym typeface="Calibri"/>
              </a:rPr>
              <a:t>, </a:t>
            </a:r>
            <a:r>
              <a:rPr lang="en-GB" dirty="0" err="1">
                <a:latin typeface="Calibri"/>
                <a:ea typeface="Calibri"/>
                <a:cs typeface="Calibri"/>
                <a:sym typeface="Calibri"/>
              </a:rPr>
              <a:t>eliminar</a:t>
            </a:r>
            <a:r>
              <a:rPr lang="en-GB" dirty="0">
                <a:latin typeface="Calibri"/>
                <a:ea typeface="Calibri"/>
                <a:cs typeface="Calibri"/>
                <a:sym typeface="Calibri"/>
              </a:rPr>
              <a:t> o </a:t>
            </a:r>
            <a:r>
              <a:rPr lang="en-GB" dirty="0" err="1">
                <a:latin typeface="Calibri"/>
                <a:ea typeface="Calibri"/>
                <a:cs typeface="Calibri"/>
                <a:sym typeface="Calibri"/>
              </a:rPr>
              <a:t>isolamento</a:t>
            </a:r>
            <a:r>
              <a:rPr lang="en-GB" dirty="0">
                <a:latin typeface="Calibri"/>
                <a:ea typeface="Calibri"/>
                <a:cs typeface="Calibri"/>
                <a:sym typeface="Calibri"/>
              </a:rPr>
              <a:t> e a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serviços</a:t>
            </a:r>
            <a:r>
              <a:rPr lang="en-GB" dirty="0">
                <a:latin typeface="Calibri"/>
                <a:ea typeface="Calibri"/>
                <a:cs typeface="Calibri"/>
                <a:sym typeface="Calibri"/>
              </a:rPr>
              <a:t> de </a:t>
            </a:r>
            <a:r>
              <a:rPr lang="en-GB" dirty="0" err="1">
                <a:latin typeface="Calibri"/>
                <a:ea typeface="Calibri"/>
                <a:cs typeface="Calibri"/>
                <a:sym typeface="Calibri"/>
              </a:rPr>
              <a:t>saúde</a:t>
            </a:r>
            <a:r>
              <a:rPr lang="en-GB" dirty="0">
                <a:latin typeface="Calibri"/>
                <a:ea typeface="Calibri"/>
                <a:cs typeface="Calibri"/>
                <a:sym typeface="Calibri"/>
              </a:rPr>
              <a:t> mental e </a:t>
            </a:r>
            <a:r>
              <a:rPr lang="en-GB" dirty="0" err="1">
                <a:latin typeface="Calibri"/>
                <a:ea typeface="Calibri"/>
                <a:cs typeface="Calibri"/>
                <a:sym typeface="Calibri"/>
              </a:rPr>
              <a:t>hospitais</a:t>
            </a:r>
            <a:r>
              <a:rPr lang="en-GB" dirty="0">
                <a:latin typeface="Calibri"/>
                <a:ea typeface="Calibri"/>
                <a:cs typeface="Calibri"/>
                <a:sym typeface="Calibri"/>
              </a:rPr>
              <a:t> de </a:t>
            </a:r>
            <a:r>
              <a:rPr lang="en-GB" dirty="0" err="1">
                <a:latin typeface="Calibri"/>
                <a:ea typeface="Calibri"/>
                <a:cs typeface="Calibri"/>
                <a:sym typeface="Calibri"/>
              </a:rPr>
              <a:t>custódia</a:t>
            </a:r>
            <a:r>
              <a:rPr lang="en-GB" dirty="0">
                <a:latin typeface="Calibri"/>
                <a:ea typeface="Calibri"/>
                <a:cs typeface="Calibri"/>
                <a:sym typeface="Calibri"/>
              </a:rPr>
              <a:t>. Todos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hospitais</a:t>
            </a:r>
            <a:r>
              <a:rPr lang="en-GB" dirty="0">
                <a:latin typeface="Calibri"/>
                <a:ea typeface="Calibri"/>
                <a:cs typeface="Calibri"/>
                <a:sym typeface="Calibri"/>
              </a:rPr>
              <a:t> </a:t>
            </a:r>
            <a:r>
              <a:rPr lang="en-GB" dirty="0" err="1">
                <a:latin typeface="Calibri"/>
                <a:ea typeface="Calibri"/>
                <a:cs typeface="Calibri"/>
                <a:sym typeface="Calibri"/>
              </a:rPr>
              <a:t>estão</a:t>
            </a:r>
            <a:r>
              <a:rPr lang="en-GB" dirty="0">
                <a:latin typeface="Calibri"/>
                <a:ea typeface="Calibri"/>
                <a:cs typeface="Calibri"/>
                <a:sym typeface="Calibri"/>
              </a:rPr>
              <a:t> </a:t>
            </a:r>
            <a:r>
              <a:rPr lang="en-GB" dirty="0" err="1">
                <a:latin typeface="Calibri"/>
                <a:ea typeface="Calibri"/>
                <a:cs typeface="Calibri"/>
                <a:sym typeface="Calibri"/>
              </a:rPr>
              <a:t>isentos</a:t>
            </a:r>
            <a:r>
              <a:rPr lang="en-GB" dirty="0">
                <a:latin typeface="Calibri"/>
                <a:ea typeface="Calibri"/>
                <a:cs typeface="Calibri"/>
                <a:sym typeface="Calibri"/>
              </a:rPr>
              <a:t> de </a:t>
            </a:r>
            <a:r>
              <a:rPr lang="en-GB" dirty="0" err="1">
                <a:latin typeface="Calibri"/>
                <a:ea typeface="Calibri"/>
                <a:cs typeface="Calibri"/>
                <a:sym typeface="Calibri"/>
              </a:rPr>
              <a:t>isolamento</a:t>
            </a:r>
            <a:r>
              <a:rPr lang="en-GB" dirty="0">
                <a:latin typeface="Calibri"/>
                <a:ea typeface="Calibri"/>
                <a:cs typeface="Calibri"/>
                <a:sym typeface="Calibri"/>
              </a:rPr>
              <a:t> </a:t>
            </a:r>
            <a:r>
              <a:rPr lang="en-GB" dirty="0" err="1">
                <a:latin typeface="Calibri"/>
                <a:ea typeface="Calibri"/>
                <a:cs typeface="Calibri"/>
                <a:sym typeface="Calibri"/>
              </a:rPr>
              <a:t>há</a:t>
            </a:r>
            <a:r>
              <a:rPr lang="en-GB" dirty="0">
                <a:latin typeface="Calibri"/>
                <a:ea typeface="Calibri"/>
                <a:cs typeface="Calibri"/>
                <a:sym typeface="Calibri"/>
              </a:rPr>
              <a:t> </a:t>
            </a:r>
            <a:r>
              <a:rPr lang="en-GB" dirty="0" err="1">
                <a:latin typeface="Calibri"/>
                <a:ea typeface="Calibri"/>
                <a:cs typeface="Calibri"/>
                <a:sym typeface="Calibri"/>
              </a:rPr>
              <a:t>vários</a:t>
            </a:r>
            <a:r>
              <a:rPr lang="en-GB" dirty="0">
                <a:latin typeface="Calibri"/>
                <a:ea typeface="Calibri"/>
                <a:cs typeface="Calibri"/>
                <a:sym typeface="Calibri"/>
              </a:rPr>
              <a:t> </a:t>
            </a:r>
            <a:r>
              <a:rPr lang="en-GB" dirty="0" err="1">
                <a:latin typeface="Calibri"/>
                <a:ea typeface="Calibri"/>
                <a:cs typeface="Calibri"/>
                <a:sym typeface="Calibri"/>
              </a:rPr>
              <a:t>anos</a:t>
            </a:r>
            <a:r>
              <a:rPr lang="en-GB" dirty="0">
                <a:latin typeface="Calibri"/>
                <a:ea typeface="Calibri"/>
                <a:cs typeface="Calibri"/>
                <a:sym typeface="Calibri"/>
              </a:rPr>
              <a:t> e </a:t>
            </a:r>
            <a:r>
              <a:rPr lang="en-GB" dirty="0" err="1">
                <a:latin typeface="Calibri"/>
                <a:ea typeface="Calibri"/>
                <a:cs typeface="Calibri"/>
                <a:sym typeface="Calibri"/>
              </a:rPr>
              <a:t>estão</a:t>
            </a:r>
            <a:r>
              <a:rPr lang="en-GB" dirty="0">
                <a:latin typeface="Calibri"/>
                <a:ea typeface="Calibri"/>
                <a:cs typeface="Calibri"/>
                <a:sym typeface="Calibri"/>
              </a:rPr>
              <a:t> se </a:t>
            </a:r>
            <a:r>
              <a:rPr lang="en-GB" dirty="0" err="1">
                <a:latin typeface="Calibri"/>
                <a:ea typeface="Calibri"/>
                <a:cs typeface="Calibri"/>
                <a:sym typeface="Calibri"/>
              </a:rPr>
              <a:t>aproximando</a:t>
            </a:r>
            <a:r>
              <a:rPr lang="en-GB" dirty="0">
                <a:latin typeface="Calibri"/>
                <a:ea typeface="Calibri"/>
                <a:cs typeface="Calibri"/>
                <a:sym typeface="Calibri"/>
              </a:rPr>
              <a:t> do </a:t>
            </a:r>
            <a:r>
              <a:rPr lang="en-GB" dirty="0" err="1">
                <a:latin typeface="Calibri"/>
                <a:ea typeface="Calibri"/>
                <a:cs typeface="Calibri"/>
                <a:sym typeface="Calibri"/>
              </a:rPr>
              <a:t>uso</a:t>
            </a:r>
            <a:r>
              <a:rPr lang="en-GB" dirty="0">
                <a:latin typeface="Calibri"/>
                <a:ea typeface="Calibri"/>
                <a:cs typeface="Calibri"/>
                <a:sym typeface="Calibri"/>
              </a:rPr>
              <a:t> zero de </a:t>
            </a:r>
            <a:r>
              <a:rPr lang="en-GB" dirty="0" err="1">
                <a:latin typeface="Calibri"/>
                <a:ea typeface="Calibri"/>
                <a:cs typeface="Calibri"/>
                <a:sym typeface="Calibri"/>
              </a:rPr>
              <a:t>contenção</a:t>
            </a:r>
            <a:r>
              <a:rPr lang="en-GB" dirty="0">
                <a:latin typeface="Calibri"/>
                <a:ea typeface="Calibri"/>
                <a:cs typeface="Calibri"/>
                <a:sym typeface="Calibri"/>
              </a:rPr>
              <a:t>. </a:t>
            </a:r>
          </a:p>
          <a:p>
            <a:pPr marL="0" lvl="0" indent="0" algn="just" rtl="0">
              <a:lnSpc>
                <a:spcPct val="115000"/>
              </a:lnSpc>
              <a:spcBef>
                <a:spcPts val="1000"/>
              </a:spcBef>
              <a:spcAft>
                <a:spcPts val="0"/>
              </a:spcAft>
              <a:buNone/>
            </a:pPr>
            <a:r>
              <a:rPr lang="en-GB" dirty="0">
                <a:latin typeface="Calibri"/>
                <a:ea typeface="Calibri"/>
                <a:cs typeface="Calibri"/>
                <a:sym typeface="Calibri"/>
              </a:rPr>
              <a:t>O </a:t>
            </a:r>
            <a:r>
              <a:rPr lang="en-GB" dirty="0" err="1">
                <a:latin typeface="Calibri"/>
                <a:ea typeface="Calibri"/>
                <a:cs typeface="Calibri"/>
                <a:sym typeface="Calibri"/>
              </a:rPr>
              <a:t>programa</a:t>
            </a:r>
            <a:r>
              <a:rPr lang="en-GB" dirty="0">
                <a:latin typeface="Calibri"/>
                <a:ea typeface="Calibri"/>
                <a:cs typeface="Calibri"/>
                <a:sym typeface="Calibri"/>
              </a:rPr>
              <a:t> </a:t>
            </a:r>
            <a:r>
              <a:rPr lang="en-GB" dirty="0" err="1">
                <a:latin typeface="Calibri"/>
                <a:ea typeface="Calibri"/>
                <a:cs typeface="Calibri"/>
                <a:sym typeface="Calibri"/>
              </a:rPr>
              <a:t>foi</a:t>
            </a:r>
            <a:r>
              <a:rPr lang="en-GB" dirty="0">
                <a:latin typeface="Calibri"/>
                <a:ea typeface="Calibri"/>
                <a:cs typeface="Calibri"/>
                <a:sym typeface="Calibri"/>
              </a:rPr>
              <a:t> </a:t>
            </a:r>
            <a:r>
              <a:rPr lang="en-GB" dirty="0" err="1">
                <a:latin typeface="Calibri"/>
                <a:ea typeface="Calibri"/>
                <a:cs typeface="Calibri"/>
                <a:sym typeface="Calibri"/>
              </a:rPr>
              <a:t>realizado</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meio</a:t>
            </a:r>
            <a:r>
              <a:rPr lang="en-GB" dirty="0">
                <a:latin typeface="Calibri"/>
                <a:ea typeface="Calibri"/>
                <a:cs typeface="Calibri"/>
                <a:sym typeface="Calibri"/>
              </a:rPr>
              <a:t> de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combinação</a:t>
            </a:r>
            <a:r>
              <a:rPr lang="en-GB" dirty="0">
                <a:latin typeface="Calibri"/>
                <a:ea typeface="Calibri"/>
                <a:cs typeface="Calibri"/>
                <a:sym typeface="Calibri"/>
              </a:rPr>
              <a:t> de </a:t>
            </a:r>
            <a:r>
              <a:rPr lang="en-GB" dirty="0" err="1">
                <a:latin typeface="Calibri"/>
                <a:ea typeface="Calibri"/>
                <a:cs typeface="Calibri"/>
                <a:sym typeface="Calibri"/>
              </a:rPr>
              <a:t>treinamento</a:t>
            </a:r>
            <a:r>
              <a:rPr lang="en-GB" dirty="0">
                <a:latin typeface="Calibri"/>
                <a:ea typeface="Calibri"/>
                <a:cs typeface="Calibri"/>
                <a:sym typeface="Calibri"/>
              </a:rPr>
              <a:t>, </a:t>
            </a:r>
            <a:r>
              <a:rPr lang="en-GB" dirty="0" err="1">
                <a:latin typeface="Calibri"/>
                <a:ea typeface="Calibri"/>
                <a:cs typeface="Calibri"/>
                <a:sym typeface="Calibri"/>
              </a:rPr>
              <a:t>monitoramento</a:t>
            </a:r>
            <a:r>
              <a:rPr lang="en-GB" dirty="0">
                <a:latin typeface="Calibri"/>
                <a:ea typeface="Calibri"/>
                <a:cs typeface="Calibri"/>
                <a:sym typeface="Calibri"/>
              </a:rPr>
              <a:t>, </a:t>
            </a:r>
            <a:r>
              <a:rPr lang="en-GB" dirty="0" err="1">
                <a:latin typeface="Calibri"/>
                <a:ea typeface="Calibri"/>
                <a:cs typeface="Calibri"/>
                <a:sym typeface="Calibri"/>
              </a:rPr>
              <a:t>revisão</a:t>
            </a:r>
            <a:r>
              <a:rPr lang="en-GB" dirty="0">
                <a:latin typeface="Calibri"/>
                <a:ea typeface="Calibri"/>
                <a:cs typeface="Calibri"/>
                <a:sym typeface="Calibri"/>
              </a:rPr>
              <a:t> de </a:t>
            </a:r>
            <a:r>
              <a:rPr lang="en-GB" dirty="0" err="1">
                <a:latin typeface="Calibri"/>
                <a:ea typeface="Calibri"/>
                <a:cs typeface="Calibri"/>
                <a:sym typeface="Calibri"/>
              </a:rPr>
              <a:t>políticas</a:t>
            </a:r>
            <a:r>
              <a:rPr lang="en-GB" dirty="0">
                <a:latin typeface="Calibri"/>
                <a:ea typeface="Calibri"/>
                <a:cs typeface="Calibri"/>
                <a:sym typeface="Calibri"/>
              </a:rPr>
              <a:t>, </a:t>
            </a:r>
            <a:r>
              <a:rPr lang="en-GB" dirty="0" err="1">
                <a:latin typeface="Calibri"/>
                <a:ea typeface="Calibri"/>
                <a:cs typeface="Calibri"/>
                <a:sym typeface="Calibri"/>
              </a:rPr>
              <a:t>mudança</a:t>
            </a:r>
            <a:r>
              <a:rPr lang="en-GB" dirty="0">
                <a:latin typeface="Calibri"/>
                <a:ea typeface="Calibri"/>
                <a:cs typeface="Calibri"/>
                <a:sym typeface="Calibri"/>
              </a:rPr>
              <a:t> cultural, </a:t>
            </a:r>
            <a:r>
              <a:rPr lang="en-GB" dirty="0" err="1">
                <a:latin typeface="Calibri"/>
                <a:ea typeface="Calibri"/>
                <a:cs typeface="Calibri"/>
                <a:sym typeface="Calibri"/>
              </a:rPr>
              <a:t>transparência</a:t>
            </a:r>
            <a:r>
              <a:rPr lang="en-GB" dirty="0">
                <a:latin typeface="Calibri"/>
                <a:ea typeface="Calibri"/>
                <a:cs typeface="Calibri"/>
                <a:sym typeface="Calibri"/>
              </a:rPr>
              <a:t> de dados, </a:t>
            </a:r>
            <a:r>
              <a:rPr lang="en-GB" dirty="0" err="1">
                <a:latin typeface="Calibri"/>
                <a:ea typeface="Calibri"/>
                <a:cs typeface="Calibri"/>
                <a:sym typeface="Calibri"/>
              </a:rPr>
              <a:t>uso</a:t>
            </a:r>
            <a:r>
              <a:rPr lang="en-GB" dirty="0">
                <a:latin typeface="Calibri"/>
                <a:ea typeface="Calibri"/>
                <a:cs typeface="Calibri"/>
                <a:sym typeface="Calibri"/>
              </a:rPr>
              <a:t> de equipes de </a:t>
            </a:r>
            <a:r>
              <a:rPr lang="en-GB" dirty="0" err="1">
                <a:latin typeface="Calibri"/>
                <a:ea typeface="Calibri"/>
                <a:cs typeface="Calibri"/>
                <a:sym typeface="Calibri"/>
              </a:rPr>
              <a:t>resposta</a:t>
            </a:r>
            <a:r>
              <a:rPr lang="en-GB" dirty="0">
                <a:latin typeface="Calibri"/>
                <a:ea typeface="Calibri"/>
                <a:cs typeface="Calibri"/>
                <a:sym typeface="Calibri"/>
              </a:rPr>
              <a:t> e </a:t>
            </a:r>
            <a:r>
              <a:rPr lang="en-GB" dirty="0" err="1">
                <a:latin typeface="Calibri"/>
                <a:ea typeface="Calibri"/>
                <a:cs typeface="Calibri"/>
                <a:sym typeface="Calibri"/>
              </a:rPr>
              <a:t>adoção</a:t>
            </a:r>
            <a:r>
              <a:rPr lang="en-GB" dirty="0">
                <a:latin typeface="Calibri"/>
                <a:ea typeface="Calibri"/>
                <a:cs typeface="Calibri"/>
                <a:sym typeface="Calibri"/>
              </a:rPr>
              <a:t> de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abordagem</a:t>
            </a:r>
            <a:r>
              <a:rPr lang="en-GB" dirty="0">
                <a:latin typeface="Calibri"/>
                <a:ea typeface="Calibri"/>
                <a:cs typeface="Calibri"/>
                <a:sym typeface="Calibri"/>
              </a:rPr>
              <a:t> de </a:t>
            </a:r>
            <a:r>
              <a:rPr lang="en-GB" dirty="0" err="1">
                <a:latin typeface="Calibri"/>
                <a:ea typeface="Calibri"/>
                <a:cs typeface="Calibri"/>
                <a:sym typeface="Calibri"/>
              </a:rPr>
              <a:t>recuperação</a:t>
            </a:r>
            <a:r>
              <a:rPr lang="en-GB" dirty="0">
                <a:latin typeface="Calibri"/>
                <a:ea typeface="Calibri"/>
                <a:cs typeface="Calibri"/>
                <a:sym typeface="Calibri"/>
              </a:rPr>
              <a:t> para a </a:t>
            </a:r>
            <a:r>
              <a:rPr lang="en-GB" dirty="0" err="1">
                <a:latin typeface="Calibri"/>
                <a:ea typeface="Calibri"/>
                <a:cs typeface="Calibri"/>
                <a:sym typeface="Calibri"/>
              </a:rPr>
              <a:t>prestação</a:t>
            </a:r>
            <a:r>
              <a:rPr lang="en-GB" dirty="0">
                <a:latin typeface="Calibri"/>
                <a:ea typeface="Calibri"/>
                <a:cs typeface="Calibri"/>
                <a:sym typeface="Calibri"/>
              </a:rPr>
              <a:t> de </a:t>
            </a:r>
            <a:r>
              <a:rPr lang="en-GB" dirty="0" err="1">
                <a:latin typeface="Calibri"/>
                <a:ea typeface="Calibri"/>
                <a:cs typeface="Calibri"/>
                <a:sym typeface="Calibri"/>
              </a:rPr>
              <a:t>serviços</a:t>
            </a:r>
            <a:r>
              <a:rPr lang="en-GB" dirty="0">
                <a:latin typeface="Calibri"/>
                <a:ea typeface="Calibri"/>
                <a:cs typeface="Calibri"/>
                <a:sym typeface="Calibri"/>
              </a:rPr>
              <a:t> </a:t>
            </a:r>
            <a:r>
              <a:rPr lang="en-GB" dirty="0" err="1">
                <a:latin typeface="Calibri"/>
                <a:ea typeface="Calibri"/>
                <a:cs typeface="Calibri"/>
                <a:sym typeface="Calibri"/>
              </a:rPr>
              <a:t>sociais</a:t>
            </a:r>
            <a:r>
              <a:rPr lang="en-GB" dirty="0">
                <a:latin typeface="Calibri"/>
                <a:ea typeface="Calibri"/>
                <a:cs typeface="Calibri"/>
                <a:sym typeface="Calibri"/>
              </a:rPr>
              <a:t> e de </a:t>
            </a:r>
            <a:r>
              <a:rPr lang="en-GB" dirty="0" err="1">
                <a:latin typeface="Calibri"/>
                <a:ea typeface="Calibri"/>
                <a:cs typeface="Calibri"/>
                <a:sym typeface="Calibri"/>
              </a:rPr>
              <a:t>saúde</a:t>
            </a:r>
            <a:r>
              <a:rPr lang="en-GB" dirty="0">
                <a:latin typeface="Calibri"/>
                <a:ea typeface="Calibri"/>
                <a:cs typeface="Calibri"/>
                <a:sym typeface="Calibri"/>
              </a:rPr>
              <a:t> mental. </a:t>
            </a:r>
          </a:p>
          <a:p>
            <a:pPr marL="0" lvl="0" indent="0" algn="just" rtl="0">
              <a:lnSpc>
                <a:spcPct val="115000"/>
              </a:lnSpc>
              <a:spcBef>
                <a:spcPts val="1000"/>
              </a:spcBef>
              <a:spcAft>
                <a:spcPts val="0"/>
              </a:spcAft>
              <a:buNone/>
            </a:pPr>
            <a:r>
              <a:rPr lang="en-GB" dirty="0" err="1">
                <a:latin typeface="Calibri"/>
                <a:ea typeface="Calibri"/>
                <a:cs typeface="Calibri"/>
                <a:sym typeface="Calibri"/>
              </a:rPr>
              <a:t>Pesquisas</a:t>
            </a:r>
            <a:r>
              <a:rPr lang="en-GB" dirty="0">
                <a:latin typeface="Calibri"/>
                <a:ea typeface="Calibri"/>
                <a:cs typeface="Calibri"/>
                <a:sym typeface="Calibri"/>
              </a:rPr>
              <a:t> que </a:t>
            </a:r>
            <a:r>
              <a:rPr lang="en-GB" dirty="0" err="1">
                <a:latin typeface="Calibri"/>
                <a:ea typeface="Calibri"/>
                <a:cs typeface="Calibri"/>
                <a:sym typeface="Calibri"/>
              </a:rPr>
              <a:t>avaliaram</a:t>
            </a:r>
            <a:r>
              <a:rPr lang="en-GB" dirty="0">
                <a:latin typeface="Calibri"/>
                <a:ea typeface="Calibri"/>
                <a:cs typeface="Calibri"/>
                <a:sym typeface="Calibri"/>
              </a:rPr>
              <a:t> o </a:t>
            </a:r>
            <a:r>
              <a:rPr lang="en-GB" dirty="0" err="1">
                <a:latin typeface="Calibri"/>
                <a:ea typeface="Calibri"/>
                <a:cs typeface="Calibri"/>
                <a:sym typeface="Calibri"/>
              </a:rPr>
              <a:t>impacto</a:t>
            </a:r>
            <a:r>
              <a:rPr lang="en-GB" dirty="0">
                <a:latin typeface="Calibri"/>
                <a:ea typeface="Calibri"/>
                <a:cs typeface="Calibri"/>
                <a:sym typeface="Calibri"/>
              </a:rPr>
              <a:t> do </a:t>
            </a:r>
            <a:r>
              <a:rPr lang="en-GB" dirty="0" err="1">
                <a:latin typeface="Calibri"/>
                <a:ea typeface="Calibri"/>
                <a:cs typeface="Calibri"/>
                <a:sym typeface="Calibri"/>
              </a:rPr>
              <a:t>programa</a:t>
            </a:r>
            <a:r>
              <a:rPr lang="en-GB" dirty="0">
                <a:latin typeface="Calibri"/>
                <a:ea typeface="Calibri"/>
                <a:cs typeface="Calibri"/>
                <a:sym typeface="Calibri"/>
              </a:rPr>
              <a:t> de 2001 a 2010 </a:t>
            </a:r>
            <a:r>
              <a:rPr lang="en-GB" dirty="0" err="1">
                <a:latin typeface="Calibri"/>
                <a:ea typeface="Calibri"/>
                <a:cs typeface="Calibri"/>
                <a:sym typeface="Calibri"/>
              </a:rPr>
              <a:t>mostraram</a:t>
            </a:r>
            <a:r>
              <a:rPr lang="en-GB" dirty="0">
                <a:latin typeface="Calibri"/>
                <a:ea typeface="Calibri"/>
                <a:cs typeface="Calibri"/>
                <a:sym typeface="Calibri"/>
              </a:rPr>
              <a:t> </a:t>
            </a:r>
            <a:r>
              <a:rPr lang="en-GB" dirty="0" err="1">
                <a:latin typeface="Calibri"/>
                <a:ea typeface="Calibri"/>
                <a:cs typeface="Calibri"/>
                <a:sym typeface="Calibri"/>
              </a:rPr>
              <a:t>reduções</a:t>
            </a:r>
            <a:r>
              <a:rPr lang="en-GB" dirty="0">
                <a:latin typeface="Calibri"/>
                <a:ea typeface="Calibri"/>
                <a:cs typeface="Calibri"/>
                <a:sym typeface="Calibri"/>
              </a:rPr>
              <a:t> </a:t>
            </a:r>
            <a:r>
              <a:rPr lang="en-GB" dirty="0" err="1">
                <a:latin typeface="Calibri"/>
                <a:ea typeface="Calibri"/>
                <a:cs typeface="Calibri"/>
                <a:sym typeface="Calibri"/>
              </a:rPr>
              <a:t>significativas</a:t>
            </a:r>
            <a:r>
              <a:rPr lang="en-GB" dirty="0">
                <a:latin typeface="Calibri"/>
                <a:ea typeface="Calibri"/>
                <a:cs typeface="Calibri"/>
                <a:sym typeface="Calibri"/>
              </a:rPr>
              <a:t> no </a:t>
            </a:r>
            <a:r>
              <a:rPr lang="en-GB" dirty="0" err="1">
                <a:latin typeface="Calibri"/>
                <a:ea typeface="Calibri"/>
                <a:cs typeface="Calibri"/>
                <a:sym typeface="Calibri"/>
              </a:rPr>
              <a:t>uso</a:t>
            </a:r>
            <a:r>
              <a:rPr lang="en-GB" dirty="0">
                <a:latin typeface="Calibri"/>
                <a:ea typeface="Calibri"/>
                <a:cs typeface="Calibri"/>
                <a:sym typeface="Calibri"/>
              </a:rPr>
              <a:t> de </a:t>
            </a:r>
            <a:r>
              <a:rPr lang="en-GB" dirty="0" err="1">
                <a:latin typeface="Calibri"/>
                <a:ea typeface="Calibri"/>
                <a:cs typeface="Calibri"/>
                <a:sym typeface="Calibri"/>
              </a:rPr>
              <a:t>isolamento</a:t>
            </a:r>
            <a:r>
              <a:rPr lang="en-GB" dirty="0">
                <a:latin typeface="Calibri"/>
                <a:ea typeface="Calibri"/>
                <a:cs typeface="Calibri"/>
                <a:sym typeface="Calibri"/>
              </a:rPr>
              <a:t> e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longo</a:t>
            </a:r>
            <a:r>
              <a:rPr lang="en-GB" dirty="0">
                <a:latin typeface="Calibri"/>
                <a:ea typeface="Calibri"/>
                <a:cs typeface="Calibri"/>
                <a:sym typeface="Calibri"/>
              </a:rPr>
              <a:t> </a:t>
            </a:r>
            <a:r>
              <a:rPr lang="en-GB" dirty="0" err="1">
                <a:latin typeface="Calibri"/>
                <a:ea typeface="Calibri"/>
                <a:cs typeface="Calibri"/>
                <a:sym typeface="Calibri"/>
              </a:rPr>
              <a:t>deste</a:t>
            </a:r>
            <a:r>
              <a:rPr lang="en-GB" dirty="0">
                <a:latin typeface="Calibri"/>
                <a:ea typeface="Calibri"/>
                <a:cs typeface="Calibri"/>
                <a:sym typeface="Calibri"/>
              </a:rPr>
              <a:t> </a:t>
            </a:r>
            <a:r>
              <a:rPr lang="en-GB" dirty="0" err="1">
                <a:latin typeface="Calibri"/>
                <a:ea typeface="Calibri"/>
                <a:cs typeface="Calibri"/>
                <a:sym typeface="Calibri"/>
              </a:rPr>
              <a:t>período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todo</a:t>
            </a:r>
            <a:r>
              <a:rPr lang="en-GB" dirty="0">
                <a:latin typeface="Calibri"/>
                <a:ea typeface="Calibri"/>
                <a:cs typeface="Calibri"/>
                <a:sym typeface="Calibri"/>
              </a:rPr>
              <a:t> o </a:t>
            </a:r>
            <a:r>
              <a:rPr lang="en-GB" dirty="0" err="1">
                <a:latin typeface="Calibri"/>
                <a:ea typeface="Calibri"/>
                <a:cs typeface="Calibri"/>
                <a:sym typeface="Calibri"/>
              </a:rPr>
              <a:t>estado</a:t>
            </a:r>
            <a:r>
              <a:rPr lang="en-GB" dirty="0">
                <a:latin typeface="Calibri"/>
                <a:ea typeface="Calibri"/>
                <a:cs typeface="Calibri"/>
                <a:sym typeface="Calibri"/>
              </a:rPr>
              <a:t>. Durante o </a:t>
            </a:r>
            <a:r>
              <a:rPr lang="en-GB" dirty="0" err="1">
                <a:latin typeface="Calibri"/>
                <a:ea typeface="Calibri"/>
                <a:cs typeface="Calibri"/>
                <a:sym typeface="Calibri"/>
              </a:rPr>
              <a:t>período</a:t>
            </a:r>
            <a:r>
              <a:rPr lang="en-GB" dirty="0">
                <a:latin typeface="Calibri"/>
                <a:ea typeface="Calibri"/>
                <a:cs typeface="Calibri"/>
                <a:sym typeface="Calibri"/>
              </a:rPr>
              <a:t> do </a:t>
            </a:r>
            <a:r>
              <a:rPr lang="en-GB" dirty="0" err="1">
                <a:latin typeface="Calibri"/>
                <a:ea typeface="Calibri"/>
                <a:cs typeface="Calibri"/>
                <a:sym typeface="Calibri"/>
              </a:rPr>
              <a:t>estudo</a:t>
            </a:r>
            <a:r>
              <a:rPr lang="en-GB" dirty="0">
                <a:latin typeface="Calibri"/>
                <a:ea typeface="Calibri"/>
                <a:cs typeface="Calibri"/>
                <a:sym typeface="Calibri"/>
              </a:rPr>
              <a:t>, o </a:t>
            </a:r>
            <a:r>
              <a:rPr lang="en-GB" dirty="0" err="1">
                <a:latin typeface="Calibri"/>
                <a:ea typeface="Calibri"/>
                <a:cs typeface="Calibri"/>
                <a:sym typeface="Calibri"/>
              </a:rPr>
              <a:t>uso</a:t>
            </a:r>
            <a:r>
              <a:rPr lang="en-GB" dirty="0">
                <a:latin typeface="Calibri"/>
                <a:ea typeface="Calibri"/>
                <a:cs typeface="Calibri"/>
                <a:sym typeface="Calibri"/>
              </a:rPr>
              <a:t> de </a:t>
            </a:r>
            <a:r>
              <a:rPr lang="en-GB" dirty="0" err="1">
                <a:latin typeface="Calibri"/>
                <a:ea typeface="Calibri"/>
                <a:cs typeface="Calibri"/>
                <a:sym typeface="Calibri"/>
              </a:rPr>
              <a:t>medicamentos</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programados</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indicador</a:t>
            </a:r>
            <a:r>
              <a:rPr lang="en-GB" dirty="0">
                <a:latin typeface="Calibri"/>
                <a:ea typeface="Calibri"/>
                <a:cs typeface="Calibri"/>
                <a:sym typeface="Calibri"/>
              </a:rPr>
              <a:t> do </a:t>
            </a:r>
            <a:r>
              <a:rPr lang="en-GB" dirty="0" err="1">
                <a:latin typeface="Calibri"/>
                <a:ea typeface="Calibri"/>
                <a:cs typeface="Calibri"/>
                <a:sym typeface="Calibri"/>
              </a:rPr>
              <a:t>uso</a:t>
            </a:r>
            <a:r>
              <a:rPr lang="en-GB" dirty="0">
                <a:latin typeface="Calibri"/>
                <a:ea typeface="Calibri"/>
                <a:cs typeface="Calibri"/>
                <a:sym typeface="Calibri"/>
              </a:rPr>
              <a:t> de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química</a:t>
            </a:r>
            <a:r>
              <a:rPr lang="en-GB" dirty="0">
                <a:latin typeface="Calibri"/>
                <a:ea typeface="Calibri"/>
                <a:cs typeface="Calibri"/>
                <a:sym typeface="Calibri"/>
              </a:rPr>
              <a:t> </a:t>
            </a:r>
            <a:r>
              <a:rPr lang="en-GB" dirty="0" err="1">
                <a:latin typeface="Calibri"/>
                <a:ea typeface="Calibri"/>
                <a:cs typeface="Calibri"/>
                <a:sym typeface="Calibri"/>
              </a:rPr>
              <a:t>também</a:t>
            </a:r>
            <a:r>
              <a:rPr lang="en-GB" dirty="0">
                <a:latin typeface="Calibri"/>
                <a:ea typeface="Calibri"/>
                <a:cs typeface="Calibri"/>
                <a:sym typeface="Calibri"/>
              </a:rPr>
              <a:t> </a:t>
            </a:r>
            <a:r>
              <a:rPr lang="en-GB" dirty="0" err="1">
                <a:latin typeface="Calibri"/>
                <a:ea typeface="Calibri"/>
                <a:cs typeface="Calibri"/>
                <a:sym typeface="Calibri"/>
              </a:rPr>
              <a:t>diminuiu</a:t>
            </a:r>
            <a:r>
              <a:rPr lang="en-GB" dirty="0">
                <a:latin typeface="Calibri"/>
                <a:ea typeface="Calibri"/>
                <a:cs typeface="Calibri"/>
                <a:sym typeface="Calibri"/>
              </a:rPr>
              <a:t>. </a:t>
            </a:r>
          </a:p>
          <a:p>
            <a:pPr marL="0" lvl="0" indent="0" algn="just" rtl="0">
              <a:lnSpc>
                <a:spcPct val="115000"/>
              </a:lnSpc>
              <a:spcBef>
                <a:spcPts val="1000"/>
              </a:spcBef>
              <a:spcAft>
                <a:spcPts val="0"/>
              </a:spcAft>
              <a:buNone/>
            </a:pPr>
            <a:r>
              <a:rPr lang="en-GB" dirty="0" err="1">
                <a:latin typeface="Calibri"/>
                <a:ea typeface="Calibri"/>
                <a:cs typeface="Calibri"/>
                <a:sym typeface="Calibri"/>
              </a:rPr>
              <a:t>Além</a:t>
            </a:r>
            <a:r>
              <a:rPr lang="en-GB" dirty="0">
                <a:latin typeface="Calibri"/>
                <a:ea typeface="Calibri"/>
                <a:cs typeface="Calibri"/>
                <a:sym typeface="Calibri"/>
              </a:rPr>
              <a:t> </a:t>
            </a:r>
            <a:r>
              <a:rPr lang="en-GB" dirty="0" err="1">
                <a:latin typeface="Calibri"/>
                <a:ea typeface="Calibri"/>
                <a:cs typeface="Calibri"/>
                <a:sym typeface="Calibri"/>
              </a:rPr>
              <a:t>disso</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contrário</a:t>
            </a:r>
            <a:r>
              <a:rPr lang="en-GB" dirty="0">
                <a:latin typeface="Calibri"/>
                <a:ea typeface="Calibri"/>
                <a:cs typeface="Calibri"/>
                <a:sym typeface="Calibri"/>
              </a:rPr>
              <a:t> da </a:t>
            </a:r>
            <a:r>
              <a:rPr lang="en-GB" dirty="0" err="1">
                <a:latin typeface="Calibri"/>
                <a:ea typeface="Calibri"/>
                <a:cs typeface="Calibri"/>
                <a:sym typeface="Calibri"/>
              </a:rPr>
              <a:t>preocupação</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houve</a:t>
            </a:r>
            <a:r>
              <a:rPr lang="en-GB" dirty="0">
                <a:latin typeface="Calibri"/>
                <a:ea typeface="Calibri"/>
                <a:cs typeface="Calibri"/>
                <a:sym typeface="Calibri"/>
              </a:rPr>
              <a:t> </a:t>
            </a:r>
            <a:r>
              <a:rPr lang="en-GB" dirty="0" err="1">
                <a:latin typeface="Calibri"/>
                <a:ea typeface="Calibri"/>
                <a:cs typeface="Calibri"/>
                <a:sym typeface="Calibri"/>
              </a:rPr>
              <a:t>aumento</a:t>
            </a:r>
            <a:r>
              <a:rPr lang="en-GB" dirty="0">
                <a:latin typeface="Calibri"/>
                <a:ea typeface="Calibri"/>
                <a:cs typeface="Calibri"/>
                <a:sym typeface="Calibri"/>
              </a:rPr>
              <a:t> de </a:t>
            </a:r>
            <a:r>
              <a:rPr lang="en-GB" dirty="0" err="1">
                <a:latin typeface="Calibri"/>
                <a:ea typeface="Calibri"/>
                <a:cs typeface="Calibri"/>
                <a:sym typeface="Calibri"/>
              </a:rPr>
              <a:t>agressões</a:t>
            </a:r>
            <a:r>
              <a:rPr lang="en-GB" dirty="0">
                <a:latin typeface="Calibri"/>
                <a:ea typeface="Calibri"/>
                <a:cs typeface="Calibri"/>
                <a:sym typeface="Calibri"/>
              </a:rPr>
              <a:t> à equipe;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alguns</a:t>
            </a:r>
            <a:r>
              <a:rPr lang="en-GB" dirty="0">
                <a:latin typeface="Calibri"/>
                <a:ea typeface="Calibri"/>
                <a:cs typeface="Calibri"/>
                <a:sym typeface="Calibri"/>
              </a:rPr>
              <a:t> </a:t>
            </a:r>
            <a:r>
              <a:rPr lang="en-GB" dirty="0" err="1">
                <a:latin typeface="Calibri"/>
                <a:ea typeface="Calibri"/>
                <a:cs typeface="Calibri"/>
                <a:sym typeface="Calibri"/>
              </a:rPr>
              <a:t>casos</a:t>
            </a:r>
            <a:r>
              <a:rPr lang="en-GB" dirty="0">
                <a:latin typeface="Calibri"/>
                <a:ea typeface="Calibri"/>
                <a:cs typeface="Calibri"/>
                <a:sym typeface="Calibri"/>
              </a:rPr>
              <a:t>, o </a:t>
            </a:r>
            <a:r>
              <a:rPr lang="en-GB" dirty="0" err="1">
                <a:latin typeface="Calibri"/>
                <a:ea typeface="Calibri"/>
                <a:cs typeface="Calibri"/>
                <a:sym typeface="Calibri"/>
              </a:rPr>
              <a:t>número</a:t>
            </a:r>
            <a:r>
              <a:rPr lang="en-GB" dirty="0">
                <a:latin typeface="Calibri"/>
                <a:ea typeface="Calibri"/>
                <a:cs typeface="Calibri"/>
                <a:sym typeface="Calibri"/>
              </a:rPr>
              <a:t> de </a:t>
            </a:r>
            <a:r>
              <a:rPr lang="en-GB" dirty="0" err="1">
                <a:latin typeface="Calibri"/>
                <a:ea typeface="Calibri"/>
                <a:cs typeface="Calibri"/>
                <a:sym typeface="Calibri"/>
              </a:rPr>
              <a:t>agressões</a:t>
            </a:r>
            <a:r>
              <a:rPr lang="en-GB" dirty="0">
                <a:latin typeface="Calibri"/>
                <a:ea typeface="Calibri"/>
                <a:cs typeface="Calibri"/>
                <a:sym typeface="Calibri"/>
              </a:rPr>
              <a:t> a </a:t>
            </a:r>
            <a:r>
              <a:rPr lang="en-GB" dirty="0" err="1">
                <a:latin typeface="Calibri"/>
                <a:ea typeface="Calibri"/>
                <a:cs typeface="Calibri"/>
                <a:sym typeface="Calibri"/>
              </a:rPr>
              <a:t>funcionários</a:t>
            </a:r>
            <a:r>
              <a:rPr lang="en-GB" dirty="0">
                <a:latin typeface="Calibri"/>
                <a:ea typeface="Calibri"/>
                <a:cs typeface="Calibri"/>
                <a:sym typeface="Calibri"/>
              </a:rPr>
              <a:t> </a:t>
            </a:r>
            <a:r>
              <a:rPr lang="en-GB" dirty="0" err="1">
                <a:latin typeface="Calibri"/>
                <a:ea typeface="Calibri"/>
                <a:cs typeface="Calibri"/>
                <a:sym typeface="Calibri"/>
              </a:rPr>
              <a:t>diminuiu</a:t>
            </a:r>
            <a:r>
              <a:rPr lang="en-GB" dirty="0">
                <a:latin typeface="Calibri"/>
                <a:ea typeface="Calibri"/>
                <a:cs typeface="Calibri"/>
                <a:sym typeface="Calibri"/>
              </a:rPr>
              <a:t>. </a:t>
            </a:r>
          </a:p>
        </p:txBody>
      </p:sp>
      <p:sp>
        <p:nvSpPr>
          <p:cNvPr id="1185" name="Google Shape;1185;p1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151</a:t>
            </a:fld>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2" name="Google Shape;1192;p1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dirty="0">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1000"/>
              </a:spcBef>
              <a:spcAft>
                <a:spcPts val="0"/>
              </a:spcAft>
              <a:buNone/>
            </a:pPr>
            <a:r>
              <a:rPr lang="en-GB" dirty="0">
                <a:latin typeface="Calibri"/>
                <a:ea typeface="Calibri"/>
                <a:cs typeface="Calibri"/>
                <a:sym typeface="Calibri"/>
              </a:rPr>
              <a:t>No final da </a:t>
            </a:r>
            <a:r>
              <a:rPr lang="en-GB" dirty="0" err="1">
                <a:latin typeface="Calibri"/>
                <a:ea typeface="Calibri"/>
                <a:cs typeface="Calibri"/>
                <a:sym typeface="Calibri"/>
              </a:rPr>
              <a:t>apresentação</a:t>
            </a:r>
            <a:r>
              <a:rPr lang="en-GB" dirty="0">
                <a:latin typeface="Calibri"/>
                <a:ea typeface="Calibri"/>
                <a:cs typeface="Calibri"/>
                <a:sym typeface="Calibri"/>
              </a:rPr>
              <a:t>, </a:t>
            </a:r>
            <a:r>
              <a:rPr lang="en-GB" dirty="0" err="1">
                <a:latin typeface="Calibri"/>
                <a:ea typeface="Calibri"/>
                <a:cs typeface="Calibri"/>
                <a:sym typeface="Calibri"/>
              </a:rPr>
              <a:t>mostre</a:t>
            </a:r>
            <a:r>
              <a:rPr lang="en-GB" dirty="0">
                <a:latin typeface="Calibri"/>
                <a:ea typeface="Calibri"/>
                <a:cs typeface="Calibri"/>
                <a:sym typeface="Calibri"/>
              </a:rPr>
              <a:t> </a:t>
            </a:r>
            <a:r>
              <a:rPr lang="en-GB" dirty="0" err="1">
                <a:latin typeface="Calibri"/>
                <a:ea typeface="Calibri"/>
                <a:cs typeface="Calibri"/>
                <a:sym typeface="Calibri"/>
              </a:rPr>
              <a:t>aos</a:t>
            </a:r>
            <a:r>
              <a:rPr lang="en-GB" dirty="0">
                <a:latin typeface="Calibri"/>
                <a:ea typeface="Calibri"/>
                <a:cs typeface="Calibri"/>
                <a:sym typeface="Calibri"/>
              </a:rPr>
              <a:t> </a:t>
            </a:r>
            <a:r>
              <a:rPr lang="en-GB" dirty="0" err="1">
                <a:latin typeface="Calibri"/>
                <a:ea typeface="Calibri"/>
                <a:cs typeface="Calibri"/>
                <a:sym typeface="Calibri"/>
              </a:rPr>
              <a:t>participantes</a:t>
            </a:r>
            <a:r>
              <a:rPr lang="en-GB" dirty="0">
                <a:latin typeface="Calibri"/>
                <a:ea typeface="Calibri"/>
                <a:cs typeface="Calibri"/>
                <a:sym typeface="Calibri"/>
              </a:rPr>
              <a:t> o </a:t>
            </a:r>
            <a:r>
              <a:rPr lang="en-GB" dirty="0" err="1">
                <a:latin typeface="Calibri"/>
                <a:ea typeface="Calibri"/>
                <a:cs typeface="Calibri"/>
                <a:sym typeface="Calibri"/>
              </a:rPr>
              <a:t>seguinte</a:t>
            </a:r>
            <a:r>
              <a:rPr lang="en-GB" dirty="0">
                <a:latin typeface="Calibri"/>
                <a:ea typeface="Calibri"/>
                <a:cs typeface="Calibri"/>
                <a:sym typeface="Calibri"/>
              </a:rPr>
              <a:t> </a:t>
            </a:r>
            <a:r>
              <a:rPr lang="en-GB" dirty="0" err="1">
                <a:latin typeface="Calibri"/>
                <a:ea typeface="Calibri"/>
                <a:cs typeface="Calibri"/>
                <a:sym typeface="Calibri"/>
              </a:rPr>
              <a:t>vídeo</a:t>
            </a:r>
            <a:r>
              <a:rPr lang="en-GB" dirty="0">
                <a:latin typeface="Calibri"/>
                <a:ea typeface="Calibri"/>
                <a:cs typeface="Calibri"/>
                <a:sym typeface="Calibri"/>
              </a:rPr>
              <a:t> </a:t>
            </a:r>
            <a:r>
              <a:rPr lang="en-GB" dirty="0" err="1">
                <a:latin typeface="Calibri"/>
                <a:ea typeface="Calibri"/>
                <a:cs typeface="Calibri"/>
                <a:sym typeface="Calibri"/>
              </a:rPr>
              <a:t>sobre</a:t>
            </a:r>
            <a:r>
              <a:rPr lang="en-GB" dirty="0">
                <a:latin typeface="Calibri"/>
                <a:ea typeface="Calibri"/>
                <a:cs typeface="Calibri"/>
                <a:sym typeface="Calibri"/>
              </a:rPr>
              <a:t> o “</a:t>
            </a:r>
            <a:r>
              <a:rPr lang="en-GB" i="1" dirty="0">
                <a:latin typeface="Calibri"/>
                <a:ea typeface="Calibri"/>
                <a:cs typeface="Calibri"/>
                <a:sym typeface="Calibri"/>
              </a:rPr>
              <a:t>No force first</a:t>
            </a:r>
            <a:r>
              <a:rPr lang="en-GB" dirty="0">
                <a:latin typeface="Calibri"/>
                <a:ea typeface="Calibri"/>
                <a:cs typeface="Calibri"/>
                <a:sym typeface="Calibri"/>
              </a:rPr>
              <a:t>” (Sem </a:t>
            </a:r>
            <a:r>
              <a:rPr lang="en-GB" dirty="0" err="1">
                <a:latin typeface="Calibri"/>
                <a:ea typeface="Calibri"/>
                <a:cs typeface="Calibri"/>
                <a:sym typeface="Calibri"/>
              </a:rPr>
              <a:t>uso</a:t>
            </a:r>
            <a:r>
              <a:rPr lang="en-GB" dirty="0">
                <a:latin typeface="Calibri"/>
                <a:ea typeface="Calibri"/>
                <a:cs typeface="Calibri"/>
                <a:sym typeface="Calibri"/>
              </a:rPr>
              <a:t> de </a:t>
            </a:r>
            <a:r>
              <a:rPr lang="en-GB" dirty="0" err="1">
                <a:latin typeface="Calibri"/>
                <a:ea typeface="Calibri"/>
                <a:cs typeface="Calibri"/>
                <a:sym typeface="Calibri"/>
              </a:rPr>
              <a:t>força</a:t>
            </a:r>
            <a:r>
              <a:rPr lang="en-GB" dirty="0">
                <a:latin typeface="Calibri"/>
                <a:ea typeface="Calibri"/>
                <a:cs typeface="Calibri"/>
                <a:sym typeface="Calibri"/>
              </a:rPr>
              <a:t>), um </a:t>
            </a:r>
            <a:r>
              <a:rPr lang="en-GB" dirty="0" err="1">
                <a:latin typeface="Calibri"/>
                <a:ea typeface="Calibri"/>
                <a:cs typeface="Calibri"/>
                <a:sym typeface="Calibri"/>
              </a:rPr>
              <a:t>programa</a:t>
            </a:r>
            <a:r>
              <a:rPr lang="en-GB" dirty="0">
                <a:latin typeface="Calibri"/>
                <a:ea typeface="Calibri"/>
                <a:cs typeface="Calibri"/>
                <a:sym typeface="Calibri"/>
              </a:rPr>
              <a:t> de </a:t>
            </a:r>
            <a:r>
              <a:rPr lang="en-GB" dirty="0" err="1">
                <a:latin typeface="Calibri"/>
                <a:ea typeface="Calibri"/>
                <a:cs typeface="Calibri"/>
                <a:sym typeface="Calibri"/>
              </a:rPr>
              <a:t>redução</a:t>
            </a:r>
            <a:r>
              <a:rPr lang="en-GB" dirty="0">
                <a:latin typeface="Calibri"/>
                <a:ea typeface="Calibri"/>
                <a:cs typeface="Calibri"/>
                <a:sym typeface="Calibri"/>
              </a:rPr>
              <a:t> do </a:t>
            </a:r>
            <a:r>
              <a:rPr lang="en-GB" dirty="0" err="1">
                <a:latin typeface="Calibri"/>
                <a:ea typeface="Calibri"/>
                <a:cs typeface="Calibri"/>
                <a:sym typeface="Calibri"/>
              </a:rPr>
              <a:t>uso</a:t>
            </a:r>
            <a:r>
              <a:rPr lang="en-GB" dirty="0">
                <a:latin typeface="Calibri"/>
                <a:ea typeface="Calibri"/>
                <a:cs typeface="Calibri"/>
                <a:sym typeface="Calibri"/>
              </a:rPr>
              <a:t> de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implementado</a:t>
            </a:r>
            <a:r>
              <a:rPr lang="en-GB" dirty="0">
                <a:latin typeface="Calibri"/>
                <a:ea typeface="Calibri"/>
                <a:cs typeface="Calibri"/>
                <a:sym typeface="Calibri"/>
              </a:rPr>
              <a:t> no Reino </a:t>
            </a:r>
            <a:r>
              <a:rPr lang="en-GB" dirty="0" err="1">
                <a:latin typeface="Calibri"/>
                <a:ea typeface="Calibri"/>
                <a:cs typeface="Calibri"/>
                <a:sym typeface="Calibri"/>
              </a:rPr>
              <a:t>Unido</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lnSpc>
                <a:spcPct val="115000"/>
              </a:lnSpc>
              <a:spcBef>
                <a:spcPts val="1000"/>
              </a:spcBef>
              <a:spcAft>
                <a:spcPts val="0"/>
              </a:spcAft>
              <a:buNone/>
            </a:pPr>
            <a:r>
              <a:rPr lang="en-GB" dirty="0" err="1">
                <a:latin typeface="Calibri"/>
                <a:ea typeface="Calibri"/>
                <a:cs typeface="Calibri"/>
                <a:sym typeface="Calibri"/>
              </a:rPr>
              <a:t>Não</a:t>
            </a:r>
            <a:r>
              <a:rPr lang="en-GB" dirty="0">
                <a:latin typeface="Calibri"/>
                <a:ea typeface="Calibri"/>
                <a:cs typeface="Calibri"/>
                <a:sym typeface="Calibri"/>
              </a:rPr>
              <a:t> usar a </a:t>
            </a:r>
            <a:r>
              <a:rPr lang="en-GB" dirty="0" err="1">
                <a:latin typeface="Calibri"/>
                <a:ea typeface="Calibri"/>
                <a:cs typeface="Calibri"/>
                <a:sym typeface="Calibri"/>
              </a:rPr>
              <a:t>força</a:t>
            </a:r>
            <a:r>
              <a:rPr lang="en-GB" dirty="0">
                <a:latin typeface="Calibri"/>
                <a:ea typeface="Calibri"/>
                <a:cs typeface="Calibri"/>
                <a:sym typeface="Calibri"/>
              </a:rPr>
              <a:t> </a:t>
            </a:r>
            <a:r>
              <a:rPr lang="en-GB" dirty="0" err="1">
                <a:latin typeface="Calibri"/>
                <a:ea typeface="Calibri"/>
                <a:cs typeface="Calibri"/>
                <a:sym typeface="Calibri"/>
              </a:rPr>
              <a:t>primeiro</a:t>
            </a:r>
            <a:r>
              <a:rPr lang="en-GB" dirty="0">
                <a:latin typeface="Calibri"/>
                <a:ea typeface="Calibri"/>
                <a:cs typeface="Calibri"/>
                <a:sym typeface="Calibri"/>
              </a:rPr>
              <a:t>, Mersey Care NHS Trust (7:15)</a:t>
            </a:r>
            <a:endParaRPr dirty="0">
              <a:latin typeface="Calibri"/>
              <a:ea typeface="Calibri"/>
              <a:cs typeface="Calibri"/>
              <a:sym typeface="Calibri"/>
            </a:endParaRPr>
          </a:p>
          <a:p>
            <a:pPr marL="0" lvl="0" indent="0" algn="l" rtl="0">
              <a:lnSpc>
                <a:spcPct val="115000"/>
              </a:lnSpc>
              <a:spcBef>
                <a:spcPts val="1000"/>
              </a:spcBef>
              <a:spcAft>
                <a:spcPts val="0"/>
              </a:spcAft>
              <a:buNone/>
            </a:pPr>
            <a:r>
              <a:rPr lang="en-GB" u="sng" dirty="0">
                <a:solidFill>
                  <a:srgbClr val="0000FF"/>
                </a:solidFill>
                <a:latin typeface="Calibri"/>
                <a:ea typeface="Calibri"/>
                <a:cs typeface="Calibri"/>
                <a:sym typeface="Calibri"/>
              </a:rPr>
              <a:t>https://</a:t>
            </a:r>
            <a:r>
              <a:rPr lang="en-GB" u="sng" dirty="0" err="1">
                <a:solidFill>
                  <a:srgbClr val="0000FF"/>
                </a:solidFill>
                <a:latin typeface="Calibri"/>
                <a:ea typeface="Calibri"/>
                <a:cs typeface="Calibri"/>
                <a:sym typeface="Calibri"/>
              </a:rPr>
              <a:t>youtu.be</a:t>
            </a:r>
            <a:r>
              <a:rPr lang="en-GB" u="sng" dirty="0">
                <a:solidFill>
                  <a:srgbClr val="0000FF"/>
                </a:solidFill>
                <a:latin typeface="Calibri"/>
                <a:ea typeface="Calibri"/>
                <a:cs typeface="Calibri"/>
                <a:sym typeface="Calibri"/>
              </a:rPr>
              <a:t>/sCNdpDK3V3g </a:t>
            </a:r>
            <a:r>
              <a:rPr lang="en-GB" dirty="0">
                <a:latin typeface="Calibri"/>
                <a:ea typeface="Calibri"/>
                <a:cs typeface="Calibri"/>
                <a:sym typeface="Calibri"/>
              </a:rPr>
              <a:t>(</a:t>
            </a:r>
            <a:r>
              <a:rPr lang="en-GB" dirty="0" err="1">
                <a:latin typeface="Calibri"/>
                <a:ea typeface="Calibri"/>
                <a:cs typeface="Calibri"/>
                <a:sym typeface="Calibri"/>
              </a:rPr>
              <a:t>acesso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9 de </a:t>
            </a:r>
            <a:r>
              <a:rPr lang="en-GB" dirty="0" err="1">
                <a:latin typeface="Calibri"/>
                <a:ea typeface="Calibri"/>
                <a:cs typeface="Calibri"/>
                <a:sym typeface="Calibri"/>
              </a:rPr>
              <a:t>abril</a:t>
            </a:r>
            <a:r>
              <a:rPr lang="en-GB" dirty="0">
                <a:latin typeface="Calibri"/>
                <a:ea typeface="Calibri"/>
                <a:cs typeface="Calibri"/>
                <a:sym typeface="Calibri"/>
              </a:rPr>
              <a:t> de 2019</a:t>
            </a:r>
            <a:r>
              <a:rPr lang="en-GB" b="1"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1193" name="Google Shape;1193;p1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152</a:t>
            </a:fld>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p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9" name="Google Shape;1199;p1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Apresentação</a:t>
            </a:r>
            <a:r>
              <a:rPr lang="en-GB" b="1" i="1" dirty="0">
                <a:latin typeface="Calibri"/>
                <a:ea typeface="Calibri"/>
                <a:cs typeface="Calibri"/>
                <a:sym typeface="Calibri"/>
              </a:rPr>
              <a:t>: </a:t>
            </a:r>
            <a:r>
              <a:rPr lang="en-GB" b="1" i="1" dirty="0" err="1">
                <a:latin typeface="Calibri"/>
                <a:ea typeface="Calibri"/>
                <a:cs typeface="Calibri"/>
                <a:sym typeface="Calibri"/>
              </a:rPr>
              <a:t>Finalizando</a:t>
            </a:r>
            <a:r>
              <a:rPr lang="en-GB" b="1" i="1" dirty="0">
                <a:latin typeface="Calibri"/>
                <a:ea typeface="Calibri"/>
                <a:cs typeface="Calibri"/>
                <a:sym typeface="Calibri"/>
              </a:rPr>
              <a:t> (10 min.)</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b="1" i="1" dirty="0" err="1">
                <a:solidFill>
                  <a:srgbClr val="4F81BD"/>
                </a:solidFill>
                <a:latin typeface="Calibri"/>
                <a:ea typeface="Calibri"/>
                <a:cs typeface="Calibri"/>
                <a:sym typeface="Calibri"/>
              </a:rPr>
              <a:t>Pergunte</a:t>
            </a:r>
            <a:r>
              <a:rPr lang="en-GB" b="1" i="1" dirty="0">
                <a:solidFill>
                  <a:srgbClr val="4F81BD"/>
                </a:solidFill>
                <a:latin typeface="Calibri"/>
                <a:ea typeface="Calibri"/>
                <a:cs typeface="Calibri"/>
                <a:sym typeface="Calibri"/>
              </a:rPr>
              <a:t> </a:t>
            </a:r>
            <a:r>
              <a:rPr lang="en-GB" b="1" i="1" dirty="0" err="1">
                <a:solidFill>
                  <a:srgbClr val="4F81BD"/>
                </a:solidFill>
                <a:latin typeface="Calibri"/>
                <a:ea typeface="Calibri"/>
                <a:cs typeface="Calibri"/>
                <a:sym typeface="Calibri"/>
              </a:rPr>
              <a:t>aos</a:t>
            </a:r>
            <a:r>
              <a:rPr lang="en-GB" b="1" i="1" dirty="0">
                <a:solidFill>
                  <a:srgbClr val="4F81BD"/>
                </a:solidFill>
                <a:latin typeface="Calibri"/>
                <a:ea typeface="Calibri"/>
                <a:cs typeface="Calibri"/>
                <a:sym typeface="Calibri"/>
              </a:rPr>
              <a:t> </a:t>
            </a:r>
            <a:r>
              <a:rPr lang="en-GB" b="1" i="1" dirty="0" err="1">
                <a:solidFill>
                  <a:srgbClr val="4F81BD"/>
                </a:solidFill>
                <a:latin typeface="Calibri"/>
                <a:ea typeface="Calibri"/>
                <a:cs typeface="Calibri"/>
                <a:sym typeface="Calibri"/>
              </a:rPr>
              <a:t>participantes</a:t>
            </a:r>
            <a:r>
              <a:rPr lang="en-GB" b="1" i="1"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b="1" i="1"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a:latin typeface="Calibri"/>
                <a:ea typeface="Calibri"/>
                <a:cs typeface="Calibri"/>
                <a:sym typeface="Calibri"/>
              </a:rPr>
              <a:t>Quais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três</a:t>
            </a:r>
            <a:r>
              <a:rPr lang="en-GB" dirty="0">
                <a:latin typeface="Calibri"/>
                <a:ea typeface="Calibri"/>
                <a:cs typeface="Calibri"/>
                <a:sym typeface="Calibri"/>
              </a:rPr>
              <a:t> </a:t>
            </a:r>
            <a:r>
              <a:rPr lang="en-GB" dirty="0" err="1">
                <a:latin typeface="Calibri"/>
                <a:ea typeface="Calibri"/>
                <a:cs typeface="Calibri"/>
                <a:sym typeface="Calibri"/>
              </a:rPr>
              <a:t>pontos</a:t>
            </a:r>
            <a:r>
              <a:rPr lang="en-GB" dirty="0">
                <a:latin typeface="Calibri"/>
                <a:ea typeface="Calibri"/>
                <a:cs typeface="Calibri"/>
                <a:sym typeface="Calibri"/>
              </a:rPr>
              <a:t> </a:t>
            </a:r>
            <a:r>
              <a:rPr lang="en-GB" dirty="0" err="1">
                <a:latin typeface="Calibri"/>
                <a:ea typeface="Calibri"/>
                <a:cs typeface="Calibri"/>
                <a:sym typeface="Calibri"/>
              </a:rPr>
              <a:t>principais</a:t>
            </a:r>
            <a:r>
              <a:rPr lang="en-GB" dirty="0">
                <a:latin typeface="Calibri"/>
                <a:ea typeface="Calibri"/>
                <a:cs typeface="Calibri"/>
                <a:sym typeface="Calibri"/>
              </a:rPr>
              <a:t> que </a:t>
            </a:r>
            <a:r>
              <a:rPr lang="en-GB" dirty="0" err="1">
                <a:latin typeface="Calibri"/>
                <a:ea typeface="Calibri"/>
                <a:cs typeface="Calibri"/>
                <a:sym typeface="Calibri"/>
              </a:rPr>
              <a:t>você</a:t>
            </a:r>
            <a:r>
              <a:rPr lang="en-GB" dirty="0">
                <a:latin typeface="Calibri"/>
                <a:ea typeface="Calibri"/>
                <a:cs typeface="Calibri"/>
                <a:sym typeface="Calibri"/>
              </a:rPr>
              <a:t> </a:t>
            </a:r>
            <a:r>
              <a:rPr lang="en-GB" dirty="0" err="1">
                <a:latin typeface="Calibri"/>
                <a:ea typeface="Calibri"/>
                <a:cs typeface="Calibri"/>
                <a:sym typeface="Calibri"/>
              </a:rPr>
              <a:t>aprendeu</a:t>
            </a:r>
            <a:r>
              <a:rPr lang="en-GB" dirty="0">
                <a:latin typeface="Calibri"/>
                <a:ea typeface="Calibri"/>
                <a:cs typeface="Calibri"/>
                <a:sym typeface="Calibri"/>
              </a:rPr>
              <a:t> com </a:t>
            </a:r>
            <a:r>
              <a:rPr lang="en-GB" dirty="0" err="1">
                <a:latin typeface="Calibri"/>
                <a:ea typeface="Calibri"/>
                <a:cs typeface="Calibri"/>
                <a:sym typeface="Calibri"/>
              </a:rPr>
              <a:t>este</a:t>
            </a:r>
            <a:r>
              <a:rPr lang="en-GB" dirty="0">
                <a:latin typeface="Calibri"/>
                <a:ea typeface="Calibri"/>
                <a:cs typeface="Calibri"/>
                <a:sym typeface="Calibri"/>
              </a:rPr>
              <a:t> </a:t>
            </a:r>
            <a:r>
              <a:rPr lang="en-GB" dirty="0" err="1">
                <a:latin typeface="Calibri"/>
                <a:ea typeface="Calibri"/>
                <a:cs typeface="Calibri"/>
                <a:sym typeface="Calibri"/>
              </a:rPr>
              <a:t>treinamento</a:t>
            </a:r>
            <a:r>
              <a:rPr lang="en-GB" dirty="0">
                <a:latin typeface="Calibri"/>
                <a:ea typeface="Calibri"/>
                <a:cs typeface="Calibri"/>
                <a:sym typeface="Calibri"/>
              </a:rPr>
              <a:t>?</a:t>
            </a:r>
            <a:endParaRPr dirty="0"/>
          </a:p>
        </p:txBody>
      </p:sp>
      <p:sp>
        <p:nvSpPr>
          <p:cNvPr id="1200" name="Google Shape;1200;p1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153</a:t>
            </a:fld>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6" name="Google Shape;1206;p1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dirty="0">
              <a:solidFill>
                <a:srgbClr val="4F81BD"/>
              </a:solidFill>
              <a:latin typeface="Calibri"/>
              <a:ea typeface="Calibri"/>
              <a:cs typeface="Calibri"/>
              <a:sym typeface="Calibri"/>
            </a:endParaRPr>
          </a:p>
          <a:p>
            <a:pPr marL="0" lvl="0" indent="0" algn="l" rtl="0">
              <a:lnSpc>
                <a:spcPct val="115000"/>
              </a:lnSpc>
              <a:spcBef>
                <a:spcPts val="1000"/>
              </a:spcBef>
              <a:spcAft>
                <a:spcPts val="0"/>
              </a:spcAft>
              <a:buNone/>
            </a:pPr>
            <a:r>
              <a:rPr lang="en-GB" dirty="0" err="1">
                <a:solidFill>
                  <a:srgbClr val="4F81BD"/>
                </a:solidFill>
                <a:latin typeface="Calibri"/>
                <a:ea typeface="Calibri"/>
                <a:cs typeface="Calibri"/>
                <a:sym typeface="Calibri"/>
              </a:rPr>
              <a:t>Acompanhe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esta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pergunta</a:t>
            </a:r>
            <a:r>
              <a:rPr lang="en-GB" dirty="0">
                <a:solidFill>
                  <a:srgbClr val="4F81BD"/>
                </a:solidFill>
                <a:latin typeface="Calibri"/>
                <a:ea typeface="Calibri"/>
                <a:cs typeface="Calibri"/>
                <a:sym typeface="Calibri"/>
              </a:rPr>
              <a:t> com </a:t>
            </a:r>
            <a:r>
              <a:rPr lang="en-GB" dirty="0" err="1">
                <a:solidFill>
                  <a:srgbClr val="4F81BD"/>
                </a:solidFill>
                <a:latin typeface="Calibri"/>
                <a:ea typeface="Calibri"/>
                <a:cs typeface="Calibri"/>
                <a:sym typeface="Calibri"/>
              </a:rPr>
              <a:t>estas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mensagens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importantes</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levar</a:t>
            </a:r>
            <a:r>
              <a:rPr lang="en-GB" dirty="0">
                <a:solidFill>
                  <a:srgbClr val="4F81BD"/>
                </a:solidFill>
                <a:latin typeface="Calibri"/>
                <a:ea typeface="Calibri"/>
                <a:cs typeface="Calibri"/>
                <a:sym typeface="Calibri"/>
              </a:rPr>
              <a:t> para casa. </a:t>
            </a:r>
          </a:p>
          <a:p>
            <a:pPr marL="0" lvl="0" indent="0" algn="l" rtl="0">
              <a:lnSpc>
                <a:spcPct val="115000"/>
              </a:lnSpc>
              <a:spcBef>
                <a:spcPts val="1000"/>
              </a:spcBef>
              <a:spcAft>
                <a:spcPts val="0"/>
              </a:spcAft>
              <a:buNone/>
            </a:pP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Isolamento</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contenção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violações</a:t>
            </a:r>
            <a:r>
              <a:rPr lang="en-GB" dirty="0">
                <a:solidFill>
                  <a:srgbClr val="4F81BD"/>
                </a:solidFill>
                <a:latin typeface="Calibri"/>
                <a:ea typeface="Calibri"/>
                <a:cs typeface="Calibri"/>
                <a:sym typeface="Calibri"/>
              </a:rPr>
              <a:t> dos </a:t>
            </a:r>
            <a:r>
              <a:rPr lang="en-GB" dirty="0" err="1">
                <a:solidFill>
                  <a:srgbClr val="4F81BD"/>
                </a:solidFill>
                <a:latin typeface="Calibri"/>
                <a:ea typeface="Calibri"/>
                <a:cs typeface="Calibri"/>
                <a:sym typeface="Calibri"/>
              </a:rPr>
              <a:t>direitos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humanos</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são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prejudiciais</a:t>
            </a:r>
            <a:r>
              <a:rPr lang="en-GB" dirty="0">
                <a:solidFill>
                  <a:srgbClr val="4F81BD"/>
                </a:solidFill>
                <a:latin typeface="Calibri"/>
                <a:ea typeface="Calibri"/>
                <a:cs typeface="Calibri"/>
                <a:sym typeface="Calibri"/>
              </a:rPr>
              <a:t>. </a:t>
            </a:r>
          </a:p>
          <a:p>
            <a:pPr marL="0" lvl="0" indent="0" algn="l" rtl="0">
              <a:lnSpc>
                <a:spcPct val="115000"/>
              </a:lnSpc>
              <a:spcBef>
                <a:spcPts val="1000"/>
              </a:spcBef>
              <a:spcAft>
                <a:spcPts val="0"/>
              </a:spcAft>
              <a:buNone/>
            </a:pP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Existem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muitas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estratégias</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prevenir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responder </a:t>
            </a:r>
            <a:r>
              <a:rPr lang="en-GB" dirty="0" err="1">
                <a:solidFill>
                  <a:srgbClr val="4F81BD"/>
                </a:solidFill>
                <a:latin typeface="Calibri"/>
                <a:ea typeface="Calibri"/>
                <a:cs typeface="Calibri"/>
                <a:sym typeface="Calibri"/>
              </a:rPr>
              <a:t>adequadamente</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situações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tensas</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conflitantes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recorrer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isolamento</a:t>
            </a:r>
            <a:r>
              <a:rPr lang="en-GB" dirty="0">
                <a:solidFill>
                  <a:srgbClr val="4F81BD"/>
                </a:solidFill>
                <a:latin typeface="Calibri"/>
                <a:ea typeface="Calibri"/>
                <a:cs typeface="Calibri"/>
                <a:sym typeface="Calibri"/>
              </a:rPr>
              <a:t> e à </a:t>
            </a:r>
            <a:r>
              <a:rPr lang="en-GB" dirty="0" err="1">
                <a:solidFill>
                  <a:srgbClr val="4F81BD"/>
                </a:solidFill>
                <a:latin typeface="Calibri"/>
                <a:ea typeface="Calibri"/>
                <a:cs typeface="Calibri"/>
                <a:sym typeface="Calibri"/>
              </a:rPr>
              <a:t>contenção</a:t>
            </a:r>
            <a:r>
              <a:rPr lang="en-GB" dirty="0">
                <a:solidFill>
                  <a:srgbClr val="4F81BD"/>
                </a:solidFill>
                <a:latin typeface="Calibri"/>
                <a:ea typeface="Calibri"/>
                <a:cs typeface="Calibri"/>
                <a:sym typeface="Calibri"/>
              </a:rPr>
              <a:t>. </a:t>
            </a:r>
          </a:p>
          <a:p>
            <a:pPr marL="0" lvl="0" indent="0" algn="l" rtl="0">
              <a:lnSpc>
                <a:spcPct val="115000"/>
              </a:lnSpc>
              <a:spcBef>
                <a:spcPts val="1000"/>
              </a:spcBef>
              <a:spcAft>
                <a:spcPts val="0"/>
              </a:spcAft>
              <a:buNone/>
            </a:pPr>
            <a:r>
              <a:rPr lang="en-GB" dirty="0">
                <a:solidFill>
                  <a:srgbClr val="4F81BD"/>
                </a:solidFill>
                <a:latin typeface="Calibri"/>
                <a:ea typeface="Calibri"/>
                <a:cs typeface="Calibri"/>
                <a:sym typeface="Calibri"/>
              </a:rPr>
              <a:t>• Todo </a:t>
            </a:r>
            <a:r>
              <a:rPr lang="en-GB" dirty="0" err="1">
                <a:solidFill>
                  <a:srgbClr val="4F81BD"/>
                </a:solidFill>
                <a:latin typeface="Calibri"/>
                <a:ea typeface="Calibri"/>
                <a:cs typeface="Calibri"/>
                <a:sym typeface="Calibri"/>
              </a:rPr>
              <a:t>mundo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tem</a:t>
            </a:r>
            <a:r>
              <a:rPr lang="en-GB" dirty="0">
                <a:solidFill>
                  <a:srgbClr val="4F81BD"/>
                </a:solidFill>
                <a:latin typeface="Calibri"/>
                <a:ea typeface="Calibri"/>
                <a:cs typeface="Calibri"/>
                <a:sym typeface="Calibri"/>
              </a:rPr>
              <a:t> um </a:t>
            </a:r>
            <a:r>
              <a:rPr lang="en-GB" dirty="0" err="1">
                <a:solidFill>
                  <a:srgbClr val="4F81BD"/>
                </a:solidFill>
                <a:latin typeface="Calibri"/>
                <a:ea typeface="Calibri"/>
                <a:cs typeface="Calibri"/>
                <a:sym typeface="Calibri"/>
              </a:rPr>
              <a:t>papel</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desempenhar</a:t>
            </a:r>
            <a:r>
              <a:rPr lang="en-GB" dirty="0">
                <a:solidFill>
                  <a:srgbClr val="4F81BD"/>
                </a:solidFill>
                <a:latin typeface="Calibri"/>
                <a:ea typeface="Calibri"/>
                <a:cs typeface="Calibri"/>
                <a:sym typeface="Calibri"/>
              </a:rPr>
              <a:t> para o </a:t>
            </a:r>
            <a:r>
              <a:rPr lang="en-GB" dirty="0" err="1">
                <a:solidFill>
                  <a:srgbClr val="4F81BD"/>
                </a:solidFill>
                <a:latin typeface="Calibri"/>
                <a:ea typeface="Calibri"/>
                <a:cs typeface="Calibri"/>
                <a:sym typeface="Calibri"/>
              </a:rPr>
              <a:t>fim</a:t>
            </a:r>
            <a:r>
              <a:rPr lang="en-GB" dirty="0">
                <a:solidFill>
                  <a:srgbClr val="4F81BD"/>
                </a:solidFill>
                <a:latin typeface="Calibri"/>
                <a:ea typeface="Calibri"/>
                <a:cs typeface="Calibri"/>
                <a:sym typeface="Calibri"/>
              </a:rPr>
              <a:t> do </a:t>
            </a:r>
            <a:r>
              <a:rPr lang="en-GB" dirty="0" err="1">
                <a:solidFill>
                  <a:srgbClr val="4F81BD"/>
                </a:solidFill>
                <a:latin typeface="Calibri"/>
                <a:ea typeface="Calibri"/>
                <a:cs typeface="Calibri"/>
                <a:sym typeface="Calibri"/>
              </a:rPr>
              <a:t>isolamento</a:t>
            </a:r>
            <a:r>
              <a:rPr lang="en-GB" dirty="0">
                <a:solidFill>
                  <a:srgbClr val="4F81BD"/>
                </a:solidFill>
                <a:latin typeface="Calibri"/>
                <a:ea typeface="Calibri"/>
                <a:cs typeface="Calibri"/>
                <a:sym typeface="Calibri"/>
              </a:rPr>
              <a:t> e da </a:t>
            </a:r>
            <a:r>
              <a:rPr lang="en-GB" dirty="0" err="1">
                <a:solidFill>
                  <a:srgbClr val="4F81BD"/>
                </a:solidFill>
                <a:latin typeface="Calibri"/>
                <a:ea typeface="Calibri"/>
                <a:cs typeface="Calibri"/>
                <a:sym typeface="Calibri"/>
              </a:rPr>
              <a:t>contenção</a:t>
            </a:r>
            <a:r>
              <a:rPr lang="en-GB" dirty="0">
                <a:solidFill>
                  <a:srgbClr val="4F81BD"/>
                </a:solidFill>
                <a:latin typeface="Calibri"/>
                <a:ea typeface="Calibri"/>
                <a:cs typeface="Calibri"/>
                <a:sym typeface="Calibri"/>
              </a:rPr>
              <a:t>. </a:t>
            </a:r>
          </a:p>
          <a:p>
            <a:pPr marL="0" lvl="0" indent="0" algn="l" rtl="0">
              <a:lnSpc>
                <a:spcPct val="115000"/>
              </a:lnSpc>
              <a:spcBef>
                <a:spcPts val="1000"/>
              </a:spcBef>
              <a:spcAft>
                <a:spcPts val="0"/>
              </a:spcAft>
              <a:buNone/>
            </a:pPr>
            <a:r>
              <a:rPr lang="en-GB" dirty="0">
                <a:solidFill>
                  <a:srgbClr val="4F81BD"/>
                </a:solidFill>
                <a:latin typeface="Calibri"/>
                <a:ea typeface="Calibri"/>
                <a:cs typeface="Calibri"/>
                <a:sym typeface="Calibri"/>
              </a:rPr>
              <a:t>• Ao </a:t>
            </a:r>
            <a:r>
              <a:rPr lang="en-GB" dirty="0" err="1">
                <a:solidFill>
                  <a:srgbClr val="4F81BD"/>
                </a:solidFill>
                <a:latin typeface="Calibri"/>
                <a:ea typeface="Calibri"/>
                <a:cs typeface="Calibri"/>
                <a:sym typeface="Calibri"/>
              </a:rPr>
              <a:t>encerrar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essas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práticas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todos</a:t>
            </a:r>
            <a:r>
              <a:rPr lang="en-GB" dirty="0">
                <a:solidFill>
                  <a:srgbClr val="4F81BD"/>
                </a:solidFill>
                <a:latin typeface="Calibri"/>
                <a:ea typeface="Calibri"/>
                <a:cs typeface="Calibri"/>
                <a:sym typeface="Calibri"/>
              </a:rPr>
              <a:t> se </a:t>
            </a:r>
            <a:r>
              <a:rPr lang="en-GB" dirty="0" err="1">
                <a:solidFill>
                  <a:srgbClr val="4F81BD"/>
                </a:solidFill>
                <a:latin typeface="Calibri"/>
                <a:ea typeface="Calibri"/>
                <a:cs typeface="Calibri"/>
                <a:sym typeface="Calibri"/>
              </a:rPr>
              <a:t>beneficiarão</a:t>
            </a:r>
            <a:r>
              <a:rPr lang="en-GB" dirty="0">
                <a:solidFill>
                  <a:srgbClr val="4F81BD"/>
                </a:solidFill>
                <a:latin typeface="Calibri"/>
                <a:ea typeface="Calibri"/>
                <a:cs typeface="Calibri"/>
                <a:sym typeface="Calibri"/>
              </a:rPr>
              <a:t>.</a:t>
            </a:r>
          </a:p>
          <a:p>
            <a:pPr marL="0" lvl="0" indent="0" algn="l" rtl="0">
              <a:spcBef>
                <a:spcPts val="0"/>
              </a:spcBef>
              <a:spcAft>
                <a:spcPts val="0"/>
              </a:spcAft>
              <a:buNone/>
            </a:pPr>
            <a:endParaRPr dirty="0"/>
          </a:p>
        </p:txBody>
      </p:sp>
      <p:sp>
        <p:nvSpPr>
          <p:cNvPr id="1207" name="Google Shape;1207;p1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154</a:t>
            </a:fld>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1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155</a:t>
            </a:fld>
            <a:endParaRPr/>
          </a:p>
        </p:txBody>
      </p:sp>
      <p:sp>
        <p:nvSpPr>
          <p:cNvPr id="1213" name="Google Shape;1213;p155:notes"/>
          <p:cNvSpPr txBox="1"/>
          <p:nvPr/>
        </p:nvSpPr>
        <p:spPr>
          <a:xfrm>
            <a:off x="310842" y="149221"/>
            <a:ext cx="5862577" cy="94285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1" dirty="0" err="1">
                <a:solidFill>
                  <a:schemeClr val="dk1"/>
                </a:solidFill>
                <a:latin typeface="Calibri"/>
                <a:ea typeface="Calibri"/>
                <a:cs typeface="Calibri"/>
                <a:sym typeface="Calibri"/>
              </a:rPr>
              <a:t>Conceitualização</a:t>
            </a:r>
            <a:r>
              <a:rPr lang="en-GB" sz="1100" b="1"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GB" sz="1100" dirty="0">
                <a:solidFill>
                  <a:schemeClr val="dk1"/>
                </a:solidFill>
                <a:latin typeface="Calibri"/>
                <a:ea typeface="Calibri"/>
                <a:cs typeface="Calibri"/>
                <a:sym typeface="Calibri"/>
              </a:rPr>
              <a:t>Michelle Funk (</a:t>
            </a:r>
            <a:r>
              <a:rPr lang="en-GB" sz="1100" dirty="0" err="1">
                <a:solidFill>
                  <a:schemeClr val="dk1"/>
                </a:solidFill>
                <a:latin typeface="Calibri"/>
                <a:ea typeface="Calibri"/>
                <a:cs typeface="Calibri"/>
                <a:sym typeface="Calibri"/>
              </a:rPr>
              <a:t>Coordenadora</a:t>
            </a:r>
            <a:r>
              <a:rPr lang="en-GB" sz="1100" dirty="0">
                <a:solidFill>
                  <a:schemeClr val="dk1"/>
                </a:solidFill>
                <a:latin typeface="Calibri"/>
                <a:ea typeface="Calibri"/>
                <a:cs typeface="Calibri"/>
                <a:sym typeface="Calibri"/>
              </a:rPr>
              <a:t>) e Natalie Drew Bold (Técnica) Política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e </a:t>
            </a:r>
            <a:r>
              <a:rPr lang="en-GB" sz="1100" dirty="0" err="1">
                <a:solidFill>
                  <a:schemeClr val="dk1"/>
                </a:solidFill>
                <a:latin typeface="Calibri"/>
                <a:ea typeface="Calibri"/>
                <a:cs typeface="Calibri"/>
                <a:sym typeface="Calibri"/>
              </a:rPr>
              <a:t>Desenvolvimento</a:t>
            </a:r>
            <a:r>
              <a:rPr lang="en-GB" sz="1100" dirty="0">
                <a:solidFill>
                  <a:schemeClr val="dk1"/>
                </a:solidFill>
                <a:latin typeface="Calibri"/>
                <a:ea typeface="Calibri"/>
                <a:cs typeface="Calibri"/>
                <a:sym typeface="Calibri"/>
              </a:rPr>
              <a:t> de Serviços, Departamento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e Abuso de </a:t>
            </a:r>
            <a:r>
              <a:rPr lang="en-GB" sz="1100" dirty="0" err="1">
                <a:solidFill>
                  <a:schemeClr val="dk1"/>
                </a:solidFill>
                <a:latin typeface="Calibri"/>
                <a:ea typeface="Calibri"/>
                <a:cs typeface="Calibri"/>
                <a:sym typeface="Calibri"/>
              </a:rPr>
              <a:t>Substâncias</a:t>
            </a:r>
            <a:r>
              <a:rPr lang="en-GB" sz="1100" dirty="0">
                <a:solidFill>
                  <a:schemeClr val="dk1"/>
                </a:solidFill>
                <a:latin typeface="Calibri"/>
                <a:ea typeface="Calibri"/>
                <a:cs typeface="Calibri"/>
                <a:sym typeface="Calibri"/>
              </a:rPr>
              <a:t> (OMS, </a:t>
            </a:r>
            <a:r>
              <a:rPr lang="en-GB" sz="1100" dirty="0" err="1">
                <a:solidFill>
                  <a:schemeClr val="dk1"/>
                </a:solidFill>
                <a:latin typeface="Calibri"/>
                <a:ea typeface="Calibri"/>
                <a:cs typeface="Calibri"/>
                <a:sym typeface="Calibri"/>
              </a:rPr>
              <a:t>Genebra</a:t>
            </a:r>
            <a:r>
              <a:rPr lang="en-GB" sz="11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a:solidFill>
                  <a:schemeClr val="dk1"/>
                </a:solidFill>
                <a:latin typeface="Calibri"/>
                <a:ea typeface="Calibri"/>
                <a:cs typeface="Calibri"/>
                <a:sym typeface="Calibri"/>
              </a:rPr>
              <a:t>Equipe de </a:t>
            </a:r>
            <a:r>
              <a:rPr lang="en-GB" sz="1100" b="1" dirty="0" err="1">
                <a:solidFill>
                  <a:schemeClr val="dk1"/>
                </a:solidFill>
                <a:latin typeface="Calibri"/>
                <a:ea typeface="Calibri"/>
                <a:cs typeface="Calibri"/>
                <a:sym typeface="Calibri"/>
              </a:rPr>
              <a:t>redação</a:t>
            </a:r>
            <a:r>
              <a:rPr lang="en-GB" sz="1100" b="1" dirty="0">
                <a:solidFill>
                  <a:schemeClr val="dk1"/>
                </a:solidFill>
                <a:latin typeface="Calibri"/>
                <a:ea typeface="Calibri"/>
                <a:cs typeface="Calibri"/>
                <a:sym typeface="Calibri"/>
              </a:rPr>
              <a:t> e editorial</a:t>
            </a:r>
            <a:endParaRPr dirty="0"/>
          </a:p>
          <a:p>
            <a:pPr marL="0" marR="0" lvl="0" indent="0" algn="l" rtl="0">
              <a:spcBef>
                <a:spcPts val="0"/>
              </a:spcBef>
              <a:spcAft>
                <a:spcPts val="0"/>
              </a:spcAft>
              <a:buNone/>
            </a:pPr>
            <a:r>
              <a:rPr lang="en-GB" sz="1100" dirty="0">
                <a:solidFill>
                  <a:schemeClr val="dk1"/>
                </a:solidFill>
                <a:latin typeface="Calibri"/>
                <a:ea typeface="Calibri"/>
                <a:cs typeface="Calibri"/>
                <a:sym typeface="Calibri"/>
              </a:rPr>
              <a:t>Dra. Michelle Funk, (OMS, </a:t>
            </a:r>
            <a:r>
              <a:rPr lang="en-GB" sz="1100" dirty="0" err="1">
                <a:solidFill>
                  <a:schemeClr val="dk1"/>
                </a:solidFill>
                <a:latin typeface="Calibri"/>
                <a:ea typeface="Calibri"/>
                <a:cs typeface="Calibri"/>
                <a:sym typeface="Calibri"/>
              </a:rPr>
              <a:t>Genebra</a:t>
            </a:r>
            <a:r>
              <a:rPr lang="en-GB" sz="1100" dirty="0">
                <a:solidFill>
                  <a:schemeClr val="dk1"/>
                </a:solidFill>
                <a:latin typeface="Calibri"/>
                <a:ea typeface="Calibri"/>
                <a:cs typeface="Calibri"/>
                <a:sym typeface="Calibri"/>
              </a:rPr>
              <a:t>), Natalie Drew Bold (OMS, </a:t>
            </a:r>
            <a:r>
              <a:rPr lang="en-GB" sz="1100" dirty="0" err="1">
                <a:solidFill>
                  <a:schemeClr val="dk1"/>
                </a:solidFill>
                <a:latin typeface="Calibri"/>
                <a:ea typeface="Calibri"/>
                <a:cs typeface="Calibri"/>
                <a:sym typeface="Calibri"/>
              </a:rPr>
              <a:t>Genebra</a:t>
            </a:r>
            <a:r>
              <a:rPr lang="en-GB" sz="1100" dirty="0">
                <a:solidFill>
                  <a:schemeClr val="dk1"/>
                </a:solidFill>
                <a:latin typeface="Calibri"/>
                <a:ea typeface="Calibri"/>
                <a:cs typeface="Calibri"/>
                <a:sym typeface="Calibri"/>
              </a:rPr>
              <a:t>); Marie Baudel, </a:t>
            </a:r>
            <a:r>
              <a:rPr lang="en-GB" sz="1100" dirty="0" err="1">
                <a:solidFill>
                  <a:schemeClr val="dk1"/>
                </a:solidFill>
                <a:latin typeface="Calibri"/>
                <a:ea typeface="Calibri"/>
                <a:cs typeface="Calibri"/>
                <a:sym typeface="Calibri"/>
              </a:rPr>
              <a:t>Universidade</a:t>
            </a:r>
            <a:r>
              <a:rPr lang="en-GB" sz="1100" dirty="0">
                <a:solidFill>
                  <a:schemeClr val="dk1"/>
                </a:solidFill>
                <a:latin typeface="Calibri"/>
                <a:ea typeface="Calibri"/>
                <a:cs typeface="Calibri"/>
                <a:sym typeface="Calibri"/>
              </a:rPr>
              <a:t> de Nantes, França</a:t>
            </a:r>
            <a:endParaRPr dirty="0"/>
          </a:p>
          <a:p>
            <a:pPr marL="0" marR="0" lvl="0" indent="0" algn="l" rtl="0">
              <a:spcBef>
                <a:spcPts val="0"/>
              </a:spcBef>
              <a:spcAft>
                <a:spcPts val="0"/>
              </a:spcAft>
              <a:buNone/>
            </a:pP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err="1">
                <a:solidFill>
                  <a:schemeClr val="dk1"/>
                </a:solidFill>
                <a:latin typeface="Calibri"/>
                <a:ea typeface="Calibri"/>
                <a:cs typeface="Calibri"/>
                <a:sym typeface="Calibri"/>
              </a:rPr>
              <a:t>Principais</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especialistas</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internacionais</a:t>
            </a:r>
            <a:endParaRPr dirty="0"/>
          </a:p>
          <a:p>
            <a:pPr marL="0" marR="0" lvl="0" indent="0" algn="l" rtl="0">
              <a:spcBef>
                <a:spcPts val="0"/>
              </a:spcBef>
              <a:spcAft>
                <a:spcPts val="0"/>
              </a:spcAft>
              <a:buNone/>
            </a:pPr>
            <a:r>
              <a:rPr lang="en-GB" sz="1100" dirty="0">
                <a:solidFill>
                  <a:schemeClr val="dk1"/>
                </a:solidFill>
                <a:latin typeface="Calibri"/>
                <a:ea typeface="Calibri"/>
                <a:cs typeface="Calibri"/>
                <a:sym typeface="Calibri"/>
              </a:rPr>
              <a:t>Celia Brown, </a:t>
            </a:r>
            <a:r>
              <a:rPr lang="en-GB" sz="1100" dirty="0" err="1">
                <a:solidFill>
                  <a:schemeClr val="dk1"/>
                </a:solidFill>
                <a:latin typeface="Calibri"/>
                <a:ea typeface="Calibri"/>
                <a:cs typeface="Calibri"/>
                <a:sym typeface="Calibri"/>
              </a:rPr>
              <a:t>MindFreedom</a:t>
            </a:r>
            <a:r>
              <a:rPr lang="en-GB" sz="1100" dirty="0">
                <a:solidFill>
                  <a:schemeClr val="dk1"/>
                </a:solidFill>
                <a:latin typeface="Calibri"/>
                <a:ea typeface="Calibri"/>
                <a:cs typeface="Calibri"/>
                <a:sym typeface="Calibri"/>
              </a:rPr>
              <a:t> International, (</a:t>
            </a:r>
            <a:r>
              <a:rPr lang="en-GB" sz="1100" dirty="0" err="1">
                <a:solidFill>
                  <a:schemeClr val="dk1"/>
                </a:solidFill>
                <a:latin typeface="Calibri"/>
                <a:ea typeface="Calibri"/>
                <a:cs typeface="Calibri"/>
                <a:sym typeface="Calibri"/>
              </a:rPr>
              <a:t>Estados</a:t>
            </a:r>
            <a:r>
              <a:rPr lang="en-GB" sz="1100" dirty="0">
                <a:solidFill>
                  <a:schemeClr val="dk1"/>
                </a:solidFill>
                <a:latin typeface="Calibri"/>
                <a:ea typeface="Calibri"/>
                <a:cs typeface="Calibri"/>
                <a:sym typeface="Calibri"/>
              </a:rPr>
              <a:t> Unidos da América); Mauro Giovanni Carta, Università </a:t>
            </a:r>
            <a:r>
              <a:rPr lang="en-GB" sz="1100" dirty="0" err="1">
                <a:solidFill>
                  <a:schemeClr val="dk1"/>
                </a:solidFill>
                <a:latin typeface="Calibri"/>
                <a:ea typeface="Calibri"/>
                <a:cs typeface="Calibri"/>
                <a:sym typeface="Calibri"/>
              </a:rPr>
              <a:t>degli</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studi</a:t>
            </a:r>
            <a:r>
              <a:rPr lang="en-GB" sz="1100" dirty="0">
                <a:solidFill>
                  <a:schemeClr val="dk1"/>
                </a:solidFill>
                <a:latin typeface="Calibri"/>
                <a:ea typeface="Calibri"/>
                <a:cs typeface="Calibri"/>
                <a:sym typeface="Calibri"/>
              </a:rPr>
              <a:t> di Cagliari (</a:t>
            </a:r>
            <a:r>
              <a:rPr lang="en-GB" sz="1100" dirty="0" err="1">
                <a:solidFill>
                  <a:schemeClr val="dk1"/>
                </a:solidFill>
                <a:latin typeface="Calibri"/>
                <a:ea typeface="Calibri"/>
                <a:cs typeface="Calibri"/>
                <a:sym typeface="Calibri"/>
              </a:rPr>
              <a:t>Itália</a:t>
            </a:r>
            <a:r>
              <a:rPr lang="en-GB" sz="1100" dirty="0">
                <a:solidFill>
                  <a:schemeClr val="dk1"/>
                </a:solidFill>
                <a:latin typeface="Calibri"/>
                <a:ea typeface="Calibri"/>
                <a:cs typeface="Calibri"/>
                <a:sym typeface="Calibri"/>
              </a:rPr>
              <a:t>); Yeni Rosa Damayanti, </a:t>
            </a:r>
            <a:r>
              <a:rPr lang="en-GB" sz="1100" dirty="0" err="1">
                <a:solidFill>
                  <a:schemeClr val="dk1"/>
                </a:solidFill>
                <a:latin typeface="Calibri"/>
                <a:ea typeface="Calibri"/>
                <a:cs typeface="Calibri"/>
                <a:sym typeface="Calibri"/>
              </a:rPr>
              <a:t>Associação</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da </a:t>
            </a:r>
            <a:r>
              <a:rPr lang="en-GB" sz="1100" dirty="0" err="1">
                <a:solidFill>
                  <a:schemeClr val="dk1"/>
                </a:solidFill>
                <a:latin typeface="Calibri"/>
                <a:ea typeface="Calibri"/>
                <a:cs typeface="Calibri"/>
                <a:sym typeface="Calibri"/>
              </a:rPr>
              <a:t>Indonésia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Indonésia</a:t>
            </a:r>
            <a:r>
              <a:rPr lang="en-GB" sz="1100" dirty="0">
                <a:solidFill>
                  <a:schemeClr val="dk1"/>
                </a:solidFill>
                <a:latin typeface="Calibri"/>
                <a:ea typeface="Calibri"/>
                <a:cs typeface="Calibri"/>
                <a:sym typeface="Calibri"/>
              </a:rPr>
              <a:t>); Sera Davidow, Western Mass Recovery Learning Community (</a:t>
            </a:r>
            <a:r>
              <a:rPr lang="en-GB" sz="1100" dirty="0" err="1">
                <a:solidFill>
                  <a:schemeClr val="dk1"/>
                </a:solidFill>
                <a:latin typeface="Calibri"/>
                <a:ea typeface="Calibri"/>
                <a:cs typeface="Calibri"/>
                <a:sym typeface="Calibri"/>
              </a:rPr>
              <a:t>Estados</a:t>
            </a:r>
            <a:r>
              <a:rPr lang="en-GB" sz="1100" dirty="0">
                <a:solidFill>
                  <a:schemeClr val="dk1"/>
                </a:solidFill>
                <a:latin typeface="Calibri"/>
                <a:ea typeface="Calibri"/>
                <a:cs typeface="Calibri"/>
                <a:sym typeface="Calibri"/>
              </a:rPr>
              <a:t> Unidos da América); Catalina </a:t>
            </a:r>
            <a:r>
              <a:rPr lang="en-GB" sz="1100" dirty="0" err="1">
                <a:solidFill>
                  <a:schemeClr val="dk1"/>
                </a:solidFill>
                <a:latin typeface="Calibri"/>
                <a:ea typeface="Calibri"/>
                <a:cs typeface="Calibri"/>
                <a:sym typeface="Calibri"/>
              </a:rPr>
              <a:t>Devandas</a:t>
            </a:r>
            <a:r>
              <a:rPr lang="en-GB" sz="1100" dirty="0">
                <a:solidFill>
                  <a:schemeClr val="dk1"/>
                </a:solidFill>
                <a:latin typeface="Calibri"/>
                <a:ea typeface="Calibri"/>
                <a:cs typeface="Calibri"/>
                <a:sym typeface="Calibri"/>
              </a:rPr>
              <a:t> Aguilar, </a:t>
            </a:r>
            <a:r>
              <a:rPr lang="en-GB" sz="1100" dirty="0" err="1">
                <a:solidFill>
                  <a:schemeClr val="dk1"/>
                </a:solidFill>
                <a:latin typeface="Calibri"/>
                <a:ea typeface="Calibri"/>
                <a:cs typeface="Calibri"/>
                <a:sym typeface="Calibri"/>
              </a:rPr>
              <a:t>Relatora</a:t>
            </a:r>
            <a:r>
              <a:rPr lang="en-GB" sz="1100" dirty="0">
                <a:solidFill>
                  <a:schemeClr val="dk1"/>
                </a:solidFill>
                <a:latin typeface="Calibri"/>
                <a:ea typeface="Calibri"/>
                <a:cs typeface="Calibri"/>
                <a:sym typeface="Calibri"/>
              </a:rPr>
              <a:t> Especial das </a:t>
            </a:r>
            <a:r>
              <a:rPr lang="en-GB" sz="1100" dirty="0" err="1">
                <a:solidFill>
                  <a:schemeClr val="dk1"/>
                </a:solidFill>
                <a:latin typeface="Calibri"/>
                <a:ea typeface="Calibri"/>
                <a:cs typeface="Calibri"/>
                <a:sym typeface="Calibri"/>
              </a:rPr>
              <a:t>Nações</a:t>
            </a:r>
            <a:r>
              <a:rPr lang="en-GB" sz="1100" dirty="0">
                <a:solidFill>
                  <a:schemeClr val="dk1"/>
                </a:solidFill>
                <a:latin typeface="Calibri"/>
                <a:ea typeface="Calibri"/>
                <a:cs typeface="Calibri"/>
                <a:sym typeface="Calibri"/>
              </a:rPr>
              <a:t> Unidas </a:t>
            </a:r>
            <a:r>
              <a:rPr lang="en-GB" sz="1100" dirty="0" err="1">
                <a:solidFill>
                  <a:schemeClr val="dk1"/>
                </a:solidFill>
                <a:latin typeface="Calibri"/>
                <a:ea typeface="Calibri"/>
                <a:cs typeface="Calibri"/>
                <a:sym typeface="Calibri"/>
              </a:rPr>
              <a:t>sobre</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os</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direitos</a:t>
            </a:r>
            <a:r>
              <a:rPr lang="en-GB" sz="1100" dirty="0">
                <a:solidFill>
                  <a:schemeClr val="dk1"/>
                </a:solidFill>
                <a:latin typeface="Calibri"/>
                <a:ea typeface="Calibri"/>
                <a:cs typeface="Calibri"/>
                <a:sym typeface="Calibri"/>
              </a:rPr>
              <a:t> das </a:t>
            </a:r>
            <a:r>
              <a:rPr lang="en-GB" sz="1100" dirty="0" err="1">
                <a:solidFill>
                  <a:schemeClr val="dk1"/>
                </a:solidFill>
                <a:latin typeface="Calibri"/>
                <a:ea typeface="Calibri"/>
                <a:cs typeface="Calibri"/>
                <a:sym typeface="Calibri"/>
              </a:rPr>
              <a:t>pessoas</a:t>
            </a:r>
            <a:r>
              <a:rPr lang="en-GB" sz="1100" dirty="0">
                <a:solidFill>
                  <a:schemeClr val="dk1"/>
                </a:solidFill>
                <a:latin typeface="Calibri"/>
                <a:ea typeface="Calibri"/>
                <a:cs typeface="Calibri"/>
                <a:sym typeface="Calibri"/>
              </a:rPr>
              <a:t> com </a:t>
            </a:r>
            <a:r>
              <a:rPr lang="en-GB" sz="1100" dirty="0" err="1">
                <a:solidFill>
                  <a:schemeClr val="dk1"/>
                </a:solidFill>
                <a:latin typeface="Calibri"/>
                <a:ea typeface="Calibri"/>
                <a:cs typeface="Calibri"/>
                <a:sym typeface="Calibri"/>
              </a:rPr>
              <a:t>deficiência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Suíça</a:t>
            </a:r>
            <a:r>
              <a:rPr lang="en-GB" sz="1100" dirty="0">
                <a:solidFill>
                  <a:schemeClr val="dk1"/>
                </a:solidFill>
                <a:latin typeface="Calibri"/>
                <a:ea typeface="Calibri"/>
                <a:cs typeface="Calibri"/>
                <a:sym typeface="Calibri"/>
              </a:rPr>
              <a:t>); Julian Eaton, CBM International e London School of Hygiene and Tropical Medicine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Salam Gómez, Rede Mundial de </a:t>
            </a:r>
            <a:r>
              <a:rPr lang="en-GB" sz="1100" dirty="0" err="1">
                <a:solidFill>
                  <a:schemeClr val="dk1"/>
                </a:solidFill>
                <a:latin typeface="Calibri"/>
                <a:ea typeface="Calibri"/>
                <a:cs typeface="Calibri"/>
                <a:sym typeface="Calibri"/>
              </a:rPr>
              <a:t>Usuários</a:t>
            </a:r>
            <a:r>
              <a:rPr lang="en-GB" sz="1100" dirty="0">
                <a:solidFill>
                  <a:schemeClr val="dk1"/>
                </a:solidFill>
                <a:latin typeface="Calibri"/>
                <a:ea typeface="Calibri"/>
                <a:cs typeface="Calibri"/>
                <a:sym typeface="Calibri"/>
              </a:rPr>
              <a:t> e </a:t>
            </a:r>
            <a:r>
              <a:rPr lang="en-GB" sz="1100" dirty="0" err="1">
                <a:solidFill>
                  <a:schemeClr val="dk1"/>
                </a:solidFill>
                <a:latin typeface="Calibri"/>
                <a:ea typeface="Calibri"/>
                <a:cs typeface="Calibri"/>
                <a:sym typeface="Calibri"/>
              </a:rPr>
              <a:t>Sobreviventes</a:t>
            </a:r>
            <a:r>
              <a:rPr lang="en-GB" sz="1100" dirty="0">
                <a:solidFill>
                  <a:schemeClr val="dk1"/>
                </a:solidFill>
                <a:latin typeface="Calibri"/>
                <a:ea typeface="Calibri"/>
                <a:cs typeface="Calibri"/>
                <a:sym typeface="Calibri"/>
              </a:rPr>
              <a:t> da </a:t>
            </a:r>
            <a:r>
              <a:rPr lang="en-GB" sz="1100" dirty="0" err="1">
                <a:solidFill>
                  <a:schemeClr val="dk1"/>
                </a:solidFill>
                <a:latin typeface="Calibri"/>
                <a:ea typeface="Calibri"/>
                <a:cs typeface="Calibri"/>
                <a:sym typeface="Calibri"/>
              </a:rPr>
              <a:t>Psiquiatria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Colômbia</a:t>
            </a:r>
            <a:r>
              <a:rPr lang="en-GB" sz="1100" dirty="0">
                <a:solidFill>
                  <a:schemeClr val="dk1"/>
                </a:solidFill>
                <a:latin typeface="Calibri"/>
                <a:ea typeface="Calibri"/>
                <a:cs typeface="Calibri"/>
                <a:sym typeface="Calibri"/>
              </a:rPr>
              <a:t>); Gemma Hunting, </a:t>
            </a:r>
            <a:r>
              <a:rPr lang="en-GB" sz="1100" dirty="0" err="1">
                <a:solidFill>
                  <a:schemeClr val="dk1"/>
                </a:solidFill>
                <a:latin typeface="Calibri"/>
                <a:ea typeface="Calibri"/>
                <a:cs typeface="Calibri"/>
                <a:sym typeface="Calibri"/>
              </a:rPr>
              <a:t>Consultora</a:t>
            </a:r>
            <a:r>
              <a:rPr lang="en-GB" sz="1100" dirty="0">
                <a:solidFill>
                  <a:schemeClr val="dk1"/>
                </a:solidFill>
                <a:latin typeface="Calibri"/>
                <a:ea typeface="Calibri"/>
                <a:cs typeface="Calibri"/>
                <a:sym typeface="Calibri"/>
              </a:rPr>
              <a:t> Internacional (</a:t>
            </a:r>
            <a:r>
              <a:rPr lang="en-GB" sz="1100" dirty="0" err="1">
                <a:solidFill>
                  <a:schemeClr val="dk1"/>
                </a:solidFill>
                <a:latin typeface="Calibri"/>
                <a:ea typeface="Calibri"/>
                <a:cs typeface="Calibri"/>
                <a:sym typeface="Calibri"/>
              </a:rPr>
              <a:t>Alemanha</a:t>
            </a:r>
            <a:r>
              <a:rPr lang="en-GB" sz="1100" dirty="0">
                <a:solidFill>
                  <a:schemeClr val="dk1"/>
                </a:solidFill>
                <a:latin typeface="Calibri"/>
                <a:ea typeface="Calibri"/>
                <a:cs typeface="Calibri"/>
                <a:sym typeface="Calibri"/>
              </a:rPr>
              <a:t>); Diane Kingston, </a:t>
            </a:r>
            <a:r>
              <a:rPr lang="en-GB" sz="1100" dirty="0" err="1">
                <a:solidFill>
                  <a:schemeClr val="dk1"/>
                </a:solidFill>
                <a:latin typeface="Calibri"/>
                <a:ea typeface="Calibri"/>
                <a:cs typeface="Calibri"/>
                <a:sym typeface="Calibri"/>
              </a:rPr>
              <a:t>Aliança</a:t>
            </a:r>
            <a:r>
              <a:rPr lang="en-GB" sz="1100" dirty="0">
                <a:solidFill>
                  <a:schemeClr val="dk1"/>
                </a:solidFill>
                <a:latin typeface="Calibri"/>
                <a:ea typeface="Calibri"/>
                <a:cs typeface="Calibri"/>
                <a:sym typeface="Calibri"/>
              </a:rPr>
              <a:t> Internacional contra o HIV/AIDS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Itzhak </a:t>
            </a:r>
            <a:r>
              <a:rPr lang="en-GB" sz="1100" dirty="0" err="1">
                <a:solidFill>
                  <a:schemeClr val="dk1"/>
                </a:solidFill>
                <a:latin typeface="Calibri"/>
                <a:ea typeface="Calibri"/>
                <a:cs typeface="Calibri"/>
                <a:sym typeface="Calibri"/>
              </a:rPr>
              <a:t>Levav</a:t>
            </a:r>
            <a:r>
              <a:rPr lang="en-GB" sz="1100" dirty="0">
                <a:solidFill>
                  <a:schemeClr val="dk1"/>
                </a:solidFill>
                <a:latin typeface="Calibri"/>
                <a:ea typeface="Calibri"/>
                <a:cs typeface="Calibri"/>
                <a:sym typeface="Calibri"/>
              </a:rPr>
              <a:t>, Departamento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a:t>
            </a:r>
            <a:r>
              <a:rPr lang="en-GB" sz="1100" dirty="0" err="1">
                <a:solidFill>
                  <a:schemeClr val="dk1"/>
                </a:solidFill>
                <a:latin typeface="Calibri"/>
                <a:ea typeface="Calibri"/>
                <a:cs typeface="Calibri"/>
                <a:sym typeface="Calibri"/>
              </a:rPr>
              <a:t>Comunitária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Universidade</a:t>
            </a:r>
            <a:r>
              <a:rPr lang="en-GB" sz="1100" dirty="0">
                <a:solidFill>
                  <a:schemeClr val="dk1"/>
                </a:solidFill>
                <a:latin typeface="Calibri"/>
                <a:ea typeface="Calibri"/>
                <a:cs typeface="Calibri"/>
                <a:sym typeface="Calibri"/>
              </a:rPr>
              <a:t> de Haifa (Israel); Peter McGovern, Modum Bad (</a:t>
            </a:r>
            <a:r>
              <a:rPr lang="en-GB" sz="1100" dirty="0" err="1">
                <a:solidFill>
                  <a:schemeClr val="dk1"/>
                </a:solidFill>
                <a:latin typeface="Calibri"/>
                <a:ea typeface="Calibri"/>
                <a:cs typeface="Calibri"/>
                <a:sym typeface="Calibri"/>
              </a:rPr>
              <a:t>Noruega</a:t>
            </a:r>
            <a:r>
              <a:rPr lang="en-GB" sz="1100" dirty="0">
                <a:solidFill>
                  <a:schemeClr val="dk1"/>
                </a:solidFill>
                <a:latin typeface="Calibri"/>
                <a:ea typeface="Calibri"/>
                <a:cs typeface="Calibri"/>
                <a:sym typeface="Calibri"/>
              </a:rPr>
              <a:t>); David McGrath, Consultor </a:t>
            </a:r>
            <a:r>
              <a:rPr lang="en-GB" sz="1100" dirty="0" err="1">
                <a:solidFill>
                  <a:schemeClr val="dk1"/>
                </a:solidFill>
                <a:latin typeface="Calibri"/>
                <a:ea typeface="Calibri"/>
                <a:cs typeface="Calibri"/>
                <a:sym typeface="Calibri"/>
              </a:rPr>
              <a:t>internacional</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Austrália</a:t>
            </a:r>
            <a:r>
              <a:rPr lang="en-GB" sz="1100" dirty="0">
                <a:solidFill>
                  <a:schemeClr val="dk1"/>
                </a:solidFill>
                <a:latin typeface="Calibri"/>
                <a:ea typeface="Calibri"/>
                <a:cs typeface="Calibri"/>
                <a:sym typeface="Calibri"/>
              </a:rPr>
              <a:t>); Tina Minkowitz, Centro para </a:t>
            </a:r>
            <a:r>
              <a:rPr lang="en-GB" sz="1100" dirty="0" err="1">
                <a:solidFill>
                  <a:schemeClr val="dk1"/>
                </a:solidFill>
                <a:latin typeface="Calibri"/>
                <a:ea typeface="Calibri"/>
                <a:cs typeface="Calibri"/>
                <a:sym typeface="Calibri"/>
              </a:rPr>
              <a:t>os</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Direitos</a:t>
            </a:r>
            <a:r>
              <a:rPr lang="en-GB" sz="1100" dirty="0">
                <a:solidFill>
                  <a:schemeClr val="dk1"/>
                </a:solidFill>
                <a:latin typeface="Calibri"/>
                <a:ea typeface="Calibri"/>
                <a:cs typeface="Calibri"/>
                <a:sym typeface="Calibri"/>
              </a:rPr>
              <a:t> Humanos dos </a:t>
            </a:r>
            <a:r>
              <a:rPr lang="en-GB" sz="1100" dirty="0" err="1">
                <a:solidFill>
                  <a:schemeClr val="dk1"/>
                </a:solidFill>
                <a:latin typeface="Calibri"/>
                <a:ea typeface="Calibri"/>
                <a:cs typeface="Calibri"/>
                <a:sym typeface="Calibri"/>
              </a:rPr>
              <a:t>Usuários</a:t>
            </a:r>
            <a:r>
              <a:rPr lang="en-GB" sz="1100" dirty="0">
                <a:solidFill>
                  <a:schemeClr val="dk1"/>
                </a:solidFill>
                <a:latin typeface="Calibri"/>
                <a:ea typeface="Calibri"/>
                <a:cs typeface="Calibri"/>
                <a:sym typeface="Calibri"/>
              </a:rPr>
              <a:t> e </a:t>
            </a:r>
            <a:r>
              <a:rPr lang="en-GB" sz="1100" dirty="0" err="1">
                <a:solidFill>
                  <a:schemeClr val="dk1"/>
                </a:solidFill>
                <a:latin typeface="Calibri"/>
                <a:ea typeface="Calibri"/>
                <a:cs typeface="Calibri"/>
                <a:sym typeface="Calibri"/>
              </a:rPr>
              <a:t>Sobreviventes</a:t>
            </a:r>
            <a:r>
              <a:rPr lang="en-GB" sz="1100" dirty="0">
                <a:solidFill>
                  <a:schemeClr val="dk1"/>
                </a:solidFill>
                <a:latin typeface="Calibri"/>
                <a:ea typeface="Calibri"/>
                <a:cs typeface="Calibri"/>
                <a:sym typeface="Calibri"/>
              </a:rPr>
              <a:t> da </a:t>
            </a:r>
            <a:r>
              <a:rPr lang="en-GB" sz="1100" dirty="0" err="1">
                <a:solidFill>
                  <a:schemeClr val="dk1"/>
                </a:solidFill>
                <a:latin typeface="Calibri"/>
                <a:ea typeface="Calibri"/>
                <a:cs typeface="Calibri"/>
                <a:sym typeface="Calibri"/>
              </a:rPr>
              <a:t>Psiquiatria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Estados</a:t>
            </a:r>
            <a:r>
              <a:rPr lang="en-GB" sz="1100" dirty="0">
                <a:solidFill>
                  <a:schemeClr val="dk1"/>
                </a:solidFill>
                <a:latin typeface="Calibri"/>
                <a:ea typeface="Calibri"/>
                <a:cs typeface="Calibri"/>
                <a:sym typeface="Calibri"/>
              </a:rPr>
              <a:t> Unidos da América); Peter Mittler, </a:t>
            </a:r>
            <a:r>
              <a:rPr lang="en-GB" sz="1100" dirty="0" err="1">
                <a:solidFill>
                  <a:schemeClr val="dk1"/>
                </a:solidFill>
                <a:latin typeface="Calibri"/>
                <a:ea typeface="Calibri"/>
                <a:cs typeface="Calibri"/>
                <a:sym typeface="Calibri"/>
              </a:rPr>
              <a:t>Aliança</a:t>
            </a:r>
            <a:r>
              <a:rPr lang="en-GB" sz="1100" dirty="0">
                <a:solidFill>
                  <a:schemeClr val="dk1"/>
                </a:solidFill>
                <a:latin typeface="Calibri"/>
                <a:ea typeface="Calibri"/>
                <a:cs typeface="Calibri"/>
                <a:sym typeface="Calibri"/>
              </a:rPr>
              <a:t> Internacional contra a </a:t>
            </a:r>
            <a:r>
              <a:rPr lang="en-GB" sz="1100" dirty="0" err="1">
                <a:solidFill>
                  <a:schemeClr val="dk1"/>
                </a:solidFill>
                <a:latin typeface="Calibri"/>
                <a:ea typeface="Calibri"/>
                <a:cs typeface="Calibri"/>
                <a:sym typeface="Calibri"/>
              </a:rPr>
              <a:t>Demência</a:t>
            </a:r>
            <a:r>
              <a:rPr lang="en-GB" sz="1100" dirty="0">
                <a:solidFill>
                  <a:schemeClr val="dk1"/>
                </a:solidFill>
                <a:latin typeface="Calibri"/>
                <a:ea typeface="Calibri"/>
                <a:cs typeface="Calibri"/>
                <a:sym typeface="Calibri"/>
              </a:rPr>
              <a:t>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Maria Francesca Moro, </a:t>
            </a:r>
            <a:r>
              <a:rPr lang="en-GB" sz="1100" dirty="0" err="1">
                <a:solidFill>
                  <a:schemeClr val="dk1"/>
                </a:solidFill>
                <a:latin typeface="Calibri"/>
                <a:ea typeface="Calibri"/>
                <a:cs typeface="Calibri"/>
                <a:sym typeface="Calibri"/>
              </a:rPr>
              <a:t>Universidade</a:t>
            </a:r>
            <a:r>
              <a:rPr lang="en-GB" sz="1100" dirty="0">
                <a:solidFill>
                  <a:schemeClr val="dk1"/>
                </a:solidFill>
                <a:latin typeface="Calibri"/>
                <a:ea typeface="Calibri"/>
                <a:cs typeface="Calibri"/>
                <a:sym typeface="Calibri"/>
              </a:rPr>
              <a:t> de Columbia (</a:t>
            </a:r>
            <a:r>
              <a:rPr lang="en-GB" sz="1100" dirty="0" err="1">
                <a:solidFill>
                  <a:schemeClr val="dk1"/>
                </a:solidFill>
                <a:latin typeface="Calibri"/>
                <a:ea typeface="Calibri"/>
                <a:cs typeface="Calibri"/>
                <a:sym typeface="Calibri"/>
              </a:rPr>
              <a:t>Estados</a:t>
            </a:r>
            <a:r>
              <a:rPr lang="en-GB" sz="1100" dirty="0">
                <a:solidFill>
                  <a:schemeClr val="dk1"/>
                </a:solidFill>
                <a:latin typeface="Calibri"/>
                <a:ea typeface="Calibri"/>
                <a:cs typeface="Calibri"/>
                <a:sym typeface="Calibri"/>
              </a:rPr>
              <a:t> Unidos da América); Fiona Morrissey, </a:t>
            </a:r>
            <a:r>
              <a:rPr lang="en-GB" sz="1100" dirty="0" err="1">
                <a:solidFill>
                  <a:schemeClr val="dk1"/>
                </a:solidFill>
                <a:latin typeface="Calibri"/>
                <a:ea typeface="Calibri"/>
                <a:cs typeface="Calibri"/>
                <a:sym typeface="Calibri"/>
              </a:rPr>
              <a:t>Consultora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em</a:t>
            </a:r>
            <a:r>
              <a:rPr lang="en-GB" sz="1100" dirty="0">
                <a:solidFill>
                  <a:schemeClr val="dk1"/>
                </a:solidFill>
                <a:latin typeface="Calibri"/>
                <a:ea typeface="Calibri"/>
                <a:cs typeface="Calibri"/>
                <a:sym typeface="Calibri"/>
              </a:rPr>
              <a:t> Pesquisa </a:t>
            </a:r>
            <a:r>
              <a:rPr lang="en-GB" sz="1100" dirty="0" err="1">
                <a:solidFill>
                  <a:schemeClr val="dk1"/>
                </a:solidFill>
                <a:latin typeface="Calibri"/>
                <a:ea typeface="Calibri"/>
                <a:cs typeface="Calibri"/>
                <a:sym typeface="Calibri"/>
              </a:rPr>
              <a:t>sobre</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Legislação</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sobre</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Deficiência</a:t>
            </a:r>
            <a:r>
              <a:rPr lang="en-GB" sz="1100" dirty="0">
                <a:solidFill>
                  <a:schemeClr val="dk1"/>
                </a:solidFill>
                <a:latin typeface="Calibri"/>
                <a:ea typeface="Calibri"/>
                <a:cs typeface="Calibri"/>
                <a:sym typeface="Calibri"/>
              </a:rPr>
              <a:t> (Irlanda); Michael Njenga, </a:t>
            </a:r>
            <a:r>
              <a:rPr lang="en-GB" sz="1100" dirty="0" err="1">
                <a:solidFill>
                  <a:schemeClr val="dk1"/>
                </a:solidFill>
                <a:latin typeface="Calibri"/>
                <a:ea typeface="Calibri"/>
                <a:cs typeface="Calibri"/>
                <a:sym typeface="Calibri"/>
              </a:rPr>
              <a:t>Usuários</a:t>
            </a:r>
            <a:r>
              <a:rPr lang="en-GB" sz="1100" dirty="0">
                <a:solidFill>
                  <a:schemeClr val="dk1"/>
                </a:solidFill>
                <a:latin typeface="Calibri"/>
                <a:ea typeface="Calibri"/>
                <a:cs typeface="Calibri"/>
                <a:sym typeface="Calibri"/>
              </a:rPr>
              <a:t> e </a:t>
            </a:r>
            <a:r>
              <a:rPr lang="en-GB" sz="1100" dirty="0" err="1">
                <a:solidFill>
                  <a:schemeClr val="dk1"/>
                </a:solidFill>
                <a:latin typeface="Calibri"/>
                <a:ea typeface="Calibri"/>
                <a:cs typeface="Calibri"/>
                <a:sym typeface="Calibri"/>
              </a:rPr>
              <a:t>Sobreviventes</a:t>
            </a:r>
            <a:r>
              <a:rPr lang="en-GB" sz="1100" dirty="0">
                <a:solidFill>
                  <a:schemeClr val="dk1"/>
                </a:solidFill>
                <a:latin typeface="Calibri"/>
                <a:ea typeface="Calibri"/>
                <a:cs typeface="Calibri"/>
                <a:sym typeface="Calibri"/>
              </a:rPr>
              <a:t> da </a:t>
            </a:r>
            <a:r>
              <a:rPr lang="en-GB" sz="1100" dirty="0" err="1">
                <a:solidFill>
                  <a:schemeClr val="dk1"/>
                </a:solidFill>
                <a:latin typeface="Calibri"/>
                <a:ea typeface="Calibri"/>
                <a:cs typeface="Calibri"/>
                <a:sym typeface="Calibri"/>
              </a:rPr>
              <a:t>Psiquiatria</a:t>
            </a:r>
            <a:r>
              <a:rPr lang="en-GB" sz="1100" dirty="0">
                <a:solidFill>
                  <a:schemeClr val="dk1"/>
                </a:solidFill>
                <a:latin typeface="Calibri"/>
                <a:ea typeface="Calibri"/>
                <a:cs typeface="Calibri"/>
                <a:sym typeface="Calibri"/>
              </a:rPr>
              <a:t> no </a:t>
            </a:r>
            <a:r>
              <a:rPr lang="en-GB" sz="1100" dirty="0" err="1">
                <a:solidFill>
                  <a:schemeClr val="dk1"/>
                </a:solidFill>
                <a:latin typeface="Calibri"/>
                <a:ea typeface="Calibri"/>
                <a:cs typeface="Calibri"/>
                <a:sym typeface="Calibri"/>
              </a:rPr>
              <a:t>Quênia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Quênia</a:t>
            </a:r>
            <a:r>
              <a:rPr lang="en-GB" sz="1100" dirty="0">
                <a:solidFill>
                  <a:schemeClr val="dk1"/>
                </a:solidFill>
                <a:latin typeface="Calibri"/>
                <a:ea typeface="Calibri"/>
                <a:cs typeface="Calibri"/>
                <a:sym typeface="Calibri"/>
              </a:rPr>
              <a:t>); David W. Oaks, </a:t>
            </a:r>
            <a:r>
              <a:rPr lang="en-GB" sz="1100" dirty="0" err="1">
                <a:solidFill>
                  <a:schemeClr val="dk1"/>
                </a:solidFill>
                <a:latin typeface="Calibri"/>
                <a:ea typeface="Calibri"/>
                <a:cs typeface="Calibri"/>
                <a:sym typeface="Calibri"/>
              </a:rPr>
              <a:t>Aciu</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Insitute</a:t>
            </a:r>
            <a:r>
              <a:rPr lang="en-GB" sz="1100" dirty="0">
                <a:solidFill>
                  <a:schemeClr val="dk1"/>
                </a:solidFill>
                <a:latin typeface="Calibri"/>
                <a:ea typeface="Calibri"/>
                <a:cs typeface="Calibri"/>
                <a:sym typeface="Calibri"/>
              </a:rPr>
              <a:t>, LLC (</a:t>
            </a:r>
            <a:r>
              <a:rPr lang="en-GB" sz="1100" dirty="0" err="1">
                <a:solidFill>
                  <a:schemeClr val="dk1"/>
                </a:solidFill>
                <a:latin typeface="Calibri"/>
                <a:ea typeface="Calibri"/>
                <a:cs typeface="Calibri"/>
                <a:sym typeface="Calibri"/>
              </a:rPr>
              <a:t>Estados</a:t>
            </a:r>
            <a:r>
              <a:rPr lang="en-GB" sz="1100" dirty="0">
                <a:solidFill>
                  <a:schemeClr val="dk1"/>
                </a:solidFill>
                <a:latin typeface="Calibri"/>
                <a:ea typeface="Calibri"/>
                <a:cs typeface="Calibri"/>
                <a:sym typeface="Calibri"/>
              </a:rPr>
              <a:t> Unidos da América); Soumitra </a:t>
            </a:r>
            <a:r>
              <a:rPr lang="en-GB" sz="1100" dirty="0" err="1">
                <a:solidFill>
                  <a:schemeClr val="dk1"/>
                </a:solidFill>
                <a:latin typeface="Calibri"/>
                <a:ea typeface="Calibri"/>
                <a:cs typeface="Calibri"/>
                <a:sym typeface="Calibri"/>
              </a:rPr>
              <a:t>Pathare</a:t>
            </a:r>
            <a:r>
              <a:rPr lang="en-GB" sz="1100" dirty="0">
                <a:solidFill>
                  <a:schemeClr val="dk1"/>
                </a:solidFill>
                <a:latin typeface="Calibri"/>
                <a:ea typeface="Calibri"/>
                <a:cs typeface="Calibri"/>
                <a:sym typeface="Calibri"/>
              </a:rPr>
              <a:t>, Centro de </a:t>
            </a:r>
            <a:r>
              <a:rPr lang="en-GB" sz="1100" dirty="0" err="1">
                <a:solidFill>
                  <a:schemeClr val="dk1"/>
                </a:solidFill>
                <a:latin typeface="Calibri"/>
                <a:ea typeface="Calibri"/>
                <a:cs typeface="Calibri"/>
                <a:sym typeface="Calibri"/>
              </a:rPr>
              <a:t>Direito</a:t>
            </a:r>
            <a:r>
              <a:rPr lang="en-GB" sz="1100" dirty="0">
                <a:solidFill>
                  <a:schemeClr val="dk1"/>
                </a:solidFill>
                <a:latin typeface="Calibri"/>
                <a:ea typeface="Calibri"/>
                <a:cs typeface="Calibri"/>
                <a:sym typeface="Calibri"/>
              </a:rPr>
              <a:t> e Política </a:t>
            </a:r>
            <a:r>
              <a:rPr lang="en-GB" sz="1100" dirty="0" err="1">
                <a:solidFill>
                  <a:schemeClr val="dk1"/>
                </a:solidFill>
                <a:latin typeface="Calibri"/>
                <a:ea typeface="Calibri"/>
                <a:cs typeface="Calibri"/>
                <a:sym typeface="Calibri"/>
              </a:rPr>
              <a:t>em</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a:t>
            </a:r>
            <a:r>
              <a:rPr lang="en-GB" sz="1100" dirty="0" err="1">
                <a:solidFill>
                  <a:schemeClr val="dk1"/>
                </a:solidFill>
                <a:latin typeface="Calibri"/>
                <a:ea typeface="Calibri"/>
                <a:cs typeface="Calibri"/>
                <a:sym typeface="Calibri"/>
              </a:rPr>
              <a:t>Sociedade</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Jurídica</a:t>
            </a:r>
            <a:r>
              <a:rPr lang="en-GB" sz="1100" dirty="0">
                <a:solidFill>
                  <a:schemeClr val="dk1"/>
                </a:solidFill>
                <a:latin typeface="Calibri"/>
                <a:ea typeface="Calibri"/>
                <a:cs typeface="Calibri"/>
                <a:sym typeface="Calibri"/>
              </a:rPr>
              <a:t> Indiana (</a:t>
            </a:r>
            <a:r>
              <a:rPr lang="en-GB" sz="1100" dirty="0" err="1">
                <a:solidFill>
                  <a:schemeClr val="dk1"/>
                </a:solidFill>
                <a:latin typeface="Calibri"/>
                <a:ea typeface="Calibri"/>
                <a:cs typeface="Calibri"/>
                <a:sym typeface="Calibri"/>
              </a:rPr>
              <a:t>Índia</a:t>
            </a:r>
            <a:r>
              <a:rPr lang="en-GB" sz="1100" dirty="0">
                <a:solidFill>
                  <a:schemeClr val="dk1"/>
                </a:solidFill>
                <a:latin typeface="Calibri"/>
                <a:ea typeface="Calibri"/>
                <a:cs typeface="Calibri"/>
                <a:sym typeface="Calibri"/>
              </a:rPr>
              <a:t>); Dainius </a:t>
            </a:r>
            <a:r>
              <a:rPr lang="en-GB" sz="1100" dirty="0" err="1">
                <a:solidFill>
                  <a:schemeClr val="dk1"/>
                </a:solidFill>
                <a:latin typeface="Calibri"/>
                <a:ea typeface="Calibri"/>
                <a:cs typeface="Calibri"/>
                <a:sym typeface="Calibri"/>
              </a:rPr>
              <a:t>Pūras</a:t>
            </a:r>
            <a:r>
              <a:rPr lang="en-GB" sz="1100" dirty="0">
                <a:solidFill>
                  <a:schemeClr val="dk1"/>
                </a:solidFill>
                <a:latin typeface="Calibri"/>
                <a:ea typeface="Calibri"/>
                <a:cs typeface="Calibri"/>
                <a:sym typeface="Calibri"/>
              </a:rPr>
              <a:t>, Relator Especial </a:t>
            </a:r>
            <a:r>
              <a:rPr lang="en-GB" sz="1100" dirty="0" err="1">
                <a:solidFill>
                  <a:schemeClr val="dk1"/>
                </a:solidFill>
                <a:latin typeface="Calibri"/>
                <a:ea typeface="Calibri"/>
                <a:cs typeface="Calibri"/>
                <a:sym typeface="Calibri"/>
              </a:rPr>
              <a:t>sobre</a:t>
            </a:r>
            <a:r>
              <a:rPr lang="en-GB" sz="1100" dirty="0">
                <a:solidFill>
                  <a:schemeClr val="dk1"/>
                </a:solidFill>
                <a:latin typeface="Calibri"/>
                <a:ea typeface="Calibri"/>
                <a:cs typeface="Calibri"/>
                <a:sym typeface="Calibri"/>
              </a:rPr>
              <a:t> o </a:t>
            </a:r>
            <a:r>
              <a:rPr lang="en-GB" sz="1100" dirty="0" err="1">
                <a:solidFill>
                  <a:schemeClr val="dk1"/>
                </a:solidFill>
                <a:latin typeface="Calibri"/>
                <a:ea typeface="Calibri"/>
                <a:cs typeface="Calibri"/>
                <a:sym typeface="Calibri"/>
              </a:rPr>
              <a:t>direito</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todos</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ao</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gozo</a:t>
            </a:r>
            <a:r>
              <a:rPr lang="en-GB" sz="1100" dirty="0">
                <a:solidFill>
                  <a:schemeClr val="dk1"/>
                </a:solidFill>
                <a:latin typeface="Calibri"/>
                <a:ea typeface="Calibri"/>
                <a:cs typeface="Calibri"/>
                <a:sym typeface="Calibri"/>
              </a:rPr>
              <a:t> do </a:t>
            </a:r>
            <a:r>
              <a:rPr lang="en-GB" sz="1100" dirty="0" err="1">
                <a:solidFill>
                  <a:schemeClr val="dk1"/>
                </a:solidFill>
                <a:latin typeface="Calibri"/>
                <a:ea typeface="Calibri"/>
                <a:cs typeface="Calibri"/>
                <a:sym typeface="Calibri"/>
              </a:rPr>
              <a:t>mais</a:t>
            </a:r>
            <a:r>
              <a:rPr lang="en-GB" sz="1100" dirty="0">
                <a:solidFill>
                  <a:schemeClr val="dk1"/>
                </a:solidFill>
                <a:latin typeface="Calibri"/>
                <a:ea typeface="Calibri"/>
                <a:cs typeface="Calibri"/>
                <a:sym typeface="Calibri"/>
              </a:rPr>
              <a:t> alto </a:t>
            </a:r>
            <a:r>
              <a:rPr lang="en-GB" sz="1100" dirty="0" err="1">
                <a:solidFill>
                  <a:schemeClr val="dk1"/>
                </a:solidFill>
                <a:latin typeface="Calibri"/>
                <a:ea typeface="Calibri"/>
                <a:cs typeface="Calibri"/>
                <a:sym typeface="Calibri"/>
              </a:rPr>
              <a:t>padrão</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possível</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Suíça</a:t>
            </a:r>
            <a:r>
              <a:rPr lang="en-GB" sz="1100" dirty="0">
                <a:solidFill>
                  <a:schemeClr val="dk1"/>
                </a:solidFill>
                <a:latin typeface="Calibri"/>
                <a:ea typeface="Calibri"/>
                <a:cs typeface="Calibri"/>
                <a:sym typeface="Calibri"/>
              </a:rPr>
              <a:t>); Jolijn </a:t>
            </a:r>
            <a:r>
              <a:rPr lang="en-GB" sz="1100" dirty="0" err="1">
                <a:solidFill>
                  <a:schemeClr val="dk1"/>
                </a:solidFill>
                <a:latin typeface="Calibri"/>
                <a:ea typeface="Calibri"/>
                <a:cs typeface="Calibri"/>
                <a:sym typeface="Calibri"/>
              </a:rPr>
              <a:t>Santegoeds</a:t>
            </a:r>
            <a:r>
              <a:rPr lang="en-GB" sz="1100" dirty="0">
                <a:solidFill>
                  <a:schemeClr val="dk1"/>
                </a:solidFill>
                <a:latin typeface="Calibri"/>
                <a:ea typeface="Calibri"/>
                <a:cs typeface="Calibri"/>
                <a:sym typeface="Calibri"/>
              </a:rPr>
              <a:t>, Rede Mundial de </a:t>
            </a:r>
            <a:r>
              <a:rPr lang="en-GB" sz="1100" dirty="0" err="1">
                <a:solidFill>
                  <a:schemeClr val="dk1"/>
                </a:solidFill>
                <a:latin typeface="Calibri"/>
                <a:ea typeface="Calibri"/>
                <a:cs typeface="Calibri"/>
                <a:sym typeface="Calibri"/>
              </a:rPr>
              <a:t>Usuários</a:t>
            </a:r>
            <a:r>
              <a:rPr lang="en-GB" sz="1100" dirty="0">
                <a:solidFill>
                  <a:schemeClr val="dk1"/>
                </a:solidFill>
                <a:latin typeface="Calibri"/>
                <a:ea typeface="Calibri"/>
                <a:cs typeface="Calibri"/>
                <a:sym typeface="Calibri"/>
              </a:rPr>
              <a:t> e </a:t>
            </a:r>
            <a:r>
              <a:rPr lang="en-GB" sz="1100" dirty="0" err="1">
                <a:solidFill>
                  <a:schemeClr val="dk1"/>
                </a:solidFill>
                <a:latin typeface="Calibri"/>
                <a:ea typeface="Calibri"/>
                <a:cs typeface="Calibri"/>
                <a:sym typeface="Calibri"/>
              </a:rPr>
              <a:t>Sobreviventes</a:t>
            </a:r>
            <a:r>
              <a:rPr lang="en-GB" sz="1100" dirty="0">
                <a:solidFill>
                  <a:schemeClr val="dk1"/>
                </a:solidFill>
                <a:latin typeface="Calibri"/>
                <a:ea typeface="Calibri"/>
                <a:cs typeface="Calibri"/>
                <a:sym typeface="Calibri"/>
              </a:rPr>
              <a:t> da </a:t>
            </a:r>
            <a:r>
              <a:rPr lang="en-GB" sz="1100" dirty="0" err="1">
                <a:solidFill>
                  <a:schemeClr val="dk1"/>
                </a:solidFill>
                <a:latin typeface="Calibri"/>
                <a:ea typeface="Calibri"/>
                <a:cs typeface="Calibri"/>
                <a:sym typeface="Calibri"/>
              </a:rPr>
              <a:t>Psiquiatria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Países</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Baixos</a:t>
            </a:r>
            <a:r>
              <a:rPr lang="en-GB" sz="1100" dirty="0">
                <a:solidFill>
                  <a:schemeClr val="dk1"/>
                </a:solidFill>
                <a:latin typeface="Calibri"/>
                <a:ea typeface="Calibri"/>
                <a:cs typeface="Calibri"/>
                <a:sym typeface="Calibri"/>
              </a:rPr>
              <a:t>); Sashi </a:t>
            </a:r>
            <a:r>
              <a:rPr lang="en-GB" sz="1100" dirty="0" err="1">
                <a:solidFill>
                  <a:schemeClr val="dk1"/>
                </a:solidFill>
                <a:latin typeface="Calibri"/>
                <a:ea typeface="Calibri"/>
                <a:cs typeface="Calibri"/>
                <a:sym typeface="Calibri"/>
              </a:rPr>
              <a:t>Sashidharan</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Universidade</a:t>
            </a:r>
            <a:r>
              <a:rPr lang="en-GB" sz="1100" dirty="0">
                <a:solidFill>
                  <a:schemeClr val="dk1"/>
                </a:solidFill>
                <a:latin typeface="Calibri"/>
                <a:ea typeface="Calibri"/>
                <a:cs typeface="Calibri"/>
                <a:sym typeface="Calibri"/>
              </a:rPr>
              <a:t> de Glasgow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Gregory Smith, consultor </a:t>
            </a:r>
            <a:r>
              <a:rPr lang="en-GB" sz="1100" dirty="0" err="1">
                <a:solidFill>
                  <a:schemeClr val="dk1"/>
                </a:solidFill>
                <a:latin typeface="Calibri"/>
                <a:ea typeface="Calibri"/>
                <a:cs typeface="Calibri"/>
                <a:sym typeface="Calibri"/>
              </a:rPr>
              <a:t>internacional</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Estados</a:t>
            </a:r>
            <a:r>
              <a:rPr lang="en-GB" sz="1100" dirty="0">
                <a:solidFill>
                  <a:schemeClr val="dk1"/>
                </a:solidFill>
                <a:latin typeface="Calibri"/>
                <a:ea typeface="Calibri"/>
                <a:cs typeface="Calibri"/>
                <a:sym typeface="Calibri"/>
              </a:rPr>
              <a:t> Unidos da América); Kate Swaffer, </a:t>
            </a:r>
            <a:r>
              <a:rPr lang="en-GB" sz="1100" dirty="0" err="1">
                <a:solidFill>
                  <a:schemeClr val="dk1"/>
                </a:solidFill>
                <a:latin typeface="Calibri"/>
                <a:ea typeface="Calibri"/>
                <a:cs typeface="Calibri"/>
                <a:sym typeface="Calibri"/>
              </a:rPr>
              <a:t>Aliança</a:t>
            </a:r>
            <a:r>
              <a:rPr lang="en-GB" sz="1100" dirty="0">
                <a:solidFill>
                  <a:schemeClr val="dk1"/>
                </a:solidFill>
                <a:latin typeface="Calibri"/>
                <a:ea typeface="Calibri"/>
                <a:cs typeface="Calibri"/>
                <a:sym typeface="Calibri"/>
              </a:rPr>
              <a:t> Internacional contra a </a:t>
            </a:r>
            <a:r>
              <a:rPr lang="en-GB" sz="1100" dirty="0" err="1">
                <a:solidFill>
                  <a:schemeClr val="dk1"/>
                </a:solidFill>
                <a:latin typeface="Calibri"/>
                <a:ea typeface="Calibri"/>
                <a:cs typeface="Calibri"/>
                <a:sym typeface="Calibri"/>
              </a:rPr>
              <a:t>Demência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Austrália</a:t>
            </a:r>
            <a:r>
              <a:rPr lang="en-GB" sz="1100" dirty="0">
                <a:solidFill>
                  <a:schemeClr val="dk1"/>
                </a:solidFill>
                <a:latin typeface="Calibri"/>
                <a:ea typeface="Calibri"/>
                <a:cs typeface="Calibri"/>
                <a:sym typeface="Calibri"/>
              </a:rPr>
              <a:t>); Carmen Valle, CBM International (</a:t>
            </a:r>
            <a:r>
              <a:rPr lang="en-GB" sz="1100" dirty="0" err="1">
                <a:solidFill>
                  <a:schemeClr val="dk1"/>
                </a:solidFill>
                <a:latin typeface="Calibri"/>
                <a:ea typeface="Calibri"/>
                <a:cs typeface="Calibri"/>
                <a:sym typeface="Calibri"/>
              </a:rPr>
              <a:t>Tailândia</a:t>
            </a:r>
            <a:r>
              <a:rPr lang="en-GB" sz="1100" dirty="0">
                <a:solidFill>
                  <a:schemeClr val="dk1"/>
                </a:solidFill>
                <a:latin typeface="Calibri"/>
                <a:ea typeface="Calibri"/>
                <a:cs typeface="Calibri"/>
                <a:sym typeface="Calibri"/>
              </a:rPr>
              <a:t>); Alberto Vásquez Encalada, </a:t>
            </a:r>
            <a:r>
              <a:rPr lang="en-GB" sz="1100" dirty="0" err="1">
                <a:solidFill>
                  <a:schemeClr val="dk1"/>
                </a:solidFill>
                <a:latin typeface="Calibri"/>
                <a:ea typeface="Calibri"/>
                <a:cs typeface="Calibri"/>
                <a:sym typeface="Calibri"/>
              </a:rPr>
              <a:t>Gabinete</a:t>
            </a:r>
            <a:r>
              <a:rPr lang="en-GB" sz="1100" dirty="0">
                <a:solidFill>
                  <a:schemeClr val="dk1"/>
                </a:solidFill>
                <a:latin typeface="Calibri"/>
                <a:ea typeface="Calibri"/>
                <a:cs typeface="Calibri"/>
                <a:sym typeface="Calibri"/>
              </a:rPr>
              <a:t> do Relator Especial das </a:t>
            </a:r>
            <a:r>
              <a:rPr lang="en-GB" sz="1100" dirty="0" err="1">
                <a:solidFill>
                  <a:schemeClr val="dk1"/>
                </a:solidFill>
                <a:latin typeface="Calibri"/>
                <a:ea typeface="Calibri"/>
                <a:cs typeface="Calibri"/>
                <a:sym typeface="Calibri"/>
              </a:rPr>
              <a:t>Nações</a:t>
            </a:r>
            <a:r>
              <a:rPr lang="en-GB" sz="1100" dirty="0">
                <a:solidFill>
                  <a:schemeClr val="dk1"/>
                </a:solidFill>
                <a:latin typeface="Calibri"/>
                <a:ea typeface="Calibri"/>
                <a:cs typeface="Calibri"/>
                <a:sym typeface="Calibri"/>
              </a:rPr>
              <a:t> Unidas </a:t>
            </a:r>
            <a:r>
              <a:rPr lang="en-GB" sz="1100" dirty="0" err="1">
                <a:solidFill>
                  <a:schemeClr val="dk1"/>
                </a:solidFill>
                <a:latin typeface="Calibri"/>
                <a:ea typeface="Calibri"/>
                <a:cs typeface="Calibri"/>
                <a:sym typeface="Calibri"/>
              </a:rPr>
              <a:t>sobre</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os</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direitos</a:t>
            </a:r>
            <a:r>
              <a:rPr lang="en-GB" sz="1100" dirty="0">
                <a:solidFill>
                  <a:schemeClr val="dk1"/>
                </a:solidFill>
                <a:latin typeface="Calibri"/>
                <a:ea typeface="Calibri"/>
                <a:cs typeface="Calibri"/>
                <a:sym typeface="Calibri"/>
              </a:rPr>
              <a:t> das </a:t>
            </a:r>
            <a:r>
              <a:rPr lang="en-GB" sz="1100" dirty="0" err="1">
                <a:solidFill>
                  <a:schemeClr val="dk1"/>
                </a:solidFill>
                <a:latin typeface="Calibri"/>
                <a:ea typeface="Calibri"/>
                <a:cs typeface="Calibri"/>
                <a:sym typeface="Calibri"/>
              </a:rPr>
              <a:t>pessoas</a:t>
            </a:r>
            <a:r>
              <a:rPr lang="en-GB" sz="1100" dirty="0">
                <a:solidFill>
                  <a:schemeClr val="dk1"/>
                </a:solidFill>
                <a:latin typeface="Calibri"/>
                <a:ea typeface="Calibri"/>
                <a:cs typeface="Calibri"/>
                <a:sym typeface="Calibri"/>
              </a:rPr>
              <a:t> com </a:t>
            </a:r>
            <a:r>
              <a:rPr lang="en-GB" sz="1100" dirty="0" err="1">
                <a:solidFill>
                  <a:schemeClr val="dk1"/>
                </a:solidFill>
                <a:latin typeface="Calibri"/>
                <a:ea typeface="Calibri"/>
                <a:cs typeface="Calibri"/>
                <a:sym typeface="Calibri"/>
              </a:rPr>
              <a:t>deficiência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Suíça</a:t>
            </a:r>
            <a:r>
              <a:rPr lang="en-GB" sz="11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err="1">
                <a:solidFill>
                  <a:schemeClr val="dk1"/>
                </a:solidFill>
                <a:latin typeface="Calibri"/>
                <a:ea typeface="Calibri"/>
                <a:cs typeface="Calibri"/>
                <a:sym typeface="Calibri"/>
              </a:rPr>
              <a:t>Contribuições</a:t>
            </a:r>
            <a:endParaRPr dirty="0"/>
          </a:p>
          <a:p>
            <a:pPr marL="0" marR="0" lvl="0" indent="0" algn="l" rtl="0">
              <a:spcBef>
                <a:spcPts val="0"/>
              </a:spcBef>
              <a:spcAft>
                <a:spcPts val="0"/>
              </a:spcAft>
              <a:buNone/>
            </a:pPr>
            <a:r>
              <a:rPr lang="en-GB" sz="1100" dirty="0" err="1">
                <a:solidFill>
                  <a:schemeClr val="accent2"/>
                </a:solidFill>
                <a:latin typeface="Calibri"/>
                <a:ea typeface="Calibri"/>
                <a:cs typeface="Calibri"/>
                <a:sym typeface="Calibri"/>
              </a:rPr>
              <a:t>Revisores</a:t>
            </a:r>
            <a:r>
              <a:rPr lang="en-GB" sz="1100" dirty="0">
                <a:solidFill>
                  <a:schemeClr val="accent2"/>
                </a:solidFill>
                <a:latin typeface="Calibri"/>
                <a:ea typeface="Calibri"/>
                <a:cs typeface="Calibri"/>
                <a:sym typeface="Calibri"/>
              </a:rPr>
              <a:t> </a:t>
            </a:r>
            <a:r>
              <a:rPr lang="en-GB" sz="1100" dirty="0" err="1">
                <a:solidFill>
                  <a:schemeClr val="accent2"/>
                </a:solidFill>
                <a:latin typeface="Calibri"/>
                <a:ea typeface="Calibri"/>
                <a:cs typeface="Calibri"/>
                <a:sym typeface="Calibri"/>
              </a:rPr>
              <a:t>técnicos</a:t>
            </a:r>
            <a:endParaRPr dirty="0"/>
          </a:p>
          <a:p>
            <a:pPr marL="0" marR="0" lvl="0" indent="0" algn="l" rtl="0">
              <a:spcBef>
                <a:spcPts val="0"/>
              </a:spcBef>
              <a:spcAft>
                <a:spcPts val="0"/>
              </a:spcAft>
              <a:buNone/>
            </a:pPr>
            <a:r>
              <a:rPr lang="en-GB" sz="1100" dirty="0">
                <a:solidFill>
                  <a:schemeClr val="dk1"/>
                </a:solidFill>
                <a:latin typeface="Calibri"/>
                <a:ea typeface="Calibri"/>
                <a:cs typeface="Calibri"/>
                <a:sym typeface="Calibri"/>
              </a:rPr>
              <a:t>Abu Bakar Abdul Kadir, Hospital </a:t>
            </a:r>
            <a:r>
              <a:rPr lang="en-GB" sz="1100" dirty="0" err="1">
                <a:solidFill>
                  <a:schemeClr val="dk1"/>
                </a:solidFill>
                <a:latin typeface="Calibri"/>
                <a:ea typeface="Calibri"/>
                <a:cs typeface="Calibri"/>
                <a:sym typeface="Calibri"/>
              </a:rPr>
              <a:t>Permai</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Malásia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Robinah</a:t>
            </a:r>
            <a:r>
              <a:rPr lang="en-GB" sz="1100" dirty="0">
                <a:solidFill>
                  <a:schemeClr val="dk1"/>
                </a:solidFill>
                <a:latin typeface="Calibri"/>
                <a:ea typeface="Calibri"/>
                <a:cs typeface="Calibri"/>
                <a:sym typeface="Calibri"/>
              </a:rPr>
              <a:t> Nakanwagi </a:t>
            </a:r>
            <a:r>
              <a:rPr lang="en-GB" sz="1100" dirty="0" err="1">
                <a:solidFill>
                  <a:schemeClr val="dk1"/>
                </a:solidFill>
                <a:latin typeface="Calibri"/>
                <a:ea typeface="Calibri"/>
                <a:cs typeface="Calibri"/>
                <a:sym typeface="Calibri"/>
              </a:rPr>
              <a:t>Alambuya</a:t>
            </a:r>
            <a:r>
              <a:rPr lang="en-GB" sz="1100" dirty="0">
                <a:solidFill>
                  <a:schemeClr val="dk1"/>
                </a:solidFill>
                <a:latin typeface="Calibri"/>
                <a:ea typeface="Calibri"/>
                <a:cs typeface="Calibri"/>
                <a:sym typeface="Calibri"/>
              </a:rPr>
              <a:t>, Rede Pan-Africana de </a:t>
            </a:r>
            <a:r>
              <a:rPr lang="en-GB" sz="1100" dirty="0" err="1">
                <a:solidFill>
                  <a:schemeClr val="dk1"/>
                </a:solidFill>
                <a:latin typeface="Calibri"/>
                <a:ea typeface="Calibri"/>
                <a:cs typeface="Calibri"/>
                <a:sym typeface="Calibri"/>
              </a:rPr>
              <a:t>Pessoas</a:t>
            </a:r>
            <a:r>
              <a:rPr lang="en-GB" sz="1100" dirty="0">
                <a:solidFill>
                  <a:schemeClr val="dk1"/>
                </a:solidFill>
                <a:latin typeface="Calibri"/>
                <a:ea typeface="Calibri"/>
                <a:cs typeface="Calibri"/>
                <a:sym typeface="Calibri"/>
              </a:rPr>
              <a:t> com </a:t>
            </a:r>
            <a:r>
              <a:rPr lang="en-GB" sz="1100" dirty="0" err="1">
                <a:solidFill>
                  <a:schemeClr val="dk1"/>
                </a:solidFill>
                <a:latin typeface="Calibri"/>
                <a:ea typeface="Calibri"/>
                <a:cs typeface="Calibri"/>
                <a:sym typeface="Calibri"/>
              </a:rPr>
              <a:t>Deficiências</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Psicossociais</a:t>
            </a:r>
            <a:r>
              <a:rPr lang="en-GB" sz="1100" dirty="0">
                <a:solidFill>
                  <a:schemeClr val="dk1"/>
                </a:solidFill>
                <a:latin typeface="Calibri"/>
                <a:ea typeface="Calibri"/>
                <a:cs typeface="Calibri"/>
                <a:sym typeface="Calibri"/>
              </a:rPr>
              <a:t> (Uganda); Anna </a:t>
            </a:r>
            <a:r>
              <a:rPr lang="en-GB" sz="1100" dirty="0" err="1">
                <a:solidFill>
                  <a:schemeClr val="dk1"/>
                </a:solidFill>
                <a:latin typeface="Calibri"/>
                <a:ea typeface="Calibri"/>
                <a:cs typeface="Calibri"/>
                <a:sym typeface="Calibri"/>
              </a:rPr>
              <a:t>Arstein</a:t>
            </a:r>
            <a:r>
              <a:rPr lang="en-GB" sz="1100" dirty="0">
                <a:solidFill>
                  <a:schemeClr val="dk1"/>
                </a:solidFill>
                <a:latin typeface="Calibri"/>
                <a:ea typeface="Calibri"/>
                <a:cs typeface="Calibri"/>
                <a:sym typeface="Calibri"/>
              </a:rPr>
              <a:t>-Kerslake, </a:t>
            </a:r>
            <a:r>
              <a:rPr lang="en-GB" sz="1100" dirty="0" err="1">
                <a:solidFill>
                  <a:schemeClr val="dk1"/>
                </a:solidFill>
                <a:latin typeface="Calibri"/>
                <a:ea typeface="Calibri"/>
                <a:cs typeface="Calibri"/>
                <a:sym typeface="Calibri"/>
              </a:rPr>
              <a:t>Faculdade</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Direito</a:t>
            </a:r>
            <a:r>
              <a:rPr lang="en-GB" sz="1100" dirty="0">
                <a:solidFill>
                  <a:schemeClr val="dk1"/>
                </a:solidFill>
                <a:latin typeface="Calibri"/>
                <a:ea typeface="Calibri"/>
                <a:cs typeface="Calibri"/>
                <a:sym typeface="Calibri"/>
              </a:rPr>
              <a:t> de Melbourne, </a:t>
            </a:r>
            <a:r>
              <a:rPr lang="en-GB" sz="1100" dirty="0" err="1">
                <a:solidFill>
                  <a:schemeClr val="dk1"/>
                </a:solidFill>
                <a:latin typeface="Calibri"/>
                <a:ea typeface="Calibri"/>
                <a:cs typeface="Calibri"/>
                <a:sym typeface="Calibri"/>
              </a:rPr>
              <a:t>Universidade</a:t>
            </a:r>
            <a:r>
              <a:rPr lang="en-GB" sz="1100" dirty="0">
                <a:solidFill>
                  <a:schemeClr val="dk1"/>
                </a:solidFill>
                <a:latin typeface="Calibri"/>
                <a:ea typeface="Calibri"/>
                <a:cs typeface="Calibri"/>
                <a:sym typeface="Calibri"/>
              </a:rPr>
              <a:t> de Melbourne (</a:t>
            </a:r>
            <a:r>
              <a:rPr lang="en-GB" sz="1100" dirty="0" err="1">
                <a:solidFill>
                  <a:schemeClr val="dk1"/>
                </a:solidFill>
                <a:latin typeface="Calibri"/>
                <a:ea typeface="Calibri"/>
                <a:cs typeface="Calibri"/>
                <a:sym typeface="Calibri"/>
              </a:rPr>
              <a:t>Austrália</a:t>
            </a:r>
            <a:r>
              <a:rPr lang="en-GB" sz="1100" dirty="0">
                <a:solidFill>
                  <a:schemeClr val="dk1"/>
                </a:solidFill>
                <a:latin typeface="Calibri"/>
                <a:ea typeface="Calibri"/>
                <a:cs typeface="Calibri"/>
                <a:sym typeface="Calibri"/>
              </a:rPr>
              <a:t>); Lori Ashcraft, Resilience Inc. (</a:t>
            </a:r>
            <a:r>
              <a:rPr lang="en-GB" sz="1100" dirty="0" err="1">
                <a:solidFill>
                  <a:schemeClr val="dk1"/>
                </a:solidFill>
                <a:latin typeface="Calibri"/>
                <a:ea typeface="Calibri"/>
                <a:cs typeface="Calibri"/>
                <a:sym typeface="Calibri"/>
              </a:rPr>
              <a:t>Estados</a:t>
            </a:r>
            <a:r>
              <a:rPr lang="en-GB" sz="1100" dirty="0">
                <a:solidFill>
                  <a:schemeClr val="dk1"/>
                </a:solidFill>
                <a:latin typeface="Calibri"/>
                <a:ea typeface="Calibri"/>
                <a:cs typeface="Calibri"/>
                <a:sym typeface="Calibri"/>
              </a:rPr>
              <a:t> Unidos da América); Rod Astbury, </a:t>
            </a:r>
            <a:r>
              <a:rPr lang="en-GB" sz="1100" dirty="0" err="1">
                <a:solidFill>
                  <a:schemeClr val="dk1"/>
                </a:solidFill>
                <a:latin typeface="Calibri"/>
                <a:ea typeface="Calibri"/>
                <a:cs typeface="Calibri"/>
                <a:sym typeface="Calibri"/>
              </a:rPr>
              <a:t>Associação</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da </a:t>
            </a:r>
            <a:r>
              <a:rPr lang="en-GB" sz="1100" dirty="0" err="1">
                <a:solidFill>
                  <a:schemeClr val="dk1"/>
                </a:solidFill>
                <a:latin typeface="Calibri"/>
                <a:ea typeface="Calibri"/>
                <a:cs typeface="Calibri"/>
                <a:sym typeface="Calibri"/>
              </a:rPr>
              <a:t>Austrália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Ocidental</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Austrália</a:t>
            </a:r>
            <a:r>
              <a:rPr lang="en-GB" sz="1100" dirty="0">
                <a:solidFill>
                  <a:schemeClr val="dk1"/>
                </a:solidFill>
                <a:latin typeface="Calibri"/>
                <a:ea typeface="Calibri"/>
                <a:cs typeface="Calibri"/>
                <a:sym typeface="Calibri"/>
              </a:rPr>
              <a:t>); Joseph </a:t>
            </a:r>
            <a:r>
              <a:rPr lang="en-GB" sz="1100" dirty="0" err="1">
                <a:solidFill>
                  <a:schemeClr val="dk1"/>
                </a:solidFill>
                <a:latin typeface="Calibri"/>
                <a:ea typeface="Calibri"/>
                <a:cs typeface="Calibri"/>
                <a:sym typeface="Calibri"/>
              </a:rPr>
              <a:t>Atukunda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Heartsounds</a:t>
            </a:r>
            <a:r>
              <a:rPr lang="en-GB" sz="1100" dirty="0">
                <a:solidFill>
                  <a:schemeClr val="dk1"/>
                </a:solidFill>
                <a:latin typeface="Calibri"/>
                <a:ea typeface="Calibri"/>
                <a:cs typeface="Calibri"/>
                <a:sym typeface="Calibri"/>
              </a:rPr>
              <a:t>, Uganda (Uganda); David Axworthy, </a:t>
            </a:r>
            <a:r>
              <a:rPr lang="en-GB" sz="1100" dirty="0" err="1">
                <a:solidFill>
                  <a:schemeClr val="dk1"/>
                </a:solidFill>
                <a:latin typeface="Calibri"/>
                <a:ea typeface="Calibri"/>
                <a:cs typeface="Calibri"/>
                <a:sym typeface="Calibri"/>
              </a:rPr>
              <a:t>Comissão</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da </a:t>
            </a:r>
            <a:r>
              <a:rPr lang="en-GB" sz="1100" dirty="0" err="1">
                <a:solidFill>
                  <a:schemeClr val="dk1"/>
                </a:solidFill>
                <a:latin typeface="Calibri"/>
                <a:ea typeface="Calibri"/>
                <a:cs typeface="Calibri"/>
                <a:sym typeface="Calibri"/>
              </a:rPr>
              <a:t>Austrália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Ocidental</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Austrália</a:t>
            </a:r>
            <a:r>
              <a:rPr lang="en-GB" sz="1100" dirty="0">
                <a:solidFill>
                  <a:schemeClr val="dk1"/>
                </a:solidFill>
                <a:latin typeface="Calibri"/>
                <a:ea typeface="Calibri"/>
                <a:cs typeface="Calibri"/>
                <a:sym typeface="Calibri"/>
              </a:rPr>
              <a:t>); Simon Vasseur Bacle, EPSM Lille Metropole, Centro </a:t>
            </a:r>
            <a:r>
              <a:rPr lang="en-GB" sz="1100" dirty="0" err="1">
                <a:solidFill>
                  <a:schemeClr val="dk1"/>
                </a:solidFill>
                <a:latin typeface="Calibri"/>
                <a:ea typeface="Calibri"/>
                <a:cs typeface="Calibri"/>
                <a:sym typeface="Calibri"/>
              </a:rPr>
              <a:t>Colaborador</a:t>
            </a:r>
            <a:r>
              <a:rPr lang="en-GB" sz="1100" dirty="0">
                <a:solidFill>
                  <a:schemeClr val="dk1"/>
                </a:solidFill>
                <a:latin typeface="Calibri"/>
                <a:ea typeface="Calibri"/>
                <a:cs typeface="Calibri"/>
                <a:sym typeface="Calibri"/>
              </a:rPr>
              <a:t> da OMS, Lille (França); Sam </a:t>
            </a:r>
            <a:r>
              <a:rPr lang="en-GB" sz="1100" dirty="0" err="1">
                <a:solidFill>
                  <a:schemeClr val="dk1"/>
                </a:solidFill>
                <a:latin typeface="Calibri"/>
                <a:ea typeface="Calibri"/>
                <a:cs typeface="Calibri"/>
                <a:sym typeface="Calibri"/>
              </a:rPr>
              <a:t>Badege</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Organização</a:t>
            </a:r>
            <a:r>
              <a:rPr lang="en-GB" sz="1100" dirty="0">
                <a:solidFill>
                  <a:schemeClr val="dk1"/>
                </a:solidFill>
                <a:latin typeface="Calibri"/>
                <a:ea typeface="Calibri"/>
                <a:cs typeface="Calibri"/>
                <a:sym typeface="Calibri"/>
              </a:rPr>
              <a:t> Nacional de </a:t>
            </a:r>
            <a:r>
              <a:rPr lang="en-GB" sz="1100" dirty="0" err="1">
                <a:solidFill>
                  <a:schemeClr val="dk1"/>
                </a:solidFill>
                <a:latin typeface="Calibri"/>
                <a:ea typeface="Calibri"/>
                <a:cs typeface="Calibri"/>
                <a:sym typeface="Calibri"/>
              </a:rPr>
              <a:t>Usuários</a:t>
            </a:r>
            <a:r>
              <a:rPr lang="en-GB" sz="1100" dirty="0">
                <a:solidFill>
                  <a:schemeClr val="dk1"/>
                </a:solidFill>
                <a:latin typeface="Calibri"/>
                <a:ea typeface="Calibri"/>
                <a:cs typeface="Calibri"/>
                <a:sym typeface="Calibri"/>
              </a:rPr>
              <a:t> e </a:t>
            </a:r>
            <a:r>
              <a:rPr lang="en-GB" sz="1100" dirty="0" err="1">
                <a:solidFill>
                  <a:schemeClr val="dk1"/>
                </a:solidFill>
                <a:latin typeface="Calibri"/>
                <a:ea typeface="Calibri"/>
                <a:cs typeface="Calibri"/>
                <a:sym typeface="Calibri"/>
              </a:rPr>
              <a:t>Sobreviventes</a:t>
            </a:r>
            <a:r>
              <a:rPr lang="en-GB" sz="1100" dirty="0">
                <a:solidFill>
                  <a:schemeClr val="dk1"/>
                </a:solidFill>
                <a:latin typeface="Calibri"/>
                <a:ea typeface="Calibri"/>
                <a:cs typeface="Calibri"/>
                <a:sym typeface="Calibri"/>
              </a:rPr>
              <a:t> da </a:t>
            </a:r>
            <a:r>
              <a:rPr lang="en-GB" sz="1100" dirty="0" err="1">
                <a:solidFill>
                  <a:schemeClr val="dk1"/>
                </a:solidFill>
                <a:latin typeface="Calibri"/>
                <a:ea typeface="Calibri"/>
                <a:cs typeface="Calibri"/>
                <a:sym typeface="Calibri"/>
              </a:rPr>
              <a:t>Psiquiatria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em</a:t>
            </a:r>
            <a:r>
              <a:rPr lang="en-GB" sz="1100" dirty="0">
                <a:solidFill>
                  <a:schemeClr val="dk1"/>
                </a:solidFill>
                <a:latin typeface="Calibri"/>
                <a:ea typeface="Calibri"/>
                <a:cs typeface="Calibri"/>
                <a:sym typeface="Calibri"/>
              </a:rPr>
              <a:t> Ruanda (Ruanda); Amrit </a:t>
            </a:r>
            <a:r>
              <a:rPr lang="en-GB" sz="1100" dirty="0" err="1">
                <a:solidFill>
                  <a:schemeClr val="dk1"/>
                </a:solidFill>
                <a:latin typeface="Calibri"/>
                <a:ea typeface="Calibri"/>
                <a:cs typeface="Calibri"/>
                <a:sym typeface="Calibri"/>
              </a:rPr>
              <a:t>Bakhshy</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Associação</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Conscientização</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sobre</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Esquizofrenia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Índia</a:t>
            </a:r>
            <a:r>
              <a:rPr lang="en-GB" sz="1100" dirty="0">
                <a:solidFill>
                  <a:schemeClr val="dk1"/>
                </a:solidFill>
                <a:latin typeface="Calibri"/>
                <a:ea typeface="Calibri"/>
                <a:cs typeface="Calibri"/>
                <a:sym typeface="Calibri"/>
              </a:rPr>
              <a:t>); Anja Baumann, </a:t>
            </a:r>
            <a:r>
              <a:rPr lang="en-GB" sz="1100" dirty="0" err="1">
                <a:solidFill>
                  <a:schemeClr val="dk1"/>
                </a:solidFill>
                <a:latin typeface="Calibri"/>
                <a:ea typeface="Calibri"/>
                <a:cs typeface="Calibri"/>
                <a:sym typeface="Calibri"/>
              </a:rPr>
              <a:t>Ação</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a:t>
            </a:r>
            <a:r>
              <a:rPr lang="en-GB" sz="1100" dirty="0" err="1">
                <a:solidFill>
                  <a:schemeClr val="dk1"/>
                </a:solidFill>
                <a:latin typeface="Calibri"/>
                <a:ea typeface="Calibri"/>
                <a:cs typeface="Calibri"/>
                <a:sym typeface="Calibri"/>
              </a:rPr>
              <a:t>Alemanha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Alemanha</a:t>
            </a:r>
            <a:r>
              <a:rPr lang="en-GB" sz="1100" dirty="0">
                <a:solidFill>
                  <a:schemeClr val="dk1"/>
                </a:solidFill>
                <a:latin typeface="Calibri"/>
                <a:ea typeface="Calibri"/>
                <a:cs typeface="Calibri"/>
                <a:sym typeface="Calibri"/>
              </a:rPr>
              <a:t>); Jerome </a:t>
            </a:r>
            <a:r>
              <a:rPr lang="en-GB" sz="1100" dirty="0" err="1">
                <a:solidFill>
                  <a:schemeClr val="dk1"/>
                </a:solidFill>
                <a:latin typeface="Calibri"/>
                <a:ea typeface="Calibri"/>
                <a:cs typeface="Calibri"/>
                <a:sym typeface="Calibri"/>
              </a:rPr>
              <a:t>Bickenbach</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Universidade</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Lucerna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Suíça</a:t>
            </a:r>
            <a:r>
              <a:rPr lang="en-GB" sz="1100" dirty="0">
                <a:solidFill>
                  <a:schemeClr val="dk1"/>
                </a:solidFill>
                <a:latin typeface="Calibri"/>
                <a:ea typeface="Calibri"/>
                <a:cs typeface="Calibri"/>
                <a:sym typeface="Calibri"/>
              </a:rPr>
              <a:t>); Jean-Sébastien Blanc, </a:t>
            </a:r>
            <a:r>
              <a:rPr lang="en-GB" sz="1100" dirty="0" err="1">
                <a:solidFill>
                  <a:schemeClr val="dk1"/>
                </a:solidFill>
                <a:latin typeface="Calibri"/>
                <a:ea typeface="Calibri"/>
                <a:cs typeface="Calibri"/>
                <a:sym typeface="Calibri"/>
              </a:rPr>
              <a:t>Associação</a:t>
            </a:r>
            <a:r>
              <a:rPr lang="en-GB" sz="1100" dirty="0">
                <a:solidFill>
                  <a:schemeClr val="dk1"/>
                </a:solidFill>
                <a:latin typeface="Calibri"/>
                <a:ea typeface="Calibri"/>
                <a:cs typeface="Calibri"/>
                <a:sym typeface="Calibri"/>
              </a:rPr>
              <a:t> para a </a:t>
            </a:r>
            <a:r>
              <a:rPr lang="en-GB" sz="1100" dirty="0" err="1">
                <a:solidFill>
                  <a:schemeClr val="dk1"/>
                </a:solidFill>
                <a:latin typeface="Calibri"/>
                <a:ea typeface="Calibri"/>
                <a:cs typeface="Calibri"/>
                <a:sym typeface="Calibri"/>
              </a:rPr>
              <a:t>Prevenção</a:t>
            </a:r>
            <a:r>
              <a:rPr lang="en-GB" sz="1100" dirty="0">
                <a:solidFill>
                  <a:schemeClr val="dk1"/>
                </a:solidFill>
                <a:latin typeface="Calibri"/>
                <a:ea typeface="Calibri"/>
                <a:cs typeface="Calibri"/>
                <a:sym typeface="Calibri"/>
              </a:rPr>
              <a:t> da </a:t>
            </a:r>
            <a:r>
              <a:rPr lang="en-GB" sz="1100" dirty="0" err="1">
                <a:solidFill>
                  <a:schemeClr val="dk1"/>
                </a:solidFill>
                <a:latin typeface="Calibri"/>
                <a:ea typeface="Calibri"/>
                <a:cs typeface="Calibri"/>
                <a:sym typeface="Calibri"/>
              </a:rPr>
              <a:t>Tortura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Suíça</a:t>
            </a:r>
            <a:r>
              <a:rPr lang="en-GB" sz="1100" dirty="0">
                <a:solidFill>
                  <a:schemeClr val="dk1"/>
                </a:solidFill>
                <a:latin typeface="Calibri"/>
                <a:ea typeface="Calibri"/>
                <a:cs typeface="Calibri"/>
                <a:sym typeface="Calibri"/>
              </a:rPr>
              <a:t>); Pat Bracken, </a:t>
            </a:r>
            <a:r>
              <a:rPr lang="en-GB" sz="1100" dirty="0" err="1">
                <a:solidFill>
                  <a:schemeClr val="dk1"/>
                </a:solidFill>
                <a:latin typeface="Calibri"/>
                <a:ea typeface="Calibri"/>
                <a:cs typeface="Calibri"/>
                <a:sym typeface="Calibri"/>
              </a:rPr>
              <a:t>Psiquiatra</a:t>
            </a:r>
            <a:r>
              <a:rPr lang="en-GB" sz="1100" dirty="0">
                <a:solidFill>
                  <a:schemeClr val="dk1"/>
                </a:solidFill>
                <a:latin typeface="Calibri"/>
                <a:ea typeface="Calibri"/>
                <a:cs typeface="Calibri"/>
                <a:sym typeface="Calibri"/>
              </a:rPr>
              <a:t> Consultor Independente (Irlanda); Simon Bradstreet, </a:t>
            </a:r>
            <a:r>
              <a:rPr lang="en-GB" sz="1100" dirty="0" err="1">
                <a:solidFill>
                  <a:schemeClr val="dk1"/>
                </a:solidFill>
                <a:latin typeface="Calibri"/>
                <a:ea typeface="Calibri"/>
                <a:cs typeface="Calibri"/>
                <a:sym typeface="Calibri"/>
              </a:rPr>
              <a:t>Universidade</a:t>
            </a:r>
            <a:r>
              <a:rPr lang="en-GB" sz="1100" dirty="0">
                <a:solidFill>
                  <a:schemeClr val="dk1"/>
                </a:solidFill>
                <a:latin typeface="Calibri"/>
                <a:ea typeface="Calibri"/>
                <a:cs typeface="Calibri"/>
                <a:sym typeface="Calibri"/>
              </a:rPr>
              <a:t> de Glasgow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Claudia Pellegrini Braga, </a:t>
            </a:r>
            <a:r>
              <a:rPr lang="en-GB" sz="1100" dirty="0" err="1">
                <a:solidFill>
                  <a:schemeClr val="dk1"/>
                </a:solidFill>
                <a:latin typeface="Calibri"/>
                <a:ea typeface="Calibri"/>
                <a:cs typeface="Calibri"/>
                <a:sym typeface="Calibri"/>
              </a:rPr>
              <a:t>Universidade</a:t>
            </a:r>
            <a:r>
              <a:rPr lang="en-GB" sz="1100" dirty="0">
                <a:solidFill>
                  <a:schemeClr val="dk1"/>
                </a:solidFill>
                <a:latin typeface="Calibri"/>
                <a:ea typeface="Calibri"/>
                <a:cs typeface="Calibri"/>
                <a:sym typeface="Calibri"/>
              </a:rPr>
              <a:t> de São Paulo (</a:t>
            </a:r>
            <a:r>
              <a:rPr lang="en-GB" sz="1100" dirty="0" err="1">
                <a:solidFill>
                  <a:schemeClr val="dk1"/>
                </a:solidFill>
                <a:latin typeface="Calibri"/>
                <a:ea typeface="Calibri"/>
                <a:cs typeface="Calibri"/>
                <a:sym typeface="Calibri"/>
              </a:rPr>
              <a:t>Brasil</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Ministério</a:t>
            </a:r>
            <a:r>
              <a:rPr lang="en-GB" sz="1100" dirty="0">
                <a:solidFill>
                  <a:schemeClr val="dk1"/>
                </a:solidFill>
                <a:latin typeface="Calibri"/>
                <a:ea typeface="Calibri"/>
                <a:cs typeface="Calibri"/>
                <a:sym typeface="Calibri"/>
              </a:rPr>
              <a:t> Público do Rio de Janeiro (</a:t>
            </a:r>
            <a:r>
              <a:rPr lang="en-GB" sz="1100" dirty="0" err="1">
                <a:solidFill>
                  <a:schemeClr val="dk1"/>
                </a:solidFill>
                <a:latin typeface="Calibri"/>
                <a:ea typeface="Calibri"/>
                <a:cs typeface="Calibri"/>
                <a:sym typeface="Calibri"/>
              </a:rPr>
              <a:t>Brasil</a:t>
            </a:r>
            <a:r>
              <a:rPr lang="en-GB" sz="1100" dirty="0">
                <a:solidFill>
                  <a:schemeClr val="dk1"/>
                </a:solidFill>
                <a:latin typeface="Calibri"/>
                <a:ea typeface="Calibri"/>
                <a:cs typeface="Calibri"/>
                <a:sym typeface="Calibri"/>
              </a:rPr>
              <a:t>); Patricia Brogna, Escola Nacional de </a:t>
            </a:r>
            <a:r>
              <a:rPr lang="en-GB" sz="1100" dirty="0" err="1">
                <a:solidFill>
                  <a:schemeClr val="dk1"/>
                </a:solidFill>
                <a:latin typeface="Calibri"/>
                <a:ea typeface="Calibri"/>
                <a:cs typeface="Calibri"/>
                <a:sym typeface="Calibri"/>
              </a:rPr>
              <a:t>Terapia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Ocupacional</a:t>
            </a:r>
            <a:r>
              <a:rPr lang="en-GB" sz="1100" dirty="0">
                <a:solidFill>
                  <a:schemeClr val="dk1"/>
                </a:solidFill>
                <a:latin typeface="Calibri"/>
                <a:ea typeface="Calibri"/>
                <a:cs typeface="Calibri"/>
                <a:sym typeface="Calibri"/>
              </a:rPr>
              <a:t> (Argentina); Celia Brown, </a:t>
            </a:r>
            <a:r>
              <a:rPr lang="en-GB" sz="1100" dirty="0" err="1">
                <a:solidFill>
                  <a:schemeClr val="dk1"/>
                </a:solidFill>
                <a:latin typeface="Calibri"/>
                <a:ea typeface="Calibri"/>
                <a:cs typeface="Calibri"/>
                <a:sym typeface="Calibri"/>
              </a:rPr>
              <a:t>MindFreedom</a:t>
            </a:r>
            <a:r>
              <a:rPr lang="en-GB" sz="1100" dirty="0">
                <a:solidFill>
                  <a:schemeClr val="dk1"/>
                </a:solidFill>
                <a:latin typeface="Calibri"/>
                <a:ea typeface="Calibri"/>
                <a:cs typeface="Calibri"/>
                <a:sym typeface="Calibri"/>
              </a:rPr>
              <a:t> International (</a:t>
            </a:r>
            <a:r>
              <a:rPr lang="en-GB" sz="1100" dirty="0" err="1">
                <a:solidFill>
                  <a:schemeClr val="dk1"/>
                </a:solidFill>
                <a:latin typeface="Calibri"/>
                <a:ea typeface="Calibri"/>
                <a:cs typeface="Calibri"/>
                <a:sym typeface="Calibri"/>
              </a:rPr>
              <a:t>Estados</a:t>
            </a:r>
            <a:r>
              <a:rPr lang="en-GB" sz="1100" dirty="0">
                <a:solidFill>
                  <a:schemeClr val="dk1"/>
                </a:solidFill>
                <a:latin typeface="Calibri"/>
                <a:ea typeface="Calibri"/>
                <a:cs typeface="Calibri"/>
                <a:sym typeface="Calibri"/>
              </a:rPr>
              <a:t> Unidos da América); Kimberly Budnick, </a:t>
            </a:r>
            <a:r>
              <a:rPr lang="en-GB" sz="1100" dirty="0" err="1">
                <a:solidFill>
                  <a:schemeClr val="dk1"/>
                </a:solidFill>
                <a:latin typeface="Calibri"/>
                <a:ea typeface="Calibri"/>
                <a:cs typeface="Calibri"/>
                <a:sym typeface="Calibri"/>
              </a:rPr>
              <a:t>Professora</a:t>
            </a:r>
            <a:r>
              <a:rPr lang="en-GB" sz="1100" dirty="0">
                <a:solidFill>
                  <a:schemeClr val="dk1"/>
                </a:solidFill>
                <a:latin typeface="Calibri"/>
                <a:ea typeface="Calibri"/>
                <a:cs typeface="Calibri"/>
                <a:sym typeface="Calibri"/>
              </a:rPr>
              <a:t> do Head Start/</a:t>
            </a:r>
            <a:r>
              <a:rPr lang="en-GB" sz="1100" dirty="0" err="1">
                <a:solidFill>
                  <a:schemeClr val="dk1"/>
                </a:solidFill>
                <a:latin typeface="Calibri"/>
                <a:ea typeface="Calibri"/>
                <a:cs typeface="Calibri"/>
                <a:sym typeface="Calibri"/>
              </a:rPr>
              <a:t>Educadora</a:t>
            </a:r>
            <a:r>
              <a:rPr lang="en-GB" sz="1100" dirty="0">
                <a:solidFill>
                  <a:schemeClr val="dk1"/>
                </a:solidFill>
                <a:latin typeface="Calibri"/>
                <a:ea typeface="Calibri"/>
                <a:cs typeface="Calibri"/>
                <a:sym typeface="Calibri"/>
              </a:rPr>
              <a:t> da </a:t>
            </a:r>
            <a:r>
              <a:rPr lang="en-GB" sz="1100" dirty="0" err="1">
                <a:solidFill>
                  <a:schemeClr val="dk1"/>
                </a:solidFill>
                <a:latin typeface="Calibri"/>
                <a:ea typeface="Calibri"/>
                <a:cs typeface="Calibri"/>
                <a:sym typeface="Calibri"/>
              </a:rPr>
              <a:t>Primeira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Infância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Estados</a:t>
            </a:r>
            <a:r>
              <a:rPr lang="en-GB" sz="1100" dirty="0">
                <a:solidFill>
                  <a:schemeClr val="dk1"/>
                </a:solidFill>
                <a:latin typeface="Calibri"/>
                <a:ea typeface="Calibri"/>
                <a:cs typeface="Calibri"/>
                <a:sym typeface="Calibri"/>
              </a:rPr>
              <a:t> Unidos da América); Janice Cambri, Psychosocial Disability Inclusive Philippines (Filipinas); Aleisha Carroll, CBM </a:t>
            </a:r>
            <a:r>
              <a:rPr lang="en-GB" sz="1100" dirty="0" err="1">
                <a:solidFill>
                  <a:schemeClr val="dk1"/>
                </a:solidFill>
                <a:latin typeface="Calibri"/>
                <a:ea typeface="Calibri"/>
                <a:cs typeface="Calibri"/>
                <a:sym typeface="Calibri"/>
              </a:rPr>
              <a:t>Austrália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Austrália</a:t>
            </a:r>
            <a:r>
              <a:rPr lang="en-GB" sz="1100" dirty="0">
                <a:solidFill>
                  <a:schemeClr val="dk1"/>
                </a:solidFill>
                <a:latin typeface="Calibri"/>
                <a:ea typeface="Calibri"/>
                <a:cs typeface="Calibri"/>
                <a:sym typeface="Calibri"/>
              </a:rPr>
              <a:t>); Mauro Giovanni Carta, Università </a:t>
            </a:r>
            <a:r>
              <a:rPr lang="en-GB" sz="1100" dirty="0" err="1">
                <a:solidFill>
                  <a:schemeClr val="dk1"/>
                </a:solidFill>
                <a:latin typeface="Calibri"/>
                <a:ea typeface="Calibri"/>
                <a:cs typeface="Calibri"/>
                <a:sym typeface="Calibri"/>
              </a:rPr>
              <a:t>degli</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studi</a:t>
            </a:r>
            <a:r>
              <a:rPr lang="en-GB" sz="1100" dirty="0">
                <a:solidFill>
                  <a:schemeClr val="dk1"/>
                </a:solidFill>
                <a:latin typeface="Calibri"/>
                <a:ea typeface="Calibri"/>
                <a:cs typeface="Calibri"/>
                <a:sym typeface="Calibri"/>
              </a:rPr>
              <a:t> di Cagliari (</a:t>
            </a:r>
            <a:r>
              <a:rPr lang="en-GB" sz="1100" dirty="0" err="1">
                <a:solidFill>
                  <a:schemeClr val="dk1"/>
                </a:solidFill>
                <a:latin typeface="Calibri"/>
                <a:ea typeface="Calibri"/>
                <a:cs typeface="Calibri"/>
                <a:sym typeface="Calibri"/>
              </a:rPr>
              <a:t>Itália</a:t>
            </a:r>
            <a:r>
              <a:rPr lang="en-GB" sz="1100" dirty="0">
                <a:solidFill>
                  <a:schemeClr val="dk1"/>
                </a:solidFill>
                <a:latin typeface="Calibri"/>
                <a:ea typeface="Calibri"/>
                <a:cs typeface="Calibri"/>
                <a:sym typeface="Calibri"/>
              </a:rPr>
              <a:t>); Chauhan Ajay, </a:t>
            </a:r>
            <a:r>
              <a:rPr lang="en-GB" sz="1100" dirty="0" err="1">
                <a:solidFill>
                  <a:schemeClr val="dk1"/>
                </a:solidFill>
                <a:latin typeface="Calibri"/>
                <a:ea typeface="Calibri"/>
                <a:cs typeface="Calibri"/>
                <a:sym typeface="Calibri"/>
              </a:rPr>
              <a:t>Autoridade</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Estadual</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Gujarat, (</a:t>
            </a:r>
            <a:r>
              <a:rPr lang="en-GB" sz="1100" dirty="0" err="1">
                <a:solidFill>
                  <a:schemeClr val="dk1"/>
                </a:solidFill>
                <a:latin typeface="Calibri"/>
                <a:ea typeface="Calibri"/>
                <a:cs typeface="Calibri"/>
                <a:sym typeface="Calibri"/>
              </a:rPr>
              <a:t>Índia</a:t>
            </a:r>
            <a:r>
              <a:rPr lang="en-GB" sz="1100" dirty="0">
                <a:solidFill>
                  <a:schemeClr val="dk1"/>
                </a:solidFill>
                <a:latin typeface="Calibri"/>
                <a:ea typeface="Calibri"/>
                <a:cs typeface="Calibri"/>
                <a:sym typeface="Calibri"/>
              </a:rPr>
              <a:t>); Facundo Chavez </a:t>
            </a:r>
            <a:r>
              <a:rPr lang="en-GB" sz="1100" dirty="0" err="1">
                <a:solidFill>
                  <a:schemeClr val="dk1"/>
                </a:solidFill>
                <a:latin typeface="Calibri"/>
                <a:ea typeface="Calibri"/>
                <a:cs typeface="Calibri"/>
                <a:sym typeface="Calibri"/>
              </a:rPr>
              <a:t>Penillas</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Escritório</a:t>
            </a:r>
            <a:r>
              <a:rPr lang="en-GB" sz="1100" dirty="0">
                <a:solidFill>
                  <a:schemeClr val="dk1"/>
                </a:solidFill>
                <a:latin typeface="Calibri"/>
                <a:ea typeface="Calibri"/>
                <a:cs typeface="Calibri"/>
                <a:sym typeface="Calibri"/>
              </a:rPr>
              <a:t> do Alto </a:t>
            </a:r>
            <a:r>
              <a:rPr lang="en-GB" sz="1100" dirty="0" err="1">
                <a:solidFill>
                  <a:schemeClr val="dk1"/>
                </a:solidFill>
                <a:latin typeface="Calibri"/>
                <a:ea typeface="Calibri"/>
                <a:cs typeface="Calibri"/>
                <a:sym typeface="Calibri"/>
              </a:rPr>
              <a:t>Comissariado</a:t>
            </a:r>
            <a:r>
              <a:rPr lang="en-GB" sz="1100" dirty="0">
                <a:solidFill>
                  <a:schemeClr val="dk1"/>
                </a:solidFill>
                <a:latin typeface="Calibri"/>
                <a:ea typeface="Calibri"/>
                <a:cs typeface="Calibri"/>
                <a:sym typeface="Calibri"/>
              </a:rPr>
              <a:t> das </a:t>
            </a:r>
            <a:r>
              <a:rPr lang="en-GB" sz="1100" dirty="0" err="1">
                <a:solidFill>
                  <a:schemeClr val="dk1"/>
                </a:solidFill>
                <a:latin typeface="Calibri"/>
                <a:ea typeface="Calibri"/>
                <a:cs typeface="Calibri"/>
                <a:sym typeface="Calibri"/>
              </a:rPr>
              <a:t>Nações</a:t>
            </a:r>
            <a:r>
              <a:rPr lang="en-GB" sz="1100" dirty="0">
                <a:solidFill>
                  <a:schemeClr val="dk1"/>
                </a:solidFill>
                <a:latin typeface="Calibri"/>
                <a:ea typeface="Calibri"/>
                <a:cs typeface="Calibri"/>
                <a:sym typeface="Calibri"/>
              </a:rPr>
              <a:t> Unidas para </a:t>
            </a:r>
            <a:r>
              <a:rPr lang="en-GB" sz="1100" dirty="0" err="1">
                <a:solidFill>
                  <a:schemeClr val="dk1"/>
                </a:solidFill>
                <a:latin typeface="Calibri"/>
                <a:ea typeface="Calibri"/>
                <a:cs typeface="Calibri"/>
                <a:sym typeface="Calibri"/>
              </a:rPr>
              <a:t>os</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Direitos</a:t>
            </a:r>
            <a:r>
              <a:rPr lang="en-GB" sz="1100" dirty="0">
                <a:solidFill>
                  <a:schemeClr val="dk1"/>
                </a:solidFill>
                <a:latin typeface="Calibri"/>
                <a:ea typeface="Calibri"/>
                <a:cs typeface="Calibri"/>
                <a:sym typeface="Calibri"/>
              </a:rPr>
              <a:t> Humanos (</a:t>
            </a:r>
            <a:r>
              <a:rPr lang="en-GB" sz="1100" dirty="0" err="1">
                <a:solidFill>
                  <a:schemeClr val="dk1"/>
                </a:solidFill>
                <a:latin typeface="Calibri"/>
                <a:ea typeface="Calibri"/>
                <a:cs typeface="Calibri"/>
                <a:sym typeface="Calibri"/>
              </a:rPr>
              <a:t>Suíça</a:t>
            </a:r>
            <a:r>
              <a:rPr lang="en-GB" sz="1100" dirty="0">
                <a:solidFill>
                  <a:schemeClr val="dk1"/>
                </a:solidFill>
                <a:latin typeface="Calibri"/>
                <a:ea typeface="Calibri"/>
                <a:cs typeface="Calibri"/>
                <a:sym typeface="Calibri"/>
              </a:rPr>
              <a:t>); Daniel Chisholm, </a:t>
            </a:r>
            <a:r>
              <a:rPr lang="en-GB" sz="1100" dirty="0" err="1">
                <a:solidFill>
                  <a:schemeClr val="dk1"/>
                </a:solidFill>
                <a:latin typeface="Calibri"/>
                <a:ea typeface="Calibri"/>
                <a:cs typeface="Calibri"/>
                <a:sym typeface="Calibri"/>
              </a:rPr>
              <a:t>Escritório</a:t>
            </a:r>
            <a:r>
              <a:rPr lang="en-GB" sz="1100" dirty="0">
                <a:solidFill>
                  <a:schemeClr val="dk1"/>
                </a:solidFill>
                <a:latin typeface="Calibri"/>
                <a:ea typeface="Calibri"/>
                <a:cs typeface="Calibri"/>
                <a:sym typeface="Calibri"/>
              </a:rPr>
              <a:t> Regional da OMS para a Europa (Dinamarca); </a:t>
            </a:r>
            <a:endParaRPr sz="1100" dirty="0">
              <a:solidFill>
                <a:schemeClr val="dk1"/>
              </a:solidFill>
              <a:latin typeface="Calibri"/>
              <a:ea typeface="Calibri"/>
              <a:cs typeface="Calibri"/>
              <a:sym typeface="Calibri"/>
            </a:endParaRPr>
          </a:p>
        </p:txBody>
      </p:sp>
      <p:sp>
        <p:nvSpPr>
          <p:cNvPr id="1214" name="Google Shape;1214;p1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5" name="Google Shape;1215;p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1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156</a:t>
            </a:fld>
            <a:endParaRPr/>
          </a:p>
        </p:txBody>
      </p:sp>
      <p:sp>
        <p:nvSpPr>
          <p:cNvPr id="1222" name="Google Shape;1222;p156:notes"/>
          <p:cNvSpPr txBox="1"/>
          <p:nvPr/>
        </p:nvSpPr>
        <p:spPr>
          <a:xfrm>
            <a:off x="307298" y="205450"/>
            <a:ext cx="5862577" cy="87330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dirty="0">
                <a:solidFill>
                  <a:schemeClr val="dk1"/>
                </a:solidFill>
                <a:latin typeface="Calibri"/>
                <a:ea typeface="Calibri"/>
                <a:cs typeface="Calibri"/>
                <a:sym typeface="Calibri"/>
              </a:rPr>
              <a:t>Louise Christie, Scottish Recovery Network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Oryx Cohen, National Empowerment </a:t>
            </a:r>
            <a:r>
              <a:rPr lang="en-GB" sz="1100" dirty="0" err="1">
                <a:solidFill>
                  <a:schemeClr val="dk1"/>
                </a:solidFill>
                <a:latin typeface="Calibri"/>
                <a:ea typeface="Calibri"/>
                <a:cs typeface="Calibri"/>
                <a:sym typeface="Calibri"/>
              </a:rPr>
              <a:t>Center</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Estados</a:t>
            </a:r>
            <a:r>
              <a:rPr lang="en-GB" sz="1100" dirty="0">
                <a:solidFill>
                  <a:schemeClr val="dk1"/>
                </a:solidFill>
                <a:latin typeface="Calibri"/>
                <a:ea typeface="Calibri"/>
                <a:cs typeface="Calibri"/>
                <a:sym typeface="Calibri"/>
              </a:rPr>
              <a:t> Unidos da América); Celline Cole, Freie Universität Berlin (</a:t>
            </a:r>
            <a:r>
              <a:rPr lang="en-GB" sz="1100" dirty="0" err="1">
                <a:solidFill>
                  <a:schemeClr val="dk1"/>
                </a:solidFill>
                <a:latin typeface="Calibri"/>
                <a:ea typeface="Calibri"/>
                <a:cs typeface="Calibri"/>
                <a:sym typeface="Calibri"/>
              </a:rPr>
              <a:t>Alemanha</a:t>
            </a:r>
            <a:r>
              <a:rPr lang="en-GB" sz="1100" dirty="0">
                <a:solidFill>
                  <a:schemeClr val="dk1"/>
                </a:solidFill>
                <a:latin typeface="Calibri"/>
                <a:ea typeface="Calibri"/>
                <a:cs typeface="Calibri"/>
                <a:sym typeface="Calibri"/>
              </a:rPr>
              <a:t>); Janice Cooper, Carter </a:t>
            </a:r>
            <a:r>
              <a:rPr lang="en-GB" sz="1100" dirty="0" err="1">
                <a:solidFill>
                  <a:schemeClr val="dk1"/>
                </a:solidFill>
                <a:latin typeface="Calibri"/>
                <a:ea typeface="Calibri"/>
                <a:cs typeface="Calibri"/>
                <a:sym typeface="Calibri"/>
              </a:rPr>
              <a:t>Center</a:t>
            </a:r>
            <a:r>
              <a:rPr lang="en-GB" sz="1100" dirty="0">
                <a:solidFill>
                  <a:schemeClr val="dk1"/>
                </a:solidFill>
                <a:latin typeface="Calibri"/>
                <a:ea typeface="Calibri"/>
                <a:cs typeface="Calibri"/>
                <a:sym typeface="Calibri"/>
              </a:rPr>
              <a:t> (Libéria); Jillian Craigie, Kings College London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David </a:t>
            </a:r>
            <a:r>
              <a:rPr lang="en-GB" sz="1100" dirty="0" err="1">
                <a:solidFill>
                  <a:schemeClr val="dk1"/>
                </a:solidFill>
                <a:latin typeface="Calibri"/>
                <a:ea typeface="Calibri"/>
                <a:cs typeface="Calibri"/>
                <a:sym typeface="Calibri"/>
              </a:rPr>
              <a:t>Crepaz</a:t>
            </a:r>
            <a:r>
              <a:rPr lang="en-GB" sz="1100" dirty="0">
                <a:solidFill>
                  <a:schemeClr val="dk1"/>
                </a:solidFill>
                <a:latin typeface="Calibri"/>
                <a:ea typeface="Calibri"/>
                <a:cs typeface="Calibri"/>
                <a:sym typeface="Calibri"/>
              </a:rPr>
              <a:t>-Keay, </a:t>
            </a:r>
            <a:r>
              <a:rPr lang="en-GB" sz="1100" dirty="0" err="1">
                <a:solidFill>
                  <a:schemeClr val="dk1"/>
                </a:solidFill>
                <a:latin typeface="Calibri"/>
                <a:ea typeface="Calibri"/>
                <a:cs typeface="Calibri"/>
                <a:sym typeface="Calibri"/>
              </a:rPr>
              <a:t>Fundação</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Rita Cronise, </a:t>
            </a:r>
            <a:r>
              <a:rPr lang="en-GB" sz="1100" dirty="0" err="1">
                <a:solidFill>
                  <a:schemeClr val="dk1"/>
                </a:solidFill>
                <a:latin typeface="Calibri"/>
                <a:ea typeface="Calibri"/>
                <a:cs typeface="Calibri"/>
                <a:sym typeface="Calibri"/>
              </a:rPr>
              <a:t>Associação</a:t>
            </a:r>
            <a:r>
              <a:rPr lang="en-GB" sz="1100" dirty="0">
                <a:solidFill>
                  <a:schemeClr val="dk1"/>
                </a:solidFill>
                <a:latin typeface="Calibri"/>
                <a:ea typeface="Calibri"/>
                <a:cs typeface="Calibri"/>
                <a:sym typeface="Calibri"/>
              </a:rPr>
              <a:t> Internacional de </a:t>
            </a:r>
            <a:r>
              <a:rPr lang="en-GB" sz="1100" dirty="0" err="1">
                <a:solidFill>
                  <a:schemeClr val="dk1"/>
                </a:solidFill>
                <a:latin typeface="Calibri"/>
                <a:ea typeface="Calibri"/>
                <a:cs typeface="Calibri"/>
                <a:sym typeface="Calibri"/>
              </a:rPr>
              <a:t>Apoiadores</a:t>
            </a:r>
            <a:r>
              <a:rPr lang="en-GB" sz="1100" dirty="0">
                <a:solidFill>
                  <a:schemeClr val="dk1"/>
                </a:solidFill>
                <a:latin typeface="Calibri"/>
                <a:ea typeface="Calibri"/>
                <a:cs typeface="Calibri"/>
                <a:sym typeface="Calibri"/>
              </a:rPr>
              <a:t> de Pares (</a:t>
            </a:r>
            <a:r>
              <a:rPr lang="en-GB" sz="1100" dirty="0" err="1">
                <a:solidFill>
                  <a:schemeClr val="dk1"/>
                </a:solidFill>
                <a:latin typeface="Calibri"/>
                <a:ea typeface="Calibri"/>
                <a:cs typeface="Calibri"/>
                <a:sym typeface="Calibri"/>
              </a:rPr>
              <a:t>Estados</a:t>
            </a:r>
            <a:r>
              <a:rPr lang="en-GB" sz="1100" dirty="0">
                <a:solidFill>
                  <a:schemeClr val="dk1"/>
                </a:solidFill>
                <a:latin typeface="Calibri"/>
                <a:ea typeface="Calibri"/>
                <a:cs typeface="Calibri"/>
                <a:sym typeface="Calibri"/>
              </a:rPr>
              <a:t> Unidos da América); Gaia </a:t>
            </a:r>
            <a:r>
              <a:rPr lang="en-GB" sz="1100" dirty="0" err="1">
                <a:solidFill>
                  <a:schemeClr val="dk1"/>
                </a:solidFill>
                <a:latin typeface="Calibri"/>
                <a:ea typeface="Calibri"/>
                <a:cs typeface="Calibri"/>
                <a:sym typeface="Calibri"/>
              </a:rPr>
              <a:t>Montauti</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d’Harcourt</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Fundação</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d’Harcourt</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Suíça</a:t>
            </a:r>
            <a:r>
              <a:rPr lang="en-GB" sz="1100" dirty="0">
                <a:solidFill>
                  <a:schemeClr val="dk1"/>
                </a:solidFill>
                <a:latin typeface="Calibri"/>
                <a:ea typeface="Calibri"/>
                <a:cs typeface="Calibri"/>
                <a:sym typeface="Calibri"/>
              </a:rPr>
              <a:t>); Yeni Rosa Damayanti, </a:t>
            </a:r>
            <a:r>
              <a:rPr lang="en-GB" sz="1100" dirty="0" err="1">
                <a:solidFill>
                  <a:schemeClr val="dk1"/>
                </a:solidFill>
                <a:latin typeface="Calibri"/>
                <a:ea typeface="Calibri"/>
                <a:cs typeface="Calibri"/>
                <a:sym typeface="Calibri"/>
              </a:rPr>
              <a:t>Associação</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da </a:t>
            </a:r>
            <a:r>
              <a:rPr lang="en-GB" sz="1100" dirty="0" err="1">
                <a:solidFill>
                  <a:schemeClr val="dk1"/>
                </a:solidFill>
                <a:latin typeface="Calibri"/>
                <a:ea typeface="Calibri"/>
                <a:cs typeface="Calibri"/>
                <a:sym typeface="Calibri"/>
              </a:rPr>
              <a:t>Indonésia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Indonésia</a:t>
            </a:r>
            <a:r>
              <a:rPr lang="en-GB" sz="1100" dirty="0">
                <a:solidFill>
                  <a:schemeClr val="dk1"/>
                </a:solidFill>
                <a:latin typeface="Calibri"/>
                <a:ea typeface="Calibri"/>
                <a:cs typeface="Calibri"/>
                <a:sym typeface="Calibri"/>
              </a:rPr>
              <a:t>); Sera Davidow, </a:t>
            </a:r>
            <a:r>
              <a:rPr lang="en-GB" sz="1100" dirty="0" err="1">
                <a:solidFill>
                  <a:schemeClr val="dk1"/>
                </a:solidFill>
                <a:latin typeface="Calibri"/>
                <a:ea typeface="Calibri"/>
                <a:cs typeface="Calibri"/>
                <a:sym typeface="Calibri"/>
              </a:rPr>
              <a:t>Comunidade</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Aprendizagem</a:t>
            </a:r>
            <a:r>
              <a:rPr lang="en-GB" sz="1100" dirty="0">
                <a:solidFill>
                  <a:schemeClr val="dk1"/>
                </a:solidFill>
                <a:latin typeface="Calibri"/>
                <a:ea typeface="Calibri"/>
                <a:cs typeface="Calibri"/>
                <a:sym typeface="Calibri"/>
              </a:rPr>
              <a:t> para a </a:t>
            </a:r>
            <a:r>
              <a:rPr lang="en-GB" sz="1100" dirty="0" err="1">
                <a:solidFill>
                  <a:schemeClr val="dk1"/>
                </a:solidFill>
                <a:latin typeface="Calibri"/>
                <a:ea typeface="Calibri"/>
                <a:cs typeface="Calibri"/>
                <a:sym typeface="Calibri"/>
              </a:rPr>
              <a:t>Recuperação</a:t>
            </a:r>
            <a:r>
              <a:rPr lang="en-GB" sz="1100" dirty="0">
                <a:solidFill>
                  <a:schemeClr val="dk1"/>
                </a:solidFill>
                <a:latin typeface="Calibri"/>
                <a:ea typeface="Calibri"/>
                <a:cs typeface="Calibri"/>
                <a:sym typeface="Calibri"/>
              </a:rPr>
              <a:t> de Western Mass (</a:t>
            </a:r>
            <a:r>
              <a:rPr lang="en-GB" sz="1100" dirty="0" err="1">
                <a:solidFill>
                  <a:schemeClr val="dk1"/>
                </a:solidFill>
                <a:latin typeface="Calibri"/>
                <a:ea typeface="Calibri"/>
                <a:cs typeface="Calibri"/>
                <a:sym typeface="Calibri"/>
              </a:rPr>
              <a:t>Estados</a:t>
            </a:r>
            <a:r>
              <a:rPr lang="en-GB" sz="1100" dirty="0">
                <a:solidFill>
                  <a:schemeClr val="dk1"/>
                </a:solidFill>
                <a:latin typeface="Calibri"/>
                <a:ea typeface="Calibri"/>
                <a:cs typeface="Calibri"/>
                <a:sym typeface="Calibri"/>
              </a:rPr>
              <a:t> Unidos da América); Laura Davidson, </a:t>
            </a:r>
            <a:r>
              <a:rPr lang="en-GB" sz="1100" dirty="0" err="1">
                <a:solidFill>
                  <a:schemeClr val="dk1"/>
                </a:solidFill>
                <a:latin typeface="Calibri"/>
                <a:ea typeface="Calibri"/>
                <a:cs typeface="Calibri"/>
                <a:sym typeface="Calibri"/>
              </a:rPr>
              <a:t>advogada</a:t>
            </a:r>
            <a:r>
              <a:rPr lang="en-GB" sz="1100" dirty="0">
                <a:solidFill>
                  <a:schemeClr val="dk1"/>
                </a:solidFill>
                <a:latin typeface="Calibri"/>
                <a:ea typeface="Calibri"/>
                <a:cs typeface="Calibri"/>
                <a:sym typeface="Calibri"/>
              </a:rPr>
              <a:t> e </a:t>
            </a:r>
            <a:r>
              <a:rPr lang="en-GB" sz="1100" dirty="0" err="1">
                <a:solidFill>
                  <a:schemeClr val="dk1"/>
                </a:solidFill>
                <a:latin typeface="Calibri"/>
                <a:ea typeface="Calibri"/>
                <a:cs typeface="Calibri"/>
                <a:sym typeface="Calibri"/>
              </a:rPr>
              <a:t>consultora</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desenvolvimento</a:t>
            </a:r>
            <a:r>
              <a:rPr lang="en-GB" sz="1100" dirty="0">
                <a:solidFill>
                  <a:schemeClr val="dk1"/>
                </a:solidFill>
                <a:latin typeface="Calibri"/>
                <a:ea typeface="Calibri"/>
                <a:cs typeface="Calibri"/>
                <a:sym typeface="Calibri"/>
              </a:rPr>
              <a:t>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Lucia de la Sierra, </a:t>
            </a:r>
            <a:r>
              <a:rPr lang="en-GB" sz="1100" dirty="0" err="1">
                <a:solidFill>
                  <a:schemeClr val="dk1"/>
                </a:solidFill>
                <a:latin typeface="Calibri"/>
                <a:ea typeface="Calibri"/>
                <a:cs typeface="Calibri"/>
                <a:sym typeface="Calibri"/>
              </a:rPr>
              <a:t>Escritório</a:t>
            </a:r>
            <a:r>
              <a:rPr lang="en-GB" sz="1100" dirty="0">
                <a:solidFill>
                  <a:schemeClr val="dk1"/>
                </a:solidFill>
                <a:latin typeface="Calibri"/>
                <a:ea typeface="Calibri"/>
                <a:cs typeface="Calibri"/>
                <a:sym typeface="Calibri"/>
              </a:rPr>
              <a:t> do Alto </a:t>
            </a:r>
            <a:r>
              <a:rPr lang="en-GB" sz="1100" dirty="0" err="1">
                <a:solidFill>
                  <a:schemeClr val="dk1"/>
                </a:solidFill>
                <a:latin typeface="Calibri"/>
                <a:ea typeface="Calibri"/>
                <a:cs typeface="Calibri"/>
                <a:sym typeface="Calibri"/>
              </a:rPr>
              <a:t>Comissariado</a:t>
            </a:r>
            <a:r>
              <a:rPr lang="en-GB" sz="1100" dirty="0">
                <a:solidFill>
                  <a:schemeClr val="dk1"/>
                </a:solidFill>
                <a:latin typeface="Calibri"/>
                <a:ea typeface="Calibri"/>
                <a:cs typeface="Calibri"/>
                <a:sym typeface="Calibri"/>
              </a:rPr>
              <a:t> das </a:t>
            </a:r>
            <a:r>
              <a:rPr lang="en-GB" sz="1100" dirty="0" err="1">
                <a:solidFill>
                  <a:schemeClr val="dk1"/>
                </a:solidFill>
                <a:latin typeface="Calibri"/>
                <a:ea typeface="Calibri"/>
                <a:cs typeface="Calibri"/>
                <a:sym typeface="Calibri"/>
              </a:rPr>
              <a:t>Nações</a:t>
            </a:r>
            <a:r>
              <a:rPr lang="en-GB" sz="1100" dirty="0">
                <a:solidFill>
                  <a:schemeClr val="dk1"/>
                </a:solidFill>
                <a:latin typeface="Calibri"/>
                <a:ea typeface="Calibri"/>
                <a:cs typeface="Calibri"/>
                <a:sym typeface="Calibri"/>
              </a:rPr>
              <a:t> Unidas para </a:t>
            </a:r>
            <a:r>
              <a:rPr lang="en-GB" sz="1100" dirty="0" err="1">
                <a:solidFill>
                  <a:schemeClr val="dk1"/>
                </a:solidFill>
                <a:latin typeface="Calibri"/>
                <a:ea typeface="Calibri"/>
                <a:cs typeface="Calibri"/>
                <a:sym typeface="Calibri"/>
              </a:rPr>
              <a:t>os</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Direitos</a:t>
            </a:r>
            <a:r>
              <a:rPr lang="en-GB" sz="1100" dirty="0">
                <a:solidFill>
                  <a:schemeClr val="dk1"/>
                </a:solidFill>
                <a:latin typeface="Calibri"/>
                <a:ea typeface="Calibri"/>
                <a:cs typeface="Calibri"/>
                <a:sym typeface="Calibri"/>
              </a:rPr>
              <a:t> Humanos (</a:t>
            </a:r>
            <a:r>
              <a:rPr lang="en-GB" sz="1100" dirty="0" err="1">
                <a:solidFill>
                  <a:schemeClr val="dk1"/>
                </a:solidFill>
                <a:latin typeface="Calibri"/>
                <a:ea typeface="Calibri"/>
                <a:cs typeface="Calibri"/>
                <a:sym typeface="Calibri"/>
              </a:rPr>
              <a:t>Suíça</a:t>
            </a:r>
            <a:r>
              <a:rPr lang="en-GB" sz="1100" dirty="0">
                <a:solidFill>
                  <a:schemeClr val="dk1"/>
                </a:solidFill>
                <a:latin typeface="Calibri"/>
                <a:ea typeface="Calibri"/>
                <a:cs typeface="Calibri"/>
                <a:sym typeface="Calibri"/>
              </a:rPr>
              <a:t>); Theresia Degener, Bochum </a:t>
            </a:r>
            <a:r>
              <a:rPr lang="en-GB" sz="1100" dirty="0" err="1">
                <a:solidFill>
                  <a:schemeClr val="dk1"/>
                </a:solidFill>
                <a:latin typeface="Calibri"/>
                <a:ea typeface="Calibri"/>
                <a:cs typeface="Calibri"/>
                <a:sym typeface="Calibri"/>
              </a:rPr>
              <a:t>Center</a:t>
            </a:r>
            <a:r>
              <a:rPr lang="en-GB" sz="1100" dirty="0">
                <a:solidFill>
                  <a:schemeClr val="dk1"/>
                </a:solidFill>
                <a:latin typeface="Calibri"/>
                <a:ea typeface="Calibri"/>
                <a:cs typeface="Calibri"/>
                <a:sym typeface="Calibri"/>
              </a:rPr>
              <a:t> for Disability Studies (BODYS), </a:t>
            </a:r>
            <a:r>
              <a:rPr lang="en-GB" sz="1100" dirty="0" err="1">
                <a:solidFill>
                  <a:schemeClr val="dk1"/>
                </a:solidFill>
                <a:latin typeface="Calibri"/>
                <a:ea typeface="Calibri"/>
                <a:cs typeface="Calibri"/>
                <a:sym typeface="Calibri"/>
              </a:rPr>
              <a:t>Universidade</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Protestante</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Estudos</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Aplicados</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Alemanha</a:t>
            </a:r>
            <a:r>
              <a:rPr lang="en-GB" sz="1100" dirty="0">
                <a:solidFill>
                  <a:schemeClr val="dk1"/>
                </a:solidFill>
                <a:latin typeface="Calibri"/>
                <a:ea typeface="Calibri"/>
                <a:cs typeface="Calibri"/>
                <a:sym typeface="Calibri"/>
              </a:rPr>
              <a:t>); Paolo del Vecchio, </a:t>
            </a:r>
            <a:r>
              <a:rPr lang="en-GB" sz="1100" dirty="0" err="1">
                <a:solidFill>
                  <a:schemeClr val="dk1"/>
                </a:solidFill>
                <a:latin typeface="Calibri"/>
                <a:ea typeface="Calibri"/>
                <a:cs typeface="Calibri"/>
                <a:sym typeface="Calibri"/>
              </a:rPr>
              <a:t>Administração</a:t>
            </a:r>
            <a:r>
              <a:rPr lang="en-GB" sz="1100" dirty="0">
                <a:solidFill>
                  <a:schemeClr val="dk1"/>
                </a:solidFill>
                <a:latin typeface="Calibri"/>
                <a:ea typeface="Calibri"/>
                <a:cs typeface="Calibri"/>
                <a:sym typeface="Calibri"/>
              </a:rPr>
              <a:t> de Serviços de Abuso de </a:t>
            </a:r>
            <a:r>
              <a:rPr lang="en-GB" sz="1100" dirty="0" err="1">
                <a:solidFill>
                  <a:schemeClr val="dk1"/>
                </a:solidFill>
                <a:latin typeface="Calibri"/>
                <a:ea typeface="Calibri"/>
                <a:cs typeface="Calibri"/>
                <a:sym typeface="Calibri"/>
              </a:rPr>
              <a:t>Substâncias</a:t>
            </a:r>
            <a:r>
              <a:rPr lang="en-GB" sz="1100" dirty="0">
                <a:solidFill>
                  <a:schemeClr val="dk1"/>
                </a:solidFill>
                <a:latin typeface="Calibri"/>
                <a:ea typeface="Calibri"/>
                <a:cs typeface="Calibri"/>
                <a:sym typeface="Calibri"/>
              </a:rPr>
              <a:t> 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a:t>
            </a:r>
            <a:r>
              <a:rPr lang="en-GB" sz="1100" dirty="0" err="1">
                <a:solidFill>
                  <a:schemeClr val="dk1"/>
                </a:solidFill>
                <a:latin typeface="Calibri"/>
                <a:ea typeface="Calibri"/>
                <a:cs typeface="Calibri"/>
                <a:sym typeface="Calibri"/>
              </a:rPr>
              <a:t>Estados</a:t>
            </a:r>
            <a:r>
              <a:rPr lang="en-GB" sz="1100" dirty="0">
                <a:solidFill>
                  <a:schemeClr val="dk1"/>
                </a:solidFill>
                <a:latin typeface="Calibri"/>
                <a:ea typeface="Calibri"/>
                <a:cs typeface="Calibri"/>
                <a:sym typeface="Calibri"/>
              </a:rPr>
              <a:t> Unidos da América); Manuel </a:t>
            </a:r>
            <a:r>
              <a:rPr lang="en-GB" sz="1100" dirty="0" err="1">
                <a:solidFill>
                  <a:schemeClr val="dk1"/>
                </a:solidFill>
                <a:latin typeface="Calibri"/>
                <a:ea typeface="Calibri"/>
                <a:cs typeface="Calibri"/>
                <a:sym typeface="Calibri"/>
              </a:rPr>
              <a:t>Desviat</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Atopos</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a:t>
            </a:r>
            <a:r>
              <a:rPr lang="en-GB" sz="1100" dirty="0" err="1">
                <a:solidFill>
                  <a:schemeClr val="dk1"/>
                </a:solidFill>
                <a:latin typeface="Calibri"/>
                <a:ea typeface="Calibri"/>
                <a:cs typeface="Calibri"/>
                <a:sym typeface="Calibri"/>
              </a:rPr>
              <a:t>Comunidade</a:t>
            </a:r>
            <a:r>
              <a:rPr lang="en-GB" sz="1100" dirty="0">
                <a:solidFill>
                  <a:schemeClr val="dk1"/>
                </a:solidFill>
                <a:latin typeface="Calibri"/>
                <a:ea typeface="Calibri"/>
                <a:cs typeface="Calibri"/>
                <a:sym typeface="Calibri"/>
              </a:rPr>
              <a:t> e Cultura (</a:t>
            </a:r>
            <a:r>
              <a:rPr lang="en-GB" sz="1100" dirty="0" err="1">
                <a:solidFill>
                  <a:schemeClr val="dk1"/>
                </a:solidFill>
                <a:latin typeface="Calibri"/>
                <a:ea typeface="Calibri"/>
                <a:cs typeface="Calibri"/>
                <a:sym typeface="Calibri"/>
              </a:rPr>
              <a:t>Espanha</a:t>
            </a:r>
            <a:r>
              <a:rPr lang="en-GB" sz="1100" dirty="0">
                <a:solidFill>
                  <a:schemeClr val="dk1"/>
                </a:solidFill>
                <a:latin typeface="Calibri"/>
                <a:ea typeface="Calibri"/>
                <a:cs typeface="Calibri"/>
                <a:sym typeface="Calibri"/>
              </a:rPr>
              <a:t>); Catalina </a:t>
            </a:r>
            <a:r>
              <a:rPr lang="en-GB" sz="1100" dirty="0" err="1">
                <a:solidFill>
                  <a:schemeClr val="dk1"/>
                </a:solidFill>
                <a:latin typeface="Calibri"/>
                <a:ea typeface="Calibri"/>
                <a:cs typeface="Calibri"/>
                <a:sym typeface="Calibri"/>
              </a:rPr>
              <a:t>Devandas</a:t>
            </a:r>
            <a:r>
              <a:rPr lang="en-GB" sz="1100" dirty="0">
                <a:solidFill>
                  <a:schemeClr val="dk1"/>
                </a:solidFill>
                <a:latin typeface="Calibri"/>
                <a:ea typeface="Calibri"/>
                <a:cs typeface="Calibri"/>
                <a:sym typeface="Calibri"/>
              </a:rPr>
              <a:t> Aguilar, </a:t>
            </a:r>
            <a:r>
              <a:rPr lang="en-GB" sz="1100" dirty="0" err="1">
                <a:solidFill>
                  <a:schemeClr val="dk1"/>
                </a:solidFill>
                <a:latin typeface="Calibri"/>
                <a:ea typeface="Calibri"/>
                <a:cs typeface="Calibri"/>
                <a:sym typeface="Calibri"/>
              </a:rPr>
              <a:t>Relatora</a:t>
            </a:r>
            <a:r>
              <a:rPr lang="en-GB" sz="1100" dirty="0">
                <a:solidFill>
                  <a:schemeClr val="dk1"/>
                </a:solidFill>
                <a:latin typeface="Calibri"/>
                <a:ea typeface="Calibri"/>
                <a:cs typeface="Calibri"/>
                <a:sym typeface="Calibri"/>
              </a:rPr>
              <a:t> Especial da ONU </a:t>
            </a:r>
            <a:r>
              <a:rPr lang="en-GB" sz="1100" dirty="0" err="1">
                <a:solidFill>
                  <a:schemeClr val="dk1"/>
                </a:solidFill>
                <a:latin typeface="Calibri"/>
                <a:ea typeface="Calibri"/>
                <a:cs typeface="Calibri"/>
                <a:sym typeface="Calibri"/>
              </a:rPr>
              <a:t>sobre</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os</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direitos</a:t>
            </a:r>
            <a:r>
              <a:rPr lang="en-GB" sz="1100" dirty="0">
                <a:solidFill>
                  <a:schemeClr val="dk1"/>
                </a:solidFill>
                <a:latin typeface="Calibri"/>
                <a:ea typeface="Calibri"/>
                <a:cs typeface="Calibri"/>
                <a:sym typeface="Calibri"/>
              </a:rPr>
              <a:t> das </a:t>
            </a:r>
            <a:r>
              <a:rPr lang="en-GB" sz="1100" dirty="0" err="1">
                <a:solidFill>
                  <a:schemeClr val="dk1"/>
                </a:solidFill>
                <a:latin typeface="Calibri"/>
                <a:ea typeface="Calibri"/>
                <a:cs typeface="Calibri"/>
                <a:sym typeface="Calibri"/>
              </a:rPr>
              <a:t>pessoas</a:t>
            </a:r>
            <a:r>
              <a:rPr lang="en-GB" sz="1100" dirty="0">
                <a:solidFill>
                  <a:schemeClr val="dk1"/>
                </a:solidFill>
                <a:latin typeface="Calibri"/>
                <a:ea typeface="Calibri"/>
                <a:cs typeface="Calibri"/>
                <a:sym typeface="Calibri"/>
              </a:rPr>
              <a:t> com </a:t>
            </a:r>
            <a:r>
              <a:rPr lang="en-GB" sz="1100" dirty="0" err="1">
                <a:solidFill>
                  <a:schemeClr val="dk1"/>
                </a:solidFill>
                <a:latin typeface="Calibri"/>
                <a:ea typeface="Calibri"/>
                <a:cs typeface="Calibri"/>
                <a:sym typeface="Calibri"/>
              </a:rPr>
              <a:t>deficiência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Suíça</a:t>
            </a:r>
            <a:r>
              <a:rPr lang="en-GB" sz="1100" dirty="0">
                <a:solidFill>
                  <a:schemeClr val="dk1"/>
                </a:solidFill>
                <a:latin typeface="Calibri"/>
                <a:ea typeface="Calibri"/>
                <a:cs typeface="Calibri"/>
                <a:sym typeface="Calibri"/>
              </a:rPr>
              <a:t>); Alex Devine, </a:t>
            </a:r>
            <a:r>
              <a:rPr lang="en-GB" sz="1100" dirty="0" err="1">
                <a:solidFill>
                  <a:schemeClr val="dk1"/>
                </a:solidFill>
                <a:latin typeface="Calibri"/>
                <a:ea typeface="Calibri"/>
                <a:cs typeface="Calibri"/>
                <a:sym typeface="Calibri"/>
              </a:rPr>
              <a:t>Universidade</a:t>
            </a:r>
            <a:r>
              <a:rPr lang="en-GB" sz="1100" dirty="0">
                <a:solidFill>
                  <a:schemeClr val="dk1"/>
                </a:solidFill>
                <a:latin typeface="Calibri"/>
                <a:ea typeface="Calibri"/>
                <a:cs typeface="Calibri"/>
                <a:sym typeface="Calibri"/>
              </a:rPr>
              <a:t> de Melbourne (</a:t>
            </a:r>
            <a:r>
              <a:rPr lang="en-GB" sz="1100" dirty="0" err="1">
                <a:solidFill>
                  <a:schemeClr val="dk1"/>
                </a:solidFill>
                <a:latin typeface="Calibri"/>
                <a:ea typeface="Calibri"/>
                <a:cs typeface="Calibri"/>
                <a:sym typeface="Calibri"/>
              </a:rPr>
              <a:t>Austrália</a:t>
            </a:r>
            <a:r>
              <a:rPr lang="en-GB" sz="1100" dirty="0">
                <a:solidFill>
                  <a:schemeClr val="dk1"/>
                </a:solidFill>
                <a:latin typeface="Calibri"/>
                <a:ea typeface="Calibri"/>
                <a:cs typeface="Calibri"/>
                <a:sym typeface="Calibri"/>
              </a:rPr>
              <a:t>); Christopher Dowrick, </a:t>
            </a:r>
            <a:r>
              <a:rPr lang="en-GB" sz="1100" dirty="0" err="1">
                <a:solidFill>
                  <a:schemeClr val="dk1"/>
                </a:solidFill>
                <a:latin typeface="Calibri"/>
                <a:ea typeface="Calibri"/>
                <a:cs typeface="Calibri"/>
                <a:sym typeface="Calibri"/>
              </a:rPr>
              <a:t>Universidade</a:t>
            </a:r>
            <a:r>
              <a:rPr lang="en-GB" sz="1100" dirty="0">
                <a:solidFill>
                  <a:schemeClr val="dk1"/>
                </a:solidFill>
                <a:latin typeface="Calibri"/>
                <a:ea typeface="Calibri"/>
                <a:cs typeface="Calibri"/>
                <a:sym typeface="Calibri"/>
              </a:rPr>
              <a:t> de Liverpool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Julian Eaton, CBM International e Escola de </a:t>
            </a:r>
            <a:r>
              <a:rPr lang="en-GB" sz="1100" dirty="0" err="1">
                <a:solidFill>
                  <a:schemeClr val="dk1"/>
                </a:solidFill>
                <a:latin typeface="Calibri"/>
                <a:ea typeface="Calibri"/>
                <a:cs typeface="Calibri"/>
                <a:sym typeface="Calibri"/>
              </a:rPr>
              <a:t>Higiene</a:t>
            </a:r>
            <a:r>
              <a:rPr lang="en-GB" sz="1100" dirty="0">
                <a:solidFill>
                  <a:schemeClr val="dk1"/>
                </a:solidFill>
                <a:latin typeface="Calibri"/>
                <a:ea typeface="Calibri"/>
                <a:cs typeface="Calibri"/>
                <a:sym typeface="Calibri"/>
              </a:rPr>
              <a:t> e Medicina Tropical de </a:t>
            </a:r>
            <a:r>
              <a:rPr lang="en-GB" sz="1100" dirty="0" err="1">
                <a:solidFill>
                  <a:schemeClr val="dk1"/>
                </a:solidFill>
                <a:latin typeface="Calibri"/>
                <a:ea typeface="Calibri"/>
                <a:cs typeface="Calibri"/>
                <a:sym typeface="Calibri"/>
              </a:rPr>
              <a:t>Londres</a:t>
            </a:r>
            <a:r>
              <a:rPr lang="en-GB" sz="1100" dirty="0">
                <a:solidFill>
                  <a:schemeClr val="dk1"/>
                </a:solidFill>
                <a:latin typeface="Calibri"/>
                <a:ea typeface="Calibri"/>
                <a:cs typeface="Calibri"/>
                <a:sym typeface="Calibri"/>
              </a:rPr>
              <a:t>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Rabih El </a:t>
            </a:r>
            <a:r>
              <a:rPr lang="en-GB" sz="1100" dirty="0" err="1">
                <a:solidFill>
                  <a:schemeClr val="dk1"/>
                </a:solidFill>
                <a:latin typeface="Calibri"/>
                <a:ea typeface="Calibri"/>
                <a:cs typeface="Calibri"/>
                <a:sym typeface="Calibri"/>
              </a:rPr>
              <a:t>Chammay</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Ministério</a:t>
            </a:r>
            <a:r>
              <a:rPr lang="en-GB" sz="1100" dirty="0">
                <a:solidFill>
                  <a:schemeClr val="dk1"/>
                </a:solidFill>
                <a:latin typeface="Calibri"/>
                <a:ea typeface="Calibri"/>
                <a:cs typeface="Calibri"/>
                <a:sym typeface="Calibri"/>
              </a:rPr>
              <a:t> da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Líbano</a:t>
            </a:r>
            <a:r>
              <a:rPr lang="en-GB" sz="1100" dirty="0">
                <a:solidFill>
                  <a:schemeClr val="dk1"/>
                </a:solidFill>
                <a:latin typeface="Calibri"/>
                <a:ea typeface="Calibri"/>
                <a:cs typeface="Calibri"/>
                <a:sym typeface="Calibri"/>
              </a:rPr>
              <a:t>); Mona El-</a:t>
            </a:r>
            <a:r>
              <a:rPr lang="en-GB" sz="1100" dirty="0" err="1">
                <a:solidFill>
                  <a:schemeClr val="dk1"/>
                </a:solidFill>
                <a:latin typeface="Calibri"/>
                <a:ea typeface="Calibri"/>
                <a:cs typeface="Calibri"/>
                <a:sym typeface="Calibri"/>
              </a:rPr>
              <a:t>Bilsha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Universidade</a:t>
            </a:r>
            <a:r>
              <a:rPr lang="en-GB" sz="1100" dirty="0">
                <a:solidFill>
                  <a:schemeClr val="dk1"/>
                </a:solidFill>
                <a:latin typeface="Calibri"/>
                <a:ea typeface="Calibri"/>
                <a:cs typeface="Calibri"/>
                <a:sym typeface="Calibri"/>
              </a:rPr>
              <a:t> Mansoura (</a:t>
            </a:r>
            <a:r>
              <a:rPr lang="en-GB" sz="1100" dirty="0" err="1">
                <a:solidFill>
                  <a:schemeClr val="dk1"/>
                </a:solidFill>
                <a:latin typeface="Calibri"/>
                <a:ea typeface="Calibri"/>
                <a:cs typeface="Calibri"/>
                <a:sym typeface="Calibri"/>
              </a:rPr>
              <a:t>Egito</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Ragia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Elgerzawy</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Iniciativa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Egípcia</a:t>
            </a:r>
            <a:r>
              <a:rPr lang="en-GB" sz="1100" dirty="0">
                <a:solidFill>
                  <a:schemeClr val="dk1"/>
                </a:solidFill>
                <a:latin typeface="Calibri"/>
                <a:ea typeface="Calibri"/>
                <a:cs typeface="Calibri"/>
                <a:sym typeface="Calibri"/>
              </a:rPr>
              <a:t> para </a:t>
            </a:r>
            <a:r>
              <a:rPr lang="en-GB" sz="1100" dirty="0" err="1">
                <a:solidFill>
                  <a:schemeClr val="dk1"/>
                </a:solidFill>
                <a:latin typeface="Calibri"/>
                <a:ea typeface="Calibri"/>
                <a:cs typeface="Calibri"/>
                <a:sym typeface="Calibri"/>
              </a:rPr>
              <a:t>os</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Direitos</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Pessoais</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Egito</a:t>
            </a:r>
            <a:r>
              <a:rPr lang="en-GB" sz="1100" dirty="0">
                <a:solidFill>
                  <a:schemeClr val="dk1"/>
                </a:solidFill>
                <a:latin typeface="Calibri"/>
                <a:ea typeface="Calibri"/>
                <a:cs typeface="Calibri"/>
                <a:sym typeface="Calibri"/>
              </a:rPr>
              <a:t>); Radó Iván, </a:t>
            </a:r>
            <a:r>
              <a:rPr lang="en-GB" sz="1100" dirty="0" err="1">
                <a:solidFill>
                  <a:schemeClr val="dk1"/>
                </a:solidFill>
                <a:latin typeface="Calibri"/>
                <a:ea typeface="Calibri"/>
                <a:cs typeface="Calibri"/>
                <a:sym typeface="Calibri"/>
              </a:rPr>
              <a:t>Fórum</a:t>
            </a:r>
            <a:r>
              <a:rPr lang="en-GB" sz="1100" dirty="0">
                <a:solidFill>
                  <a:schemeClr val="dk1"/>
                </a:solidFill>
                <a:latin typeface="Calibri"/>
                <a:ea typeface="Calibri"/>
                <a:cs typeface="Calibri"/>
                <a:sym typeface="Calibri"/>
              </a:rPr>
              <a:t> de Interesse </a:t>
            </a:r>
            <a:r>
              <a:rPr lang="en-GB" sz="1100" dirty="0" err="1">
                <a:solidFill>
                  <a:schemeClr val="dk1"/>
                </a:solidFill>
                <a:latin typeface="Calibri"/>
                <a:ea typeface="Calibri"/>
                <a:cs typeface="Calibri"/>
                <a:sym typeface="Calibri"/>
              </a:rPr>
              <a:t>em</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(Hungria); Natalia Santos Estrada, Colectivo </a:t>
            </a:r>
            <a:r>
              <a:rPr lang="en-GB" sz="1100" dirty="0" err="1">
                <a:solidFill>
                  <a:schemeClr val="dk1"/>
                </a:solidFill>
                <a:latin typeface="Calibri"/>
                <a:ea typeface="Calibri"/>
                <a:cs typeface="Calibri"/>
                <a:sym typeface="Calibri"/>
              </a:rPr>
              <a:t>Chuhcan</a:t>
            </a:r>
            <a:r>
              <a:rPr lang="en-GB" sz="1100" dirty="0">
                <a:solidFill>
                  <a:schemeClr val="dk1"/>
                </a:solidFill>
                <a:latin typeface="Calibri"/>
                <a:ea typeface="Calibri"/>
                <a:cs typeface="Calibri"/>
                <a:sym typeface="Calibri"/>
              </a:rPr>
              <a:t> (México); Timothy P. Fadgen, </a:t>
            </a:r>
            <a:r>
              <a:rPr lang="en-GB" sz="1100" dirty="0" err="1">
                <a:solidFill>
                  <a:schemeClr val="dk1"/>
                </a:solidFill>
                <a:latin typeface="Calibri"/>
                <a:ea typeface="Calibri"/>
                <a:cs typeface="Calibri"/>
                <a:sym typeface="Calibri"/>
              </a:rPr>
              <a:t>Universidade</a:t>
            </a:r>
            <a:r>
              <a:rPr lang="en-GB" sz="1100" dirty="0">
                <a:solidFill>
                  <a:schemeClr val="dk1"/>
                </a:solidFill>
                <a:latin typeface="Calibri"/>
                <a:ea typeface="Calibri"/>
                <a:cs typeface="Calibri"/>
                <a:sym typeface="Calibri"/>
              </a:rPr>
              <a:t> de Auckland (Nova Zelândia); Michael </a:t>
            </a:r>
            <a:r>
              <a:rPr lang="en-GB" sz="1100" dirty="0" err="1">
                <a:solidFill>
                  <a:schemeClr val="dk1"/>
                </a:solidFill>
                <a:latin typeface="Calibri"/>
                <a:ea typeface="Calibri"/>
                <a:cs typeface="Calibri"/>
                <a:sym typeface="Calibri"/>
              </a:rPr>
              <a:t>Elnemais</a:t>
            </a:r>
            <a:r>
              <a:rPr lang="en-GB" sz="1100" dirty="0">
                <a:solidFill>
                  <a:schemeClr val="dk1"/>
                </a:solidFill>
                <a:latin typeface="Calibri"/>
                <a:ea typeface="Calibri"/>
                <a:cs typeface="Calibri"/>
                <a:sym typeface="Calibri"/>
              </a:rPr>
              <a:t> Fawzy, Hospital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El-</a:t>
            </a:r>
            <a:r>
              <a:rPr lang="en-GB" sz="1100" dirty="0" err="1">
                <a:solidFill>
                  <a:schemeClr val="dk1"/>
                </a:solidFill>
                <a:latin typeface="Calibri"/>
                <a:ea typeface="Calibri"/>
                <a:cs typeface="Calibri"/>
                <a:sym typeface="Calibri"/>
              </a:rPr>
              <a:t>Abbassia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Egito</a:t>
            </a:r>
            <a:r>
              <a:rPr lang="en-GB" sz="1100" dirty="0">
                <a:solidFill>
                  <a:schemeClr val="dk1"/>
                </a:solidFill>
                <a:latin typeface="Calibri"/>
                <a:ea typeface="Calibri"/>
                <a:cs typeface="Calibri"/>
                <a:sym typeface="Calibri"/>
              </a:rPr>
              <a:t>); Alva Finn,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Europa (</a:t>
            </a:r>
            <a:r>
              <a:rPr lang="en-GB" sz="1100" dirty="0" err="1">
                <a:solidFill>
                  <a:schemeClr val="dk1"/>
                </a:solidFill>
                <a:latin typeface="Calibri"/>
                <a:ea typeface="Calibri"/>
                <a:cs typeface="Calibri"/>
                <a:sym typeface="Calibri"/>
              </a:rPr>
              <a:t>Bélgica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Susanane</a:t>
            </a:r>
            <a:r>
              <a:rPr lang="en-GB" sz="1100" dirty="0">
                <a:solidFill>
                  <a:schemeClr val="dk1"/>
                </a:solidFill>
                <a:latin typeface="Calibri"/>
                <a:ea typeface="Calibri"/>
                <a:cs typeface="Calibri"/>
                <a:sym typeface="Calibri"/>
              </a:rPr>
              <a:t> Forrest, </a:t>
            </a:r>
            <a:r>
              <a:rPr lang="en-GB" sz="1100" dirty="0" err="1">
                <a:solidFill>
                  <a:schemeClr val="dk1"/>
                </a:solidFill>
                <a:latin typeface="Calibri"/>
                <a:ea typeface="Calibri"/>
                <a:cs typeface="Calibri"/>
                <a:sym typeface="Calibri"/>
              </a:rPr>
              <a:t>Educação</a:t>
            </a:r>
            <a:r>
              <a:rPr lang="en-GB" sz="1100" dirty="0">
                <a:solidFill>
                  <a:schemeClr val="dk1"/>
                </a:solidFill>
                <a:latin typeface="Calibri"/>
                <a:ea typeface="Calibri"/>
                <a:cs typeface="Calibri"/>
                <a:sym typeface="Calibri"/>
              </a:rPr>
              <a:t> do Serviço Nacional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da </a:t>
            </a:r>
            <a:r>
              <a:rPr lang="en-GB" sz="1100" dirty="0" err="1">
                <a:solidFill>
                  <a:schemeClr val="dk1"/>
                </a:solidFill>
                <a:latin typeface="Calibri"/>
                <a:ea typeface="Calibri"/>
                <a:cs typeface="Calibri"/>
                <a:sym typeface="Calibri"/>
              </a:rPr>
              <a:t>Escócia</a:t>
            </a:r>
            <a:r>
              <a:rPr lang="en-GB" sz="1100" dirty="0">
                <a:solidFill>
                  <a:schemeClr val="dk1"/>
                </a:solidFill>
                <a:latin typeface="Calibri"/>
                <a:ea typeface="Calibri"/>
                <a:cs typeface="Calibri"/>
                <a:sym typeface="Calibri"/>
              </a:rPr>
              <a:t>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Rodrigo Fredes, Locos </a:t>
            </a:r>
            <a:r>
              <a:rPr lang="en-GB" sz="1100" dirty="0" err="1">
                <a:solidFill>
                  <a:schemeClr val="dk1"/>
                </a:solidFill>
                <a:latin typeface="Calibri"/>
                <a:ea typeface="Calibri"/>
                <a:cs typeface="Calibri"/>
                <a:sym typeface="Calibri"/>
              </a:rPr>
              <a:t>por</a:t>
            </a:r>
            <a:r>
              <a:rPr lang="en-GB" sz="1100" dirty="0">
                <a:solidFill>
                  <a:schemeClr val="dk1"/>
                </a:solidFill>
                <a:latin typeface="Calibri"/>
                <a:ea typeface="Calibri"/>
                <a:cs typeface="Calibri"/>
                <a:sym typeface="Calibri"/>
              </a:rPr>
              <a:t> Nuestros </a:t>
            </a:r>
            <a:r>
              <a:rPr lang="en-GB" sz="1100" dirty="0" err="1">
                <a:solidFill>
                  <a:schemeClr val="dk1"/>
                </a:solidFill>
                <a:latin typeface="Calibri"/>
                <a:ea typeface="Calibri"/>
                <a:cs typeface="Calibri"/>
                <a:sym typeface="Calibri"/>
              </a:rPr>
              <a:t>Derechos</a:t>
            </a:r>
            <a:r>
              <a:rPr lang="en-GB" sz="1100" dirty="0">
                <a:solidFill>
                  <a:schemeClr val="dk1"/>
                </a:solidFill>
                <a:latin typeface="Calibri"/>
                <a:ea typeface="Calibri"/>
                <a:cs typeface="Calibri"/>
                <a:sym typeface="Calibri"/>
              </a:rPr>
              <a:t> (Chile); Paul Fung, </a:t>
            </a:r>
            <a:r>
              <a:rPr lang="en-GB" sz="1100" dirty="0" err="1">
                <a:solidFill>
                  <a:schemeClr val="dk1"/>
                </a:solidFill>
                <a:latin typeface="Calibri"/>
                <a:ea typeface="Calibri"/>
                <a:cs typeface="Calibri"/>
                <a:sym typeface="Calibri"/>
              </a:rPr>
              <a:t>Portfólio</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HETI Ensino Superior (</a:t>
            </a:r>
            <a:r>
              <a:rPr lang="en-GB" sz="1100" dirty="0" err="1">
                <a:solidFill>
                  <a:schemeClr val="dk1"/>
                </a:solidFill>
                <a:latin typeface="Calibri"/>
                <a:ea typeface="Calibri"/>
                <a:cs typeface="Calibri"/>
                <a:sym typeface="Calibri"/>
              </a:rPr>
              <a:t>Austrália</a:t>
            </a:r>
            <a:r>
              <a:rPr lang="en-GB" sz="1100" dirty="0">
                <a:solidFill>
                  <a:schemeClr val="dk1"/>
                </a:solidFill>
                <a:latin typeface="Calibri"/>
                <a:ea typeface="Calibri"/>
                <a:cs typeface="Calibri"/>
                <a:sym typeface="Calibri"/>
              </a:rPr>
              <a:t>); Lynn Gentile, </a:t>
            </a:r>
            <a:r>
              <a:rPr lang="en-GB" sz="1100" dirty="0" err="1">
                <a:solidFill>
                  <a:schemeClr val="dk1"/>
                </a:solidFill>
                <a:latin typeface="Calibri"/>
                <a:ea typeface="Calibri"/>
                <a:cs typeface="Calibri"/>
                <a:sym typeface="Calibri"/>
              </a:rPr>
              <a:t>Escritório</a:t>
            </a:r>
            <a:r>
              <a:rPr lang="en-GB" sz="1100" dirty="0">
                <a:solidFill>
                  <a:schemeClr val="dk1"/>
                </a:solidFill>
                <a:latin typeface="Calibri"/>
                <a:ea typeface="Calibri"/>
                <a:cs typeface="Calibri"/>
                <a:sym typeface="Calibri"/>
              </a:rPr>
              <a:t> do Alto </a:t>
            </a:r>
            <a:r>
              <a:rPr lang="en-GB" sz="1100" dirty="0" err="1">
                <a:solidFill>
                  <a:schemeClr val="dk1"/>
                </a:solidFill>
                <a:latin typeface="Calibri"/>
                <a:ea typeface="Calibri"/>
                <a:cs typeface="Calibri"/>
                <a:sym typeface="Calibri"/>
              </a:rPr>
              <a:t>Comissariado</a:t>
            </a:r>
            <a:r>
              <a:rPr lang="en-GB" sz="1100" dirty="0">
                <a:solidFill>
                  <a:schemeClr val="dk1"/>
                </a:solidFill>
                <a:latin typeface="Calibri"/>
                <a:ea typeface="Calibri"/>
                <a:cs typeface="Calibri"/>
                <a:sym typeface="Calibri"/>
              </a:rPr>
              <a:t> das </a:t>
            </a:r>
            <a:r>
              <a:rPr lang="en-GB" sz="1100" dirty="0" err="1">
                <a:solidFill>
                  <a:schemeClr val="dk1"/>
                </a:solidFill>
                <a:latin typeface="Calibri"/>
                <a:ea typeface="Calibri"/>
                <a:cs typeface="Calibri"/>
                <a:sym typeface="Calibri"/>
              </a:rPr>
              <a:t>Nações</a:t>
            </a:r>
            <a:r>
              <a:rPr lang="en-GB" sz="1100" dirty="0">
                <a:solidFill>
                  <a:schemeClr val="dk1"/>
                </a:solidFill>
                <a:latin typeface="Calibri"/>
                <a:ea typeface="Calibri"/>
                <a:cs typeface="Calibri"/>
                <a:sym typeface="Calibri"/>
              </a:rPr>
              <a:t> Unidas para </a:t>
            </a:r>
            <a:r>
              <a:rPr lang="en-GB" sz="1100" dirty="0" err="1">
                <a:solidFill>
                  <a:schemeClr val="dk1"/>
                </a:solidFill>
                <a:latin typeface="Calibri"/>
                <a:ea typeface="Calibri"/>
                <a:cs typeface="Calibri"/>
                <a:sym typeface="Calibri"/>
              </a:rPr>
              <a:t>os</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Direitos</a:t>
            </a:r>
            <a:r>
              <a:rPr lang="en-GB" sz="1100" dirty="0">
                <a:solidFill>
                  <a:schemeClr val="dk1"/>
                </a:solidFill>
                <a:latin typeface="Calibri"/>
                <a:ea typeface="Calibri"/>
                <a:cs typeface="Calibri"/>
                <a:sym typeface="Calibri"/>
              </a:rPr>
              <a:t> Humanos (</a:t>
            </a:r>
            <a:r>
              <a:rPr lang="en-GB" sz="1100" dirty="0" err="1">
                <a:solidFill>
                  <a:schemeClr val="dk1"/>
                </a:solidFill>
                <a:latin typeface="Calibri"/>
                <a:ea typeface="Calibri"/>
                <a:cs typeface="Calibri"/>
                <a:sym typeface="Calibri"/>
              </a:rPr>
              <a:t>Suíça</a:t>
            </a:r>
            <a:r>
              <a:rPr lang="en-GB" sz="1100" dirty="0">
                <a:solidFill>
                  <a:schemeClr val="dk1"/>
                </a:solidFill>
                <a:latin typeface="Calibri"/>
                <a:ea typeface="Calibri"/>
                <a:cs typeface="Calibri"/>
                <a:sym typeface="Calibri"/>
              </a:rPr>
              <a:t>); Kirsty Giles, South London and Maudsley (</a:t>
            </a:r>
            <a:r>
              <a:rPr lang="en-GB" sz="1100" dirty="0" err="1">
                <a:solidFill>
                  <a:schemeClr val="dk1"/>
                </a:solidFill>
                <a:latin typeface="Calibri"/>
                <a:ea typeface="Calibri"/>
                <a:cs typeface="Calibri"/>
                <a:sym typeface="Calibri"/>
              </a:rPr>
              <a:t>SLaM</a:t>
            </a:r>
            <a:r>
              <a:rPr lang="en-GB" sz="1100" dirty="0">
                <a:solidFill>
                  <a:schemeClr val="dk1"/>
                </a:solidFill>
                <a:latin typeface="Calibri"/>
                <a:ea typeface="Calibri"/>
                <a:cs typeface="Calibri"/>
                <a:sym typeface="Calibri"/>
              </a:rPr>
              <a:t>) Recovery College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Salam Gómez, Rede Mundial de </a:t>
            </a:r>
            <a:r>
              <a:rPr lang="en-GB" sz="1100" dirty="0" err="1">
                <a:solidFill>
                  <a:schemeClr val="dk1"/>
                </a:solidFill>
                <a:latin typeface="Calibri"/>
                <a:ea typeface="Calibri"/>
                <a:cs typeface="Calibri"/>
                <a:sym typeface="Calibri"/>
              </a:rPr>
              <a:t>Usuários</a:t>
            </a:r>
            <a:r>
              <a:rPr lang="en-GB" sz="1100" dirty="0">
                <a:solidFill>
                  <a:schemeClr val="dk1"/>
                </a:solidFill>
                <a:latin typeface="Calibri"/>
                <a:ea typeface="Calibri"/>
                <a:cs typeface="Calibri"/>
                <a:sym typeface="Calibri"/>
              </a:rPr>
              <a:t> e </a:t>
            </a:r>
            <a:r>
              <a:rPr lang="en-GB" sz="1100" dirty="0" err="1">
                <a:solidFill>
                  <a:schemeClr val="dk1"/>
                </a:solidFill>
                <a:latin typeface="Calibri"/>
                <a:ea typeface="Calibri"/>
                <a:cs typeface="Calibri"/>
                <a:sym typeface="Calibri"/>
              </a:rPr>
              <a:t>Sobreviventes</a:t>
            </a:r>
            <a:r>
              <a:rPr lang="en-GB" sz="1100" dirty="0">
                <a:solidFill>
                  <a:schemeClr val="dk1"/>
                </a:solidFill>
                <a:latin typeface="Calibri"/>
                <a:ea typeface="Calibri"/>
                <a:cs typeface="Calibri"/>
                <a:sym typeface="Calibri"/>
              </a:rPr>
              <a:t> da </a:t>
            </a:r>
            <a:r>
              <a:rPr lang="en-GB" sz="1100" dirty="0" err="1">
                <a:solidFill>
                  <a:schemeClr val="dk1"/>
                </a:solidFill>
                <a:latin typeface="Calibri"/>
                <a:ea typeface="Calibri"/>
                <a:cs typeface="Calibri"/>
                <a:sym typeface="Calibri"/>
              </a:rPr>
              <a:t>Psiquiatria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Colômbia</a:t>
            </a:r>
            <a:r>
              <a:rPr lang="en-GB" sz="1100" dirty="0">
                <a:solidFill>
                  <a:schemeClr val="dk1"/>
                </a:solidFill>
                <a:latin typeface="Calibri"/>
                <a:ea typeface="Calibri"/>
                <a:cs typeface="Calibri"/>
                <a:sym typeface="Calibri"/>
              </a:rPr>
              <a:t>); Ugnė </a:t>
            </a:r>
            <a:r>
              <a:rPr lang="en-GB" sz="1100" dirty="0" err="1">
                <a:solidFill>
                  <a:schemeClr val="dk1"/>
                </a:solidFill>
                <a:latin typeface="Calibri"/>
                <a:ea typeface="Calibri"/>
                <a:cs typeface="Calibri"/>
                <a:sym typeface="Calibri"/>
              </a:rPr>
              <a:t>Grigaitė</a:t>
            </a:r>
            <a:r>
              <a:rPr lang="en-GB" sz="1100" dirty="0">
                <a:solidFill>
                  <a:schemeClr val="dk1"/>
                </a:solidFill>
                <a:latin typeface="Calibri"/>
                <a:ea typeface="Calibri"/>
                <a:cs typeface="Calibri"/>
                <a:sym typeface="Calibri"/>
              </a:rPr>
              <a:t>, ONG Mental Health Perspectives and Human Rights Monitoring Institute (</a:t>
            </a:r>
            <a:r>
              <a:rPr lang="en-GB" sz="1100" dirty="0" err="1">
                <a:solidFill>
                  <a:schemeClr val="dk1"/>
                </a:solidFill>
                <a:latin typeface="Calibri"/>
                <a:ea typeface="Calibri"/>
                <a:cs typeface="Calibri"/>
                <a:sym typeface="Calibri"/>
              </a:rPr>
              <a:t>Lituânia</a:t>
            </a:r>
            <a:r>
              <a:rPr lang="en-GB" sz="1100" dirty="0">
                <a:solidFill>
                  <a:schemeClr val="dk1"/>
                </a:solidFill>
                <a:latin typeface="Calibri"/>
                <a:ea typeface="Calibri"/>
                <a:cs typeface="Calibri"/>
                <a:sym typeface="Calibri"/>
              </a:rPr>
              <a:t>); Margaret Grigg, Departamento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e Serviços Humanos, Melbourne (</a:t>
            </a:r>
            <a:r>
              <a:rPr lang="en-GB" sz="1100" dirty="0" err="1">
                <a:solidFill>
                  <a:schemeClr val="dk1"/>
                </a:solidFill>
                <a:latin typeface="Calibri"/>
                <a:ea typeface="Calibri"/>
                <a:cs typeface="Calibri"/>
                <a:sym typeface="Calibri"/>
              </a:rPr>
              <a:t>Austrália</a:t>
            </a:r>
            <a:r>
              <a:rPr lang="en-GB" sz="1100" dirty="0">
                <a:solidFill>
                  <a:schemeClr val="dk1"/>
                </a:solidFill>
                <a:latin typeface="Calibri"/>
                <a:ea typeface="Calibri"/>
                <a:cs typeface="Calibri"/>
                <a:sym typeface="Calibri"/>
              </a:rPr>
              <a:t>); Oye </a:t>
            </a:r>
            <a:r>
              <a:rPr lang="en-GB" sz="1100" dirty="0" err="1">
                <a:solidFill>
                  <a:schemeClr val="dk1"/>
                </a:solidFill>
                <a:latin typeface="Calibri"/>
                <a:ea typeface="Calibri"/>
                <a:cs typeface="Calibri"/>
                <a:sym typeface="Calibri"/>
              </a:rPr>
              <a:t>Gureje</a:t>
            </a:r>
            <a:r>
              <a:rPr lang="en-GB" sz="1100" dirty="0">
                <a:solidFill>
                  <a:schemeClr val="dk1"/>
                </a:solidFill>
                <a:latin typeface="Calibri"/>
                <a:ea typeface="Calibri"/>
                <a:cs typeface="Calibri"/>
                <a:sym typeface="Calibri"/>
              </a:rPr>
              <a:t>, Departamento de </a:t>
            </a:r>
            <a:r>
              <a:rPr lang="en-GB" sz="1100" dirty="0" err="1">
                <a:solidFill>
                  <a:schemeClr val="dk1"/>
                </a:solidFill>
                <a:latin typeface="Calibri"/>
                <a:ea typeface="Calibri"/>
                <a:cs typeface="Calibri"/>
                <a:sym typeface="Calibri"/>
              </a:rPr>
              <a:t>Psiquiatria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Universidade</a:t>
            </a:r>
            <a:r>
              <a:rPr lang="en-GB" sz="1100" dirty="0">
                <a:solidFill>
                  <a:schemeClr val="dk1"/>
                </a:solidFill>
                <a:latin typeface="Calibri"/>
                <a:ea typeface="Calibri"/>
                <a:cs typeface="Calibri"/>
                <a:sym typeface="Calibri"/>
              </a:rPr>
              <a:t> de Ibadan (</a:t>
            </a:r>
            <a:r>
              <a:rPr lang="en-GB" sz="1100" dirty="0" err="1">
                <a:solidFill>
                  <a:schemeClr val="dk1"/>
                </a:solidFill>
                <a:latin typeface="Calibri"/>
                <a:ea typeface="Calibri"/>
                <a:cs typeface="Calibri"/>
                <a:sym typeface="Calibri"/>
              </a:rPr>
              <a:t>Nigéria</a:t>
            </a:r>
            <a:r>
              <a:rPr lang="en-GB" sz="1100" dirty="0">
                <a:solidFill>
                  <a:schemeClr val="dk1"/>
                </a:solidFill>
                <a:latin typeface="Calibri"/>
                <a:ea typeface="Calibri"/>
                <a:cs typeface="Calibri"/>
                <a:sym typeface="Calibri"/>
              </a:rPr>
              <a:t>); Cerdic Hall, Camden and Islington NHS Foundation Trust,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Julie Hannah, Centro de </a:t>
            </a:r>
            <a:r>
              <a:rPr lang="en-GB" sz="1100" dirty="0" err="1">
                <a:solidFill>
                  <a:schemeClr val="dk1"/>
                </a:solidFill>
                <a:latin typeface="Calibri"/>
                <a:ea typeface="Calibri"/>
                <a:cs typeface="Calibri"/>
                <a:sym typeface="Calibri"/>
              </a:rPr>
              <a:t>Direitos</a:t>
            </a:r>
            <a:r>
              <a:rPr lang="en-GB" sz="1100" dirty="0">
                <a:solidFill>
                  <a:schemeClr val="dk1"/>
                </a:solidFill>
                <a:latin typeface="Calibri"/>
                <a:ea typeface="Calibri"/>
                <a:cs typeface="Calibri"/>
                <a:sym typeface="Calibri"/>
              </a:rPr>
              <a:t> Humanos, </a:t>
            </a:r>
            <a:r>
              <a:rPr lang="en-GB" sz="1100" dirty="0" err="1">
                <a:solidFill>
                  <a:schemeClr val="dk1"/>
                </a:solidFill>
                <a:latin typeface="Calibri"/>
                <a:ea typeface="Calibri"/>
                <a:cs typeface="Calibri"/>
                <a:sym typeface="Calibri"/>
              </a:rPr>
              <a:t>Universidade</a:t>
            </a:r>
            <a:r>
              <a:rPr lang="en-GB" sz="1100" dirty="0">
                <a:solidFill>
                  <a:schemeClr val="dk1"/>
                </a:solidFill>
                <a:latin typeface="Calibri"/>
                <a:ea typeface="Calibri"/>
                <a:cs typeface="Calibri"/>
                <a:sym typeface="Calibri"/>
              </a:rPr>
              <a:t> de Essex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Steve Harrington, </a:t>
            </a:r>
            <a:r>
              <a:rPr lang="en-GB" sz="1100" dirty="0" err="1">
                <a:solidFill>
                  <a:schemeClr val="dk1"/>
                </a:solidFill>
                <a:latin typeface="Calibri"/>
                <a:ea typeface="Calibri"/>
                <a:cs typeface="Calibri"/>
                <a:sym typeface="Calibri"/>
              </a:rPr>
              <a:t>Associação</a:t>
            </a:r>
            <a:r>
              <a:rPr lang="en-GB" sz="1100" dirty="0">
                <a:solidFill>
                  <a:schemeClr val="dk1"/>
                </a:solidFill>
                <a:latin typeface="Calibri"/>
                <a:ea typeface="Calibri"/>
                <a:cs typeface="Calibri"/>
                <a:sym typeface="Calibri"/>
              </a:rPr>
              <a:t> Internacional de </a:t>
            </a:r>
            <a:r>
              <a:rPr lang="en-GB" sz="1100" dirty="0" err="1">
                <a:solidFill>
                  <a:schemeClr val="dk1"/>
                </a:solidFill>
                <a:latin typeface="Calibri"/>
                <a:ea typeface="Calibri"/>
                <a:cs typeface="Calibri"/>
                <a:sym typeface="Calibri"/>
              </a:rPr>
              <a:t>Apoiadores</a:t>
            </a:r>
            <a:r>
              <a:rPr lang="en-GB" sz="1100" dirty="0">
                <a:solidFill>
                  <a:schemeClr val="dk1"/>
                </a:solidFill>
                <a:latin typeface="Calibri"/>
                <a:ea typeface="Calibri"/>
                <a:cs typeface="Calibri"/>
                <a:sym typeface="Calibri"/>
              </a:rPr>
              <a:t> de Pares (</a:t>
            </a:r>
            <a:r>
              <a:rPr lang="en-GB" sz="1100" dirty="0" err="1">
                <a:solidFill>
                  <a:schemeClr val="dk1"/>
                </a:solidFill>
                <a:latin typeface="Calibri"/>
                <a:ea typeface="Calibri"/>
                <a:cs typeface="Calibri"/>
                <a:sym typeface="Calibri"/>
              </a:rPr>
              <a:t>Estados</a:t>
            </a:r>
            <a:r>
              <a:rPr lang="en-GB" sz="1100" dirty="0">
                <a:solidFill>
                  <a:schemeClr val="dk1"/>
                </a:solidFill>
                <a:latin typeface="Calibri"/>
                <a:ea typeface="Calibri"/>
                <a:cs typeface="Calibri"/>
                <a:sym typeface="Calibri"/>
              </a:rPr>
              <a:t> Unidos da América); Akiko Hart, Mental Health Europe (</a:t>
            </a:r>
            <a:r>
              <a:rPr lang="en-GB" sz="1100" dirty="0" err="1">
                <a:solidFill>
                  <a:schemeClr val="dk1"/>
                </a:solidFill>
                <a:latin typeface="Calibri"/>
                <a:ea typeface="Calibri"/>
                <a:cs typeface="Calibri"/>
                <a:sym typeface="Calibri"/>
              </a:rPr>
              <a:t>Bélgica</a:t>
            </a:r>
            <a:r>
              <a:rPr lang="en-GB" sz="1100" dirty="0">
                <a:solidFill>
                  <a:schemeClr val="dk1"/>
                </a:solidFill>
                <a:latin typeface="Calibri"/>
                <a:ea typeface="Calibri"/>
                <a:cs typeface="Calibri"/>
                <a:sym typeface="Calibri"/>
              </a:rPr>
              <a:t>); Renae Hodgson, </a:t>
            </a:r>
            <a:r>
              <a:rPr lang="en-GB" sz="1100" dirty="0" err="1">
                <a:solidFill>
                  <a:schemeClr val="dk1"/>
                </a:solidFill>
                <a:latin typeface="Calibri"/>
                <a:ea typeface="Calibri"/>
                <a:cs typeface="Calibri"/>
                <a:sym typeface="Calibri"/>
              </a:rPr>
              <a:t>Comissão</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da </a:t>
            </a:r>
            <a:r>
              <a:rPr lang="en-GB" sz="1100" dirty="0" err="1">
                <a:solidFill>
                  <a:schemeClr val="dk1"/>
                </a:solidFill>
                <a:latin typeface="Calibri"/>
                <a:ea typeface="Calibri"/>
                <a:cs typeface="Calibri"/>
                <a:sym typeface="Calibri"/>
              </a:rPr>
              <a:t>Austrália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Ocidental</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Austrália</a:t>
            </a:r>
            <a:r>
              <a:rPr lang="en-GB" sz="1100" dirty="0">
                <a:solidFill>
                  <a:schemeClr val="dk1"/>
                </a:solidFill>
                <a:latin typeface="Calibri"/>
                <a:ea typeface="Calibri"/>
                <a:cs typeface="Calibri"/>
                <a:sym typeface="Calibri"/>
              </a:rPr>
              <a:t>); Nicole Hogan, Hampshire Hospitals NHS Foundation Trust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Frances Hughes, Cutting Edge Oceania (Nova Zelândia); Gemma Hunting, </a:t>
            </a:r>
            <a:r>
              <a:rPr lang="en-GB" sz="1100" dirty="0" err="1">
                <a:solidFill>
                  <a:schemeClr val="dk1"/>
                </a:solidFill>
                <a:latin typeface="Calibri"/>
                <a:ea typeface="Calibri"/>
                <a:cs typeface="Calibri"/>
                <a:sym typeface="Calibri"/>
              </a:rPr>
              <a:t>Consultora</a:t>
            </a:r>
            <a:r>
              <a:rPr lang="en-GB" sz="1100" dirty="0">
                <a:solidFill>
                  <a:schemeClr val="dk1"/>
                </a:solidFill>
                <a:latin typeface="Calibri"/>
                <a:ea typeface="Calibri"/>
                <a:cs typeface="Calibri"/>
                <a:sym typeface="Calibri"/>
              </a:rPr>
              <a:t> Internacional (</a:t>
            </a:r>
            <a:r>
              <a:rPr lang="en-GB" sz="1100" dirty="0" err="1">
                <a:solidFill>
                  <a:schemeClr val="dk1"/>
                </a:solidFill>
                <a:latin typeface="Calibri"/>
                <a:ea typeface="Calibri"/>
                <a:cs typeface="Calibri"/>
                <a:sym typeface="Calibri"/>
              </a:rPr>
              <a:t>Alemanha</a:t>
            </a:r>
            <a:r>
              <a:rPr lang="en-GB" sz="1100" dirty="0">
                <a:solidFill>
                  <a:schemeClr val="dk1"/>
                </a:solidFill>
                <a:latin typeface="Calibri"/>
                <a:ea typeface="Calibri"/>
                <a:cs typeface="Calibri"/>
                <a:sym typeface="Calibri"/>
              </a:rPr>
              <a:t>); Hiroto Ito, Centro Nacional de </a:t>
            </a:r>
            <a:r>
              <a:rPr lang="en-GB" sz="1100" dirty="0" err="1">
                <a:solidFill>
                  <a:schemeClr val="dk1"/>
                </a:solidFill>
                <a:latin typeface="Calibri"/>
                <a:ea typeface="Calibri"/>
                <a:cs typeface="Calibri"/>
                <a:sym typeface="Calibri"/>
              </a:rPr>
              <a:t>Neurologia</a:t>
            </a:r>
            <a:r>
              <a:rPr lang="en-GB" sz="1100" dirty="0">
                <a:solidFill>
                  <a:schemeClr val="dk1"/>
                </a:solidFill>
                <a:latin typeface="Calibri"/>
                <a:ea typeface="Calibri"/>
                <a:cs typeface="Calibri"/>
                <a:sym typeface="Calibri"/>
              </a:rPr>
              <a:t> e </a:t>
            </a:r>
            <a:r>
              <a:rPr lang="en-GB" sz="1100" dirty="0" err="1">
                <a:solidFill>
                  <a:schemeClr val="dk1"/>
                </a:solidFill>
                <a:latin typeface="Calibri"/>
                <a:ea typeface="Calibri"/>
                <a:cs typeface="Calibri"/>
                <a:sym typeface="Calibri"/>
              </a:rPr>
              <a:t>Psiquiatria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Japão</a:t>
            </a:r>
            <a:r>
              <a:rPr lang="en-GB" sz="1100" dirty="0">
                <a:solidFill>
                  <a:schemeClr val="dk1"/>
                </a:solidFill>
                <a:latin typeface="Calibri"/>
                <a:ea typeface="Calibri"/>
                <a:cs typeface="Calibri"/>
                <a:sym typeface="Calibri"/>
              </a:rPr>
              <a:t>); Maths Jesperson, PO-</a:t>
            </a:r>
            <a:r>
              <a:rPr lang="en-GB" sz="1100" dirty="0" err="1">
                <a:solidFill>
                  <a:schemeClr val="dk1"/>
                </a:solidFill>
                <a:latin typeface="Calibri"/>
                <a:ea typeface="Calibri"/>
                <a:cs typeface="Calibri"/>
                <a:sym typeface="Calibri"/>
              </a:rPr>
              <a:t>Skåne</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Suécia</a:t>
            </a:r>
            <a:r>
              <a:rPr lang="en-GB" sz="1100" dirty="0">
                <a:solidFill>
                  <a:schemeClr val="dk1"/>
                </a:solidFill>
                <a:latin typeface="Calibri"/>
                <a:ea typeface="Calibri"/>
                <a:cs typeface="Calibri"/>
                <a:sym typeface="Calibri"/>
              </a:rPr>
              <a:t>); Lucy Johnstone, </a:t>
            </a:r>
            <a:r>
              <a:rPr lang="en-GB" sz="1100" dirty="0" err="1">
                <a:solidFill>
                  <a:schemeClr val="dk1"/>
                </a:solidFill>
                <a:latin typeface="Calibri"/>
                <a:ea typeface="Calibri"/>
                <a:cs typeface="Calibri"/>
                <a:sym typeface="Calibri"/>
              </a:rPr>
              <a:t>psicóloga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clínica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consultora</a:t>
            </a:r>
            <a:r>
              <a:rPr lang="en-GB" sz="1100" dirty="0">
                <a:solidFill>
                  <a:schemeClr val="dk1"/>
                </a:solidFill>
                <a:latin typeface="Calibri"/>
                <a:ea typeface="Calibri"/>
                <a:cs typeface="Calibri"/>
                <a:sym typeface="Calibri"/>
              </a:rPr>
              <a:t> e </a:t>
            </a:r>
            <a:r>
              <a:rPr lang="en-GB" sz="1100" dirty="0" err="1">
                <a:solidFill>
                  <a:schemeClr val="dk1"/>
                </a:solidFill>
                <a:latin typeface="Calibri"/>
                <a:ea typeface="Calibri"/>
                <a:cs typeface="Calibri"/>
                <a:sym typeface="Calibri"/>
              </a:rPr>
              <a:t>formadora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independente</a:t>
            </a:r>
            <a:r>
              <a:rPr lang="en-GB" sz="1100" dirty="0">
                <a:solidFill>
                  <a:schemeClr val="dk1"/>
                </a:solidFill>
                <a:latin typeface="Calibri"/>
                <a:ea typeface="Calibri"/>
                <a:cs typeface="Calibri"/>
                <a:sym typeface="Calibri"/>
              </a:rPr>
              <a:t>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Titus Joseph, Centro de </a:t>
            </a:r>
            <a:r>
              <a:rPr lang="en-GB" sz="1100" dirty="0" err="1">
                <a:solidFill>
                  <a:schemeClr val="dk1"/>
                </a:solidFill>
                <a:latin typeface="Calibri"/>
                <a:ea typeface="Calibri"/>
                <a:cs typeface="Calibri"/>
                <a:sym typeface="Calibri"/>
              </a:rPr>
              <a:t>Direito</a:t>
            </a:r>
            <a:r>
              <a:rPr lang="en-GB" sz="1100" dirty="0">
                <a:solidFill>
                  <a:schemeClr val="dk1"/>
                </a:solidFill>
                <a:latin typeface="Calibri"/>
                <a:ea typeface="Calibri"/>
                <a:cs typeface="Calibri"/>
                <a:sym typeface="Calibri"/>
              </a:rPr>
              <a:t> e Política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a:t>
            </a:r>
            <a:r>
              <a:rPr lang="en-GB" sz="1100" dirty="0" err="1">
                <a:solidFill>
                  <a:schemeClr val="dk1"/>
                </a:solidFill>
                <a:latin typeface="Calibri"/>
                <a:ea typeface="Calibri"/>
                <a:cs typeface="Calibri"/>
                <a:sym typeface="Calibri"/>
              </a:rPr>
              <a:t>Sociedade</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Jurídica</a:t>
            </a:r>
            <a:r>
              <a:rPr lang="en-GB" sz="1100" dirty="0">
                <a:solidFill>
                  <a:schemeClr val="dk1"/>
                </a:solidFill>
                <a:latin typeface="Calibri"/>
                <a:ea typeface="Calibri"/>
                <a:cs typeface="Calibri"/>
                <a:sym typeface="Calibri"/>
              </a:rPr>
              <a:t> Indiana (</a:t>
            </a:r>
            <a:r>
              <a:rPr lang="en-GB" sz="1100" dirty="0" err="1">
                <a:solidFill>
                  <a:schemeClr val="dk1"/>
                </a:solidFill>
                <a:latin typeface="Calibri"/>
                <a:ea typeface="Calibri"/>
                <a:cs typeface="Calibri"/>
                <a:sym typeface="Calibri"/>
              </a:rPr>
              <a:t>Índia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Dovilė</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Juodkaitė</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Fórum</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Lituano</a:t>
            </a:r>
            <a:r>
              <a:rPr lang="en-GB" sz="1100" dirty="0">
                <a:solidFill>
                  <a:schemeClr val="dk1"/>
                </a:solidFill>
                <a:latin typeface="Calibri"/>
                <a:ea typeface="Calibri"/>
                <a:cs typeface="Calibri"/>
                <a:sym typeface="Calibri"/>
              </a:rPr>
              <a:t> para a </a:t>
            </a:r>
            <a:r>
              <a:rPr lang="en-GB" sz="1100" dirty="0" err="1">
                <a:solidFill>
                  <a:schemeClr val="dk1"/>
                </a:solidFill>
                <a:latin typeface="Calibri"/>
                <a:ea typeface="Calibri"/>
                <a:cs typeface="Calibri"/>
                <a:sym typeface="Calibri"/>
              </a:rPr>
              <a:t>Deficiência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Lituânia</a:t>
            </a:r>
            <a:r>
              <a:rPr lang="en-GB" sz="1100" dirty="0">
                <a:solidFill>
                  <a:schemeClr val="dk1"/>
                </a:solidFill>
                <a:latin typeface="Calibri"/>
                <a:ea typeface="Calibri"/>
                <a:cs typeface="Calibri"/>
                <a:sym typeface="Calibri"/>
              </a:rPr>
              <a:t>); Rachel </a:t>
            </a:r>
            <a:r>
              <a:rPr lang="en-GB" sz="1100" dirty="0" err="1">
                <a:solidFill>
                  <a:schemeClr val="dk1"/>
                </a:solidFill>
                <a:latin typeface="Calibri"/>
                <a:ea typeface="Calibri"/>
                <a:cs typeface="Calibri"/>
                <a:sym typeface="Calibri"/>
              </a:rPr>
              <a:t>Kachaje</a:t>
            </a:r>
            <a:r>
              <a:rPr lang="en-GB" sz="1100" dirty="0">
                <a:solidFill>
                  <a:schemeClr val="dk1"/>
                </a:solidFill>
                <a:latin typeface="Calibri"/>
                <a:ea typeface="Calibri"/>
                <a:cs typeface="Calibri"/>
                <a:sym typeface="Calibri"/>
              </a:rPr>
              <a:t>, Disabled People's International (Malawi); Jasmine </a:t>
            </a:r>
            <a:r>
              <a:rPr lang="en-GB" sz="1100" dirty="0" err="1">
                <a:solidFill>
                  <a:schemeClr val="dk1"/>
                </a:solidFill>
                <a:latin typeface="Calibri"/>
                <a:ea typeface="Calibri"/>
                <a:cs typeface="Calibri"/>
                <a:sym typeface="Calibri"/>
              </a:rPr>
              <a:t>Kalha</a:t>
            </a:r>
            <a:r>
              <a:rPr lang="en-GB" sz="1100" dirty="0">
                <a:solidFill>
                  <a:schemeClr val="dk1"/>
                </a:solidFill>
                <a:latin typeface="Calibri"/>
                <a:ea typeface="Calibri"/>
                <a:cs typeface="Calibri"/>
                <a:sym typeface="Calibri"/>
              </a:rPr>
              <a:t>, Centro de </a:t>
            </a:r>
            <a:r>
              <a:rPr lang="en-GB" sz="1100" dirty="0" err="1">
                <a:solidFill>
                  <a:schemeClr val="dk1"/>
                </a:solidFill>
                <a:latin typeface="Calibri"/>
                <a:ea typeface="Calibri"/>
                <a:cs typeface="Calibri"/>
                <a:sym typeface="Calibri"/>
              </a:rPr>
              <a:t>Direito</a:t>
            </a:r>
            <a:r>
              <a:rPr lang="en-GB" sz="1100" dirty="0">
                <a:solidFill>
                  <a:schemeClr val="dk1"/>
                </a:solidFill>
                <a:latin typeface="Calibri"/>
                <a:ea typeface="Calibri"/>
                <a:cs typeface="Calibri"/>
                <a:sym typeface="Calibri"/>
              </a:rPr>
              <a:t> e Política </a:t>
            </a:r>
            <a:r>
              <a:rPr lang="en-GB" sz="1100" dirty="0" err="1">
                <a:solidFill>
                  <a:schemeClr val="dk1"/>
                </a:solidFill>
                <a:latin typeface="Calibri"/>
                <a:ea typeface="Calibri"/>
                <a:cs typeface="Calibri"/>
                <a:sym typeface="Calibri"/>
              </a:rPr>
              <a:t>em</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a:t>
            </a:r>
            <a:r>
              <a:rPr lang="en-GB" sz="1100" dirty="0" err="1">
                <a:solidFill>
                  <a:schemeClr val="dk1"/>
                </a:solidFill>
                <a:latin typeface="Calibri"/>
                <a:ea typeface="Calibri"/>
                <a:cs typeface="Calibri"/>
                <a:sym typeface="Calibri"/>
              </a:rPr>
              <a:t>Sociedade</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Jurídica</a:t>
            </a:r>
            <a:r>
              <a:rPr lang="en-GB" sz="1100" dirty="0">
                <a:solidFill>
                  <a:schemeClr val="dk1"/>
                </a:solidFill>
                <a:latin typeface="Calibri"/>
                <a:ea typeface="Calibri"/>
                <a:cs typeface="Calibri"/>
                <a:sym typeface="Calibri"/>
              </a:rPr>
              <a:t> Indiana (</a:t>
            </a:r>
            <a:r>
              <a:rPr lang="en-GB" sz="1100" dirty="0" err="1">
                <a:solidFill>
                  <a:schemeClr val="dk1"/>
                </a:solidFill>
                <a:latin typeface="Calibri"/>
                <a:ea typeface="Calibri"/>
                <a:cs typeface="Calibri"/>
                <a:sym typeface="Calibri"/>
              </a:rPr>
              <a:t>Índia</a:t>
            </a:r>
            <a:r>
              <a:rPr lang="en-GB" sz="1100" dirty="0">
                <a:solidFill>
                  <a:schemeClr val="dk1"/>
                </a:solidFill>
                <a:latin typeface="Calibri"/>
                <a:ea typeface="Calibri"/>
                <a:cs typeface="Calibri"/>
                <a:sym typeface="Calibri"/>
              </a:rPr>
              <a:t>); Elizabeth </a:t>
            </a:r>
            <a:r>
              <a:rPr lang="en-GB" sz="1100" dirty="0" err="1">
                <a:solidFill>
                  <a:schemeClr val="dk1"/>
                </a:solidFill>
                <a:latin typeface="Calibri"/>
                <a:ea typeface="Calibri"/>
                <a:cs typeface="Calibri"/>
                <a:sym typeface="Calibri"/>
              </a:rPr>
              <a:t>Kamundia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Comissão</a:t>
            </a:r>
            <a:r>
              <a:rPr lang="en-GB" sz="1100" dirty="0">
                <a:solidFill>
                  <a:schemeClr val="dk1"/>
                </a:solidFill>
                <a:latin typeface="Calibri"/>
                <a:ea typeface="Calibri"/>
                <a:cs typeface="Calibri"/>
                <a:sym typeface="Calibri"/>
              </a:rPr>
              <a:t> Nacional de </a:t>
            </a:r>
            <a:r>
              <a:rPr lang="en-GB" sz="1100" dirty="0" err="1">
                <a:solidFill>
                  <a:schemeClr val="dk1"/>
                </a:solidFill>
                <a:latin typeface="Calibri"/>
                <a:ea typeface="Calibri"/>
                <a:cs typeface="Calibri"/>
                <a:sym typeface="Calibri"/>
              </a:rPr>
              <a:t>Direitos</a:t>
            </a:r>
            <a:r>
              <a:rPr lang="en-GB" sz="1100" dirty="0">
                <a:solidFill>
                  <a:schemeClr val="dk1"/>
                </a:solidFill>
                <a:latin typeface="Calibri"/>
                <a:ea typeface="Calibri"/>
                <a:cs typeface="Calibri"/>
                <a:sym typeface="Calibri"/>
              </a:rPr>
              <a:t> Humanos (</a:t>
            </a:r>
            <a:r>
              <a:rPr lang="en-GB" sz="1100" dirty="0" err="1">
                <a:solidFill>
                  <a:schemeClr val="dk1"/>
                </a:solidFill>
                <a:latin typeface="Calibri"/>
                <a:ea typeface="Calibri"/>
                <a:cs typeface="Calibri"/>
                <a:sym typeface="Calibri"/>
              </a:rPr>
              <a:t>Quênia</a:t>
            </a:r>
            <a:r>
              <a:rPr lang="en-GB" sz="1100" dirty="0">
                <a:solidFill>
                  <a:schemeClr val="dk1"/>
                </a:solidFill>
                <a:latin typeface="Calibri"/>
                <a:ea typeface="Calibri"/>
                <a:cs typeface="Calibri"/>
                <a:sym typeface="Calibri"/>
              </a:rPr>
              <a:t>); Yasmin Kapadia, Sussex Recovery College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Brendan Kelly, Trinity College Dublin (Irlanda); Mary Keogh, CBM International (Irlanda); </a:t>
            </a:r>
            <a:r>
              <a:rPr lang="en-GB" sz="1100" dirty="0" err="1">
                <a:solidFill>
                  <a:schemeClr val="dk1"/>
                </a:solidFill>
                <a:latin typeface="Calibri"/>
                <a:ea typeface="Calibri"/>
                <a:cs typeface="Calibri"/>
                <a:sym typeface="Calibri"/>
              </a:rPr>
              <a:t>Akwatu</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Khenti</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Direção</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Antirracismo</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Ontário</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Ministério</a:t>
            </a:r>
            <a:r>
              <a:rPr lang="en-GB" sz="1100" dirty="0">
                <a:solidFill>
                  <a:schemeClr val="dk1"/>
                </a:solidFill>
                <a:latin typeface="Calibri"/>
                <a:ea typeface="Calibri"/>
                <a:cs typeface="Calibri"/>
                <a:sym typeface="Calibri"/>
              </a:rPr>
              <a:t> da </a:t>
            </a:r>
            <a:r>
              <a:rPr lang="en-GB" sz="1100" dirty="0" err="1">
                <a:solidFill>
                  <a:schemeClr val="dk1"/>
                </a:solidFill>
                <a:latin typeface="Calibri"/>
                <a:ea typeface="Calibri"/>
                <a:cs typeface="Calibri"/>
                <a:sym typeface="Calibri"/>
              </a:rPr>
              <a:t>Segurança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Comunitária</a:t>
            </a:r>
            <a:r>
              <a:rPr lang="en-GB" sz="1100" dirty="0">
                <a:solidFill>
                  <a:schemeClr val="dk1"/>
                </a:solidFill>
                <a:latin typeface="Calibri"/>
                <a:ea typeface="Calibri"/>
                <a:cs typeface="Calibri"/>
                <a:sym typeface="Calibri"/>
              </a:rPr>
              <a:t> e Serviços </a:t>
            </a:r>
            <a:r>
              <a:rPr lang="en-GB" sz="1100" dirty="0" err="1">
                <a:solidFill>
                  <a:schemeClr val="dk1"/>
                </a:solidFill>
                <a:latin typeface="Calibri"/>
                <a:ea typeface="Calibri"/>
                <a:cs typeface="Calibri"/>
                <a:sym typeface="Calibri"/>
              </a:rPr>
              <a:t>Correcionais</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Canadá</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Seongsu</a:t>
            </a:r>
            <a:r>
              <a:rPr lang="en-GB" sz="1100" dirty="0">
                <a:solidFill>
                  <a:schemeClr val="dk1"/>
                </a:solidFill>
                <a:latin typeface="Calibri"/>
                <a:ea typeface="Calibri"/>
                <a:cs typeface="Calibri"/>
                <a:sym typeface="Calibri"/>
              </a:rPr>
              <a:t> Kim, Centro </a:t>
            </a:r>
            <a:r>
              <a:rPr lang="en-GB" sz="1100" dirty="0" err="1">
                <a:solidFill>
                  <a:schemeClr val="dk1"/>
                </a:solidFill>
                <a:latin typeface="Calibri"/>
                <a:ea typeface="Calibri"/>
                <a:cs typeface="Calibri"/>
                <a:sym typeface="Calibri"/>
              </a:rPr>
              <a:t>Colaborador</a:t>
            </a:r>
            <a:r>
              <a:rPr lang="en-GB" sz="1100" dirty="0">
                <a:solidFill>
                  <a:schemeClr val="dk1"/>
                </a:solidFill>
                <a:latin typeface="Calibri"/>
                <a:ea typeface="Calibri"/>
                <a:cs typeface="Calibri"/>
                <a:sym typeface="Calibri"/>
              </a:rPr>
              <a:t> da OMS, Hospital </a:t>
            </a:r>
            <a:r>
              <a:rPr lang="en-GB" sz="1100" dirty="0" err="1">
                <a:solidFill>
                  <a:schemeClr val="dk1"/>
                </a:solidFill>
                <a:latin typeface="Calibri"/>
                <a:ea typeface="Calibri"/>
                <a:cs typeface="Calibri"/>
                <a:sym typeface="Calibri"/>
              </a:rPr>
              <a:t>Psiquiátrico</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Yongin</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Coreia</a:t>
            </a:r>
            <a:r>
              <a:rPr lang="en-GB" sz="1100" dirty="0">
                <a:solidFill>
                  <a:schemeClr val="dk1"/>
                </a:solidFill>
                <a:latin typeface="Calibri"/>
                <a:ea typeface="Calibri"/>
                <a:cs typeface="Calibri"/>
                <a:sym typeface="Calibri"/>
              </a:rPr>
              <a:t> do Sul); Diane Kingston, </a:t>
            </a:r>
            <a:r>
              <a:rPr lang="en-GB" sz="1100" dirty="0" err="1">
                <a:solidFill>
                  <a:schemeClr val="dk1"/>
                </a:solidFill>
                <a:latin typeface="Calibri"/>
                <a:ea typeface="Calibri"/>
                <a:cs typeface="Calibri"/>
                <a:sym typeface="Calibri"/>
              </a:rPr>
              <a:t>Aliança</a:t>
            </a:r>
            <a:r>
              <a:rPr lang="en-GB" sz="1100" dirty="0">
                <a:solidFill>
                  <a:schemeClr val="dk1"/>
                </a:solidFill>
                <a:latin typeface="Calibri"/>
                <a:ea typeface="Calibri"/>
                <a:cs typeface="Calibri"/>
                <a:sym typeface="Calibri"/>
              </a:rPr>
              <a:t> Internacional contra o HIV/AIDS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Rishav Koirala, </a:t>
            </a:r>
            <a:r>
              <a:rPr lang="en-GB" sz="1100" dirty="0" err="1">
                <a:solidFill>
                  <a:schemeClr val="dk1"/>
                </a:solidFill>
                <a:latin typeface="Calibri"/>
                <a:ea typeface="Calibri"/>
                <a:cs typeface="Calibri"/>
                <a:sym typeface="Calibri"/>
              </a:rPr>
              <a:t>Universidade</a:t>
            </a:r>
            <a:r>
              <a:rPr lang="en-GB" sz="1100" dirty="0">
                <a:solidFill>
                  <a:schemeClr val="dk1"/>
                </a:solidFill>
                <a:latin typeface="Calibri"/>
                <a:ea typeface="Calibri"/>
                <a:cs typeface="Calibri"/>
                <a:sym typeface="Calibri"/>
              </a:rPr>
              <a:t> de Oslo (</a:t>
            </a:r>
            <a:r>
              <a:rPr lang="en-GB" sz="1100" dirty="0" err="1">
                <a:solidFill>
                  <a:schemeClr val="dk1"/>
                </a:solidFill>
                <a:latin typeface="Calibri"/>
                <a:ea typeface="Calibri"/>
                <a:cs typeface="Calibri"/>
                <a:sym typeface="Calibri"/>
              </a:rPr>
              <a:t>Noruega</a:t>
            </a:r>
            <a:r>
              <a:rPr lang="en-GB" sz="1100" dirty="0">
                <a:solidFill>
                  <a:schemeClr val="dk1"/>
                </a:solidFill>
                <a:latin typeface="Calibri"/>
                <a:ea typeface="Calibri"/>
                <a:cs typeface="Calibri"/>
                <a:sym typeface="Calibri"/>
              </a:rPr>
              <a:t>); Mika </a:t>
            </a:r>
            <a:r>
              <a:rPr lang="en-GB" sz="1100" dirty="0" err="1">
                <a:solidFill>
                  <a:schemeClr val="dk1"/>
                </a:solidFill>
                <a:latin typeface="Calibri"/>
                <a:ea typeface="Calibri"/>
                <a:cs typeface="Calibri"/>
                <a:sym typeface="Calibri"/>
              </a:rPr>
              <a:t>Kontiainen</a:t>
            </a:r>
            <a:r>
              <a:rPr lang="en-GB" sz="1100" dirty="0">
                <a:solidFill>
                  <a:schemeClr val="dk1"/>
                </a:solidFill>
                <a:latin typeface="Calibri"/>
                <a:ea typeface="Calibri"/>
                <a:cs typeface="Calibri"/>
                <a:sym typeface="Calibri"/>
              </a:rPr>
              <a:t>, Departamento de </a:t>
            </a:r>
            <a:r>
              <a:rPr lang="en-GB" sz="1100" dirty="0" err="1">
                <a:solidFill>
                  <a:schemeClr val="dk1"/>
                </a:solidFill>
                <a:latin typeface="Calibri"/>
                <a:ea typeface="Calibri"/>
                <a:cs typeface="Calibri"/>
                <a:sym typeface="Calibri"/>
              </a:rPr>
              <a:t>Relações</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Exteriores</a:t>
            </a:r>
            <a:r>
              <a:rPr lang="en-GB" sz="1100" dirty="0">
                <a:solidFill>
                  <a:schemeClr val="dk1"/>
                </a:solidFill>
                <a:latin typeface="Calibri"/>
                <a:ea typeface="Calibri"/>
                <a:cs typeface="Calibri"/>
                <a:sym typeface="Calibri"/>
              </a:rPr>
              <a:t> e Comércio (</a:t>
            </a:r>
            <a:r>
              <a:rPr lang="en-GB" sz="1100" dirty="0" err="1">
                <a:solidFill>
                  <a:schemeClr val="dk1"/>
                </a:solidFill>
                <a:latin typeface="Calibri"/>
                <a:ea typeface="Calibri"/>
                <a:cs typeface="Calibri"/>
                <a:sym typeface="Calibri"/>
              </a:rPr>
              <a:t>Austrália</a:t>
            </a:r>
            <a:r>
              <a:rPr lang="en-GB" sz="1100" dirty="0">
                <a:solidFill>
                  <a:schemeClr val="dk1"/>
                </a:solidFill>
                <a:latin typeface="Calibri"/>
                <a:ea typeface="Calibri"/>
                <a:cs typeface="Calibri"/>
                <a:sym typeface="Calibri"/>
              </a:rPr>
              <a:t>); Sadhvi Krishnamoorthy, Centro de </a:t>
            </a:r>
            <a:r>
              <a:rPr lang="en-GB" sz="1100" dirty="0" err="1">
                <a:solidFill>
                  <a:schemeClr val="dk1"/>
                </a:solidFill>
                <a:latin typeface="Calibri"/>
                <a:ea typeface="Calibri"/>
                <a:cs typeface="Calibri"/>
                <a:sym typeface="Calibri"/>
              </a:rPr>
              <a:t>Direito</a:t>
            </a:r>
            <a:r>
              <a:rPr lang="en-GB" sz="1100" dirty="0">
                <a:solidFill>
                  <a:schemeClr val="dk1"/>
                </a:solidFill>
                <a:latin typeface="Calibri"/>
                <a:ea typeface="Calibri"/>
                <a:cs typeface="Calibri"/>
                <a:sym typeface="Calibri"/>
              </a:rPr>
              <a:t> e Política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a:t>
            </a:r>
            <a:r>
              <a:rPr lang="en-GB" sz="1100" dirty="0" err="1">
                <a:solidFill>
                  <a:schemeClr val="dk1"/>
                </a:solidFill>
                <a:latin typeface="Calibri"/>
                <a:ea typeface="Calibri"/>
                <a:cs typeface="Calibri"/>
                <a:sym typeface="Calibri"/>
              </a:rPr>
              <a:t>Sociedade</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Jurídica</a:t>
            </a:r>
            <a:r>
              <a:rPr lang="en-GB" sz="1100" dirty="0">
                <a:solidFill>
                  <a:schemeClr val="dk1"/>
                </a:solidFill>
                <a:latin typeface="Calibri"/>
                <a:ea typeface="Calibri"/>
                <a:cs typeface="Calibri"/>
                <a:sym typeface="Calibri"/>
              </a:rPr>
              <a:t> Indiana (</a:t>
            </a:r>
            <a:r>
              <a:rPr lang="en-GB" sz="1100" dirty="0" err="1">
                <a:solidFill>
                  <a:schemeClr val="dk1"/>
                </a:solidFill>
                <a:latin typeface="Calibri"/>
                <a:ea typeface="Calibri"/>
                <a:cs typeface="Calibri"/>
                <a:sym typeface="Calibri"/>
              </a:rPr>
              <a:t>Índia</a:t>
            </a:r>
            <a:r>
              <a:rPr lang="en-GB" sz="1100" dirty="0">
                <a:solidFill>
                  <a:schemeClr val="dk1"/>
                </a:solidFill>
                <a:latin typeface="Calibri"/>
                <a:ea typeface="Calibri"/>
                <a:cs typeface="Calibri"/>
                <a:sym typeface="Calibri"/>
              </a:rPr>
              <a:t>); Anna </a:t>
            </a:r>
            <a:r>
              <a:rPr lang="en-GB" sz="1100" dirty="0" err="1">
                <a:solidFill>
                  <a:schemeClr val="dk1"/>
                </a:solidFill>
                <a:latin typeface="Calibri"/>
                <a:ea typeface="Calibri"/>
                <a:cs typeface="Calibri"/>
                <a:sym typeface="Calibri"/>
              </a:rPr>
              <a:t>Kudiyarova</a:t>
            </a:r>
            <a:r>
              <a:rPr lang="en-GB" sz="1100" dirty="0">
                <a:solidFill>
                  <a:schemeClr val="dk1"/>
                </a:solidFill>
                <a:latin typeface="Calibri"/>
                <a:ea typeface="Calibri"/>
                <a:cs typeface="Calibri"/>
                <a:sym typeface="Calibri"/>
              </a:rPr>
              <a:t>, Instituto </a:t>
            </a:r>
            <a:r>
              <a:rPr lang="en-GB" sz="1100" dirty="0" err="1">
                <a:solidFill>
                  <a:schemeClr val="dk1"/>
                </a:solidFill>
                <a:latin typeface="Calibri"/>
                <a:ea typeface="Calibri"/>
                <a:cs typeface="Calibri"/>
                <a:sym typeface="Calibri"/>
              </a:rPr>
              <a:t>Psicanalítico</a:t>
            </a:r>
            <a:r>
              <a:rPr lang="en-GB" sz="1100" dirty="0">
                <a:solidFill>
                  <a:schemeClr val="dk1"/>
                </a:solidFill>
                <a:latin typeface="Calibri"/>
                <a:ea typeface="Calibri"/>
                <a:cs typeface="Calibri"/>
                <a:sym typeface="Calibri"/>
              </a:rPr>
              <a:t> da Ásia Central (</a:t>
            </a:r>
            <a:r>
              <a:rPr lang="en-GB" sz="1100" dirty="0" err="1">
                <a:solidFill>
                  <a:schemeClr val="dk1"/>
                </a:solidFill>
                <a:latin typeface="Calibri"/>
                <a:ea typeface="Calibri"/>
                <a:cs typeface="Calibri"/>
                <a:sym typeface="Calibri"/>
              </a:rPr>
              <a:t>Cazaquistão</a:t>
            </a:r>
            <a:r>
              <a:rPr lang="en-GB" sz="1100" dirty="0">
                <a:solidFill>
                  <a:schemeClr val="dk1"/>
                </a:solidFill>
                <a:latin typeface="Calibri"/>
                <a:ea typeface="Calibri"/>
                <a:cs typeface="Calibri"/>
                <a:sym typeface="Calibri"/>
              </a:rPr>
              <a:t>); Linda Lee,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Mundial (</a:t>
            </a:r>
            <a:r>
              <a:rPr lang="en-GB" sz="1100" dirty="0" err="1">
                <a:solidFill>
                  <a:schemeClr val="dk1"/>
                </a:solidFill>
                <a:latin typeface="Calibri"/>
                <a:ea typeface="Calibri"/>
                <a:cs typeface="Calibri"/>
                <a:sym typeface="Calibri"/>
              </a:rPr>
              <a:t>Canadá</a:t>
            </a:r>
            <a:r>
              <a:rPr lang="en-GB" sz="1100" dirty="0">
                <a:solidFill>
                  <a:schemeClr val="dk1"/>
                </a:solidFill>
                <a:latin typeface="Calibri"/>
                <a:ea typeface="Calibri"/>
                <a:cs typeface="Calibri"/>
                <a:sym typeface="Calibri"/>
              </a:rPr>
              <a:t>); Itzhak </a:t>
            </a:r>
            <a:r>
              <a:rPr lang="en-GB" sz="1100" dirty="0" err="1">
                <a:solidFill>
                  <a:schemeClr val="dk1"/>
                </a:solidFill>
                <a:latin typeface="Calibri"/>
                <a:ea typeface="Calibri"/>
                <a:cs typeface="Calibri"/>
                <a:sym typeface="Calibri"/>
              </a:rPr>
              <a:t>Levav</a:t>
            </a:r>
            <a:r>
              <a:rPr lang="en-GB" sz="1100" dirty="0">
                <a:solidFill>
                  <a:schemeClr val="dk1"/>
                </a:solidFill>
                <a:latin typeface="Calibri"/>
                <a:ea typeface="Calibri"/>
                <a:cs typeface="Calibri"/>
                <a:sym typeface="Calibri"/>
              </a:rPr>
              <a:t>, Departamento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a:t>
            </a:r>
            <a:r>
              <a:rPr lang="en-GB" sz="1100" dirty="0" err="1">
                <a:solidFill>
                  <a:schemeClr val="dk1"/>
                </a:solidFill>
                <a:latin typeface="Calibri"/>
                <a:ea typeface="Calibri"/>
                <a:cs typeface="Calibri"/>
                <a:sym typeface="Calibri"/>
              </a:rPr>
              <a:t>Comunitária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Universidade</a:t>
            </a:r>
            <a:r>
              <a:rPr lang="en-GB" sz="1100" dirty="0">
                <a:solidFill>
                  <a:schemeClr val="dk1"/>
                </a:solidFill>
                <a:latin typeface="Calibri"/>
                <a:ea typeface="Calibri"/>
                <a:cs typeface="Calibri"/>
                <a:sym typeface="Calibri"/>
              </a:rPr>
              <a:t> de Haifa (Israel); Maureen Lewis, </a:t>
            </a:r>
            <a:r>
              <a:rPr lang="en-GB" sz="1100" dirty="0" err="1">
                <a:solidFill>
                  <a:schemeClr val="dk1"/>
                </a:solidFill>
                <a:latin typeface="Calibri"/>
                <a:ea typeface="Calibri"/>
                <a:cs typeface="Calibri"/>
                <a:sym typeface="Calibri"/>
              </a:rPr>
              <a:t>Comissão</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a:t>
            </a:r>
            <a:r>
              <a:rPr lang="en-GB" sz="1100" dirty="0" err="1">
                <a:solidFill>
                  <a:schemeClr val="dk1"/>
                </a:solidFill>
                <a:latin typeface="Calibri"/>
                <a:ea typeface="Calibri"/>
                <a:cs typeface="Calibri"/>
                <a:sym typeface="Calibri"/>
              </a:rPr>
              <a:t>Austrália</a:t>
            </a:r>
            <a:r>
              <a:rPr lang="en-GB" sz="1100" dirty="0">
                <a:solidFill>
                  <a:schemeClr val="dk1"/>
                </a:solidFill>
                <a:latin typeface="Calibri"/>
                <a:ea typeface="Calibri"/>
                <a:cs typeface="Calibri"/>
                <a:sym typeface="Calibri"/>
              </a:rPr>
              <a:t>); Laura Loli-Dano, Centro de </a:t>
            </a:r>
            <a:r>
              <a:rPr lang="en-GB" sz="1100" dirty="0" err="1">
                <a:solidFill>
                  <a:schemeClr val="dk1"/>
                </a:solidFill>
                <a:latin typeface="Calibri"/>
                <a:ea typeface="Calibri"/>
                <a:cs typeface="Calibri"/>
                <a:sym typeface="Calibri"/>
              </a:rPr>
              <a:t>Dependência</a:t>
            </a:r>
            <a:r>
              <a:rPr lang="en-GB" sz="1100" dirty="0">
                <a:solidFill>
                  <a:schemeClr val="dk1"/>
                </a:solidFill>
                <a:latin typeface="Calibri"/>
                <a:ea typeface="Calibri"/>
                <a:cs typeface="Calibri"/>
                <a:sym typeface="Calibri"/>
              </a:rPr>
              <a:t> 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a:t>
            </a:r>
            <a:r>
              <a:rPr lang="en-GB" sz="1100" dirty="0" err="1">
                <a:solidFill>
                  <a:schemeClr val="dk1"/>
                </a:solidFill>
                <a:latin typeface="Calibri"/>
                <a:ea typeface="Calibri"/>
                <a:cs typeface="Calibri"/>
                <a:sym typeface="Calibri"/>
              </a:rPr>
              <a:t>Canadá</a:t>
            </a:r>
            <a:r>
              <a:rPr lang="en-GB" sz="1100" dirty="0">
                <a:solidFill>
                  <a:schemeClr val="dk1"/>
                </a:solidFill>
                <a:latin typeface="Calibri"/>
                <a:ea typeface="Calibri"/>
                <a:cs typeface="Calibri"/>
                <a:sym typeface="Calibri"/>
              </a:rPr>
              <a:t>); Eleanor Longden, </a:t>
            </a:r>
            <a:r>
              <a:rPr lang="en-GB" sz="1100" dirty="0" err="1">
                <a:solidFill>
                  <a:schemeClr val="dk1"/>
                </a:solidFill>
                <a:latin typeface="Calibri"/>
                <a:ea typeface="Calibri"/>
                <a:cs typeface="Calibri"/>
                <a:sym typeface="Calibri"/>
              </a:rPr>
              <a:t>Fundação</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da Grande Manchester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Crick Lund, </a:t>
            </a:r>
            <a:r>
              <a:rPr lang="en-GB" sz="1100" dirty="0" err="1">
                <a:solidFill>
                  <a:schemeClr val="dk1"/>
                </a:solidFill>
                <a:latin typeface="Calibri"/>
                <a:ea typeface="Calibri"/>
                <a:cs typeface="Calibri"/>
                <a:sym typeface="Calibri"/>
              </a:rPr>
              <a:t>Universidade</a:t>
            </a:r>
            <a:r>
              <a:rPr lang="en-GB" sz="1100" dirty="0">
                <a:solidFill>
                  <a:schemeClr val="dk1"/>
                </a:solidFill>
                <a:latin typeface="Calibri"/>
                <a:ea typeface="Calibri"/>
                <a:cs typeface="Calibri"/>
                <a:sym typeface="Calibri"/>
              </a:rPr>
              <a:t> da </a:t>
            </a:r>
            <a:r>
              <a:rPr lang="en-GB" sz="1100" dirty="0" err="1">
                <a:solidFill>
                  <a:schemeClr val="dk1"/>
                </a:solidFill>
                <a:latin typeface="Calibri"/>
                <a:ea typeface="Calibri"/>
                <a:cs typeface="Calibri"/>
                <a:sym typeface="Calibri"/>
              </a:rPr>
              <a:t>Cidade</a:t>
            </a:r>
            <a:r>
              <a:rPr lang="en-GB" sz="1100" dirty="0">
                <a:solidFill>
                  <a:schemeClr val="dk1"/>
                </a:solidFill>
                <a:latin typeface="Calibri"/>
                <a:ea typeface="Calibri"/>
                <a:cs typeface="Calibri"/>
                <a:sym typeface="Calibri"/>
              </a:rPr>
              <a:t> do Cabo (África do Sul); Judy Wanjiru Mbuthia, Serviços de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a:t>
            </a:r>
            <a:r>
              <a:rPr lang="en-GB" sz="1100" dirty="0" err="1">
                <a:solidFill>
                  <a:schemeClr val="dk1"/>
                </a:solidFill>
                <a:latin typeface="Calibri"/>
                <a:ea typeface="Calibri"/>
                <a:cs typeface="Calibri"/>
                <a:sym typeface="Calibri"/>
              </a:rPr>
              <a:t>Uzima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Quênia</a:t>
            </a:r>
            <a:r>
              <a:rPr lang="en-GB" sz="1100" dirty="0">
                <a:solidFill>
                  <a:schemeClr val="dk1"/>
                </a:solidFill>
                <a:latin typeface="Calibri"/>
                <a:ea typeface="Calibri"/>
                <a:cs typeface="Calibri"/>
                <a:sym typeface="Calibri"/>
              </a:rPr>
              <a:t>); John McCormack, Rede </a:t>
            </a:r>
            <a:r>
              <a:rPr lang="en-GB" sz="1100" dirty="0" err="1">
                <a:solidFill>
                  <a:schemeClr val="dk1"/>
                </a:solidFill>
                <a:latin typeface="Calibri"/>
                <a:ea typeface="Calibri"/>
                <a:cs typeface="Calibri"/>
                <a:sym typeface="Calibri"/>
              </a:rPr>
              <a:t>Escocesa</a:t>
            </a:r>
            <a:r>
              <a:rPr lang="en-GB" sz="1100" dirty="0">
                <a:solidFill>
                  <a:schemeClr val="dk1"/>
                </a:solidFill>
                <a:latin typeface="Calibri"/>
                <a:ea typeface="Calibri"/>
                <a:cs typeface="Calibri"/>
                <a:sym typeface="Calibri"/>
              </a:rPr>
              <a:t> de </a:t>
            </a:r>
            <a:r>
              <a:rPr lang="en-GB" sz="1100" dirty="0" err="1">
                <a:solidFill>
                  <a:schemeClr val="dk1"/>
                </a:solidFill>
                <a:latin typeface="Calibri"/>
                <a:ea typeface="Calibri"/>
                <a:cs typeface="Calibri"/>
                <a:sym typeface="Calibri"/>
              </a:rPr>
              <a:t>Recuperação</a:t>
            </a:r>
            <a:r>
              <a:rPr lang="en-GB" sz="1100" dirty="0">
                <a:solidFill>
                  <a:schemeClr val="dk1"/>
                </a:solidFill>
                <a:latin typeface="Calibri"/>
                <a:ea typeface="Calibri"/>
                <a:cs typeface="Calibri"/>
                <a:sym typeface="Calibri"/>
              </a:rPr>
              <a:t>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 Peter McGovern, Modum Bad (</a:t>
            </a:r>
            <a:r>
              <a:rPr lang="en-GB" sz="1100" dirty="0" err="1">
                <a:solidFill>
                  <a:schemeClr val="dk1"/>
                </a:solidFill>
                <a:latin typeface="Calibri"/>
                <a:ea typeface="Calibri"/>
                <a:cs typeface="Calibri"/>
                <a:sym typeface="Calibri"/>
              </a:rPr>
              <a:t>Noruega</a:t>
            </a:r>
            <a:r>
              <a:rPr lang="en-GB" sz="11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100" dirty="0">
              <a:solidFill>
                <a:schemeClr val="dk1"/>
              </a:solidFill>
              <a:latin typeface="Calibri"/>
              <a:ea typeface="Calibri"/>
              <a:cs typeface="Calibri"/>
              <a:sym typeface="Calibri"/>
            </a:endParaRPr>
          </a:p>
        </p:txBody>
      </p:sp>
      <p:sp>
        <p:nvSpPr>
          <p:cNvPr id="1223" name="Google Shape;1223;p1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4" name="Google Shape;1224;p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p1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157</a:t>
            </a:fld>
            <a:endParaRPr/>
          </a:p>
        </p:txBody>
      </p:sp>
      <p:sp>
        <p:nvSpPr>
          <p:cNvPr id="1231" name="Google Shape;1231;p157:notes"/>
          <p:cNvSpPr txBox="1"/>
          <p:nvPr/>
        </p:nvSpPr>
        <p:spPr>
          <a:xfrm>
            <a:off x="292308" y="205450"/>
            <a:ext cx="5862577" cy="8733099"/>
          </a:xfrm>
          <a:prstGeom prst="rect">
            <a:avLst/>
          </a:prstGeom>
          <a:noFill/>
          <a:ln>
            <a:noFill/>
          </a:ln>
        </p:spPr>
        <p:txBody>
          <a:bodyPr spcFirstLastPara="1" wrap="square" lIns="95550" tIns="47775" rIns="95550" bIns="47775" anchor="t" anchorCtr="0">
            <a:noAutofit/>
          </a:bodyPr>
          <a:lstStyle/>
          <a:p>
            <a:pPr marL="0" marR="0" lvl="0" indent="0" algn="l" rtl="0">
              <a:spcBef>
                <a:spcPts val="0"/>
              </a:spcBef>
              <a:spcAft>
                <a:spcPts val="0"/>
              </a:spcAft>
              <a:buNone/>
            </a:pPr>
            <a:r>
              <a:rPr lang="en-GB" sz="1100">
                <a:solidFill>
                  <a:schemeClr val="dk1"/>
                </a:solidFill>
                <a:latin typeface="Calibri"/>
                <a:ea typeface="Calibri"/>
                <a:cs typeface="Calibri"/>
                <a:sym typeface="Calibri"/>
              </a:rPr>
              <a:t>David McGrath, consultor internacional (Austrália); Emily McLoughlin, consultora internacional (Irlanda); Bernadette McSherry, Universidade de Melbourne (Austrália); Roberto Mezzina, Centro Colaborador da OMS, Trieste (Itália); Tina Minkowitz, Centro para os Direitos Humanos dos Usuários e Sobreviventes da Psiquiatria (Estados Unidos da América); Peter Mittler, Aliança Internacional contra a Demência (Reino Unido); Pamela Molina Toledo, Organização dos Estados Americanos (Estados Unidos da América); Andrew Molodynski, Oxford Health NHS Foundation Trust (Reino Unido); Maria Francesca Moro, Universidade de Columbia (Estados Unidos da América); Fiona Morrissey, Consultora em Pesquisa sobre Legislação sobre Deficiência (Irlanda); Melita Murko, Escritório Regional da OMS para a Europa (Dinamarca); Chris Nas, Trimbos International (Países Baixos); Sutherland Carrie, Departamento para o Desenvolvimento Internacional (Reino Unido); Michael Njenga, Usuários e Sobreviventes da Psiquiatria no Quênia (Quênia); Aikaterini - Katerina Nomidou, GAMIAN-Europe (Bélgica) &amp;amp;  SOFPSI N. SERRON (Grécia); Peter Oakes, Universidade de Hull (Reino Unido); David W. Oaks, Aciu Insitute, LLC (Estados Unidos da América); Martin Orrell, Instituto de Saúde Mental, Universidade de Nottingham (Reino Unido); Abdelaziz Awadelseed Alhassan Osman, Hospital Al Amal, Dubai (Emirados Árabes Unidos); Gareth Owen, King's College London (Reino Unido); Soumitra Pathare, Centro de Direito e Política de Saúde Mental, Sociedade Jurídica Indiana (Índia); Sara Pedersini, Fundação d'Harcourt (Suíça); Elvira Pértega Andía, Universidade de Saint Louis (Espanha); Dainius Pūras, Relator Especial sobre o direito de todos ao gozo do mais alto padrão de saúde possível (Suíça); Thara Rangaswamy, Fundação de Pesquisa sobre Esquizofrenia (Índia); Manaan Kar Ray, Fundação Cambridgeshire e Peterborough NHS (Reino Unido); Mayssa Rekhis, Faculdade de Medicina, Universidade Tunis El Manar (Tunísia); Julie Repper, Universidade de Nottingham (Reino Unido); Genevra Richardson, King's College London (Reino Unido); Annie Robb, Ubuntu Centre (África do Sul); Jean Luc Roelandt, EPSM Lille Metropole, Centro Colaborador da OMS, Lille (França); Eric Rosenthal, Disability Rights International (Estados Unidos da América); Raul Montoya Santamaría, Colectivo Chuhcan A.C. (México); Jolijn Santegoeds, Rede Mundial de Usuários e Sobreviventes da Psiquiatria (Países Baixos); Benedetto Saraceno, Instituto de Saúde Mental Global de Lisboa (Suíça); Sashi Sashidharan, Universidade de Glasgow (Reino Unido); Marianne Schulze, consultora internacional (Áustria); </a:t>
            </a:r>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Tom Shakespeare, Escola de Higiene e Medicina Tropical de Londres (Reino Unido); Gordon Singer, consultor especialista (Canadá); Frances Skerritt, especialista em pares (Canadá); Mike Slade, Universidade de Nottingham (Reino Unido); Gregory Smith, consultor internacional (Estados Unidos da América); Natasa Dale, Comissão de Saúde Mental da Austrália Ocidental (Austrália); Michael Ashley Stein, Faculdade de Direito de Harvard (Estados Unidos da América); Anthony Stratford, Mind Australia (Austrália); Charlene Sunkel, Rede Global de Pares em Saúde Mental (África do Sul); Kate Swaffer, Aliança Internacional contra a Demência (Austrália); Shelly Thomson, Departamento de Relações Exteriores e Comércio (Austrália); Carmen Valle, CBM International (Tailândia); Alberto Vásquez Encalada, Escritório do Relator Especial das Nações Unidas sobre os direitos das pessoas com deficiência (Suíça); Javier Vasquez, Vice-Presidente, Programas de Saúde, Special Olympics, Internacional (Estados Unidos da América); Benjamin Veness, Alfred Health (Austrália); Peter Ventevogel, Seção de Saúde Pública, Alto Comissariado das Nações Unidas para os Refugiados (Suíça); Carla Aparecida Arena Ventura, Universidade de São Paulo (Brasil); Alison Xamon, Associação de Saúde Mental da Austrália Ocidental, Presidente (Austrália).</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1232" name="Google Shape;1232;p1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3" name="Google Shape;1233;p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p1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158</a:t>
            </a:fld>
            <a:endParaRPr/>
          </a:p>
        </p:txBody>
      </p:sp>
      <p:sp>
        <p:nvSpPr>
          <p:cNvPr id="1240" name="Google Shape;1240;p158:notes"/>
          <p:cNvSpPr/>
          <p:nvPr/>
        </p:nvSpPr>
        <p:spPr>
          <a:xfrm>
            <a:off x="262327" y="249257"/>
            <a:ext cx="5897302" cy="88947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a:solidFill>
                  <a:schemeClr val="accent2"/>
                </a:solidFill>
                <a:latin typeface="Calibri"/>
                <a:ea typeface="Calibri"/>
                <a:cs typeface="Calibri"/>
                <a:sym typeface="Calibri"/>
              </a:rPr>
              <a:t>Estagiários da OMS</a:t>
            </a:r>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Mona Alqazzaz, Paul Christiansen, Casey Chu, Julia Faure, Stephanie Fletcher, Jane Henty, Angela Hogg, April Jakubec, Gunnhild Kjaer, Yuri Lee, Adrienne Li, Kaitlyn Lyle, Joy Muhia, Zoe Mulliez, Maria Paula Acuna Gonzalez, Jade Presnell, Sarika Sharma, Katelyn Tenbensel, Peter Varnum, Xin Ya Lim, Izabella Zant</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accent2"/>
                </a:solidFill>
                <a:latin typeface="Calibri"/>
                <a:ea typeface="Calibri"/>
                <a:cs typeface="Calibri"/>
                <a:sym typeface="Calibri"/>
              </a:rPr>
              <a:t>Sede e escritórios regionais da OMS </a:t>
            </a:r>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Nazneen Anwar (OMS/SEARO), Florence Baingana (OMS/AFRO), Andrea Bruni (OMS/AMRO), Darryl Barrett (OMS/WPRO), Rebecca Bosco Thomas (Sede da OMS), Claudina Cayetano (OMS/AMRO), Daniel Chisholm (OMS/EURO), Neerja Chowdary (HOHQ), Fahmy Hanna (Sede da OMS), Eva Lustigova (Sede da OMS), Carmen Martinez (OMS/AMRO), Maristela Monteiro (OMS/AMRO), Melita Murko (OMS/EURO), Khalid Saeed (OMS/EMRO), Steven Shongwe (OMS/AFRO),  Yutaro Setoya (OMS/WPRO), Martin Vandendyck (OMS/WPRO), Mark Van Ommeren (OMS/HQ), Edith Van’t Hof (OMS/HQ) e Dévora Kestel (OMS/HQ).</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Apoio administrativo e editorial da OMS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Patricia Robertson, Política de Saúde Mental e Desenvolvimento de Serviços, Departamento de Saúde Mental e Abuso de Substâncias (OMS, Genebra); David Bramley, edição (Suíça); Julia Faure (França), Casey Chu (Canadá) e Benjamin Funk (Suíça), design e apoio</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Contribuições em vídeo</a:t>
            </a:r>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Gostaríamos de agradecer às seguintes pessoas e organizações por concederem permissão para usar seus vídeos neste material:</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50 mães, 50 crianças, 1 cromossomo extra</a:t>
            </a:r>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por Wouldn`t Change a Thing</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Breaking the chains, de Erminia Colucci</a:t>
            </a:r>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por Movie-Ment</a:t>
            </a:r>
            <a:endParaRPr sz="1100" i="1">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Acorrentados e trancados na Somalialândia</a:t>
            </a:r>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Human Rights Watch</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Círculos de apoio</a:t>
            </a:r>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por Inclusion Melbourne</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Descolonizando a mente: um diálogo transcultural sobre direitos, inclusão e comunidade (Rede Internacional para Alternativas e Recuperação - INTAR, Índia, 2016)</a:t>
            </a:r>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Bapu Trust for Research on Mind &amp; Discourse</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Demência, deficiência e direitos - Kate Swaffer</a:t>
            </a: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Aliança Internacional contra a Demência</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Impressões digitais e pegadas</a:t>
            </a:r>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PROMISE Global</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Esqueça o estigma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The Alzheimer Society of Ireland</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Gana: Abuso de pessoas com deficiência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Human Rights Watch</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Campanha global: O direito de decidir</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Inclusion International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Direitos humanos, envelhecimento e demência: desafiando as práticas atuais, por Kate Swaffer</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Your aged and disability advocates (ADA), Austrália</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Eu vou para casa</a:t>
            </a:r>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WITF TV, Harrisburg, PA. © 2016 WITF</a:t>
            </a: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Visão geral da saúde inclusiva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Special Olympics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1241" name="Google Shape;1241;p1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2" name="Google Shape;1242;p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p1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159</a:t>
            </a:fld>
            <a:endParaRPr/>
          </a:p>
        </p:txBody>
      </p:sp>
      <p:sp>
        <p:nvSpPr>
          <p:cNvPr id="1249" name="Google Shape;1249;p159:notes"/>
          <p:cNvSpPr txBox="1"/>
          <p:nvPr/>
        </p:nvSpPr>
        <p:spPr>
          <a:xfrm>
            <a:off x="247337" y="172615"/>
            <a:ext cx="5897301" cy="89713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1">
                <a:solidFill>
                  <a:schemeClr val="dk1"/>
                </a:solidFill>
                <a:latin typeface="Calibri"/>
                <a:ea typeface="Calibri"/>
                <a:cs typeface="Calibri"/>
                <a:sym typeface="Calibri"/>
              </a:rPr>
              <a:t>Defesa independente, a história de James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Aliança Escocesa de Defesa Independente</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Entrevista - Atleta das Olimpíadas Especiais Victoria Smith, ESPN, 4 de julho de 2018</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Special Olympics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Viver na comunidade</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Associação Libanesa para a Autoadvocacia (LASA) e pelo Fundo para os Direitos das Pessoas com Deficiência (DRF)</a:t>
            </a: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Vivendo para o futuro</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LedBetter Films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Viver com problemas de saúde mental na Rússia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Sky News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Amor, perda e risos - Vivendo com demência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Fire Films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Mari Yamamoto</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Bapu Trust for Research on Mind &amp;amp; Discourse</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Campeões do apoio entre pares em saúde mental, Uganda 2013</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por Cerdic Hall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Indo além dos rótulos psiquiátricos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pelo The Open Paradigm Project/ P.J. Moynihan, produtor da Digital Eyes Film </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“Meu sonho é fazer pizza”: os fornecedores de catering com síndrome de Down</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por The Guardian</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Minha história: Timothy</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por End the Cycle (Iniciativa da CBM Austrália)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 Neil Laybourn e Jonny Benjamin discutem saúde mental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Rethink Mental Illness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Sem uso da força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Mersey Care NHS Foundation Trust</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Chega de barreiras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BC Self Advocacy Foundation</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“Not Without Us” (Não sem nós), de Sam Avery e Mental Health Peer Connection</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Mental Health Peer Connection</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 Diálogo aberto: uma abordagem finlandesa alternativa para curar a psicose (filme completo)</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por Daniel Mackler, cineasta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 O Projeto Paradigma Aberto – Celia Brown</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pelo Projeto Paradigma Aberto/Mindfreedom International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Projeto Paradigma Aberto – Dorothy Dundas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pelo The Open Paradigm Project</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Open Paradigm Project – Oryx Cohen</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pelo The Open Paradigm Project/ National Empowerment Center</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Projeto Paradigma Aberto – Sera Davidow</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pelo The Open Paradigm Project/ Western Mass Recovery Learning</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Ovidores de Vozes Canal Futura, Brasil 2017</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por L4 Filmes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 Pavimentando o caminho para a recuperação - o Sistema de Ombudsman Pessoal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Mental Health Europe (</a:t>
            </a:r>
            <a:r>
              <a:rPr lang="en-GB" sz="1100" i="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www.mhe-sme.org</a:t>
            </a:r>
            <a:r>
              <a:rPr lang="en-GB" sz="1100" i="1">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Defesa dos pares em ação</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050" i="1">
                <a:solidFill>
                  <a:schemeClr val="dk1"/>
                </a:solidFill>
                <a:latin typeface="Calibri"/>
                <a:ea typeface="Calibri"/>
                <a:cs typeface="Calibri"/>
                <a:sym typeface="Calibri"/>
              </a:rPr>
              <a:t>Vídeo produzido e dirigido por David W. Barker, Createus Media Inc. (www.createusmedia.com)</a:t>
            </a:r>
            <a:endParaRPr sz="1050">
              <a:solidFill>
                <a:schemeClr val="dk1"/>
              </a:solidFill>
              <a:latin typeface="Calibri"/>
              <a:ea typeface="Calibri"/>
              <a:cs typeface="Calibri"/>
              <a:sym typeface="Calibri"/>
            </a:endParaRPr>
          </a:p>
          <a:p>
            <a:pPr marL="0" marR="0" lvl="0" indent="0" algn="l" rtl="0">
              <a:spcBef>
                <a:spcPts val="0"/>
              </a:spcBef>
              <a:spcAft>
                <a:spcPts val="0"/>
              </a:spcAft>
              <a:buNone/>
            </a:pPr>
            <a:r>
              <a:rPr lang="en-GB" sz="1050" i="1">
                <a:solidFill>
                  <a:schemeClr val="dk1"/>
                </a:solidFill>
                <a:latin typeface="Calibri"/>
                <a:ea typeface="Calibri"/>
                <a:cs typeface="Calibri"/>
                <a:sym typeface="Calibri"/>
              </a:rPr>
              <a:t>© 2014 Createus Media Inc., Todos os direitos reservados.  Usado com permissão da Organização Mundial da Saúde.  Entre em contato com info@createusmedia.com para obter mais informações.  Agradecimentos especiais a Rita Cronise por toda a ajuda e apoio.</a:t>
            </a:r>
            <a:endParaRPr sz="105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 Planejando com antecedência – Vivendo com demência precoce</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original produzido pelo Office for the Ageing, SA Health, Adelaide, Austrália. Direitos autorais criativos: Kate Swaffer &amp;amp; Dementia Alliance International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i="1">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1250" name="Google Shape;1250;p1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1" name="Google Shape;1251;p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p1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160</a:t>
            </a:fld>
            <a:endParaRPr/>
          </a:p>
        </p:txBody>
      </p:sp>
      <p:sp>
        <p:nvSpPr>
          <p:cNvPr id="1258" name="Google Shape;1258;p160:notes"/>
          <p:cNvSpPr txBox="1"/>
          <p:nvPr/>
        </p:nvSpPr>
        <p:spPr>
          <a:xfrm>
            <a:off x="292308" y="254700"/>
            <a:ext cx="5874152" cy="86599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1" dirty="0" err="1">
                <a:solidFill>
                  <a:schemeClr val="dk1"/>
                </a:solidFill>
                <a:latin typeface="Calibri"/>
                <a:ea typeface="Calibri"/>
                <a:cs typeface="Calibri"/>
                <a:sym typeface="Calibri"/>
              </a:rPr>
              <a:t>Qualidade</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nos</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serviços</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sociais</a:t>
            </a:r>
            <a:r>
              <a:rPr lang="en-GB" sz="1100" b="1" dirty="0">
                <a:solidFill>
                  <a:schemeClr val="dk1"/>
                </a:solidFill>
                <a:latin typeface="Calibri"/>
                <a:ea typeface="Calibri"/>
                <a:cs typeface="Calibri"/>
                <a:sym typeface="Calibri"/>
              </a:rPr>
              <a:t> - </a:t>
            </a:r>
            <a:r>
              <a:rPr lang="en-GB" sz="1100" b="1" dirty="0" err="1">
                <a:solidFill>
                  <a:schemeClr val="dk1"/>
                </a:solidFill>
                <a:latin typeface="Calibri"/>
                <a:ea typeface="Calibri"/>
                <a:cs typeface="Calibri"/>
                <a:sym typeface="Calibri"/>
              </a:rPr>
              <a:t>Compreender</a:t>
            </a:r>
            <a:r>
              <a:rPr lang="en-GB" sz="1100" b="1" dirty="0">
                <a:solidFill>
                  <a:schemeClr val="dk1"/>
                </a:solidFill>
                <a:latin typeface="Calibri"/>
                <a:ea typeface="Calibri"/>
                <a:cs typeface="Calibri"/>
                <a:sym typeface="Calibri"/>
              </a:rPr>
              <a:t> a </a:t>
            </a:r>
            <a:r>
              <a:rPr lang="en-GB" sz="1100" b="1" dirty="0" err="1">
                <a:solidFill>
                  <a:schemeClr val="dk1"/>
                </a:solidFill>
                <a:latin typeface="Calibri"/>
                <a:ea typeface="Calibri"/>
                <a:cs typeface="Calibri"/>
                <a:sym typeface="Calibri"/>
              </a:rPr>
              <a:t>Convenção</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sobre</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os</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Direitos</a:t>
            </a:r>
            <a:r>
              <a:rPr lang="en-GB" sz="1100" b="1" dirty="0">
                <a:solidFill>
                  <a:schemeClr val="dk1"/>
                </a:solidFill>
                <a:latin typeface="Calibri"/>
                <a:ea typeface="Calibri"/>
                <a:cs typeface="Calibri"/>
                <a:sym typeface="Calibri"/>
              </a:rPr>
              <a:t> das </a:t>
            </a:r>
            <a:r>
              <a:rPr lang="en-GB" sz="1100" b="1" dirty="0" err="1">
                <a:solidFill>
                  <a:schemeClr val="dk1"/>
                </a:solidFill>
                <a:latin typeface="Calibri"/>
                <a:ea typeface="Calibri"/>
                <a:cs typeface="Calibri"/>
                <a:sym typeface="Calibri"/>
              </a:rPr>
              <a:t>Pessoas</a:t>
            </a:r>
            <a:r>
              <a:rPr lang="en-GB" sz="1100" b="1" dirty="0">
                <a:solidFill>
                  <a:schemeClr val="dk1"/>
                </a:solidFill>
                <a:latin typeface="Calibri"/>
                <a:ea typeface="Calibri"/>
                <a:cs typeface="Calibri"/>
                <a:sym typeface="Calibri"/>
              </a:rPr>
              <a:t> com </a:t>
            </a:r>
            <a:r>
              <a:rPr lang="en-GB" sz="1100" b="1" dirty="0" err="1">
                <a:solidFill>
                  <a:schemeClr val="dk1"/>
                </a:solidFill>
                <a:latin typeface="Calibri"/>
                <a:ea typeface="Calibri"/>
                <a:cs typeface="Calibri"/>
                <a:sym typeface="Calibri"/>
              </a:rPr>
              <a:t>Deficiência</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pela </a:t>
            </a:r>
            <a:r>
              <a:rPr lang="en-GB" sz="1100" i="1" dirty="0" err="1">
                <a:solidFill>
                  <a:schemeClr val="dk1"/>
                </a:solidFill>
                <a:latin typeface="Calibri"/>
                <a:ea typeface="Calibri"/>
                <a:cs typeface="Calibri"/>
                <a:sym typeface="Calibri"/>
              </a:rPr>
              <a:t>Unidade</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Europeia</a:t>
            </a:r>
            <a:r>
              <a:rPr lang="en-GB" sz="1100" i="1" dirty="0">
                <a:solidFill>
                  <a:schemeClr val="dk1"/>
                </a:solidFill>
                <a:latin typeface="Calibri"/>
                <a:ea typeface="Calibri"/>
                <a:cs typeface="Calibri"/>
                <a:sym typeface="Calibri"/>
              </a:rPr>
              <a:t> para a </a:t>
            </a:r>
            <a:r>
              <a:rPr lang="en-GB" sz="1100" i="1" dirty="0" err="1">
                <a:solidFill>
                  <a:schemeClr val="dk1"/>
                </a:solidFill>
                <a:latin typeface="Calibri"/>
                <a:ea typeface="Calibri"/>
                <a:cs typeface="Calibri"/>
                <a:sym typeface="Calibri"/>
              </a:rPr>
              <a:t>Qualidade</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nos</a:t>
            </a:r>
            <a:r>
              <a:rPr lang="en-GB" sz="1100" i="1" dirty="0">
                <a:solidFill>
                  <a:schemeClr val="dk1"/>
                </a:solidFill>
                <a:latin typeface="Calibri"/>
                <a:ea typeface="Calibri"/>
                <a:cs typeface="Calibri"/>
                <a:sym typeface="Calibri"/>
              </a:rPr>
              <a:t> Serviços </a:t>
            </a:r>
            <a:r>
              <a:rPr lang="en-GB" sz="1100" i="1" dirty="0" err="1">
                <a:solidFill>
                  <a:schemeClr val="dk1"/>
                </a:solidFill>
                <a:latin typeface="Calibri"/>
                <a:ea typeface="Calibri"/>
                <a:cs typeface="Calibri"/>
                <a:sym typeface="Calibri"/>
              </a:rPr>
              <a:t>Sociais</a:t>
            </a:r>
            <a:r>
              <a:rPr lang="en-GB" sz="1100" i="1" dirty="0">
                <a:solidFill>
                  <a:schemeClr val="dk1"/>
                </a:solidFill>
                <a:latin typeface="Calibri"/>
                <a:ea typeface="Calibri"/>
                <a:cs typeface="Calibri"/>
                <a:sym typeface="Calibri"/>
              </a:rPr>
              <a:t> (EQUASS) da Plataforma </a:t>
            </a:r>
            <a:r>
              <a:rPr lang="en-GB" sz="1100" i="1" dirty="0" err="1">
                <a:solidFill>
                  <a:schemeClr val="dk1"/>
                </a:solidFill>
                <a:latin typeface="Calibri"/>
                <a:ea typeface="Calibri"/>
                <a:cs typeface="Calibri"/>
                <a:sym typeface="Calibri"/>
              </a:rPr>
              <a:t>Europeia</a:t>
            </a:r>
            <a:r>
              <a:rPr lang="en-GB" sz="1100" i="1" dirty="0">
                <a:solidFill>
                  <a:schemeClr val="dk1"/>
                </a:solidFill>
                <a:latin typeface="Calibri"/>
                <a:ea typeface="Calibri"/>
                <a:cs typeface="Calibri"/>
                <a:sym typeface="Calibri"/>
              </a:rPr>
              <a:t> para a </a:t>
            </a:r>
            <a:r>
              <a:rPr lang="en-GB" sz="1100" i="1" dirty="0" err="1">
                <a:solidFill>
                  <a:schemeClr val="dk1"/>
                </a:solidFill>
                <a:latin typeface="Calibri"/>
                <a:ea typeface="Calibri"/>
                <a:cs typeface="Calibri"/>
                <a:sym typeface="Calibri"/>
              </a:rPr>
              <a:t>Reabilitação</a:t>
            </a:r>
            <a:r>
              <a:rPr lang="en-GB" sz="1100" i="1" dirty="0">
                <a:solidFill>
                  <a:schemeClr val="dk1"/>
                </a:solidFill>
                <a:latin typeface="Calibri"/>
                <a:ea typeface="Calibri"/>
                <a:cs typeface="Calibri"/>
                <a:sym typeface="Calibri"/>
              </a:rPr>
              <a:t> (EPR) (</a:t>
            </a:r>
            <a:r>
              <a:rPr lang="en-GB" sz="1100" i="1" dirty="0" err="1">
                <a:solidFill>
                  <a:schemeClr val="dk1"/>
                </a:solidFill>
                <a:latin typeface="Calibri"/>
                <a:ea typeface="Calibri"/>
                <a:cs typeface="Calibri"/>
                <a:sym typeface="Calibri"/>
              </a:rPr>
              <a:t>www.epr.eu</a:t>
            </a:r>
            <a:r>
              <a:rPr lang="en-GB" sz="1100" i="1" dirty="0">
                <a:solidFill>
                  <a:schemeClr val="dk1"/>
                </a:solidFill>
                <a:latin typeface="Calibri"/>
                <a:ea typeface="Calibri"/>
                <a:cs typeface="Calibri"/>
                <a:sym typeface="Calibri"/>
              </a:rPr>
              <a:t> – </a:t>
            </a:r>
            <a:r>
              <a:rPr lang="en-GB" sz="1100" i="1"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www.equass.be</a:t>
            </a:r>
            <a:r>
              <a:rPr lang="en-GB" sz="1100" i="1" dirty="0">
                <a:solidFill>
                  <a:schemeClr val="dk1"/>
                </a:solidFill>
                <a:latin typeface="Calibri"/>
                <a:ea typeface="Calibri"/>
                <a:cs typeface="Calibri"/>
                <a:sym typeface="Calibri"/>
              </a:rPr>
              <a:t>).  Com o </a:t>
            </a:r>
            <a:r>
              <a:rPr lang="en-GB" sz="1100" i="1" dirty="0" err="1">
                <a:solidFill>
                  <a:schemeClr val="dk1"/>
                </a:solidFill>
                <a:latin typeface="Calibri"/>
                <a:ea typeface="Calibri"/>
                <a:cs typeface="Calibri"/>
                <a:sym typeface="Calibri"/>
              </a:rPr>
              <a:t>apoio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financeiro</a:t>
            </a:r>
            <a:r>
              <a:rPr lang="en-GB" sz="1100" i="1" dirty="0">
                <a:solidFill>
                  <a:schemeClr val="dk1"/>
                </a:solidFill>
                <a:latin typeface="Calibri"/>
                <a:ea typeface="Calibri"/>
                <a:cs typeface="Calibri"/>
                <a:sym typeface="Calibri"/>
              </a:rPr>
              <a:t> do </a:t>
            </a:r>
            <a:r>
              <a:rPr lang="en-GB" sz="1100" i="1" dirty="0" err="1">
                <a:solidFill>
                  <a:schemeClr val="dk1"/>
                </a:solidFill>
                <a:latin typeface="Calibri"/>
                <a:ea typeface="Calibri"/>
                <a:cs typeface="Calibri"/>
                <a:sym typeface="Calibri"/>
              </a:rPr>
              <a:t>Programa</a:t>
            </a:r>
            <a:r>
              <a:rPr lang="en-GB" sz="1100" i="1" dirty="0">
                <a:solidFill>
                  <a:schemeClr val="dk1"/>
                </a:solidFill>
                <a:latin typeface="Calibri"/>
                <a:ea typeface="Calibri"/>
                <a:cs typeface="Calibri"/>
                <a:sym typeface="Calibri"/>
              </a:rPr>
              <a:t> da </a:t>
            </a:r>
            <a:r>
              <a:rPr lang="en-GB" sz="1100" i="1" dirty="0" err="1">
                <a:solidFill>
                  <a:schemeClr val="dk1"/>
                </a:solidFill>
                <a:latin typeface="Calibri"/>
                <a:ea typeface="Calibri"/>
                <a:cs typeface="Calibri"/>
                <a:sym typeface="Calibri"/>
              </a:rPr>
              <a:t>União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Europeia</a:t>
            </a:r>
            <a:r>
              <a:rPr lang="en-GB" sz="1100" i="1" dirty="0">
                <a:solidFill>
                  <a:schemeClr val="dk1"/>
                </a:solidFill>
                <a:latin typeface="Calibri"/>
                <a:ea typeface="Calibri"/>
                <a:cs typeface="Calibri"/>
                <a:sym typeface="Calibri"/>
              </a:rPr>
              <a:t> para o </a:t>
            </a:r>
            <a:r>
              <a:rPr lang="en-GB" sz="1100" i="1" dirty="0" err="1">
                <a:solidFill>
                  <a:schemeClr val="dk1"/>
                </a:solidFill>
                <a:latin typeface="Calibri"/>
                <a:ea typeface="Calibri"/>
                <a:cs typeface="Calibri"/>
                <a:sym typeface="Calibri"/>
              </a:rPr>
              <a:t>Emprego</a:t>
            </a:r>
            <a:r>
              <a:rPr lang="en-GB" sz="1100" i="1" dirty="0">
                <a:solidFill>
                  <a:schemeClr val="dk1"/>
                </a:solidFill>
                <a:latin typeface="Calibri"/>
                <a:ea typeface="Calibri"/>
                <a:cs typeface="Calibri"/>
                <a:sym typeface="Calibri"/>
              </a:rPr>
              <a:t> e a </a:t>
            </a:r>
            <a:r>
              <a:rPr lang="en-GB" sz="1100" i="1" dirty="0" err="1">
                <a:solidFill>
                  <a:schemeClr val="dk1"/>
                </a:solidFill>
                <a:latin typeface="Calibri"/>
                <a:ea typeface="Calibri"/>
                <a:cs typeface="Calibri"/>
                <a:sym typeface="Calibri"/>
              </a:rPr>
              <a:t>Inovação</a:t>
            </a:r>
            <a:r>
              <a:rPr lang="en-GB" sz="1100" i="1" dirty="0">
                <a:solidFill>
                  <a:schemeClr val="dk1"/>
                </a:solidFill>
                <a:latin typeface="Calibri"/>
                <a:ea typeface="Calibri"/>
                <a:cs typeface="Calibri"/>
                <a:sym typeface="Calibri"/>
              </a:rPr>
              <a:t> Social “</a:t>
            </a:r>
            <a:r>
              <a:rPr lang="en-GB" sz="1100" i="1" dirty="0" err="1">
                <a:solidFill>
                  <a:schemeClr val="dk1"/>
                </a:solidFill>
                <a:latin typeface="Calibri"/>
                <a:ea typeface="Calibri"/>
                <a:cs typeface="Calibri"/>
                <a:sym typeface="Calibri"/>
              </a:rPr>
              <a:t>EaSI</a:t>
            </a:r>
            <a:r>
              <a:rPr lang="en-GB" sz="1100" i="1" dirty="0">
                <a:solidFill>
                  <a:schemeClr val="dk1"/>
                </a:solidFill>
                <a:latin typeface="Calibri"/>
                <a:ea typeface="Calibri"/>
                <a:cs typeface="Calibri"/>
                <a:sym typeface="Calibri"/>
              </a:rPr>
              <a:t>” (2014-2020) – http://</a:t>
            </a:r>
            <a:r>
              <a:rPr lang="en-GB" sz="1100" i="1" dirty="0" err="1">
                <a:solidFill>
                  <a:schemeClr val="dk1"/>
                </a:solidFill>
                <a:latin typeface="Calibri"/>
                <a:ea typeface="Calibri"/>
                <a:cs typeface="Calibri"/>
                <a:sym typeface="Calibri"/>
              </a:rPr>
              <a:t>ec.europa.eu</a:t>
            </a:r>
            <a:r>
              <a:rPr lang="en-GB" sz="1100" i="1" dirty="0">
                <a:solidFill>
                  <a:schemeClr val="dk1"/>
                </a:solidFill>
                <a:latin typeface="Calibri"/>
                <a:ea typeface="Calibri"/>
                <a:cs typeface="Calibri"/>
                <a:sym typeface="Calibri"/>
              </a:rPr>
              <a:t>/social/</a:t>
            </a:r>
            <a:r>
              <a:rPr lang="en-GB" sz="1100" i="1" dirty="0" err="1">
                <a:solidFill>
                  <a:schemeClr val="dk1"/>
                </a:solidFill>
                <a:latin typeface="Calibri"/>
                <a:ea typeface="Calibri"/>
                <a:cs typeface="Calibri"/>
                <a:sym typeface="Calibri"/>
              </a:rPr>
              <a:t>easi</a:t>
            </a:r>
            <a:r>
              <a:rPr lang="en-GB" sz="1100" i="1" dirty="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Animação</a:t>
            </a:r>
            <a:r>
              <a:rPr lang="en-GB" sz="1100" i="1" dirty="0">
                <a:solidFill>
                  <a:schemeClr val="dk1"/>
                </a:solidFill>
                <a:latin typeface="Calibri"/>
                <a:ea typeface="Calibri"/>
                <a:cs typeface="Calibri"/>
                <a:sym typeface="Calibri"/>
              </a:rPr>
              <a:t>:  S. </a:t>
            </a:r>
            <a:r>
              <a:rPr lang="en-GB" sz="1100" i="1" dirty="0" err="1">
                <a:solidFill>
                  <a:schemeClr val="dk1"/>
                </a:solidFill>
                <a:latin typeface="Calibri"/>
                <a:ea typeface="Calibri"/>
                <a:cs typeface="Calibri"/>
                <a:sym typeface="Calibri"/>
              </a:rPr>
              <a:t>Allaeys</a:t>
            </a:r>
            <a:r>
              <a:rPr lang="en-GB" sz="1100" i="1" dirty="0">
                <a:solidFill>
                  <a:schemeClr val="dk1"/>
                </a:solidFill>
                <a:latin typeface="Calibri"/>
                <a:ea typeface="Calibri"/>
                <a:cs typeface="Calibri"/>
                <a:sym typeface="Calibri"/>
              </a:rPr>
              <a:t> – QUIDOS.  </a:t>
            </a:r>
            <a:r>
              <a:rPr lang="en-GB" sz="1100" i="1" dirty="0" err="1">
                <a:solidFill>
                  <a:schemeClr val="dk1"/>
                </a:solidFill>
                <a:latin typeface="Calibri"/>
                <a:ea typeface="Calibri"/>
                <a:cs typeface="Calibri"/>
                <a:sym typeface="Calibri"/>
              </a:rPr>
              <a:t>Apoio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ao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conteúdo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Fórum</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Europeu</a:t>
            </a:r>
            <a:r>
              <a:rPr lang="en-GB" sz="1100" i="1" dirty="0">
                <a:solidFill>
                  <a:schemeClr val="dk1"/>
                </a:solidFill>
                <a:latin typeface="Calibri"/>
                <a:ea typeface="Calibri"/>
                <a:cs typeface="Calibri"/>
                <a:sym typeface="Calibri"/>
              </a:rPr>
              <a:t> da </a:t>
            </a:r>
            <a:r>
              <a:rPr lang="en-GB" sz="1100" i="1" dirty="0" err="1">
                <a:solidFill>
                  <a:schemeClr val="dk1"/>
                </a:solidFill>
                <a:latin typeface="Calibri"/>
                <a:ea typeface="Calibri"/>
                <a:cs typeface="Calibri"/>
                <a:sym typeface="Calibri"/>
              </a:rPr>
              <a:t>Deficiência</a:t>
            </a:r>
            <a:endParaRPr sz="11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err="1">
                <a:solidFill>
                  <a:schemeClr val="dk1"/>
                </a:solidFill>
                <a:latin typeface="Calibri"/>
                <a:ea typeface="Calibri"/>
                <a:cs typeface="Calibri"/>
                <a:sym typeface="Calibri"/>
              </a:rPr>
              <a:t>Sensibilizar</a:t>
            </a:r>
            <a:r>
              <a:rPr lang="en-GB" sz="1100" b="1" dirty="0">
                <a:solidFill>
                  <a:schemeClr val="dk1"/>
                </a:solidFill>
                <a:latin typeface="Calibri"/>
                <a:ea typeface="Calibri"/>
                <a:cs typeface="Calibri"/>
                <a:sym typeface="Calibri"/>
              </a:rPr>
              <a:t> para a </a:t>
            </a:r>
            <a:r>
              <a:rPr lang="en-GB" sz="1100" b="1" dirty="0" err="1">
                <a:solidFill>
                  <a:schemeClr val="dk1"/>
                </a:solidFill>
                <a:latin typeface="Calibri"/>
                <a:ea typeface="Calibri"/>
                <a:cs typeface="Calibri"/>
                <a:sym typeface="Calibri"/>
              </a:rPr>
              <a:t>realidade</a:t>
            </a:r>
            <a:r>
              <a:rPr lang="en-GB" sz="1100" b="1" dirty="0">
                <a:solidFill>
                  <a:schemeClr val="dk1"/>
                </a:solidFill>
                <a:latin typeface="Calibri"/>
                <a:ea typeface="Calibri"/>
                <a:cs typeface="Calibri"/>
                <a:sym typeface="Calibri"/>
              </a:rPr>
              <a:t> de </a:t>
            </a:r>
            <a:r>
              <a:rPr lang="en-GB" sz="1100" b="1" dirty="0" err="1">
                <a:solidFill>
                  <a:schemeClr val="dk1"/>
                </a:solidFill>
                <a:latin typeface="Calibri"/>
                <a:ea typeface="Calibri"/>
                <a:cs typeface="Calibri"/>
                <a:sym typeface="Calibri"/>
              </a:rPr>
              <a:t>viver</a:t>
            </a:r>
            <a:r>
              <a:rPr lang="en-GB" sz="1100" b="1" dirty="0">
                <a:solidFill>
                  <a:schemeClr val="dk1"/>
                </a:solidFill>
                <a:latin typeface="Calibri"/>
                <a:ea typeface="Calibri"/>
                <a:cs typeface="Calibri"/>
                <a:sym typeface="Calibri"/>
              </a:rPr>
              <a:t> com </a:t>
            </a:r>
            <a:r>
              <a:rPr lang="en-GB" sz="1100" b="1" dirty="0" err="1">
                <a:solidFill>
                  <a:schemeClr val="dk1"/>
                </a:solidFill>
                <a:latin typeface="Calibri"/>
                <a:ea typeface="Calibri"/>
                <a:cs typeface="Calibri"/>
                <a:sym typeface="Calibri"/>
              </a:rPr>
              <a:t>demência</a:t>
            </a:r>
            <a:r>
              <a:rPr lang="en-GB"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dirty="0" err="1">
                <a:solidFill>
                  <a:schemeClr val="dk1"/>
                </a:solidFill>
                <a:latin typeface="Calibri"/>
                <a:ea typeface="Calibri"/>
                <a:cs typeface="Calibri"/>
                <a:sym typeface="Calibri"/>
              </a:rPr>
              <a:t>Vídeo</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produzido</a:t>
            </a:r>
            <a:r>
              <a:rPr lang="en-GB" sz="1100" dirty="0">
                <a:solidFill>
                  <a:schemeClr val="dk1"/>
                </a:solidFill>
                <a:latin typeface="Calibri"/>
                <a:ea typeface="Calibri"/>
                <a:cs typeface="Calibri"/>
                <a:sym typeface="Calibri"/>
              </a:rPr>
              <a:t> pela Mental Health Foundation (Reino </a:t>
            </a:r>
            <a:r>
              <a:rPr lang="en-GB" sz="1100" dirty="0" err="1">
                <a:solidFill>
                  <a:schemeClr val="dk1"/>
                </a:solidFill>
                <a:latin typeface="Calibri"/>
                <a:ea typeface="Calibri"/>
                <a:cs typeface="Calibri"/>
                <a:sym typeface="Calibri"/>
              </a:rPr>
              <a:t>Unido</a:t>
            </a:r>
            <a:r>
              <a:rPr lang="en-GB" sz="1100" dirty="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Recuperação</a:t>
            </a:r>
            <a:r>
              <a:rPr lang="en-GB" sz="1100" b="1" dirty="0">
                <a:solidFill>
                  <a:schemeClr val="dk1"/>
                </a:solidFill>
                <a:latin typeface="Calibri"/>
                <a:ea typeface="Calibri"/>
                <a:cs typeface="Calibri"/>
                <a:sym typeface="Calibri"/>
              </a:rPr>
              <a:t> de </a:t>
            </a:r>
            <a:r>
              <a:rPr lang="en-GB" sz="1100" b="1" dirty="0" err="1">
                <a:solidFill>
                  <a:schemeClr val="dk1"/>
                </a:solidFill>
                <a:latin typeface="Calibri"/>
                <a:ea typeface="Calibri"/>
                <a:cs typeface="Calibri"/>
                <a:sym typeface="Calibri"/>
              </a:rPr>
              <a:t>transtornos</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mentais</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palestra</a:t>
            </a:r>
            <a:r>
              <a:rPr lang="en-GB" sz="1100" b="1" dirty="0">
                <a:solidFill>
                  <a:schemeClr val="dk1"/>
                </a:solidFill>
                <a:latin typeface="Calibri"/>
                <a:ea typeface="Calibri"/>
                <a:cs typeface="Calibri"/>
                <a:sym typeface="Calibri"/>
              </a:rPr>
              <a:t> de Patricia Deegan</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por</a:t>
            </a:r>
            <a:r>
              <a:rPr lang="en-GB" sz="1100" i="1" dirty="0">
                <a:solidFill>
                  <a:schemeClr val="dk1"/>
                </a:solidFill>
                <a:latin typeface="Calibri"/>
                <a:ea typeface="Calibri"/>
                <a:cs typeface="Calibri"/>
                <a:sym typeface="Calibri"/>
              </a:rPr>
              <a:t> Patricia E. Deegan, Pat Deegan PhD &amp;amp; Associates LLC</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a:solidFill>
                  <a:schemeClr val="dk1"/>
                </a:solidFill>
                <a:latin typeface="Calibri"/>
                <a:ea typeface="Calibri"/>
                <a:cs typeface="Calibri"/>
                <a:sym typeface="Calibri"/>
              </a:rPr>
              <a:t>Reshma Valliappan </a:t>
            </a:r>
            <a:r>
              <a:rPr lang="en-GB" sz="1100" dirty="0">
                <a:solidFill>
                  <a:schemeClr val="dk1"/>
                </a:solidFill>
                <a:latin typeface="Calibri"/>
                <a:ea typeface="Calibri"/>
                <a:cs typeface="Calibri"/>
                <a:sym typeface="Calibri"/>
              </a:rPr>
              <a:t>(Rede Internacional para </a:t>
            </a:r>
            <a:r>
              <a:rPr lang="en-GB" sz="1100" dirty="0" err="1">
                <a:solidFill>
                  <a:schemeClr val="dk1"/>
                </a:solidFill>
                <a:latin typeface="Calibri"/>
                <a:ea typeface="Calibri"/>
                <a:cs typeface="Calibri"/>
                <a:sym typeface="Calibri"/>
              </a:rPr>
              <a:t>Alternativas</a:t>
            </a:r>
            <a:r>
              <a:rPr lang="en-GB" sz="1100" dirty="0">
                <a:solidFill>
                  <a:schemeClr val="dk1"/>
                </a:solidFill>
                <a:latin typeface="Calibri"/>
                <a:ea typeface="Calibri"/>
                <a:cs typeface="Calibri"/>
                <a:sym typeface="Calibri"/>
              </a:rPr>
              <a:t> e </a:t>
            </a:r>
            <a:r>
              <a:rPr lang="en-GB" sz="1100" dirty="0" err="1">
                <a:solidFill>
                  <a:schemeClr val="dk1"/>
                </a:solidFill>
                <a:latin typeface="Calibri"/>
                <a:ea typeface="Calibri"/>
                <a:cs typeface="Calibri"/>
                <a:sym typeface="Calibri"/>
              </a:rPr>
              <a:t>Recuperação</a:t>
            </a:r>
            <a:r>
              <a:rPr lang="en-GB" sz="1100" dirty="0">
                <a:solidFill>
                  <a:schemeClr val="dk1"/>
                </a:solidFill>
                <a:latin typeface="Calibri"/>
                <a:ea typeface="Calibri"/>
                <a:cs typeface="Calibri"/>
                <a:sym typeface="Calibri"/>
              </a:rPr>
              <a:t> - INTAR, </a:t>
            </a:r>
            <a:r>
              <a:rPr lang="en-GB" sz="1100" dirty="0" err="1">
                <a:solidFill>
                  <a:schemeClr val="dk1"/>
                </a:solidFill>
                <a:latin typeface="Calibri"/>
                <a:ea typeface="Calibri"/>
                <a:cs typeface="Calibri"/>
                <a:sym typeface="Calibri"/>
              </a:rPr>
              <a:t>Índia</a:t>
            </a:r>
            <a:r>
              <a:rPr lang="en-GB" sz="1100" dirty="0">
                <a:solidFill>
                  <a:schemeClr val="dk1"/>
                </a:solidFill>
                <a:latin typeface="Calibri"/>
                <a:ea typeface="Calibri"/>
                <a:cs typeface="Calibri"/>
                <a:sym typeface="Calibri"/>
              </a:rPr>
              <a:t>, 2016)</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pela Bapu Trust for Research on Mind &amp;amp; Discourse</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a:solidFill>
                  <a:schemeClr val="dk1"/>
                </a:solidFill>
                <a:latin typeface="Calibri"/>
                <a:ea typeface="Calibri"/>
                <a:cs typeface="Calibri"/>
                <a:sym typeface="Calibri"/>
              </a:rPr>
              <a:t>Rory Doody </a:t>
            </a:r>
            <a:r>
              <a:rPr lang="en-GB" sz="1100" b="1" dirty="0" err="1">
                <a:solidFill>
                  <a:schemeClr val="dk1"/>
                </a:solidFill>
                <a:latin typeface="Calibri"/>
                <a:ea typeface="Calibri"/>
                <a:cs typeface="Calibri"/>
                <a:sym typeface="Calibri"/>
              </a:rPr>
              <a:t>sobre</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sua</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experiência</a:t>
            </a:r>
            <a:r>
              <a:rPr lang="en-GB" sz="1100" b="1" dirty="0">
                <a:solidFill>
                  <a:schemeClr val="dk1"/>
                </a:solidFill>
                <a:latin typeface="Calibri"/>
                <a:ea typeface="Calibri"/>
                <a:cs typeface="Calibri"/>
                <a:sym typeface="Calibri"/>
              </a:rPr>
              <a:t> com a </a:t>
            </a:r>
            <a:r>
              <a:rPr lang="en-GB" sz="1100" b="1" dirty="0" err="1">
                <a:solidFill>
                  <a:schemeClr val="dk1"/>
                </a:solidFill>
                <a:latin typeface="Calibri"/>
                <a:ea typeface="Calibri"/>
                <a:cs typeface="Calibri"/>
                <a:sym typeface="Calibri"/>
              </a:rPr>
              <a:t>legislação</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sobre</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capacidade</a:t>
            </a:r>
            <a:r>
              <a:rPr lang="en-GB" sz="1100" b="1" dirty="0">
                <a:solidFill>
                  <a:schemeClr val="dk1"/>
                </a:solidFill>
                <a:latin typeface="Calibri"/>
                <a:ea typeface="Calibri"/>
                <a:cs typeface="Calibri"/>
                <a:sym typeface="Calibri"/>
              </a:rPr>
              <a:t> e </a:t>
            </a:r>
            <a:r>
              <a:rPr lang="en-GB" sz="1100" b="1" dirty="0" err="1">
                <a:solidFill>
                  <a:schemeClr val="dk1"/>
                </a:solidFill>
                <a:latin typeface="Calibri"/>
                <a:ea typeface="Calibri"/>
                <a:cs typeface="Calibri"/>
                <a:sym typeface="Calibri"/>
              </a:rPr>
              <a:t>os</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serviços</a:t>
            </a:r>
            <a:r>
              <a:rPr lang="en-GB" sz="1100" b="1" dirty="0">
                <a:solidFill>
                  <a:schemeClr val="dk1"/>
                </a:solidFill>
                <a:latin typeface="Calibri"/>
                <a:ea typeface="Calibri"/>
                <a:cs typeface="Calibri"/>
                <a:sym typeface="Calibri"/>
              </a:rPr>
              <a:t> de </a:t>
            </a:r>
            <a:r>
              <a:rPr lang="en-GB" sz="1100" b="1" dirty="0" err="1">
                <a:solidFill>
                  <a:schemeClr val="dk1"/>
                </a:solidFill>
                <a:latin typeface="Calibri"/>
                <a:ea typeface="Calibri"/>
                <a:cs typeface="Calibri"/>
                <a:sym typeface="Calibri"/>
              </a:rPr>
              <a:t>saúde</a:t>
            </a:r>
            <a:r>
              <a:rPr lang="en-GB" sz="1100" b="1" dirty="0">
                <a:solidFill>
                  <a:schemeClr val="dk1"/>
                </a:solidFill>
                <a:latin typeface="Calibri"/>
                <a:ea typeface="Calibri"/>
                <a:cs typeface="Calibri"/>
                <a:sym typeface="Calibri"/>
              </a:rPr>
              <a:t> mental </a:t>
            </a:r>
            <a:r>
              <a:rPr lang="en-GB" sz="1100" b="1" dirty="0" err="1">
                <a:solidFill>
                  <a:schemeClr val="dk1"/>
                </a:solidFill>
                <a:latin typeface="Calibri"/>
                <a:ea typeface="Calibri"/>
                <a:cs typeface="Calibri"/>
                <a:sym typeface="Calibri"/>
              </a:rPr>
              <a:t>na</a:t>
            </a:r>
            <a:r>
              <a:rPr lang="en-GB" sz="1100" b="1" dirty="0">
                <a:solidFill>
                  <a:schemeClr val="dk1"/>
                </a:solidFill>
                <a:latin typeface="Calibri"/>
                <a:ea typeface="Calibri"/>
                <a:cs typeface="Calibri"/>
                <a:sym typeface="Calibri"/>
              </a:rPr>
              <a:t> Irlanda</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pela </a:t>
            </a:r>
            <a:r>
              <a:rPr lang="en-GB" sz="1100" i="1" dirty="0" err="1">
                <a:solidFill>
                  <a:schemeClr val="dk1"/>
                </a:solidFill>
                <a:latin typeface="Calibri"/>
                <a:ea typeface="Calibri"/>
                <a:cs typeface="Calibri"/>
                <a:sym typeface="Calibri"/>
              </a:rPr>
              <a:t>Anistia</a:t>
            </a:r>
            <a:r>
              <a:rPr lang="en-GB" sz="1100" i="1" dirty="0">
                <a:solidFill>
                  <a:schemeClr val="dk1"/>
                </a:solidFill>
                <a:latin typeface="Calibri"/>
                <a:ea typeface="Calibri"/>
                <a:cs typeface="Calibri"/>
                <a:sym typeface="Calibri"/>
              </a:rPr>
              <a:t> Internacional Irlanda</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Isolamento</a:t>
            </a:r>
            <a:r>
              <a:rPr lang="en-GB" sz="1100" b="1" dirty="0">
                <a:solidFill>
                  <a:schemeClr val="dk1"/>
                </a:solidFill>
                <a:latin typeface="Calibri"/>
                <a:ea typeface="Calibri"/>
                <a:cs typeface="Calibri"/>
                <a:sym typeface="Calibri"/>
              </a:rPr>
              <a:t>: Ashley Peacock</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pela Attitude Pictures Ltd.  Cortesia da Attitude – </a:t>
            </a:r>
            <a:r>
              <a:rPr lang="en-GB" sz="1100" i="1" dirty="0" err="1">
                <a:solidFill>
                  <a:schemeClr val="dk1"/>
                </a:solidFill>
                <a:latin typeface="Calibri"/>
                <a:ea typeface="Calibri"/>
                <a:cs typeface="Calibri"/>
                <a:sym typeface="Calibri"/>
              </a:rPr>
              <a:t>todos</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os</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direitos</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reservados</a:t>
            </a:r>
            <a:r>
              <a:rPr lang="en-GB" sz="1100" i="1" dirty="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err="1">
                <a:solidFill>
                  <a:schemeClr val="dk1"/>
                </a:solidFill>
                <a:latin typeface="Calibri"/>
                <a:ea typeface="Calibri"/>
                <a:cs typeface="Calibri"/>
                <a:sym typeface="Calibri"/>
              </a:rPr>
              <a:t>Programa</a:t>
            </a:r>
            <a:r>
              <a:rPr lang="en-GB" sz="1100" b="1" dirty="0">
                <a:solidFill>
                  <a:schemeClr val="dk1"/>
                </a:solidFill>
                <a:latin typeface="Calibri"/>
                <a:ea typeface="Calibri"/>
                <a:cs typeface="Calibri"/>
                <a:sym typeface="Calibri"/>
              </a:rPr>
              <a:t> de </a:t>
            </a:r>
            <a:r>
              <a:rPr lang="en-GB" sz="1100" b="1" dirty="0" err="1">
                <a:solidFill>
                  <a:schemeClr val="dk1"/>
                </a:solidFill>
                <a:latin typeface="Calibri"/>
                <a:ea typeface="Calibri"/>
                <a:cs typeface="Calibri"/>
                <a:sym typeface="Calibri"/>
              </a:rPr>
              <a:t>Saúde</a:t>
            </a:r>
            <a:r>
              <a:rPr lang="en-GB" sz="1100" b="1" dirty="0">
                <a:solidFill>
                  <a:schemeClr val="dk1"/>
                </a:solidFill>
                <a:latin typeface="Calibri"/>
                <a:ea typeface="Calibri"/>
                <a:cs typeface="Calibri"/>
                <a:sym typeface="Calibri"/>
              </a:rPr>
              <a:t> Mental da </a:t>
            </a:r>
            <a:r>
              <a:rPr lang="en-GB" sz="1100" b="1" dirty="0" err="1">
                <a:solidFill>
                  <a:schemeClr val="dk1"/>
                </a:solidFill>
                <a:latin typeface="Calibri"/>
                <a:ea typeface="Calibri"/>
                <a:cs typeface="Calibri"/>
                <a:sym typeface="Calibri"/>
              </a:rPr>
              <a:t>Comunidade</a:t>
            </a:r>
            <a:r>
              <a:rPr lang="en-GB" sz="1100" b="1" dirty="0">
                <a:solidFill>
                  <a:schemeClr val="dk1"/>
                </a:solidFill>
                <a:latin typeface="Calibri"/>
                <a:ea typeface="Calibri"/>
                <a:cs typeface="Calibri"/>
                <a:sym typeface="Calibri"/>
              </a:rPr>
              <a:t> Urbana Seher, Pune</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pela Bapu Trust for Research on Mind &amp; Discourse</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err="1">
                <a:solidFill>
                  <a:schemeClr val="dk1"/>
                </a:solidFill>
                <a:latin typeface="Calibri"/>
                <a:ea typeface="Calibri"/>
                <a:cs typeface="Calibri"/>
                <a:sym typeface="Calibri"/>
              </a:rPr>
              <a:t>Autoadvocacia</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por</a:t>
            </a:r>
            <a:r>
              <a:rPr lang="en-GB" sz="1100" i="1" dirty="0">
                <a:solidFill>
                  <a:schemeClr val="dk1"/>
                </a:solidFill>
                <a:latin typeface="Calibri"/>
                <a:ea typeface="Calibri"/>
                <a:cs typeface="Calibri"/>
                <a:sym typeface="Calibri"/>
              </a:rPr>
              <a:t> Self Advocacy Online (@</a:t>
            </a:r>
            <a:r>
              <a:rPr lang="en-GB" sz="1100" i="1" dirty="0" err="1">
                <a:solidFill>
                  <a:schemeClr val="dk1"/>
                </a:solidFill>
                <a:latin typeface="Calibri"/>
                <a:ea typeface="Calibri"/>
                <a:cs typeface="Calibri"/>
                <a:sym typeface="Calibri"/>
              </a:rPr>
              <a:t>selfadvocacyonline.org</a:t>
            </a:r>
            <a:r>
              <a:rPr lang="en-GB" sz="1100" i="1" dirty="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a:solidFill>
                  <a:schemeClr val="dk1"/>
                </a:solidFill>
                <a:latin typeface="Calibri"/>
                <a:ea typeface="Calibri"/>
                <a:cs typeface="Calibri"/>
                <a:sym typeface="Calibri"/>
              </a:rPr>
              <a:t>Redes </a:t>
            </a:r>
            <a:r>
              <a:rPr lang="en-GB" sz="1100" b="1" dirty="0" err="1">
                <a:solidFill>
                  <a:schemeClr val="dk1"/>
                </a:solidFill>
                <a:latin typeface="Calibri"/>
                <a:ea typeface="Calibri"/>
                <a:cs typeface="Calibri"/>
                <a:sym typeface="Calibri"/>
              </a:rPr>
              <a:t>sociais</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diálogo</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aberto</a:t>
            </a:r>
            <a:r>
              <a:rPr lang="en-GB" sz="1100" b="1" dirty="0">
                <a:solidFill>
                  <a:schemeClr val="dk1"/>
                </a:solidFill>
                <a:latin typeface="Calibri"/>
                <a:ea typeface="Calibri"/>
                <a:cs typeface="Calibri"/>
                <a:sym typeface="Calibri"/>
              </a:rPr>
              <a:t> e </a:t>
            </a:r>
            <a:r>
              <a:rPr lang="en-GB" sz="1100" b="1" dirty="0" err="1">
                <a:solidFill>
                  <a:schemeClr val="dk1"/>
                </a:solidFill>
                <a:latin typeface="Calibri"/>
                <a:ea typeface="Calibri"/>
                <a:cs typeface="Calibri"/>
                <a:sym typeface="Calibri"/>
              </a:rPr>
              <a:t>recuperação</a:t>
            </a:r>
            <a:r>
              <a:rPr lang="en-GB" sz="1100" b="1" dirty="0">
                <a:solidFill>
                  <a:schemeClr val="dk1"/>
                </a:solidFill>
                <a:latin typeface="Calibri"/>
                <a:ea typeface="Calibri"/>
                <a:cs typeface="Calibri"/>
                <a:sym typeface="Calibri"/>
              </a:rPr>
              <a:t> da </a:t>
            </a:r>
            <a:r>
              <a:rPr lang="en-GB" sz="1100" b="1" dirty="0" err="1">
                <a:solidFill>
                  <a:schemeClr val="dk1"/>
                </a:solidFill>
                <a:latin typeface="Calibri"/>
                <a:ea typeface="Calibri"/>
                <a:cs typeface="Calibri"/>
                <a:sym typeface="Calibri"/>
              </a:rPr>
              <a:t>psicose</a:t>
            </a:r>
            <a:r>
              <a:rPr lang="en-GB" sz="1100" b="1" dirty="0">
                <a:solidFill>
                  <a:schemeClr val="dk1"/>
                </a:solidFill>
                <a:latin typeface="Calibri"/>
                <a:ea typeface="Calibri"/>
                <a:cs typeface="Calibri"/>
                <a:sym typeface="Calibri"/>
              </a:rPr>
              <a:t> – Jaakko </a:t>
            </a:r>
            <a:r>
              <a:rPr lang="en-GB" sz="1100" b="1" dirty="0" err="1">
                <a:solidFill>
                  <a:schemeClr val="dk1"/>
                </a:solidFill>
                <a:latin typeface="Calibri"/>
                <a:ea typeface="Calibri"/>
                <a:cs typeface="Calibri"/>
                <a:sym typeface="Calibri"/>
              </a:rPr>
              <a:t>Seikkula</a:t>
            </a:r>
            <a:r>
              <a:rPr lang="en-GB" sz="1100" b="1" dirty="0">
                <a:solidFill>
                  <a:schemeClr val="dk1"/>
                </a:solidFill>
                <a:latin typeface="Calibri"/>
                <a:ea typeface="Calibri"/>
                <a:cs typeface="Calibri"/>
                <a:sym typeface="Calibri"/>
              </a:rPr>
              <a:t>, PhD</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por</a:t>
            </a:r>
            <a:r>
              <a:rPr lang="en-GB" sz="1100" i="1" dirty="0">
                <a:solidFill>
                  <a:schemeClr val="dk1"/>
                </a:solidFill>
                <a:latin typeface="Calibri"/>
                <a:ea typeface="Calibri"/>
                <a:cs typeface="Calibri"/>
                <a:sym typeface="Calibri"/>
              </a:rPr>
              <a:t> Daniel Mackler, </a:t>
            </a:r>
            <a:r>
              <a:rPr lang="en-GB" sz="1100" i="1" dirty="0" err="1">
                <a:solidFill>
                  <a:schemeClr val="dk1"/>
                </a:solidFill>
                <a:latin typeface="Calibri"/>
                <a:ea typeface="Calibri"/>
                <a:cs typeface="Calibri"/>
                <a:sym typeface="Calibri"/>
              </a:rPr>
              <a:t>cineasta</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err="1">
                <a:solidFill>
                  <a:schemeClr val="dk1"/>
                </a:solidFill>
                <a:latin typeface="Calibri"/>
                <a:ea typeface="Calibri"/>
                <a:cs typeface="Calibri"/>
                <a:sym typeface="Calibri"/>
              </a:rPr>
              <a:t>Discurso</a:t>
            </a:r>
            <a:r>
              <a:rPr lang="en-GB" sz="1100" b="1" dirty="0">
                <a:solidFill>
                  <a:schemeClr val="dk1"/>
                </a:solidFill>
                <a:latin typeface="Calibri"/>
                <a:ea typeface="Calibri"/>
                <a:cs typeface="Calibri"/>
                <a:sym typeface="Calibri"/>
              </a:rPr>
              <a:t> de Craig Mokhiber, </a:t>
            </a:r>
            <a:r>
              <a:rPr lang="en-GB" sz="1100" b="1" dirty="0" err="1">
                <a:solidFill>
                  <a:schemeClr val="dk1"/>
                </a:solidFill>
                <a:latin typeface="Calibri"/>
                <a:ea typeface="Calibri"/>
                <a:cs typeface="Calibri"/>
                <a:sym typeface="Calibri"/>
              </a:rPr>
              <a:t>Adjunto</a:t>
            </a:r>
            <a:r>
              <a:rPr lang="en-GB" sz="1100" b="1" dirty="0">
                <a:solidFill>
                  <a:schemeClr val="dk1"/>
                </a:solidFill>
                <a:latin typeface="Calibri"/>
                <a:ea typeface="Calibri"/>
                <a:cs typeface="Calibri"/>
                <a:sym typeface="Calibri"/>
              </a:rPr>
              <a:t> do </a:t>
            </a:r>
            <a:r>
              <a:rPr lang="en-GB" sz="1100" b="1" dirty="0" err="1">
                <a:solidFill>
                  <a:schemeClr val="dk1"/>
                </a:solidFill>
                <a:latin typeface="Calibri"/>
                <a:ea typeface="Calibri"/>
                <a:cs typeface="Calibri"/>
                <a:sym typeface="Calibri"/>
              </a:rPr>
              <a:t>Secretário</a:t>
            </a:r>
            <a:r>
              <a:rPr lang="en-GB" sz="1100" b="1" dirty="0">
                <a:solidFill>
                  <a:schemeClr val="dk1"/>
                </a:solidFill>
                <a:latin typeface="Calibri"/>
                <a:ea typeface="Calibri"/>
                <a:cs typeface="Calibri"/>
                <a:sym typeface="Calibri"/>
              </a:rPr>
              <a:t>-Geral </a:t>
            </a:r>
            <a:r>
              <a:rPr lang="en-GB" sz="1100" b="1" dirty="0" err="1">
                <a:solidFill>
                  <a:schemeClr val="dk1"/>
                </a:solidFill>
                <a:latin typeface="Calibri"/>
                <a:ea typeface="Calibri"/>
                <a:cs typeface="Calibri"/>
                <a:sym typeface="Calibri"/>
              </a:rPr>
              <a:t>Adjunto</a:t>
            </a:r>
            <a:r>
              <a:rPr lang="en-GB" sz="1100" b="1" dirty="0">
                <a:solidFill>
                  <a:schemeClr val="dk1"/>
                </a:solidFill>
                <a:latin typeface="Calibri"/>
                <a:ea typeface="Calibri"/>
                <a:cs typeface="Calibri"/>
                <a:sym typeface="Calibri"/>
              </a:rPr>
              <a:t> para </a:t>
            </a:r>
            <a:r>
              <a:rPr lang="en-GB" sz="1100" b="1" dirty="0" err="1">
                <a:solidFill>
                  <a:schemeClr val="dk1"/>
                </a:solidFill>
                <a:latin typeface="Calibri"/>
                <a:ea typeface="Calibri"/>
                <a:cs typeface="Calibri"/>
                <a:sym typeface="Calibri"/>
              </a:rPr>
              <a:t>os</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Direitos</a:t>
            </a:r>
            <a:r>
              <a:rPr lang="en-GB" sz="1100" b="1" dirty="0">
                <a:solidFill>
                  <a:schemeClr val="dk1"/>
                </a:solidFill>
                <a:latin typeface="Calibri"/>
                <a:ea typeface="Calibri"/>
                <a:cs typeface="Calibri"/>
                <a:sym typeface="Calibri"/>
              </a:rPr>
              <a:t> Humanos, </a:t>
            </a:r>
            <a:r>
              <a:rPr lang="en-GB" sz="1100" b="1" dirty="0" err="1">
                <a:solidFill>
                  <a:schemeClr val="dk1"/>
                </a:solidFill>
                <a:latin typeface="Calibri"/>
                <a:ea typeface="Calibri"/>
                <a:cs typeface="Calibri"/>
                <a:sym typeface="Calibri"/>
              </a:rPr>
              <a:t>Gabinete</a:t>
            </a:r>
            <a:r>
              <a:rPr lang="en-GB" sz="1100" b="1" dirty="0">
                <a:solidFill>
                  <a:schemeClr val="dk1"/>
                </a:solidFill>
                <a:latin typeface="Calibri"/>
                <a:ea typeface="Calibri"/>
                <a:cs typeface="Calibri"/>
                <a:sym typeface="Calibri"/>
              </a:rPr>
              <a:t> do Alto </a:t>
            </a:r>
            <a:r>
              <a:rPr lang="en-GB" sz="1100" b="1" dirty="0" err="1">
                <a:solidFill>
                  <a:schemeClr val="dk1"/>
                </a:solidFill>
                <a:latin typeface="Calibri"/>
                <a:ea typeface="Calibri"/>
                <a:cs typeface="Calibri"/>
                <a:sym typeface="Calibri"/>
              </a:rPr>
              <a:t>Comissário</a:t>
            </a:r>
            <a:r>
              <a:rPr lang="en-GB" sz="1100" b="1" dirty="0">
                <a:solidFill>
                  <a:schemeClr val="dk1"/>
                </a:solidFill>
                <a:latin typeface="Calibri"/>
                <a:ea typeface="Calibri"/>
                <a:cs typeface="Calibri"/>
                <a:sym typeface="Calibri"/>
              </a:rPr>
              <a:t> para </a:t>
            </a:r>
            <a:r>
              <a:rPr lang="en-GB" sz="1100" b="1" dirty="0" err="1">
                <a:solidFill>
                  <a:schemeClr val="dk1"/>
                </a:solidFill>
                <a:latin typeface="Calibri"/>
                <a:ea typeface="Calibri"/>
                <a:cs typeface="Calibri"/>
                <a:sym typeface="Calibri"/>
              </a:rPr>
              <a:t>os</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Direitos</a:t>
            </a:r>
            <a:r>
              <a:rPr lang="en-GB" sz="1100" b="1" dirty="0">
                <a:solidFill>
                  <a:schemeClr val="dk1"/>
                </a:solidFill>
                <a:latin typeface="Calibri"/>
                <a:ea typeface="Calibri"/>
                <a:cs typeface="Calibri"/>
                <a:sym typeface="Calibri"/>
              </a:rPr>
              <a:t> Humanos</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proferido</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durante</a:t>
            </a:r>
            <a:r>
              <a:rPr lang="en-GB" sz="1100" dirty="0">
                <a:solidFill>
                  <a:schemeClr val="dk1"/>
                </a:solidFill>
                <a:latin typeface="Calibri"/>
                <a:ea typeface="Calibri"/>
                <a:cs typeface="Calibri"/>
                <a:sym typeface="Calibri"/>
              </a:rPr>
              <a:t> o </a:t>
            </a:r>
            <a:r>
              <a:rPr lang="en-GB" sz="1100" dirty="0" err="1">
                <a:solidFill>
                  <a:schemeClr val="dk1"/>
                </a:solidFill>
                <a:latin typeface="Calibri"/>
                <a:ea typeface="Calibri"/>
                <a:cs typeface="Calibri"/>
                <a:sym typeface="Calibri"/>
              </a:rPr>
              <a:t>evento</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É</a:t>
            </a:r>
            <a:r>
              <a:rPr lang="en-GB" sz="1100" dirty="0">
                <a:solidFill>
                  <a:schemeClr val="dk1"/>
                </a:solidFill>
                <a:latin typeface="Calibri"/>
                <a:ea typeface="Calibri"/>
                <a:cs typeface="Calibri"/>
                <a:sym typeface="Calibri"/>
              </a:rPr>
              <a:t> hora de </a:t>
            </a:r>
            <a:r>
              <a:rPr lang="en-GB" sz="1100" dirty="0" err="1">
                <a:solidFill>
                  <a:schemeClr val="dk1"/>
                </a:solidFill>
                <a:latin typeface="Calibri"/>
                <a:ea typeface="Calibri"/>
                <a:cs typeface="Calibri"/>
                <a:sym typeface="Calibri"/>
              </a:rPr>
              <a:t>agir</a:t>
            </a:r>
            <a:r>
              <a:rPr lang="en-GB" sz="1100" dirty="0">
                <a:solidFill>
                  <a:schemeClr val="dk1"/>
                </a:solidFill>
                <a:latin typeface="Calibri"/>
                <a:ea typeface="Calibri"/>
                <a:cs typeface="Calibri"/>
                <a:sym typeface="Calibri"/>
              </a:rPr>
              <a:t> pela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global - </a:t>
            </a:r>
            <a:r>
              <a:rPr lang="en-GB" sz="1100" dirty="0" err="1">
                <a:solidFill>
                  <a:schemeClr val="dk1"/>
                </a:solidFill>
                <a:latin typeface="Calibri"/>
                <a:ea typeface="Calibri"/>
                <a:cs typeface="Calibri"/>
                <a:sym typeface="Calibri"/>
              </a:rPr>
              <a:t>Criando</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impulso</a:t>
            </a:r>
            <a:r>
              <a:rPr lang="en-GB" sz="1100" dirty="0">
                <a:solidFill>
                  <a:schemeClr val="dk1"/>
                </a:solidFill>
                <a:latin typeface="Calibri"/>
                <a:ea typeface="Calibri"/>
                <a:cs typeface="Calibri"/>
                <a:sym typeface="Calibri"/>
              </a:rPr>
              <a:t> para a </a:t>
            </a:r>
            <a:r>
              <a:rPr lang="en-GB" sz="1100" dirty="0" err="1">
                <a:solidFill>
                  <a:schemeClr val="dk1"/>
                </a:solidFill>
                <a:latin typeface="Calibri"/>
                <a:ea typeface="Calibri"/>
                <a:cs typeface="Calibri"/>
                <a:sym typeface="Calibri"/>
              </a:rPr>
              <a:t>saúde</a:t>
            </a:r>
            <a:r>
              <a:rPr lang="en-GB" sz="1100" dirty="0">
                <a:solidFill>
                  <a:schemeClr val="dk1"/>
                </a:solidFill>
                <a:latin typeface="Calibri"/>
                <a:ea typeface="Calibri"/>
                <a:cs typeface="Calibri"/>
                <a:sym typeface="Calibri"/>
              </a:rPr>
              <a:t> mental </a:t>
            </a:r>
            <a:r>
              <a:rPr lang="en-GB" sz="1100" dirty="0" err="1">
                <a:solidFill>
                  <a:schemeClr val="dk1"/>
                </a:solidFill>
                <a:latin typeface="Calibri"/>
                <a:ea typeface="Calibri"/>
                <a:cs typeface="Calibri"/>
                <a:sym typeface="Calibri"/>
              </a:rPr>
              <a:t>na</a:t>
            </a:r>
            <a:r>
              <a:rPr lang="en-GB" sz="1100" dirty="0">
                <a:solidFill>
                  <a:schemeClr val="dk1"/>
                </a:solidFill>
                <a:latin typeface="Calibri"/>
                <a:ea typeface="Calibri"/>
                <a:cs typeface="Calibri"/>
                <a:sym typeface="Calibri"/>
              </a:rPr>
              <a:t> era dos ODS”, </a:t>
            </a:r>
            <a:r>
              <a:rPr lang="en-GB" sz="1100" dirty="0" err="1">
                <a:solidFill>
                  <a:schemeClr val="dk1"/>
                </a:solidFill>
                <a:latin typeface="Calibri"/>
                <a:ea typeface="Calibri"/>
                <a:cs typeface="Calibri"/>
                <a:sym typeface="Calibri"/>
              </a:rPr>
              <a:t>realizado</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por</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ocasião</a:t>
            </a:r>
            <a:r>
              <a:rPr lang="en-GB" sz="1100" dirty="0">
                <a:solidFill>
                  <a:schemeClr val="dk1"/>
                </a:solidFill>
                <a:latin typeface="Calibri"/>
                <a:ea typeface="Calibri"/>
                <a:cs typeface="Calibri"/>
                <a:sym typeface="Calibri"/>
              </a:rPr>
              <a:t> da 73ª </a:t>
            </a:r>
            <a:r>
              <a:rPr lang="en-GB" sz="1100" dirty="0" err="1">
                <a:solidFill>
                  <a:schemeClr val="dk1"/>
                </a:solidFill>
                <a:latin typeface="Calibri"/>
                <a:ea typeface="Calibri"/>
                <a:cs typeface="Calibri"/>
                <a:sym typeface="Calibri"/>
              </a:rPr>
              <a:t>Sessão</a:t>
            </a:r>
            <a:r>
              <a:rPr lang="en-GB" sz="1100" dirty="0">
                <a:solidFill>
                  <a:schemeClr val="dk1"/>
                </a:solidFill>
                <a:latin typeface="Calibri"/>
                <a:ea typeface="Calibri"/>
                <a:cs typeface="Calibri"/>
                <a:sym typeface="Calibri"/>
              </a:rPr>
              <a:t> da Assembleia Geral das </a:t>
            </a:r>
            <a:r>
              <a:rPr lang="en-GB" sz="1100" dirty="0" err="1">
                <a:solidFill>
                  <a:schemeClr val="dk1"/>
                </a:solidFill>
                <a:latin typeface="Calibri"/>
                <a:ea typeface="Calibri"/>
                <a:cs typeface="Calibri"/>
                <a:sym typeface="Calibri"/>
              </a:rPr>
              <a:t>Nações</a:t>
            </a:r>
            <a:r>
              <a:rPr lang="en-GB" sz="1100" dirty="0">
                <a:solidFill>
                  <a:schemeClr val="dk1"/>
                </a:solidFill>
                <a:latin typeface="Calibri"/>
                <a:ea typeface="Calibri"/>
                <a:cs typeface="Calibri"/>
                <a:sym typeface="Calibri"/>
              </a:rPr>
              <a:t> Unidas.</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pela UN Web TV</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err="1">
                <a:solidFill>
                  <a:schemeClr val="dk1"/>
                </a:solidFill>
                <a:latin typeface="Calibri"/>
                <a:ea typeface="Calibri"/>
                <a:cs typeface="Calibri"/>
                <a:sym typeface="Calibri"/>
              </a:rPr>
              <a:t>Agradecimentos</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aos</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colegas</a:t>
            </a:r>
            <a:r>
              <a:rPr lang="en-GB" sz="1100" b="1" dirty="0">
                <a:solidFill>
                  <a:schemeClr val="dk1"/>
                </a:solidFill>
                <a:latin typeface="Calibri"/>
                <a:ea typeface="Calibri"/>
                <a:cs typeface="Calibri"/>
                <a:sym typeface="Calibri"/>
              </a:rPr>
              <a:t> de John Howard </a:t>
            </a:r>
            <a:r>
              <a:rPr lang="en-GB" sz="1100" b="1" dirty="0" err="1">
                <a:solidFill>
                  <a:schemeClr val="dk1"/>
                </a:solidFill>
                <a:latin typeface="Calibri"/>
                <a:ea typeface="Calibri"/>
                <a:cs typeface="Calibri"/>
                <a:sym typeface="Calibri"/>
              </a:rPr>
              <a:t>pelo</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apoio</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por</a:t>
            </a:r>
            <a:r>
              <a:rPr lang="en-GB" sz="1100" i="1" dirty="0">
                <a:solidFill>
                  <a:schemeClr val="dk1"/>
                </a:solidFill>
                <a:latin typeface="Calibri"/>
                <a:ea typeface="Calibri"/>
                <a:cs typeface="Calibri"/>
                <a:sym typeface="Calibri"/>
              </a:rPr>
              <a:t> Cerdic Hall</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a:solidFill>
                  <a:schemeClr val="dk1"/>
                </a:solidFill>
                <a:latin typeface="Calibri"/>
                <a:ea typeface="Calibri"/>
                <a:cs typeface="Calibri"/>
                <a:sym typeface="Calibri"/>
              </a:rPr>
              <a:t>O </a:t>
            </a:r>
            <a:r>
              <a:rPr lang="en-GB" sz="1100" b="1" dirty="0" err="1">
                <a:solidFill>
                  <a:schemeClr val="dk1"/>
                </a:solidFill>
                <a:latin typeface="Calibri"/>
                <a:ea typeface="Calibri"/>
                <a:cs typeface="Calibri"/>
                <a:sym typeface="Calibri"/>
              </a:rPr>
              <a:t>Projeto</a:t>
            </a:r>
            <a:r>
              <a:rPr lang="en-GB" sz="1100" b="1" dirty="0">
                <a:solidFill>
                  <a:schemeClr val="dk1"/>
                </a:solidFill>
                <a:latin typeface="Calibri"/>
                <a:ea typeface="Calibri"/>
                <a:cs typeface="Calibri"/>
                <a:sym typeface="Calibri"/>
              </a:rPr>
              <a:t> Gestalt: Acabar com o </a:t>
            </a:r>
            <a:r>
              <a:rPr lang="en-GB" sz="1100" b="1" dirty="0" err="1">
                <a:solidFill>
                  <a:schemeClr val="dk1"/>
                </a:solidFill>
                <a:latin typeface="Calibri"/>
                <a:ea typeface="Calibri"/>
                <a:cs typeface="Calibri"/>
                <a:sym typeface="Calibri"/>
              </a:rPr>
              <a:t>Estigma</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por</a:t>
            </a:r>
            <a:r>
              <a:rPr lang="en-GB" sz="1100" i="1" dirty="0">
                <a:solidFill>
                  <a:schemeClr val="dk1"/>
                </a:solidFill>
                <a:latin typeface="Calibri"/>
                <a:ea typeface="Calibri"/>
                <a:cs typeface="Calibri"/>
                <a:sym typeface="Calibri"/>
              </a:rPr>
              <a:t> Kian </a:t>
            </a:r>
            <a:r>
              <a:rPr lang="en-GB" sz="1100" i="1" dirty="0" err="1">
                <a:solidFill>
                  <a:schemeClr val="dk1"/>
                </a:solidFill>
                <a:latin typeface="Calibri"/>
                <a:ea typeface="Calibri"/>
                <a:cs typeface="Calibri"/>
                <a:sym typeface="Calibri"/>
              </a:rPr>
              <a:t>Madjedi</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cineasta</a:t>
            </a:r>
            <a:endParaRPr dirty="0"/>
          </a:p>
          <a:p>
            <a:pPr marL="0" marR="0" lvl="0" indent="0" algn="l" rtl="0">
              <a:spcBef>
                <a:spcPts val="0"/>
              </a:spcBef>
              <a:spcAft>
                <a:spcPts val="0"/>
              </a:spcAft>
              <a:buNone/>
            </a:pPr>
            <a:r>
              <a:rPr lang="en-GB" sz="1100" b="1" dirty="0">
                <a:solidFill>
                  <a:schemeClr val="dk1"/>
                </a:solidFill>
                <a:latin typeface="Calibri"/>
                <a:ea typeface="Calibri"/>
                <a:cs typeface="Calibri"/>
                <a:sym typeface="Calibri"/>
              </a:rPr>
              <a:t>O T.D.M. (</a:t>
            </a:r>
            <a:r>
              <a:rPr lang="en-GB" sz="1100" b="1" dirty="0" err="1">
                <a:solidFill>
                  <a:schemeClr val="dk1"/>
                </a:solidFill>
                <a:latin typeface="Calibri"/>
                <a:ea typeface="Calibri"/>
                <a:cs typeface="Calibri"/>
                <a:sym typeface="Calibri"/>
              </a:rPr>
              <a:t>Modelo</a:t>
            </a:r>
            <a:r>
              <a:rPr lang="en-GB" sz="1100" b="1" dirty="0">
                <a:solidFill>
                  <a:schemeClr val="dk1"/>
                </a:solidFill>
                <a:latin typeface="Calibri"/>
                <a:ea typeface="Calibri"/>
                <a:cs typeface="Calibri"/>
                <a:sym typeface="Calibri"/>
              </a:rPr>
              <a:t> de Alta </a:t>
            </a:r>
            <a:r>
              <a:rPr lang="en-GB" sz="1100" b="1" dirty="0" err="1">
                <a:solidFill>
                  <a:schemeClr val="dk1"/>
                </a:solidFill>
                <a:latin typeface="Calibri"/>
                <a:ea typeface="Calibri"/>
                <a:cs typeface="Calibri"/>
                <a:sym typeface="Calibri"/>
              </a:rPr>
              <a:t>Transitória</a:t>
            </a:r>
            <a:r>
              <a:rPr lang="en-GB" sz="1100" b="1" dirty="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por</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LedBetter</a:t>
            </a:r>
            <a:r>
              <a:rPr lang="en-GB" sz="1100" i="1" dirty="0">
                <a:solidFill>
                  <a:schemeClr val="dk1"/>
                </a:solidFill>
                <a:latin typeface="Calibri"/>
                <a:ea typeface="Calibri"/>
                <a:cs typeface="Calibri"/>
                <a:sym typeface="Calibri"/>
              </a:rPr>
              <a:t> Films</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a:solidFill>
                  <a:schemeClr val="dk1"/>
                </a:solidFill>
                <a:latin typeface="Calibri"/>
                <a:ea typeface="Calibri"/>
                <a:cs typeface="Calibri"/>
                <a:sym typeface="Calibri"/>
              </a:rPr>
              <a:t>Esta </a:t>
            </a:r>
            <a:r>
              <a:rPr lang="en-GB" sz="1100" b="1" dirty="0" err="1">
                <a:solidFill>
                  <a:schemeClr val="dk1"/>
                </a:solidFill>
                <a:latin typeface="Calibri"/>
                <a:ea typeface="Calibri"/>
                <a:cs typeface="Calibri"/>
                <a:sym typeface="Calibri"/>
              </a:rPr>
              <a:t>é</a:t>
            </a:r>
            <a:r>
              <a:rPr lang="en-GB" sz="1100" b="1" dirty="0">
                <a:solidFill>
                  <a:schemeClr val="dk1"/>
                </a:solidFill>
                <a:latin typeface="Calibri"/>
                <a:ea typeface="Calibri"/>
                <a:cs typeface="Calibri"/>
                <a:sym typeface="Calibri"/>
              </a:rPr>
              <a:t> a </a:t>
            </a:r>
            <a:r>
              <a:rPr lang="en-GB" sz="1100" b="1" dirty="0" err="1">
                <a:solidFill>
                  <a:schemeClr val="dk1"/>
                </a:solidFill>
                <a:latin typeface="Calibri"/>
                <a:ea typeface="Calibri"/>
                <a:cs typeface="Calibri"/>
                <a:sym typeface="Calibri"/>
              </a:rPr>
              <a:t>história</a:t>
            </a:r>
            <a:r>
              <a:rPr lang="en-GB" sz="1100" b="1" dirty="0">
                <a:solidFill>
                  <a:schemeClr val="dk1"/>
                </a:solidFill>
                <a:latin typeface="Calibri"/>
                <a:ea typeface="Calibri"/>
                <a:cs typeface="Calibri"/>
                <a:sym typeface="Calibri"/>
              </a:rPr>
              <a:t> de um </a:t>
            </a:r>
            <a:r>
              <a:rPr lang="en-GB" sz="1100" b="1" dirty="0" err="1">
                <a:solidFill>
                  <a:schemeClr val="dk1"/>
                </a:solidFill>
                <a:latin typeface="Calibri"/>
                <a:ea typeface="Calibri"/>
                <a:cs typeface="Calibri"/>
                <a:sym typeface="Calibri"/>
              </a:rPr>
              <a:t>movimento</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pelos</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direitos</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civis</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pela Inclusion BC</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a:solidFill>
                  <a:schemeClr val="dk1"/>
                </a:solidFill>
                <a:latin typeface="Calibri"/>
                <a:ea typeface="Calibri"/>
                <a:cs typeface="Calibri"/>
                <a:sym typeface="Calibri"/>
              </a:rPr>
              <a:t>Uganda: “Pare com o </a:t>
            </a:r>
            <a:r>
              <a:rPr lang="en-GB" sz="1100" b="1" dirty="0" err="1">
                <a:solidFill>
                  <a:schemeClr val="dk1"/>
                </a:solidFill>
                <a:latin typeface="Calibri"/>
                <a:ea typeface="Calibri"/>
                <a:cs typeface="Calibri"/>
                <a:sym typeface="Calibri"/>
              </a:rPr>
              <a:t>abuso</a:t>
            </a:r>
            <a:r>
              <a:rPr lang="en-GB" sz="1100" b="1" dirty="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pela Validity, </a:t>
            </a:r>
            <a:r>
              <a:rPr lang="en-GB" sz="1100" i="1" dirty="0" err="1">
                <a:solidFill>
                  <a:schemeClr val="dk1"/>
                </a:solidFill>
                <a:latin typeface="Calibri"/>
                <a:ea typeface="Calibri"/>
                <a:cs typeface="Calibri"/>
                <a:sym typeface="Calibri"/>
              </a:rPr>
              <a:t>anteriormente</a:t>
            </a:r>
            <a:r>
              <a:rPr lang="en-GB" sz="1100" i="1" dirty="0">
                <a:solidFill>
                  <a:schemeClr val="dk1"/>
                </a:solidFill>
                <a:latin typeface="Calibri"/>
                <a:ea typeface="Calibri"/>
                <a:cs typeface="Calibri"/>
                <a:sym typeface="Calibri"/>
              </a:rPr>
              <a:t> Mental Disability Advocacy Centre (MDAC)</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a:solidFill>
                  <a:schemeClr val="dk1"/>
                </a:solidFill>
                <a:latin typeface="Calibri"/>
                <a:ea typeface="Calibri"/>
                <a:cs typeface="Calibri"/>
                <a:sym typeface="Calibri"/>
              </a:rPr>
              <a:t>UN CDPD: O que </a:t>
            </a:r>
            <a:r>
              <a:rPr lang="en-GB" sz="1100" b="1" dirty="0" err="1">
                <a:solidFill>
                  <a:schemeClr val="dk1"/>
                </a:solidFill>
                <a:latin typeface="Calibri"/>
                <a:ea typeface="Calibri"/>
                <a:cs typeface="Calibri"/>
                <a:sym typeface="Calibri"/>
              </a:rPr>
              <a:t>é</a:t>
            </a:r>
            <a:r>
              <a:rPr lang="en-GB" sz="1100" b="1" dirty="0">
                <a:solidFill>
                  <a:schemeClr val="dk1"/>
                </a:solidFill>
                <a:latin typeface="Calibri"/>
                <a:ea typeface="Calibri"/>
                <a:cs typeface="Calibri"/>
                <a:sym typeface="Calibri"/>
              </a:rPr>
              <a:t> o </a:t>
            </a:r>
            <a:r>
              <a:rPr lang="en-GB" sz="1100" b="1" dirty="0" err="1">
                <a:solidFill>
                  <a:schemeClr val="dk1"/>
                </a:solidFill>
                <a:latin typeface="Calibri"/>
                <a:ea typeface="Calibri"/>
                <a:cs typeface="Calibri"/>
                <a:sym typeface="Calibri"/>
              </a:rPr>
              <a:t>artigo</a:t>
            </a:r>
            <a:r>
              <a:rPr lang="en-GB" sz="1100" b="1" dirty="0">
                <a:solidFill>
                  <a:schemeClr val="dk1"/>
                </a:solidFill>
                <a:latin typeface="Calibri"/>
                <a:ea typeface="Calibri"/>
                <a:cs typeface="Calibri"/>
                <a:sym typeface="Calibri"/>
              </a:rPr>
              <a:t> 19 e a </a:t>
            </a:r>
            <a:r>
              <a:rPr lang="en-GB" sz="1100" b="1" dirty="0" err="1">
                <a:solidFill>
                  <a:schemeClr val="dk1"/>
                </a:solidFill>
                <a:latin typeface="Calibri"/>
                <a:ea typeface="Calibri"/>
                <a:cs typeface="Calibri"/>
                <a:sym typeface="Calibri"/>
              </a:rPr>
              <a:t>vida</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independente</a:t>
            </a:r>
            <a:r>
              <a:rPr lang="en-GB" sz="1100" b="1" dirty="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pela Mental Health Europe (</a:t>
            </a:r>
            <a:r>
              <a:rPr lang="en-GB" sz="1100" i="1"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www.mhe-sme.org</a:t>
            </a:r>
            <a:r>
              <a:rPr lang="en-GB" sz="1100" i="1" dirty="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a:solidFill>
                  <a:schemeClr val="dk1"/>
                </a:solidFill>
                <a:latin typeface="Calibri"/>
                <a:ea typeface="Calibri"/>
                <a:cs typeface="Calibri"/>
                <a:sym typeface="Calibri"/>
              </a:rPr>
              <a:t>UNCDPD: O que </a:t>
            </a:r>
            <a:r>
              <a:rPr lang="en-GB" sz="1100" b="1" dirty="0" err="1">
                <a:solidFill>
                  <a:schemeClr val="dk1"/>
                </a:solidFill>
                <a:latin typeface="Calibri"/>
                <a:ea typeface="Calibri"/>
                <a:cs typeface="Calibri"/>
                <a:sym typeface="Calibri"/>
              </a:rPr>
              <a:t>é</a:t>
            </a:r>
            <a:r>
              <a:rPr lang="en-GB" sz="1100" b="1" dirty="0">
                <a:solidFill>
                  <a:schemeClr val="dk1"/>
                </a:solidFill>
                <a:latin typeface="Calibri"/>
                <a:ea typeface="Calibri"/>
                <a:cs typeface="Calibri"/>
                <a:sym typeface="Calibri"/>
              </a:rPr>
              <a:t> o </a:t>
            </a:r>
            <a:r>
              <a:rPr lang="en-GB" sz="1100" b="1" dirty="0" err="1">
                <a:solidFill>
                  <a:schemeClr val="dk1"/>
                </a:solidFill>
                <a:latin typeface="Calibri"/>
                <a:ea typeface="Calibri"/>
                <a:cs typeface="Calibri"/>
                <a:sym typeface="Calibri"/>
              </a:rPr>
              <a:t>artigo</a:t>
            </a:r>
            <a:r>
              <a:rPr lang="en-GB" sz="1100" b="1" dirty="0">
                <a:solidFill>
                  <a:schemeClr val="dk1"/>
                </a:solidFill>
                <a:latin typeface="Calibri"/>
                <a:ea typeface="Calibri"/>
                <a:cs typeface="Calibri"/>
                <a:sym typeface="Calibri"/>
              </a:rPr>
              <a:t> 12 e a </a:t>
            </a:r>
            <a:r>
              <a:rPr lang="en-GB" sz="1100" b="1" dirty="0" err="1">
                <a:solidFill>
                  <a:schemeClr val="dk1"/>
                </a:solidFill>
                <a:latin typeface="Calibri"/>
                <a:ea typeface="Calibri"/>
                <a:cs typeface="Calibri"/>
                <a:sym typeface="Calibri"/>
              </a:rPr>
              <a:t>capacidade</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jurídica</a:t>
            </a:r>
            <a:r>
              <a:rPr lang="en-GB" sz="1100" b="1" dirty="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pela Mental Health </a:t>
            </a:r>
            <a:r>
              <a:rPr lang="en-GB" sz="1100" i="1" u="sng" dirty="0">
                <a:solidFill>
                  <a:schemeClr val="dk1"/>
                </a:solidFill>
                <a:latin typeface="Calibri"/>
                <a:ea typeface="Calibri"/>
                <a:cs typeface="Calibri"/>
                <a:sym typeface="Calibri"/>
              </a:rPr>
              <a:t>Europe (</a:t>
            </a:r>
            <a:r>
              <a:rPr lang="en-GB" sz="1100" i="1"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www.mhe-sme.org</a:t>
            </a:r>
            <a:r>
              <a:rPr lang="en-GB" sz="1100" i="1" dirty="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err="1">
                <a:solidFill>
                  <a:schemeClr val="dk1"/>
                </a:solidFill>
                <a:latin typeface="Calibri"/>
                <a:ea typeface="Calibri"/>
                <a:cs typeface="Calibri"/>
                <a:sym typeface="Calibri"/>
              </a:rPr>
              <a:t>Declaração</a:t>
            </a:r>
            <a:r>
              <a:rPr lang="en-GB" sz="1100" b="1" dirty="0">
                <a:solidFill>
                  <a:schemeClr val="dk1"/>
                </a:solidFill>
                <a:latin typeface="Calibri"/>
                <a:ea typeface="Calibri"/>
                <a:cs typeface="Calibri"/>
                <a:sym typeface="Calibri"/>
              </a:rPr>
              <a:t> Universal dos </a:t>
            </a:r>
            <a:r>
              <a:rPr lang="en-GB" sz="1100" b="1" dirty="0" err="1">
                <a:solidFill>
                  <a:schemeClr val="dk1"/>
                </a:solidFill>
                <a:latin typeface="Calibri"/>
                <a:ea typeface="Calibri"/>
                <a:cs typeface="Calibri"/>
                <a:sym typeface="Calibri"/>
              </a:rPr>
              <a:t>Direitos</a:t>
            </a:r>
            <a:r>
              <a:rPr lang="en-GB" sz="1100" b="1" dirty="0">
                <a:solidFill>
                  <a:schemeClr val="dk1"/>
                </a:solidFill>
                <a:latin typeface="Calibri"/>
                <a:ea typeface="Calibri"/>
                <a:cs typeface="Calibri"/>
                <a:sym typeface="Calibri"/>
              </a:rPr>
              <a:t> Humanos</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pelo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Gabinete</a:t>
            </a:r>
            <a:r>
              <a:rPr lang="en-GB" sz="1100" i="1" dirty="0">
                <a:solidFill>
                  <a:schemeClr val="dk1"/>
                </a:solidFill>
                <a:latin typeface="Calibri"/>
                <a:ea typeface="Calibri"/>
                <a:cs typeface="Calibri"/>
                <a:sym typeface="Calibri"/>
              </a:rPr>
              <a:t> do Alto </a:t>
            </a:r>
            <a:r>
              <a:rPr lang="en-GB" sz="1100" i="1" dirty="0" err="1">
                <a:solidFill>
                  <a:schemeClr val="dk1"/>
                </a:solidFill>
                <a:latin typeface="Calibri"/>
                <a:ea typeface="Calibri"/>
                <a:cs typeface="Calibri"/>
                <a:sym typeface="Calibri"/>
              </a:rPr>
              <a:t>Comissário</a:t>
            </a:r>
            <a:r>
              <a:rPr lang="en-GB" sz="1100" i="1" dirty="0">
                <a:solidFill>
                  <a:schemeClr val="dk1"/>
                </a:solidFill>
                <a:latin typeface="Calibri"/>
                <a:ea typeface="Calibri"/>
                <a:cs typeface="Calibri"/>
                <a:sym typeface="Calibri"/>
              </a:rPr>
              <a:t> das </a:t>
            </a:r>
            <a:r>
              <a:rPr lang="en-GB" sz="1100" i="1" dirty="0" err="1">
                <a:solidFill>
                  <a:schemeClr val="dk1"/>
                </a:solidFill>
                <a:latin typeface="Calibri"/>
                <a:ea typeface="Calibri"/>
                <a:cs typeface="Calibri"/>
                <a:sym typeface="Calibri"/>
              </a:rPr>
              <a:t>Nações</a:t>
            </a:r>
            <a:r>
              <a:rPr lang="en-GB" sz="1100" i="1" dirty="0">
                <a:solidFill>
                  <a:schemeClr val="dk1"/>
                </a:solidFill>
                <a:latin typeface="Calibri"/>
                <a:ea typeface="Calibri"/>
                <a:cs typeface="Calibri"/>
                <a:sym typeface="Calibri"/>
              </a:rPr>
              <a:t> Unidas para </a:t>
            </a:r>
            <a:r>
              <a:rPr lang="en-GB" sz="1100" i="1" dirty="0" err="1">
                <a:solidFill>
                  <a:schemeClr val="dk1"/>
                </a:solidFill>
                <a:latin typeface="Calibri"/>
                <a:ea typeface="Calibri"/>
                <a:cs typeface="Calibri"/>
                <a:sym typeface="Calibri"/>
              </a:rPr>
              <a:t>os</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Direitos</a:t>
            </a:r>
            <a:r>
              <a:rPr lang="en-GB" sz="1100" i="1" dirty="0">
                <a:solidFill>
                  <a:schemeClr val="dk1"/>
                </a:solidFill>
                <a:latin typeface="Calibri"/>
                <a:ea typeface="Calibri"/>
                <a:cs typeface="Calibri"/>
                <a:sym typeface="Calibri"/>
              </a:rPr>
              <a:t> Humanos</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a:solidFill>
                  <a:schemeClr val="dk1"/>
                </a:solidFill>
                <a:latin typeface="Calibri"/>
                <a:ea typeface="Calibri"/>
                <a:cs typeface="Calibri"/>
                <a:sym typeface="Calibri"/>
              </a:rPr>
              <a:t>O que </a:t>
            </a:r>
            <a:r>
              <a:rPr lang="en-GB" sz="1100" b="1" dirty="0" err="1">
                <a:solidFill>
                  <a:schemeClr val="dk1"/>
                </a:solidFill>
                <a:latin typeface="Calibri"/>
                <a:ea typeface="Calibri"/>
                <a:cs typeface="Calibri"/>
                <a:sym typeface="Calibri"/>
              </a:rPr>
              <a:t>é</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recuperação</a:t>
            </a:r>
            <a:r>
              <a:rPr lang="en-GB" sz="1100" b="1" dirty="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pela Mental Health Europe (</a:t>
            </a:r>
            <a:r>
              <a:rPr lang="en-GB" sz="1100" i="1" dirty="0" err="1">
                <a:solidFill>
                  <a:schemeClr val="dk1"/>
                </a:solidFill>
                <a:latin typeface="Calibri"/>
                <a:ea typeface="Calibri"/>
                <a:cs typeface="Calibri"/>
                <a:sym typeface="Calibri"/>
              </a:rPr>
              <a:t>www.mhe-sme.org</a:t>
            </a:r>
            <a:r>
              <a:rPr lang="en-GB" sz="1100" i="1" dirty="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a:solidFill>
                  <a:schemeClr val="dk1"/>
                </a:solidFill>
                <a:latin typeface="Calibri"/>
                <a:ea typeface="Calibri"/>
                <a:cs typeface="Calibri"/>
                <a:sym typeface="Calibri"/>
              </a:rPr>
              <a:t>Qual </a:t>
            </a:r>
            <a:r>
              <a:rPr lang="en-GB" sz="1100" b="1" dirty="0" err="1">
                <a:solidFill>
                  <a:schemeClr val="dk1"/>
                </a:solidFill>
                <a:latin typeface="Calibri"/>
                <a:ea typeface="Calibri"/>
                <a:cs typeface="Calibri"/>
                <a:sym typeface="Calibri"/>
              </a:rPr>
              <a:t>é</a:t>
            </a:r>
            <a:r>
              <a:rPr lang="en-GB" sz="1100" b="1" dirty="0">
                <a:solidFill>
                  <a:schemeClr val="dk1"/>
                </a:solidFill>
                <a:latin typeface="Calibri"/>
                <a:ea typeface="Calibri"/>
                <a:cs typeface="Calibri"/>
                <a:sym typeface="Calibri"/>
              </a:rPr>
              <a:t> o </a:t>
            </a:r>
            <a:r>
              <a:rPr lang="en-GB" sz="1100" b="1" dirty="0" err="1">
                <a:solidFill>
                  <a:schemeClr val="dk1"/>
                </a:solidFill>
                <a:latin typeface="Calibri"/>
                <a:ea typeface="Calibri"/>
                <a:cs typeface="Calibri"/>
                <a:sym typeface="Calibri"/>
              </a:rPr>
              <a:t>papel</a:t>
            </a:r>
            <a:r>
              <a:rPr lang="en-GB" sz="1100" b="1" dirty="0">
                <a:solidFill>
                  <a:schemeClr val="dk1"/>
                </a:solidFill>
                <a:latin typeface="Calibri"/>
                <a:ea typeface="Calibri"/>
                <a:cs typeface="Calibri"/>
                <a:sym typeface="Calibri"/>
              </a:rPr>
              <a:t> de um </a:t>
            </a:r>
            <a:r>
              <a:rPr lang="en-GB" sz="1100" b="1" dirty="0" err="1">
                <a:solidFill>
                  <a:schemeClr val="dk1"/>
                </a:solidFill>
                <a:latin typeface="Calibri"/>
                <a:ea typeface="Calibri"/>
                <a:cs typeface="Calibri"/>
                <a:sym typeface="Calibri"/>
              </a:rPr>
              <a:t>assistente</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pessoal</a:t>
            </a:r>
            <a:r>
              <a:rPr lang="en-GB" sz="1100" b="1" dirty="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pela </a:t>
            </a:r>
            <a:r>
              <a:rPr lang="en-GB" sz="1100" i="1" dirty="0" err="1">
                <a:solidFill>
                  <a:schemeClr val="dk1"/>
                </a:solidFill>
                <a:latin typeface="Calibri"/>
                <a:ea typeface="Calibri"/>
                <a:cs typeface="Calibri"/>
                <a:sym typeface="Calibri"/>
              </a:rPr>
              <a:t>Ruils</a:t>
            </a:r>
            <a:r>
              <a:rPr lang="en-GB" sz="1100" i="1" dirty="0">
                <a:solidFill>
                  <a:schemeClr val="dk1"/>
                </a:solidFill>
                <a:latin typeface="Calibri"/>
                <a:ea typeface="Calibri"/>
                <a:cs typeface="Calibri"/>
                <a:sym typeface="Calibri"/>
              </a:rPr>
              <a:t> - Centro de </a:t>
            </a:r>
            <a:r>
              <a:rPr lang="en-GB" sz="1100" i="1" dirty="0" err="1">
                <a:solidFill>
                  <a:schemeClr val="dk1"/>
                </a:solidFill>
                <a:latin typeface="Calibri"/>
                <a:ea typeface="Calibri"/>
                <a:cs typeface="Calibri"/>
                <a:sym typeface="Calibri"/>
              </a:rPr>
              <a:t>Ação</a:t>
            </a:r>
            <a:r>
              <a:rPr lang="en-GB" sz="1100" i="1" dirty="0">
                <a:solidFill>
                  <a:schemeClr val="dk1"/>
                </a:solidFill>
                <a:latin typeface="Calibri"/>
                <a:ea typeface="Calibri"/>
                <a:cs typeface="Calibri"/>
                <a:sym typeface="Calibri"/>
              </a:rPr>
              <a:t> e </a:t>
            </a:r>
            <a:r>
              <a:rPr lang="en-GB" sz="1100" i="1" dirty="0" err="1">
                <a:solidFill>
                  <a:schemeClr val="dk1"/>
                </a:solidFill>
                <a:latin typeface="Calibri"/>
                <a:ea typeface="Calibri"/>
                <a:cs typeface="Calibri"/>
                <a:sym typeface="Calibri"/>
              </a:rPr>
              <a:t>Aconselhamento</a:t>
            </a:r>
            <a:r>
              <a:rPr lang="en-GB" sz="1100" i="1" dirty="0">
                <a:solidFill>
                  <a:schemeClr val="dk1"/>
                </a:solidFill>
                <a:latin typeface="Calibri"/>
                <a:ea typeface="Calibri"/>
                <a:cs typeface="Calibri"/>
                <a:sym typeface="Calibri"/>
              </a:rPr>
              <a:t> para </a:t>
            </a:r>
            <a:r>
              <a:rPr lang="en-GB" sz="1100" i="1" dirty="0" err="1">
                <a:solidFill>
                  <a:schemeClr val="dk1"/>
                </a:solidFill>
                <a:latin typeface="Calibri"/>
                <a:ea typeface="Calibri"/>
                <a:cs typeface="Calibri"/>
                <a:sym typeface="Calibri"/>
              </a:rPr>
              <a:t>Pessoas</a:t>
            </a:r>
            <a:r>
              <a:rPr lang="en-GB" sz="1100" i="1" dirty="0">
                <a:solidFill>
                  <a:schemeClr val="dk1"/>
                </a:solidFill>
                <a:latin typeface="Calibri"/>
                <a:ea typeface="Calibri"/>
                <a:cs typeface="Calibri"/>
                <a:sym typeface="Calibri"/>
              </a:rPr>
              <a:t> com </a:t>
            </a:r>
            <a:r>
              <a:rPr lang="en-GB" sz="1100" i="1" dirty="0" err="1">
                <a:solidFill>
                  <a:schemeClr val="dk1"/>
                </a:solidFill>
                <a:latin typeface="Calibri"/>
                <a:ea typeface="Calibri"/>
                <a:cs typeface="Calibri"/>
                <a:sym typeface="Calibri"/>
              </a:rPr>
              <a:t>Deficiência</a:t>
            </a:r>
            <a:r>
              <a:rPr lang="en-GB" sz="1100" i="1" dirty="0">
                <a:solidFill>
                  <a:schemeClr val="dk1"/>
                </a:solidFill>
                <a:latin typeface="Calibri"/>
                <a:ea typeface="Calibri"/>
                <a:cs typeface="Calibri"/>
                <a:sym typeface="Calibri"/>
              </a:rPr>
              <a:t> (DAAC)</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a:solidFill>
                  <a:schemeClr val="dk1"/>
                </a:solidFill>
                <a:latin typeface="Calibri"/>
                <a:ea typeface="Calibri"/>
                <a:cs typeface="Calibri"/>
                <a:sym typeface="Calibri"/>
              </a:rPr>
              <a:t>Por que a auto-</a:t>
            </a:r>
            <a:r>
              <a:rPr lang="en-GB" sz="1100" b="1" dirty="0" err="1">
                <a:solidFill>
                  <a:schemeClr val="dk1"/>
                </a:solidFill>
                <a:latin typeface="Calibri"/>
                <a:ea typeface="Calibri"/>
                <a:cs typeface="Calibri"/>
                <a:sym typeface="Calibri"/>
              </a:rPr>
              <a:t>defesa</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é</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importante</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pela Inclusion International</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dirty="0" err="1">
                <a:solidFill>
                  <a:schemeClr val="dk1"/>
                </a:solidFill>
                <a:latin typeface="Calibri"/>
                <a:ea typeface="Calibri"/>
                <a:cs typeface="Calibri"/>
                <a:sym typeface="Calibri"/>
              </a:rPr>
              <a:t>Mulheres</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institucionalizadas</a:t>
            </a:r>
            <a:r>
              <a:rPr lang="en-GB" sz="1100" b="1" dirty="0">
                <a:solidFill>
                  <a:schemeClr val="dk1"/>
                </a:solidFill>
                <a:latin typeface="Calibri"/>
                <a:ea typeface="Calibri"/>
                <a:cs typeface="Calibri"/>
                <a:sym typeface="Calibri"/>
              </a:rPr>
              <a:t> contra a </a:t>
            </a:r>
            <a:r>
              <a:rPr lang="en-GB" sz="1100" b="1" dirty="0" err="1">
                <a:solidFill>
                  <a:schemeClr val="dk1"/>
                </a:solidFill>
                <a:latin typeface="Calibri"/>
                <a:ea typeface="Calibri"/>
                <a:cs typeface="Calibri"/>
                <a:sym typeface="Calibri"/>
              </a:rPr>
              <a:t>sua</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vontade</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na</a:t>
            </a:r>
            <a:r>
              <a:rPr lang="en-GB" sz="1100" b="1" dirty="0">
                <a:solidFill>
                  <a:schemeClr val="dk1"/>
                </a:solidFill>
                <a:latin typeface="Calibri"/>
                <a:ea typeface="Calibri"/>
                <a:cs typeface="Calibri"/>
                <a:sym typeface="Calibri"/>
              </a:rPr>
              <a:t> </a:t>
            </a:r>
            <a:r>
              <a:rPr lang="en-GB" sz="1100" b="1" dirty="0" err="1">
                <a:solidFill>
                  <a:schemeClr val="dk1"/>
                </a:solidFill>
                <a:latin typeface="Calibri"/>
                <a:ea typeface="Calibri"/>
                <a:cs typeface="Calibri"/>
                <a:sym typeface="Calibri"/>
              </a:rPr>
              <a:t>Índia</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dirty="0" err="1">
                <a:solidFill>
                  <a:schemeClr val="dk1"/>
                </a:solidFill>
                <a:latin typeface="Calibri"/>
                <a:ea typeface="Calibri"/>
                <a:cs typeface="Calibri"/>
                <a:sym typeface="Calibri"/>
              </a:rPr>
              <a:t>Vídeo</a:t>
            </a:r>
            <a:r>
              <a:rPr lang="en-GB" sz="1100" i="1" dirty="0">
                <a:solidFill>
                  <a:schemeClr val="dk1"/>
                </a:solidFill>
                <a:latin typeface="Calibri"/>
                <a:ea typeface="Calibri"/>
                <a:cs typeface="Calibri"/>
                <a:sym typeface="Calibri"/>
              </a:rPr>
              <a:t> </a:t>
            </a:r>
            <a:r>
              <a:rPr lang="en-GB" sz="1100" i="1" dirty="0" err="1">
                <a:solidFill>
                  <a:schemeClr val="dk1"/>
                </a:solidFill>
                <a:latin typeface="Calibri"/>
                <a:ea typeface="Calibri"/>
                <a:cs typeface="Calibri"/>
                <a:sym typeface="Calibri"/>
              </a:rPr>
              <a:t>produzido</a:t>
            </a:r>
            <a:r>
              <a:rPr lang="en-GB" sz="1100" i="1" dirty="0">
                <a:solidFill>
                  <a:schemeClr val="dk1"/>
                </a:solidFill>
                <a:latin typeface="Calibri"/>
                <a:ea typeface="Calibri"/>
                <a:cs typeface="Calibri"/>
                <a:sym typeface="Calibri"/>
              </a:rPr>
              <a:t> pela Human Rights Watch</a:t>
            </a: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endParaRPr sz="1100" dirty="0">
              <a:solidFill>
                <a:schemeClr val="dk1"/>
              </a:solidFill>
              <a:latin typeface="Calibri"/>
              <a:ea typeface="Calibri"/>
              <a:cs typeface="Calibri"/>
              <a:sym typeface="Calibri"/>
            </a:endParaRPr>
          </a:p>
        </p:txBody>
      </p:sp>
      <p:sp>
        <p:nvSpPr>
          <p:cNvPr id="1259" name="Google Shape;1259;p1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0" name="Google Shape;1260;p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dirty="0" err="1">
                <a:latin typeface="Calibri"/>
                <a:ea typeface="Calibri"/>
                <a:cs typeface="Calibri"/>
                <a:sym typeface="Calibri"/>
              </a:rPr>
              <a:t>Contenção</a:t>
            </a:r>
            <a:r>
              <a:rPr lang="en-GB" b="1" dirty="0">
                <a:latin typeface="Calibri"/>
                <a:ea typeface="Calibri"/>
                <a:cs typeface="Calibri"/>
                <a:sym typeface="Calibri"/>
              </a:rPr>
              <a:t> </a:t>
            </a:r>
            <a:r>
              <a:rPr lang="en-GB" b="1" dirty="0" err="1">
                <a:latin typeface="Calibri"/>
                <a:ea typeface="Calibri"/>
                <a:cs typeface="Calibri"/>
                <a:sym typeface="Calibri"/>
              </a:rPr>
              <a:t>física</a:t>
            </a:r>
            <a:r>
              <a:rPr lang="en-GB" b="1" dirty="0">
                <a:latin typeface="Calibri"/>
                <a:ea typeface="Calibri"/>
                <a:cs typeface="Calibri"/>
                <a:sym typeface="Calibri"/>
              </a:rPr>
              <a:t> (</a:t>
            </a:r>
            <a:r>
              <a:rPr lang="en-GB" b="1" dirty="0" err="1">
                <a:latin typeface="Calibri"/>
                <a:ea typeface="Calibri"/>
                <a:cs typeface="Calibri"/>
                <a:sym typeface="Calibri"/>
              </a:rPr>
              <a:t>ou</a:t>
            </a:r>
            <a:r>
              <a:rPr lang="en-GB" b="1" dirty="0">
                <a:latin typeface="Calibri"/>
                <a:ea typeface="Calibri"/>
                <a:cs typeface="Calibri"/>
                <a:sym typeface="Calibri"/>
              </a:rPr>
              <a:t> </a:t>
            </a:r>
            <a:r>
              <a:rPr lang="en-GB" b="1" dirty="0" err="1">
                <a:latin typeface="Calibri"/>
                <a:ea typeface="Calibri"/>
                <a:cs typeface="Calibri"/>
                <a:sym typeface="Calibri"/>
              </a:rPr>
              <a:t>mecânica</a:t>
            </a:r>
            <a:r>
              <a:rPr lang="en-GB" b="1" dirty="0">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b="1" dirty="0">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endParaRPr lang="en-GB"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pt-BR" dirty="0">
                <a:latin typeface="Calibri"/>
                <a:ea typeface="Calibri"/>
                <a:cs typeface="Calibri"/>
                <a:sym typeface="Calibri"/>
              </a:rPr>
              <a:t>Contenção física (ou mecânica) geralmente se refere a intervenções realizadas com o uso de dispositivos para imobilizar a pessoa ou restringir a capacidade de uma pessoa mover livremente parte de seu corpo. </a:t>
            </a:r>
          </a:p>
          <a:p>
            <a:pPr marL="342900" marR="0" lvl="0" indent="-342900" algn="l" rtl="0">
              <a:lnSpc>
                <a:spcPct val="115000"/>
              </a:lnSpc>
              <a:spcBef>
                <a:spcPts val="0"/>
              </a:spcBef>
              <a:spcAft>
                <a:spcPts val="0"/>
              </a:spcAft>
              <a:buClr>
                <a:schemeClr val="dk1"/>
              </a:buClr>
              <a:buSzPts val="1200"/>
              <a:buFont typeface="Noto Sans Symbols"/>
              <a:buChar char="∙"/>
            </a:pPr>
            <a:r>
              <a:rPr lang="pt-BR" dirty="0">
                <a:latin typeface="Calibri"/>
                <a:ea typeface="Calibri"/>
                <a:cs typeface="Calibri"/>
                <a:sym typeface="Calibri"/>
              </a:rPr>
              <a:t>Dispositivos de contenção geralmente incluem:</a:t>
            </a:r>
          </a:p>
          <a:p>
            <a:pPr marL="800100" marR="0" lvl="1" indent="-342900" algn="l" rtl="0">
              <a:lnSpc>
                <a:spcPct val="115000"/>
              </a:lnSpc>
              <a:spcBef>
                <a:spcPts val="0"/>
              </a:spcBef>
              <a:spcAft>
                <a:spcPts val="0"/>
              </a:spcAft>
              <a:buClr>
                <a:schemeClr val="dk1"/>
              </a:buClr>
              <a:buSzPts val="1200"/>
              <a:buFont typeface="Noto Sans Symbols"/>
              <a:buChar char="∙"/>
            </a:pPr>
            <a:r>
              <a:rPr lang="pt-BR" dirty="0">
                <a:latin typeface="Calibri"/>
                <a:ea typeface="Calibri"/>
                <a:cs typeface="Calibri"/>
                <a:sym typeface="Calibri"/>
              </a:rPr>
              <a:t>cintos, cordas, correntes e tecidos apertados. </a:t>
            </a:r>
          </a:p>
          <a:p>
            <a:pPr marL="800100" marR="0" lvl="1" indent="-342900" algn="l" rtl="0">
              <a:lnSpc>
                <a:spcPct val="115000"/>
              </a:lnSpc>
              <a:spcBef>
                <a:spcPts val="0"/>
              </a:spcBef>
              <a:spcAft>
                <a:spcPts val="0"/>
              </a:spcAft>
              <a:buClr>
                <a:schemeClr val="dk1"/>
              </a:buClr>
              <a:buSzPts val="1200"/>
              <a:buFont typeface="Noto Sans Symbols"/>
              <a:buChar char="∙"/>
            </a:pPr>
            <a:r>
              <a:rPr lang="pt-BR" dirty="0">
                <a:latin typeface="Calibri"/>
                <a:ea typeface="Calibri"/>
                <a:cs typeface="Calibri"/>
                <a:sym typeface="Calibri"/>
              </a:rPr>
              <a:t>A contenção física também compreende roupas incapacitantes, como jaquetas, luvas incapacitantes, móveis incapacitantes, como camas-gaiolas, camas-rede ou cadeiras de imobilização. </a:t>
            </a:r>
          </a:p>
          <a:p>
            <a:pPr marL="342900" marR="0" lvl="0" indent="-342900" algn="l" rtl="0">
              <a:lnSpc>
                <a:spcPct val="115000"/>
              </a:lnSpc>
              <a:spcBef>
                <a:spcPts val="0"/>
              </a:spcBef>
              <a:spcAft>
                <a:spcPts val="0"/>
              </a:spcAft>
              <a:buClr>
                <a:schemeClr val="dk1"/>
              </a:buClr>
              <a:buSzPts val="1200"/>
              <a:buFont typeface="Noto Sans Symbols"/>
              <a:buChar char="∙"/>
            </a:pPr>
            <a:r>
              <a:rPr lang="pt-BR" dirty="0">
                <a:latin typeface="Calibri"/>
                <a:ea typeface="Calibri"/>
                <a:cs typeface="Calibri"/>
                <a:sym typeface="Calibri"/>
              </a:rPr>
              <a:t>Amarrar alguém a uma árvore ou a outro objeto também é uma forma de contenção física. </a:t>
            </a:r>
          </a:p>
          <a:p>
            <a:pPr marL="342900" marR="0" lvl="0" indent="-342900" algn="l" rtl="0">
              <a:lnSpc>
                <a:spcPct val="115000"/>
              </a:lnSpc>
              <a:spcBef>
                <a:spcPts val="0"/>
              </a:spcBef>
              <a:spcAft>
                <a:spcPts val="0"/>
              </a:spcAft>
              <a:buClr>
                <a:schemeClr val="dk1"/>
              </a:buClr>
              <a:buSzPts val="1200"/>
              <a:buFont typeface="Noto Sans Symbols"/>
              <a:buChar char="∙"/>
            </a:pP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191" name="Google Shape;19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p1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161</a:t>
            </a:fld>
            <a:endParaRPr/>
          </a:p>
        </p:txBody>
      </p:sp>
      <p:sp>
        <p:nvSpPr>
          <p:cNvPr id="1267" name="Google Shape;1267;p161:notes"/>
          <p:cNvSpPr txBox="1"/>
          <p:nvPr/>
        </p:nvSpPr>
        <p:spPr>
          <a:xfrm>
            <a:off x="457200" y="457200"/>
            <a:ext cx="5897301" cy="43120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1">
                <a:solidFill>
                  <a:schemeClr val="dk1"/>
                </a:solidFill>
                <a:latin typeface="Calibri"/>
                <a:ea typeface="Calibri"/>
                <a:cs typeface="Calibri"/>
                <a:sym typeface="Calibri"/>
              </a:rPr>
              <a:t>Trabalhando juntos – Escola Ivymount e OPAS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Organização Pan-Americana da Saúde (OPAS)/Organização Mundial da Saúde - Escritório Regional para as Américas (AMRO)</a:t>
            </a:r>
            <a:endParaRPr/>
          </a:p>
          <a:p>
            <a:pPr marL="0" marR="0" lvl="0" indent="0" algn="l" rtl="0">
              <a:spcBef>
                <a:spcPts val="0"/>
              </a:spcBef>
              <a:spcAft>
                <a:spcPts val="0"/>
              </a:spcAft>
              <a:buNone/>
            </a:pPr>
            <a:r>
              <a:rPr lang="en-GB" sz="1100" b="1">
                <a:solidFill>
                  <a:schemeClr val="dk1"/>
                </a:solidFill>
                <a:latin typeface="Calibri"/>
                <a:ea typeface="Calibri"/>
                <a:cs typeface="Calibri"/>
                <a:sym typeface="Calibri"/>
              </a:rPr>
              <a:t>Você pode se recuperar (Reshma Valliappan, Índia)</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i="1">
                <a:solidFill>
                  <a:schemeClr val="dk1"/>
                </a:solidFill>
                <a:latin typeface="Calibri"/>
                <a:ea typeface="Calibri"/>
                <a:cs typeface="Calibri"/>
                <a:sym typeface="Calibri"/>
              </a:rPr>
              <a:t>Vídeo produzido pela ASHA International</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b="1" u="sng">
                <a:solidFill>
                  <a:schemeClr val="dk1"/>
                </a:solidFill>
                <a:latin typeface="Calibri"/>
                <a:ea typeface="Calibri"/>
                <a:cs typeface="Calibri"/>
                <a:sym typeface="Calibri"/>
              </a:rPr>
              <a:t>Apoio financeiro e outros</a:t>
            </a: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A OMS gostaria de agradecer à Grand Challenges Canada, financiada pelo Governo do Canadá, à Comissão de Saúde Mental do Governo da Austrália Ocidental, à CBM International e ao Departamento de Desenvolvimento Internacional do Reino Unido pelo generoso apoio financeiro ao desenvolvimento dos módulos de treinamento QualityRights.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GB" sz="1100">
                <a:solidFill>
                  <a:schemeClr val="dk1"/>
                </a:solidFill>
                <a:latin typeface="Calibri"/>
                <a:ea typeface="Calibri"/>
                <a:cs typeface="Calibri"/>
                <a:sym typeface="Calibri"/>
              </a:rPr>
              <a:t>A OMS gostaria de agradecer à Aliança Internacional para a Deficiência (IDA) pelo apoio financeiro prestado a vários revisores dos módulos QualityRights da OMS.</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1268" name="Google Shape;1268;p1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9" name="Google Shape;1269;p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dirty="0" err="1">
                <a:latin typeface="Calibri"/>
                <a:ea typeface="Calibri"/>
                <a:cs typeface="Calibri"/>
                <a:sym typeface="Calibri"/>
              </a:rPr>
              <a:t>Contenção</a:t>
            </a:r>
            <a:r>
              <a:rPr lang="en-GB" b="1" dirty="0">
                <a:latin typeface="Calibri"/>
                <a:ea typeface="Calibri"/>
                <a:cs typeface="Calibri"/>
                <a:sym typeface="Calibri"/>
              </a:rPr>
              <a:t> </a:t>
            </a:r>
            <a:r>
              <a:rPr lang="en-GB" b="1" dirty="0" err="1">
                <a:latin typeface="Calibri"/>
                <a:ea typeface="Calibri"/>
                <a:cs typeface="Calibri"/>
                <a:sym typeface="Calibri"/>
              </a:rPr>
              <a:t>química</a:t>
            </a:r>
            <a:r>
              <a:rPr lang="en-GB" b="1" dirty="0">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A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química</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amplamente</a:t>
            </a:r>
            <a:r>
              <a:rPr lang="en-GB" dirty="0">
                <a:latin typeface="Calibri"/>
                <a:ea typeface="Calibri"/>
                <a:cs typeface="Calibri"/>
                <a:sym typeface="Calibri"/>
              </a:rPr>
              <a:t> </a:t>
            </a:r>
            <a:r>
              <a:rPr lang="en-GB" dirty="0" err="1">
                <a:latin typeface="Calibri"/>
                <a:ea typeface="Calibri"/>
                <a:cs typeface="Calibri"/>
                <a:sym typeface="Calibri"/>
              </a:rPr>
              <a:t>definida</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o </a:t>
            </a:r>
            <a:r>
              <a:rPr lang="en-GB" dirty="0" err="1">
                <a:latin typeface="Calibri"/>
                <a:ea typeface="Calibri"/>
                <a:cs typeface="Calibri"/>
                <a:sym typeface="Calibri"/>
              </a:rPr>
              <a:t>uso</a:t>
            </a:r>
            <a:r>
              <a:rPr lang="en-GB" dirty="0">
                <a:latin typeface="Calibri"/>
                <a:ea typeface="Calibri"/>
                <a:cs typeface="Calibri"/>
                <a:sym typeface="Calibri"/>
              </a:rPr>
              <a:t> de </a:t>
            </a:r>
            <a:r>
              <a:rPr lang="en-GB" dirty="0" err="1">
                <a:latin typeface="Calibri"/>
                <a:ea typeface="Calibri"/>
                <a:cs typeface="Calibri"/>
                <a:sym typeface="Calibri"/>
              </a:rPr>
              <a:t>medicamentos</a:t>
            </a:r>
            <a:r>
              <a:rPr lang="en-GB" dirty="0">
                <a:latin typeface="Calibri"/>
                <a:ea typeface="Calibri"/>
                <a:cs typeface="Calibri"/>
                <a:sym typeface="Calibri"/>
              </a:rPr>
              <a:t> </a:t>
            </a:r>
            <a:r>
              <a:rPr lang="en-GB" dirty="0" err="1">
                <a:latin typeface="Calibri"/>
                <a:ea typeface="Calibri"/>
                <a:cs typeface="Calibri"/>
                <a:sym typeface="Calibri"/>
              </a:rPr>
              <a:t>administrados</a:t>
            </a:r>
            <a:r>
              <a:rPr lang="en-GB" dirty="0">
                <a:latin typeface="Calibri"/>
                <a:ea typeface="Calibri"/>
                <a:cs typeface="Calibri"/>
                <a:sym typeface="Calibri"/>
              </a:rPr>
              <a:t> contra a </a:t>
            </a:r>
            <a:r>
              <a:rPr lang="en-GB" dirty="0" err="1">
                <a:latin typeface="Calibri"/>
                <a:ea typeface="Calibri"/>
                <a:cs typeface="Calibri"/>
                <a:sym typeface="Calibri"/>
              </a:rPr>
              <a:t>vontade</a:t>
            </a:r>
            <a:r>
              <a:rPr lang="en-GB" dirty="0">
                <a:latin typeface="Calibri"/>
                <a:ea typeface="Calibri"/>
                <a:cs typeface="Calibri"/>
                <a:sym typeface="Calibri"/>
              </a:rPr>
              <a:t> da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alegadamente</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tratamento</a:t>
            </a:r>
            <a:r>
              <a:rPr lang="en-GB" dirty="0">
                <a:latin typeface="Calibri"/>
                <a:ea typeface="Calibri"/>
                <a:cs typeface="Calibri"/>
                <a:sym typeface="Calibri"/>
              </a:rPr>
              <a:t> </a:t>
            </a:r>
            <a:r>
              <a:rPr lang="en-GB" dirty="0" err="1">
                <a:latin typeface="Calibri"/>
                <a:ea typeface="Calibri"/>
                <a:cs typeface="Calibri"/>
                <a:sym typeface="Calibri"/>
              </a:rPr>
              <a:t>necessário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medida</a:t>
            </a:r>
            <a:r>
              <a:rPr lang="en-GB" dirty="0">
                <a:latin typeface="Calibri"/>
                <a:ea typeface="Calibri"/>
                <a:cs typeface="Calibri"/>
                <a:sym typeface="Calibri"/>
              </a:rPr>
              <a:t> de </a:t>
            </a:r>
            <a:r>
              <a:rPr lang="en-GB" dirty="0" err="1">
                <a:latin typeface="Calibri"/>
                <a:ea typeface="Calibri"/>
                <a:cs typeface="Calibri"/>
                <a:sym typeface="Calibri"/>
              </a:rPr>
              <a:t>emergência</a:t>
            </a:r>
            <a:r>
              <a:rPr lang="en-GB" dirty="0">
                <a:latin typeface="Calibri"/>
                <a:ea typeface="Calibri"/>
                <a:cs typeface="Calibri"/>
                <a:sym typeface="Calibri"/>
              </a:rPr>
              <a:t>” para </a:t>
            </a:r>
            <a:r>
              <a:rPr lang="en-GB" dirty="0" err="1">
                <a:latin typeface="Calibri"/>
                <a:ea typeface="Calibri"/>
                <a:cs typeface="Calibri"/>
                <a:sym typeface="Calibri"/>
              </a:rPr>
              <a:t>controlar</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movimentos</a:t>
            </a:r>
            <a:r>
              <a:rPr lang="en-GB" dirty="0">
                <a:latin typeface="Calibri"/>
                <a:ea typeface="Calibri"/>
                <a:cs typeface="Calibri"/>
                <a:sym typeface="Calibri"/>
              </a:rPr>
              <a:t> e/</a:t>
            </a:r>
            <a:r>
              <a:rPr lang="en-GB" dirty="0" err="1">
                <a:latin typeface="Calibri"/>
                <a:ea typeface="Calibri"/>
                <a:cs typeface="Calibri"/>
                <a:sym typeface="Calibri"/>
              </a:rPr>
              <a:t>ou</a:t>
            </a:r>
            <a:r>
              <a:rPr lang="en-GB" dirty="0">
                <a:latin typeface="Calibri"/>
                <a:ea typeface="Calibri"/>
                <a:cs typeface="Calibri"/>
                <a:sym typeface="Calibri"/>
              </a:rPr>
              <a:t> o </a:t>
            </a:r>
            <a:r>
              <a:rPr lang="en-GB" dirty="0" err="1">
                <a:latin typeface="Calibri"/>
                <a:ea typeface="Calibri"/>
                <a:cs typeface="Calibri"/>
                <a:sym typeface="Calibri"/>
              </a:rPr>
              <a:t>comportamento</a:t>
            </a:r>
            <a:r>
              <a:rPr lang="en-GB" dirty="0">
                <a:latin typeface="Calibri"/>
                <a:ea typeface="Calibri"/>
                <a:cs typeface="Calibri"/>
                <a:sym typeface="Calibri"/>
              </a:rPr>
              <a:t> da </a:t>
            </a:r>
            <a:r>
              <a:rPr lang="en-GB" dirty="0" err="1">
                <a:latin typeface="Calibri"/>
                <a:ea typeface="Calibri"/>
                <a:cs typeface="Calibri"/>
                <a:sym typeface="Calibri"/>
              </a:rPr>
              <a:t>pessoa</a:t>
            </a:r>
            <a:r>
              <a:rPr lang="en-GB" dirty="0">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Envolve o </a:t>
            </a:r>
            <a:r>
              <a:rPr lang="en-GB" dirty="0" err="1">
                <a:latin typeface="Calibri"/>
                <a:ea typeface="Calibri"/>
                <a:cs typeface="Calibri"/>
                <a:sym typeface="Calibri"/>
              </a:rPr>
              <a:t>uso</a:t>
            </a:r>
            <a:r>
              <a:rPr lang="en-GB" dirty="0">
                <a:latin typeface="Calibri"/>
                <a:ea typeface="Calibri"/>
                <a:cs typeface="Calibri"/>
                <a:sym typeface="Calibri"/>
              </a:rPr>
              <a:t> </a:t>
            </a:r>
            <a:r>
              <a:rPr lang="en-GB" dirty="0" err="1">
                <a:latin typeface="Calibri"/>
                <a:ea typeface="Calibri"/>
                <a:cs typeface="Calibri"/>
                <a:sym typeface="Calibri"/>
              </a:rPr>
              <a:t>involuntário</a:t>
            </a:r>
            <a:r>
              <a:rPr lang="en-GB" dirty="0">
                <a:latin typeface="Calibri"/>
                <a:ea typeface="Calibri"/>
                <a:cs typeface="Calibri"/>
                <a:sym typeface="Calibri"/>
              </a:rPr>
              <a:t> de um </a:t>
            </a:r>
            <a:r>
              <a:rPr lang="en-GB" dirty="0" err="1">
                <a:latin typeface="Calibri"/>
                <a:ea typeface="Calibri"/>
                <a:cs typeface="Calibri"/>
                <a:sym typeface="Calibri"/>
              </a:rPr>
              <a:t>medicamento</a:t>
            </a:r>
            <a:r>
              <a:rPr lang="en-GB" dirty="0">
                <a:latin typeface="Calibri"/>
                <a:ea typeface="Calibri"/>
                <a:cs typeface="Calibri"/>
                <a:sym typeface="Calibri"/>
              </a:rPr>
              <a:t> </a:t>
            </a:r>
            <a:r>
              <a:rPr lang="en-GB" dirty="0" err="1">
                <a:latin typeface="Calibri"/>
                <a:ea typeface="Calibri"/>
                <a:cs typeface="Calibri"/>
                <a:sym typeface="Calibri"/>
              </a:rPr>
              <a:t>sedativo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psicotrópico</a:t>
            </a:r>
            <a:r>
              <a:rPr lang="en-GB" dirty="0">
                <a:latin typeface="Calibri"/>
                <a:ea typeface="Calibri"/>
                <a:cs typeface="Calibri"/>
                <a:sym typeface="Calibri"/>
              </a:rPr>
              <a:t>. Pode </a:t>
            </a:r>
            <a:r>
              <a:rPr lang="en-GB" dirty="0" err="1">
                <a:latin typeface="Calibri"/>
                <a:ea typeface="Calibri"/>
                <a:cs typeface="Calibri"/>
                <a:sym typeface="Calibri"/>
              </a:rPr>
              <a:t>incluir</a:t>
            </a:r>
            <a:r>
              <a:rPr lang="en-GB" dirty="0">
                <a:latin typeface="Calibri"/>
                <a:ea typeface="Calibri"/>
                <a:cs typeface="Calibri"/>
                <a:sym typeface="Calibri"/>
              </a:rPr>
              <a:t> a </a:t>
            </a:r>
            <a:r>
              <a:rPr lang="en-GB" dirty="0" err="1">
                <a:latin typeface="Calibri"/>
                <a:ea typeface="Calibri"/>
                <a:cs typeface="Calibri"/>
                <a:sym typeface="Calibri"/>
              </a:rPr>
              <a:t>administração</a:t>
            </a:r>
            <a:r>
              <a:rPr lang="en-GB" dirty="0">
                <a:latin typeface="Calibri"/>
                <a:ea typeface="Calibri"/>
                <a:cs typeface="Calibri"/>
                <a:sym typeface="Calibri"/>
              </a:rPr>
              <a:t> oral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injeção</a:t>
            </a:r>
            <a:r>
              <a:rPr lang="en-GB" dirty="0">
                <a:latin typeface="Calibri"/>
                <a:ea typeface="Calibri"/>
                <a:cs typeface="Calibri"/>
                <a:sym typeface="Calibri"/>
              </a:rPr>
              <a:t> do </a:t>
            </a:r>
            <a:r>
              <a:rPr lang="en-GB" dirty="0" err="1">
                <a:latin typeface="Calibri"/>
                <a:ea typeface="Calibri"/>
                <a:cs typeface="Calibri"/>
                <a:sym typeface="Calibri"/>
              </a:rPr>
              <a:t>medicamento</a:t>
            </a:r>
            <a:r>
              <a:rPr lang="en-GB" dirty="0">
                <a:latin typeface="Calibri"/>
                <a:ea typeface="Calibri"/>
                <a:cs typeface="Calibri"/>
                <a:sym typeface="Calibri"/>
              </a:rPr>
              <a:t> </a:t>
            </a:r>
            <a:r>
              <a:rPr lang="en-GB" dirty="0" err="1">
                <a:latin typeface="Calibri"/>
                <a:ea typeface="Calibri"/>
                <a:cs typeface="Calibri"/>
                <a:sym typeface="Calibri"/>
              </a:rPr>
              <a:t>sem</a:t>
            </a:r>
            <a:r>
              <a:rPr lang="en-GB" dirty="0">
                <a:latin typeface="Calibri"/>
                <a:ea typeface="Calibri"/>
                <a:cs typeface="Calibri"/>
                <a:sym typeface="Calibri"/>
              </a:rPr>
              <a:t> o </a:t>
            </a:r>
            <a:r>
              <a:rPr lang="en-GB" dirty="0" err="1">
                <a:latin typeface="Calibri"/>
                <a:ea typeface="Calibri"/>
                <a:cs typeface="Calibri"/>
                <a:sym typeface="Calibri"/>
              </a:rPr>
              <a:t>consentimento</a:t>
            </a:r>
            <a:r>
              <a:rPr lang="en-GB" dirty="0">
                <a:latin typeface="Calibri"/>
                <a:ea typeface="Calibri"/>
                <a:cs typeface="Calibri"/>
                <a:sym typeface="Calibri"/>
              </a:rPr>
              <a:t> da </a:t>
            </a:r>
            <a:r>
              <a:rPr lang="en-GB" dirty="0" err="1">
                <a:latin typeface="Calibri"/>
                <a:ea typeface="Calibri"/>
                <a:cs typeface="Calibri"/>
                <a:sym typeface="Calibri"/>
              </a:rPr>
              <a:t>pessoa</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frequentemente</a:t>
            </a:r>
            <a:r>
              <a:rPr lang="en-GB" dirty="0">
                <a:latin typeface="Calibri"/>
                <a:ea typeface="Calibri"/>
                <a:cs typeface="Calibri"/>
                <a:sym typeface="Calibri"/>
              </a:rPr>
              <a:t> </a:t>
            </a:r>
            <a:r>
              <a:rPr lang="en-GB" dirty="0" err="1">
                <a:latin typeface="Calibri"/>
                <a:ea typeface="Calibri"/>
                <a:cs typeface="Calibri"/>
                <a:sym typeface="Calibri"/>
              </a:rPr>
              <a:t>administrada</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resposta</a:t>
            </a:r>
            <a:r>
              <a:rPr lang="en-GB" dirty="0">
                <a:latin typeface="Calibri"/>
                <a:ea typeface="Calibri"/>
                <a:cs typeface="Calibri"/>
                <a:sym typeface="Calibri"/>
              </a:rPr>
              <a:t> a um </a:t>
            </a:r>
            <a:r>
              <a:rPr lang="en-GB" dirty="0" err="1">
                <a:latin typeface="Calibri"/>
                <a:ea typeface="Calibri"/>
                <a:cs typeface="Calibri"/>
                <a:sym typeface="Calibri"/>
              </a:rPr>
              <a:t>perigo</a:t>
            </a:r>
            <a:r>
              <a:rPr lang="en-GB" dirty="0">
                <a:latin typeface="Calibri"/>
                <a:ea typeface="Calibri"/>
                <a:cs typeface="Calibri"/>
                <a:sym typeface="Calibri"/>
              </a:rPr>
              <a:t> </a:t>
            </a:r>
            <a:r>
              <a:rPr lang="en-GB" dirty="0" err="1">
                <a:latin typeface="Calibri"/>
                <a:ea typeface="Calibri"/>
                <a:cs typeface="Calibri"/>
                <a:sym typeface="Calibri"/>
              </a:rPr>
              <a:t>percebido</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um </a:t>
            </a:r>
            <a:r>
              <a:rPr lang="en-GB" dirty="0" err="1">
                <a:latin typeface="Calibri"/>
                <a:ea typeface="Calibri"/>
                <a:cs typeface="Calibri"/>
                <a:sym typeface="Calibri"/>
              </a:rPr>
              <a:t>ato</a:t>
            </a:r>
            <a:r>
              <a:rPr lang="en-GB" dirty="0">
                <a:latin typeface="Calibri"/>
                <a:ea typeface="Calibri"/>
                <a:cs typeface="Calibri"/>
                <a:sym typeface="Calibri"/>
              </a:rPr>
              <a:t> </a:t>
            </a:r>
            <a:r>
              <a:rPr lang="en-GB" dirty="0" err="1">
                <a:latin typeface="Calibri"/>
                <a:ea typeface="Calibri"/>
                <a:cs typeface="Calibri"/>
                <a:sym typeface="Calibri"/>
              </a:rPr>
              <a:t>violento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agressivo</a:t>
            </a:r>
            <a:r>
              <a:rPr lang="en-GB" dirty="0">
                <a:latin typeface="Calibri"/>
                <a:ea typeface="Calibri"/>
                <a:cs typeface="Calibri"/>
                <a:sym typeface="Calibri"/>
              </a:rPr>
              <a:t> contra </a:t>
            </a:r>
            <a:r>
              <a:rPr lang="en-GB" dirty="0" err="1">
                <a:latin typeface="Calibri"/>
                <a:ea typeface="Calibri"/>
                <a:cs typeface="Calibri"/>
                <a:sym typeface="Calibri"/>
              </a:rPr>
              <a:t>si</a:t>
            </a:r>
            <a:r>
              <a:rPr lang="en-GB" dirty="0">
                <a:latin typeface="Calibri"/>
                <a:ea typeface="Calibri"/>
                <a:cs typeface="Calibri"/>
                <a:sym typeface="Calibri"/>
              </a:rPr>
              <a:t> </a:t>
            </a:r>
            <a:r>
              <a:rPr lang="en-GB" dirty="0" err="1">
                <a:latin typeface="Calibri"/>
                <a:ea typeface="Calibri"/>
                <a:cs typeface="Calibri"/>
                <a:sym typeface="Calibri"/>
              </a:rPr>
              <a:t>mesmo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contra outros, </a:t>
            </a:r>
            <a:r>
              <a:rPr lang="en-GB" dirty="0" err="1">
                <a:latin typeface="Calibri"/>
                <a:ea typeface="Calibri"/>
                <a:cs typeface="Calibri"/>
                <a:sym typeface="Calibri"/>
              </a:rPr>
              <a:t>ou</a:t>
            </a:r>
            <a:r>
              <a:rPr lang="en-GB" dirty="0">
                <a:latin typeface="Calibri"/>
                <a:ea typeface="Calibri"/>
                <a:cs typeface="Calibri"/>
                <a:sym typeface="Calibri"/>
              </a:rPr>
              <a:t> para </a:t>
            </a:r>
            <a:r>
              <a:rPr lang="en-GB" dirty="0" err="1">
                <a:latin typeface="Calibri"/>
                <a:ea typeface="Calibri"/>
                <a:cs typeface="Calibri"/>
                <a:sym typeface="Calibri"/>
              </a:rPr>
              <a:t>controlar</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torná</a:t>
            </a:r>
            <a:r>
              <a:rPr lang="en-GB" dirty="0">
                <a:latin typeface="Calibri"/>
                <a:ea typeface="Calibri"/>
                <a:cs typeface="Calibri"/>
                <a:sym typeface="Calibri"/>
              </a:rPr>
              <a:t>-las “</a:t>
            </a:r>
            <a:r>
              <a:rPr lang="en-GB" dirty="0" err="1">
                <a:latin typeface="Calibri"/>
                <a:ea typeface="Calibri"/>
                <a:cs typeface="Calibri"/>
                <a:sym typeface="Calibri"/>
              </a:rPr>
              <a:t>mais</a:t>
            </a:r>
            <a:r>
              <a:rPr lang="en-GB" dirty="0">
                <a:latin typeface="Calibri"/>
                <a:ea typeface="Calibri"/>
                <a:cs typeface="Calibri"/>
                <a:sym typeface="Calibri"/>
              </a:rPr>
              <a:t> </a:t>
            </a:r>
            <a:r>
              <a:rPr lang="en-GB" dirty="0" err="1">
                <a:latin typeface="Calibri"/>
                <a:ea typeface="Calibri"/>
                <a:cs typeface="Calibri"/>
                <a:sym typeface="Calibri"/>
              </a:rPr>
              <a:t>fáceis</a:t>
            </a:r>
            <a:r>
              <a:rPr lang="en-GB" dirty="0">
                <a:latin typeface="Calibri"/>
                <a:ea typeface="Calibri"/>
                <a:cs typeface="Calibri"/>
                <a:sym typeface="Calibri"/>
              </a:rPr>
              <a:t> de lidar”.</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A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química</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frequentemente</a:t>
            </a:r>
            <a:r>
              <a:rPr lang="en-GB" dirty="0">
                <a:latin typeface="Calibri"/>
                <a:ea typeface="Calibri"/>
                <a:cs typeface="Calibri"/>
                <a:sym typeface="Calibri"/>
              </a:rPr>
              <a:t> </a:t>
            </a:r>
            <a:r>
              <a:rPr lang="en-GB" dirty="0" err="1">
                <a:latin typeface="Calibri"/>
                <a:ea typeface="Calibri"/>
                <a:cs typeface="Calibri"/>
                <a:sym typeface="Calibri"/>
              </a:rPr>
              <a:t>usada</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alternativa</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conjunto com a </a:t>
            </a:r>
            <a:r>
              <a:rPr lang="en-GB" dirty="0" err="1">
                <a:latin typeface="Calibri"/>
                <a:ea typeface="Calibri"/>
                <a:cs typeface="Calibri"/>
                <a:sym typeface="Calibri"/>
              </a:rPr>
              <a:t>contenção</a:t>
            </a:r>
            <a:r>
              <a:rPr lang="en-GB" dirty="0">
                <a:latin typeface="Calibri"/>
                <a:ea typeface="Calibri"/>
                <a:cs typeface="Calibri"/>
                <a:sym typeface="Calibri"/>
              </a:rPr>
              <a:t> manual, a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física</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o </a:t>
            </a:r>
            <a:r>
              <a:rPr lang="en-GB" dirty="0" err="1">
                <a:latin typeface="Calibri"/>
                <a:ea typeface="Calibri"/>
                <a:cs typeface="Calibri"/>
                <a:sym typeface="Calibri"/>
              </a:rPr>
              <a:t>isolamento</a:t>
            </a:r>
            <a:r>
              <a:rPr lang="en-GB" dirty="0">
                <a:latin typeface="Calibri"/>
                <a:ea typeface="Calibri"/>
                <a:cs typeface="Calibri"/>
                <a:sym typeface="Calibri"/>
              </a:rPr>
              <a:t>. </a:t>
            </a:r>
            <a:endParaRPr dirty="0"/>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No </a:t>
            </a:r>
            <a:r>
              <a:rPr lang="en-GB" dirty="0" err="1">
                <a:latin typeface="Calibri"/>
                <a:ea typeface="Calibri"/>
                <a:cs typeface="Calibri"/>
                <a:sym typeface="Calibri"/>
              </a:rPr>
              <a:t>entanto</a:t>
            </a:r>
            <a:r>
              <a:rPr lang="en-GB" dirty="0">
                <a:latin typeface="Calibri"/>
                <a:ea typeface="Calibri"/>
                <a:cs typeface="Calibri"/>
                <a:sym typeface="Calibri"/>
              </a:rPr>
              <a:t>, a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química</a:t>
            </a:r>
            <a:r>
              <a:rPr lang="en-GB" dirty="0">
                <a:latin typeface="Calibri"/>
                <a:ea typeface="Calibri"/>
                <a:cs typeface="Calibri"/>
                <a:sym typeface="Calibri"/>
              </a:rPr>
              <a:t> </a:t>
            </a:r>
            <a:r>
              <a:rPr lang="en-GB" b="1" i="1" dirty="0" err="1">
                <a:latin typeface="Calibri"/>
                <a:ea typeface="Calibri"/>
                <a:cs typeface="Calibri"/>
                <a:sym typeface="Calibri"/>
              </a:rPr>
              <a:t>é</a:t>
            </a:r>
            <a:r>
              <a:rPr lang="en-GB" b="1" i="1"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forma de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si</a:t>
            </a:r>
            <a:r>
              <a:rPr lang="en-GB" dirty="0">
                <a:latin typeface="Calibri"/>
                <a:ea typeface="Calibri"/>
                <a:cs typeface="Calibri"/>
                <a:sym typeface="Calibri"/>
              </a:rPr>
              <a:t> </a:t>
            </a:r>
            <a:r>
              <a:rPr lang="en-GB" dirty="0" err="1">
                <a:latin typeface="Calibri"/>
                <a:ea typeface="Calibri"/>
                <a:cs typeface="Calibri"/>
                <a:sym typeface="Calibri"/>
              </a:rPr>
              <a:t>mesma</a:t>
            </a:r>
            <a:r>
              <a:rPr lang="en-GB" dirty="0">
                <a:latin typeface="Calibri"/>
                <a:ea typeface="Calibri"/>
                <a:cs typeface="Calibri"/>
                <a:sym typeface="Calibri"/>
              </a:rPr>
              <a:t> e </a:t>
            </a:r>
            <a:r>
              <a:rPr lang="en-GB" b="1" i="1"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alternativa</a:t>
            </a:r>
            <a:r>
              <a:rPr lang="en-GB" dirty="0">
                <a:latin typeface="Calibri"/>
                <a:ea typeface="Calibri"/>
                <a:cs typeface="Calibri"/>
                <a:sym typeface="Calibri"/>
              </a:rPr>
              <a:t> </a:t>
            </a:r>
            <a:r>
              <a:rPr lang="en-GB" dirty="0" err="1">
                <a:latin typeface="Calibri"/>
                <a:ea typeface="Calibri"/>
                <a:cs typeface="Calibri"/>
                <a:sym typeface="Calibri"/>
              </a:rPr>
              <a:t>aceitável</a:t>
            </a:r>
            <a:r>
              <a:rPr lang="en-GB" dirty="0">
                <a:latin typeface="Calibri"/>
                <a:ea typeface="Calibri"/>
                <a:cs typeface="Calibri"/>
                <a:sym typeface="Calibri"/>
              </a:rPr>
              <a:t> a </a:t>
            </a:r>
            <a:r>
              <a:rPr lang="en-GB" dirty="0" err="1">
                <a:latin typeface="Calibri"/>
                <a:ea typeface="Calibri"/>
                <a:cs typeface="Calibri"/>
                <a:sym typeface="Calibri"/>
              </a:rPr>
              <a:t>outras</a:t>
            </a:r>
            <a:r>
              <a:rPr lang="en-GB" dirty="0">
                <a:latin typeface="Calibri"/>
                <a:ea typeface="Calibri"/>
                <a:cs typeface="Calibri"/>
                <a:sym typeface="Calibri"/>
              </a:rPr>
              <a:t> </a:t>
            </a:r>
            <a:r>
              <a:rPr lang="en-GB" dirty="0" err="1">
                <a:latin typeface="Calibri"/>
                <a:ea typeface="Calibri"/>
                <a:cs typeface="Calibri"/>
                <a:sym typeface="Calibri"/>
              </a:rPr>
              <a:t>formas</a:t>
            </a:r>
            <a:r>
              <a:rPr lang="en-GB" dirty="0">
                <a:latin typeface="Calibri"/>
                <a:ea typeface="Calibri"/>
                <a:cs typeface="Calibri"/>
                <a:sym typeface="Calibri"/>
              </a:rPr>
              <a:t> de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isolamento</a:t>
            </a:r>
            <a:r>
              <a:rPr lang="en-GB" dirty="0">
                <a:latin typeface="Calibri"/>
                <a:ea typeface="Calibri"/>
                <a:cs typeface="Calibri"/>
                <a:sym typeface="Calibri"/>
              </a:rPr>
              <a:t>, </a:t>
            </a:r>
            <a:r>
              <a:rPr lang="en-GB" dirty="0" err="1">
                <a:latin typeface="Calibri"/>
                <a:ea typeface="Calibri"/>
                <a:cs typeface="Calibri"/>
                <a:sym typeface="Calibri"/>
              </a:rPr>
              <a:t>embora</a:t>
            </a:r>
            <a:r>
              <a:rPr lang="en-GB" dirty="0">
                <a:latin typeface="Calibri"/>
                <a:ea typeface="Calibri"/>
                <a:cs typeface="Calibri"/>
                <a:sym typeface="Calibri"/>
              </a:rPr>
              <a:t> </a:t>
            </a:r>
            <a:r>
              <a:rPr lang="en-GB" dirty="0" err="1">
                <a:latin typeface="Calibri"/>
                <a:ea typeface="Calibri"/>
                <a:cs typeface="Calibri"/>
                <a:sym typeface="Calibri"/>
              </a:rPr>
              <a:t>seja</a:t>
            </a:r>
            <a:r>
              <a:rPr lang="en-GB" dirty="0">
                <a:latin typeface="Calibri"/>
                <a:ea typeface="Calibri"/>
                <a:cs typeface="Calibri"/>
                <a:sym typeface="Calibri"/>
              </a:rPr>
              <a:t> </a:t>
            </a:r>
            <a:r>
              <a:rPr lang="en-GB" dirty="0" err="1">
                <a:latin typeface="Calibri"/>
                <a:ea typeface="Calibri"/>
                <a:cs typeface="Calibri"/>
                <a:sym typeface="Calibri"/>
              </a:rPr>
              <a:t>frequentemente</a:t>
            </a:r>
            <a:r>
              <a:rPr lang="en-GB" dirty="0">
                <a:latin typeface="Calibri"/>
                <a:ea typeface="Calibri"/>
                <a:cs typeface="Calibri"/>
                <a:sym typeface="Calibri"/>
              </a:rPr>
              <a:t> </a:t>
            </a:r>
            <a:r>
              <a:rPr lang="en-GB" dirty="0" err="1">
                <a:latin typeface="Calibri"/>
                <a:ea typeface="Calibri"/>
                <a:cs typeface="Calibri"/>
                <a:sym typeface="Calibri"/>
              </a:rPr>
              <a:t>considerada</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alternativa</a:t>
            </a:r>
            <a:r>
              <a:rPr lang="en-GB" dirty="0">
                <a:latin typeface="Calibri"/>
                <a:ea typeface="Calibri"/>
                <a:cs typeface="Calibri"/>
                <a:sym typeface="Calibri"/>
              </a:rPr>
              <a:t> </a:t>
            </a:r>
            <a:r>
              <a:rPr lang="en-GB" dirty="0" err="1">
                <a:latin typeface="Calibri"/>
                <a:ea typeface="Calibri"/>
                <a:cs typeface="Calibri"/>
                <a:sym typeface="Calibri"/>
              </a:rPr>
              <a:t>mais</a:t>
            </a:r>
            <a:r>
              <a:rPr lang="en-GB" dirty="0">
                <a:latin typeface="Calibri"/>
                <a:ea typeface="Calibri"/>
                <a:cs typeface="Calibri"/>
                <a:sym typeface="Calibri"/>
              </a:rPr>
              <a:t> </a:t>
            </a:r>
            <a:r>
              <a:rPr lang="en-GB" dirty="0" err="1">
                <a:latin typeface="Calibri"/>
                <a:ea typeface="Calibri"/>
                <a:cs typeface="Calibri"/>
                <a:sym typeface="Calibri"/>
              </a:rPr>
              <a:t>positiva</a:t>
            </a:r>
            <a:r>
              <a:rPr lang="en-GB" dirty="0">
                <a:latin typeface="Calibri"/>
                <a:ea typeface="Calibri"/>
                <a:cs typeface="Calibri"/>
                <a:sym typeface="Calibri"/>
              </a:rPr>
              <a:t>.</a:t>
            </a:r>
          </a:p>
          <a:p>
            <a:pPr marL="342900" marR="0" lvl="0" indent="-342900" algn="l" rtl="0">
              <a:lnSpc>
                <a:spcPct val="115000"/>
              </a:lnSpc>
              <a:spcBef>
                <a:spcPts val="0"/>
              </a:spcBef>
              <a:spcAft>
                <a:spcPts val="0"/>
              </a:spcAft>
              <a:buClr>
                <a:schemeClr val="dk1"/>
              </a:buClr>
              <a:buSzPts val="1200"/>
              <a:buFont typeface="Noto Sans Symbols"/>
              <a:buChar char="∙"/>
            </a:pP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199" name="Google Shape;19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000000"/>
              </a:buClr>
              <a:buSzPts val="1200"/>
              <a:buFont typeface="Arial"/>
              <a:buChar char="•"/>
            </a:pPr>
            <a:r>
              <a:rPr lang="en-GB" dirty="0">
                <a:solidFill>
                  <a:srgbClr val="000000"/>
                </a:solidFill>
                <a:latin typeface="Calibri"/>
                <a:ea typeface="Calibri"/>
                <a:cs typeface="Calibri"/>
                <a:sym typeface="Calibri"/>
              </a:rPr>
              <a:t>O </a:t>
            </a:r>
            <a:r>
              <a:rPr lang="en-GB" dirty="0" err="1">
                <a:solidFill>
                  <a:srgbClr val="000000"/>
                </a:solidFill>
                <a:latin typeface="Calibri"/>
                <a:ea typeface="Calibri"/>
                <a:cs typeface="Calibri"/>
                <a:sym typeface="Calibri"/>
              </a:rPr>
              <a:t>isolamento</a:t>
            </a:r>
            <a:r>
              <a:rPr lang="en-GB" dirty="0">
                <a:solidFill>
                  <a:srgbClr val="000000"/>
                </a:solidFill>
                <a:latin typeface="Calibri"/>
                <a:ea typeface="Calibri"/>
                <a:cs typeface="Calibri"/>
                <a:sym typeface="Calibri"/>
              </a:rPr>
              <a:t> e as </a:t>
            </a:r>
            <a:r>
              <a:rPr lang="en-GB" dirty="0" err="1">
                <a:solidFill>
                  <a:srgbClr val="000000"/>
                </a:solidFill>
                <a:latin typeface="Calibri"/>
                <a:ea typeface="Calibri"/>
                <a:cs typeface="Calibri"/>
                <a:sym typeface="Calibri"/>
              </a:rPr>
              <a:t>contenções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frequentemente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acompanhados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práticas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humilhantes</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degradantes</a:t>
            </a:r>
            <a:r>
              <a:rPr lang="en-GB" dirty="0">
                <a:solidFill>
                  <a:srgbClr val="000000"/>
                </a:solidFill>
                <a:latin typeface="Calibri"/>
                <a:ea typeface="Calibri"/>
                <a:cs typeface="Calibri"/>
                <a:sym typeface="Calibri"/>
              </a:rPr>
              <a:t>, tais </a:t>
            </a:r>
            <a:r>
              <a:rPr lang="en-GB" dirty="0" err="1">
                <a:solidFill>
                  <a:srgbClr val="000000"/>
                </a:solidFill>
                <a:latin typeface="Calibri"/>
                <a:ea typeface="Calibri"/>
                <a:cs typeface="Calibri"/>
                <a:sym typeface="Calibri"/>
              </a:rPr>
              <a:t>como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despir</a:t>
            </a:r>
            <a:r>
              <a:rPr lang="en-GB" dirty="0">
                <a:solidFill>
                  <a:srgbClr val="000000"/>
                </a:solidFill>
                <a:latin typeface="Calibri"/>
                <a:ea typeface="Calibri"/>
                <a:cs typeface="Calibri"/>
                <a:sym typeface="Calibri"/>
              </a:rPr>
              <a:t> as </a:t>
            </a:r>
            <a:r>
              <a:rPr lang="en-GB" dirty="0" err="1">
                <a:solidFill>
                  <a:srgbClr val="000000"/>
                </a:solidFill>
                <a:latin typeface="Calibri"/>
                <a:ea typeface="Calibri"/>
                <a:cs typeface="Calibri"/>
                <a:sym typeface="Calibri"/>
              </a:rPr>
              <a:t>pessoas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revistá</a:t>
            </a:r>
            <a:r>
              <a:rPr lang="en-GB" dirty="0">
                <a:solidFill>
                  <a:srgbClr val="000000"/>
                </a:solidFill>
                <a:latin typeface="Calibri"/>
                <a:ea typeface="Calibri"/>
                <a:cs typeface="Calibri"/>
                <a:sym typeface="Calibri"/>
              </a:rPr>
              <a:t>-las, etc. </a:t>
            </a:r>
            <a:endParaRPr dirty="0">
              <a:solidFill>
                <a:srgbClr val="000000"/>
              </a:solidFill>
              <a:latin typeface="Calibri"/>
              <a:ea typeface="Calibri"/>
              <a:cs typeface="Calibri"/>
              <a:sym typeface="Calibri"/>
            </a:endParaRPr>
          </a:p>
          <a:p>
            <a:pPr marL="0" lvl="0" indent="0" algn="l" rtl="0">
              <a:spcBef>
                <a:spcPts val="0"/>
              </a:spcBef>
              <a:spcAft>
                <a:spcPts val="0"/>
              </a:spcAft>
              <a:buNone/>
            </a:pPr>
            <a:endParaRPr dirty="0"/>
          </a:p>
        </p:txBody>
      </p:sp>
      <p:sp>
        <p:nvSpPr>
          <p:cNvPr id="207" name="Google Shape;20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dirty="0" err="1">
                <a:latin typeface="Calibri"/>
                <a:ea typeface="Calibri"/>
                <a:cs typeface="Calibri"/>
                <a:sym typeface="Calibri"/>
              </a:rPr>
              <a:t>Práticas</a:t>
            </a:r>
            <a:r>
              <a:rPr lang="en-GB" b="1" dirty="0">
                <a:latin typeface="Calibri"/>
                <a:ea typeface="Calibri"/>
                <a:cs typeface="Calibri"/>
                <a:sym typeface="Calibri"/>
              </a:rPr>
              <a:t> </a:t>
            </a:r>
            <a:r>
              <a:rPr lang="en-GB" b="1" dirty="0" err="1">
                <a:latin typeface="Calibri"/>
                <a:ea typeface="Calibri"/>
                <a:cs typeface="Calibri"/>
                <a:sym typeface="Calibri"/>
              </a:rPr>
              <a:t>coercivas</a:t>
            </a:r>
            <a:r>
              <a:rPr lang="en-GB" b="1" dirty="0">
                <a:latin typeface="Calibri"/>
                <a:ea typeface="Calibri"/>
                <a:cs typeface="Calibri"/>
                <a:sym typeface="Calibri"/>
              </a:rPr>
              <a:t> </a:t>
            </a:r>
            <a:r>
              <a:rPr lang="en-GB" b="1" dirty="0" err="1">
                <a:latin typeface="Calibri"/>
                <a:ea typeface="Calibri"/>
                <a:cs typeface="Calibri"/>
                <a:sym typeface="Calibri"/>
              </a:rPr>
              <a:t>combinadas</a:t>
            </a:r>
            <a:r>
              <a:rPr lang="en-GB" b="1" dirty="0">
                <a:latin typeface="Calibri"/>
                <a:ea typeface="Calibri"/>
                <a:cs typeface="Calibri"/>
                <a:sym typeface="Calibri"/>
              </a:rPr>
              <a:t> </a:t>
            </a:r>
            <a:r>
              <a:rPr lang="en-GB" b="1" dirty="0" err="1">
                <a:latin typeface="Calibri"/>
                <a:ea typeface="Calibri"/>
                <a:cs typeface="Calibri"/>
                <a:sym typeface="Calibri"/>
              </a:rPr>
              <a:t>nos</a:t>
            </a:r>
            <a:r>
              <a:rPr lang="en-GB" b="1" dirty="0">
                <a:latin typeface="Calibri"/>
                <a:ea typeface="Calibri"/>
                <a:cs typeface="Calibri"/>
                <a:sym typeface="Calibri"/>
              </a:rPr>
              <a:t> </a:t>
            </a:r>
            <a:r>
              <a:rPr lang="en-GB" b="1" dirty="0" err="1">
                <a:latin typeface="Calibri"/>
                <a:ea typeface="Calibri"/>
                <a:cs typeface="Calibri"/>
                <a:sym typeface="Calibri"/>
              </a:rPr>
              <a:t>serviços</a:t>
            </a:r>
            <a:r>
              <a:rPr lang="en-GB" b="1" dirty="0">
                <a:latin typeface="Calibri"/>
                <a:ea typeface="Calibri"/>
                <a:cs typeface="Calibri"/>
                <a:sym typeface="Calibri"/>
              </a:rPr>
              <a:t> de </a:t>
            </a:r>
            <a:r>
              <a:rPr lang="en-GB" b="1" dirty="0" err="1">
                <a:latin typeface="Calibri"/>
                <a:ea typeface="Calibri"/>
                <a:cs typeface="Calibri"/>
                <a:sym typeface="Calibri"/>
              </a:rPr>
              <a:t>saúde</a:t>
            </a:r>
            <a:r>
              <a:rPr lang="en-GB" b="1" dirty="0">
                <a:latin typeface="Calibri"/>
                <a:ea typeface="Calibri"/>
                <a:cs typeface="Calibri"/>
                <a:sym typeface="Calibri"/>
              </a:rPr>
              <a:t>:</a:t>
            </a:r>
            <a:endParaRPr dirty="0">
              <a:latin typeface="Calibri"/>
              <a:ea typeface="Calibri"/>
              <a:cs typeface="Calibri"/>
              <a:sym typeface="Calibri"/>
            </a:endParaRPr>
          </a:p>
          <a:p>
            <a:pPr marL="742950" marR="0" lvl="1" indent="-285750" algn="l" rtl="0">
              <a:lnSpc>
                <a:spcPct val="115000"/>
              </a:lnSpc>
              <a:spcBef>
                <a:spcPts val="0"/>
              </a:spcBef>
              <a:spcAft>
                <a:spcPts val="0"/>
              </a:spcAft>
              <a:buClr>
                <a:schemeClr val="dk1"/>
              </a:buClr>
              <a:buSzPts val="1200"/>
              <a:buFont typeface="Arial"/>
              <a:buChar char="•"/>
            </a:pPr>
            <a:r>
              <a:rPr lang="en-GB" dirty="0">
                <a:latin typeface="Calibri"/>
                <a:ea typeface="Calibri"/>
                <a:cs typeface="Calibri"/>
                <a:sym typeface="Calibri"/>
              </a:rPr>
              <a:t>O </a:t>
            </a:r>
            <a:r>
              <a:rPr lang="en-GB" dirty="0" err="1">
                <a:latin typeface="Calibri"/>
                <a:ea typeface="Calibri"/>
                <a:cs typeface="Calibri"/>
                <a:sym typeface="Calibri"/>
              </a:rPr>
              <a:t>isolamento</a:t>
            </a:r>
            <a:r>
              <a:rPr lang="en-GB" dirty="0">
                <a:latin typeface="Calibri"/>
                <a:ea typeface="Calibri"/>
                <a:cs typeface="Calibri"/>
                <a:sym typeface="Calibri"/>
              </a:rPr>
              <a:t> e a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frequentemente</a:t>
            </a:r>
            <a:r>
              <a:rPr lang="en-GB" dirty="0">
                <a:latin typeface="Calibri"/>
                <a:ea typeface="Calibri"/>
                <a:cs typeface="Calibri"/>
                <a:sym typeface="Calibri"/>
              </a:rPr>
              <a:t> </a:t>
            </a:r>
            <a:r>
              <a:rPr lang="en-GB" dirty="0" err="1">
                <a:latin typeface="Calibri"/>
                <a:ea typeface="Calibri"/>
                <a:cs typeface="Calibri"/>
                <a:sym typeface="Calibri"/>
              </a:rPr>
              <a:t>usados</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conjunto;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exemplo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muitos</a:t>
            </a:r>
            <a:r>
              <a:rPr lang="en-GB" dirty="0">
                <a:latin typeface="Calibri"/>
                <a:ea typeface="Calibri"/>
                <a:cs typeface="Calibri"/>
                <a:sym typeface="Calibri"/>
              </a:rPr>
              <a:t> </a:t>
            </a:r>
            <a:r>
              <a:rPr lang="en-GB" dirty="0" err="1">
                <a:latin typeface="Calibri"/>
                <a:ea typeface="Calibri"/>
                <a:cs typeface="Calibri"/>
                <a:sym typeface="Calibri"/>
              </a:rPr>
              <a:t>casos</a:t>
            </a:r>
            <a:r>
              <a:rPr lang="en-GB" dirty="0">
                <a:latin typeface="Calibri"/>
                <a:ea typeface="Calibri"/>
                <a:cs typeface="Calibri"/>
                <a:sym typeface="Calibri"/>
              </a:rPr>
              <a:t>,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contidas</a:t>
            </a:r>
            <a:r>
              <a:rPr lang="en-GB" dirty="0">
                <a:latin typeface="Calibri"/>
                <a:ea typeface="Calibri"/>
                <a:cs typeface="Calibri"/>
                <a:sym typeface="Calibri"/>
              </a:rPr>
              <a:t> </a:t>
            </a:r>
            <a:r>
              <a:rPr lang="en-GB" dirty="0" err="1">
                <a:latin typeface="Calibri"/>
                <a:ea typeface="Calibri"/>
                <a:cs typeface="Calibri"/>
                <a:sym typeface="Calibri"/>
              </a:rPr>
              <a:t>manualmente</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fisicamente</a:t>
            </a:r>
            <a:r>
              <a:rPr lang="en-GB" dirty="0">
                <a:latin typeface="Calibri"/>
                <a:ea typeface="Calibri"/>
                <a:cs typeface="Calibri"/>
                <a:sym typeface="Calibri"/>
              </a:rPr>
              <a:t> para </a:t>
            </a:r>
            <a:r>
              <a:rPr lang="en-GB" dirty="0" err="1">
                <a:latin typeface="Calibri"/>
                <a:ea typeface="Calibri"/>
                <a:cs typeface="Calibri"/>
                <a:sym typeface="Calibri"/>
              </a:rPr>
              <a:t>serem</a:t>
            </a:r>
            <a:r>
              <a:rPr lang="en-GB" dirty="0">
                <a:latin typeface="Calibri"/>
                <a:ea typeface="Calibri"/>
                <a:cs typeface="Calibri"/>
                <a:sym typeface="Calibri"/>
              </a:rPr>
              <a:t> </a:t>
            </a:r>
            <a:r>
              <a:rPr lang="en-GB" dirty="0" err="1">
                <a:latin typeface="Calibri"/>
                <a:ea typeface="Calibri"/>
                <a:cs typeface="Calibri"/>
                <a:sym typeface="Calibri"/>
              </a:rPr>
              <a:t>levadas</a:t>
            </a:r>
            <a:r>
              <a:rPr lang="en-GB" dirty="0">
                <a:latin typeface="Calibri"/>
                <a:ea typeface="Calibri"/>
                <a:cs typeface="Calibri"/>
                <a:sym typeface="Calibri"/>
              </a:rPr>
              <a:t> para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cela</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sala de </a:t>
            </a:r>
            <a:r>
              <a:rPr lang="en-GB" dirty="0" err="1">
                <a:latin typeface="Calibri"/>
                <a:ea typeface="Calibri"/>
                <a:cs typeface="Calibri"/>
                <a:sym typeface="Calibri"/>
              </a:rPr>
              <a:t>isolamento</a:t>
            </a:r>
            <a:r>
              <a:rPr lang="en-GB" dirty="0">
                <a:latin typeface="Calibri"/>
                <a:ea typeface="Calibri"/>
                <a:cs typeface="Calibri"/>
                <a:sym typeface="Calibri"/>
              </a:rPr>
              <a:t>.</a:t>
            </a:r>
            <a:endParaRPr dirty="0">
              <a:latin typeface="Calibri"/>
              <a:ea typeface="Calibri"/>
              <a:cs typeface="Calibri"/>
              <a:sym typeface="Calibri"/>
            </a:endParaRPr>
          </a:p>
          <a:p>
            <a:pPr marL="742950" marR="0" lvl="1" indent="-285750" algn="l" rtl="0">
              <a:lnSpc>
                <a:spcPct val="115000"/>
              </a:lnSpc>
              <a:spcBef>
                <a:spcPts val="0"/>
              </a:spcBef>
              <a:spcAft>
                <a:spcPts val="0"/>
              </a:spcAft>
              <a:buClr>
                <a:schemeClr val="dk1"/>
              </a:buClr>
              <a:buSzPts val="1200"/>
              <a:buFont typeface="Arial"/>
              <a:buChar char="•"/>
            </a:pPr>
            <a:r>
              <a:rPr lang="en-GB" dirty="0">
                <a:latin typeface="Calibri"/>
                <a:ea typeface="Calibri"/>
                <a:cs typeface="Calibri"/>
                <a:sym typeface="Calibri"/>
              </a:rPr>
              <a:t>A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física</a:t>
            </a:r>
            <a:r>
              <a:rPr lang="en-GB" dirty="0">
                <a:latin typeface="Calibri"/>
                <a:ea typeface="Calibri"/>
                <a:cs typeface="Calibri"/>
                <a:sym typeface="Calibri"/>
              </a:rPr>
              <a:t> e </a:t>
            </a:r>
            <a:r>
              <a:rPr lang="en-GB" dirty="0" err="1">
                <a:latin typeface="Calibri"/>
                <a:ea typeface="Calibri"/>
                <a:cs typeface="Calibri"/>
                <a:sym typeface="Calibri"/>
              </a:rPr>
              <a:t>mecânica</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frequentemente</a:t>
            </a:r>
            <a:r>
              <a:rPr lang="en-GB" dirty="0">
                <a:latin typeface="Calibri"/>
                <a:ea typeface="Calibri"/>
                <a:cs typeface="Calibri"/>
                <a:sym typeface="Calibri"/>
              </a:rPr>
              <a:t> </a:t>
            </a:r>
            <a:r>
              <a:rPr lang="en-GB" dirty="0" err="1">
                <a:latin typeface="Calibri"/>
                <a:ea typeface="Calibri"/>
                <a:cs typeface="Calibri"/>
                <a:sym typeface="Calibri"/>
              </a:rPr>
              <a:t>usada</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conjunto com a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química</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exemplo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muitos</a:t>
            </a:r>
            <a:r>
              <a:rPr lang="en-GB" dirty="0">
                <a:latin typeface="Calibri"/>
                <a:ea typeface="Calibri"/>
                <a:cs typeface="Calibri"/>
                <a:sym typeface="Calibri"/>
              </a:rPr>
              <a:t> </a:t>
            </a:r>
            <a:r>
              <a:rPr lang="en-GB" dirty="0" err="1">
                <a:latin typeface="Calibri"/>
                <a:ea typeface="Calibri"/>
                <a:cs typeface="Calibri"/>
                <a:sym typeface="Calibri"/>
              </a:rPr>
              <a:t>casos</a:t>
            </a:r>
            <a:r>
              <a:rPr lang="en-GB" dirty="0">
                <a:latin typeface="Calibri"/>
                <a:ea typeface="Calibri"/>
                <a:cs typeface="Calibri"/>
                <a:sym typeface="Calibri"/>
              </a:rPr>
              <a:t>,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imobilizadas</a:t>
            </a:r>
            <a:r>
              <a:rPr lang="en-GB" dirty="0">
                <a:latin typeface="Calibri"/>
                <a:ea typeface="Calibri"/>
                <a:cs typeface="Calibri"/>
                <a:sym typeface="Calibri"/>
              </a:rPr>
              <a:t> à </a:t>
            </a:r>
            <a:r>
              <a:rPr lang="en-GB" dirty="0" err="1">
                <a:latin typeface="Calibri"/>
                <a:ea typeface="Calibri"/>
                <a:cs typeface="Calibri"/>
                <a:sym typeface="Calibri"/>
              </a:rPr>
              <a:t>força</a:t>
            </a:r>
            <a:r>
              <a:rPr lang="en-GB" dirty="0">
                <a:latin typeface="Calibri"/>
                <a:ea typeface="Calibri"/>
                <a:cs typeface="Calibri"/>
                <a:sym typeface="Calibri"/>
              </a:rPr>
              <a:t> (</a:t>
            </a:r>
            <a:r>
              <a:rPr lang="en-GB" dirty="0" err="1">
                <a:latin typeface="Calibri"/>
                <a:ea typeface="Calibri"/>
                <a:cs typeface="Calibri"/>
                <a:sym typeface="Calibri"/>
              </a:rPr>
              <a:t>contenção</a:t>
            </a:r>
            <a:r>
              <a:rPr lang="en-GB" dirty="0">
                <a:latin typeface="Calibri"/>
                <a:ea typeface="Calibri"/>
                <a:cs typeface="Calibri"/>
                <a:sym typeface="Calibri"/>
              </a:rPr>
              <a:t> manual) para que </a:t>
            </a:r>
            <a:r>
              <a:rPr lang="en-GB" dirty="0" err="1">
                <a:latin typeface="Calibri"/>
                <a:ea typeface="Calibri"/>
                <a:cs typeface="Calibri"/>
                <a:sym typeface="Calibri"/>
              </a:rPr>
              <a:t>possam</a:t>
            </a:r>
            <a:r>
              <a:rPr lang="en-GB" dirty="0">
                <a:latin typeface="Calibri"/>
                <a:ea typeface="Calibri"/>
                <a:cs typeface="Calibri"/>
                <a:sym typeface="Calibri"/>
              </a:rPr>
              <a:t> ser </a:t>
            </a:r>
            <a:r>
              <a:rPr lang="en-GB" dirty="0" err="1">
                <a:latin typeface="Calibri"/>
                <a:ea typeface="Calibri"/>
                <a:cs typeface="Calibri"/>
                <a:sym typeface="Calibri"/>
              </a:rPr>
              <a:t>sedadas</a:t>
            </a:r>
            <a:r>
              <a:rPr lang="en-GB" dirty="0">
                <a:latin typeface="Calibri"/>
                <a:ea typeface="Calibri"/>
                <a:cs typeface="Calibri"/>
                <a:sym typeface="Calibri"/>
              </a:rPr>
              <a:t>.</a:t>
            </a:r>
            <a:endParaRPr dirty="0">
              <a:latin typeface="Calibri"/>
              <a:ea typeface="Calibri"/>
              <a:cs typeface="Calibri"/>
              <a:sym typeface="Calibri"/>
            </a:endParaRPr>
          </a:p>
          <a:p>
            <a:pPr marL="171450" lvl="0" indent="-171450" algn="l" rtl="0">
              <a:lnSpc>
                <a:spcPct val="115000"/>
              </a:lnSpc>
              <a:spcBef>
                <a:spcPts val="1000"/>
              </a:spcBef>
              <a:spcAft>
                <a:spcPts val="0"/>
              </a:spcAft>
              <a:buClr>
                <a:schemeClr val="dk1"/>
              </a:buClr>
              <a:buSzPts val="1200"/>
              <a:buFont typeface="Arial"/>
              <a:buChar char="•"/>
            </a:pPr>
            <a:r>
              <a:rPr lang="en-GB" dirty="0" err="1">
                <a:latin typeface="Calibri"/>
                <a:ea typeface="Calibri"/>
                <a:cs typeface="Calibri"/>
                <a:sym typeface="Calibri"/>
              </a:rPr>
              <a:t>Muitas</a:t>
            </a:r>
            <a:r>
              <a:rPr lang="en-GB" dirty="0">
                <a:latin typeface="Calibri"/>
                <a:ea typeface="Calibri"/>
                <a:cs typeface="Calibri"/>
                <a:sym typeface="Calibri"/>
              </a:rPr>
              <a:t> </a:t>
            </a:r>
            <a:r>
              <a:rPr lang="en-GB" dirty="0" err="1">
                <a:latin typeface="Calibri"/>
                <a:ea typeface="Calibri"/>
                <a:cs typeface="Calibri"/>
                <a:sym typeface="Calibri"/>
              </a:rPr>
              <a:t>práticas</a:t>
            </a:r>
            <a:r>
              <a:rPr lang="en-GB" dirty="0">
                <a:latin typeface="Calibri"/>
                <a:ea typeface="Calibri"/>
                <a:cs typeface="Calibri"/>
                <a:sym typeface="Calibri"/>
              </a:rPr>
              <a:t> que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constituem</a:t>
            </a:r>
            <a:r>
              <a:rPr lang="en-GB" dirty="0">
                <a:latin typeface="Calibri"/>
                <a:ea typeface="Calibri"/>
                <a:cs typeface="Calibri"/>
                <a:sym typeface="Calibri"/>
              </a:rPr>
              <a:t> </a:t>
            </a:r>
            <a:r>
              <a:rPr lang="en-GB" dirty="0" err="1">
                <a:latin typeface="Calibri"/>
                <a:ea typeface="Calibri"/>
                <a:cs typeface="Calibri"/>
                <a:sym typeface="Calibri"/>
              </a:rPr>
              <a:t>estritamente</a:t>
            </a:r>
            <a:r>
              <a:rPr lang="en-GB" dirty="0">
                <a:latin typeface="Calibri"/>
                <a:ea typeface="Calibri"/>
                <a:cs typeface="Calibri"/>
                <a:sym typeface="Calibri"/>
              </a:rPr>
              <a:t> </a:t>
            </a:r>
            <a:r>
              <a:rPr lang="en-GB" dirty="0" err="1">
                <a:latin typeface="Calibri"/>
                <a:ea typeface="Calibri"/>
                <a:cs typeface="Calibri"/>
                <a:sym typeface="Calibri"/>
              </a:rPr>
              <a:t>isolamento</a:t>
            </a:r>
            <a:r>
              <a:rPr lang="en-GB" dirty="0">
                <a:latin typeface="Calibri"/>
                <a:ea typeface="Calibri"/>
                <a:cs typeface="Calibri"/>
                <a:sym typeface="Calibri"/>
              </a:rPr>
              <a:t> e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ser </a:t>
            </a:r>
            <a:r>
              <a:rPr lang="en-GB" dirty="0" err="1">
                <a:latin typeface="Calibri"/>
                <a:ea typeface="Calibri"/>
                <a:cs typeface="Calibri"/>
                <a:sym typeface="Calibri"/>
              </a:rPr>
              <a:t>usadas</a:t>
            </a:r>
            <a:r>
              <a:rPr lang="en-GB" dirty="0">
                <a:latin typeface="Calibri"/>
                <a:ea typeface="Calibri"/>
                <a:cs typeface="Calibri"/>
                <a:sym typeface="Calibri"/>
              </a:rPr>
              <a:t> para </a:t>
            </a:r>
            <a:r>
              <a:rPr lang="en-GB" dirty="0" err="1">
                <a:latin typeface="Calibri"/>
                <a:ea typeface="Calibri"/>
                <a:cs typeface="Calibri"/>
                <a:sym typeface="Calibri"/>
              </a:rPr>
              <a:t>isolar</a:t>
            </a:r>
            <a:r>
              <a:rPr lang="en-GB" dirty="0">
                <a:latin typeface="Calibri"/>
                <a:ea typeface="Calibri"/>
                <a:cs typeface="Calibri"/>
                <a:sym typeface="Calibri"/>
              </a:rPr>
              <a:t> as </a:t>
            </a:r>
            <a:r>
              <a:rPr lang="en-GB" dirty="0" err="1">
                <a:latin typeface="Calibri"/>
                <a:ea typeface="Calibri"/>
                <a:cs typeface="Calibri"/>
                <a:sym typeface="Calibri"/>
              </a:rPr>
              <a:t>pessoas</a:t>
            </a:r>
            <a:r>
              <a:rPr lang="en-GB" dirty="0">
                <a:latin typeface="Calibri"/>
                <a:ea typeface="Calibri"/>
                <a:cs typeface="Calibri"/>
                <a:sym typeface="Calibri"/>
              </a:rPr>
              <a:t> do exterior do </a:t>
            </a:r>
            <a:r>
              <a:rPr lang="en-GB" dirty="0" err="1">
                <a:latin typeface="Calibri"/>
                <a:ea typeface="Calibri"/>
                <a:cs typeface="Calibri"/>
                <a:sym typeface="Calibri"/>
              </a:rPr>
              <a:t>serviço</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exemplo</a:t>
            </a:r>
            <a:r>
              <a:rPr lang="en-GB" dirty="0">
                <a:latin typeface="Calibri"/>
                <a:ea typeface="Calibri"/>
                <a:cs typeface="Calibri"/>
                <a:sym typeface="Calibri"/>
              </a:rPr>
              <a:t>, </a:t>
            </a:r>
            <a:r>
              <a:rPr lang="en-GB" dirty="0" err="1">
                <a:latin typeface="Calibri"/>
                <a:ea typeface="Calibri"/>
                <a:cs typeface="Calibri"/>
                <a:sym typeface="Calibri"/>
              </a:rPr>
              <a:t>confiscar</a:t>
            </a:r>
            <a:r>
              <a:rPr lang="en-GB" dirty="0">
                <a:latin typeface="Calibri"/>
                <a:ea typeface="Calibri"/>
                <a:cs typeface="Calibri"/>
                <a:sym typeface="Calibri"/>
              </a:rPr>
              <a:t> </a:t>
            </a:r>
            <a:r>
              <a:rPr lang="en-GB" dirty="0" err="1">
                <a:latin typeface="Calibri"/>
                <a:ea typeface="Calibri"/>
                <a:cs typeface="Calibri"/>
                <a:sym typeface="Calibri"/>
              </a:rPr>
              <a:t>telemóveis</a:t>
            </a:r>
            <a:r>
              <a:rPr lang="en-GB" dirty="0">
                <a:latin typeface="Calibri"/>
                <a:ea typeface="Calibri"/>
                <a:cs typeface="Calibri"/>
                <a:sym typeface="Calibri"/>
              </a:rPr>
              <a:t>, </a:t>
            </a:r>
            <a:r>
              <a:rPr lang="en-GB" dirty="0" err="1">
                <a:latin typeface="Calibri"/>
                <a:ea typeface="Calibri"/>
                <a:cs typeface="Calibri"/>
                <a:sym typeface="Calibri"/>
              </a:rPr>
              <a:t>limitar</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proibir</a:t>
            </a:r>
            <a:r>
              <a:rPr lang="en-GB" dirty="0">
                <a:latin typeface="Calibri"/>
                <a:ea typeface="Calibri"/>
                <a:cs typeface="Calibri"/>
                <a:sym typeface="Calibri"/>
              </a:rPr>
              <a:t> </a:t>
            </a:r>
            <a:r>
              <a:rPr lang="en-GB" dirty="0" err="1">
                <a:latin typeface="Calibri"/>
                <a:ea typeface="Calibri"/>
                <a:cs typeface="Calibri"/>
                <a:sym typeface="Calibri"/>
              </a:rPr>
              <a:t>visitas</a:t>
            </a:r>
            <a:r>
              <a:rPr lang="en-GB" dirty="0">
                <a:latin typeface="Calibri"/>
                <a:ea typeface="Calibri"/>
                <a:cs typeface="Calibri"/>
                <a:sym typeface="Calibri"/>
              </a:rPr>
              <a:t>, </a:t>
            </a:r>
            <a:r>
              <a:rPr lang="en-GB" dirty="0" err="1">
                <a:latin typeface="Calibri"/>
                <a:ea typeface="Calibri"/>
                <a:cs typeface="Calibri"/>
                <a:sym typeface="Calibri"/>
              </a:rPr>
              <a:t>limitar</a:t>
            </a:r>
            <a:r>
              <a:rPr lang="en-GB" dirty="0">
                <a:latin typeface="Calibri"/>
                <a:ea typeface="Calibri"/>
                <a:cs typeface="Calibri"/>
                <a:sym typeface="Calibri"/>
              </a:rPr>
              <a:t> o </a:t>
            </a:r>
            <a:r>
              <a:rPr lang="en-GB" dirty="0" err="1">
                <a:latin typeface="Calibri"/>
                <a:ea typeface="Calibri"/>
                <a:cs typeface="Calibri"/>
                <a:sym typeface="Calibri"/>
              </a:rPr>
              <a:t>acesso</a:t>
            </a:r>
            <a:r>
              <a:rPr lang="en-GB" dirty="0">
                <a:latin typeface="Calibri"/>
                <a:ea typeface="Calibri"/>
                <a:cs typeface="Calibri"/>
                <a:sym typeface="Calibri"/>
              </a:rPr>
              <a:t> à Internet </a:t>
            </a:r>
            <a:r>
              <a:rPr lang="en-GB" dirty="0" err="1">
                <a:latin typeface="Calibri"/>
                <a:ea typeface="Calibri"/>
                <a:cs typeface="Calibri"/>
                <a:sym typeface="Calibri"/>
              </a:rPr>
              <a:t>ou</a:t>
            </a:r>
            <a:r>
              <a:rPr lang="en-GB" dirty="0">
                <a:latin typeface="Calibri"/>
                <a:ea typeface="Calibri"/>
                <a:cs typeface="Calibri"/>
                <a:sym typeface="Calibri"/>
              </a:rPr>
              <a:t> a outros </a:t>
            </a:r>
            <a:r>
              <a:rPr lang="en-GB" dirty="0" err="1">
                <a:latin typeface="Calibri"/>
                <a:ea typeface="Calibri"/>
                <a:cs typeface="Calibri"/>
                <a:sym typeface="Calibri"/>
              </a:rPr>
              <a:t>meios</a:t>
            </a:r>
            <a:r>
              <a:rPr lang="en-GB" dirty="0">
                <a:latin typeface="Calibri"/>
                <a:ea typeface="Calibri"/>
                <a:cs typeface="Calibri"/>
                <a:sym typeface="Calibri"/>
              </a:rPr>
              <a:t> de </a:t>
            </a:r>
            <a:r>
              <a:rPr lang="en-GB" dirty="0" err="1">
                <a:latin typeface="Calibri"/>
                <a:ea typeface="Calibri"/>
                <a:cs typeface="Calibri"/>
                <a:sym typeface="Calibri"/>
              </a:rPr>
              <a:t>comunicação</a:t>
            </a:r>
            <a:r>
              <a:rPr lang="en-GB" dirty="0">
                <a:latin typeface="Calibri"/>
                <a:ea typeface="Calibri"/>
                <a:cs typeface="Calibri"/>
                <a:sym typeface="Calibri"/>
              </a:rPr>
              <a:t>). Isto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impedir</a:t>
            </a:r>
            <a:r>
              <a:rPr lang="en-GB" dirty="0">
                <a:latin typeface="Calibri"/>
                <a:ea typeface="Calibri"/>
                <a:cs typeface="Calibri"/>
                <a:sym typeface="Calibri"/>
              </a:rPr>
              <a:t> as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utilizam</a:t>
            </a:r>
            <a:r>
              <a:rPr lang="en-GB" dirty="0">
                <a:latin typeface="Calibri"/>
                <a:ea typeface="Calibri"/>
                <a:cs typeface="Calibri"/>
                <a:sym typeface="Calibri"/>
              </a:rPr>
              <a:t> o </a:t>
            </a:r>
            <a:r>
              <a:rPr lang="en-GB" dirty="0" err="1">
                <a:latin typeface="Calibri"/>
                <a:ea typeface="Calibri"/>
                <a:cs typeface="Calibri"/>
                <a:sym typeface="Calibri"/>
              </a:rPr>
              <a:t>serviço</a:t>
            </a:r>
            <a:r>
              <a:rPr lang="en-GB" dirty="0">
                <a:latin typeface="Calibri"/>
                <a:ea typeface="Calibri"/>
                <a:cs typeface="Calibri"/>
                <a:sym typeface="Calibri"/>
              </a:rPr>
              <a:t> de </a:t>
            </a:r>
            <a:r>
              <a:rPr lang="en-GB" dirty="0" err="1">
                <a:latin typeface="Calibri"/>
                <a:ea typeface="Calibri"/>
                <a:cs typeface="Calibri"/>
                <a:sym typeface="Calibri"/>
              </a:rPr>
              <a:t>denunciar</a:t>
            </a:r>
            <a:r>
              <a:rPr lang="en-GB" dirty="0">
                <a:latin typeface="Calibri"/>
                <a:ea typeface="Calibri"/>
                <a:cs typeface="Calibri"/>
                <a:sym typeface="Calibri"/>
              </a:rPr>
              <a:t> </a:t>
            </a:r>
            <a:r>
              <a:rPr lang="en-GB" dirty="0" err="1">
                <a:latin typeface="Calibri"/>
                <a:ea typeface="Calibri"/>
                <a:cs typeface="Calibri"/>
                <a:sym typeface="Calibri"/>
              </a:rPr>
              <a:t>abusos</a:t>
            </a: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214" name="Google Shape;21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a:spLocks noGrp="1" noRot="1" noChangeAspect="1"/>
          </p:cNvSpPr>
          <p:nvPr>
            <p:ph type="sldImg" idx="2"/>
          </p:nvPr>
        </p:nvSpPr>
        <p:spPr>
          <a:xfrm>
            <a:off x="2232025" y="365125"/>
            <a:ext cx="2393950" cy="13477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3:notes"/>
          <p:cNvSpPr txBox="1">
            <a:spLocks noGrp="1"/>
          </p:cNvSpPr>
          <p:nvPr>
            <p:ph type="body" idx="1"/>
          </p:nvPr>
        </p:nvSpPr>
        <p:spPr>
          <a:xfrm>
            <a:off x="537210" y="1855470"/>
            <a:ext cx="6000750" cy="68297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000" b="1" dirty="0"/>
              <a:t>A </a:t>
            </a:r>
            <a:r>
              <a:rPr lang="en-GB" sz="1000" b="1" i="1" dirty="0" err="1"/>
              <a:t>QualityRights</a:t>
            </a:r>
            <a:r>
              <a:rPr lang="en-GB" sz="1000" b="1" dirty="0"/>
              <a:t> da OMS </a:t>
            </a:r>
            <a:r>
              <a:rPr lang="en-GB" sz="1000" b="1" dirty="0" err="1"/>
              <a:t>é</a:t>
            </a:r>
            <a:r>
              <a:rPr lang="en-GB" sz="1000" b="1" dirty="0"/>
              <a:t> </a:t>
            </a:r>
            <a:r>
              <a:rPr lang="en-GB" sz="1000" b="1" dirty="0" err="1"/>
              <a:t>uma</a:t>
            </a:r>
            <a:r>
              <a:rPr lang="en-GB" sz="1000" b="1" dirty="0"/>
              <a:t> </a:t>
            </a:r>
            <a:r>
              <a:rPr lang="en-GB" sz="1000" b="1" dirty="0" err="1"/>
              <a:t>iniciativa</a:t>
            </a:r>
            <a:r>
              <a:rPr lang="en-GB" sz="1000" b="1" dirty="0"/>
              <a:t> global da </a:t>
            </a:r>
            <a:r>
              <a:rPr lang="en-GB" sz="1000" b="1" dirty="0" err="1"/>
              <a:t>Organização</a:t>
            </a:r>
            <a:r>
              <a:rPr lang="en-GB" sz="1000" b="1" dirty="0"/>
              <a:t> Mundial da </a:t>
            </a:r>
            <a:r>
              <a:rPr lang="en-GB" sz="1000" b="1" dirty="0" err="1"/>
              <a:t>Saúde</a:t>
            </a:r>
            <a:r>
              <a:rPr lang="en-GB" sz="1000" b="1" dirty="0"/>
              <a:t> para </a:t>
            </a:r>
            <a:r>
              <a:rPr lang="en-GB" sz="1000" b="1" dirty="0" err="1"/>
              <a:t>melhorar</a:t>
            </a:r>
            <a:r>
              <a:rPr lang="en-GB" sz="1000" b="1" dirty="0"/>
              <a:t> o </a:t>
            </a:r>
            <a:r>
              <a:rPr lang="en-GB" sz="1000" b="1" dirty="0" err="1"/>
              <a:t>acesso</a:t>
            </a:r>
            <a:r>
              <a:rPr lang="en-GB" sz="1000" b="1" dirty="0"/>
              <a:t> a </a:t>
            </a:r>
            <a:r>
              <a:rPr lang="en-GB" sz="1000" b="1" dirty="0" err="1"/>
              <a:t>serviços</a:t>
            </a:r>
            <a:r>
              <a:rPr lang="en-GB" sz="1000" b="1" dirty="0"/>
              <a:t> </a:t>
            </a:r>
            <a:r>
              <a:rPr lang="en-GB" sz="1000" b="1" dirty="0" err="1"/>
              <a:t>sociais</a:t>
            </a:r>
            <a:r>
              <a:rPr lang="en-GB" sz="1000" b="1" dirty="0"/>
              <a:t> e de </a:t>
            </a:r>
            <a:r>
              <a:rPr lang="en-GB" sz="1000" b="1" dirty="0" err="1"/>
              <a:t>saúde</a:t>
            </a:r>
            <a:r>
              <a:rPr lang="en-GB" sz="1000" b="1" dirty="0"/>
              <a:t> mental de boa </a:t>
            </a:r>
            <a:r>
              <a:rPr lang="en-GB" sz="1000" b="1" dirty="0" err="1"/>
              <a:t>qualidade</a:t>
            </a:r>
            <a:r>
              <a:rPr lang="en-GB" sz="1000" b="1" dirty="0"/>
              <a:t> e </a:t>
            </a:r>
            <a:r>
              <a:rPr lang="en-GB" sz="1000" b="1" dirty="0" err="1"/>
              <a:t>promover</a:t>
            </a:r>
            <a:r>
              <a:rPr lang="en-GB" sz="1000" b="1" dirty="0"/>
              <a:t> </a:t>
            </a:r>
            <a:r>
              <a:rPr lang="en-GB" sz="1000" b="1" dirty="0" err="1"/>
              <a:t>os</a:t>
            </a:r>
            <a:r>
              <a:rPr lang="en-GB" sz="1000" b="1" dirty="0"/>
              <a:t> </a:t>
            </a:r>
            <a:r>
              <a:rPr lang="en-GB" sz="1000" b="1" dirty="0" err="1"/>
              <a:t>direitos</a:t>
            </a:r>
            <a:r>
              <a:rPr lang="en-GB" sz="1000" b="1" dirty="0"/>
              <a:t> </a:t>
            </a:r>
            <a:r>
              <a:rPr lang="en-GB" sz="1000" b="1" dirty="0" err="1"/>
              <a:t>humanos</a:t>
            </a:r>
            <a:r>
              <a:rPr lang="en-GB" sz="1000" b="1" dirty="0"/>
              <a:t> das </a:t>
            </a:r>
            <a:r>
              <a:rPr lang="en-GB" sz="1000" b="1" dirty="0" err="1"/>
              <a:t>pessoas</a:t>
            </a:r>
            <a:r>
              <a:rPr lang="en-GB" sz="1000" b="1" dirty="0"/>
              <a:t> com </a:t>
            </a:r>
            <a:r>
              <a:rPr lang="en-GB" sz="1000" b="1" dirty="0" err="1"/>
              <a:t>problemas</a:t>
            </a:r>
            <a:r>
              <a:rPr lang="en-GB" sz="1000" b="1" dirty="0"/>
              <a:t> de </a:t>
            </a:r>
            <a:r>
              <a:rPr lang="en-GB" sz="1000" b="1" dirty="0" err="1"/>
              <a:t>saúde</a:t>
            </a:r>
            <a:r>
              <a:rPr lang="en-GB" sz="1000" b="1" dirty="0"/>
              <a:t> mental </a:t>
            </a:r>
            <a:r>
              <a:rPr lang="en-GB" sz="1000" b="1" dirty="0" err="1"/>
              <a:t>ou</a:t>
            </a:r>
            <a:r>
              <a:rPr lang="en-GB" sz="1000" b="1" dirty="0"/>
              <a:t> </a:t>
            </a:r>
            <a:r>
              <a:rPr lang="en-GB" sz="1000" b="1" dirty="0" err="1"/>
              <a:t>deficiências</a:t>
            </a:r>
            <a:r>
              <a:rPr lang="en-GB" sz="1000" b="1" dirty="0"/>
              <a:t> </a:t>
            </a:r>
            <a:r>
              <a:rPr lang="en-GB" sz="1000" b="1" dirty="0" err="1"/>
              <a:t>psicossociais</a:t>
            </a:r>
            <a:r>
              <a:rPr lang="en-GB" sz="1000" b="1" dirty="0"/>
              <a:t>, </a:t>
            </a:r>
            <a:r>
              <a:rPr lang="en-GB" sz="1000" b="1" dirty="0" err="1"/>
              <a:t>intelectuais</a:t>
            </a:r>
            <a:r>
              <a:rPr lang="en-GB" sz="1000" b="1" dirty="0"/>
              <a:t> </a:t>
            </a:r>
            <a:r>
              <a:rPr lang="en-GB" sz="1000" b="1" dirty="0" err="1"/>
              <a:t>ou</a:t>
            </a:r>
            <a:r>
              <a:rPr lang="en-GB" sz="1000" b="1" dirty="0"/>
              <a:t> </a:t>
            </a:r>
            <a:r>
              <a:rPr lang="en-GB" sz="1000" b="1" dirty="0" err="1"/>
              <a:t>cognitivas</a:t>
            </a:r>
            <a:r>
              <a:rPr lang="en-GB" sz="1000" b="1" dirty="0"/>
              <a:t>.  </a:t>
            </a:r>
            <a:endParaRPr dirty="0"/>
          </a:p>
          <a:p>
            <a:pPr marL="0" lvl="0" indent="0" algn="l" rtl="0">
              <a:spcBef>
                <a:spcPts val="0"/>
              </a:spcBef>
              <a:spcAft>
                <a:spcPts val="0"/>
              </a:spcAft>
              <a:buNone/>
            </a:pPr>
            <a:endParaRPr sz="1000" b="1" dirty="0"/>
          </a:p>
          <a:p>
            <a:pPr marL="0" lvl="0" indent="0" algn="l" rtl="0">
              <a:spcBef>
                <a:spcPts val="0"/>
              </a:spcBef>
              <a:spcAft>
                <a:spcPts val="0"/>
              </a:spcAft>
              <a:buNone/>
            </a:pPr>
            <a:r>
              <a:rPr lang="en-GB" sz="1000" b="1" dirty="0"/>
              <a:t>A </a:t>
            </a:r>
            <a:r>
              <a:rPr lang="en-GB" sz="1000" b="1" dirty="0" err="1"/>
              <a:t>iniciativa</a:t>
            </a:r>
            <a:r>
              <a:rPr lang="en-GB" sz="1000" b="1" dirty="0"/>
              <a:t> </a:t>
            </a:r>
            <a:r>
              <a:rPr lang="en-GB" sz="1000" b="1" dirty="0" err="1"/>
              <a:t>tem</a:t>
            </a:r>
            <a:r>
              <a:rPr lang="en-GB" sz="1000" b="1" dirty="0"/>
              <a:t> </a:t>
            </a:r>
            <a:r>
              <a:rPr lang="en-GB" sz="1000" b="1" dirty="0" err="1"/>
              <a:t>cinco</a:t>
            </a:r>
            <a:r>
              <a:rPr lang="en-GB" sz="1000" b="1" dirty="0"/>
              <a:t> </a:t>
            </a:r>
            <a:r>
              <a:rPr lang="en-GB" sz="1000" b="1" dirty="0" err="1"/>
              <a:t>objetivos</a:t>
            </a:r>
            <a:r>
              <a:rPr lang="en-GB" sz="1000" b="1" dirty="0"/>
              <a:t> </a:t>
            </a:r>
            <a:r>
              <a:rPr lang="en-GB" sz="1000" b="1" dirty="0" err="1"/>
              <a:t>principais</a:t>
            </a:r>
            <a:r>
              <a:rPr lang="en-GB" sz="1000" b="1" dirty="0"/>
              <a:t>:</a:t>
            </a:r>
            <a:endParaRPr sz="1000" dirty="0">
              <a:solidFill>
                <a:srgbClr val="404040"/>
              </a:solidFill>
            </a:endParaRPr>
          </a:p>
          <a:p>
            <a:pPr marL="228600" lvl="0" indent="-228600" algn="l" rtl="0">
              <a:spcBef>
                <a:spcPts val="0"/>
              </a:spcBef>
              <a:spcAft>
                <a:spcPts val="0"/>
              </a:spcAft>
              <a:buClr>
                <a:schemeClr val="dk1"/>
              </a:buClr>
              <a:buSzPts val="1000"/>
              <a:buFont typeface="Calibri"/>
              <a:buAutoNum type="arabicPeriod"/>
            </a:pPr>
            <a:r>
              <a:rPr lang="en-GB" sz="1000" b="1" dirty="0"/>
              <a:t>O </a:t>
            </a:r>
            <a:r>
              <a:rPr lang="en-GB" sz="1000" b="1" dirty="0" err="1"/>
              <a:t>primeiro</a:t>
            </a:r>
            <a:r>
              <a:rPr lang="en-GB" sz="1000" b="1" dirty="0"/>
              <a:t> </a:t>
            </a:r>
            <a:r>
              <a:rPr lang="en-GB" sz="1000" b="1" dirty="0" err="1"/>
              <a:t>é</a:t>
            </a:r>
            <a:r>
              <a:rPr lang="en-GB" sz="1000" b="1" dirty="0"/>
              <a:t> </a:t>
            </a:r>
            <a:r>
              <a:rPr lang="en-GB" sz="1000" b="1" dirty="0" err="1"/>
              <a:t>desenvolver</a:t>
            </a:r>
            <a:r>
              <a:rPr lang="en-GB" sz="1000" b="1" dirty="0"/>
              <a:t> a </a:t>
            </a:r>
            <a:r>
              <a:rPr lang="en-GB" sz="1000" b="1" dirty="0" err="1"/>
              <a:t>capacidade</a:t>
            </a:r>
            <a:r>
              <a:rPr lang="en-GB" sz="1000" b="1" dirty="0"/>
              <a:t> de </a:t>
            </a:r>
            <a:r>
              <a:rPr lang="en-GB" sz="1000" b="1" dirty="0" err="1"/>
              <a:t>compreender</a:t>
            </a:r>
            <a:r>
              <a:rPr lang="en-GB" sz="1000" b="1" dirty="0"/>
              <a:t> e </a:t>
            </a:r>
            <a:r>
              <a:rPr lang="en-GB" sz="1000" b="1" dirty="0" err="1"/>
              <a:t>promover</a:t>
            </a:r>
            <a:r>
              <a:rPr lang="en-GB" sz="1000" b="1" dirty="0"/>
              <a:t> </a:t>
            </a:r>
            <a:r>
              <a:rPr lang="en-GB" sz="1000" b="1" dirty="0" err="1"/>
              <a:t>os</a:t>
            </a:r>
            <a:r>
              <a:rPr lang="en-GB" sz="1000" b="1" dirty="0"/>
              <a:t> </a:t>
            </a:r>
            <a:r>
              <a:rPr lang="en-GB" sz="1000" b="1" dirty="0" err="1"/>
              <a:t>direitos</a:t>
            </a:r>
            <a:r>
              <a:rPr lang="en-GB" sz="1000" b="1" dirty="0"/>
              <a:t> das </a:t>
            </a:r>
            <a:r>
              <a:rPr lang="en-GB" sz="1000" b="1" dirty="0" err="1"/>
              <a:t>pessoas</a:t>
            </a:r>
            <a:r>
              <a:rPr lang="en-GB" sz="1000" b="1" dirty="0"/>
              <a:t> com </a:t>
            </a:r>
            <a:r>
              <a:rPr lang="en-GB" sz="1000" b="1" dirty="0" err="1"/>
              <a:t>deficiências</a:t>
            </a:r>
            <a:r>
              <a:rPr lang="en-GB" sz="1000" b="1" dirty="0"/>
              <a:t> </a:t>
            </a:r>
            <a:r>
              <a:rPr lang="en-GB" sz="1000" b="1" dirty="0" err="1"/>
              <a:t>psicossociais</a:t>
            </a:r>
            <a:r>
              <a:rPr lang="en-GB" sz="1000" b="1" dirty="0"/>
              <a:t>, </a:t>
            </a:r>
            <a:r>
              <a:rPr lang="en-GB" sz="1000" b="1" dirty="0" err="1"/>
              <a:t>intelectuais</a:t>
            </a:r>
            <a:r>
              <a:rPr lang="en-GB" sz="1000" b="1" dirty="0"/>
              <a:t> e </a:t>
            </a:r>
            <a:r>
              <a:rPr lang="en-GB" sz="1000" b="1" dirty="0" err="1"/>
              <a:t>cognitivas</a:t>
            </a:r>
            <a:r>
              <a:rPr lang="en-GB" sz="1000" b="1" dirty="0"/>
              <a:t> (entre </a:t>
            </a:r>
            <a:r>
              <a:rPr lang="en-GB" sz="1000" b="1" dirty="0" err="1"/>
              <a:t>pessoas</a:t>
            </a:r>
            <a:r>
              <a:rPr lang="en-GB" sz="1000" b="1" dirty="0"/>
              <a:t> com </a:t>
            </a:r>
            <a:r>
              <a:rPr lang="en-GB" sz="1000" b="1" dirty="0" err="1"/>
              <a:t>deficiência</a:t>
            </a:r>
            <a:r>
              <a:rPr lang="en-GB" sz="1000" b="1" dirty="0"/>
              <a:t>, </a:t>
            </a:r>
            <a:r>
              <a:rPr lang="en-GB" sz="1000" b="1" dirty="0" err="1"/>
              <a:t>famílias</a:t>
            </a:r>
            <a:r>
              <a:rPr lang="en-GB" sz="1000" b="1" dirty="0"/>
              <a:t>, </a:t>
            </a:r>
            <a:r>
              <a:rPr lang="en-GB" sz="1000" b="1" dirty="0" err="1"/>
              <a:t>profissionais</a:t>
            </a:r>
            <a:r>
              <a:rPr lang="en-GB" sz="1000" b="1" dirty="0"/>
              <a:t>, ONGs, etc.). Só </a:t>
            </a:r>
            <a:r>
              <a:rPr lang="en-GB" sz="1000" b="1" dirty="0" err="1"/>
              <a:t>através</a:t>
            </a:r>
            <a:r>
              <a:rPr lang="en-GB" sz="1000" b="1" dirty="0"/>
              <a:t> do </a:t>
            </a:r>
            <a:r>
              <a:rPr lang="en-GB" sz="1000" b="1" dirty="0" err="1"/>
              <a:t>desenvolvimento</a:t>
            </a:r>
            <a:r>
              <a:rPr lang="en-GB" sz="1000" b="1" dirty="0"/>
              <a:t> de </a:t>
            </a:r>
            <a:r>
              <a:rPr lang="en-GB" sz="1000" b="1" dirty="0" err="1"/>
              <a:t>conhecimentos</a:t>
            </a:r>
            <a:r>
              <a:rPr lang="en-GB" sz="1000" b="1" dirty="0"/>
              <a:t> e </a:t>
            </a:r>
            <a:r>
              <a:rPr lang="en-GB" sz="1000" b="1" dirty="0" err="1"/>
              <a:t>competências</a:t>
            </a:r>
            <a:r>
              <a:rPr lang="en-GB" sz="1000" b="1" dirty="0"/>
              <a:t> </a:t>
            </a:r>
            <a:r>
              <a:rPr lang="en-GB" sz="1000" b="1" dirty="0" err="1"/>
              <a:t>em</a:t>
            </a:r>
            <a:r>
              <a:rPr lang="en-GB" sz="1000" b="1" dirty="0"/>
              <a:t> </a:t>
            </a:r>
            <a:r>
              <a:rPr lang="en-GB" sz="1000" b="1" dirty="0" err="1"/>
              <a:t>matéria</a:t>
            </a:r>
            <a:r>
              <a:rPr lang="en-GB" sz="1000" b="1" dirty="0"/>
              <a:t> de </a:t>
            </a:r>
            <a:r>
              <a:rPr lang="en-GB" sz="1000" b="1" dirty="0" err="1"/>
              <a:t>direitos</a:t>
            </a:r>
            <a:r>
              <a:rPr lang="en-GB" sz="1000" b="1" dirty="0"/>
              <a:t> </a:t>
            </a:r>
            <a:r>
              <a:rPr lang="en-GB" sz="1000" b="1" dirty="0" err="1"/>
              <a:t>humanos</a:t>
            </a:r>
            <a:r>
              <a:rPr lang="en-GB" sz="1000" b="1" dirty="0"/>
              <a:t> </a:t>
            </a:r>
            <a:r>
              <a:rPr lang="en-GB" sz="1000" b="1" dirty="0" err="1"/>
              <a:t>é</a:t>
            </a:r>
            <a:r>
              <a:rPr lang="en-GB" sz="1000" b="1" dirty="0"/>
              <a:t> que </a:t>
            </a:r>
            <a:r>
              <a:rPr lang="en-GB" sz="1000" b="1" dirty="0" err="1"/>
              <a:t>seremos</a:t>
            </a:r>
            <a:r>
              <a:rPr lang="en-GB" sz="1000" b="1" dirty="0"/>
              <a:t> </a:t>
            </a:r>
            <a:r>
              <a:rPr lang="en-GB" sz="1000" b="1" dirty="0" err="1"/>
              <a:t>capazes</a:t>
            </a:r>
            <a:r>
              <a:rPr lang="en-GB" sz="1000" b="1" dirty="0"/>
              <a:t> de mudar </a:t>
            </a:r>
            <a:r>
              <a:rPr lang="en-GB" sz="1000" b="1" dirty="0" err="1"/>
              <a:t>atitudes</a:t>
            </a:r>
            <a:r>
              <a:rPr lang="en-GB" sz="1000" b="1" dirty="0"/>
              <a:t> e </a:t>
            </a:r>
            <a:r>
              <a:rPr lang="en-GB" sz="1000" b="1" dirty="0" err="1"/>
              <a:t>práticas</a:t>
            </a:r>
            <a:r>
              <a:rPr lang="en-GB" sz="1000" b="1" dirty="0"/>
              <a:t> de forma </a:t>
            </a:r>
            <a:r>
              <a:rPr lang="en-GB" sz="1000" b="1" dirty="0" err="1"/>
              <a:t>sustentável</a:t>
            </a:r>
            <a:r>
              <a:rPr lang="en-GB" sz="1000" b="1" dirty="0"/>
              <a:t>.</a:t>
            </a:r>
            <a:endParaRPr sz="1000" b="1" dirty="0"/>
          </a:p>
          <a:p>
            <a:pPr marL="628650" lvl="1" indent="-171450" algn="l" rtl="0">
              <a:lnSpc>
                <a:spcPct val="80000"/>
              </a:lnSpc>
              <a:spcBef>
                <a:spcPts val="0"/>
              </a:spcBef>
              <a:spcAft>
                <a:spcPts val="0"/>
              </a:spcAft>
              <a:buClr>
                <a:schemeClr val="dk1"/>
              </a:buClr>
              <a:buSzPts val="1000"/>
              <a:buFont typeface="Arial"/>
              <a:buChar char="•"/>
            </a:pPr>
            <a:r>
              <a:rPr lang="en-GB" sz="1000" dirty="0"/>
              <a:t>As </a:t>
            </a:r>
            <a:r>
              <a:rPr lang="en-GB" sz="1000" dirty="0" err="1"/>
              <a:t>pessoas</a:t>
            </a:r>
            <a:r>
              <a:rPr lang="en-GB" sz="1000" dirty="0"/>
              <a:t> </a:t>
            </a:r>
            <a:r>
              <a:rPr lang="en-GB" sz="1000" dirty="0" err="1"/>
              <a:t>precisam</a:t>
            </a:r>
            <a:r>
              <a:rPr lang="en-GB" sz="1000" dirty="0"/>
              <a:t> </a:t>
            </a:r>
            <a:r>
              <a:rPr lang="en-GB" sz="1000" dirty="0" err="1"/>
              <a:t>entender</a:t>
            </a:r>
            <a:r>
              <a:rPr lang="en-GB" sz="1000" dirty="0"/>
              <a:t> quais </a:t>
            </a:r>
            <a:r>
              <a:rPr lang="en-GB" sz="1000" dirty="0" err="1"/>
              <a:t>são</a:t>
            </a:r>
            <a:r>
              <a:rPr lang="en-GB" sz="1000" dirty="0"/>
              <a:t> </a:t>
            </a:r>
            <a:r>
              <a:rPr lang="en-GB" sz="1000" dirty="0" err="1"/>
              <a:t>seus</a:t>
            </a:r>
            <a:r>
              <a:rPr lang="en-GB" sz="1000" dirty="0"/>
              <a:t> </a:t>
            </a:r>
            <a:r>
              <a:rPr lang="en-GB" sz="1000" dirty="0" err="1"/>
              <a:t>direitos</a:t>
            </a:r>
            <a:r>
              <a:rPr lang="en-GB" sz="1000" dirty="0"/>
              <a:t> para que </a:t>
            </a:r>
            <a:r>
              <a:rPr lang="en-GB" sz="1000" dirty="0" err="1"/>
              <a:t>possam</a:t>
            </a:r>
            <a:r>
              <a:rPr lang="en-GB" sz="1000" dirty="0"/>
              <a:t> </a:t>
            </a:r>
            <a:r>
              <a:rPr lang="en-GB" sz="1000" dirty="0" err="1"/>
              <a:t>reivindicá-los</a:t>
            </a:r>
            <a:r>
              <a:rPr lang="en-GB" sz="1000" dirty="0"/>
              <a:t>. </a:t>
            </a:r>
            <a:endParaRPr dirty="0"/>
          </a:p>
          <a:p>
            <a:pPr marL="628650" lvl="1" indent="-171450" algn="l" rtl="0">
              <a:lnSpc>
                <a:spcPct val="80000"/>
              </a:lnSpc>
              <a:spcBef>
                <a:spcPts val="0"/>
              </a:spcBef>
              <a:spcAft>
                <a:spcPts val="0"/>
              </a:spcAft>
              <a:buClr>
                <a:schemeClr val="dk1"/>
              </a:buClr>
              <a:buSzPts val="1000"/>
              <a:buFont typeface="Arial"/>
              <a:buChar char="•"/>
            </a:pPr>
            <a:r>
              <a:rPr lang="en-GB" sz="1000" dirty="0" err="1"/>
              <a:t>Os</a:t>
            </a:r>
            <a:r>
              <a:rPr lang="en-GB" sz="1000" dirty="0"/>
              <a:t> </a:t>
            </a:r>
            <a:r>
              <a:rPr lang="en-GB" sz="1000" dirty="0" err="1"/>
              <a:t>familiares</a:t>
            </a:r>
            <a:r>
              <a:rPr lang="en-GB" sz="1000" dirty="0"/>
              <a:t> e </a:t>
            </a:r>
            <a:r>
              <a:rPr lang="en-GB" sz="1000" dirty="0" err="1"/>
              <a:t>cuidadores</a:t>
            </a:r>
            <a:r>
              <a:rPr lang="en-GB" sz="1000" dirty="0"/>
              <a:t> </a:t>
            </a:r>
            <a:r>
              <a:rPr lang="en-GB" sz="1000" dirty="0" err="1"/>
              <a:t>também</a:t>
            </a:r>
            <a:r>
              <a:rPr lang="en-GB" sz="1000" dirty="0"/>
              <a:t> </a:t>
            </a:r>
            <a:r>
              <a:rPr lang="en-GB" sz="1000" dirty="0" err="1"/>
              <a:t>precisam</a:t>
            </a:r>
            <a:r>
              <a:rPr lang="en-GB" sz="1000" dirty="0"/>
              <a:t> </a:t>
            </a:r>
            <a:r>
              <a:rPr lang="en-GB" sz="1000" dirty="0" err="1"/>
              <a:t>compreender</a:t>
            </a:r>
            <a:r>
              <a:rPr lang="en-GB" sz="1000" dirty="0"/>
              <a:t> esses </a:t>
            </a:r>
            <a:r>
              <a:rPr lang="en-GB" sz="1000" dirty="0" err="1"/>
              <a:t>direitos</a:t>
            </a:r>
            <a:r>
              <a:rPr lang="en-GB" sz="1000" dirty="0"/>
              <a:t> para que </a:t>
            </a:r>
            <a:r>
              <a:rPr lang="en-GB" sz="1000" dirty="0" err="1"/>
              <a:t>também</a:t>
            </a:r>
            <a:r>
              <a:rPr lang="en-GB" sz="1000" dirty="0"/>
              <a:t> </a:t>
            </a:r>
            <a:r>
              <a:rPr lang="en-GB" sz="1000" dirty="0" err="1"/>
              <a:t>possam</a:t>
            </a:r>
            <a:r>
              <a:rPr lang="en-GB" sz="1000" dirty="0"/>
              <a:t> </a:t>
            </a:r>
            <a:r>
              <a:rPr lang="en-GB" sz="1000" dirty="0" err="1"/>
              <a:t>respeitá-los</a:t>
            </a:r>
            <a:r>
              <a:rPr lang="en-GB" sz="1000" dirty="0"/>
              <a:t> e </a:t>
            </a:r>
            <a:r>
              <a:rPr lang="en-GB" sz="1000" dirty="0" err="1"/>
              <a:t>apoiar</a:t>
            </a:r>
            <a:r>
              <a:rPr lang="en-GB" sz="1000" dirty="0"/>
              <a:t> </a:t>
            </a:r>
            <a:r>
              <a:rPr lang="en-GB" sz="1000" dirty="0" err="1"/>
              <a:t>seus</a:t>
            </a:r>
            <a:r>
              <a:rPr lang="en-GB" sz="1000" dirty="0"/>
              <a:t> </a:t>
            </a:r>
            <a:r>
              <a:rPr lang="en-GB" sz="1000" dirty="0" err="1"/>
              <a:t>parentes</a:t>
            </a:r>
            <a:r>
              <a:rPr lang="en-GB" sz="1000" dirty="0"/>
              <a:t> no </a:t>
            </a:r>
            <a:r>
              <a:rPr lang="en-GB" sz="1000" dirty="0" err="1"/>
              <a:t>acesso</a:t>
            </a:r>
            <a:r>
              <a:rPr lang="en-GB" sz="1000" dirty="0"/>
              <a:t> a esses </a:t>
            </a:r>
            <a:r>
              <a:rPr lang="en-GB" sz="1000" dirty="0" err="1"/>
              <a:t>direitos</a:t>
            </a:r>
            <a:r>
              <a:rPr lang="en-GB" sz="1000" dirty="0"/>
              <a:t>.  </a:t>
            </a:r>
            <a:endParaRPr dirty="0"/>
          </a:p>
          <a:p>
            <a:pPr marL="628650" lvl="1" indent="-171450" algn="l" rtl="0">
              <a:lnSpc>
                <a:spcPct val="80000"/>
              </a:lnSpc>
              <a:spcBef>
                <a:spcPts val="0"/>
              </a:spcBef>
              <a:spcAft>
                <a:spcPts val="0"/>
              </a:spcAft>
              <a:buClr>
                <a:schemeClr val="dk1"/>
              </a:buClr>
              <a:buSzPts val="1000"/>
              <a:buFont typeface="Arial"/>
              <a:buChar char="•"/>
            </a:pPr>
            <a:r>
              <a:rPr lang="en-GB" sz="1000" dirty="0" err="1"/>
              <a:t>Os</a:t>
            </a:r>
            <a:r>
              <a:rPr lang="en-GB" sz="1000" dirty="0"/>
              <a:t> </a:t>
            </a:r>
            <a:r>
              <a:rPr lang="en-GB" sz="1000" dirty="0" err="1"/>
              <a:t>profissionais</a:t>
            </a:r>
            <a:r>
              <a:rPr lang="en-GB" sz="1000" dirty="0"/>
              <a:t> de </a:t>
            </a:r>
            <a:r>
              <a:rPr lang="en-GB" sz="1000" dirty="0" err="1"/>
              <a:t>saúde</a:t>
            </a:r>
            <a:r>
              <a:rPr lang="en-GB" sz="1000" dirty="0"/>
              <a:t>, </a:t>
            </a:r>
            <a:r>
              <a:rPr lang="en-GB" sz="1000" dirty="0" err="1"/>
              <a:t>assistentes</a:t>
            </a:r>
            <a:r>
              <a:rPr lang="en-GB" sz="1000" dirty="0"/>
              <a:t> </a:t>
            </a:r>
            <a:r>
              <a:rPr lang="en-GB" sz="1000" dirty="0" err="1"/>
              <a:t>sociais</a:t>
            </a:r>
            <a:r>
              <a:rPr lang="en-GB" sz="1000" dirty="0"/>
              <a:t> e outros </a:t>
            </a:r>
            <a:r>
              <a:rPr lang="en-GB" sz="1000" dirty="0" err="1"/>
              <a:t>profissionais</a:t>
            </a:r>
            <a:r>
              <a:rPr lang="en-GB" sz="1000" dirty="0"/>
              <a:t> </a:t>
            </a:r>
            <a:r>
              <a:rPr lang="en-GB" sz="1000" dirty="0" err="1"/>
              <a:t>precisam</a:t>
            </a:r>
            <a:r>
              <a:rPr lang="en-GB" sz="1000" dirty="0"/>
              <a:t> </a:t>
            </a:r>
            <a:r>
              <a:rPr lang="en-GB" sz="1000" dirty="0" err="1"/>
              <a:t>estar</a:t>
            </a:r>
            <a:r>
              <a:rPr lang="en-GB" sz="1000" dirty="0"/>
              <a:t> </a:t>
            </a:r>
            <a:r>
              <a:rPr lang="en-GB" sz="1000" dirty="0" err="1"/>
              <a:t>cientes</a:t>
            </a:r>
            <a:r>
              <a:rPr lang="en-GB" sz="1000" dirty="0"/>
              <a:t> dos </a:t>
            </a:r>
            <a:r>
              <a:rPr lang="en-GB" sz="1000" dirty="0" err="1"/>
              <a:t>direitos</a:t>
            </a:r>
            <a:r>
              <a:rPr lang="en-GB" sz="1000" dirty="0"/>
              <a:t> das </a:t>
            </a:r>
            <a:r>
              <a:rPr lang="en-GB" sz="1000" dirty="0" err="1"/>
              <a:t>pessoas</a:t>
            </a:r>
            <a:r>
              <a:rPr lang="en-GB" sz="1000" dirty="0"/>
              <a:t> com </a:t>
            </a:r>
            <a:r>
              <a:rPr lang="en-GB" sz="1000" dirty="0" err="1"/>
              <a:t>deficiências</a:t>
            </a:r>
            <a:r>
              <a:rPr lang="en-GB" sz="1000" dirty="0"/>
              <a:t> </a:t>
            </a:r>
            <a:r>
              <a:rPr lang="en-GB" sz="1000" dirty="0" err="1"/>
              <a:t>psicossociais</a:t>
            </a:r>
            <a:r>
              <a:rPr lang="en-GB" sz="1000" dirty="0"/>
              <a:t>, </a:t>
            </a:r>
            <a:r>
              <a:rPr lang="en-GB" sz="1000" dirty="0" err="1"/>
              <a:t>intelectuais</a:t>
            </a:r>
            <a:r>
              <a:rPr lang="en-GB" sz="1000" dirty="0"/>
              <a:t> e </a:t>
            </a:r>
            <a:r>
              <a:rPr lang="en-GB" sz="1000" dirty="0" err="1"/>
              <a:t>cognitivas</a:t>
            </a:r>
            <a:r>
              <a:rPr lang="en-GB" sz="1000" dirty="0"/>
              <a:t>, a </a:t>
            </a:r>
            <a:r>
              <a:rPr lang="en-GB" sz="1000" dirty="0" err="1"/>
              <a:t>fim</a:t>
            </a:r>
            <a:r>
              <a:rPr lang="en-GB" sz="1000" dirty="0"/>
              <a:t> de mudar </a:t>
            </a:r>
            <a:r>
              <a:rPr lang="en-GB" sz="1000" dirty="0" err="1"/>
              <a:t>suas</a:t>
            </a:r>
            <a:r>
              <a:rPr lang="en-GB" sz="1000" dirty="0"/>
              <a:t> </a:t>
            </a:r>
            <a:r>
              <a:rPr lang="en-GB" sz="1000" dirty="0" err="1"/>
              <a:t>atitudes</a:t>
            </a:r>
            <a:r>
              <a:rPr lang="en-GB" sz="1000" dirty="0"/>
              <a:t> e </a:t>
            </a:r>
            <a:r>
              <a:rPr lang="en-GB" sz="1000" dirty="0" err="1"/>
              <a:t>práticas</a:t>
            </a:r>
            <a:r>
              <a:rPr lang="en-GB" sz="1000" dirty="0"/>
              <a:t>.</a:t>
            </a:r>
            <a:endParaRPr sz="1000" dirty="0"/>
          </a:p>
          <a:p>
            <a:pPr marL="228600" lvl="0" indent="-228600" algn="l" rtl="0">
              <a:lnSpc>
                <a:spcPct val="80000"/>
              </a:lnSpc>
              <a:spcBef>
                <a:spcPts val="0"/>
              </a:spcBef>
              <a:spcAft>
                <a:spcPts val="0"/>
              </a:spcAft>
              <a:buClr>
                <a:schemeClr val="dk1"/>
              </a:buClr>
              <a:buSzPts val="1000"/>
              <a:buFont typeface="Calibri"/>
              <a:buAutoNum type="arabicPeriod"/>
            </a:pPr>
            <a:r>
              <a:rPr lang="en-GB" sz="1000" b="1" dirty="0"/>
              <a:t>A </a:t>
            </a:r>
            <a:r>
              <a:rPr lang="en-GB" sz="1000" b="1" i="1" dirty="0" err="1"/>
              <a:t>QualityRights</a:t>
            </a:r>
            <a:r>
              <a:rPr lang="en-GB" sz="1000" b="1" dirty="0"/>
              <a:t> </a:t>
            </a:r>
            <a:r>
              <a:rPr lang="en-GB" sz="1000" b="1" dirty="0" err="1"/>
              <a:t>também</a:t>
            </a:r>
            <a:r>
              <a:rPr lang="en-GB" sz="1000" b="1" dirty="0"/>
              <a:t> </a:t>
            </a:r>
            <a:r>
              <a:rPr lang="en-GB" sz="1000" b="1" dirty="0" err="1"/>
              <a:t>trabalha</a:t>
            </a:r>
            <a:r>
              <a:rPr lang="en-GB" sz="1000" b="1" dirty="0"/>
              <a:t> com </a:t>
            </a:r>
            <a:r>
              <a:rPr lang="en-GB" sz="1000" b="1" dirty="0" err="1"/>
              <a:t>os</a:t>
            </a:r>
            <a:r>
              <a:rPr lang="en-GB" sz="1000" b="1" dirty="0"/>
              <a:t> </a:t>
            </a:r>
            <a:r>
              <a:rPr lang="en-GB" sz="1000" b="1" dirty="0" err="1"/>
              <a:t>países</a:t>
            </a:r>
            <a:r>
              <a:rPr lang="en-GB" sz="1000" b="1" dirty="0"/>
              <a:t> para </a:t>
            </a:r>
            <a:r>
              <a:rPr lang="en-GB" sz="1000" b="1" dirty="0" err="1"/>
              <a:t>melhorar</a:t>
            </a:r>
            <a:r>
              <a:rPr lang="en-GB" sz="1000" b="1" dirty="0"/>
              <a:t> a </a:t>
            </a:r>
            <a:r>
              <a:rPr lang="en-GB" sz="1000" b="1" dirty="0" err="1"/>
              <a:t>qualidade</a:t>
            </a:r>
            <a:r>
              <a:rPr lang="en-GB" sz="1000" b="1" dirty="0"/>
              <a:t> e as </a:t>
            </a:r>
            <a:r>
              <a:rPr lang="en-GB" sz="1000" b="1" dirty="0" err="1"/>
              <a:t>condições</a:t>
            </a:r>
            <a:r>
              <a:rPr lang="en-GB" sz="1000" b="1" dirty="0"/>
              <a:t> dos </a:t>
            </a:r>
            <a:r>
              <a:rPr lang="en-GB" sz="1000" b="1" dirty="0" err="1"/>
              <a:t>direitos</a:t>
            </a:r>
            <a:r>
              <a:rPr lang="en-GB" sz="1000" b="1" dirty="0"/>
              <a:t> </a:t>
            </a:r>
            <a:r>
              <a:rPr lang="en-GB" sz="1000" b="1" dirty="0" err="1"/>
              <a:t>humanos</a:t>
            </a:r>
            <a:r>
              <a:rPr lang="en-GB" sz="1000" b="1" dirty="0"/>
              <a:t> </a:t>
            </a:r>
            <a:r>
              <a:rPr lang="en-GB" sz="1000" b="1" dirty="0" err="1"/>
              <a:t>nos</a:t>
            </a:r>
            <a:r>
              <a:rPr lang="en-GB" sz="1000" b="1" dirty="0"/>
              <a:t> </a:t>
            </a:r>
            <a:r>
              <a:rPr lang="en-GB" sz="1000" b="1" dirty="0" err="1"/>
              <a:t>serviços</a:t>
            </a:r>
            <a:r>
              <a:rPr lang="en-GB" sz="1000" b="1" dirty="0"/>
              <a:t> de </a:t>
            </a:r>
            <a:r>
              <a:rPr lang="en-GB" sz="1000" b="1" dirty="0" err="1"/>
              <a:t>saúde</a:t>
            </a:r>
            <a:r>
              <a:rPr lang="en-GB" sz="1000" b="1" dirty="0"/>
              <a:t> mental e </a:t>
            </a:r>
            <a:r>
              <a:rPr lang="en-GB" sz="1000" b="1" dirty="0" err="1"/>
              <a:t>serviços</a:t>
            </a:r>
            <a:r>
              <a:rPr lang="en-GB" sz="1000" b="1" dirty="0"/>
              <a:t> </a:t>
            </a:r>
            <a:r>
              <a:rPr lang="en-GB" sz="1000" b="1" dirty="0" err="1"/>
              <a:t>relacionados</a:t>
            </a:r>
            <a:r>
              <a:rPr lang="en-GB" sz="1000" b="1" dirty="0"/>
              <a:t>.  </a:t>
            </a:r>
            <a:endParaRPr dirty="0"/>
          </a:p>
          <a:p>
            <a:pPr marL="628650" lvl="1" indent="-171450" algn="l" rtl="0">
              <a:lnSpc>
                <a:spcPct val="80000"/>
              </a:lnSpc>
              <a:spcBef>
                <a:spcPts val="0"/>
              </a:spcBef>
              <a:spcAft>
                <a:spcPts val="0"/>
              </a:spcAft>
              <a:buClr>
                <a:schemeClr val="dk1"/>
              </a:buClr>
              <a:buSzPts val="1000"/>
              <a:buFont typeface="Arial"/>
              <a:buChar char="•"/>
            </a:pPr>
            <a:r>
              <a:rPr lang="en-GB" sz="1000" dirty="0"/>
              <a:t>A </a:t>
            </a:r>
            <a:r>
              <a:rPr lang="en-GB" sz="1000" dirty="0" err="1"/>
              <a:t>QualityRights</a:t>
            </a:r>
            <a:r>
              <a:rPr lang="en-GB" sz="1000" dirty="0"/>
              <a:t> </a:t>
            </a:r>
            <a:r>
              <a:rPr lang="en-GB" sz="1000" dirty="0" err="1"/>
              <a:t>apoia</a:t>
            </a:r>
            <a:r>
              <a:rPr lang="en-GB" sz="1000" dirty="0"/>
              <a:t> </a:t>
            </a:r>
            <a:r>
              <a:rPr lang="en-GB" sz="1000" dirty="0" err="1"/>
              <a:t>os</a:t>
            </a:r>
            <a:r>
              <a:rPr lang="en-GB" sz="1000" dirty="0"/>
              <a:t> </a:t>
            </a:r>
            <a:r>
              <a:rPr lang="en-GB" sz="1000" dirty="0" err="1"/>
              <a:t>países</a:t>
            </a:r>
            <a:r>
              <a:rPr lang="en-GB" sz="1000" dirty="0"/>
              <a:t> </a:t>
            </a:r>
            <a:r>
              <a:rPr lang="en-GB" sz="1000" dirty="0" err="1"/>
              <a:t>na</a:t>
            </a:r>
            <a:r>
              <a:rPr lang="en-GB" sz="1000" dirty="0"/>
              <a:t> </a:t>
            </a:r>
            <a:r>
              <a:rPr lang="en-GB" sz="1000" dirty="0" err="1"/>
              <a:t>avaliação</a:t>
            </a:r>
            <a:r>
              <a:rPr lang="en-GB" sz="1000" dirty="0"/>
              <a:t> dos </a:t>
            </a:r>
            <a:r>
              <a:rPr lang="en-GB" sz="1000" dirty="0" err="1"/>
              <a:t>seus</a:t>
            </a:r>
            <a:r>
              <a:rPr lang="en-GB" sz="1000" dirty="0"/>
              <a:t> </a:t>
            </a:r>
            <a:r>
              <a:rPr lang="en-GB" sz="1000" dirty="0" err="1"/>
              <a:t>serviços</a:t>
            </a:r>
            <a:r>
              <a:rPr lang="en-GB" sz="1000" dirty="0"/>
              <a:t> de </a:t>
            </a:r>
            <a:r>
              <a:rPr lang="en-GB" sz="1000" dirty="0" err="1"/>
              <a:t>saúde</a:t>
            </a:r>
            <a:r>
              <a:rPr lang="en-GB" sz="1000" dirty="0"/>
              <a:t> mental e </a:t>
            </a:r>
            <a:r>
              <a:rPr lang="en-GB" sz="1000" dirty="0" err="1"/>
              <a:t>assistência</a:t>
            </a:r>
            <a:r>
              <a:rPr lang="en-GB" sz="1000" dirty="0"/>
              <a:t> social para </a:t>
            </a:r>
            <a:r>
              <a:rPr lang="en-GB" sz="1000" dirty="0" err="1"/>
              <a:t>determinar</a:t>
            </a:r>
            <a:r>
              <a:rPr lang="en-GB" sz="1000" dirty="0"/>
              <a:t> </a:t>
            </a:r>
            <a:r>
              <a:rPr lang="en-GB" sz="1000" dirty="0" err="1"/>
              <a:t>em</a:t>
            </a:r>
            <a:r>
              <a:rPr lang="en-GB" sz="1000" dirty="0"/>
              <a:t> que </a:t>
            </a:r>
            <a:r>
              <a:rPr lang="en-GB" sz="1000" dirty="0" err="1"/>
              <a:t>medida</a:t>
            </a:r>
            <a:r>
              <a:rPr lang="en-GB" sz="1000" dirty="0"/>
              <a:t> </a:t>
            </a:r>
            <a:r>
              <a:rPr lang="en-GB" sz="1000" dirty="0" err="1"/>
              <a:t>estes</a:t>
            </a:r>
            <a:r>
              <a:rPr lang="en-GB" sz="1000" dirty="0"/>
              <a:t> </a:t>
            </a:r>
            <a:r>
              <a:rPr lang="en-GB" sz="1000" dirty="0" err="1"/>
              <a:t>respeitam</a:t>
            </a:r>
            <a:r>
              <a:rPr lang="en-GB" sz="1000" dirty="0"/>
              <a:t> </a:t>
            </a:r>
            <a:r>
              <a:rPr lang="en-GB" sz="1000" dirty="0" err="1"/>
              <a:t>os</a:t>
            </a:r>
            <a:r>
              <a:rPr lang="en-GB" sz="1000" dirty="0"/>
              <a:t> </a:t>
            </a:r>
            <a:r>
              <a:rPr lang="en-GB" sz="1000" dirty="0" err="1"/>
              <a:t>direitos</a:t>
            </a:r>
            <a:r>
              <a:rPr lang="en-GB" sz="1000" dirty="0"/>
              <a:t> dos </a:t>
            </a:r>
            <a:r>
              <a:rPr lang="en-GB" sz="1000" dirty="0" err="1"/>
              <a:t>usuários</a:t>
            </a:r>
            <a:r>
              <a:rPr lang="en-GB" sz="1000" dirty="0"/>
              <a:t> dos </a:t>
            </a:r>
            <a:r>
              <a:rPr lang="en-GB" sz="1000" dirty="0" err="1"/>
              <a:t>serviços</a:t>
            </a:r>
            <a:r>
              <a:rPr lang="en-GB" sz="1000" dirty="0"/>
              <a:t>.  </a:t>
            </a:r>
            <a:endParaRPr dirty="0"/>
          </a:p>
          <a:p>
            <a:pPr marL="628650" lvl="1" indent="-171450" algn="l" rtl="0">
              <a:lnSpc>
                <a:spcPct val="80000"/>
              </a:lnSpc>
              <a:spcBef>
                <a:spcPts val="0"/>
              </a:spcBef>
              <a:spcAft>
                <a:spcPts val="0"/>
              </a:spcAft>
              <a:buClr>
                <a:schemeClr val="dk1"/>
              </a:buClr>
              <a:buSzPts val="1000"/>
              <a:buFont typeface="Arial"/>
              <a:buChar char="•"/>
            </a:pPr>
            <a:r>
              <a:rPr lang="en-GB" sz="1000" dirty="0"/>
              <a:t>A </a:t>
            </a:r>
            <a:r>
              <a:rPr lang="en-GB" sz="1000" dirty="0" err="1"/>
              <a:t>QualityRights</a:t>
            </a:r>
            <a:r>
              <a:rPr lang="en-GB" sz="1000" dirty="0"/>
              <a:t> </a:t>
            </a:r>
            <a:r>
              <a:rPr lang="en-GB" sz="1000" dirty="0" err="1"/>
              <a:t>também</a:t>
            </a:r>
            <a:r>
              <a:rPr lang="en-GB" sz="1000" dirty="0"/>
              <a:t> </a:t>
            </a:r>
            <a:r>
              <a:rPr lang="en-GB" sz="1000" dirty="0" err="1"/>
              <a:t>apoia</a:t>
            </a:r>
            <a:r>
              <a:rPr lang="en-GB" sz="1000" dirty="0"/>
              <a:t> </a:t>
            </a:r>
            <a:r>
              <a:rPr lang="en-GB" sz="1000" dirty="0" err="1"/>
              <a:t>os</a:t>
            </a:r>
            <a:r>
              <a:rPr lang="en-GB" sz="1000" dirty="0"/>
              <a:t> </a:t>
            </a:r>
            <a:r>
              <a:rPr lang="en-GB" sz="1000" dirty="0" err="1"/>
              <a:t>países</a:t>
            </a:r>
            <a:r>
              <a:rPr lang="en-GB" sz="1000" dirty="0"/>
              <a:t> a </a:t>
            </a:r>
            <a:r>
              <a:rPr lang="en-GB" sz="1000" dirty="0" err="1"/>
              <a:t>implementar</a:t>
            </a:r>
            <a:r>
              <a:rPr lang="en-GB" sz="1000" dirty="0"/>
              <a:t> </a:t>
            </a:r>
            <a:r>
              <a:rPr lang="en-GB" sz="1000" dirty="0" err="1"/>
              <a:t>planos</a:t>
            </a:r>
            <a:r>
              <a:rPr lang="en-GB" sz="1000" dirty="0"/>
              <a:t> para </a:t>
            </a:r>
            <a:r>
              <a:rPr lang="en-GB" sz="1000" dirty="0" err="1"/>
              <a:t>ajudar</a:t>
            </a:r>
            <a:r>
              <a:rPr lang="en-GB" sz="1000" dirty="0"/>
              <a:t> a </a:t>
            </a:r>
            <a:r>
              <a:rPr lang="en-GB" sz="1000" dirty="0" err="1"/>
              <a:t>transformar</a:t>
            </a:r>
            <a:r>
              <a:rPr lang="en-GB" sz="1000" dirty="0"/>
              <a:t> </a:t>
            </a:r>
            <a:r>
              <a:rPr lang="en-GB" sz="1000" dirty="0" err="1"/>
              <a:t>os</a:t>
            </a:r>
            <a:r>
              <a:rPr lang="en-GB" sz="1000" dirty="0"/>
              <a:t> </a:t>
            </a:r>
            <a:r>
              <a:rPr lang="en-GB" sz="1000" dirty="0" err="1"/>
              <a:t>serviços</a:t>
            </a:r>
            <a:r>
              <a:rPr lang="en-GB" sz="1000" dirty="0"/>
              <a:t>, de modo que </a:t>
            </a:r>
            <a:r>
              <a:rPr lang="en-GB" sz="1000" dirty="0" err="1"/>
              <a:t>promovam</a:t>
            </a:r>
            <a:r>
              <a:rPr lang="en-GB" sz="1000" dirty="0"/>
              <a:t> </a:t>
            </a:r>
            <a:r>
              <a:rPr lang="en-GB" sz="1000" dirty="0" err="1"/>
              <a:t>os</a:t>
            </a:r>
            <a:r>
              <a:rPr lang="en-GB" sz="1000" dirty="0"/>
              <a:t> </a:t>
            </a:r>
            <a:r>
              <a:rPr lang="en-GB" sz="1000" dirty="0" err="1"/>
              <a:t>direitos</a:t>
            </a:r>
            <a:r>
              <a:rPr lang="en-GB" sz="1000" dirty="0"/>
              <a:t> </a:t>
            </a:r>
            <a:r>
              <a:rPr lang="en-GB" sz="1000" dirty="0" err="1"/>
              <a:t>humanos</a:t>
            </a:r>
            <a:r>
              <a:rPr lang="en-GB" sz="1000" dirty="0"/>
              <a:t> e a </a:t>
            </a:r>
            <a:r>
              <a:rPr lang="en-GB" sz="1000" dirty="0" err="1"/>
              <a:t>recuperação</a:t>
            </a:r>
            <a:r>
              <a:rPr lang="en-GB" sz="1000" dirty="0"/>
              <a:t>.</a:t>
            </a:r>
            <a:endParaRPr dirty="0"/>
          </a:p>
          <a:p>
            <a:pPr marL="228600" lvl="0" indent="-228600" algn="l" rtl="0">
              <a:lnSpc>
                <a:spcPct val="80000"/>
              </a:lnSpc>
              <a:spcBef>
                <a:spcPts val="0"/>
              </a:spcBef>
              <a:spcAft>
                <a:spcPts val="0"/>
              </a:spcAft>
              <a:buClr>
                <a:schemeClr val="dk1"/>
              </a:buClr>
              <a:buSzPts val="1000"/>
              <a:buFont typeface="Calibri"/>
              <a:buAutoNum type="arabicPeriod"/>
            </a:pPr>
            <a:r>
              <a:rPr lang="en-GB" sz="1000" b="1" dirty="0" err="1"/>
              <a:t>Outra</a:t>
            </a:r>
            <a:r>
              <a:rPr lang="en-GB" sz="1000" b="1" dirty="0"/>
              <a:t> </a:t>
            </a:r>
            <a:r>
              <a:rPr lang="en-GB" sz="1000" b="1" dirty="0" err="1"/>
              <a:t>área</a:t>
            </a:r>
            <a:r>
              <a:rPr lang="en-GB" sz="1000" b="1" dirty="0"/>
              <a:t> </a:t>
            </a:r>
            <a:r>
              <a:rPr lang="en-GB" sz="1000" b="1" dirty="0" err="1"/>
              <a:t>é</a:t>
            </a:r>
            <a:r>
              <a:rPr lang="en-GB" sz="1000" b="1" dirty="0"/>
              <a:t> a </a:t>
            </a:r>
            <a:r>
              <a:rPr lang="en-GB" sz="1000" b="1" dirty="0" err="1"/>
              <a:t>criação</a:t>
            </a:r>
            <a:r>
              <a:rPr lang="en-GB" sz="1000" b="1" dirty="0"/>
              <a:t> de </a:t>
            </a:r>
            <a:r>
              <a:rPr lang="en-GB" sz="1000" b="1" dirty="0" err="1"/>
              <a:t>serviços</a:t>
            </a:r>
            <a:r>
              <a:rPr lang="en-GB" sz="1000" b="1" dirty="0"/>
              <a:t> e </a:t>
            </a:r>
            <a:r>
              <a:rPr lang="en-GB" sz="1000" b="1" dirty="0" err="1"/>
              <a:t>apoios</a:t>
            </a:r>
            <a:r>
              <a:rPr lang="en-GB" sz="1000" b="1" dirty="0"/>
              <a:t> </a:t>
            </a:r>
            <a:r>
              <a:rPr lang="en-GB" sz="1000" b="1" dirty="0" err="1"/>
              <a:t>baseados</a:t>
            </a:r>
            <a:r>
              <a:rPr lang="en-GB" sz="1000" b="1" dirty="0"/>
              <a:t> </a:t>
            </a:r>
            <a:r>
              <a:rPr lang="en-GB" sz="1000" b="1" dirty="0" err="1"/>
              <a:t>na</a:t>
            </a:r>
            <a:r>
              <a:rPr lang="en-GB" sz="1000" b="1" dirty="0"/>
              <a:t> </a:t>
            </a:r>
            <a:r>
              <a:rPr lang="en-GB" sz="1000" b="1" dirty="0" err="1"/>
              <a:t>comunidade</a:t>
            </a:r>
            <a:r>
              <a:rPr lang="en-GB" sz="1000" b="1" dirty="0"/>
              <a:t> que </a:t>
            </a:r>
            <a:r>
              <a:rPr lang="en-GB" sz="1000" b="1" dirty="0" err="1"/>
              <a:t>respeitem</a:t>
            </a:r>
            <a:r>
              <a:rPr lang="en-GB" sz="1000" b="1" dirty="0"/>
              <a:t> e </a:t>
            </a:r>
            <a:r>
              <a:rPr lang="en-GB" sz="1000" b="1" dirty="0" err="1"/>
              <a:t>promovam</a:t>
            </a:r>
            <a:r>
              <a:rPr lang="en-GB" sz="1000" b="1" dirty="0"/>
              <a:t> </a:t>
            </a:r>
            <a:r>
              <a:rPr lang="en-GB" sz="1000" b="1" dirty="0" err="1"/>
              <a:t>os</a:t>
            </a:r>
            <a:r>
              <a:rPr lang="en-GB" sz="1000" b="1" dirty="0"/>
              <a:t> </a:t>
            </a:r>
            <a:r>
              <a:rPr lang="en-GB" sz="1000" b="1" dirty="0" err="1"/>
              <a:t>direitos</a:t>
            </a:r>
            <a:r>
              <a:rPr lang="en-GB" sz="1000" b="1" dirty="0"/>
              <a:t> </a:t>
            </a:r>
            <a:r>
              <a:rPr lang="en-GB" sz="1000" b="1" dirty="0" err="1"/>
              <a:t>humanos</a:t>
            </a:r>
            <a:r>
              <a:rPr lang="en-GB" sz="1000" b="1" dirty="0"/>
              <a:t>.  </a:t>
            </a:r>
            <a:endParaRPr dirty="0"/>
          </a:p>
          <a:p>
            <a:pPr marL="628650" lvl="1" indent="-171450" algn="l" rtl="0">
              <a:lnSpc>
                <a:spcPct val="80000"/>
              </a:lnSpc>
              <a:spcBef>
                <a:spcPts val="0"/>
              </a:spcBef>
              <a:spcAft>
                <a:spcPts val="0"/>
              </a:spcAft>
              <a:buClr>
                <a:schemeClr val="dk1"/>
              </a:buClr>
              <a:buSzPts val="1000"/>
              <a:buFont typeface="Arial"/>
              <a:buChar char="•"/>
            </a:pPr>
            <a:r>
              <a:rPr lang="en-GB" sz="1000" dirty="0"/>
              <a:t>Para </a:t>
            </a:r>
            <a:r>
              <a:rPr lang="en-GB" sz="1000" dirty="0" err="1"/>
              <a:t>acabar</a:t>
            </a:r>
            <a:r>
              <a:rPr lang="en-GB" sz="1000" dirty="0"/>
              <a:t> com a </a:t>
            </a:r>
            <a:r>
              <a:rPr lang="en-GB" sz="1000" dirty="0" err="1"/>
              <a:t>institucionalização</a:t>
            </a:r>
            <a:r>
              <a:rPr lang="en-GB" sz="1000" dirty="0"/>
              <a:t> e </a:t>
            </a:r>
            <a:r>
              <a:rPr lang="en-GB" sz="1000" dirty="0" err="1"/>
              <a:t>promover</a:t>
            </a:r>
            <a:r>
              <a:rPr lang="en-GB" sz="1000" dirty="0"/>
              <a:t> a </a:t>
            </a:r>
            <a:r>
              <a:rPr lang="en-GB" sz="1000" dirty="0" err="1"/>
              <a:t>inclusão</a:t>
            </a:r>
            <a:r>
              <a:rPr lang="en-GB" sz="1000" dirty="0"/>
              <a:t> </a:t>
            </a:r>
            <a:r>
              <a:rPr lang="en-GB" sz="1000" dirty="0" err="1"/>
              <a:t>na</a:t>
            </a:r>
            <a:r>
              <a:rPr lang="en-GB" sz="1000" dirty="0"/>
              <a:t> </a:t>
            </a:r>
            <a:r>
              <a:rPr lang="en-GB" sz="1000" dirty="0" err="1"/>
              <a:t>comunidade</a:t>
            </a:r>
            <a:r>
              <a:rPr lang="en-GB" sz="1000" dirty="0"/>
              <a:t>, </a:t>
            </a:r>
            <a:r>
              <a:rPr lang="en-GB" sz="1000" dirty="0" err="1"/>
              <a:t>é</a:t>
            </a:r>
            <a:r>
              <a:rPr lang="en-GB" sz="1000" dirty="0"/>
              <a:t> </a:t>
            </a:r>
            <a:r>
              <a:rPr lang="en-GB" sz="1000" dirty="0" err="1"/>
              <a:t>essencial</a:t>
            </a:r>
            <a:r>
              <a:rPr lang="en-GB" sz="1000" dirty="0"/>
              <a:t> que </a:t>
            </a:r>
            <a:r>
              <a:rPr lang="en-GB" sz="1000" dirty="0" err="1"/>
              <a:t>os</a:t>
            </a:r>
            <a:r>
              <a:rPr lang="en-GB" sz="1000" dirty="0"/>
              <a:t> </a:t>
            </a:r>
            <a:r>
              <a:rPr lang="en-GB" sz="1000" dirty="0" err="1"/>
              <a:t>países</a:t>
            </a:r>
            <a:r>
              <a:rPr lang="en-GB" sz="1000" dirty="0"/>
              <a:t> </a:t>
            </a:r>
            <a:r>
              <a:rPr lang="en-GB" sz="1000" dirty="0" err="1"/>
              <a:t>implementem</a:t>
            </a:r>
            <a:r>
              <a:rPr lang="en-GB" sz="1000" dirty="0"/>
              <a:t> </a:t>
            </a:r>
            <a:r>
              <a:rPr lang="en-GB" sz="1000" dirty="0" err="1"/>
              <a:t>uma</a:t>
            </a:r>
            <a:r>
              <a:rPr lang="en-GB" sz="1000" dirty="0"/>
              <a:t> </a:t>
            </a:r>
            <a:r>
              <a:rPr lang="en-GB" sz="1000" dirty="0" err="1"/>
              <a:t>gama</a:t>
            </a:r>
            <a:r>
              <a:rPr lang="en-GB" sz="1000" dirty="0"/>
              <a:t> </a:t>
            </a:r>
            <a:r>
              <a:rPr lang="en-GB" sz="1000" dirty="0" err="1"/>
              <a:t>completa</a:t>
            </a:r>
            <a:r>
              <a:rPr lang="en-GB" sz="1000" dirty="0"/>
              <a:t> de </a:t>
            </a:r>
            <a:r>
              <a:rPr lang="en-GB" sz="1000" dirty="0" err="1"/>
              <a:t>serviços</a:t>
            </a:r>
            <a:r>
              <a:rPr lang="en-GB" sz="1000" dirty="0"/>
              <a:t> que </a:t>
            </a:r>
            <a:r>
              <a:rPr lang="en-GB" sz="1000" dirty="0" err="1"/>
              <a:t>atendam</a:t>
            </a:r>
            <a:r>
              <a:rPr lang="en-GB" sz="1000" dirty="0"/>
              <a:t> </a:t>
            </a:r>
            <a:r>
              <a:rPr lang="en-GB" sz="1000" dirty="0" err="1"/>
              <a:t>às</a:t>
            </a:r>
            <a:r>
              <a:rPr lang="en-GB" sz="1000" dirty="0"/>
              <a:t> </a:t>
            </a:r>
            <a:r>
              <a:rPr lang="en-GB" sz="1000" dirty="0" err="1"/>
              <a:t>necessidades</a:t>
            </a:r>
            <a:r>
              <a:rPr lang="en-GB" sz="1000" dirty="0"/>
              <a:t> e </a:t>
            </a:r>
            <a:r>
              <a:rPr lang="en-GB" sz="1000" dirty="0" err="1"/>
              <a:t>exigências</a:t>
            </a:r>
            <a:r>
              <a:rPr lang="en-GB" sz="1000" dirty="0"/>
              <a:t> das </a:t>
            </a:r>
            <a:r>
              <a:rPr lang="en-GB" sz="1000" dirty="0" err="1"/>
              <a:t>pessoas</a:t>
            </a:r>
            <a:r>
              <a:rPr lang="en-GB" sz="1000" dirty="0"/>
              <a:t>. No </a:t>
            </a:r>
            <a:r>
              <a:rPr lang="en-GB" sz="1000" dirty="0" err="1"/>
              <a:t>entanto</a:t>
            </a:r>
            <a:r>
              <a:rPr lang="en-GB" sz="1000" dirty="0"/>
              <a:t>, </a:t>
            </a:r>
            <a:r>
              <a:rPr lang="en-GB" sz="1000" dirty="0" err="1"/>
              <a:t>muitos</a:t>
            </a:r>
            <a:r>
              <a:rPr lang="en-GB" sz="1000" dirty="0"/>
              <a:t> dos </a:t>
            </a:r>
            <a:r>
              <a:rPr lang="en-GB" sz="1000" dirty="0" err="1"/>
              <a:t>serviços</a:t>
            </a:r>
            <a:r>
              <a:rPr lang="en-GB" sz="1000" dirty="0"/>
              <a:t> </a:t>
            </a:r>
            <a:r>
              <a:rPr lang="en-GB" sz="1000" dirty="0" err="1"/>
              <a:t>prestados</a:t>
            </a:r>
            <a:r>
              <a:rPr lang="en-GB" sz="1000" dirty="0"/>
              <a:t> </a:t>
            </a:r>
            <a:r>
              <a:rPr lang="en-GB" sz="1000" dirty="0" err="1"/>
              <a:t>nos</a:t>
            </a:r>
            <a:r>
              <a:rPr lang="en-GB" sz="1000" dirty="0"/>
              <a:t> </a:t>
            </a:r>
            <a:r>
              <a:rPr lang="en-GB" sz="1000" dirty="0" err="1"/>
              <a:t>países</a:t>
            </a:r>
            <a:r>
              <a:rPr lang="en-GB" sz="1000" dirty="0"/>
              <a:t> </a:t>
            </a:r>
            <a:r>
              <a:rPr lang="en-GB" sz="1000" dirty="0" err="1"/>
              <a:t>são</a:t>
            </a:r>
            <a:r>
              <a:rPr lang="en-GB" sz="1000" dirty="0"/>
              <a:t> </a:t>
            </a:r>
            <a:r>
              <a:rPr lang="en-GB" sz="1000" dirty="0" err="1"/>
              <a:t>obsoletos</a:t>
            </a:r>
            <a:r>
              <a:rPr lang="en-GB" sz="1000" dirty="0"/>
              <a:t> e </a:t>
            </a:r>
            <a:r>
              <a:rPr lang="en-GB" sz="1000" dirty="0" err="1"/>
              <a:t>não</a:t>
            </a:r>
            <a:r>
              <a:rPr lang="en-GB" sz="1000" dirty="0"/>
              <a:t> </a:t>
            </a:r>
            <a:r>
              <a:rPr lang="en-GB" sz="1000" dirty="0" err="1"/>
              <a:t>atendem</a:t>
            </a:r>
            <a:r>
              <a:rPr lang="en-GB" sz="1000" dirty="0"/>
              <a:t> </a:t>
            </a:r>
            <a:r>
              <a:rPr lang="en-GB" sz="1000" dirty="0" err="1"/>
              <a:t>às</a:t>
            </a:r>
            <a:r>
              <a:rPr lang="en-GB" sz="1000" dirty="0"/>
              <a:t> </a:t>
            </a:r>
            <a:r>
              <a:rPr lang="en-GB" sz="1000" dirty="0" err="1"/>
              <a:t>exigências</a:t>
            </a:r>
            <a:r>
              <a:rPr lang="en-GB" sz="1000" dirty="0"/>
              <a:t> das </a:t>
            </a:r>
            <a:r>
              <a:rPr lang="en-GB" sz="1000" dirty="0" err="1"/>
              <a:t>pessoas</a:t>
            </a:r>
            <a:r>
              <a:rPr lang="en-GB" sz="1000" dirty="0"/>
              <a:t>.  </a:t>
            </a:r>
            <a:endParaRPr dirty="0"/>
          </a:p>
          <a:p>
            <a:pPr marL="628650" lvl="1" indent="-171450" algn="l" rtl="0">
              <a:lnSpc>
                <a:spcPct val="80000"/>
              </a:lnSpc>
              <a:spcBef>
                <a:spcPts val="0"/>
              </a:spcBef>
              <a:spcAft>
                <a:spcPts val="0"/>
              </a:spcAft>
              <a:buClr>
                <a:schemeClr val="dk1"/>
              </a:buClr>
              <a:buSzPts val="1000"/>
              <a:buFont typeface="Arial"/>
              <a:buChar char="•"/>
            </a:pPr>
            <a:r>
              <a:rPr lang="en-GB" sz="1000" dirty="0"/>
              <a:t>A </a:t>
            </a:r>
            <a:r>
              <a:rPr lang="en-GB" sz="1000" dirty="0" err="1"/>
              <a:t>QualityRights</a:t>
            </a:r>
            <a:r>
              <a:rPr lang="en-GB" sz="1000" dirty="0"/>
              <a:t> </a:t>
            </a:r>
            <a:r>
              <a:rPr lang="en-GB" sz="1000" dirty="0" err="1"/>
              <a:t>está</a:t>
            </a:r>
            <a:r>
              <a:rPr lang="en-GB" sz="1000" dirty="0"/>
              <a:t> a </a:t>
            </a:r>
            <a:r>
              <a:rPr lang="en-GB" sz="1000" dirty="0" err="1"/>
              <a:t>fornecer</a:t>
            </a:r>
            <a:r>
              <a:rPr lang="en-GB" sz="1000" dirty="0"/>
              <a:t> </a:t>
            </a:r>
            <a:r>
              <a:rPr lang="en-GB" sz="1000" dirty="0" err="1"/>
              <a:t>orientação</a:t>
            </a:r>
            <a:r>
              <a:rPr lang="en-GB" sz="1000" dirty="0"/>
              <a:t> </a:t>
            </a:r>
            <a:r>
              <a:rPr lang="en-GB" sz="1000" dirty="0" err="1"/>
              <a:t>aos</a:t>
            </a:r>
            <a:r>
              <a:rPr lang="en-GB" sz="1000" dirty="0"/>
              <a:t> </a:t>
            </a:r>
            <a:r>
              <a:rPr lang="en-GB" sz="1000" dirty="0" err="1"/>
              <a:t>países</a:t>
            </a:r>
            <a:r>
              <a:rPr lang="en-GB" sz="1000" dirty="0"/>
              <a:t> </a:t>
            </a:r>
            <a:r>
              <a:rPr lang="en-GB" sz="1000" dirty="0" err="1"/>
              <a:t>sobre</a:t>
            </a:r>
            <a:r>
              <a:rPr lang="en-GB" sz="1000" dirty="0"/>
              <a:t> </a:t>
            </a:r>
            <a:r>
              <a:rPr lang="en-GB" sz="1000" dirty="0" err="1"/>
              <a:t>serviços</a:t>
            </a:r>
            <a:r>
              <a:rPr lang="en-GB" sz="1000" dirty="0"/>
              <a:t> e </a:t>
            </a:r>
            <a:r>
              <a:rPr lang="en-GB" sz="1000" dirty="0" err="1"/>
              <a:t>apoios</a:t>
            </a:r>
            <a:r>
              <a:rPr lang="en-GB" sz="1000" dirty="0"/>
              <a:t> </a:t>
            </a:r>
            <a:r>
              <a:rPr lang="en-GB" sz="1000" dirty="0" err="1"/>
              <a:t>baseados</a:t>
            </a:r>
            <a:r>
              <a:rPr lang="en-GB" sz="1000" dirty="0"/>
              <a:t> </a:t>
            </a:r>
            <a:r>
              <a:rPr lang="en-GB" sz="1000" dirty="0" err="1"/>
              <a:t>na</a:t>
            </a:r>
            <a:r>
              <a:rPr lang="en-GB" sz="1000" dirty="0"/>
              <a:t> </a:t>
            </a:r>
            <a:r>
              <a:rPr lang="en-GB" sz="1000" dirty="0" err="1"/>
              <a:t>comunidade</a:t>
            </a:r>
            <a:r>
              <a:rPr lang="en-GB" sz="1000" dirty="0"/>
              <a:t> que </a:t>
            </a:r>
            <a:r>
              <a:rPr lang="en-GB" sz="1000" dirty="0" err="1"/>
              <a:t>são</a:t>
            </a:r>
            <a:r>
              <a:rPr lang="en-GB" sz="1000" dirty="0"/>
              <a:t> </a:t>
            </a:r>
            <a:r>
              <a:rPr lang="en-GB" sz="1000" dirty="0" err="1"/>
              <a:t>centrados</a:t>
            </a:r>
            <a:r>
              <a:rPr lang="en-GB" sz="1000" dirty="0"/>
              <a:t> </a:t>
            </a:r>
            <a:r>
              <a:rPr lang="en-GB" sz="1000" dirty="0" err="1"/>
              <a:t>nas</a:t>
            </a:r>
            <a:r>
              <a:rPr lang="en-GB" sz="1000" dirty="0"/>
              <a:t> </a:t>
            </a:r>
            <a:r>
              <a:rPr lang="en-GB" sz="1000" dirty="0" err="1"/>
              <a:t>pessoas</a:t>
            </a:r>
            <a:r>
              <a:rPr lang="en-GB" sz="1000" dirty="0"/>
              <a:t>, </a:t>
            </a:r>
            <a:r>
              <a:rPr lang="en-GB" sz="1000" dirty="0" err="1"/>
              <a:t>funcionam</a:t>
            </a:r>
            <a:r>
              <a:rPr lang="en-GB" sz="1000" dirty="0"/>
              <a:t> </a:t>
            </a:r>
            <a:r>
              <a:rPr lang="en-GB" sz="1000" dirty="0" err="1"/>
              <a:t>sem</a:t>
            </a:r>
            <a:r>
              <a:rPr lang="en-GB" sz="1000" dirty="0"/>
              <a:t> </a:t>
            </a:r>
            <a:r>
              <a:rPr lang="en-GB" sz="1000" dirty="0" err="1"/>
              <a:t>coação</a:t>
            </a:r>
            <a:r>
              <a:rPr lang="en-GB" sz="1000" dirty="0"/>
              <a:t>, </a:t>
            </a:r>
            <a:r>
              <a:rPr lang="en-GB" sz="1000" dirty="0" err="1"/>
              <a:t>respondem</a:t>
            </a:r>
            <a:r>
              <a:rPr lang="en-GB" sz="1000" dirty="0"/>
              <a:t> </a:t>
            </a:r>
            <a:r>
              <a:rPr lang="en-GB" sz="1000" dirty="0" err="1"/>
              <a:t>às</a:t>
            </a:r>
            <a:r>
              <a:rPr lang="en-GB" sz="1000" dirty="0"/>
              <a:t> </a:t>
            </a:r>
            <a:r>
              <a:rPr lang="en-GB" sz="1000" dirty="0" err="1"/>
              <a:t>necessidades</a:t>
            </a:r>
            <a:r>
              <a:rPr lang="en-GB" sz="1000" dirty="0"/>
              <a:t> das </a:t>
            </a:r>
            <a:r>
              <a:rPr lang="en-GB" sz="1000" dirty="0" err="1"/>
              <a:t>pessoas</a:t>
            </a:r>
            <a:r>
              <a:rPr lang="en-GB" sz="1000" dirty="0"/>
              <a:t> e </a:t>
            </a:r>
            <a:r>
              <a:rPr lang="en-GB" sz="1000" dirty="0" err="1"/>
              <a:t>apoiam</a:t>
            </a:r>
            <a:r>
              <a:rPr lang="en-GB" sz="1000" dirty="0"/>
              <a:t> a </a:t>
            </a:r>
            <a:r>
              <a:rPr lang="en-GB" sz="1000" dirty="0" err="1"/>
              <a:t>recuperação</a:t>
            </a:r>
            <a:r>
              <a:rPr lang="en-GB" sz="1000" dirty="0"/>
              <a:t>.</a:t>
            </a:r>
            <a:endParaRPr dirty="0"/>
          </a:p>
          <a:p>
            <a:pPr marL="228600" lvl="0" indent="-228600" algn="l" rtl="0">
              <a:lnSpc>
                <a:spcPct val="80000"/>
              </a:lnSpc>
              <a:spcBef>
                <a:spcPts val="0"/>
              </a:spcBef>
              <a:spcAft>
                <a:spcPts val="0"/>
              </a:spcAft>
              <a:buClr>
                <a:schemeClr val="dk1"/>
              </a:buClr>
              <a:buSzPts val="1000"/>
              <a:buFont typeface="Calibri"/>
              <a:buAutoNum type="arabicPeriod"/>
            </a:pPr>
            <a:r>
              <a:rPr lang="en-GB" sz="1000" b="1" dirty="0"/>
              <a:t>Uma </a:t>
            </a:r>
            <a:r>
              <a:rPr lang="en-GB" sz="1000" b="1" dirty="0" err="1"/>
              <a:t>quarta</a:t>
            </a:r>
            <a:r>
              <a:rPr lang="en-GB" sz="1000" b="1" dirty="0"/>
              <a:t> </a:t>
            </a:r>
            <a:r>
              <a:rPr lang="en-GB" sz="1000" b="1" dirty="0" err="1"/>
              <a:t>área</a:t>
            </a:r>
            <a:r>
              <a:rPr lang="en-GB" sz="1000" b="1" dirty="0"/>
              <a:t> </a:t>
            </a:r>
            <a:r>
              <a:rPr lang="en-GB" sz="1000" b="1" dirty="0" err="1"/>
              <a:t>importante</a:t>
            </a:r>
            <a:r>
              <a:rPr lang="en-GB" sz="1000" b="1" dirty="0"/>
              <a:t> de </a:t>
            </a:r>
            <a:r>
              <a:rPr lang="en-GB" sz="1000" b="1" dirty="0" err="1"/>
              <a:t>trabalho</a:t>
            </a:r>
            <a:r>
              <a:rPr lang="en-GB" sz="1000" b="1" dirty="0"/>
              <a:t> </a:t>
            </a:r>
            <a:r>
              <a:rPr lang="en-GB" sz="1000" b="1" dirty="0" err="1"/>
              <a:t>é</a:t>
            </a:r>
            <a:r>
              <a:rPr lang="en-GB" sz="1000" b="1" dirty="0"/>
              <a:t> </a:t>
            </a:r>
            <a:r>
              <a:rPr lang="en-GB" sz="1000" b="1" dirty="0" err="1"/>
              <a:t>apoiar</a:t>
            </a:r>
            <a:r>
              <a:rPr lang="en-GB" sz="1000" b="1" dirty="0"/>
              <a:t> o </a:t>
            </a:r>
            <a:r>
              <a:rPr lang="en-GB" sz="1000" b="1" dirty="0" err="1"/>
              <a:t>desenvolvimento</a:t>
            </a:r>
            <a:r>
              <a:rPr lang="en-GB" sz="1000" b="1" dirty="0"/>
              <a:t> de </a:t>
            </a:r>
            <a:r>
              <a:rPr lang="en-GB" sz="1000" b="1" dirty="0" err="1"/>
              <a:t>movimentos</a:t>
            </a:r>
            <a:r>
              <a:rPr lang="en-GB" sz="1000" b="1" dirty="0"/>
              <a:t> da </a:t>
            </a:r>
            <a:r>
              <a:rPr lang="en-GB" sz="1000" b="1" dirty="0" err="1"/>
              <a:t>sociedade</a:t>
            </a:r>
            <a:r>
              <a:rPr lang="en-GB" sz="1000" b="1" dirty="0"/>
              <a:t> civil </a:t>
            </a:r>
            <a:r>
              <a:rPr lang="en-GB" sz="1000" b="1" dirty="0" err="1"/>
              <a:t>nos</a:t>
            </a:r>
            <a:r>
              <a:rPr lang="en-GB" sz="1000" b="1" dirty="0"/>
              <a:t> </a:t>
            </a:r>
            <a:r>
              <a:rPr lang="en-GB" sz="1000" b="1" dirty="0" err="1"/>
              <a:t>países</a:t>
            </a:r>
            <a:r>
              <a:rPr lang="en-GB" sz="1000" b="1" dirty="0"/>
              <a:t> para </a:t>
            </a:r>
            <a:r>
              <a:rPr lang="en-GB" sz="1000" b="1" dirty="0" err="1"/>
              <a:t>realizar</a:t>
            </a:r>
            <a:r>
              <a:rPr lang="en-GB" sz="1000" b="1" dirty="0"/>
              <a:t> </a:t>
            </a:r>
            <a:r>
              <a:rPr lang="en-GB" sz="1000" b="1" i="1" dirty="0"/>
              <a:t>advocacy</a:t>
            </a:r>
            <a:r>
              <a:rPr lang="en-GB" sz="1000" b="1" dirty="0"/>
              <a:t> e </a:t>
            </a:r>
            <a:r>
              <a:rPr lang="en-GB" sz="1000" b="1" dirty="0" err="1"/>
              <a:t>influenciar</a:t>
            </a:r>
            <a:r>
              <a:rPr lang="en-GB" sz="1000" b="1" dirty="0"/>
              <a:t> a </a:t>
            </a:r>
            <a:r>
              <a:rPr lang="en-GB" sz="1000" b="1" dirty="0" err="1"/>
              <a:t>formulação</a:t>
            </a:r>
            <a:r>
              <a:rPr lang="en-GB" sz="1000" b="1" dirty="0"/>
              <a:t> de </a:t>
            </a:r>
            <a:r>
              <a:rPr lang="en-GB" sz="1000" b="1" dirty="0" err="1"/>
              <a:t>políticas</a:t>
            </a:r>
            <a:r>
              <a:rPr lang="en-GB" sz="1000" b="1" dirty="0"/>
              <a:t>.  </a:t>
            </a:r>
            <a:endParaRPr dirty="0"/>
          </a:p>
          <a:p>
            <a:pPr marL="685800" lvl="1" indent="-228600" algn="l" rtl="0">
              <a:lnSpc>
                <a:spcPct val="80000"/>
              </a:lnSpc>
              <a:spcBef>
                <a:spcPts val="0"/>
              </a:spcBef>
              <a:spcAft>
                <a:spcPts val="0"/>
              </a:spcAft>
              <a:buClr>
                <a:schemeClr val="dk1"/>
              </a:buClr>
              <a:buSzPts val="1000"/>
              <a:buFont typeface="Arial"/>
              <a:buChar char="•"/>
            </a:pPr>
            <a:r>
              <a:rPr lang="en-GB" sz="1000" dirty="0" err="1"/>
              <a:t>Trata</a:t>
            </a:r>
            <a:r>
              <a:rPr lang="en-GB" sz="1000" dirty="0"/>
              <a:t>-se de </a:t>
            </a:r>
            <a:r>
              <a:rPr lang="en-GB" sz="1000" dirty="0" err="1"/>
              <a:t>apoiar</a:t>
            </a:r>
            <a:r>
              <a:rPr lang="en-GB" sz="1000" dirty="0"/>
              <a:t> as </a:t>
            </a:r>
            <a:r>
              <a:rPr lang="en-GB" sz="1000" dirty="0" err="1"/>
              <a:t>pessoas</a:t>
            </a:r>
            <a:r>
              <a:rPr lang="en-GB" sz="1000" dirty="0"/>
              <a:t> com </a:t>
            </a:r>
            <a:r>
              <a:rPr lang="en-GB" sz="1000" dirty="0" err="1"/>
              <a:t>deficiências</a:t>
            </a:r>
            <a:r>
              <a:rPr lang="en-GB" sz="1000" dirty="0"/>
              <a:t> </a:t>
            </a:r>
            <a:r>
              <a:rPr lang="en-GB" sz="1000" dirty="0" err="1"/>
              <a:t>psicossociais</a:t>
            </a:r>
            <a:r>
              <a:rPr lang="en-GB" sz="1000" dirty="0"/>
              <a:t>, </a:t>
            </a:r>
            <a:r>
              <a:rPr lang="en-GB" sz="1000" dirty="0" err="1"/>
              <a:t>intelectuais</a:t>
            </a:r>
            <a:r>
              <a:rPr lang="en-GB" sz="1000" dirty="0"/>
              <a:t> e </a:t>
            </a:r>
            <a:r>
              <a:rPr lang="en-GB" sz="1000" dirty="0" err="1"/>
              <a:t>cognitivas</a:t>
            </a:r>
            <a:r>
              <a:rPr lang="en-GB" sz="1000" dirty="0"/>
              <a:t> e as </a:t>
            </a:r>
            <a:r>
              <a:rPr lang="en-GB" sz="1000" dirty="0" err="1"/>
              <a:t>suas</a:t>
            </a:r>
            <a:r>
              <a:rPr lang="en-GB" sz="1000" dirty="0"/>
              <a:t> </a:t>
            </a:r>
            <a:r>
              <a:rPr lang="en-GB" sz="1000" dirty="0" err="1"/>
              <a:t>organizações</a:t>
            </a:r>
            <a:r>
              <a:rPr lang="en-GB" sz="1000" dirty="0"/>
              <a:t> para que </a:t>
            </a:r>
            <a:r>
              <a:rPr lang="en-GB" sz="1000" dirty="0" err="1"/>
              <a:t>tenham</a:t>
            </a:r>
            <a:r>
              <a:rPr lang="en-GB" sz="1000" dirty="0"/>
              <a:t> um </a:t>
            </a:r>
            <a:r>
              <a:rPr lang="en-GB" sz="1000" dirty="0" err="1"/>
              <a:t>papel</a:t>
            </a:r>
            <a:r>
              <a:rPr lang="en-GB" sz="1000" dirty="0"/>
              <a:t> central e </a:t>
            </a:r>
            <a:r>
              <a:rPr lang="en-GB" sz="1000" dirty="0" err="1"/>
              <a:t>uma</a:t>
            </a:r>
            <a:r>
              <a:rPr lang="en-GB" sz="1000" dirty="0"/>
              <a:t> </a:t>
            </a:r>
            <a:r>
              <a:rPr lang="en-GB" sz="1000" dirty="0" err="1"/>
              <a:t>voz</a:t>
            </a:r>
            <a:r>
              <a:rPr lang="en-GB" sz="1000" dirty="0"/>
              <a:t> forte </a:t>
            </a:r>
            <a:r>
              <a:rPr lang="en-GB" sz="1000" dirty="0" err="1"/>
              <a:t>em</a:t>
            </a:r>
            <a:r>
              <a:rPr lang="en-GB" sz="1000" dirty="0"/>
              <a:t> </a:t>
            </a:r>
            <a:r>
              <a:rPr lang="en-GB" sz="1000" dirty="0" err="1"/>
              <a:t>todos</a:t>
            </a:r>
            <a:r>
              <a:rPr lang="en-GB" sz="1000" dirty="0"/>
              <a:t> </a:t>
            </a:r>
            <a:r>
              <a:rPr lang="en-GB" sz="1000" dirty="0" err="1"/>
              <a:t>os</a:t>
            </a:r>
            <a:r>
              <a:rPr lang="en-GB" sz="1000" dirty="0"/>
              <a:t> </a:t>
            </a:r>
            <a:r>
              <a:rPr lang="en-GB" sz="1000" dirty="0" err="1"/>
              <a:t>processos</a:t>
            </a:r>
            <a:r>
              <a:rPr lang="en-GB" sz="1000" dirty="0"/>
              <a:t> de </a:t>
            </a:r>
            <a:r>
              <a:rPr lang="en-GB" sz="1000" dirty="0" err="1"/>
              <a:t>tomada</a:t>
            </a:r>
            <a:r>
              <a:rPr lang="en-GB" sz="1000" dirty="0"/>
              <a:t> de </a:t>
            </a:r>
            <a:r>
              <a:rPr lang="en-GB" sz="1000" dirty="0" err="1"/>
              <a:t>decisão</a:t>
            </a:r>
            <a:r>
              <a:rPr lang="en-GB" sz="1000" dirty="0"/>
              <a:t> que as </a:t>
            </a:r>
            <a:r>
              <a:rPr lang="en-GB" sz="1000" dirty="0" err="1"/>
              <a:t>afetam</a:t>
            </a:r>
            <a:r>
              <a:rPr lang="en-GB" sz="1000" dirty="0"/>
              <a:t>.</a:t>
            </a:r>
            <a:endParaRPr dirty="0"/>
          </a:p>
          <a:p>
            <a:pPr marL="342832" lvl="0" indent="-342832" algn="l" rtl="0">
              <a:spcBef>
                <a:spcPts val="0"/>
              </a:spcBef>
              <a:spcAft>
                <a:spcPts val="0"/>
              </a:spcAft>
              <a:buClr>
                <a:schemeClr val="dk1"/>
              </a:buClr>
              <a:buSzPts val="1000"/>
              <a:buFont typeface="Calibri"/>
              <a:buAutoNum type="arabicPeriod"/>
            </a:pPr>
            <a:r>
              <a:rPr lang="en-GB" sz="1000" b="1" dirty="0"/>
              <a:t>E, </a:t>
            </a:r>
            <a:r>
              <a:rPr lang="en-GB" sz="1000" b="1" dirty="0" err="1"/>
              <a:t>finalmente</a:t>
            </a:r>
            <a:r>
              <a:rPr lang="en-GB" sz="1000" b="1" dirty="0"/>
              <a:t>, a </a:t>
            </a:r>
            <a:r>
              <a:rPr lang="en-GB" sz="1000" b="1" i="1" dirty="0" err="1"/>
              <a:t>QualityRights</a:t>
            </a:r>
            <a:r>
              <a:rPr lang="en-GB" sz="1000" b="1" dirty="0"/>
              <a:t> </a:t>
            </a:r>
            <a:r>
              <a:rPr lang="en-GB" sz="1000" b="1" dirty="0" err="1"/>
              <a:t>trabalha</a:t>
            </a:r>
            <a:r>
              <a:rPr lang="en-GB" sz="1000" b="1" dirty="0"/>
              <a:t> com </a:t>
            </a:r>
            <a:r>
              <a:rPr lang="en-GB" sz="1000" b="1" dirty="0" err="1"/>
              <a:t>os</a:t>
            </a:r>
            <a:r>
              <a:rPr lang="en-GB" sz="1000" b="1" dirty="0"/>
              <a:t> </a:t>
            </a:r>
            <a:r>
              <a:rPr lang="en-GB" sz="1000" b="1" dirty="0" err="1"/>
              <a:t>países</a:t>
            </a:r>
            <a:r>
              <a:rPr lang="en-GB" sz="1000" b="1" dirty="0"/>
              <a:t> para </a:t>
            </a:r>
            <a:r>
              <a:rPr lang="en-GB" sz="1000" b="1" dirty="0" err="1"/>
              <a:t>reformar</a:t>
            </a:r>
            <a:r>
              <a:rPr lang="en-GB" sz="1000" b="1" dirty="0"/>
              <a:t> </a:t>
            </a:r>
            <a:r>
              <a:rPr lang="en-GB" sz="1000" b="1" dirty="0" err="1"/>
              <a:t>políticas</a:t>
            </a:r>
            <a:r>
              <a:rPr lang="en-GB" sz="1000" b="1" dirty="0"/>
              <a:t> e leis de </a:t>
            </a:r>
            <a:r>
              <a:rPr lang="en-GB" sz="1000" b="1" dirty="0" err="1"/>
              <a:t>acordo</a:t>
            </a:r>
            <a:r>
              <a:rPr lang="en-GB" sz="1000" b="1" dirty="0"/>
              <a:t> com </a:t>
            </a:r>
            <a:r>
              <a:rPr lang="en-GB" sz="1000" b="1" dirty="0" err="1"/>
              <a:t>os</a:t>
            </a:r>
            <a:r>
              <a:rPr lang="en-GB" sz="1000" b="1" dirty="0"/>
              <a:t> </a:t>
            </a:r>
            <a:r>
              <a:rPr lang="en-GB" sz="1000" b="1" dirty="0" err="1"/>
              <a:t>padrões</a:t>
            </a:r>
            <a:r>
              <a:rPr lang="en-GB" sz="1000" b="1" dirty="0"/>
              <a:t> </a:t>
            </a:r>
            <a:r>
              <a:rPr lang="en-GB" sz="1000" b="1" dirty="0" err="1"/>
              <a:t>internacionais</a:t>
            </a:r>
            <a:r>
              <a:rPr lang="en-GB" sz="1000" b="1" dirty="0"/>
              <a:t> de </a:t>
            </a:r>
            <a:r>
              <a:rPr lang="en-GB" sz="1000" b="1" dirty="0" err="1"/>
              <a:t>direitos</a:t>
            </a:r>
            <a:r>
              <a:rPr lang="en-GB" sz="1000" b="1" dirty="0"/>
              <a:t> </a:t>
            </a:r>
            <a:r>
              <a:rPr lang="en-GB" sz="1000" b="1" dirty="0" err="1"/>
              <a:t>humanos</a:t>
            </a:r>
            <a:r>
              <a:rPr lang="en-GB" sz="1000" b="1" dirty="0"/>
              <a:t>. </a:t>
            </a:r>
            <a:endParaRPr dirty="0"/>
          </a:p>
          <a:p>
            <a:pPr marL="628650" lvl="1" indent="-171450" algn="l" rtl="0">
              <a:spcBef>
                <a:spcPts val="0"/>
              </a:spcBef>
              <a:spcAft>
                <a:spcPts val="0"/>
              </a:spcAft>
              <a:buClr>
                <a:schemeClr val="dk1"/>
              </a:buClr>
              <a:buSzPts val="1000"/>
              <a:buFont typeface="Arial"/>
              <a:buChar char="•"/>
            </a:pPr>
            <a:r>
              <a:rPr lang="en-GB" sz="1000" dirty="0" err="1"/>
              <a:t>Isso</a:t>
            </a:r>
            <a:r>
              <a:rPr lang="en-GB" sz="1000" dirty="0"/>
              <a:t> </a:t>
            </a:r>
            <a:r>
              <a:rPr lang="en-GB" sz="1000" dirty="0" err="1"/>
              <a:t>proporciona</a:t>
            </a:r>
            <a:r>
              <a:rPr lang="en-GB" sz="1000" dirty="0"/>
              <a:t> um </a:t>
            </a:r>
            <a:r>
              <a:rPr lang="en-GB" sz="1000" dirty="0" err="1"/>
              <a:t>mecanismo</a:t>
            </a:r>
            <a:r>
              <a:rPr lang="en-GB" sz="1000" dirty="0"/>
              <a:t> </a:t>
            </a:r>
            <a:r>
              <a:rPr lang="en-GB" sz="1000" dirty="0" err="1"/>
              <a:t>importante</a:t>
            </a:r>
            <a:r>
              <a:rPr lang="en-GB" sz="1000" dirty="0"/>
              <a:t> </a:t>
            </a:r>
            <a:r>
              <a:rPr lang="en-GB" sz="1000" dirty="0" err="1"/>
              <a:t>nos</a:t>
            </a:r>
            <a:r>
              <a:rPr lang="en-GB" sz="1000" dirty="0"/>
              <a:t> </a:t>
            </a:r>
            <a:r>
              <a:rPr lang="en-GB" sz="1000" dirty="0" err="1"/>
              <a:t>países</a:t>
            </a:r>
            <a:r>
              <a:rPr lang="en-GB" sz="1000" dirty="0"/>
              <a:t> para </a:t>
            </a:r>
            <a:r>
              <a:rPr lang="en-GB" sz="1000" dirty="0" err="1"/>
              <a:t>impedir</a:t>
            </a:r>
            <a:r>
              <a:rPr lang="en-GB" sz="1000" dirty="0"/>
              <a:t> </a:t>
            </a:r>
            <a:r>
              <a:rPr lang="en-GB" sz="1000" dirty="0" err="1"/>
              <a:t>violações</a:t>
            </a:r>
            <a:r>
              <a:rPr lang="en-GB" sz="1000" dirty="0"/>
              <a:t>, </a:t>
            </a:r>
            <a:r>
              <a:rPr lang="en-GB" sz="1000" dirty="0" err="1"/>
              <a:t>promover</a:t>
            </a:r>
            <a:r>
              <a:rPr lang="en-GB" sz="1000" dirty="0"/>
              <a:t> o </a:t>
            </a:r>
            <a:r>
              <a:rPr lang="en-GB" sz="1000" dirty="0" err="1"/>
              <a:t>acesso</a:t>
            </a:r>
            <a:r>
              <a:rPr lang="en-GB" sz="1000" dirty="0"/>
              <a:t> a </a:t>
            </a:r>
            <a:r>
              <a:rPr lang="en-GB" sz="1000" dirty="0" err="1"/>
              <a:t>serviços</a:t>
            </a:r>
            <a:r>
              <a:rPr lang="en-GB" sz="1000" dirty="0"/>
              <a:t> </a:t>
            </a:r>
            <a:r>
              <a:rPr lang="en-GB" sz="1000" dirty="0" err="1"/>
              <a:t>comunitários</a:t>
            </a:r>
            <a:r>
              <a:rPr lang="en-GB" sz="1000" dirty="0"/>
              <a:t> de </a:t>
            </a:r>
            <a:r>
              <a:rPr lang="en-GB" sz="1000" dirty="0" err="1"/>
              <a:t>saúde</a:t>
            </a:r>
            <a:r>
              <a:rPr lang="en-GB" sz="1000" dirty="0"/>
              <a:t> mental, </a:t>
            </a:r>
            <a:r>
              <a:rPr lang="en-GB" sz="1000" dirty="0" err="1"/>
              <a:t>moradia</a:t>
            </a:r>
            <a:r>
              <a:rPr lang="en-GB" sz="1000" dirty="0"/>
              <a:t>, </a:t>
            </a:r>
            <a:r>
              <a:rPr lang="en-GB" sz="1000" dirty="0" err="1"/>
              <a:t>educação</a:t>
            </a:r>
            <a:r>
              <a:rPr lang="en-GB" sz="1000" dirty="0"/>
              <a:t> e </a:t>
            </a:r>
            <a:r>
              <a:rPr lang="en-GB" sz="1000" dirty="0" err="1"/>
              <a:t>emprego</a:t>
            </a:r>
            <a:r>
              <a:rPr lang="en-GB" sz="1000" dirty="0"/>
              <a:t>, </a:t>
            </a:r>
            <a:r>
              <a:rPr lang="en-GB" sz="1000" dirty="0" err="1"/>
              <a:t>bem</a:t>
            </a:r>
            <a:r>
              <a:rPr lang="en-GB" sz="1000" dirty="0"/>
              <a:t> </a:t>
            </a:r>
            <a:r>
              <a:rPr lang="en-GB" sz="1000" dirty="0" err="1"/>
              <a:t>como</a:t>
            </a:r>
            <a:r>
              <a:rPr lang="en-GB" sz="1000" dirty="0"/>
              <a:t> a </a:t>
            </a:r>
            <a:r>
              <a:rPr lang="en-GB" sz="1000" dirty="0" err="1"/>
              <a:t>toda</a:t>
            </a:r>
            <a:r>
              <a:rPr lang="en-GB" sz="1000" dirty="0"/>
              <a:t> a </a:t>
            </a:r>
            <a:r>
              <a:rPr lang="en-GB" sz="1000" dirty="0" err="1"/>
              <a:t>gama</a:t>
            </a:r>
            <a:r>
              <a:rPr lang="en-GB" sz="1000" dirty="0"/>
              <a:t> de </a:t>
            </a:r>
            <a:r>
              <a:rPr lang="en-GB" sz="1000" dirty="0" err="1"/>
              <a:t>direitos</a:t>
            </a:r>
            <a:r>
              <a:rPr lang="en-GB" sz="1000" dirty="0"/>
              <a:t> a que as </a:t>
            </a:r>
            <a:r>
              <a:rPr lang="en-GB" sz="1000" dirty="0" err="1"/>
              <a:t>pessoas</a:t>
            </a:r>
            <a:r>
              <a:rPr lang="en-GB" sz="1000" dirty="0"/>
              <a:t> </a:t>
            </a:r>
            <a:r>
              <a:rPr lang="en-GB" sz="1000" dirty="0" err="1"/>
              <a:t>têm</a:t>
            </a:r>
            <a:r>
              <a:rPr lang="en-GB" sz="1000" dirty="0"/>
              <a:t> </a:t>
            </a:r>
            <a:r>
              <a:rPr lang="en-GB" sz="1000" dirty="0" err="1"/>
              <a:t>direito</a:t>
            </a:r>
            <a:r>
              <a:rPr lang="en-GB" sz="1000" dirty="0"/>
              <a:t>.</a:t>
            </a:r>
            <a:endParaRPr sz="1000" dirty="0"/>
          </a:p>
          <a:p>
            <a:pPr marL="0" lvl="0" indent="0" algn="l" rtl="0">
              <a:spcBef>
                <a:spcPts val="0"/>
              </a:spcBef>
              <a:spcAft>
                <a:spcPts val="0"/>
              </a:spcAft>
              <a:buNone/>
            </a:pPr>
            <a:r>
              <a:rPr lang="en-GB" sz="1000" b="1" dirty="0" err="1"/>
              <a:t>Todas</a:t>
            </a:r>
            <a:r>
              <a:rPr lang="en-GB" sz="1000" b="1" dirty="0"/>
              <a:t> </a:t>
            </a:r>
            <a:r>
              <a:rPr lang="en-GB" sz="1000" b="1" dirty="0" err="1"/>
              <a:t>estas</a:t>
            </a:r>
            <a:r>
              <a:rPr lang="en-GB" sz="1000" b="1" dirty="0"/>
              <a:t> </a:t>
            </a:r>
            <a:r>
              <a:rPr lang="en-GB" sz="1000" b="1" dirty="0" err="1"/>
              <a:t>ações</a:t>
            </a:r>
            <a:r>
              <a:rPr lang="en-GB" sz="1000" b="1" dirty="0"/>
              <a:t> </a:t>
            </a:r>
            <a:r>
              <a:rPr lang="en-GB" sz="1000" b="1" dirty="0" err="1"/>
              <a:t>são</a:t>
            </a:r>
            <a:r>
              <a:rPr lang="en-GB" sz="1000" b="1" dirty="0"/>
              <a:t> </a:t>
            </a:r>
            <a:r>
              <a:rPr lang="en-GB" sz="1000" b="1" dirty="0" err="1"/>
              <a:t>informadas</a:t>
            </a:r>
            <a:r>
              <a:rPr lang="en-GB" sz="1000" b="1" dirty="0"/>
              <a:t> </a:t>
            </a:r>
            <a:r>
              <a:rPr lang="en-GB" sz="1000" b="1" dirty="0" err="1"/>
              <a:t>pelo</a:t>
            </a:r>
            <a:r>
              <a:rPr lang="en-GB" sz="1000" b="1" dirty="0"/>
              <a:t> </a:t>
            </a:r>
            <a:r>
              <a:rPr lang="en-GB" sz="1000" b="1" dirty="0" err="1"/>
              <a:t>quadro</a:t>
            </a:r>
            <a:r>
              <a:rPr lang="en-GB" sz="1000" b="1" dirty="0"/>
              <a:t> </a:t>
            </a:r>
            <a:r>
              <a:rPr lang="en-GB" sz="1000" b="1" dirty="0" err="1"/>
              <a:t>internacional</a:t>
            </a:r>
            <a:r>
              <a:rPr lang="en-GB" sz="1000" b="1" dirty="0"/>
              <a:t> dos </a:t>
            </a:r>
            <a:r>
              <a:rPr lang="en-GB" sz="1000" b="1" dirty="0" err="1"/>
              <a:t>direitos</a:t>
            </a:r>
            <a:r>
              <a:rPr lang="en-GB" sz="1000" b="1" dirty="0"/>
              <a:t> </a:t>
            </a:r>
            <a:r>
              <a:rPr lang="en-GB" sz="1000" b="1" dirty="0" err="1"/>
              <a:t>humanos</a:t>
            </a:r>
            <a:r>
              <a:rPr lang="en-GB" sz="1000" b="1" dirty="0"/>
              <a:t> e, </a:t>
            </a:r>
            <a:r>
              <a:rPr lang="en-GB" sz="1000" b="1" dirty="0" err="1"/>
              <a:t>em</a:t>
            </a:r>
            <a:r>
              <a:rPr lang="en-GB" sz="1000" b="1" dirty="0"/>
              <a:t> particular, pela </a:t>
            </a:r>
            <a:r>
              <a:rPr lang="en-GB" sz="1000" b="1" dirty="0" err="1"/>
              <a:t>Convenção</a:t>
            </a:r>
            <a:r>
              <a:rPr lang="en-GB" sz="1000" b="1" dirty="0"/>
              <a:t> das </a:t>
            </a:r>
            <a:r>
              <a:rPr lang="en-GB" sz="1000" b="1" dirty="0" err="1"/>
              <a:t>Nações</a:t>
            </a:r>
            <a:r>
              <a:rPr lang="en-GB" sz="1000" b="1" dirty="0"/>
              <a:t> Unidas </a:t>
            </a:r>
            <a:r>
              <a:rPr lang="en-GB" sz="1000" b="1" dirty="0" err="1"/>
              <a:t>sobre</a:t>
            </a:r>
            <a:r>
              <a:rPr lang="en-GB" sz="1000" b="1" dirty="0"/>
              <a:t> </a:t>
            </a:r>
            <a:r>
              <a:rPr lang="en-GB" sz="1000" b="1" dirty="0" err="1"/>
              <a:t>os</a:t>
            </a:r>
            <a:r>
              <a:rPr lang="en-GB" sz="1000" b="1" dirty="0"/>
              <a:t> </a:t>
            </a:r>
            <a:r>
              <a:rPr lang="en-GB" sz="1000" b="1" dirty="0" err="1"/>
              <a:t>Direitos</a:t>
            </a:r>
            <a:r>
              <a:rPr lang="en-GB" sz="1000" b="1" dirty="0"/>
              <a:t> das </a:t>
            </a:r>
            <a:r>
              <a:rPr lang="en-GB" sz="1000" b="1" dirty="0" err="1"/>
              <a:t>Pessoas</a:t>
            </a:r>
            <a:r>
              <a:rPr lang="en-GB" sz="1000" b="1" dirty="0"/>
              <a:t> com </a:t>
            </a:r>
            <a:r>
              <a:rPr lang="en-GB" sz="1000" b="1" dirty="0" err="1"/>
              <a:t>Deficiência</a:t>
            </a:r>
            <a:r>
              <a:rPr lang="en-GB" sz="1000" dirty="0"/>
              <a:t>. </a:t>
            </a:r>
            <a:endParaRPr dirty="0"/>
          </a:p>
          <a:p>
            <a:pPr marL="0" lvl="0" indent="0" algn="l" rtl="0">
              <a:spcBef>
                <a:spcPts val="0"/>
              </a:spcBef>
              <a:spcAft>
                <a:spcPts val="0"/>
              </a:spcAft>
              <a:buNone/>
            </a:pPr>
            <a:endParaRPr sz="1000" dirty="0"/>
          </a:p>
          <a:p>
            <a:pPr marL="0" lvl="0" indent="0" algn="l" rtl="0">
              <a:spcBef>
                <a:spcPts val="0"/>
              </a:spcBef>
              <a:spcAft>
                <a:spcPts val="0"/>
              </a:spcAft>
              <a:buNone/>
            </a:pPr>
            <a:r>
              <a:rPr lang="en-GB" sz="1000" b="1" dirty="0" err="1"/>
              <a:t>Além</a:t>
            </a:r>
            <a:r>
              <a:rPr lang="en-GB" sz="1000" b="1" dirty="0"/>
              <a:t> </a:t>
            </a:r>
            <a:r>
              <a:rPr lang="en-GB" sz="1000" b="1" dirty="0" err="1"/>
              <a:t>disso</a:t>
            </a:r>
            <a:r>
              <a:rPr lang="en-GB" sz="1000" b="1" dirty="0"/>
              <a:t>, a </a:t>
            </a:r>
            <a:r>
              <a:rPr lang="en-GB" sz="1000" b="1" i="1" dirty="0" err="1"/>
              <a:t>QualityRights</a:t>
            </a:r>
            <a:r>
              <a:rPr lang="en-GB" sz="1000" b="1" dirty="0"/>
              <a:t> </a:t>
            </a:r>
            <a:r>
              <a:rPr lang="en-GB" sz="1000" b="1" dirty="0" err="1"/>
              <a:t>utiliza</a:t>
            </a:r>
            <a:r>
              <a:rPr lang="en-GB" sz="1000" b="1" dirty="0"/>
              <a:t> </a:t>
            </a:r>
            <a:r>
              <a:rPr lang="en-GB" sz="1000" b="1" dirty="0" err="1"/>
              <a:t>uma</a:t>
            </a:r>
            <a:r>
              <a:rPr lang="en-GB" sz="1000" b="1" dirty="0"/>
              <a:t> </a:t>
            </a:r>
            <a:r>
              <a:rPr lang="en-GB" sz="1000" b="1" dirty="0" err="1"/>
              <a:t>abordagem</a:t>
            </a:r>
            <a:r>
              <a:rPr lang="en-GB" sz="1000" b="1" dirty="0"/>
              <a:t> </a:t>
            </a:r>
            <a:r>
              <a:rPr lang="en-GB" sz="1000" b="1" dirty="0" err="1"/>
              <a:t>participativa</a:t>
            </a:r>
            <a:r>
              <a:rPr lang="en-GB" sz="1000" b="1" dirty="0"/>
              <a:t> que </a:t>
            </a:r>
            <a:r>
              <a:rPr lang="en-GB" sz="1000" b="1" dirty="0" err="1"/>
              <a:t>envolve</a:t>
            </a:r>
            <a:r>
              <a:rPr lang="en-GB" sz="1000" b="1" dirty="0"/>
              <a:t> </a:t>
            </a:r>
            <a:r>
              <a:rPr lang="en-GB" sz="1000" b="1" dirty="0" err="1"/>
              <a:t>todas</a:t>
            </a:r>
            <a:r>
              <a:rPr lang="en-GB" sz="1000" b="1" dirty="0"/>
              <a:t> as partes </a:t>
            </a:r>
            <a:r>
              <a:rPr lang="en-GB" sz="1000" b="1" dirty="0" err="1"/>
              <a:t>interessadas</a:t>
            </a:r>
            <a:r>
              <a:rPr lang="en-GB" sz="1000" b="1" dirty="0"/>
              <a:t>, a </a:t>
            </a:r>
            <a:r>
              <a:rPr lang="en-GB" sz="1000" b="1" dirty="0" err="1"/>
              <a:t>fim</a:t>
            </a:r>
            <a:r>
              <a:rPr lang="en-GB" sz="1000" b="1" dirty="0"/>
              <a:t> de </a:t>
            </a:r>
            <a:r>
              <a:rPr lang="en-GB" sz="1000" b="1" dirty="0" err="1"/>
              <a:t>cumprir</a:t>
            </a:r>
            <a:r>
              <a:rPr lang="en-GB" sz="1000" b="1" dirty="0"/>
              <a:t> </a:t>
            </a:r>
            <a:r>
              <a:rPr lang="en-GB" sz="1000" b="1" dirty="0" err="1"/>
              <a:t>cada</a:t>
            </a:r>
            <a:r>
              <a:rPr lang="en-GB" sz="1000" b="1" dirty="0"/>
              <a:t> um dos </a:t>
            </a:r>
            <a:r>
              <a:rPr lang="en-GB" sz="1000" b="1" dirty="0" err="1"/>
              <a:t>seus</a:t>
            </a:r>
            <a:r>
              <a:rPr lang="en-GB" sz="1000" b="1" dirty="0"/>
              <a:t> </a:t>
            </a:r>
            <a:r>
              <a:rPr lang="en-GB" sz="1000" b="1" dirty="0" err="1"/>
              <a:t>objetivos</a:t>
            </a:r>
            <a:r>
              <a:rPr lang="en-GB" sz="1000" b="1" dirty="0"/>
              <a:t>. </a:t>
            </a:r>
            <a:endParaRPr dirty="0"/>
          </a:p>
          <a:p>
            <a:pPr marL="0" lvl="0" indent="0" algn="l" rtl="0">
              <a:spcBef>
                <a:spcPts val="0"/>
              </a:spcBef>
              <a:spcAft>
                <a:spcPts val="0"/>
              </a:spcAft>
              <a:buNone/>
            </a:pPr>
            <a:endParaRPr sz="1000" b="1" dirty="0"/>
          </a:p>
          <a:p>
            <a:pPr marL="0" lvl="0" indent="0" algn="l" rtl="0">
              <a:spcBef>
                <a:spcPts val="0"/>
              </a:spcBef>
              <a:spcAft>
                <a:spcPts val="0"/>
              </a:spcAft>
              <a:buNone/>
            </a:pPr>
            <a:endParaRPr sz="1000" b="1" dirty="0"/>
          </a:p>
        </p:txBody>
      </p:sp>
      <p:sp>
        <p:nvSpPr>
          <p:cNvPr id="88" name="Google Shape;8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1:notes"/>
          <p:cNvSpPr txBox="1">
            <a:spLocks noGrp="1"/>
          </p:cNvSpPr>
          <p:nvPr>
            <p:ph type="body" idx="1"/>
          </p:nvPr>
        </p:nvSpPr>
        <p:spPr>
          <a:xfrm>
            <a:off x="700790" y="4400549"/>
            <a:ext cx="5486400" cy="450360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Exercício</a:t>
            </a:r>
            <a:r>
              <a:rPr lang="en-GB" b="1" i="1" dirty="0">
                <a:latin typeface="Calibri"/>
                <a:ea typeface="Calibri"/>
                <a:cs typeface="Calibri"/>
                <a:sym typeface="Calibri"/>
              </a:rPr>
              <a:t> 2.3: Formas de </a:t>
            </a:r>
            <a:r>
              <a:rPr lang="en-GB" b="1" i="1" dirty="0" err="1">
                <a:latin typeface="Calibri"/>
                <a:ea typeface="Calibri"/>
                <a:cs typeface="Calibri"/>
                <a:sym typeface="Calibri"/>
              </a:rPr>
              <a:t>isolamento</a:t>
            </a:r>
            <a:r>
              <a:rPr lang="en-GB" b="1" i="1" dirty="0">
                <a:latin typeface="Calibri"/>
                <a:ea typeface="Calibri"/>
                <a:cs typeface="Calibri"/>
                <a:sym typeface="Calibri"/>
              </a:rPr>
              <a:t> e </a:t>
            </a:r>
            <a:r>
              <a:rPr lang="en-GB" b="1" i="1" dirty="0" err="1">
                <a:latin typeface="Calibri"/>
                <a:ea typeface="Calibri"/>
                <a:cs typeface="Calibri"/>
                <a:sym typeface="Calibri"/>
              </a:rPr>
              <a:t>contenção</a:t>
            </a:r>
            <a:r>
              <a:rPr lang="en-GB" b="1" i="1" dirty="0">
                <a:latin typeface="Calibri"/>
                <a:ea typeface="Calibri"/>
                <a:cs typeface="Calibri"/>
                <a:sym typeface="Calibri"/>
              </a:rPr>
              <a:t> (30 min.) </a:t>
            </a:r>
            <a:endParaRPr dirty="0">
              <a:latin typeface="Calibri"/>
              <a:ea typeface="Calibri"/>
              <a:cs typeface="Calibri"/>
              <a:sym typeface="Calibri"/>
            </a:endParaRPr>
          </a:p>
          <a:p>
            <a:pPr marL="228600" marR="0" lvl="0" indent="0" algn="l" rtl="0">
              <a:lnSpc>
                <a:spcPct val="115000"/>
              </a:lnSpc>
              <a:spcBef>
                <a:spcPts val="0"/>
              </a:spcBef>
              <a:spcAft>
                <a:spcPts val="0"/>
              </a:spcAft>
              <a:buNone/>
            </a:pPr>
            <a:r>
              <a:rPr lang="en-GB" dirty="0">
                <a:solidFill>
                  <a:srgbClr val="548DD4"/>
                </a:solidFill>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err="1">
                <a:solidFill>
                  <a:srgbClr val="548DD4"/>
                </a:solidFill>
                <a:latin typeface="Calibri"/>
                <a:ea typeface="Calibri"/>
                <a:cs typeface="Calibri"/>
                <a:sym typeface="Calibri"/>
              </a:rPr>
              <a: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terão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ideias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diferentes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sobre</a:t>
            </a:r>
            <a:r>
              <a:rPr lang="en-GB" dirty="0">
                <a:solidFill>
                  <a:srgbClr val="548DD4"/>
                </a:solidFill>
                <a:latin typeface="Calibri"/>
                <a:ea typeface="Calibri"/>
                <a:cs typeface="Calibri"/>
                <a:sym typeface="Calibri"/>
              </a:rPr>
              <a:t> as </a:t>
            </a:r>
            <a:r>
              <a:rPr lang="en-GB" dirty="0" err="1">
                <a:solidFill>
                  <a:srgbClr val="548DD4"/>
                </a:solidFill>
                <a:latin typeface="Calibri"/>
                <a:ea typeface="Calibri"/>
                <a:cs typeface="Calibri"/>
                <a:sym typeface="Calibri"/>
              </a:rPr>
              <a:t>várias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formas</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isolamento</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por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isso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é</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útil</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incentivá-los</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identificar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diferentes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exemplos</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isolamento</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são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usados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seus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próprios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serviços</a:t>
            </a:r>
            <a:r>
              <a:rPr lang="en-GB" dirty="0">
                <a:solidFill>
                  <a:srgbClr val="548DD4"/>
                </a:solidFill>
                <a:latin typeface="Calibri"/>
                <a:ea typeface="Calibri"/>
                <a:cs typeface="Calibri"/>
                <a:sym typeface="Calibri"/>
              </a:rPr>
              <a:t>. Por </a:t>
            </a:r>
            <a:r>
              <a:rPr lang="en-GB" dirty="0" err="1">
                <a:solidFill>
                  <a:srgbClr val="548DD4"/>
                </a:solidFill>
                <a:latin typeface="Calibri"/>
                <a:ea typeface="Calibri"/>
                <a:cs typeface="Calibri"/>
                <a:sym typeface="Calibri"/>
              </a:rPr>
              <a:t>exemplo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pode</a:t>
            </a:r>
            <a:r>
              <a:rPr lang="en-GB" dirty="0">
                <a:solidFill>
                  <a:srgbClr val="548DD4"/>
                </a:solidFill>
                <a:latin typeface="Calibri"/>
                <a:ea typeface="Calibri"/>
                <a:cs typeface="Calibri"/>
                <a:sym typeface="Calibri"/>
              </a:rPr>
              <a:t> ser que </a:t>
            </a:r>
            <a:r>
              <a:rPr lang="en-GB" dirty="0" err="1">
                <a:solidFill>
                  <a:srgbClr val="548DD4"/>
                </a:solidFill>
                <a:latin typeface="Calibri"/>
                <a:ea typeface="Calibri"/>
                <a:cs typeface="Calibri"/>
                <a:sym typeface="Calibri"/>
              </a:rPr>
              <a:t>alguns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nunca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tenham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considerado</a:t>
            </a:r>
            <a:r>
              <a:rPr lang="en-GB" dirty="0">
                <a:solidFill>
                  <a:srgbClr val="548DD4"/>
                </a:solidFill>
                <a:latin typeface="Calibri"/>
                <a:ea typeface="Calibri"/>
                <a:cs typeface="Calibri"/>
                <a:sym typeface="Calibri"/>
              </a:rPr>
              <a:t> o </a:t>
            </a:r>
            <a:r>
              <a:rPr lang="en-GB" dirty="0" err="1">
                <a:solidFill>
                  <a:srgbClr val="548DD4"/>
                </a:solidFill>
                <a:latin typeface="Calibri"/>
                <a:ea typeface="Calibri"/>
                <a:cs typeface="Calibri"/>
                <a:sym typeface="Calibri"/>
              </a:rPr>
              <a:t>uso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excessivo</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medicamentos</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administração</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medicamentos</a:t>
            </a:r>
            <a:r>
              <a:rPr lang="en-GB" dirty="0">
                <a:solidFill>
                  <a:srgbClr val="548DD4"/>
                </a:solidFill>
                <a:latin typeface="Calibri"/>
                <a:ea typeface="Calibri"/>
                <a:cs typeface="Calibri"/>
                <a:sym typeface="Calibri"/>
              </a:rPr>
              <a:t> fora dos </a:t>
            </a:r>
            <a:r>
              <a:rPr lang="en-GB" dirty="0" err="1">
                <a:solidFill>
                  <a:srgbClr val="548DD4"/>
                </a:solidFill>
                <a:latin typeface="Calibri"/>
                <a:ea typeface="Calibri"/>
                <a:cs typeface="Calibri"/>
                <a:sym typeface="Calibri"/>
              </a:rPr>
              <a:t>planos</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tratamento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acordados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ou</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administração</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medicamentos</a:t>
            </a:r>
            <a:r>
              <a:rPr lang="en-GB" dirty="0">
                <a:solidFill>
                  <a:srgbClr val="548DD4"/>
                </a:solidFill>
                <a:latin typeface="Calibri"/>
                <a:ea typeface="Calibri"/>
                <a:cs typeface="Calibri"/>
                <a:sym typeface="Calibri"/>
              </a:rPr>
              <a:t> contra a </a:t>
            </a:r>
            <a:r>
              <a:rPr lang="en-GB" dirty="0" err="1">
                <a:solidFill>
                  <a:srgbClr val="548DD4"/>
                </a:solidFill>
                <a:latin typeface="Calibri"/>
                <a:ea typeface="Calibri"/>
                <a:cs typeface="Calibri"/>
                <a:sym typeface="Calibri"/>
              </a:rPr>
              <a:t>vontade</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uma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pessoa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como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formas</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a:solidFill>
                  <a:srgbClr val="548DD4"/>
                </a:solidFill>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err="1">
                <a:solidFill>
                  <a:srgbClr val="548DD4"/>
                </a:solidFill>
                <a:latin typeface="Calibri"/>
                <a:ea typeface="Calibri"/>
                <a:cs typeface="Calibri"/>
                <a:sym typeface="Calibri"/>
              </a:rPr>
              <a:t>Faça</a:t>
            </a:r>
            <a:r>
              <a:rPr lang="en-GB" dirty="0">
                <a:solidFill>
                  <a:srgbClr val="548DD4"/>
                </a:solidFill>
                <a:latin typeface="Calibri"/>
                <a:ea typeface="Calibri"/>
                <a:cs typeface="Calibri"/>
                <a:sym typeface="Calibri"/>
              </a:rPr>
              <a:t> as </a:t>
            </a:r>
            <a:r>
              <a:rPr lang="en-GB" dirty="0" err="1">
                <a:solidFill>
                  <a:srgbClr val="548DD4"/>
                </a:solidFill>
                <a:latin typeface="Calibri"/>
                <a:ea typeface="Calibri"/>
                <a:cs typeface="Calibri"/>
                <a:sym typeface="Calibri"/>
              </a:rPr>
              <a:t>seguintes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perguntas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b="1" dirty="0">
                <a:solidFill>
                  <a:srgbClr val="4F81BD"/>
                </a:solidFill>
                <a:latin typeface="Calibri"/>
                <a:ea typeface="Calibri"/>
                <a:cs typeface="Calibri"/>
                <a:sym typeface="Calibri"/>
              </a:rPr>
              <a:t> </a:t>
            </a:r>
            <a:endParaRPr dirty="0">
              <a:latin typeface="Calibri"/>
              <a:ea typeface="Calibri"/>
              <a:cs typeface="Calibri"/>
              <a:sym typeface="Calibri"/>
            </a:endParaRPr>
          </a:p>
          <a:p>
            <a:pPr marL="552450" marR="0" lvl="0" indent="-228600" algn="l" rtl="0">
              <a:lnSpc>
                <a:spcPct val="115000"/>
              </a:lnSpc>
              <a:spcBef>
                <a:spcPts val="0"/>
              </a:spcBef>
              <a:spcAft>
                <a:spcPts val="0"/>
              </a:spcAft>
              <a:buFont typeface="+mj-lt"/>
              <a:buAutoNum type="arabicPeriod"/>
            </a:pPr>
            <a:r>
              <a:rPr lang="en-GB" b="1" dirty="0">
                <a:solidFill>
                  <a:srgbClr val="000000"/>
                </a:solidFill>
                <a:latin typeface="Calibri"/>
                <a:ea typeface="Calibri"/>
                <a:cs typeface="Calibri"/>
                <a:sym typeface="Calibri"/>
              </a:rPr>
              <a:t>Que </a:t>
            </a:r>
            <a:r>
              <a:rPr lang="en-GB" b="1" dirty="0" err="1">
                <a:solidFill>
                  <a:srgbClr val="000000"/>
                </a:solidFill>
                <a:latin typeface="Calibri"/>
                <a:ea typeface="Calibri"/>
                <a:cs typeface="Calibri"/>
                <a:sym typeface="Calibri"/>
              </a:rPr>
              <a:t>exemplos</a:t>
            </a:r>
            <a:r>
              <a:rPr lang="en-GB" b="1" dirty="0">
                <a:solidFill>
                  <a:srgbClr val="000000"/>
                </a:solidFill>
                <a:latin typeface="Calibri"/>
                <a:ea typeface="Calibri"/>
                <a:cs typeface="Calibri"/>
                <a:sym typeface="Calibri"/>
              </a:rPr>
              <a:t> de </a:t>
            </a:r>
            <a:r>
              <a:rPr lang="en-GB" b="1" dirty="0" err="1">
                <a:solidFill>
                  <a:srgbClr val="000000"/>
                </a:solidFill>
                <a:latin typeface="Calibri"/>
                <a:ea typeface="Calibri"/>
                <a:cs typeface="Calibri"/>
                <a:sym typeface="Calibri"/>
              </a:rPr>
              <a:t>isolamento</a:t>
            </a:r>
            <a:r>
              <a:rPr lang="en-GB" b="1" dirty="0">
                <a:solidFill>
                  <a:srgbClr val="000000"/>
                </a:solidFill>
                <a:latin typeface="Calibri"/>
                <a:ea typeface="Calibri"/>
                <a:cs typeface="Calibri"/>
                <a:sym typeface="Calibri"/>
              </a:rPr>
              <a:t> e </a:t>
            </a:r>
            <a:r>
              <a:rPr lang="en-GB" b="1" dirty="0" err="1">
                <a:solidFill>
                  <a:srgbClr val="000000"/>
                </a:solidFill>
                <a:latin typeface="Calibri"/>
                <a:ea typeface="Calibri"/>
                <a:cs typeface="Calibri"/>
                <a:sym typeface="Calibri"/>
              </a:rPr>
              <a:t>contenção</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são</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usados</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em</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seu</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serviço</a:t>
            </a:r>
            <a:r>
              <a:rPr lang="en-GB" b="1" dirty="0">
                <a:solidFill>
                  <a:srgbClr val="000000"/>
                </a:solidFill>
                <a:latin typeface="Calibri"/>
                <a:ea typeface="Calibri"/>
                <a:cs typeface="Calibri"/>
                <a:sym typeface="Calibri"/>
              </a:rPr>
              <a:t> de </a:t>
            </a:r>
            <a:r>
              <a:rPr lang="en-GB" b="1" dirty="0" err="1">
                <a:solidFill>
                  <a:srgbClr val="000000"/>
                </a:solidFill>
                <a:latin typeface="Calibri"/>
                <a:ea typeface="Calibri"/>
                <a:cs typeface="Calibri"/>
                <a:sym typeface="Calibri"/>
              </a:rPr>
              <a:t>saúde</a:t>
            </a:r>
            <a:r>
              <a:rPr lang="en-GB" b="1" dirty="0">
                <a:solidFill>
                  <a:srgbClr val="000000"/>
                </a:solidFill>
                <a:latin typeface="Calibri"/>
                <a:ea typeface="Calibri"/>
                <a:cs typeface="Calibri"/>
                <a:sym typeface="Calibri"/>
              </a:rPr>
              <a:t> mental </a:t>
            </a:r>
            <a:r>
              <a:rPr lang="en-GB" b="1" dirty="0" err="1">
                <a:solidFill>
                  <a:srgbClr val="000000"/>
                </a:solidFill>
                <a:latin typeface="Calibri"/>
                <a:ea typeface="Calibri"/>
                <a:cs typeface="Calibri"/>
                <a:sym typeface="Calibri"/>
              </a:rPr>
              <a:t>ou</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serviço</a:t>
            </a:r>
            <a:r>
              <a:rPr lang="en-GB" b="1" dirty="0">
                <a:solidFill>
                  <a:srgbClr val="000000"/>
                </a:solidFill>
                <a:latin typeface="Calibri"/>
                <a:ea typeface="Calibri"/>
                <a:cs typeface="Calibri"/>
                <a:sym typeface="Calibri"/>
              </a:rPr>
              <a:t> social? </a:t>
            </a:r>
          </a:p>
          <a:p>
            <a:pPr marL="552450" marR="0" lvl="0" indent="-228600" algn="l" rtl="0">
              <a:lnSpc>
                <a:spcPct val="115000"/>
              </a:lnSpc>
              <a:spcBef>
                <a:spcPts val="0"/>
              </a:spcBef>
              <a:spcAft>
                <a:spcPts val="0"/>
              </a:spcAft>
              <a:buFont typeface="+mj-lt"/>
              <a:buAutoNum type="arabicPeriod"/>
            </a:pPr>
            <a:r>
              <a:rPr lang="en-GB" b="1" dirty="0">
                <a:solidFill>
                  <a:srgbClr val="000000"/>
                </a:solidFill>
                <a:latin typeface="Calibri"/>
                <a:ea typeface="Calibri"/>
                <a:cs typeface="Calibri"/>
                <a:sym typeface="Calibri"/>
              </a:rPr>
              <a:t>Quais </a:t>
            </a:r>
            <a:r>
              <a:rPr lang="en-GB" b="1" dirty="0" err="1">
                <a:solidFill>
                  <a:srgbClr val="000000"/>
                </a:solidFill>
                <a:latin typeface="Calibri"/>
                <a:ea typeface="Calibri"/>
                <a:cs typeface="Calibri"/>
                <a:sym typeface="Calibri"/>
              </a:rPr>
              <a:t>são</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os</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diferentes</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termos</a:t>
            </a:r>
            <a:r>
              <a:rPr lang="en-GB" b="1" dirty="0">
                <a:solidFill>
                  <a:srgbClr val="000000"/>
                </a:solidFill>
                <a:latin typeface="Calibri"/>
                <a:ea typeface="Calibri"/>
                <a:cs typeface="Calibri"/>
                <a:sym typeface="Calibri"/>
              </a:rPr>
              <a:t> que </a:t>
            </a:r>
            <a:r>
              <a:rPr lang="en-GB" b="1" dirty="0" err="1">
                <a:solidFill>
                  <a:srgbClr val="000000"/>
                </a:solidFill>
                <a:latin typeface="Calibri"/>
                <a:ea typeface="Calibri"/>
                <a:cs typeface="Calibri"/>
                <a:sym typeface="Calibri"/>
              </a:rPr>
              <a:t>você</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usa</a:t>
            </a:r>
            <a:r>
              <a:rPr lang="en-GB" b="1" dirty="0">
                <a:solidFill>
                  <a:srgbClr val="000000"/>
                </a:solidFill>
                <a:latin typeface="Calibri"/>
                <a:ea typeface="Calibri"/>
                <a:cs typeface="Calibri"/>
                <a:sym typeface="Calibri"/>
              </a:rPr>
              <a:t> para </a:t>
            </a:r>
            <a:r>
              <a:rPr lang="en-GB" b="1" dirty="0" err="1">
                <a:solidFill>
                  <a:srgbClr val="000000"/>
                </a:solidFill>
                <a:latin typeface="Calibri"/>
                <a:ea typeface="Calibri"/>
                <a:cs typeface="Calibri"/>
                <a:sym typeface="Calibri"/>
              </a:rPr>
              <a:t>descrever</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isolamento</a:t>
            </a:r>
            <a:r>
              <a:rPr lang="en-GB" b="1" dirty="0">
                <a:solidFill>
                  <a:srgbClr val="000000"/>
                </a:solidFill>
                <a:latin typeface="Calibri"/>
                <a:ea typeface="Calibri"/>
                <a:cs typeface="Calibri"/>
                <a:sym typeface="Calibri"/>
              </a:rPr>
              <a:t> e </a:t>
            </a:r>
            <a:r>
              <a:rPr lang="en-GB" b="1" dirty="0" err="1">
                <a:solidFill>
                  <a:srgbClr val="000000"/>
                </a:solidFill>
                <a:latin typeface="Calibri"/>
                <a:ea typeface="Calibri"/>
                <a:cs typeface="Calibri"/>
                <a:sym typeface="Calibri"/>
              </a:rPr>
              <a:t>contenção</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em</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seu</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serviço</a:t>
            </a:r>
            <a:r>
              <a:rPr lang="en-GB" b="1" dirty="0">
                <a:solidFill>
                  <a:srgbClr val="000000"/>
                </a:solidFill>
                <a:latin typeface="Calibri"/>
                <a:ea typeface="Calibri"/>
                <a:cs typeface="Calibri"/>
                <a:sym typeface="Calibri"/>
              </a:rPr>
              <a:t>? </a:t>
            </a:r>
            <a:endParaRPr b="1" dirty="0">
              <a:latin typeface="Calibri"/>
              <a:ea typeface="Calibri"/>
              <a:cs typeface="Calibri"/>
              <a:sym typeface="Calibri"/>
            </a:endParaRPr>
          </a:p>
          <a:p>
            <a:pPr marL="0" lvl="0" indent="0" algn="l" rtl="0">
              <a:spcBef>
                <a:spcPts val="0"/>
              </a:spcBef>
              <a:spcAft>
                <a:spcPts val="0"/>
              </a:spcAft>
              <a:buNone/>
            </a:pPr>
            <a:endParaRPr dirty="0"/>
          </a:p>
        </p:txBody>
      </p:sp>
      <p:sp>
        <p:nvSpPr>
          <p:cNvPr id="221" name="Google Shape;22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2:notes"/>
          <p:cNvSpPr>
            <a:spLocks noGrp="1" noRot="1" noChangeAspect="1"/>
          </p:cNvSpPr>
          <p:nvPr>
            <p:ph type="sldImg" idx="2"/>
          </p:nvPr>
        </p:nvSpPr>
        <p:spPr>
          <a:xfrm>
            <a:off x="1512888" y="174625"/>
            <a:ext cx="3832225" cy="21558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
        <p:nvSpPr>
          <p:cNvPr id="228" name="Google Shape;228;p22:notes"/>
          <p:cNvSpPr txBox="1">
            <a:spLocks noGrp="1"/>
          </p:cNvSpPr>
          <p:nvPr>
            <p:ph type="body" idx="1"/>
          </p:nvPr>
        </p:nvSpPr>
        <p:spPr>
          <a:xfrm>
            <a:off x="571500" y="2511432"/>
            <a:ext cx="5703570" cy="6457943"/>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548DD4"/>
              </a:buClr>
              <a:buSzPts val="1200"/>
              <a:buFont typeface="Calibri"/>
              <a:buNone/>
            </a:pPr>
            <a:r>
              <a:rPr lang="en-GB" b="0" i="0" u="none" strike="noStrike" cap="none" dirty="0" err="1">
                <a:solidFill>
                  <a:srgbClr val="548DD4"/>
                </a:solidFill>
                <a:latin typeface="Calibri"/>
                <a:ea typeface="Calibri"/>
                <a:cs typeface="Calibri"/>
                <a:sym typeface="Calibri"/>
              </a:rPr>
              <a:t>Desenhe</a:t>
            </a:r>
            <a:r>
              <a:rPr lang="en-GB" b="0" i="0" u="none" strike="noStrike" cap="none" dirty="0">
                <a:solidFill>
                  <a:srgbClr val="548DD4"/>
                </a:solidFill>
                <a:latin typeface="Calibri"/>
                <a:ea typeface="Calibri"/>
                <a:cs typeface="Calibri"/>
                <a:sym typeface="Calibri"/>
              </a:rPr>
              <a:t> um </a:t>
            </a:r>
            <a:r>
              <a:rPr lang="en-GB" b="0" i="0" u="none" strike="noStrike" cap="none" dirty="0" err="1">
                <a:solidFill>
                  <a:srgbClr val="548DD4"/>
                </a:solidFill>
                <a:latin typeface="Calibri"/>
                <a:ea typeface="Calibri"/>
                <a:cs typeface="Calibri"/>
                <a:sym typeface="Calibri"/>
              </a:rPr>
              <a:t>gráfico</a:t>
            </a:r>
            <a:r>
              <a:rPr lang="en-GB" b="0" i="0" u="none" strike="noStrike" cap="none" dirty="0">
                <a:solidFill>
                  <a:srgbClr val="548DD4"/>
                </a:solidFill>
                <a:latin typeface="Calibri"/>
                <a:ea typeface="Calibri"/>
                <a:cs typeface="Calibri"/>
                <a:sym typeface="Calibri"/>
              </a:rPr>
              <a:t> </a:t>
            </a:r>
            <a:r>
              <a:rPr lang="en-GB" b="0" i="0" u="none" strike="noStrike" cap="none" dirty="0" err="1">
                <a:solidFill>
                  <a:srgbClr val="548DD4"/>
                </a:solidFill>
                <a:latin typeface="Calibri"/>
                <a:ea typeface="Calibri"/>
                <a:cs typeface="Calibri"/>
                <a:sym typeface="Calibri"/>
              </a:rPr>
              <a:t>semelhante</a:t>
            </a:r>
            <a:r>
              <a:rPr lang="en-GB" b="0" i="0" u="none" strike="noStrike" cap="none" dirty="0">
                <a:solidFill>
                  <a:srgbClr val="548DD4"/>
                </a:solidFill>
                <a:latin typeface="Calibri"/>
                <a:ea typeface="Calibri"/>
                <a:cs typeface="Calibri"/>
                <a:sym typeface="Calibri"/>
              </a:rPr>
              <a:t> </a:t>
            </a:r>
            <a:r>
              <a:rPr lang="en-GB" b="0" i="0" u="none" strike="noStrike" cap="none" dirty="0" err="1">
                <a:solidFill>
                  <a:srgbClr val="548DD4"/>
                </a:solidFill>
                <a:latin typeface="Calibri"/>
                <a:ea typeface="Calibri"/>
                <a:cs typeface="Calibri"/>
                <a:sym typeface="Calibri"/>
              </a:rPr>
              <a:t>ao</a:t>
            </a:r>
            <a:r>
              <a:rPr lang="en-GB" b="0" i="0" u="none" strike="noStrike" cap="none" dirty="0">
                <a:solidFill>
                  <a:srgbClr val="548DD4"/>
                </a:solidFill>
                <a:latin typeface="Calibri"/>
                <a:ea typeface="Calibri"/>
                <a:cs typeface="Calibri"/>
                <a:sym typeface="Calibri"/>
              </a:rPr>
              <a:t> </a:t>
            </a:r>
            <a:r>
              <a:rPr lang="en-GB" b="0" i="0" u="none" strike="noStrike" cap="none" dirty="0" err="1">
                <a:solidFill>
                  <a:srgbClr val="548DD4"/>
                </a:solidFill>
                <a:latin typeface="Calibri"/>
                <a:ea typeface="Calibri"/>
                <a:cs typeface="Calibri"/>
                <a:sym typeface="Calibri"/>
              </a:rPr>
              <a:t>exemplo</a:t>
            </a:r>
            <a:r>
              <a:rPr lang="en-GB" b="0" i="0" u="none" strike="noStrike" cap="none" dirty="0">
                <a:solidFill>
                  <a:srgbClr val="548DD4"/>
                </a:solidFill>
                <a:latin typeface="Calibri"/>
                <a:ea typeface="Calibri"/>
                <a:cs typeface="Calibri"/>
                <a:sym typeface="Calibri"/>
              </a:rPr>
              <a:t> no slide e </a:t>
            </a:r>
            <a:r>
              <a:rPr lang="en-GB" b="0" i="0" u="none" strike="noStrike" cap="none" dirty="0" err="1">
                <a:solidFill>
                  <a:srgbClr val="548DD4"/>
                </a:solidFill>
                <a:latin typeface="Calibri"/>
                <a:ea typeface="Calibri"/>
                <a:cs typeface="Calibri"/>
                <a:sym typeface="Calibri"/>
              </a:rPr>
              <a:t>escreva</a:t>
            </a:r>
            <a:r>
              <a:rPr lang="en-GB" b="0" i="0" u="none" strike="noStrike" cap="none" dirty="0">
                <a:solidFill>
                  <a:srgbClr val="548DD4"/>
                </a:solidFill>
                <a:latin typeface="Calibri"/>
                <a:ea typeface="Calibri"/>
                <a:cs typeface="Calibri"/>
                <a:sym typeface="Calibri"/>
              </a:rPr>
              <a:t> </a:t>
            </a:r>
            <a:r>
              <a:rPr lang="en-GB" b="0" i="0" u="none" strike="noStrike" cap="none" dirty="0" err="1">
                <a:solidFill>
                  <a:srgbClr val="548DD4"/>
                </a:solidFill>
                <a:latin typeface="Calibri"/>
                <a:ea typeface="Calibri"/>
                <a:cs typeface="Calibri"/>
                <a:sym typeface="Calibri"/>
              </a:rPr>
              <a:t>os</a:t>
            </a:r>
            <a:r>
              <a:rPr lang="en-GB" b="0" i="0" u="none" strike="noStrike" cap="none" dirty="0">
                <a:solidFill>
                  <a:srgbClr val="548DD4"/>
                </a:solidFill>
                <a:latin typeface="Calibri"/>
                <a:ea typeface="Calibri"/>
                <a:cs typeface="Calibri"/>
                <a:sym typeface="Calibri"/>
              </a:rPr>
              <a:t> </a:t>
            </a:r>
            <a:r>
              <a:rPr lang="en-GB" b="0" i="0" u="none" strike="noStrike" cap="none" dirty="0" err="1">
                <a:solidFill>
                  <a:srgbClr val="548DD4"/>
                </a:solidFill>
                <a:latin typeface="Calibri"/>
                <a:ea typeface="Calibri"/>
                <a:cs typeface="Calibri"/>
                <a:sym typeface="Calibri"/>
              </a:rPr>
              <a:t>exemplos</a:t>
            </a:r>
            <a:r>
              <a:rPr lang="en-GB" b="0" i="0" u="none" strike="noStrike" cap="none" dirty="0">
                <a:solidFill>
                  <a:srgbClr val="548DD4"/>
                </a:solidFill>
                <a:latin typeface="Calibri"/>
                <a:ea typeface="Calibri"/>
                <a:cs typeface="Calibri"/>
                <a:sym typeface="Calibri"/>
              </a:rPr>
              <a:t> dos </a:t>
            </a:r>
            <a:r>
              <a:rPr lang="en-GB" b="0" i="0" u="none" strike="noStrike" cap="none" dirty="0" err="1">
                <a:solidFill>
                  <a:srgbClr val="548DD4"/>
                </a:solidFill>
                <a:latin typeface="Calibri"/>
                <a:ea typeface="Calibri"/>
                <a:cs typeface="Calibri"/>
                <a:sym typeface="Calibri"/>
              </a:rPr>
              <a:t>participantes</a:t>
            </a:r>
            <a:r>
              <a:rPr lang="en-GB" b="0" i="0" u="none" strike="noStrike" cap="none" dirty="0">
                <a:solidFill>
                  <a:srgbClr val="548DD4"/>
                </a:solidFill>
                <a:latin typeface="Calibri"/>
                <a:ea typeface="Calibri"/>
                <a:cs typeface="Calibri"/>
                <a:sym typeface="Calibri"/>
              </a:rPr>
              <a:t> </a:t>
            </a:r>
            <a:r>
              <a:rPr lang="en-GB" b="0" i="0" u="none" strike="noStrike" cap="none" dirty="0" err="1">
                <a:solidFill>
                  <a:srgbClr val="548DD4"/>
                </a:solidFill>
                <a:latin typeface="Calibri"/>
                <a:ea typeface="Calibri"/>
                <a:cs typeface="Calibri"/>
                <a:sym typeface="Calibri"/>
              </a:rPr>
              <a:t>nas</a:t>
            </a:r>
            <a:r>
              <a:rPr lang="en-GB" b="0" i="0" u="none" strike="noStrike" cap="none" dirty="0">
                <a:solidFill>
                  <a:srgbClr val="548DD4"/>
                </a:solidFill>
                <a:latin typeface="Calibri"/>
                <a:ea typeface="Calibri"/>
                <a:cs typeface="Calibri"/>
                <a:sym typeface="Calibri"/>
              </a:rPr>
              <a:t> </a:t>
            </a:r>
            <a:r>
              <a:rPr lang="en-GB" b="0" i="0" u="none" strike="noStrike" cap="none" dirty="0" err="1">
                <a:solidFill>
                  <a:srgbClr val="548DD4"/>
                </a:solidFill>
                <a:latin typeface="Calibri"/>
                <a:ea typeface="Calibri"/>
                <a:cs typeface="Calibri"/>
                <a:sym typeface="Calibri"/>
              </a:rPr>
              <a:t>caixas</a:t>
            </a:r>
            <a:r>
              <a:rPr lang="en-GB" b="0" i="0" u="none" strike="noStrike" cap="none" dirty="0">
                <a:solidFill>
                  <a:srgbClr val="548DD4"/>
                </a:solidFill>
                <a:latin typeface="Calibri"/>
                <a:ea typeface="Calibri"/>
                <a:cs typeface="Calibri"/>
                <a:sym typeface="Calibri"/>
              </a:rPr>
              <a:t> </a:t>
            </a:r>
            <a:r>
              <a:rPr lang="en-GB" b="0" i="0" u="none" strike="noStrike" cap="none" dirty="0" err="1">
                <a:solidFill>
                  <a:srgbClr val="548DD4"/>
                </a:solidFill>
                <a:latin typeface="Calibri"/>
                <a:ea typeface="Calibri"/>
                <a:cs typeface="Calibri"/>
                <a:sym typeface="Calibri"/>
              </a:rPr>
              <a:t>relevantes</a:t>
            </a:r>
            <a:r>
              <a:rPr lang="en-GB" b="0" i="0" u="none" strike="noStrike" cap="none" dirty="0">
                <a:solidFill>
                  <a:srgbClr val="548DD4"/>
                </a:solidFill>
                <a:latin typeface="Calibri"/>
                <a:ea typeface="Calibri"/>
                <a:cs typeface="Calibri"/>
                <a:sym typeface="Calibri"/>
              </a:rPr>
              <a:t>.</a:t>
            </a:r>
            <a:endParaRPr b="0" i="0" u="none" strike="noStrike" cap="none" dirty="0">
              <a:solidFill>
                <a:schemeClr val="dk1"/>
              </a:solidFill>
            </a:endParaRPr>
          </a:p>
          <a:p>
            <a:pPr marL="0" lvl="0" indent="0" algn="just" rtl="0">
              <a:lnSpc>
                <a:spcPct val="115000"/>
              </a:lnSpc>
              <a:spcBef>
                <a:spcPts val="600"/>
              </a:spcBef>
              <a:spcAft>
                <a:spcPts val="0"/>
              </a:spcAft>
              <a:buNone/>
            </a:pPr>
            <a:r>
              <a:rPr lang="en-GB" dirty="0" err="1">
                <a:solidFill>
                  <a:srgbClr val="4F81BD"/>
                </a:solidFill>
                <a:latin typeface="Calibri"/>
                <a:ea typeface="Calibri"/>
                <a:cs typeface="Calibri"/>
                <a:sym typeface="Calibri"/>
              </a:rPr>
              <a:t>Algumas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respostas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possíveis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incluem</a:t>
            </a:r>
            <a:r>
              <a:rPr lang="en-GB" dirty="0">
                <a:solidFill>
                  <a:srgbClr val="4F81BD"/>
                </a:solidFill>
                <a:latin typeface="Calibri"/>
                <a:ea typeface="Calibri"/>
                <a:cs typeface="Calibri"/>
                <a:sym typeface="Calibri"/>
              </a:rPr>
              <a:t> (mas </a:t>
            </a:r>
            <a:r>
              <a:rPr lang="en-GB" dirty="0" err="1">
                <a:solidFill>
                  <a:srgbClr val="4F81BD"/>
                </a:solidFill>
                <a:latin typeface="Calibri"/>
                <a:ea typeface="Calibri"/>
                <a:cs typeface="Calibri"/>
                <a:sym typeface="Calibri"/>
              </a:rPr>
              <a:t>não</a:t>
            </a:r>
            <a:r>
              <a:rPr lang="en-GB" dirty="0">
                <a:solidFill>
                  <a:srgbClr val="4F81BD"/>
                </a:solidFill>
                <a:latin typeface="Calibri"/>
                <a:ea typeface="Calibri"/>
                <a:cs typeface="Calibri"/>
                <a:sym typeface="Calibri"/>
              </a:rPr>
              <a:t> se </a:t>
            </a:r>
            <a:r>
              <a:rPr lang="en-GB" dirty="0" err="1">
                <a:solidFill>
                  <a:srgbClr val="4F81BD"/>
                </a:solidFill>
                <a:latin typeface="Calibri"/>
                <a:ea typeface="Calibri"/>
                <a:cs typeface="Calibri"/>
                <a:sym typeface="Calibri"/>
              </a:rPr>
              <a:t>limitam</a:t>
            </a:r>
            <a:r>
              <a:rPr lang="en-GB" dirty="0">
                <a:solidFill>
                  <a:srgbClr val="4F81BD"/>
                </a:solidFill>
                <a:latin typeface="Calibri"/>
                <a:ea typeface="Calibri"/>
                <a:cs typeface="Calibri"/>
                <a:sym typeface="Calibri"/>
              </a:rPr>
              <a:t> a):</a:t>
            </a:r>
            <a:endParaRPr dirty="0">
              <a:latin typeface="Calibri"/>
              <a:ea typeface="Calibri"/>
              <a:cs typeface="Calibri"/>
              <a:sym typeface="Calibri"/>
            </a:endParaRPr>
          </a:p>
          <a:p>
            <a:pPr marL="0" lvl="0" indent="0" algn="just" rtl="0">
              <a:lnSpc>
                <a:spcPct val="115000"/>
              </a:lnSpc>
              <a:spcBef>
                <a:spcPts val="600"/>
              </a:spcBef>
              <a:spcAft>
                <a:spcPts val="0"/>
              </a:spcAft>
              <a:buNone/>
            </a:pPr>
            <a:r>
              <a:rPr lang="en-GB" b="1" u="sng" dirty="0" err="1">
                <a:solidFill>
                  <a:srgbClr val="4F81BD"/>
                </a:solidFill>
                <a:latin typeface="Calibri"/>
                <a:ea typeface="Calibri"/>
                <a:cs typeface="Calibri"/>
                <a:sym typeface="Calibri"/>
              </a:rPr>
              <a:t>Isolamento</a:t>
            </a:r>
            <a:r>
              <a:rPr lang="en-GB" b="1" u="sng" dirty="0">
                <a:solidFill>
                  <a:srgbClr val="4F81BD"/>
                </a:solidFill>
                <a:latin typeface="Calibri"/>
                <a:ea typeface="Calibri"/>
                <a:cs typeface="Calibri"/>
                <a:sym typeface="Calibri"/>
              </a:rPr>
              <a:t>:</a:t>
            </a:r>
            <a:endParaRPr b="1" dirty="0">
              <a:latin typeface="Calibri"/>
              <a:ea typeface="Calibri"/>
              <a:cs typeface="Calibri"/>
              <a:sym typeface="Calibri"/>
            </a:endParaRPr>
          </a:p>
          <a:p>
            <a:pPr marL="228600" marR="0" lvl="0" indent="-228600" algn="l" rtl="0">
              <a:spcBef>
                <a:spcPts val="600"/>
              </a:spcBef>
              <a:spcAft>
                <a:spcPts val="0"/>
              </a:spcAft>
              <a:buClr>
                <a:srgbClr val="4F81BD"/>
              </a:buClr>
              <a:buSzPts val="1200"/>
              <a:buFont typeface="Noto Sans Symbols"/>
              <a:buChar char="∙"/>
            </a:pPr>
            <a:r>
              <a:rPr lang="en-GB" dirty="0" err="1">
                <a:solidFill>
                  <a:srgbClr val="4F81BD"/>
                </a:solidFill>
                <a:latin typeface="Calibri"/>
                <a:ea typeface="Calibri"/>
                <a:cs typeface="Calibri"/>
                <a:sym typeface="Calibri"/>
              </a:rPr>
              <a:t>Colocar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sala </a:t>
            </a:r>
            <a:r>
              <a:rPr lang="en-GB" dirty="0" err="1">
                <a:solidFill>
                  <a:srgbClr val="4F81BD"/>
                </a:solidFill>
                <a:latin typeface="Calibri"/>
                <a:ea typeface="Calibri"/>
                <a:cs typeface="Calibri"/>
                <a:sym typeface="Calibri"/>
              </a:rPr>
              <a:t>trancada</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228600" marR="0" lvl="0" indent="-228600" algn="l" rtl="0">
              <a:spcBef>
                <a:spcPts val="300"/>
              </a:spcBef>
              <a:spcAft>
                <a:spcPts val="0"/>
              </a:spcAft>
              <a:buClr>
                <a:srgbClr val="4F81BD"/>
              </a:buClr>
              <a:buSzPts val="1200"/>
              <a:buFont typeface="Noto Sans Symbols"/>
              <a:buChar char="∙"/>
            </a:pPr>
            <a:r>
              <a:rPr lang="en-GB" dirty="0" err="1">
                <a:solidFill>
                  <a:srgbClr val="4F81BD"/>
                </a:solidFill>
                <a:latin typeface="Calibri"/>
                <a:ea typeface="Calibri"/>
                <a:cs typeface="Calibri"/>
                <a:sym typeface="Calibri"/>
              </a:rPr>
              <a:t>Colocar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sala com a porta </a:t>
            </a:r>
            <a:r>
              <a:rPr lang="en-GB" dirty="0" err="1">
                <a:solidFill>
                  <a:srgbClr val="4F81BD"/>
                </a:solidFill>
                <a:latin typeface="Calibri"/>
                <a:ea typeface="Calibri"/>
                <a:cs typeface="Calibri"/>
                <a:sym typeface="Calibri"/>
              </a:rPr>
              <a:t>fechada</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228600" marR="0" lvl="0" indent="-228600" algn="l" rtl="0">
              <a:spcBef>
                <a:spcPts val="300"/>
              </a:spcBef>
              <a:spcAft>
                <a:spcPts val="0"/>
              </a:spcAft>
              <a:buClr>
                <a:srgbClr val="4F81BD"/>
              </a:buClr>
              <a:buSzPts val="1200"/>
              <a:buFont typeface="Noto Sans Symbols"/>
              <a:buChar char="∙"/>
            </a:pPr>
            <a:r>
              <a:rPr lang="en-GB" dirty="0" err="1">
                <a:solidFill>
                  <a:srgbClr val="4F81BD"/>
                </a:solidFill>
                <a:latin typeface="Calibri"/>
                <a:ea typeface="Calibri"/>
                <a:cs typeface="Calibri"/>
                <a:sym typeface="Calibri"/>
              </a:rPr>
              <a:t>Exigir</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permaneça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seu</a:t>
            </a:r>
            <a:r>
              <a:rPr lang="en-GB" dirty="0">
                <a:solidFill>
                  <a:srgbClr val="4F81BD"/>
                </a:solidFill>
                <a:latin typeface="Calibri"/>
                <a:ea typeface="Calibri"/>
                <a:cs typeface="Calibri"/>
                <a:sym typeface="Calibri"/>
              </a:rPr>
              <a:t> quarto, </a:t>
            </a:r>
            <a:r>
              <a:rPr lang="en-GB" dirty="0" err="1">
                <a:solidFill>
                  <a:srgbClr val="4F81BD"/>
                </a:solidFill>
                <a:latin typeface="Calibri"/>
                <a:ea typeface="Calibri"/>
                <a:cs typeface="Calibri"/>
                <a:sym typeface="Calibri"/>
              </a:rPr>
              <a:t>mesmo</a:t>
            </a:r>
            <a:r>
              <a:rPr lang="en-GB" dirty="0">
                <a:solidFill>
                  <a:srgbClr val="4F81BD"/>
                </a:solidFill>
                <a:latin typeface="Calibri"/>
                <a:ea typeface="Calibri"/>
                <a:cs typeface="Calibri"/>
                <a:sym typeface="Calibri"/>
              </a:rPr>
              <a:t> com a porta </a:t>
            </a:r>
            <a:r>
              <a:rPr lang="en-GB" dirty="0" err="1">
                <a:solidFill>
                  <a:srgbClr val="4F81BD"/>
                </a:solidFill>
                <a:latin typeface="Calibri"/>
                <a:ea typeface="Calibri"/>
                <a:cs typeface="Calibri"/>
                <a:sym typeface="Calibri"/>
              </a:rPr>
              <a:t>aberta</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impedi</a:t>
            </a:r>
            <a:r>
              <a:rPr lang="en-GB" dirty="0">
                <a:solidFill>
                  <a:srgbClr val="4F81BD"/>
                </a:solidFill>
                <a:latin typeface="Calibri"/>
                <a:ea typeface="Calibri"/>
                <a:cs typeface="Calibri"/>
                <a:sym typeface="Calibri"/>
              </a:rPr>
              <a:t>-la de circular </a:t>
            </a:r>
            <a:r>
              <a:rPr lang="en-GB" dirty="0" err="1">
                <a:solidFill>
                  <a:srgbClr val="4F81BD"/>
                </a:solidFill>
                <a:latin typeface="Calibri"/>
                <a:ea typeface="Calibri"/>
                <a:cs typeface="Calibri"/>
                <a:sym typeface="Calibri"/>
              </a:rPr>
              <a:t>livremente</a:t>
            </a:r>
            <a:r>
              <a:rPr lang="en-GB" dirty="0">
                <a:solidFill>
                  <a:srgbClr val="4F81BD"/>
                </a:solidFill>
                <a:latin typeface="Calibri"/>
                <a:ea typeface="Calibri"/>
                <a:cs typeface="Calibri"/>
                <a:sym typeface="Calibri"/>
              </a:rPr>
              <a:t> fora do quarto.</a:t>
            </a:r>
            <a:endParaRPr dirty="0">
              <a:latin typeface="Calibri"/>
              <a:ea typeface="Calibri"/>
              <a:cs typeface="Calibri"/>
              <a:sym typeface="Calibri"/>
            </a:endParaRPr>
          </a:p>
          <a:p>
            <a:pPr marL="228600" marR="0" lvl="0" indent="-228600" algn="l" rtl="0">
              <a:spcBef>
                <a:spcPts val="300"/>
              </a:spcBef>
              <a:spcAft>
                <a:spcPts val="0"/>
              </a:spcAft>
              <a:buClr>
                <a:srgbClr val="4F81BD"/>
              </a:buClr>
              <a:buSzPts val="1200"/>
              <a:buFont typeface="Noto Sans Symbols"/>
              <a:buChar char="∙"/>
            </a:pPr>
            <a:r>
              <a:rPr lang="en-GB" dirty="0" err="1">
                <a:solidFill>
                  <a:srgbClr val="4F81BD"/>
                </a:solidFill>
                <a:latin typeface="Calibri"/>
                <a:ea typeface="Calibri"/>
                <a:cs typeface="Calibri"/>
                <a:sym typeface="Calibri"/>
              </a:rPr>
              <a:t>Separar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outras</a:t>
            </a:r>
            <a:r>
              <a:rPr lang="en-GB" dirty="0">
                <a:solidFill>
                  <a:srgbClr val="4F81BD"/>
                </a:solidFill>
                <a:latin typeface="Calibri"/>
                <a:ea typeface="Calibri"/>
                <a:cs typeface="Calibri"/>
                <a:sym typeface="Calibri"/>
              </a:rPr>
              <a:t> partes do </a:t>
            </a:r>
            <a:r>
              <a:rPr lang="en-GB" dirty="0" err="1">
                <a:solidFill>
                  <a:srgbClr val="4F81BD"/>
                </a:solidFill>
                <a:latin typeface="Calibri"/>
                <a:ea typeface="Calibri"/>
                <a:cs typeface="Calibri"/>
                <a:sym typeface="Calibri"/>
              </a:rPr>
              <a:t>serviço</a:t>
            </a:r>
            <a:r>
              <a:rPr lang="en-GB" dirty="0">
                <a:solidFill>
                  <a:srgbClr val="4F81BD"/>
                </a:solidFill>
                <a:latin typeface="Calibri"/>
                <a:ea typeface="Calibri"/>
                <a:cs typeface="Calibri"/>
                <a:sym typeface="Calibri"/>
              </a:rPr>
              <a:t> e/</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de outros </a:t>
            </a:r>
            <a:r>
              <a:rPr lang="en-GB" dirty="0" err="1">
                <a:solidFill>
                  <a:srgbClr val="4F81BD"/>
                </a:solidFill>
                <a:latin typeface="Calibri"/>
                <a:ea typeface="Calibri"/>
                <a:cs typeface="Calibri"/>
                <a:sym typeface="Calibri"/>
              </a:rPr>
              <a:t>usuários</a:t>
            </a:r>
            <a:r>
              <a:rPr lang="en-GB" dirty="0">
                <a:solidFill>
                  <a:srgbClr val="4F81BD"/>
                </a:solidFill>
                <a:latin typeface="Calibri"/>
                <a:ea typeface="Calibri"/>
                <a:cs typeface="Calibri"/>
                <a:sym typeface="Calibri"/>
              </a:rPr>
              <a:t> do </a:t>
            </a:r>
            <a:r>
              <a:rPr lang="en-GB" dirty="0" err="1">
                <a:solidFill>
                  <a:srgbClr val="4F81BD"/>
                </a:solidFill>
                <a:latin typeface="Calibri"/>
                <a:ea typeface="Calibri"/>
                <a:cs typeface="Calibri"/>
                <a:sym typeface="Calibri"/>
              </a:rPr>
              <a:t>serviço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familiares</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funcionários</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l" rtl="0">
              <a:lnSpc>
                <a:spcPct val="115000"/>
              </a:lnSpc>
              <a:spcBef>
                <a:spcPts val="300"/>
              </a:spcBef>
              <a:spcAft>
                <a:spcPts val="0"/>
              </a:spcAft>
              <a:buNone/>
            </a:pPr>
            <a:r>
              <a:rPr lang="en-GB" b="1" u="sng" dirty="0" err="1">
                <a:solidFill>
                  <a:srgbClr val="4F81BD"/>
                </a:solidFill>
                <a:latin typeface="Calibri"/>
                <a:ea typeface="Calibri"/>
                <a:cs typeface="Calibri"/>
                <a:sym typeface="Calibri"/>
              </a:rPr>
              <a:t>Contenção</a:t>
            </a:r>
            <a:r>
              <a:rPr lang="en-GB" b="1" u="sng" dirty="0">
                <a:solidFill>
                  <a:srgbClr val="4F81BD"/>
                </a:solidFill>
                <a:latin typeface="Calibri"/>
                <a:ea typeface="Calibri"/>
                <a:cs typeface="Calibri"/>
                <a:sym typeface="Calibri"/>
              </a:rPr>
              <a:t>:</a:t>
            </a:r>
            <a:endParaRPr b="1" dirty="0">
              <a:latin typeface="Calibri"/>
              <a:ea typeface="Calibri"/>
              <a:cs typeface="Calibri"/>
              <a:sym typeface="Calibri"/>
            </a:endParaRPr>
          </a:p>
          <a:p>
            <a:pPr marL="0" lvl="0" indent="0" algn="l" rtl="0">
              <a:lnSpc>
                <a:spcPct val="115000"/>
              </a:lnSpc>
              <a:spcBef>
                <a:spcPts val="600"/>
              </a:spcBef>
              <a:spcAft>
                <a:spcPts val="0"/>
              </a:spcAft>
              <a:buNone/>
            </a:pPr>
            <a:r>
              <a:rPr lang="en-GB" u="sng" dirty="0">
                <a:solidFill>
                  <a:srgbClr val="4F81BD"/>
                </a:solidFill>
                <a:latin typeface="Calibri"/>
                <a:ea typeface="Calibri"/>
                <a:cs typeface="Calibri"/>
                <a:sym typeface="Calibri"/>
              </a:rPr>
              <a:t>Manual/</a:t>
            </a:r>
            <a:r>
              <a:rPr lang="en-GB" u="sng" dirty="0" err="1">
                <a:solidFill>
                  <a:srgbClr val="4F81BD"/>
                </a:solidFill>
                <a:latin typeface="Calibri"/>
                <a:ea typeface="Calibri"/>
                <a:cs typeface="Calibri"/>
                <a:sym typeface="Calibri"/>
              </a:rPr>
              <a:t>Física</a:t>
            </a:r>
            <a:r>
              <a:rPr lang="en-GB" u="sng" dirty="0">
                <a:solidFill>
                  <a:srgbClr val="4F81BD"/>
                </a:solidFill>
                <a:latin typeface="Calibri"/>
                <a:ea typeface="Calibri"/>
                <a:cs typeface="Calibri"/>
                <a:sym typeface="Calibri"/>
              </a:rPr>
              <a:t>:</a:t>
            </a:r>
            <a:endParaRPr dirty="0">
              <a:latin typeface="Calibri"/>
              <a:ea typeface="Calibri"/>
              <a:cs typeface="Calibri"/>
              <a:sym typeface="Calibri"/>
            </a:endParaRPr>
          </a:p>
          <a:p>
            <a:pPr marL="228600" marR="0" lvl="0" indent="-228600" algn="l" rtl="0">
              <a:lnSpc>
                <a:spcPct val="115000"/>
              </a:lnSpc>
              <a:spcBef>
                <a:spcPts val="600"/>
              </a:spcBef>
              <a:spcAft>
                <a:spcPts val="0"/>
              </a:spcAft>
              <a:buClr>
                <a:srgbClr val="4F81BD"/>
              </a:buClr>
              <a:buSzPts val="1200"/>
              <a:buFont typeface="Noto Sans Symbols"/>
              <a:buChar char="∙"/>
            </a:pPr>
            <a:r>
              <a:rPr lang="en-GB" dirty="0" err="1">
                <a:solidFill>
                  <a:srgbClr val="4F81BD"/>
                </a:solidFill>
                <a:latin typeface="Calibri"/>
                <a:ea typeface="Calibri"/>
                <a:cs typeface="Calibri"/>
                <a:sym typeface="Calibri"/>
              </a:rPr>
              <a:t>Qualquer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método</a:t>
            </a:r>
            <a:r>
              <a:rPr lang="en-GB" dirty="0">
                <a:solidFill>
                  <a:srgbClr val="4F81BD"/>
                </a:solidFill>
                <a:latin typeface="Calibri"/>
                <a:ea typeface="Calibri"/>
                <a:cs typeface="Calibri"/>
                <a:sym typeface="Calibri"/>
              </a:rPr>
              <a:t> manual de </a:t>
            </a:r>
            <a:r>
              <a:rPr lang="en-GB" dirty="0" err="1">
                <a:solidFill>
                  <a:srgbClr val="4F81BD"/>
                </a:solidFill>
                <a:latin typeface="Calibri"/>
                <a:ea typeface="Calibri"/>
                <a:cs typeface="Calibri"/>
                <a:sym typeface="Calibri"/>
              </a:rPr>
              <a:t>limitar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movimentos</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alguém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exemplo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segurar</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pessoa</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228600" marR="0" lvl="0" indent="-228600" algn="l" rtl="0">
              <a:lnSpc>
                <a:spcPct val="115000"/>
              </a:lnSpc>
              <a:spcBef>
                <a:spcPts val="600"/>
              </a:spcBef>
              <a:spcAft>
                <a:spcPts val="0"/>
              </a:spcAft>
              <a:buClr>
                <a:srgbClr val="4F81BD"/>
              </a:buClr>
              <a:buSzPts val="1200"/>
              <a:buFont typeface="Noto Sans Symbols"/>
              <a:buChar char="∙"/>
            </a:pPr>
            <a:r>
              <a:rPr lang="en-GB" dirty="0" err="1">
                <a:solidFill>
                  <a:srgbClr val="4F81BD"/>
                </a:solidFill>
                <a:latin typeface="Calibri"/>
                <a:ea typeface="Calibri"/>
                <a:cs typeface="Calibri"/>
                <a:sym typeface="Calibri"/>
              </a:rPr>
              <a:t>Aplicar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qualquer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dispositivo</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limite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seus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movimentos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exemplo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amarras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nas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mãos</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nos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pulsos</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marR="0" lvl="0" indent="0" algn="l" rtl="0">
              <a:lnSpc>
                <a:spcPct val="115000"/>
              </a:lnSpc>
              <a:spcBef>
                <a:spcPts val="600"/>
              </a:spcBef>
              <a:spcAft>
                <a:spcPts val="0"/>
              </a:spcAft>
              <a:buNone/>
            </a:pPr>
            <a:r>
              <a:rPr lang="en-GB" u="sng" dirty="0" err="1">
                <a:solidFill>
                  <a:srgbClr val="4F81BD"/>
                </a:solidFill>
                <a:latin typeface="Calibri"/>
                <a:ea typeface="Calibri"/>
                <a:cs typeface="Calibri"/>
                <a:sym typeface="Calibri"/>
              </a:rPr>
              <a:t>Química</a:t>
            </a:r>
            <a:endParaRPr dirty="0">
              <a:latin typeface="Calibri"/>
              <a:ea typeface="Calibri"/>
              <a:cs typeface="Calibri"/>
              <a:sym typeface="Calibri"/>
            </a:endParaRPr>
          </a:p>
          <a:p>
            <a:pPr marL="228600" marR="0" lvl="0" indent="-228600" algn="l" rtl="0">
              <a:lnSpc>
                <a:spcPct val="115000"/>
              </a:lnSpc>
              <a:spcBef>
                <a:spcPts val="600"/>
              </a:spcBef>
              <a:spcAft>
                <a:spcPts val="0"/>
              </a:spcAft>
              <a:buClr>
                <a:srgbClr val="4F81BD"/>
              </a:buClr>
              <a:buSzPts val="1200"/>
              <a:buFont typeface="Noto Sans Symbols"/>
              <a:buChar char="∙"/>
            </a:pPr>
            <a:r>
              <a:rPr lang="en-GB" dirty="0" err="1">
                <a:solidFill>
                  <a:srgbClr val="4F81BD"/>
                </a:solidFill>
                <a:latin typeface="Calibri"/>
                <a:ea typeface="Calibri"/>
                <a:cs typeface="Calibri"/>
                <a:sym typeface="Calibri"/>
              </a:rPr>
              <a:t>Sedação</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controlá</a:t>
            </a:r>
            <a:r>
              <a:rPr lang="en-GB" dirty="0">
                <a:solidFill>
                  <a:srgbClr val="4F81BD"/>
                </a:solidFill>
                <a:latin typeface="Calibri"/>
                <a:ea typeface="Calibri"/>
                <a:cs typeface="Calibri"/>
                <a:sym typeface="Calibri"/>
              </a:rPr>
              <a:t>-la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dominá</a:t>
            </a:r>
            <a:r>
              <a:rPr lang="en-GB" dirty="0">
                <a:solidFill>
                  <a:srgbClr val="4F81BD"/>
                </a:solidFill>
                <a:latin typeface="Calibri"/>
                <a:ea typeface="Calibri"/>
                <a:cs typeface="Calibri"/>
                <a:sym typeface="Calibri"/>
              </a:rPr>
              <a:t>-la.</a:t>
            </a:r>
            <a:endParaRPr dirty="0">
              <a:latin typeface="Calibri"/>
              <a:ea typeface="Calibri"/>
              <a:cs typeface="Calibri"/>
              <a:sym typeface="Calibri"/>
            </a:endParaRPr>
          </a:p>
          <a:p>
            <a:pPr marL="0" lvl="0" indent="0" algn="just" rtl="0">
              <a:lnSpc>
                <a:spcPct val="115000"/>
              </a:lnSpc>
              <a:spcBef>
                <a:spcPts val="600"/>
              </a:spcBef>
              <a:spcAft>
                <a:spcPts val="0"/>
              </a:spcAft>
              <a:buNone/>
            </a:pPr>
            <a:r>
              <a:rPr lang="en-GB" dirty="0">
                <a:solidFill>
                  <a:srgbClr val="4F81BD"/>
                </a:solidFill>
                <a:latin typeface="Calibri"/>
                <a:ea typeface="Calibri"/>
                <a:cs typeface="Calibri"/>
                <a:sym typeface="Calibri"/>
              </a:rPr>
              <a:t>Dar </a:t>
            </a:r>
            <a:r>
              <a:rPr lang="en-GB" dirty="0" err="1">
                <a:solidFill>
                  <a:srgbClr val="4F81BD"/>
                </a:solidFill>
                <a:latin typeface="Calibri"/>
                <a:ea typeface="Calibri"/>
                <a:cs typeface="Calibri"/>
                <a:sym typeface="Calibri"/>
              </a:rPr>
              <a:t>medicação</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a:t>
            </a:r>
            <a:r>
              <a:rPr lang="en-GB" dirty="0">
                <a:solidFill>
                  <a:srgbClr val="4F81BD"/>
                </a:solidFill>
                <a:latin typeface="Calibri"/>
                <a:ea typeface="Calibri"/>
                <a:cs typeface="Calibri"/>
                <a:sym typeface="Calibri"/>
              </a:rPr>
              <a:t> (que se </a:t>
            </a:r>
            <a:r>
              <a:rPr lang="en-GB" dirty="0" err="1">
                <a:solidFill>
                  <a:srgbClr val="4F81BD"/>
                </a:solidFill>
                <a:latin typeface="Calibri"/>
                <a:ea typeface="Calibri"/>
                <a:cs typeface="Calibri"/>
                <a:sym typeface="Calibri"/>
              </a:rPr>
              <a:t>acredita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afetar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pensamentos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movimentos</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comportamento</a:t>
            </a:r>
            <a:r>
              <a:rPr lang="en-GB" dirty="0">
                <a:solidFill>
                  <a:srgbClr val="4F81BD"/>
                </a:solidFill>
                <a:latin typeface="Calibri"/>
                <a:ea typeface="Calibri"/>
                <a:cs typeface="Calibri"/>
                <a:sym typeface="Calibri"/>
              </a:rPr>
              <a:t> da </a:t>
            </a:r>
            <a:r>
              <a:rPr lang="en-GB" dirty="0" err="1">
                <a:solidFill>
                  <a:srgbClr val="4F81BD"/>
                </a:solidFill>
                <a:latin typeface="Calibri"/>
                <a:ea typeface="Calibri"/>
                <a:cs typeface="Calibri"/>
                <a:sym typeface="Calibri"/>
              </a:rPr>
              <a:t>pessoa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sem</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consentimento</a:t>
            </a:r>
            <a:r>
              <a:rPr lang="en-GB" dirty="0">
                <a:solidFill>
                  <a:srgbClr val="4F81BD"/>
                </a:solidFill>
                <a:latin typeface="Calibri"/>
                <a:ea typeface="Calibri"/>
                <a:cs typeface="Calibri"/>
                <a:sym typeface="Calibri"/>
              </a:rPr>
              <a:t> da </a:t>
            </a:r>
            <a:r>
              <a:rPr lang="en-GB" dirty="0" err="1">
                <a:solidFill>
                  <a:srgbClr val="4F81BD"/>
                </a:solidFill>
                <a:latin typeface="Calibri"/>
                <a:ea typeface="Calibri"/>
                <a:cs typeface="Calibri"/>
                <a:sym typeface="Calibri"/>
              </a:rPr>
              <a:t>pessoa</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600"/>
              </a:spcBef>
              <a:spcAft>
                <a:spcPts val="0"/>
              </a:spcAft>
              <a:buNone/>
            </a:pPr>
            <a:r>
              <a:rPr lang="en-GB" b="1" dirty="0">
                <a:solidFill>
                  <a:srgbClr val="4F81BD"/>
                </a:solidFill>
                <a:latin typeface="Calibri"/>
                <a:ea typeface="Calibri"/>
                <a:cs typeface="Calibri"/>
                <a:sym typeface="Calibri"/>
              </a:rPr>
              <a:t>Nota: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podem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destacar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certas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formas</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isolamento</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contenção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específicas</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seus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próprios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contextos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culturais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nacionais</a:t>
            </a:r>
            <a:r>
              <a:rPr lang="en-GB" dirty="0">
                <a:solidFill>
                  <a:srgbClr val="4F81BD"/>
                </a:solidFill>
                <a:latin typeface="Calibri"/>
                <a:ea typeface="Calibri"/>
                <a:cs typeface="Calibri"/>
                <a:sym typeface="Calibri"/>
              </a:rPr>
              <a:t> e com </a:t>
            </a:r>
            <a:r>
              <a:rPr lang="en-GB" dirty="0" err="1">
                <a:solidFill>
                  <a:srgbClr val="4F81BD"/>
                </a:solidFill>
                <a:latin typeface="Calibri"/>
                <a:ea typeface="Calibri"/>
                <a:cs typeface="Calibri"/>
                <a:sym typeface="Calibri"/>
              </a:rPr>
              <a:t>nomes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específicos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exemplo</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ato</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conter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fisicamente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alguém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na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Indonésia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é</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conhecido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como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Pasung</a:t>
            </a:r>
            <a:r>
              <a:rPr lang="en-GB" dirty="0">
                <a:solidFill>
                  <a:srgbClr val="4F81BD"/>
                </a:solidFill>
                <a:latin typeface="Calibri"/>
                <a:ea typeface="Calibri"/>
                <a:cs typeface="Calibri"/>
                <a:sym typeface="Calibri"/>
              </a:rPr>
              <a:t>”. No </a:t>
            </a:r>
            <a:r>
              <a:rPr lang="en-GB" dirty="0" err="1">
                <a:solidFill>
                  <a:srgbClr val="4F81BD"/>
                </a:solidFill>
                <a:latin typeface="Calibri"/>
                <a:ea typeface="Calibri"/>
                <a:cs typeface="Calibri"/>
                <a:sym typeface="Calibri"/>
              </a:rPr>
              <a:t>contexto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africano</a:t>
            </a:r>
            <a:r>
              <a:rPr lang="en-GB" dirty="0">
                <a:solidFill>
                  <a:srgbClr val="4F81BD"/>
                </a:solidFill>
                <a:latin typeface="Calibri"/>
                <a:ea typeface="Calibri"/>
                <a:cs typeface="Calibri"/>
                <a:sym typeface="Calibri"/>
              </a:rPr>
              <a:t>, as </a:t>
            </a:r>
            <a:r>
              <a:rPr lang="en-GB" dirty="0" err="1">
                <a:solidFill>
                  <a:srgbClr val="4F81BD"/>
                </a:solidFill>
                <a:latin typeface="Calibri"/>
                <a:ea typeface="Calibri"/>
                <a:cs typeface="Calibri"/>
                <a:sym typeface="Calibri"/>
              </a:rPr>
              <a:t>contenções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químicas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frequentemente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chamadas</a:t>
            </a:r>
            <a:r>
              <a:rPr lang="en-GB" dirty="0">
                <a:solidFill>
                  <a:srgbClr val="4F81BD"/>
                </a:solidFill>
                <a:latin typeface="Calibri"/>
                <a:ea typeface="Calibri"/>
                <a:cs typeface="Calibri"/>
                <a:sym typeface="Calibri"/>
              </a:rPr>
              <a:t> de “stoppers”.</a:t>
            </a:r>
            <a:endParaRPr dirty="0">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Exercício</a:t>
            </a:r>
            <a:r>
              <a:rPr lang="en-GB" b="1" i="1" dirty="0">
                <a:latin typeface="Calibri"/>
                <a:ea typeface="Calibri"/>
                <a:cs typeface="Calibri"/>
                <a:sym typeface="Calibri"/>
              </a:rPr>
              <a:t> 2.4: Imagens de </a:t>
            </a:r>
            <a:r>
              <a:rPr lang="en-GB" b="1" i="1" dirty="0" err="1">
                <a:latin typeface="Calibri"/>
                <a:ea typeface="Calibri"/>
                <a:cs typeface="Calibri"/>
                <a:sym typeface="Calibri"/>
              </a:rPr>
              <a:t>isolamento</a:t>
            </a:r>
            <a:r>
              <a:rPr lang="en-GB" b="1" i="1" dirty="0">
                <a:latin typeface="Calibri"/>
                <a:ea typeface="Calibri"/>
                <a:cs typeface="Calibri"/>
                <a:sym typeface="Calibri"/>
              </a:rPr>
              <a:t> e </a:t>
            </a:r>
            <a:r>
              <a:rPr lang="en-GB" b="1" i="1" dirty="0" err="1">
                <a:latin typeface="Calibri"/>
                <a:ea typeface="Calibri"/>
                <a:cs typeface="Calibri"/>
                <a:sym typeface="Calibri"/>
              </a:rPr>
              <a:t>contenção</a:t>
            </a:r>
            <a:r>
              <a:rPr lang="en-GB" b="1" i="1" dirty="0">
                <a:latin typeface="Calibri"/>
                <a:ea typeface="Calibri"/>
                <a:cs typeface="Calibri"/>
                <a:sym typeface="Calibri"/>
              </a:rPr>
              <a:t>  (10 min.) </a:t>
            </a:r>
            <a:endParaRPr dirty="0">
              <a:latin typeface="Calibri"/>
              <a:ea typeface="Calibri"/>
              <a:cs typeface="Calibri"/>
              <a:sym typeface="Calibri"/>
            </a:endParaRPr>
          </a:p>
          <a:p>
            <a:pPr marL="228600" marR="0" lvl="0" indent="0" algn="l" rtl="0">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r>
              <a:rPr lang="en-GB" dirty="0">
                <a:solidFill>
                  <a:srgbClr val="548DD4"/>
                </a:solidFill>
                <a:latin typeface="Calibri"/>
                <a:ea typeface="Calibri"/>
                <a:cs typeface="Calibri"/>
                <a:sym typeface="Calibri"/>
              </a:rPr>
              <a:t>Este </a:t>
            </a:r>
            <a:r>
              <a:rPr lang="en-GB" dirty="0" err="1">
                <a:solidFill>
                  <a:srgbClr val="548DD4"/>
                </a:solidFill>
                <a:latin typeface="Calibri"/>
                <a:ea typeface="Calibri"/>
                <a:cs typeface="Calibri"/>
                <a:sym typeface="Calibri"/>
              </a:rPr>
              <a:t>exercício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foi</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elaborado</a:t>
            </a:r>
            <a:r>
              <a:rPr lang="en-GB" dirty="0">
                <a:solidFill>
                  <a:srgbClr val="548DD4"/>
                </a:solidFill>
                <a:latin typeface="Calibri"/>
                <a:ea typeface="Calibri"/>
                <a:cs typeface="Calibri"/>
                <a:sym typeface="Calibri"/>
              </a:rPr>
              <a:t> para </a:t>
            </a:r>
            <a:r>
              <a:rPr lang="en-GB" dirty="0" err="1">
                <a:solidFill>
                  <a:srgbClr val="548DD4"/>
                </a:solidFill>
                <a:latin typeface="Calibri"/>
                <a:ea typeface="Calibri"/>
                <a:cs typeface="Calibri"/>
                <a:sym typeface="Calibri"/>
              </a:rPr>
              <a:t>permitir</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vejam</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discutam</a:t>
            </a:r>
            <a:r>
              <a:rPr lang="en-GB" dirty="0">
                <a:solidFill>
                  <a:srgbClr val="548DD4"/>
                </a:solidFill>
                <a:latin typeface="Calibri"/>
                <a:ea typeface="Calibri"/>
                <a:cs typeface="Calibri"/>
                <a:sym typeface="Calibri"/>
              </a:rPr>
              <a:t> imagens das </a:t>
            </a:r>
            <a:r>
              <a:rPr lang="en-GB" dirty="0" err="1">
                <a:solidFill>
                  <a:srgbClr val="548DD4"/>
                </a:solidFill>
                <a:latin typeface="Calibri"/>
                <a:ea typeface="Calibri"/>
                <a:cs typeface="Calibri"/>
                <a:sym typeface="Calibri"/>
              </a:rPr>
              <a:t>diversas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práticas</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isolamento</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todo</a:t>
            </a:r>
            <a:r>
              <a:rPr lang="en-GB" dirty="0">
                <a:solidFill>
                  <a:srgbClr val="548DD4"/>
                </a:solidFill>
                <a:latin typeface="Calibri"/>
                <a:ea typeface="Calibri"/>
                <a:cs typeface="Calibri"/>
                <a:sym typeface="Calibri"/>
              </a:rPr>
              <a:t> o </a:t>
            </a:r>
            <a:r>
              <a:rPr lang="en-GB" dirty="0" err="1">
                <a:solidFill>
                  <a:srgbClr val="548DD4"/>
                </a:solidFill>
                <a:latin typeface="Calibri"/>
                <a:ea typeface="Calibri"/>
                <a:cs typeface="Calibri"/>
                <a:sym typeface="Calibri"/>
              </a:rPr>
              <a:t>mundo</a:t>
            </a:r>
            <a:r>
              <a:rPr lang="en-GB" dirty="0">
                <a:solidFill>
                  <a:srgbClr val="548DD4"/>
                </a:solidFill>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ctr" rtl="0">
              <a:spcBef>
                <a:spcPts val="0"/>
              </a:spcBef>
              <a:spcAft>
                <a:spcPts val="0"/>
              </a:spcAft>
              <a:buNone/>
            </a:pPr>
            <a:r>
              <a:rPr lang="en-GB" b="1" dirty="0">
                <a:latin typeface="Calibri"/>
                <a:ea typeface="Calibri"/>
                <a:cs typeface="Calibri"/>
                <a:sym typeface="Calibri"/>
              </a:rPr>
              <a:t>  Aviso: </a:t>
            </a:r>
            <a:r>
              <a:rPr lang="en-GB" dirty="0" err="1">
                <a:latin typeface="Calibri"/>
                <a:ea typeface="Calibri"/>
                <a:cs typeface="Calibri"/>
                <a:sym typeface="Calibri"/>
              </a:rPr>
              <a:t>Lembre</a:t>
            </a:r>
            <a:r>
              <a:rPr lang="en-GB" dirty="0">
                <a:latin typeface="Calibri"/>
                <a:ea typeface="Calibri"/>
                <a:cs typeface="Calibri"/>
                <a:sym typeface="Calibri"/>
              </a:rPr>
              <a:t> </a:t>
            </a:r>
            <a:r>
              <a:rPr lang="en-GB" dirty="0" err="1">
                <a:latin typeface="Calibri"/>
                <a:ea typeface="Calibri"/>
                <a:cs typeface="Calibri"/>
                <a:sym typeface="Calibri"/>
              </a:rPr>
              <a:t>aos</a:t>
            </a:r>
            <a:r>
              <a:rPr lang="en-GB" dirty="0">
                <a:latin typeface="Calibri"/>
                <a:ea typeface="Calibri"/>
                <a:cs typeface="Calibri"/>
                <a:sym typeface="Calibri"/>
              </a:rPr>
              <a:t> </a:t>
            </a:r>
            <a:r>
              <a:rPr lang="en-GB" dirty="0" err="1">
                <a:latin typeface="Calibri"/>
                <a:ea typeface="Calibri"/>
                <a:cs typeface="Calibri"/>
                <a:sym typeface="Calibri"/>
              </a:rPr>
              <a:t>participantes</a:t>
            </a:r>
            <a:r>
              <a:rPr lang="en-GB" dirty="0">
                <a:latin typeface="Calibri"/>
                <a:ea typeface="Calibri"/>
                <a:cs typeface="Calibri"/>
                <a:sym typeface="Calibri"/>
              </a:rPr>
              <a:t> que </a:t>
            </a:r>
            <a:r>
              <a:rPr lang="en-GB" dirty="0" err="1">
                <a:latin typeface="Calibri"/>
                <a:ea typeface="Calibri"/>
                <a:cs typeface="Calibri"/>
                <a:sym typeface="Calibri"/>
              </a:rPr>
              <a:t>essas</a:t>
            </a:r>
            <a:r>
              <a:rPr lang="en-GB" dirty="0">
                <a:latin typeface="Calibri"/>
                <a:ea typeface="Calibri"/>
                <a:cs typeface="Calibri"/>
                <a:sym typeface="Calibri"/>
              </a:rPr>
              <a:t> imagens </a:t>
            </a:r>
            <a:r>
              <a:rPr lang="en-GB" dirty="0" err="1">
                <a:latin typeface="Calibri"/>
                <a:ea typeface="Calibri"/>
                <a:cs typeface="Calibri"/>
                <a:sym typeface="Calibri"/>
              </a:rPr>
              <a:t>podem</a:t>
            </a:r>
            <a:r>
              <a:rPr lang="en-GB" dirty="0">
                <a:latin typeface="Calibri"/>
                <a:ea typeface="Calibri"/>
                <a:cs typeface="Calibri"/>
                <a:sym typeface="Calibri"/>
              </a:rPr>
              <a:t> ser </a:t>
            </a:r>
            <a:r>
              <a:rPr lang="en-GB" dirty="0" err="1">
                <a:latin typeface="Calibri"/>
                <a:ea typeface="Calibri"/>
                <a:cs typeface="Calibri"/>
                <a:sym typeface="Calibri"/>
              </a:rPr>
              <a:t>perturbadoras</a:t>
            </a:r>
            <a:r>
              <a:rPr lang="en-GB" dirty="0">
                <a:latin typeface="Calibri"/>
                <a:ea typeface="Calibri"/>
                <a:cs typeface="Calibri"/>
                <a:sym typeface="Calibri"/>
              </a:rPr>
              <a:t> para </a:t>
            </a:r>
            <a:r>
              <a:rPr lang="en-GB" dirty="0" err="1">
                <a:latin typeface="Calibri"/>
                <a:ea typeface="Calibri"/>
                <a:cs typeface="Calibri"/>
                <a:sym typeface="Calibri"/>
              </a:rPr>
              <a:t>algumas</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r>
              <a:rPr lang="en-GB" dirty="0">
                <a:solidFill>
                  <a:srgbClr val="548DD4"/>
                </a:solidFill>
                <a:latin typeface="Calibri"/>
                <a:ea typeface="Calibri"/>
                <a:cs typeface="Calibri"/>
                <a:sym typeface="Calibri"/>
              </a:rPr>
              <a:t>Analise </a:t>
            </a:r>
            <a:r>
              <a:rPr lang="en-GB" dirty="0" err="1">
                <a:solidFill>
                  <a:srgbClr val="548DD4"/>
                </a:solidFill>
                <a:latin typeface="Calibri"/>
                <a:ea typeface="Calibri"/>
                <a:cs typeface="Calibri"/>
                <a:sym typeface="Calibri"/>
              </a:rPr>
              <a:t>cada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uma</a:t>
            </a:r>
            <a:r>
              <a:rPr lang="en-GB" dirty="0">
                <a:solidFill>
                  <a:srgbClr val="548DD4"/>
                </a:solidFill>
                <a:latin typeface="Calibri"/>
                <a:ea typeface="Calibri"/>
                <a:cs typeface="Calibri"/>
                <a:sym typeface="Calibri"/>
              </a:rPr>
              <a:t> dessas imagens com o </a:t>
            </a:r>
            <a:r>
              <a:rPr lang="en-GB" dirty="0" err="1">
                <a:solidFill>
                  <a:srgbClr val="548DD4"/>
                </a:solidFill>
                <a:latin typeface="Calibri"/>
                <a:ea typeface="Calibri"/>
                <a:cs typeface="Calibri"/>
                <a:sym typeface="Calibri"/>
              </a:rPr>
              <a:t>grupo</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peça</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descrevam</a:t>
            </a:r>
            <a:r>
              <a:rPr lang="en-GB" dirty="0">
                <a:solidFill>
                  <a:srgbClr val="548DD4"/>
                </a:solidFill>
                <a:latin typeface="Calibri"/>
                <a:ea typeface="Calibri"/>
                <a:cs typeface="Calibri"/>
                <a:sym typeface="Calibri"/>
              </a:rPr>
              <a:t> o que </a:t>
            </a:r>
            <a:r>
              <a:rPr lang="en-GB" dirty="0" err="1">
                <a:solidFill>
                  <a:srgbClr val="548DD4"/>
                </a:solidFill>
                <a:latin typeface="Calibri"/>
                <a:ea typeface="Calibri"/>
                <a:cs typeface="Calibri"/>
                <a:sym typeface="Calibri"/>
              </a:rPr>
              <a:t>elas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mostram</a:t>
            </a:r>
            <a:r>
              <a:rPr lang="en-GB" dirty="0">
                <a:solidFill>
                  <a:srgbClr val="548DD4"/>
                </a:solidFill>
                <a:latin typeface="Calibri"/>
                <a:ea typeface="Calibri"/>
                <a:cs typeface="Calibri"/>
                <a:sym typeface="Calibri"/>
              </a:rPr>
              <a:t>.  </a:t>
            </a:r>
            <a:endParaRPr dirty="0">
              <a:latin typeface="Calibri"/>
              <a:ea typeface="Calibri"/>
              <a:cs typeface="Calibri"/>
              <a:sym typeface="Calibri"/>
            </a:endParaRPr>
          </a:p>
          <a:p>
            <a:pPr marL="228600" marR="0" lvl="0" indent="0" algn="l" rtl="0">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400050" marR="0" lvl="0" indent="-171450" algn="l" rtl="0">
              <a:spcBef>
                <a:spcPts val="0"/>
              </a:spcBef>
              <a:spcAft>
                <a:spcPts val="0"/>
              </a:spcAft>
              <a:buClr>
                <a:schemeClr val="dk1"/>
              </a:buClr>
              <a:buSzPts val="1200"/>
              <a:buFont typeface="Arial"/>
              <a:buChar char="•"/>
            </a:pPr>
            <a:r>
              <a:rPr lang="en-GB" b="1" dirty="0" err="1">
                <a:latin typeface="Calibri"/>
                <a:ea typeface="Calibri"/>
                <a:cs typeface="Calibri"/>
                <a:sym typeface="Calibri"/>
              </a:rPr>
              <a:t>Você</a:t>
            </a:r>
            <a:r>
              <a:rPr lang="en-GB" b="1" dirty="0">
                <a:latin typeface="Calibri"/>
                <a:ea typeface="Calibri"/>
                <a:cs typeface="Calibri"/>
                <a:sym typeface="Calibri"/>
              </a:rPr>
              <a:t> </a:t>
            </a:r>
            <a:r>
              <a:rPr lang="en-GB" b="1" dirty="0" err="1">
                <a:latin typeface="Calibri"/>
                <a:ea typeface="Calibri"/>
                <a:cs typeface="Calibri"/>
                <a:sym typeface="Calibri"/>
              </a:rPr>
              <a:t>vê</a:t>
            </a:r>
            <a:r>
              <a:rPr lang="en-GB" b="1" dirty="0">
                <a:latin typeface="Calibri"/>
                <a:ea typeface="Calibri"/>
                <a:cs typeface="Calibri"/>
                <a:sym typeface="Calibri"/>
              </a:rPr>
              <a:t> </a:t>
            </a:r>
            <a:r>
              <a:rPr lang="en-GB" b="1" dirty="0" err="1">
                <a:latin typeface="Calibri"/>
                <a:ea typeface="Calibri"/>
                <a:cs typeface="Calibri"/>
                <a:sym typeface="Calibri"/>
              </a:rPr>
              <a:t>isolamento</a:t>
            </a:r>
            <a:r>
              <a:rPr lang="en-GB" b="1" dirty="0">
                <a:latin typeface="Calibri"/>
                <a:ea typeface="Calibri"/>
                <a:cs typeface="Calibri"/>
                <a:sym typeface="Calibri"/>
              </a:rPr>
              <a:t> </a:t>
            </a:r>
            <a:r>
              <a:rPr lang="en-GB" b="1" dirty="0" err="1">
                <a:latin typeface="Calibri"/>
                <a:ea typeface="Calibri"/>
                <a:cs typeface="Calibri"/>
                <a:sym typeface="Calibri"/>
              </a:rPr>
              <a:t>ou</a:t>
            </a:r>
            <a:r>
              <a:rPr lang="en-GB" b="1" dirty="0">
                <a:latin typeface="Calibri"/>
                <a:ea typeface="Calibri"/>
                <a:cs typeface="Calibri"/>
                <a:sym typeface="Calibri"/>
              </a:rPr>
              <a:t> </a:t>
            </a:r>
            <a:r>
              <a:rPr lang="en-GB" b="1" dirty="0" err="1">
                <a:latin typeface="Calibri"/>
                <a:ea typeface="Calibri"/>
                <a:cs typeface="Calibri"/>
                <a:sym typeface="Calibri"/>
              </a:rPr>
              <a:t>contenção</a:t>
            </a:r>
            <a:r>
              <a:rPr lang="en-GB" b="1" dirty="0">
                <a:latin typeface="Calibri"/>
                <a:ea typeface="Calibri"/>
                <a:cs typeface="Calibri"/>
                <a:sym typeface="Calibri"/>
              </a:rPr>
              <a:t> </a:t>
            </a:r>
            <a:r>
              <a:rPr lang="en-GB" b="1" dirty="0" err="1">
                <a:latin typeface="Calibri"/>
                <a:ea typeface="Calibri"/>
                <a:cs typeface="Calibri"/>
                <a:sym typeface="Calibri"/>
              </a:rPr>
              <a:t>nas</a:t>
            </a:r>
            <a:r>
              <a:rPr lang="en-GB" b="1" dirty="0">
                <a:latin typeface="Calibri"/>
                <a:ea typeface="Calibri"/>
                <a:cs typeface="Calibri"/>
                <a:sym typeface="Calibri"/>
              </a:rPr>
              <a:t> imagens a </a:t>
            </a:r>
            <a:r>
              <a:rPr lang="en-GB" b="1" dirty="0" err="1">
                <a:latin typeface="Calibri"/>
                <a:ea typeface="Calibri"/>
                <a:cs typeface="Calibri"/>
                <a:sym typeface="Calibri"/>
              </a:rPr>
              <a:t>seguir</a:t>
            </a:r>
            <a:r>
              <a:rPr lang="en-GB" b="1" dirty="0">
                <a:latin typeface="Calibri"/>
                <a:ea typeface="Calibri"/>
                <a:cs typeface="Calibri"/>
                <a:sym typeface="Calibri"/>
              </a:rPr>
              <a:t>? De que </a:t>
            </a:r>
            <a:r>
              <a:rPr lang="en-GB" b="1" dirty="0" err="1">
                <a:latin typeface="Calibri"/>
                <a:ea typeface="Calibri"/>
                <a:cs typeface="Calibri"/>
                <a:sym typeface="Calibri"/>
              </a:rPr>
              <a:t>tipo</a:t>
            </a:r>
            <a:r>
              <a:rPr lang="en-GB" b="1" dirty="0">
                <a:latin typeface="Calibri"/>
                <a:ea typeface="Calibri"/>
                <a:cs typeface="Calibri"/>
                <a:sym typeface="Calibri"/>
              </a:rPr>
              <a:t>?</a:t>
            </a:r>
          </a:p>
          <a:p>
            <a:pPr marL="0" lvl="0" indent="0" algn="l" rtl="0">
              <a:spcBef>
                <a:spcPts val="0"/>
              </a:spcBef>
              <a:spcAft>
                <a:spcPts val="0"/>
              </a:spcAft>
              <a:buNone/>
            </a:pPr>
            <a:endParaRPr lang="en-GB" dirty="0"/>
          </a:p>
        </p:txBody>
      </p:sp>
      <p:sp>
        <p:nvSpPr>
          <p:cNvPr id="247" name="Google Shape;24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pic>
        <p:nvPicPr>
          <p:cNvPr id="248" name="Google Shape;248;p23:notes"/>
          <p:cNvPicPr preferRelativeResize="0"/>
          <p:nvPr/>
        </p:nvPicPr>
        <p:blipFill rotWithShape="1">
          <a:blip r:embed="rId3">
            <a:alphaModFix/>
          </a:blip>
          <a:srcRect/>
          <a:stretch/>
        </p:blipFill>
        <p:spPr>
          <a:xfrm>
            <a:off x="824474" y="5293604"/>
            <a:ext cx="225572" cy="225572"/>
          </a:xfrm>
          <a:prstGeom prst="rect">
            <a:avLst/>
          </a:prstGeom>
          <a:noFill/>
          <a:ln>
            <a:noFill/>
          </a:ln>
        </p:spPr>
      </p:pic>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GB" sz="1200" b="1" dirty="0" err="1">
                <a:solidFill>
                  <a:schemeClr val="dk1"/>
                </a:solidFill>
                <a:latin typeface="Calibri"/>
                <a:ea typeface="Calibri"/>
                <a:cs typeface="Calibri"/>
                <a:sym typeface="Calibri"/>
              </a:rPr>
              <a:t>Você</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vê</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algum</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tipo</a:t>
            </a:r>
            <a:r>
              <a:rPr lang="en-GB" sz="1200" b="1" dirty="0">
                <a:solidFill>
                  <a:schemeClr val="dk1"/>
                </a:solidFill>
                <a:latin typeface="Calibri"/>
                <a:ea typeface="Calibri"/>
                <a:cs typeface="Calibri"/>
                <a:sym typeface="Calibri"/>
              </a:rPr>
              <a:t> de </a:t>
            </a:r>
            <a:r>
              <a:rPr lang="en-GB" sz="1200" b="1" dirty="0" err="1">
                <a:solidFill>
                  <a:schemeClr val="dk1"/>
                </a:solidFill>
                <a:latin typeface="Calibri"/>
                <a:ea typeface="Calibri"/>
                <a:cs typeface="Calibri"/>
                <a:sym typeface="Calibri"/>
              </a:rPr>
              <a:t>isolamento</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ou</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contenção</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nesta</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imagem</a:t>
            </a:r>
            <a:r>
              <a:rPr lang="en-GB" sz="1200" b="1" dirty="0">
                <a:solidFill>
                  <a:schemeClr val="dk1"/>
                </a:solidFill>
                <a:latin typeface="Calibri"/>
                <a:ea typeface="Calibri"/>
                <a:cs typeface="Calibri"/>
                <a:sym typeface="Calibri"/>
              </a:rPr>
              <a:t>? De que </a:t>
            </a:r>
            <a:r>
              <a:rPr lang="en-GB" sz="1200" b="1" dirty="0" err="1">
                <a:solidFill>
                  <a:schemeClr val="dk1"/>
                </a:solidFill>
                <a:latin typeface="Calibri"/>
                <a:ea typeface="Calibri"/>
                <a:cs typeface="Calibri"/>
                <a:sym typeface="Calibri"/>
              </a:rPr>
              <a:t>tipo</a:t>
            </a:r>
            <a:r>
              <a:rPr lang="en-GB" sz="1200" b="1" dirty="0">
                <a:solidFill>
                  <a:schemeClr val="dk1"/>
                </a:solidFill>
                <a:latin typeface="Calibri"/>
                <a:ea typeface="Calibri"/>
                <a:cs typeface="Calibri"/>
                <a:sym typeface="Calibri"/>
              </a:rPr>
              <a:t>?</a:t>
            </a:r>
            <a:endParaRPr sz="1200" b="1" dirty="0">
              <a:solidFill>
                <a:schemeClr val="dk1"/>
              </a:solidFill>
              <a:latin typeface="Calibri"/>
              <a:ea typeface="Calibri"/>
              <a:cs typeface="Calibri"/>
              <a:sym typeface="Calibri"/>
            </a:endParaRPr>
          </a:p>
          <a:p>
            <a:pPr marL="457200" lvl="1" indent="0" algn="l" rtl="0">
              <a:spcBef>
                <a:spcPts val="0"/>
              </a:spcBef>
              <a:spcAft>
                <a:spcPts val="0"/>
              </a:spcAft>
              <a:buNone/>
            </a:pPr>
            <a:r>
              <a:rPr lang="en-GB" dirty="0"/>
              <a:t>- </a:t>
            </a:r>
            <a:r>
              <a:rPr lang="en-GB" dirty="0" err="1">
                <a:solidFill>
                  <a:schemeClr val="accent1"/>
                </a:solidFill>
              </a:rPr>
              <a:t>Isolamento</a:t>
            </a:r>
            <a:endParaRPr dirty="0"/>
          </a:p>
          <a:p>
            <a:pPr marL="457200" lvl="1" indent="0" algn="l" rtl="0">
              <a:spcBef>
                <a:spcPts val="0"/>
              </a:spcBef>
              <a:spcAft>
                <a:spcPts val="0"/>
              </a:spcAft>
              <a:buNone/>
            </a:pPr>
            <a:r>
              <a:rPr lang="en-GB" dirty="0">
                <a:solidFill>
                  <a:schemeClr val="accent1"/>
                </a:solidFill>
              </a:rPr>
              <a:t>- </a:t>
            </a:r>
            <a:r>
              <a:rPr lang="en-GB" b="1" dirty="0" err="1">
                <a:solidFill>
                  <a:schemeClr val="accent1"/>
                </a:solidFill>
              </a:rPr>
              <a:t>Contenção</a:t>
            </a:r>
            <a:r>
              <a:rPr lang="en-GB" b="1" dirty="0">
                <a:solidFill>
                  <a:schemeClr val="accent1"/>
                </a:solidFill>
              </a:rPr>
              <a:t>: </a:t>
            </a:r>
            <a:r>
              <a:rPr lang="en-GB" b="1" dirty="0" err="1">
                <a:solidFill>
                  <a:schemeClr val="accent1"/>
                </a:solidFill>
              </a:rPr>
              <a:t>física</a:t>
            </a:r>
            <a:r>
              <a:rPr lang="en-GB" b="1" dirty="0">
                <a:solidFill>
                  <a:schemeClr val="accent1"/>
                </a:solidFill>
              </a:rPr>
              <a:t>/</a:t>
            </a:r>
            <a:r>
              <a:rPr lang="en-GB" b="1" dirty="0" err="1">
                <a:solidFill>
                  <a:schemeClr val="accent1"/>
                </a:solidFill>
              </a:rPr>
              <a:t>mecânica</a:t>
            </a:r>
            <a:endParaRPr dirty="0"/>
          </a:p>
          <a:p>
            <a:pPr marL="457200" lvl="1" indent="0" algn="l" rtl="0">
              <a:spcBef>
                <a:spcPts val="0"/>
              </a:spcBef>
              <a:spcAft>
                <a:spcPts val="0"/>
              </a:spcAft>
              <a:buNone/>
            </a:pPr>
            <a:r>
              <a:rPr lang="en-GB" dirty="0">
                <a:solidFill>
                  <a:schemeClr val="accent1"/>
                </a:solidFill>
              </a:rPr>
              <a:t>- </a:t>
            </a:r>
            <a:r>
              <a:rPr lang="en-GB" dirty="0" err="1">
                <a:solidFill>
                  <a:schemeClr val="accent1"/>
                </a:solidFill>
              </a:rPr>
              <a:t>Contenção</a:t>
            </a:r>
            <a:r>
              <a:rPr lang="en-GB" dirty="0">
                <a:solidFill>
                  <a:schemeClr val="accent1"/>
                </a:solidFill>
              </a:rPr>
              <a:t>: </a:t>
            </a:r>
            <a:r>
              <a:rPr lang="en-GB" dirty="0" err="1">
                <a:solidFill>
                  <a:schemeClr val="accent1"/>
                </a:solidFill>
              </a:rPr>
              <a:t>química</a:t>
            </a:r>
            <a:endParaRPr dirty="0"/>
          </a:p>
          <a:p>
            <a:pPr marL="457200" marR="0" lvl="1" indent="0" algn="l" rtl="0">
              <a:lnSpc>
                <a:spcPct val="100000"/>
              </a:lnSpc>
              <a:spcBef>
                <a:spcPts val="0"/>
              </a:spcBef>
              <a:spcAft>
                <a:spcPts val="0"/>
              </a:spcAft>
              <a:buClr>
                <a:schemeClr val="dk1"/>
              </a:buClr>
              <a:buSzPts val="1200"/>
              <a:buFont typeface="Calibri"/>
              <a:buNone/>
            </a:pPr>
            <a:endParaRPr sz="1200" i="0" dirty="0">
              <a:solidFill>
                <a:schemeClr val="dk1"/>
              </a:solidFill>
              <a:latin typeface="Calibri"/>
              <a:ea typeface="Calibri"/>
              <a:cs typeface="Calibri"/>
              <a:sym typeface="Calibri"/>
            </a:endParaRPr>
          </a:p>
          <a:p>
            <a:pPr marL="0" lvl="0" indent="0" algn="l" rtl="0">
              <a:spcBef>
                <a:spcPts val="0"/>
              </a:spcBef>
              <a:spcAft>
                <a:spcPts val="0"/>
              </a:spcAft>
              <a:buNone/>
            </a:pPr>
            <a:r>
              <a:rPr lang="en-GB" i="0" dirty="0" err="1">
                <a:solidFill>
                  <a:schemeClr val="accent1"/>
                </a:solidFill>
                <a:latin typeface="Calibri"/>
                <a:ea typeface="Calibri"/>
                <a:cs typeface="Calibri"/>
                <a:sym typeface="Calibri"/>
              </a:rPr>
              <a:t>Embora</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esta</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imagem</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tenha</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como</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objetivo</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ilustrar</a:t>
            </a:r>
            <a:r>
              <a:rPr lang="en-GB" i="0" dirty="0">
                <a:solidFill>
                  <a:schemeClr val="accent1"/>
                </a:solidFill>
                <a:latin typeface="Calibri"/>
                <a:ea typeface="Calibri"/>
                <a:cs typeface="Calibri"/>
                <a:sym typeface="Calibri"/>
              </a:rPr>
              <a:t> a </a:t>
            </a:r>
            <a:r>
              <a:rPr lang="en-GB" i="0" dirty="0" err="1">
                <a:solidFill>
                  <a:schemeClr val="accent1"/>
                </a:solidFill>
                <a:latin typeface="Calibri"/>
                <a:ea typeface="Calibri"/>
                <a:cs typeface="Calibri"/>
                <a:sym typeface="Calibri"/>
              </a:rPr>
              <a:t>contenção</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física</a:t>
            </a:r>
            <a:r>
              <a:rPr lang="en-GB" i="0" dirty="0">
                <a:solidFill>
                  <a:schemeClr val="accent1"/>
                </a:solidFill>
                <a:latin typeface="Calibri"/>
                <a:ea typeface="Calibri"/>
                <a:cs typeface="Calibri"/>
                <a:sym typeface="Calibri"/>
              </a:rPr>
              <a:t>/</a:t>
            </a:r>
            <a:r>
              <a:rPr lang="en-GB" i="0" dirty="0" err="1">
                <a:solidFill>
                  <a:schemeClr val="accent1"/>
                </a:solidFill>
                <a:latin typeface="Calibri"/>
                <a:ea typeface="Calibri"/>
                <a:cs typeface="Calibri"/>
                <a:sym typeface="Calibri"/>
              </a:rPr>
              <a:t>mecânica</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os</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participantes</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podem</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sugerir</a:t>
            </a:r>
            <a:r>
              <a:rPr lang="en-GB" i="0" dirty="0">
                <a:solidFill>
                  <a:schemeClr val="accent1"/>
                </a:solidFill>
                <a:latin typeface="Calibri"/>
                <a:ea typeface="Calibri"/>
                <a:cs typeface="Calibri"/>
                <a:sym typeface="Calibri"/>
              </a:rPr>
              <a:t> que </a:t>
            </a:r>
            <a:r>
              <a:rPr lang="en-GB" i="0" dirty="0" err="1">
                <a:solidFill>
                  <a:schemeClr val="accent1"/>
                </a:solidFill>
                <a:latin typeface="Calibri"/>
                <a:ea typeface="Calibri"/>
                <a:cs typeface="Calibri"/>
                <a:sym typeface="Calibri"/>
              </a:rPr>
              <a:t>ela</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também</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poderia</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retratar</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isolamento</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Esteja</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aberto</a:t>
            </a:r>
            <a:r>
              <a:rPr lang="en-GB" i="0" dirty="0">
                <a:solidFill>
                  <a:schemeClr val="accent1"/>
                </a:solidFill>
                <a:latin typeface="Calibri"/>
                <a:ea typeface="Calibri"/>
                <a:cs typeface="Calibri"/>
                <a:sym typeface="Calibri"/>
              </a:rPr>
              <a:t> a </a:t>
            </a:r>
            <a:r>
              <a:rPr lang="en-GB" i="0" dirty="0" err="1">
                <a:solidFill>
                  <a:schemeClr val="accent1"/>
                </a:solidFill>
                <a:latin typeface="Calibri"/>
                <a:ea typeface="Calibri"/>
                <a:cs typeface="Calibri"/>
                <a:sym typeface="Calibri"/>
              </a:rPr>
              <a:t>outras</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respostas</a:t>
            </a:r>
            <a:r>
              <a:rPr lang="en-GB" i="0" dirty="0">
                <a:solidFill>
                  <a:schemeClr val="accent1"/>
                </a:solidFill>
                <a:latin typeface="Calibri"/>
                <a:ea typeface="Calibri"/>
                <a:cs typeface="Calibri"/>
                <a:sym typeface="Calibri"/>
              </a:rPr>
              <a:t> e use-as para </a:t>
            </a:r>
            <a:r>
              <a:rPr lang="en-GB" i="0" dirty="0" err="1">
                <a:solidFill>
                  <a:schemeClr val="accent1"/>
                </a:solidFill>
                <a:latin typeface="Calibri"/>
                <a:ea typeface="Calibri"/>
                <a:cs typeface="Calibri"/>
                <a:sym typeface="Calibri"/>
              </a:rPr>
              <a:t>estimular</a:t>
            </a:r>
            <a:r>
              <a:rPr lang="en-GB" i="0" dirty="0">
                <a:solidFill>
                  <a:schemeClr val="accent1"/>
                </a:solidFill>
                <a:latin typeface="Calibri"/>
                <a:ea typeface="Calibri"/>
                <a:cs typeface="Calibri"/>
                <a:sym typeface="Calibri"/>
              </a:rPr>
              <a:t> a </a:t>
            </a:r>
            <a:r>
              <a:rPr lang="en-GB" i="0" dirty="0" err="1">
                <a:solidFill>
                  <a:schemeClr val="accent1"/>
                </a:solidFill>
                <a:latin typeface="Calibri"/>
                <a:ea typeface="Calibri"/>
                <a:cs typeface="Calibri"/>
                <a:sym typeface="Calibri"/>
              </a:rPr>
              <a:t>discussão</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sobre</a:t>
            </a:r>
            <a:r>
              <a:rPr lang="en-GB" i="0" dirty="0">
                <a:solidFill>
                  <a:schemeClr val="accent1"/>
                </a:solidFill>
                <a:latin typeface="Calibri"/>
                <a:ea typeface="Calibri"/>
                <a:cs typeface="Calibri"/>
                <a:sym typeface="Calibri"/>
              </a:rPr>
              <a:t> as </a:t>
            </a:r>
            <a:r>
              <a:rPr lang="en-GB" i="0" dirty="0" err="1">
                <a:solidFill>
                  <a:schemeClr val="accent1"/>
                </a:solidFill>
                <a:latin typeface="Calibri"/>
                <a:ea typeface="Calibri"/>
                <a:cs typeface="Calibri"/>
                <a:sym typeface="Calibri"/>
              </a:rPr>
              <a:t>formas</a:t>
            </a:r>
            <a:r>
              <a:rPr lang="en-GB" i="0" dirty="0">
                <a:solidFill>
                  <a:schemeClr val="accent1"/>
                </a:solidFill>
                <a:latin typeface="Calibri"/>
                <a:ea typeface="Calibri"/>
                <a:cs typeface="Calibri"/>
                <a:sym typeface="Calibri"/>
              </a:rPr>
              <a:t> que o </a:t>
            </a:r>
            <a:r>
              <a:rPr lang="en-GB" i="0" dirty="0" err="1">
                <a:solidFill>
                  <a:schemeClr val="accent1"/>
                </a:solidFill>
                <a:latin typeface="Calibri"/>
                <a:ea typeface="Calibri"/>
                <a:cs typeface="Calibri"/>
                <a:sym typeface="Calibri"/>
              </a:rPr>
              <a:t>isolamento</a:t>
            </a:r>
            <a:r>
              <a:rPr lang="en-GB" i="0" dirty="0">
                <a:solidFill>
                  <a:schemeClr val="accent1"/>
                </a:solidFill>
                <a:latin typeface="Calibri"/>
                <a:ea typeface="Calibri"/>
                <a:cs typeface="Calibri"/>
                <a:sym typeface="Calibri"/>
              </a:rPr>
              <a:t> e a </a:t>
            </a:r>
            <a:r>
              <a:rPr lang="en-GB" i="0" dirty="0" err="1">
                <a:solidFill>
                  <a:schemeClr val="accent1"/>
                </a:solidFill>
                <a:latin typeface="Calibri"/>
                <a:ea typeface="Calibri"/>
                <a:cs typeface="Calibri"/>
                <a:sym typeface="Calibri"/>
              </a:rPr>
              <a:t>contenção</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podem</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assumir</a:t>
            </a:r>
            <a:r>
              <a:rPr lang="en-GB" i="0" dirty="0">
                <a:solidFill>
                  <a:schemeClr val="accent1"/>
                </a:solidFill>
                <a:latin typeface="Calibri"/>
                <a:ea typeface="Calibri"/>
                <a:cs typeface="Calibri"/>
                <a:sym typeface="Calibri"/>
              </a:rPr>
              <a:t>.</a:t>
            </a:r>
            <a:endParaRPr dirty="0"/>
          </a:p>
          <a:p>
            <a:pPr marL="457200" marR="0" lvl="1" indent="0" algn="l" rtl="0">
              <a:lnSpc>
                <a:spcPct val="100000"/>
              </a:lnSpc>
              <a:spcBef>
                <a:spcPts val="0"/>
              </a:spcBef>
              <a:spcAft>
                <a:spcPts val="0"/>
              </a:spcAft>
              <a:buClr>
                <a:schemeClr val="dk1"/>
              </a:buClr>
              <a:buSzPts val="1200"/>
              <a:buFont typeface="Calibri"/>
              <a:buNone/>
            </a:pPr>
            <a:endParaRPr sz="1200" i="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i="0" dirty="0">
                <a:solidFill>
                  <a:schemeClr val="dk1"/>
                </a:solidFill>
                <a:latin typeface="Calibri"/>
                <a:ea typeface="Calibri"/>
                <a:cs typeface="Calibri"/>
                <a:sym typeface="Calibri"/>
              </a:rPr>
              <a:t>Crédito da </a:t>
            </a:r>
            <a:r>
              <a:rPr lang="en-GB" sz="1200" i="0" dirty="0" err="1">
                <a:solidFill>
                  <a:schemeClr val="dk1"/>
                </a:solidFill>
                <a:latin typeface="Calibri"/>
                <a:ea typeface="Calibri"/>
                <a:cs typeface="Calibri"/>
                <a:sym typeface="Calibri"/>
              </a:rPr>
              <a:t>foto</a:t>
            </a:r>
            <a:r>
              <a:rPr lang="en-GB" sz="1200" i="0" dirty="0">
                <a:solidFill>
                  <a:schemeClr val="dk1"/>
                </a:solidFill>
                <a:latin typeface="Calibri"/>
                <a:ea typeface="Calibri"/>
                <a:cs typeface="Calibri"/>
                <a:sym typeface="Calibri"/>
              </a:rPr>
              <a:t>: </a:t>
            </a:r>
            <a:r>
              <a:rPr lang="en-GB" sz="1200" dirty="0">
                <a:solidFill>
                  <a:schemeClr val="dk1"/>
                </a:solidFill>
                <a:latin typeface="Calibri"/>
                <a:ea typeface="Calibri"/>
                <a:cs typeface="Calibri"/>
                <a:sym typeface="Calibri"/>
              </a:rPr>
              <a:t>Gregoire </a:t>
            </a:r>
            <a:r>
              <a:rPr lang="en-GB" sz="1200" dirty="0" err="1">
                <a:solidFill>
                  <a:schemeClr val="dk1"/>
                </a:solidFill>
                <a:latin typeface="Calibri"/>
                <a:ea typeface="Calibri"/>
                <a:cs typeface="Calibri"/>
                <a:sym typeface="Calibri"/>
              </a:rPr>
              <a:t>Ahongbonon</a:t>
            </a:r>
            <a:r>
              <a:rPr lang="en-GB" sz="1200" dirty="0">
                <a:solidFill>
                  <a:schemeClr val="dk1"/>
                </a:solidFill>
                <a:latin typeface="Calibri"/>
                <a:ea typeface="Calibri"/>
                <a:cs typeface="Calibri"/>
                <a:sym typeface="Calibri"/>
              </a:rPr>
              <a:t>, Costa do </a:t>
            </a:r>
            <a:r>
              <a:rPr lang="en-GB" sz="1200" dirty="0" err="1">
                <a:solidFill>
                  <a:schemeClr val="dk1"/>
                </a:solidFill>
                <a:latin typeface="Calibri"/>
                <a:ea typeface="Calibri"/>
                <a:cs typeface="Calibri"/>
                <a:sym typeface="Calibri"/>
              </a:rPr>
              <a:t>Marfim</a:t>
            </a:r>
            <a:r>
              <a:rPr lang="en-GB" sz="1200" dirty="0">
                <a:solidFill>
                  <a:schemeClr val="dk1"/>
                </a:solidFill>
                <a:latin typeface="Calibri"/>
                <a:ea typeface="Calibri"/>
                <a:cs typeface="Calibri"/>
                <a:sym typeface="Calibri"/>
              </a:rPr>
              <a:t>.</a:t>
            </a:r>
            <a:endParaRPr dirty="0"/>
          </a:p>
        </p:txBody>
      </p:sp>
      <p:sp>
        <p:nvSpPr>
          <p:cNvPr id="255" name="Google Shape;25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GB" sz="1200" b="1" dirty="0" err="1">
                <a:solidFill>
                  <a:schemeClr val="dk1"/>
                </a:solidFill>
                <a:latin typeface="Calibri"/>
                <a:ea typeface="Calibri"/>
                <a:cs typeface="Calibri"/>
                <a:sym typeface="Calibri"/>
              </a:rPr>
              <a:t>Você</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vê</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algum</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tipo</a:t>
            </a:r>
            <a:r>
              <a:rPr lang="en-GB" sz="1200" b="1" dirty="0">
                <a:solidFill>
                  <a:schemeClr val="dk1"/>
                </a:solidFill>
                <a:latin typeface="Calibri"/>
                <a:ea typeface="Calibri"/>
                <a:cs typeface="Calibri"/>
                <a:sym typeface="Calibri"/>
              </a:rPr>
              <a:t> de </a:t>
            </a:r>
            <a:r>
              <a:rPr lang="en-GB" sz="1200" b="1" dirty="0" err="1">
                <a:solidFill>
                  <a:schemeClr val="dk1"/>
                </a:solidFill>
                <a:latin typeface="Calibri"/>
                <a:ea typeface="Calibri"/>
                <a:cs typeface="Calibri"/>
                <a:sym typeface="Calibri"/>
              </a:rPr>
              <a:t>isolamento</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ou</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contenção</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nesta</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imagem</a:t>
            </a:r>
            <a:r>
              <a:rPr lang="en-GB" sz="1200" b="1" dirty="0">
                <a:solidFill>
                  <a:schemeClr val="dk1"/>
                </a:solidFill>
                <a:latin typeface="Calibri"/>
                <a:ea typeface="Calibri"/>
                <a:cs typeface="Calibri"/>
                <a:sym typeface="Calibri"/>
              </a:rPr>
              <a:t>? De que </a:t>
            </a:r>
            <a:r>
              <a:rPr lang="en-GB" sz="1200" b="1" dirty="0" err="1">
                <a:solidFill>
                  <a:schemeClr val="dk1"/>
                </a:solidFill>
                <a:latin typeface="Calibri"/>
                <a:ea typeface="Calibri"/>
                <a:cs typeface="Calibri"/>
                <a:sym typeface="Calibri"/>
              </a:rPr>
              <a:t>tipo</a:t>
            </a:r>
            <a:r>
              <a:rPr lang="en-GB" sz="1200" b="1" dirty="0">
                <a:solidFill>
                  <a:schemeClr val="dk1"/>
                </a:solidFill>
                <a:latin typeface="Calibri"/>
                <a:ea typeface="Calibri"/>
                <a:cs typeface="Calibri"/>
                <a:sym typeface="Calibri"/>
              </a:rPr>
              <a:t>?</a:t>
            </a:r>
            <a:endParaRPr sz="1200" b="1" dirty="0">
              <a:solidFill>
                <a:schemeClr val="dk1"/>
              </a:solidFill>
              <a:latin typeface="Calibri"/>
              <a:ea typeface="Calibri"/>
              <a:cs typeface="Calibri"/>
              <a:sym typeface="Calibri"/>
            </a:endParaRPr>
          </a:p>
          <a:p>
            <a:pPr marL="457200" lvl="1" indent="0" algn="l" rtl="0">
              <a:spcBef>
                <a:spcPts val="0"/>
              </a:spcBef>
              <a:spcAft>
                <a:spcPts val="0"/>
              </a:spcAft>
              <a:buNone/>
            </a:pPr>
            <a:r>
              <a:rPr lang="en-GB" dirty="0">
                <a:solidFill>
                  <a:schemeClr val="accent1"/>
                </a:solidFill>
              </a:rPr>
              <a:t>- </a:t>
            </a:r>
            <a:r>
              <a:rPr lang="en-GB" dirty="0" err="1">
                <a:solidFill>
                  <a:schemeClr val="accent1"/>
                </a:solidFill>
              </a:rPr>
              <a:t>Isolamento</a:t>
            </a:r>
            <a:endParaRPr dirty="0"/>
          </a:p>
          <a:p>
            <a:pPr marL="457200" lvl="1" indent="0" algn="l" rtl="0">
              <a:spcBef>
                <a:spcPts val="0"/>
              </a:spcBef>
              <a:spcAft>
                <a:spcPts val="0"/>
              </a:spcAft>
              <a:buNone/>
            </a:pPr>
            <a:r>
              <a:rPr lang="en-GB" dirty="0">
                <a:solidFill>
                  <a:schemeClr val="accent1"/>
                </a:solidFill>
              </a:rPr>
              <a:t>- </a:t>
            </a:r>
            <a:r>
              <a:rPr lang="en-GB" b="1" dirty="0" err="1">
                <a:solidFill>
                  <a:schemeClr val="accent1"/>
                </a:solidFill>
              </a:rPr>
              <a:t>Contenção</a:t>
            </a:r>
            <a:r>
              <a:rPr lang="en-GB" b="1" dirty="0">
                <a:solidFill>
                  <a:schemeClr val="accent1"/>
                </a:solidFill>
              </a:rPr>
              <a:t>: </a:t>
            </a:r>
            <a:r>
              <a:rPr lang="en-GB" b="1" dirty="0" err="1">
                <a:solidFill>
                  <a:schemeClr val="accent1"/>
                </a:solidFill>
              </a:rPr>
              <a:t>física</a:t>
            </a:r>
            <a:r>
              <a:rPr lang="en-GB" b="1" dirty="0">
                <a:solidFill>
                  <a:schemeClr val="accent1"/>
                </a:solidFill>
              </a:rPr>
              <a:t>/</a:t>
            </a:r>
            <a:r>
              <a:rPr lang="en-GB" b="1" dirty="0" err="1">
                <a:solidFill>
                  <a:schemeClr val="accent1"/>
                </a:solidFill>
              </a:rPr>
              <a:t>mecânica</a:t>
            </a:r>
            <a:endParaRPr dirty="0"/>
          </a:p>
          <a:p>
            <a:pPr marL="457200" lvl="1" indent="0" algn="l" rtl="0">
              <a:spcBef>
                <a:spcPts val="0"/>
              </a:spcBef>
              <a:spcAft>
                <a:spcPts val="0"/>
              </a:spcAft>
              <a:buNone/>
            </a:pPr>
            <a:r>
              <a:rPr lang="en-GB" dirty="0">
                <a:solidFill>
                  <a:schemeClr val="accent1"/>
                </a:solidFill>
              </a:rPr>
              <a:t>- </a:t>
            </a:r>
            <a:r>
              <a:rPr lang="en-GB" dirty="0" err="1">
                <a:solidFill>
                  <a:schemeClr val="accent1"/>
                </a:solidFill>
              </a:rPr>
              <a:t>Contenção</a:t>
            </a:r>
            <a:r>
              <a:rPr lang="en-GB" dirty="0">
                <a:solidFill>
                  <a:schemeClr val="accent1"/>
                </a:solidFill>
              </a:rPr>
              <a:t>: </a:t>
            </a:r>
            <a:r>
              <a:rPr lang="en-GB" dirty="0" err="1">
                <a:solidFill>
                  <a:schemeClr val="accent1"/>
                </a:solidFill>
              </a:rPr>
              <a:t>química</a:t>
            </a:r>
            <a:endParaRPr dirty="0"/>
          </a:p>
          <a:p>
            <a:pPr marL="457200" marR="0" lvl="1" indent="0" algn="l" rtl="0">
              <a:lnSpc>
                <a:spcPct val="100000"/>
              </a:lnSpc>
              <a:spcBef>
                <a:spcPts val="0"/>
              </a:spcBef>
              <a:spcAft>
                <a:spcPts val="0"/>
              </a:spcAft>
              <a:buClr>
                <a:schemeClr val="dk1"/>
              </a:buClr>
              <a:buSzPts val="1200"/>
              <a:buFont typeface="Calibri"/>
              <a:buNone/>
            </a:pPr>
            <a:endParaRPr sz="1200" i="0" dirty="0">
              <a:solidFill>
                <a:schemeClr val="dk1"/>
              </a:solidFill>
              <a:latin typeface="Calibri"/>
              <a:ea typeface="Calibri"/>
              <a:cs typeface="Calibri"/>
              <a:sym typeface="Calibri"/>
            </a:endParaRPr>
          </a:p>
          <a:p>
            <a:pPr marL="0" lvl="0" indent="0" algn="l" rtl="0">
              <a:spcBef>
                <a:spcPts val="0"/>
              </a:spcBef>
              <a:spcAft>
                <a:spcPts val="0"/>
              </a:spcAft>
              <a:buNone/>
            </a:pPr>
            <a:r>
              <a:rPr lang="en-GB" i="0" dirty="0" err="1">
                <a:solidFill>
                  <a:schemeClr val="accent1"/>
                </a:solidFill>
                <a:latin typeface="Calibri"/>
                <a:ea typeface="Calibri"/>
                <a:cs typeface="Calibri"/>
                <a:sym typeface="Calibri"/>
              </a:rPr>
              <a:t>Embora</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esta</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imagem</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tenha</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como</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objetivo</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ilustrar</a:t>
            </a:r>
            <a:r>
              <a:rPr lang="en-GB" i="0" dirty="0">
                <a:solidFill>
                  <a:schemeClr val="accent1"/>
                </a:solidFill>
                <a:latin typeface="Calibri"/>
                <a:ea typeface="Calibri"/>
                <a:cs typeface="Calibri"/>
                <a:sym typeface="Calibri"/>
              </a:rPr>
              <a:t> a </a:t>
            </a:r>
            <a:r>
              <a:rPr lang="en-GB" i="0" dirty="0" err="1">
                <a:solidFill>
                  <a:schemeClr val="accent1"/>
                </a:solidFill>
                <a:latin typeface="Calibri"/>
                <a:ea typeface="Calibri"/>
                <a:cs typeface="Calibri"/>
                <a:sym typeface="Calibri"/>
              </a:rPr>
              <a:t>contenção</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física</a:t>
            </a:r>
            <a:r>
              <a:rPr lang="en-GB" i="0" dirty="0">
                <a:solidFill>
                  <a:schemeClr val="accent1"/>
                </a:solidFill>
                <a:latin typeface="Calibri"/>
                <a:ea typeface="Calibri"/>
                <a:cs typeface="Calibri"/>
                <a:sym typeface="Calibri"/>
              </a:rPr>
              <a:t>/</a:t>
            </a:r>
            <a:r>
              <a:rPr lang="en-GB" i="0" dirty="0" err="1">
                <a:solidFill>
                  <a:schemeClr val="accent1"/>
                </a:solidFill>
                <a:latin typeface="Calibri"/>
                <a:ea typeface="Calibri"/>
                <a:cs typeface="Calibri"/>
                <a:sym typeface="Calibri"/>
              </a:rPr>
              <a:t>mecânica</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os</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participantes</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podem</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sugerir</a:t>
            </a:r>
            <a:r>
              <a:rPr lang="en-GB" i="0" dirty="0">
                <a:solidFill>
                  <a:schemeClr val="accent1"/>
                </a:solidFill>
                <a:latin typeface="Calibri"/>
                <a:ea typeface="Calibri"/>
                <a:cs typeface="Calibri"/>
                <a:sym typeface="Calibri"/>
              </a:rPr>
              <a:t> que </a:t>
            </a:r>
            <a:r>
              <a:rPr lang="en-GB" i="0" dirty="0" err="1">
                <a:solidFill>
                  <a:schemeClr val="accent1"/>
                </a:solidFill>
                <a:latin typeface="Calibri"/>
                <a:ea typeface="Calibri"/>
                <a:cs typeface="Calibri"/>
                <a:sym typeface="Calibri"/>
              </a:rPr>
              <a:t>ela</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também</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poderia</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retratar</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isolamento</a:t>
            </a:r>
            <a:r>
              <a:rPr lang="en-GB" i="0" dirty="0">
                <a:solidFill>
                  <a:schemeClr val="accent1"/>
                </a:solidFill>
                <a:latin typeface="Calibri"/>
                <a:ea typeface="Calibri"/>
                <a:cs typeface="Calibri"/>
                <a:sym typeface="Calibri"/>
              </a:rPr>
              <a:t> e/</a:t>
            </a:r>
            <a:r>
              <a:rPr lang="en-GB" i="0" dirty="0" err="1">
                <a:solidFill>
                  <a:schemeClr val="accent1"/>
                </a:solidFill>
                <a:latin typeface="Calibri"/>
                <a:ea typeface="Calibri"/>
                <a:cs typeface="Calibri"/>
                <a:sym typeface="Calibri"/>
              </a:rPr>
              <a:t>ou</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contenção</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química</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Esteja</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aberto</a:t>
            </a:r>
            <a:r>
              <a:rPr lang="en-GB" i="0" dirty="0">
                <a:solidFill>
                  <a:schemeClr val="accent1"/>
                </a:solidFill>
                <a:latin typeface="Calibri"/>
                <a:ea typeface="Calibri"/>
                <a:cs typeface="Calibri"/>
                <a:sym typeface="Calibri"/>
              </a:rPr>
              <a:t> a </a:t>
            </a:r>
            <a:r>
              <a:rPr lang="en-GB" i="0" dirty="0" err="1">
                <a:solidFill>
                  <a:schemeClr val="accent1"/>
                </a:solidFill>
                <a:latin typeface="Calibri"/>
                <a:ea typeface="Calibri"/>
                <a:cs typeface="Calibri"/>
                <a:sym typeface="Calibri"/>
              </a:rPr>
              <a:t>outras</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respostas</a:t>
            </a:r>
            <a:r>
              <a:rPr lang="en-GB" i="0" dirty="0">
                <a:solidFill>
                  <a:schemeClr val="accent1"/>
                </a:solidFill>
                <a:latin typeface="Calibri"/>
                <a:ea typeface="Calibri"/>
                <a:cs typeface="Calibri"/>
                <a:sym typeface="Calibri"/>
              </a:rPr>
              <a:t> e use-as para </a:t>
            </a:r>
            <a:r>
              <a:rPr lang="en-GB" i="0" dirty="0" err="1">
                <a:solidFill>
                  <a:schemeClr val="accent1"/>
                </a:solidFill>
                <a:latin typeface="Calibri"/>
                <a:ea typeface="Calibri"/>
                <a:cs typeface="Calibri"/>
                <a:sym typeface="Calibri"/>
              </a:rPr>
              <a:t>estimular</a:t>
            </a:r>
            <a:r>
              <a:rPr lang="en-GB" i="0" dirty="0">
                <a:solidFill>
                  <a:schemeClr val="accent1"/>
                </a:solidFill>
                <a:latin typeface="Calibri"/>
                <a:ea typeface="Calibri"/>
                <a:cs typeface="Calibri"/>
                <a:sym typeface="Calibri"/>
              </a:rPr>
              <a:t> a </a:t>
            </a:r>
            <a:r>
              <a:rPr lang="en-GB" i="0" dirty="0" err="1">
                <a:solidFill>
                  <a:schemeClr val="accent1"/>
                </a:solidFill>
                <a:latin typeface="Calibri"/>
                <a:ea typeface="Calibri"/>
                <a:cs typeface="Calibri"/>
                <a:sym typeface="Calibri"/>
              </a:rPr>
              <a:t>discussão</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sobre</a:t>
            </a:r>
            <a:r>
              <a:rPr lang="en-GB" i="0" dirty="0">
                <a:solidFill>
                  <a:schemeClr val="accent1"/>
                </a:solidFill>
                <a:latin typeface="Calibri"/>
                <a:ea typeface="Calibri"/>
                <a:cs typeface="Calibri"/>
                <a:sym typeface="Calibri"/>
              </a:rPr>
              <a:t> as </a:t>
            </a:r>
            <a:r>
              <a:rPr lang="en-GB" i="0" dirty="0" err="1">
                <a:solidFill>
                  <a:schemeClr val="accent1"/>
                </a:solidFill>
                <a:latin typeface="Calibri"/>
                <a:ea typeface="Calibri"/>
                <a:cs typeface="Calibri"/>
                <a:sym typeface="Calibri"/>
              </a:rPr>
              <a:t>formas</a:t>
            </a:r>
            <a:r>
              <a:rPr lang="en-GB" i="0" dirty="0">
                <a:solidFill>
                  <a:schemeClr val="accent1"/>
                </a:solidFill>
                <a:latin typeface="Calibri"/>
                <a:ea typeface="Calibri"/>
                <a:cs typeface="Calibri"/>
                <a:sym typeface="Calibri"/>
              </a:rPr>
              <a:t> que o </a:t>
            </a:r>
            <a:r>
              <a:rPr lang="en-GB" i="0" dirty="0" err="1">
                <a:solidFill>
                  <a:schemeClr val="accent1"/>
                </a:solidFill>
                <a:latin typeface="Calibri"/>
                <a:ea typeface="Calibri"/>
                <a:cs typeface="Calibri"/>
                <a:sym typeface="Calibri"/>
              </a:rPr>
              <a:t>isolamento</a:t>
            </a:r>
            <a:r>
              <a:rPr lang="en-GB" i="0" dirty="0">
                <a:solidFill>
                  <a:schemeClr val="accent1"/>
                </a:solidFill>
                <a:latin typeface="Calibri"/>
                <a:ea typeface="Calibri"/>
                <a:cs typeface="Calibri"/>
                <a:sym typeface="Calibri"/>
              </a:rPr>
              <a:t> e a </a:t>
            </a:r>
            <a:r>
              <a:rPr lang="en-GB" i="0" dirty="0" err="1">
                <a:solidFill>
                  <a:schemeClr val="accent1"/>
                </a:solidFill>
                <a:latin typeface="Calibri"/>
                <a:ea typeface="Calibri"/>
                <a:cs typeface="Calibri"/>
                <a:sym typeface="Calibri"/>
              </a:rPr>
              <a:t>contenção</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podem</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assumir</a:t>
            </a:r>
            <a:r>
              <a:rPr lang="en-GB" i="0" dirty="0">
                <a:solidFill>
                  <a:schemeClr val="accent1"/>
                </a:solidFill>
                <a:latin typeface="Calibri"/>
                <a:ea typeface="Calibri"/>
                <a:cs typeface="Calibri"/>
                <a:sym typeface="Calibri"/>
              </a:rPr>
              <a:t>.</a:t>
            </a:r>
            <a:endParaRPr dirty="0"/>
          </a:p>
          <a:p>
            <a:pPr marL="457200" marR="0" lvl="1" indent="0" algn="l" rtl="0">
              <a:lnSpc>
                <a:spcPct val="100000"/>
              </a:lnSpc>
              <a:spcBef>
                <a:spcPts val="0"/>
              </a:spcBef>
              <a:spcAft>
                <a:spcPts val="0"/>
              </a:spcAft>
              <a:buClr>
                <a:schemeClr val="dk1"/>
              </a:buClr>
              <a:buSzPts val="1200"/>
              <a:buFont typeface="Calibri"/>
              <a:buNone/>
            </a:pPr>
            <a:endParaRPr sz="1200" i="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i="0" dirty="0">
                <a:solidFill>
                  <a:schemeClr val="dk1"/>
                </a:solidFill>
                <a:latin typeface="Calibri"/>
                <a:ea typeface="Calibri"/>
                <a:cs typeface="Calibri"/>
                <a:sym typeface="Calibri"/>
              </a:rPr>
              <a:t>Crédito da </a:t>
            </a:r>
            <a:r>
              <a:rPr lang="en-GB" sz="1200" i="0" dirty="0" err="1">
                <a:solidFill>
                  <a:schemeClr val="dk1"/>
                </a:solidFill>
                <a:latin typeface="Calibri"/>
                <a:ea typeface="Calibri"/>
                <a:cs typeface="Calibri"/>
                <a:sym typeface="Calibri"/>
              </a:rPr>
              <a:t>foto</a:t>
            </a:r>
            <a:r>
              <a:rPr lang="en-GB" sz="1200" i="0" dirty="0">
                <a:solidFill>
                  <a:schemeClr val="dk1"/>
                </a:solidFill>
                <a:latin typeface="Calibri"/>
                <a:ea typeface="Calibri"/>
                <a:cs typeface="Calibri"/>
                <a:sym typeface="Calibri"/>
              </a:rPr>
              <a:t>: </a:t>
            </a:r>
            <a:r>
              <a:rPr lang="en-GB" sz="1200" dirty="0">
                <a:solidFill>
                  <a:schemeClr val="dk1"/>
                </a:solidFill>
                <a:latin typeface="Calibri"/>
                <a:ea typeface="Calibri"/>
                <a:cs typeface="Calibri"/>
                <a:sym typeface="Calibri"/>
              </a:rPr>
              <a:t>Marc Schneider / Disability Rights International (DRI)</a:t>
            </a:r>
            <a:endParaRPr dirty="0"/>
          </a:p>
          <a:p>
            <a:pPr marL="0" marR="0" lvl="0" indent="0" algn="l" rtl="0">
              <a:lnSpc>
                <a:spcPct val="100000"/>
              </a:lnSpc>
              <a:spcBef>
                <a:spcPts val="0"/>
              </a:spcBef>
              <a:spcAft>
                <a:spcPts val="0"/>
              </a:spcAft>
              <a:buClr>
                <a:schemeClr val="dk1"/>
              </a:buClr>
              <a:buSzPts val="1200"/>
              <a:buFont typeface="Calibri"/>
              <a:buNone/>
            </a:pPr>
            <a:r>
              <a:rPr lang="en-GB" sz="1200" dirty="0">
                <a:solidFill>
                  <a:schemeClr val="dk1"/>
                </a:solidFill>
                <a:latin typeface="Calibri"/>
                <a:ea typeface="Calibri"/>
                <a:cs typeface="Calibri"/>
                <a:sym typeface="Calibri"/>
              </a:rPr>
              <a:t>Fonte: Disability Rights International (DRI), “</a:t>
            </a:r>
            <a:r>
              <a:rPr lang="en-GB" sz="1200" dirty="0" err="1">
                <a:solidFill>
                  <a:schemeClr val="dk1"/>
                </a:solidFill>
                <a:latin typeface="Calibri"/>
                <a:ea typeface="Calibri"/>
                <a:cs typeface="Calibri"/>
                <a:sym typeface="Calibri"/>
              </a:rPr>
              <a:t>Tortura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tratamento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segregação</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abuso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crianças</a:t>
            </a:r>
            <a:r>
              <a:rPr lang="en-GB" sz="1200" dirty="0">
                <a:solidFill>
                  <a:schemeClr val="dk1"/>
                </a:solidFill>
                <a:latin typeface="Calibri"/>
                <a:ea typeface="Calibri"/>
                <a:cs typeface="Calibri"/>
                <a:sym typeface="Calibri"/>
              </a:rPr>
              <a:t> e </a:t>
            </a:r>
            <a:r>
              <a:rPr lang="en-GB" sz="1200" dirty="0" err="1">
                <a:solidFill>
                  <a:schemeClr val="dk1"/>
                </a:solidFill>
                <a:latin typeface="Calibri"/>
                <a:ea typeface="Calibri"/>
                <a:cs typeface="Calibri"/>
                <a:sym typeface="Calibri"/>
              </a:rPr>
              <a:t>adultos</a:t>
            </a:r>
            <a:r>
              <a:rPr lang="en-GB" sz="1200" dirty="0">
                <a:solidFill>
                  <a:schemeClr val="dk1"/>
                </a:solidFill>
                <a:latin typeface="Calibri"/>
                <a:ea typeface="Calibri"/>
                <a:cs typeface="Calibri"/>
                <a:sym typeface="Calibri"/>
              </a:rPr>
              <a:t> com </a:t>
            </a:r>
            <a:r>
              <a:rPr lang="en-GB" sz="1200" dirty="0" err="1">
                <a:solidFill>
                  <a:schemeClr val="dk1"/>
                </a:solidFill>
                <a:latin typeface="Calibri"/>
                <a:ea typeface="Calibri"/>
                <a:cs typeface="Calibri"/>
                <a:sym typeface="Calibri"/>
              </a:rPr>
              <a:t>deficiência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Sérvia</a:t>
            </a:r>
            <a:r>
              <a:rPr lang="en-GB" sz="1200" dirty="0">
                <a:solidFill>
                  <a:schemeClr val="dk1"/>
                </a:solidFill>
                <a:latin typeface="Calibri"/>
                <a:ea typeface="Calibri"/>
                <a:cs typeface="Calibri"/>
                <a:sym typeface="Calibri"/>
              </a:rPr>
              <a:t>” (2007), </a:t>
            </a:r>
            <a:r>
              <a:rPr lang="en-GB" sz="1200" dirty="0" err="1">
                <a:solidFill>
                  <a:schemeClr val="dk1"/>
                </a:solidFill>
                <a:latin typeface="Calibri"/>
                <a:ea typeface="Calibri"/>
                <a:cs typeface="Calibri"/>
                <a:sym typeface="Calibri"/>
              </a:rPr>
              <a:t>disponível</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em</a:t>
            </a:r>
            <a:r>
              <a:rPr lang="en-GB" sz="1200" dirty="0">
                <a:solidFill>
                  <a:schemeClr val="dk1"/>
                </a:solidFill>
                <a:latin typeface="Calibri"/>
                <a:ea typeface="Calibri"/>
                <a:cs typeface="Calibri"/>
                <a:sym typeface="Calibri"/>
              </a:rPr>
              <a:t> </a:t>
            </a:r>
            <a:r>
              <a:rPr lang="en-GB" sz="1200" u="sng" strike="noStrik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www.DRIadvocacy.</a:t>
            </a:r>
            <a:r>
              <a:rPr lang="en-GB" sz="1200" dirty="0" err="1">
                <a:solidFill>
                  <a:schemeClr val="dk1"/>
                </a:solidFill>
                <a:latin typeface="Calibri"/>
                <a:ea typeface="Calibri"/>
                <a:cs typeface="Calibri"/>
                <a:sym typeface="Calibri"/>
              </a:rPr>
              <a:t>org</a:t>
            </a:r>
            <a:r>
              <a:rPr lang="en-GB" sz="1200"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200"/>
              <a:buFont typeface="Calibri"/>
              <a:buNone/>
            </a:pPr>
            <a:r>
              <a:rPr lang="en-GB" sz="1200" i="0" dirty="0">
                <a:solidFill>
                  <a:schemeClr val="dk1"/>
                </a:solidFill>
                <a:latin typeface="Calibri"/>
                <a:ea typeface="Calibri"/>
                <a:cs typeface="Calibri"/>
                <a:sym typeface="Calibri"/>
              </a:rPr>
              <a:t>&amp;</a:t>
            </a:r>
            <a:r>
              <a:rPr lang="en-GB" sz="1200" i="0" dirty="0" err="1">
                <a:solidFill>
                  <a:schemeClr val="dk1"/>
                </a:solidFill>
                <a:latin typeface="Calibri"/>
                <a:ea typeface="Calibri"/>
                <a:cs typeface="Calibri"/>
                <a:sym typeface="Calibri"/>
              </a:rPr>
              <a:t>lt;http</a:t>
            </a:r>
            <a:r>
              <a:rPr lang="en-GB" sz="1200" i="0" dirty="0">
                <a:solidFill>
                  <a:schemeClr val="dk1"/>
                </a:solidFill>
                <a:latin typeface="Calibri"/>
                <a:ea typeface="Calibri"/>
                <a:cs typeface="Calibri"/>
                <a:sym typeface="Calibri"/>
              </a:rPr>
              <a:t>://</a:t>
            </a:r>
            <a:r>
              <a:rPr lang="en-GB" sz="1200" i="0" dirty="0" err="1">
                <a:solidFill>
                  <a:schemeClr val="dk1"/>
                </a:solidFill>
                <a:latin typeface="Calibri"/>
                <a:ea typeface="Calibri"/>
                <a:cs typeface="Calibri"/>
                <a:sym typeface="Calibri"/>
              </a:rPr>
              <a:t>www.nytimes.com</a:t>
            </a:r>
            <a:r>
              <a:rPr lang="en-GB" sz="1200" i="0" dirty="0">
                <a:solidFill>
                  <a:schemeClr val="dk1"/>
                </a:solidFill>
                <a:latin typeface="Calibri"/>
                <a:ea typeface="Calibri"/>
                <a:cs typeface="Calibri"/>
                <a:sym typeface="Calibri"/>
              </a:rPr>
              <a:t>/2007/11/14/world/</a:t>
            </a:r>
            <a:r>
              <a:rPr lang="en-GB" sz="1200" i="0" dirty="0" err="1">
                <a:solidFill>
                  <a:schemeClr val="dk1"/>
                </a:solidFill>
                <a:latin typeface="Calibri"/>
                <a:ea typeface="Calibri"/>
                <a:cs typeface="Calibri"/>
                <a:sym typeface="Calibri"/>
              </a:rPr>
              <a:t>europe</a:t>
            </a:r>
            <a:r>
              <a:rPr lang="en-GB" sz="1200" i="0" dirty="0">
                <a:solidFill>
                  <a:schemeClr val="dk1"/>
                </a:solidFill>
                <a:latin typeface="Calibri"/>
                <a:ea typeface="Calibri"/>
                <a:cs typeface="Calibri"/>
                <a:sym typeface="Calibri"/>
              </a:rPr>
              <a:t>/14serbia.html?_r=0&amp;gt;</a:t>
            </a:r>
            <a:endParaRPr dirty="0"/>
          </a:p>
        </p:txBody>
      </p:sp>
      <p:sp>
        <p:nvSpPr>
          <p:cNvPr id="263" name="Google Shape;26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dirty="0" err="1">
                <a:solidFill>
                  <a:schemeClr val="dk1"/>
                </a:solidFill>
                <a:latin typeface="Calibri"/>
                <a:ea typeface="Calibri"/>
                <a:cs typeface="Calibri"/>
                <a:sym typeface="Calibri"/>
              </a:rPr>
              <a:t>Você</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vê</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algum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tipo</a:t>
            </a:r>
            <a:r>
              <a:rPr lang="en-GB" sz="1200" dirty="0">
                <a:solidFill>
                  <a:schemeClr val="dk1"/>
                </a:solidFill>
                <a:latin typeface="Calibri"/>
                <a:ea typeface="Calibri"/>
                <a:cs typeface="Calibri"/>
                <a:sym typeface="Calibri"/>
              </a:rPr>
              <a:t> de </a:t>
            </a:r>
            <a:r>
              <a:rPr lang="en-GB" sz="1200" dirty="0" err="1">
                <a:solidFill>
                  <a:schemeClr val="dk1"/>
                </a:solidFill>
                <a:latin typeface="Calibri"/>
                <a:ea typeface="Calibri"/>
                <a:cs typeface="Calibri"/>
                <a:sym typeface="Calibri"/>
              </a:rPr>
              <a:t>isolamento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ou</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contenção</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nesta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imagem</a:t>
            </a:r>
            <a:r>
              <a:rPr lang="en-GB" sz="1200" dirty="0">
                <a:solidFill>
                  <a:schemeClr val="dk1"/>
                </a:solidFill>
                <a:latin typeface="Calibri"/>
                <a:ea typeface="Calibri"/>
                <a:cs typeface="Calibri"/>
                <a:sym typeface="Calibri"/>
              </a:rPr>
              <a:t>? De que </a:t>
            </a:r>
            <a:r>
              <a:rPr lang="en-GB" sz="1200" dirty="0" err="1">
                <a:solidFill>
                  <a:schemeClr val="dk1"/>
                </a:solidFill>
                <a:latin typeface="Calibri"/>
                <a:ea typeface="Calibri"/>
                <a:cs typeface="Calibri"/>
                <a:sym typeface="Calibri"/>
              </a:rPr>
              <a:t>tipo</a:t>
            </a:r>
            <a:r>
              <a:rPr lang="en-GB"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457200" lvl="1" indent="0" algn="l" rtl="0">
              <a:spcBef>
                <a:spcPts val="0"/>
              </a:spcBef>
              <a:spcAft>
                <a:spcPts val="0"/>
              </a:spcAft>
              <a:buNone/>
            </a:pPr>
            <a:r>
              <a:rPr lang="en-GB" dirty="0">
                <a:solidFill>
                  <a:schemeClr val="accent1"/>
                </a:solidFill>
              </a:rPr>
              <a:t>- </a:t>
            </a:r>
            <a:r>
              <a:rPr lang="en-GB" b="1" dirty="0" err="1">
                <a:solidFill>
                  <a:schemeClr val="accent1"/>
                </a:solidFill>
              </a:rPr>
              <a:t>Isolamento</a:t>
            </a:r>
            <a:endParaRPr dirty="0"/>
          </a:p>
          <a:p>
            <a:pPr marL="457200" lvl="1" indent="0" algn="l" rtl="0">
              <a:spcBef>
                <a:spcPts val="0"/>
              </a:spcBef>
              <a:spcAft>
                <a:spcPts val="0"/>
              </a:spcAft>
              <a:buNone/>
            </a:pPr>
            <a:r>
              <a:rPr lang="en-GB" dirty="0">
                <a:solidFill>
                  <a:schemeClr val="accent1"/>
                </a:solidFill>
              </a:rPr>
              <a:t>- </a:t>
            </a:r>
            <a:r>
              <a:rPr lang="en-GB" b="0" dirty="0" err="1">
                <a:solidFill>
                  <a:schemeClr val="accent1"/>
                </a:solidFill>
              </a:rPr>
              <a:t>Contenção</a:t>
            </a:r>
            <a:r>
              <a:rPr lang="en-GB" b="0" dirty="0">
                <a:solidFill>
                  <a:schemeClr val="accent1"/>
                </a:solidFill>
              </a:rPr>
              <a:t>: </a:t>
            </a:r>
            <a:r>
              <a:rPr lang="en-GB" b="0" dirty="0" err="1">
                <a:solidFill>
                  <a:schemeClr val="accent1"/>
                </a:solidFill>
              </a:rPr>
              <a:t>física</a:t>
            </a:r>
            <a:r>
              <a:rPr lang="en-GB" b="0" dirty="0">
                <a:solidFill>
                  <a:schemeClr val="accent1"/>
                </a:solidFill>
              </a:rPr>
              <a:t>/</a:t>
            </a:r>
            <a:r>
              <a:rPr lang="en-GB" b="0" dirty="0" err="1">
                <a:solidFill>
                  <a:schemeClr val="accent1"/>
                </a:solidFill>
              </a:rPr>
              <a:t>mecânica</a:t>
            </a:r>
            <a:endParaRPr dirty="0"/>
          </a:p>
          <a:p>
            <a:pPr marL="457200" lvl="1" indent="0" algn="l" rtl="0">
              <a:spcBef>
                <a:spcPts val="0"/>
              </a:spcBef>
              <a:spcAft>
                <a:spcPts val="0"/>
              </a:spcAft>
              <a:buNone/>
            </a:pPr>
            <a:r>
              <a:rPr lang="en-GB" dirty="0">
                <a:solidFill>
                  <a:schemeClr val="accent1"/>
                </a:solidFill>
              </a:rPr>
              <a:t>- </a:t>
            </a:r>
            <a:r>
              <a:rPr lang="en-GB" dirty="0" err="1">
                <a:solidFill>
                  <a:schemeClr val="accent1"/>
                </a:solidFill>
              </a:rPr>
              <a:t>Contenção</a:t>
            </a:r>
            <a:r>
              <a:rPr lang="en-GB" dirty="0">
                <a:solidFill>
                  <a:schemeClr val="accent1"/>
                </a:solidFill>
              </a:rPr>
              <a:t>: </a:t>
            </a:r>
            <a:r>
              <a:rPr lang="en-GB" dirty="0" err="1">
                <a:solidFill>
                  <a:schemeClr val="accent1"/>
                </a:solidFill>
              </a:rPr>
              <a:t>química</a:t>
            </a:r>
            <a:endParaRPr dirty="0"/>
          </a:p>
          <a:p>
            <a:pPr marL="457200" marR="0" lvl="1" indent="0" algn="l" rtl="0">
              <a:lnSpc>
                <a:spcPct val="100000"/>
              </a:lnSpc>
              <a:spcBef>
                <a:spcPts val="0"/>
              </a:spcBef>
              <a:spcAft>
                <a:spcPts val="0"/>
              </a:spcAft>
              <a:buClr>
                <a:schemeClr val="dk1"/>
              </a:buClr>
              <a:buSzPts val="1200"/>
              <a:buFont typeface="Calibri"/>
              <a:buNone/>
            </a:pPr>
            <a:endParaRPr sz="1200" i="0" dirty="0">
              <a:solidFill>
                <a:schemeClr val="accent1"/>
              </a:solidFill>
              <a:latin typeface="Calibri"/>
              <a:ea typeface="Calibri"/>
              <a:cs typeface="Calibri"/>
              <a:sym typeface="Calibri"/>
            </a:endParaRPr>
          </a:p>
          <a:p>
            <a:pPr marL="0" lvl="0" indent="0" algn="l" rtl="0">
              <a:spcBef>
                <a:spcPts val="0"/>
              </a:spcBef>
              <a:spcAft>
                <a:spcPts val="0"/>
              </a:spcAft>
              <a:buNone/>
            </a:pPr>
            <a:r>
              <a:rPr lang="en-GB" i="0" dirty="0" err="1">
                <a:solidFill>
                  <a:schemeClr val="accent1"/>
                </a:solidFill>
                <a:latin typeface="Calibri"/>
                <a:ea typeface="Calibri"/>
                <a:cs typeface="Calibri"/>
                <a:sym typeface="Calibri"/>
              </a:rPr>
              <a:t>Embora</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esta</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imagem</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tenha</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como</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objetivo</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ilustrar</a:t>
            </a:r>
            <a:r>
              <a:rPr lang="en-GB" i="0" dirty="0">
                <a:solidFill>
                  <a:schemeClr val="accent1"/>
                </a:solidFill>
                <a:latin typeface="Calibri"/>
                <a:ea typeface="Calibri"/>
                <a:cs typeface="Calibri"/>
                <a:sym typeface="Calibri"/>
              </a:rPr>
              <a:t> o </a:t>
            </a:r>
            <a:r>
              <a:rPr lang="en-GB" i="0" dirty="0" err="1">
                <a:solidFill>
                  <a:schemeClr val="accent1"/>
                </a:solidFill>
                <a:latin typeface="Calibri"/>
                <a:ea typeface="Calibri"/>
                <a:cs typeface="Calibri"/>
                <a:sym typeface="Calibri"/>
              </a:rPr>
              <a:t>isolamento</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os</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participantes</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podem</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sugerir</a:t>
            </a:r>
            <a:r>
              <a:rPr lang="en-GB" i="0" dirty="0">
                <a:solidFill>
                  <a:schemeClr val="accent1"/>
                </a:solidFill>
                <a:latin typeface="Calibri"/>
                <a:ea typeface="Calibri"/>
                <a:cs typeface="Calibri"/>
                <a:sym typeface="Calibri"/>
              </a:rPr>
              <a:t> que </a:t>
            </a:r>
            <a:r>
              <a:rPr lang="en-GB" i="0" dirty="0" err="1">
                <a:solidFill>
                  <a:schemeClr val="accent1"/>
                </a:solidFill>
                <a:latin typeface="Calibri"/>
                <a:ea typeface="Calibri"/>
                <a:cs typeface="Calibri"/>
                <a:sym typeface="Calibri"/>
              </a:rPr>
              <a:t>também</a:t>
            </a:r>
            <a:r>
              <a:rPr lang="en-GB" i="0" dirty="0">
                <a:solidFill>
                  <a:schemeClr val="accent1"/>
                </a:solidFill>
                <a:latin typeface="Calibri"/>
                <a:ea typeface="Calibri"/>
                <a:cs typeface="Calibri"/>
                <a:sym typeface="Calibri"/>
              </a:rPr>
              <a:t> se </a:t>
            </a:r>
            <a:r>
              <a:rPr lang="en-GB" i="0" dirty="0" err="1">
                <a:solidFill>
                  <a:schemeClr val="accent1"/>
                </a:solidFill>
                <a:latin typeface="Calibri"/>
                <a:ea typeface="Calibri"/>
                <a:cs typeface="Calibri"/>
                <a:sym typeface="Calibri"/>
              </a:rPr>
              <a:t>trata</a:t>
            </a:r>
            <a:r>
              <a:rPr lang="en-GB" i="0" dirty="0">
                <a:solidFill>
                  <a:schemeClr val="accent1"/>
                </a:solidFill>
                <a:latin typeface="Calibri"/>
                <a:ea typeface="Calibri"/>
                <a:cs typeface="Calibri"/>
                <a:sym typeface="Calibri"/>
              </a:rPr>
              <a:t> de </a:t>
            </a:r>
            <a:r>
              <a:rPr lang="en-GB" i="0" dirty="0" err="1">
                <a:solidFill>
                  <a:schemeClr val="accent1"/>
                </a:solidFill>
                <a:latin typeface="Calibri"/>
                <a:ea typeface="Calibri"/>
                <a:cs typeface="Calibri"/>
                <a:sym typeface="Calibri"/>
              </a:rPr>
              <a:t>contenção</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química</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Esteja</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aberto</a:t>
            </a:r>
            <a:r>
              <a:rPr lang="en-GB" i="0" dirty="0">
                <a:solidFill>
                  <a:schemeClr val="accent1"/>
                </a:solidFill>
                <a:latin typeface="Calibri"/>
                <a:ea typeface="Calibri"/>
                <a:cs typeface="Calibri"/>
                <a:sym typeface="Calibri"/>
              </a:rPr>
              <a:t> a </a:t>
            </a:r>
            <a:r>
              <a:rPr lang="en-GB" i="0" dirty="0" err="1">
                <a:solidFill>
                  <a:schemeClr val="accent1"/>
                </a:solidFill>
                <a:latin typeface="Calibri"/>
                <a:ea typeface="Calibri"/>
                <a:cs typeface="Calibri"/>
                <a:sym typeface="Calibri"/>
              </a:rPr>
              <a:t>outras</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respostas</a:t>
            </a:r>
            <a:r>
              <a:rPr lang="en-GB" i="0" dirty="0">
                <a:solidFill>
                  <a:schemeClr val="accent1"/>
                </a:solidFill>
                <a:latin typeface="Calibri"/>
                <a:ea typeface="Calibri"/>
                <a:cs typeface="Calibri"/>
                <a:sym typeface="Calibri"/>
              </a:rPr>
              <a:t> e use-as para </a:t>
            </a:r>
            <a:r>
              <a:rPr lang="en-GB" i="0" dirty="0" err="1">
                <a:solidFill>
                  <a:schemeClr val="accent1"/>
                </a:solidFill>
                <a:latin typeface="Calibri"/>
                <a:ea typeface="Calibri"/>
                <a:cs typeface="Calibri"/>
                <a:sym typeface="Calibri"/>
              </a:rPr>
              <a:t>estimular</a:t>
            </a:r>
            <a:r>
              <a:rPr lang="en-GB" i="0" dirty="0">
                <a:solidFill>
                  <a:schemeClr val="accent1"/>
                </a:solidFill>
                <a:latin typeface="Calibri"/>
                <a:ea typeface="Calibri"/>
                <a:cs typeface="Calibri"/>
                <a:sym typeface="Calibri"/>
              </a:rPr>
              <a:t> a </a:t>
            </a:r>
            <a:r>
              <a:rPr lang="en-GB" i="0" dirty="0" err="1">
                <a:solidFill>
                  <a:schemeClr val="accent1"/>
                </a:solidFill>
                <a:latin typeface="Calibri"/>
                <a:ea typeface="Calibri"/>
                <a:cs typeface="Calibri"/>
                <a:sym typeface="Calibri"/>
              </a:rPr>
              <a:t>discussão</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sobre</a:t>
            </a:r>
            <a:r>
              <a:rPr lang="en-GB" i="0" dirty="0">
                <a:solidFill>
                  <a:schemeClr val="accent1"/>
                </a:solidFill>
                <a:latin typeface="Calibri"/>
                <a:ea typeface="Calibri"/>
                <a:cs typeface="Calibri"/>
                <a:sym typeface="Calibri"/>
              </a:rPr>
              <a:t> as </a:t>
            </a:r>
            <a:r>
              <a:rPr lang="en-GB" i="0" dirty="0" err="1">
                <a:solidFill>
                  <a:schemeClr val="accent1"/>
                </a:solidFill>
                <a:latin typeface="Calibri"/>
                <a:ea typeface="Calibri"/>
                <a:cs typeface="Calibri"/>
                <a:sym typeface="Calibri"/>
              </a:rPr>
              <a:t>formas</a:t>
            </a:r>
            <a:r>
              <a:rPr lang="en-GB" i="0" dirty="0">
                <a:solidFill>
                  <a:schemeClr val="accent1"/>
                </a:solidFill>
                <a:latin typeface="Calibri"/>
                <a:ea typeface="Calibri"/>
                <a:cs typeface="Calibri"/>
                <a:sym typeface="Calibri"/>
              </a:rPr>
              <a:t> que o </a:t>
            </a:r>
            <a:r>
              <a:rPr lang="en-GB" i="0" dirty="0" err="1">
                <a:solidFill>
                  <a:schemeClr val="accent1"/>
                </a:solidFill>
                <a:latin typeface="Calibri"/>
                <a:ea typeface="Calibri"/>
                <a:cs typeface="Calibri"/>
                <a:sym typeface="Calibri"/>
              </a:rPr>
              <a:t>isolamento</a:t>
            </a:r>
            <a:r>
              <a:rPr lang="en-GB" i="0" dirty="0">
                <a:solidFill>
                  <a:schemeClr val="accent1"/>
                </a:solidFill>
                <a:latin typeface="Calibri"/>
                <a:ea typeface="Calibri"/>
                <a:cs typeface="Calibri"/>
                <a:sym typeface="Calibri"/>
              </a:rPr>
              <a:t> e a </a:t>
            </a:r>
            <a:r>
              <a:rPr lang="en-GB" i="0" dirty="0" err="1">
                <a:solidFill>
                  <a:schemeClr val="accent1"/>
                </a:solidFill>
                <a:latin typeface="Calibri"/>
                <a:ea typeface="Calibri"/>
                <a:cs typeface="Calibri"/>
                <a:sym typeface="Calibri"/>
              </a:rPr>
              <a:t>contenção</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podem</a:t>
            </a:r>
            <a:r>
              <a:rPr lang="en-GB" i="0" dirty="0">
                <a:solidFill>
                  <a:schemeClr val="accent1"/>
                </a:solidFill>
                <a:latin typeface="Calibri"/>
                <a:ea typeface="Calibri"/>
                <a:cs typeface="Calibri"/>
                <a:sym typeface="Calibri"/>
              </a:rPr>
              <a:t> </a:t>
            </a:r>
            <a:r>
              <a:rPr lang="en-GB" i="0" dirty="0" err="1">
                <a:solidFill>
                  <a:schemeClr val="accent1"/>
                </a:solidFill>
                <a:latin typeface="Calibri"/>
                <a:ea typeface="Calibri"/>
                <a:cs typeface="Calibri"/>
                <a:sym typeface="Calibri"/>
              </a:rPr>
              <a:t>assumir</a:t>
            </a:r>
            <a:r>
              <a:rPr lang="en-GB" i="0" dirty="0">
                <a:solidFill>
                  <a:schemeClr val="accent1"/>
                </a:solidFill>
                <a:latin typeface="Calibri"/>
                <a:ea typeface="Calibri"/>
                <a:cs typeface="Calibri"/>
                <a:sym typeface="Calibri"/>
              </a:rPr>
              <a:t>.</a:t>
            </a:r>
            <a:endParaRPr dirty="0"/>
          </a:p>
          <a:p>
            <a:pPr marL="457200" marR="0" lvl="1" indent="0" algn="l" rtl="0">
              <a:lnSpc>
                <a:spcPct val="100000"/>
              </a:lnSpc>
              <a:spcBef>
                <a:spcPts val="0"/>
              </a:spcBef>
              <a:spcAft>
                <a:spcPts val="0"/>
              </a:spcAft>
              <a:buClr>
                <a:schemeClr val="dk1"/>
              </a:buClr>
              <a:buSzPts val="1200"/>
              <a:buFont typeface="Calibri"/>
              <a:buNone/>
            </a:pPr>
            <a:endParaRPr sz="120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i="0" dirty="0">
                <a:solidFill>
                  <a:schemeClr val="dk1"/>
                </a:solidFill>
                <a:latin typeface="Calibri"/>
                <a:ea typeface="Calibri"/>
                <a:cs typeface="Calibri"/>
                <a:sym typeface="Calibri"/>
              </a:rPr>
              <a:t>Crédito da </a:t>
            </a:r>
            <a:r>
              <a:rPr lang="en-GB" sz="1200" i="0" dirty="0" err="1">
                <a:solidFill>
                  <a:schemeClr val="dk1"/>
                </a:solidFill>
                <a:latin typeface="Calibri"/>
                <a:ea typeface="Calibri"/>
                <a:cs typeface="Calibri"/>
                <a:sym typeface="Calibri"/>
              </a:rPr>
              <a:t>foto</a:t>
            </a:r>
            <a:r>
              <a:rPr lang="en-GB" sz="1200" i="0" dirty="0">
                <a:solidFill>
                  <a:schemeClr val="dk1"/>
                </a:solidFill>
                <a:latin typeface="Calibri"/>
                <a:ea typeface="Calibri"/>
                <a:cs typeface="Calibri"/>
                <a:sym typeface="Calibri"/>
              </a:rPr>
              <a:t>: </a:t>
            </a:r>
            <a:r>
              <a:rPr lang="en-GB" sz="1200" dirty="0">
                <a:solidFill>
                  <a:schemeClr val="dk1"/>
                </a:solidFill>
                <a:latin typeface="Calibri"/>
                <a:ea typeface="Calibri"/>
                <a:cs typeface="Calibri"/>
                <a:sym typeface="Calibri"/>
              </a:rPr>
              <a:t>Harrie Timmermans/Global Initiative on Psychiatry</a:t>
            </a:r>
            <a:endParaRPr sz="1200" i="0" dirty="0">
              <a:solidFill>
                <a:schemeClr val="dk1"/>
              </a:solidFill>
              <a:latin typeface="Calibri"/>
              <a:ea typeface="Calibri"/>
              <a:cs typeface="Calibri"/>
              <a:sym typeface="Calibri"/>
            </a:endParaRPr>
          </a:p>
        </p:txBody>
      </p:sp>
      <p:sp>
        <p:nvSpPr>
          <p:cNvPr id="271" name="Google Shape;27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GB" sz="1200" b="1" dirty="0" err="1">
                <a:solidFill>
                  <a:schemeClr val="dk1"/>
                </a:solidFill>
                <a:latin typeface="Calibri"/>
                <a:ea typeface="Calibri"/>
                <a:cs typeface="Calibri"/>
                <a:sym typeface="Calibri"/>
              </a:rPr>
              <a:t>Você</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vê</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algum</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tipo</a:t>
            </a:r>
            <a:r>
              <a:rPr lang="en-GB" sz="1200" b="1" dirty="0">
                <a:solidFill>
                  <a:schemeClr val="dk1"/>
                </a:solidFill>
                <a:latin typeface="Calibri"/>
                <a:ea typeface="Calibri"/>
                <a:cs typeface="Calibri"/>
                <a:sym typeface="Calibri"/>
              </a:rPr>
              <a:t> de </a:t>
            </a:r>
            <a:r>
              <a:rPr lang="en-GB" sz="1200" b="1" dirty="0" err="1">
                <a:solidFill>
                  <a:schemeClr val="dk1"/>
                </a:solidFill>
                <a:latin typeface="Calibri"/>
                <a:ea typeface="Calibri"/>
                <a:cs typeface="Calibri"/>
                <a:sym typeface="Calibri"/>
              </a:rPr>
              <a:t>isolamento</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ou</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contenção</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nesta</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imagem</a:t>
            </a:r>
            <a:r>
              <a:rPr lang="en-GB" sz="1200" b="1" dirty="0">
                <a:solidFill>
                  <a:schemeClr val="dk1"/>
                </a:solidFill>
                <a:latin typeface="Calibri"/>
                <a:ea typeface="Calibri"/>
                <a:cs typeface="Calibri"/>
                <a:sym typeface="Calibri"/>
              </a:rPr>
              <a:t>? De que </a:t>
            </a:r>
            <a:r>
              <a:rPr lang="en-GB" sz="1200" b="1" dirty="0" err="1">
                <a:solidFill>
                  <a:schemeClr val="dk1"/>
                </a:solidFill>
                <a:latin typeface="Calibri"/>
                <a:ea typeface="Calibri"/>
                <a:cs typeface="Calibri"/>
                <a:sym typeface="Calibri"/>
              </a:rPr>
              <a:t>tipo</a:t>
            </a:r>
            <a:r>
              <a:rPr lang="en-GB" sz="1200" b="1" dirty="0">
                <a:solidFill>
                  <a:schemeClr val="dk1"/>
                </a:solidFill>
                <a:latin typeface="Calibri"/>
                <a:ea typeface="Calibri"/>
                <a:cs typeface="Calibri"/>
                <a:sym typeface="Calibri"/>
              </a:rPr>
              <a:t>?</a:t>
            </a:r>
            <a:endParaRPr sz="1200" b="1" dirty="0">
              <a:solidFill>
                <a:schemeClr val="dk1"/>
              </a:solidFill>
              <a:latin typeface="Calibri"/>
              <a:ea typeface="Calibri"/>
              <a:cs typeface="Calibri"/>
              <a:sym typeface="Calibri"/>
            </a:endParaRPr>
          </a:p>
          <a:p>
            <a:pPr marL="457200" lvl="1" indent="0" algn="l" rtl="0">
              <a:spcBef>
                <a:spcPts val="0"/>
              </a:spcBef>
              <a:spcAft>
                <a:spcPts val="0"/>
              </a:spcAft>
              <a:buNone/>
            </a:pPr>
            <a:r>
              <a:rPr lang="en-GB" dirty="0">
                <a:solidFill>
                  <a:schemeClr val="accent1"/>
                </a:solidFill>
              </a:rPr>
              <a:t>- </a:t>
            </a:r>
            <a:r>
              <a:rPr lang="en-GB" b="0" dirty="0" err="1">
                <a:solidFill>
                  <a:schemeClr val="accent1"/>
                </a:solidFill>
              </a:rPr>
              <a:t>Isolamento</a:t>
            </a:r>
            <a:endParaRPr dirty="0"/>
          </a:p>
          <a:p>
            <a:pPr marL="457200" lvl="1" indent="0" algn="l" rtl="0">
              <a:spcBef>
                <a:spcPts val="0"/>
              </a:spcBef>
              <a:spcAft>
                <a:spcPts val="0"/>
              </a:spcAft>
              <a:buNone/>
            </a:pPr>
            <a:r>
              <a:rPr lang="en-GB" dirty="0">
                <a:solidFill>
                  <a:schemeClr val="accent1"/>
                </a:solidFill>
              </a:rPr>
              <a:t>- </a:t>
            </a:r>
            <a:r>
              <a:rPr lang="en-GB" b="1" dirty="0" err="1">
                <a:solidFill>
                  <a:schemeClr val="accent1"/>
                </a:solidFill>
              </a:rPr>
              <a:t>Contenção</a:t>
            </a:r>
            <a:r>
              <a:rPr lang="en-GB" b="1" dirty="0">
                <a:solidFill>
                  <a:schemeClr val="accent1"/>
                </a:solidFill>
              </a:rPr>
              <a:t>: </a:t>
            </a:r>
            <a:r>
              <a:rPr lang="en-GB" b="1" dirty="0" err="1">
                <a:solidFill>
                  <a:schemeClr val="accent1"/>
                </a:solidFill>
              </a:rPr>
              <a:t>física</a:t>
            </a:r>
            <a:r>
              <a:rPr lang="en-GB" b="1" dirty="0">
                <a:solidFill>
                  <a:schemeClr val="accent1"/>
                </a:solidFill>
              </a:rPr>
              <a:t>/</a:t>
            </a:r>
            <a:r>
              <a:rPr lang="en-GB" b="1" dirty="0" err="1">
                <a:solidFill>
                  <a:schemeClr val="accent1"/>
                </a:solidFill>
              </a:rPr>
              <a:t>mecânica</a:t>
            </a:r>
            <a:endParaRPr dirty="0"/>
          </a:p>
          <a:p>
            <a:pPr marL="457200" lvl="1" indent="0" algn="l" rtl="0">
              <a:spcBef>
                <a:spcPts val="0"/>
              </a:spcBef>
              <a:spcAft>
                <a:spcPts val="0"/>
              </a:spcAft>
              <a:buNone/>
            </a:pPr>
            <a:r>
              <a:rPr lang="en-GB" dirty="0">
                <a:solidFill>
                  <a:schemeClr val="accent1"/>
                </a:solidFill>
              </a:rPr>
              <a:t>- </a:t>
            </a:r>
            <a:r>
              <a:rPr lang="en-GB" b="1" dirty="0" err="1">
                <a:solidFill>
                  <a:schemeClr val="accent1"/>
                </a:solidFill>
              </a:rPr>
              <a:t>Contenção</a:t>
            </a:r>
            <a:r>
              <a:rPr lang="en-GB" b="1" dirty="0">
                <a:solidFill>
                  <a:schemeClr val="accent1"/>
                </a:solidFill>
              </a:rPr>
              <a:t>: </a:t>
            </a:r>
            <a:r>
              <a:rPr lang="en-GB" b="1" dirty="0" err="1">
                <a:solidFill>
                  <a:schemeClr val="accent1"/>
                </a:solidFill>
              </a:rPr>
              <a:t>Química</a:t>
            </a:r>
            <a:endParaRPr dirty="0"/>
          </a:p>
          <a:p>
            <a:pPr marL="457200" marR="0" lvl="1" indent="0" algn="l" rtl="0">
              <a:lnSpc>
                <a:spcPct val="100000"/>
              </a:lnSpc>
              <a:spcBef>
                <a:spcPts val="0"/>
              </a:spcBef>
              <a:spcAft>
                <a:spcPts val="0"/>
              </a:spcAft>
              <a:buClr>
                <a:schemeClr val="dk1"/>
              </a:buClr>
              <a:buSzPts val="1200"/>
              <a:buFont typeface="Calibri"/>
              <a:buNone/>
            </a:pPr>
            <a:endParaRPr sz="1200" i="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i="0" dirty="0">
                <a:latin typeface="Calibri"/>
                <a:ea typeface="Calibri"/>
                <a:cs typeface="Calibri"/>
                <a:sym typeface="Calibri"/>
              </a:rPr>
              <a:t>Esta </a:t>
            </a:r>
            <a:r>
              <a:rPr lang="en-GB" i="0" dirty="0" err="1">
                <a:latin typeface="Calibri"/>
                <a:ea typeface="Calibri"/>
                <a:cs typeface="Calibri"/>
                <a:sym typeface="Calibri"/>
              </a:rPr>
              <a:t>imagem</a:t>
            </a:r>
            <a:r>
              <a:rPr lang="en-GB" i="0" dirty="0">
                <a:latin typeface="Calibri"/>
                <a:ea typeface="Calibri"/>
                <a:cs typeface="Calibri"/>
                <a:sym typeface="Calibri"/>
              </a:rPr>
              <a:t> </a:t>
            </a:r>
            <a:r>
              <a:rPr lang="en-GB" i="0" dirty="0" err="1">
                <a:latin typeface="Calibri"/>
                <a:ea typeface="Calibri"/>
                <a:cs typeface="Calibri"/>
                <a:sym typeface="Calibri"/>
              </a:rPr>
              <a:t>tem</a:t>
            </a:r>
            <a:r>
              <a:rPr lang="en-GB" i="0" dirty="0">
                <a:latin typeface="Calibri"/>
                <a:ea typeface="Calibri"/>
                <a:cs typeface="Calibri"/>
                <a:sym typeface="Calibri"/>
              </a:rPr>
              <a:t> </a:t>
            </a:r>
            <a:r>
              <a:rPr lang="en-GB" i="0" dirty="0" err="1">
                <a:latin typeface="Calibri"/>
                <a:ea typeface="Calibri"/>
                <a:cs typeface="Calibri"/>
                <a:sym typeface="Calibri"/>
              </a:rPr>
              <a:t>como</a:t>
            </a:r>
            <a:r>
              <a:rPr lang="en-GB" i="0" dirty="0">
                <a:latin typeface="Calibri"/>
                <a:ea typeface="Calibri"/>
                <a:cs typeface="Calibri"/>
                <a:sym typeface="Calibri"/>
              </a:rPr>
              <a:t> </a:t>
            </a:r>
            <a:r>
              <a:rPr lang="en-GB" i="0" dirty="0" err="1">
                <a:latin typeface="Calibri"/>
                <a:ea typeface="Calibri"/>
                <a:cs typeface="Calibri"/>
                <a:sym typeface="Calibri"/>
              </a:rPr>
              <a:t>objetivo</a:t>
            </a:r>
            <a:r>
              <a:rPr lang="en-GB" i="0" dirty="0">
                <a:latin typeface="Calibri"/>
                <a:ea typeface="Calibri"/>
                <a:cs typeface="Calibri"/>
                <a:sym typeface="Calibri"/>
              </a:rPr>
              <a:t> </a:t>
            </a:r>
            <a:r>
              <a:rPr lang="en-GB" i="0" dirty="0" err="1">
                <a:latin typeface="Calibri"/>
                <a:ea typeface="Calibri"/>
                <a:cs typeface="Calibri"/>
                <a:sym typeface="Calibri"/>
              </a:rPr>
              <a:t>ilustrar</a:t>
            </a:r>
            <a:r>
              <a:rPr lang="en-GB" i="0" dirty="0">
                <a:latin typeface="Calibri"/>
                <a:ea typeface="Calibri"/>
                <a:cs typeface="Calibri"/>
                <a:sym typeface="Calibri"/>
              </a:rPr>
              <a:t> tanto a </a:t>
            </a:r>
            <a:r>
              <a:rPr lang="en-GB" i="0" dirty="0" err="1">
                <a:latin typeface="Calibri"/>
                <a:ea typeface="Calibri"/>
                <a:cs typeface="Calibri"/>
                <a:sym typeface="Calibri"/>
              </a:rPr>
              <a:t>contenção</a:t>
            </a:r>
            <a:r>
              <a:rPr lang="en-GB" i="0" dirty="0">
                <a:latin typeface="Calibri"/>
                <a:ea typeface="Calibri"/>
                <a:cs typeface="Calibri"/>
                <a:sym typeface="Calibri"/>
              </a:rPr>
              <a:t> </a:t>
            </a:r>
            <a:r>
              <a:rPr lang="en-GB" i="0" dirty="0" err="1">
                <a:latin typeface="Calibri"/>
                <a:ea typeface="Calibri"/>
                <a:cs typeface="Calibri"/>
                <a:sym typeface="Calibri"/>
              </a:rPr>
              <a:t>química</a:t>
            </a:r>
            <a:r>
              <a:rPr lang="en-GB" i="0" dirty="0">
                <a:latin typeface="Calibri"/>
                <a:ea typeface="Calibri"/>
                <a:cs typeface="Calibri"/>
                <a:sym typeface="Calibri"/>
              </a:rPr>
              <a:t> </a:t>
            </a:r>
            <a:r>
              <a:rPr lang="en-GB" i="0" dirty="0" err="1">
                <a:latin typeface="Calibri"/>
                <a:ea typeface="Calibri"/>
                <a:cs typeface="Calibri"/>
                <a:sym typeface="Calibri"/>
              </a:rPr>
              <a:t>quanto</a:t>
            </a:r>
            <a:r>
              <a:rPr lang="en-GB" i="0" dirty="0">
                <a:latin typeface="Calibri"/>
                <a:ea typeface="Calibri"/>
                <a:cs typeface="Calibri"/>
                <a:sym typeface="Calibri"/>
              </a:rPr>
              <a:t> a </a:t>
            </a:r>
            <a:r>
              <a:rPr lang="en-GB" i="0" dirty="0" err="1">
                <a:latin typeface="Calibri"/>
                <a:ea typeface="Calibri"/>
                <a:cs typeface="Calibri"/>
                <a:sym typeface="Calibri"/>
              </a:rPr>
              <a:t>física</a:t>
            </a:r>
            <a:r>
              <a:rPr lang="en-GB" i="0" dirty="0">
                <a:latin typeface="Calibri"/>
                <a:ea typeface="Calibri"/>
                <a:cs typeface="Calibri"/>
                <a:sym typeface="Calibri"/>
              </a:rPr>
              <a:t>/</a:t>
            </a:r>
            <a:r>
              <a:rPr lang="en-GB" i="0" dirty="0" err="1">
                <a:latin typeface="Calibri"/>
                <a:ea typeface="Calibri"/>
                <a:cs typeface="Calibri"/>
                <a:sym typeface="Calibri"/>
              </a:rPr>
              <a:t>mecânica</a:t>
            </a:r>
            <a:r>
              <a:rPr lang="en-GB" i="0" dirty="0">
                <a:latin typeface="Calibri"/>
                <a:ea typeface="Calibri"/>
                <a:cs typeface="Calibri"/>
                <a:sym typeface="Calibri"/>
              </a:rPr>
              <a:t>.</a:t>
            </a:r>
            <a:endParaRPr dirty="0"/>
          </a:p>
          <a:p>
            <a:pPr marL="457200" marR="0" lvl="1" indent="0" algn="l" rtl="0">
              <a:lnSpc>
                <a:spcPct val="100000"/>
              </a:lnSpc>
              <a:spcBef>
                <a:spcPts val="0"/>
              </a:spcBef>
              <a:spcAft>
                <a:spcPts val="0"/>
              </a:spcAft>
              <a:buClr>
                <a:schemeClr val="dk1"/>
              </a:buClr>
              <a:buSzPts val="1200"/>
              <a:buFont typeface="Calibri"/>
              <a:buNone/>
            </a:pPr>
            <a:endParaRPr sz="120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i="0" dirty="0">
                <a:solidFill>
                  <a:schemeClr val="dk1"/>
                </a:solidFill>
                <a:latin typeface="Calibri"/>
                <a:ea typeface="Calibri"/>
                <a:cs typeface="Calibri"/>
                <a:sym typeface="Calibri"/>
              </a:rPr>
              <a:t>Crédito da </a:t>
            </a:r>
            <a:r>
              <a:rPr lang="en-GB" sz="1200" i="0" dirty="0" err="1">
                <a:solidFill>
                  <a:schemeClr val="dk1"/>
                </a:solidFill>
                <a:latin typeface="Calibri"/>
                <a:ea typeface="Calibri"/>
                <a:cs typeface="Calibri"/>
                <a:sym typeface="Calibri"/>
              </a:rPr>
              <a:t>foto</a:t>
            </a:r>
            <a:r>
              <a:rPr lang="en-GB" sz="1200" i="0" dirty="0">
                <a:solidFill>
                  <a:schemeClr val="dk1"/>
                </a:solidFill>
                <a:latin typeface="Calibri"/>
                <a:ea typeface="Calibri"/>
                <a:cs typeface="Calibri"/>
                <a:sym typeface="Calibri"/>
              </a:rPr>
              <a:t>: Jail Medicine &amp;</a:t>
            </a:r>
            <a:r>
              <a:rPr lang="en-GB" sz="1200" i="0" dirty="0" err="1">
                <a:solidFill>
                  <a:schemeClr val="dk1"/>
                </a:solidFill>
                <a:latin typeface="Calibri"/>
                <a:ea typeface="Calibri"/>
                <a:cs typeface="Calibri"/>
                <a:sym typeface="Calibri"/>
              </a:rPr>
              <a:t>lt;http</a:t>
            </a:r>
            <a:r>
              <a:rPr lang="en-GB" sz="1200" i="0" dirty="0">
                <a:solidFill>
                  <a:schemeClr val="dk1"/>
                </a:solidFill>
                <a:latin typeface="Calibri"/>
                <a:ea typeface="Calibri"/>
                <a:cs typeface="Calibri"/>
                <a:sym typeface="Calibri"/>
              </a:rPr>
              <a:t>://</a:t>
            </a:r>
            <a:r>
              <a:rPr lang="en-GB" sz="1200" i="0" dirty="0" err="1">
                <a:solidFill>
                  <a:schemeClr val="dk1"/>
                </a:solidFill>
                <a:latin typeface="Calibri"/>
                <a:ea typeface="Calibri"/>
                <a:cs typeface="Calibri"/>
                <a:sym typeface="Calibri"/>
              </a:rPr>
              <a:t>www.jailmedicine.com</a:t>
            </a:r>
            <a:r>
              <a:rPr lang="en-GB" sz="1200" i="0" dirty="0">
                <a:solidFill>
                  <a:schemeClr val="dk1"/>
                </a:solidFill>
                <a:latin typeface="Calibri"/>
                <a:ea typeface="Calibri"/>
                <a:cs typeface="Calibri"/>
                <a:sym typeface="Calibri"/>
              </a:rPr>
              <a:t>/chemical-sedation-right-follow-up/&amp;</a:t>
            </a:r>
            <a:r>
              <a:rPr lang="en-GB" sz="1200" i="0" dirty="0" err="1">
                <a:solidFill>
                  <a:schemeClr val="dk1"/>
                </a:solidFill>
                <a:latin typeface="Calibri"/>
                <a:ea typeface="Calibri"/>
                <a:cs typeface="Calibri"/>
                <a:sym typeface="Calibri"/>
              </a:rPr>
              <a:t>gt</a:t>
            </a:r>
            <a:r>
              <a:rPr lang="en-GB" sz="1200" i="0" dirty="0">
                <a:solidFill>
                  <a:schemeClr val="dk1"/>
                </a:solidFill>
                <a:latin typeface="Calibri"/>
                <a:ea typeface="Calibri"/>
                <a:cs typeface="Calibri"/>
                <a:sym typeface="Calibri"/>
              </a:rPr>
              <a:t>;</a:t>
            </a:r>
            <a:endParaRPr dirty="0"/>
          </a:p>
          <a:p>
            <a:pPr marL="0" marR="0" lvl="0" indent="0" algn="l" rtl="0">
              <a:lnSpc>
                <a:spcPct val="100000"/>
              </a:lnSpc>
              <a:spcBef>
                <a:spcPts val="0"/>
              </a:spcBef>
              <a:spcAft>
                <a:spcPts val="0"/>
              </a:spcAft>
              <a:buClr>
                <a:schemeClr val="dk1"/>
              </a:buClr>
              <a:buSzPts val="1200"/>
              <a:buFont typeface="Calibri"/>
              <a:buNone/>
            </a:pPr>
            <a:endParaRPr sz="1200" i="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i="0" dirty="0" err="1">
                <a:solidFill>
                  <a:schemeClr val="dk1"/>
                </a:solidFill>
                <a:latin typeface="Calibri"/>
                <a:ea typeface="Calibri"/>
                <a:cs typeface="Calibri"/>
                <a:sym typeface="Calibri"/>
              </a:rPr>
              <a:t>Permissão</a:t>
            </a:r>
            <a:r>
              <a:rPr lang="en-GB" sz="1200" i="0" dirty="0">
                <a:solidFill>
                  <a:schemeClr val="dk1"/>
                </a:solidFill>
                <a:latin typeface="Calibri"/>
                <a:ea typeface="Calibri"/>
                <a:cs typeface="Calibri"/>
                <a:sym typeface="Calibri"/>
              </a:rPr>
              <a:t> </a:t>
            </a:r>
            <a:r>
              <a:rPr lang="en-GB" sz="1200" i="0" dirty="0" err="1">
                <a:solidFill>
                  <a:schemeClr val="dk1"/>
                </a:solidFill>
                <a:latin typeface="Calibri"/>
                <a:ea typeface="Calibri"/>
                <a:cs typeface="Calibri"/>
                <a:sym typeface="Calibri"/>
              </a:rPr>
              <a:t>solicitada</a:t>
            </a:r>
            <a:endParaRPr dirty="0"/>
          </a:p>
        </p:txBody>
      </p:sp>
      <p:sp>
        <p:nvSpPr>
          <p:cNvPr id="280" name="Google Shape;280;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8:notes"/>
          <p:cNvSpPr>
            <a:spLocks noGrp="1" noRot="1" noChangeAspect="1"/>
          </p:cNvSpPr>
          <p:nvPr>
            <p:ph type="sldImg" idx="2"/>
          </p:nvPr>
        </p:nvSpPr>
        <p:spPr>
          <a:xfrm>
            <a:off x="954088" y="1143000"/>
            <a:ext cx="4949825" cy="2784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8:notes"/>
          <p:cNvSpPr txBox="1">
            <a:spLocks noGrp="1"/>
          </p:cNvSpPr>
          <p:nvPr>
            <p:ph type="body" idx="1"/>
          </p:nvPr>
        </p:nvSpPr>
        <p:spPr>
          <a:xfrm>
            <a:off x="685800" y="4023359"/>
            <a:ext cx="5486400" cy="4805847"/>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GB">
                <a:solidFill>
                  <a:srgbClr val="4F81BD"/>
                </a:solidFill>
                <a:latin typeface="Calibri"/>
                <a:ea typeface="Calibri"/>
                <a:cs typeface="Calibri"/>
                <a:sym typeface="Calibri"/>
              </a:rPr>
              <a:t>A afirmação de que o isolamento e a contenção constituem violações dos direitos humanos pode provocar reações fortes por parte dos profissionais de saúde mental e outros profissionais que participam na formação. Alguns podem ser da opinião de que essas práticas são necessárias e justificadas para proteger a pessoa ou outras pessoas de danos. Pode ser importante reconhecer que o isolamento e a contenção podem ser realizados por funcionários com boas intenções. No entanto, também é importante enfatizar que essas práticas causam danos e que, durante este treinamento, serão exploradas alternativas não prejudiciais e não coercivas para apoiar as pessoas de uma forma que não seja prejudicial para elas. </a:t>
            </a:r>
            <a:endParaRPr>
              <a:latin typeface="Calibri"/>
              <a:ea typeface="Calibri"/>
              <a:cs typeface="Calibri"/>
              <a:sym typeface="Calibri"/>
            </a:endParaRPr>
          </a:p>
          <a:p>
            <a:pPr marL="0" lvl="0" indent="0" algn="just" rtl="0">
              <a:lnSpc>
                <a:spcPct val="115000"/>
              </a:lnSpc>
              <a:spcBef>
                <a:spcPts val="1000"/>
              </a:spcBef>
              <a:spcAft>
                <a:spcPts val="0"/>
              </a:spcAft>
              <a:buNone/>
            </a:pPr>
            <a:r>
              <a:rPr lang="en-GB">
                <a:latin typeface="Calibri"/>
                <a:ea typeface="Calibri"/>
                <a:cs typeface="Calibri"/>
                <a:sym typeface="Calibri"/>
              </a:rPr>
              <a:t>Isolar ou restringir pessoas viola muitos direitos humanos. Por exemplo:</a:t>
            </a:r>
            <a:endParaRPr>
              <a:latin typeface="Calibri"/>
              <a:ea typeface="Calibri"/>
              <a:cs typeface="Calibri"/>
              <a:sym typeface="Calibri"/>
            </a:endParaRPr>
          </a:p>
          <a:p>
            <a:pPr marL="342900" marR="0" lvl="0" indent="-342900" algn="just" rtl="0">
              <a:lnSpc>
                <a:spcPct val="115000"/>
              </a:lnSpc>
              <a:spcBef>
                <a:spcPts val="1000"/>
              </a:spcBef>
              <a:spcAft>
                <a:spcPts val="0"/>
              </a:spcAft>
              <a:buClr>
                <a:schemeClr val="dk1"/>
              </a:buClr>
              <a:buSzPts val="1200"/>
              <a:buFont typeface="Noto Sans Symbols"/>
              <a:buChar char="∙"/>
            </a:pPr>
            <a:r>
              <a:rPr lang="en-GB">
                <a:latin typeface="Calibri"/>
                <a:ea typeface="Calibri"/>
                <a:cs typeface="Calibri"/>
                <a:sym typeface="Calibri"/>
              </a:rPr>
              <a:t>o direito à liberdade e à segurança</a:t>
            </a:r>
            <a:endParaRPr>
              <a:latin typeface="Calibri"/>
              <a:ea typeface="Calibri"/>
              <a:cs typeface="Calibri"/>
              <a:sym typeface="Calibri"/>
            </a:endParaRPr>
          </a:p>
          <a:p>
            <a:pPr marL="342900" marR="0" lvl="0" indent="-342900" algn="just"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o direito à saúde</a:t>
            </a:r>
            <a:endParaRPr>
              <a:latin typeface="Calibri"/>
              <a:ea typeface="Calibri"/>
              <a:cs typeface="Calibri"/>
              <a:sym typeface="Calibri"/>
            </a:endParaRPr>
          </a:p>
          <a:p>
            <a:pPr marL="342900" marR="0" lvl="0" indent="-342900" algn="just"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o direito à capacidade jurídica</a:t>
            </a:r>
            <a:endParaRPr>
              <a:latin typeface="Calibri"/>
              <a:ea typeface="Calibri"/>
              <a:cs typeface="Calibri"/>
              <a:sym typeface="Calibri"/>
            </a:endParaRPr>
          </a:p>
          <a:p>
            <a:pPr marL="342900" marR="0" lvl="0" indent="-342900" algn="just"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o direito de estar livre de violência e abuso </a:t>
            </a:r>
            <a:endParaRPr>
              <a:latin typeface="Calibri"/>
              <a:ea typeface="Calibri"/>
              <a:cs typeface="Calibri"/>
              <a:sym typeface="Calibri"/>
            </a:endParaRPr>
          </a:p>
          <a:p>
            <a:pPr marL="342900" marR="0" lvl="0" indent="-342900" algn="just"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o direito de estar livre de tortura e tratamentos ou punições cruéis, desumanos e degradantes </a:t>
            </a:r>
            <a:endParaRPr>
              <a:latin typeface="Calibri"/>
              <a:ea typeface="Calibri"/>
              <a:cs typeface="Calibri"/>
              <a:sym typeface="Calibri"/>
            </a:endParaRPr>
          </a:p>
          <a:p>
            <a:pPr marL="342900" marR="0" lvl="0" indent="-342900" algn="just"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o direito à integridade da pessoa </a:t>
            </a:r>
            <a:endParaRPr>
              <a:latin typeface="Calibri"/>
              <a:ea typeface="Calibri"/>
              <a:cs typeface="Calibri"/>
              <a:sym typeface="Calibri"/>
            </a:endParaRPr>
          </a:p>
          <a:p>
            <a:pPr marL="342900" marR="0" lvl="0" indent="-342900" algn="just"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o direito à privacidade. </a:t>
            </a:r>
            <a:endParaRPr>
              <a:latin typeface="Calibri"/>
              <a:ea typeface="Calibri"/>
              <a:cs typeface="Calibri"/>
              <a:sym typeface="Calibri"/>
            </a:endParaRPr>
          </a:p>
          <a:p>
            <a:pPr marL="0" lvl="0" indent="0" algn="l" rtl="0">
              <a:spcBef>
                <a:spcPts val="1000"/>
              </a:spcBef>
              <a:spcAft>
                <a:spcPts val="0"/>
              </a:spcAft>
              <a:buNone/>
            </a:pPr>
            <a:endParaRPr/>
          </a:p>
        </p:txBody>
      </p:sp>
      <p:sp>
        <p:nvSpPr>
          <p:cNvPr id="288" name="Google Shape;28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00050" marR="0" lvl="0" indent="-171450" algn="just" rtl="0">
              <a:lnSpc>
                <a:spcPct val="115000"/>
              </a:lnSpc>
              <a:spcBef>
                <a:spcPts val="0"/>
              </a:spcBef>
              <a:spcAft>
                <a:spcPts val="0"/>
              </a:spcAft>
              <a:buClr>
                <a:schemeClr val="dk1"/>
              </a:buClr>
              <a:buSzPts val="1200"/>
              <a:buFont typeface="Arial"/>
              <a:buChar char="•"/>
            </a:pPr>
            <a:r>
              <a:rPr lang="en-GB" dirty="0">
                <a:latin typeface="Calibri"/>
                <a:ea typeface="Calibri"/>
                <a:cs typeface="Calibri"/>
                <a:sym typeface="Calibri"/>
              </a:rPr>
              <a:t>Esses </a:t>
            </a:r>
            <a:r>
              <a:rPr lang="en-GB" dirty="0" err="1">
                <a:latin typeface="Calibri"/>
                <a:ea typeface="Calibri"/>
                <a:cs typeface="Calibri"/>
                <a:sym typeface="Calibri"/>
              </a:rPr>
              <a:t>direitos</a:t>
            </a:r>
            <a:r>
              <a:rPr lang="en-GB" dirty="0">
                <a:latin typeface="Calibri"/>
                <a:ea typeface="Calibri"/>
                <a:cs typeface="Calibri"/>
                <a:sym typeface="Calibri"/>
              </a:rPr>
              <a:t>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protegidos</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muitos</a:t>
            </a:r>
            <a:r>
              <a:rPr lang="en-GB" dirty="0">
                <a:latin typeface="Calibri"/>
                <a:ea typeface="Calibri"/>
                <a:cs typeface="Calibri"/>
                <a:sym typeface="Calibri"/>
              </a:rPr>
              <a:t> </a:t>
            </a:r>
            <a:r>
              <a:rPr lang="en-GB" dirty="0" err="1">
                <a:latin typeface="Calibri"/>
                <a:ea typeface="Calibri"/>
                <a:cs typeface="Calibri"/>
                <a:sym typeface="Calibri"/>
              </a:rPr>
              <a:t>instrumentos</a:t>
            </a:r>
            <a:r>
              <a:rPr lang="en-GB" dirty="0">
                <a:latin typeface="Calibri"/>
                <a:ea typeface="Calibri"/>
                <a:cs typeface="Calibri"/>
                <a:sym typeface="Calibri"/>
              </a:rPr>
              <a:t> de </a:t>
            </a:r>
            <a:r>
              <a:rPr lang="en-GB" dirty="0" err="1">
                <a:latin typeface="Calibri"/>
                <a:ea typeface="Calibri"/>
                <a:cs typeface="Calibri"/>
                <a:sym typeface="Calibri"/>
              </a:rPr>
              <a:t>direitos</a:t>
            </a:r>
            <a:r>
              <a:rPr lang="en-GB" dirty="0">
                <a:latin typeface="Calibri"/>
                <a:ea typeface="Calibri"/>
                <a:cs typeface="Calibri"/>
                <a:sym typeface="Calibri"/>
              </a:rPr>
              <a:t> </a:t>
            </a:r>
            <a:r>
              <a:rPr lang="en-GB" dirty="0" err="1">
                <a:latin typeface="Calibri"/>
                <a:ea typeface="Calibri"/>
                <a:cs typeface="Calibri"/>
                <a:sym typeface="Calibri"/>
              </a:rPr>
              <a:t>humanos</a:t>
            </a:r>
            <a:r>
              <a:rPr lang="en-GB" dirty="0">
                <a:latin typeface="Calibri"/>
                <a:ea typeface="Calibri"/>
                <a:cs typeface="Calibri"/>
                <a:sym typeface="Calibri"/>
              </a:rPr>
              <a:t>, </a:t>
            </a:r>
            <a:r>
              <a:rPr lang="en-GB" dirty="0" err="1">
                <a:latin typeface="Calibri"/>
                <a:ea typeface="Calibri"/>
                <a:cs typeface="Calibri"/>
                <a:sym typeface="Calibri"/>
              </a:rPr>
              <a:t>incluindo</a:t>
            </a:r>
            <a:r>
              <a:rPr lang="en-GB" dirty="0">
                <a:latin typeface="Calibri"/>
                <a:ea typeface="Calibri"/>
                <a:cs typeface="Calibri"/>
                <a:sym typeface="Calibri"/>
              </a:rPr>
              <a:t>:</a:t>
            </a:r>
            <a:endParaRPr dirty="0">
              <a:latin typeface="Calibri"/>
              <a:ea typeface="Calibri"/>
              <a:cs typeface="Calibri"/>
              <a:sym typeface="Calibri"/>
            </a:endParaRPr>
          </a:p>
          <a:p>
            <a:pPr marL="742950" marR="0" lvl="1" indent="-285750" algn="l" rtl="0">
              <a:lnSpc>
                <a:spcPct val="115000"/>
              </a:lnSpc>
              <a:spcBef>
                <a:spcPts val="1000"/>
              </a:spcBef>
              <a:spcAft>
                <a:spcPts val="0"/>
              </a:spcAft>
              <a:buClr>
                <a:schemeClr val="dk1"/>
              </a:buClr>
              <a:buSzPts val="1200"/>
              <a:buFont typeface="Arial"/>
              <a:buChar char="•"/>
            </a:pPr>
            <a:r>
              <a:rPr lang="en-GB" dirty="0">
                <a:latin typeface="Calibri"/>
                <a:ea typeface="Calibri"/>
                <a:cs typeface="Calibri"/>
                <a:sym typeface="Calibri"/>
              </a:rPr>
              <a:t>a </a:t>
            </a:r>
            <a:r>
              <a:rPr lang="en-GB" dirty="0" err="1">
                <a:latin typeface="Calibri"/>
                <a:ea typeface="Calibri"/>
                <a:cs typeface="Calibri"/>
                <a:sym typeface="Calibri"/>
              </a:rPr>
              <a:t>Declaração</a:t>
            </a:r>
            <a:r>
              <a:rPr lang="en-GB" dirty="0">
                <a:latin typeface="Calibri"/>
                <a:ea typeface="Calibri"/>
                <a:cs typeface="Calibri"/>
                <a:sym typeface="Calibri"/>
              </a:rPr>
              <a:t> Universal dos </a:t>
            </a:r>
            <a:r>
              <a:rPr lang="en-GB" dirty="0" err="1">
                <a:latin typeface="Calibri"/>
                <a:ea typeface="Calibri"/>
                <a:cs typeface="Calibri"/>
                <a:sym typeface="Calibri"/>
              </a:rPr>
              <a:t>Direitos</a:t>
            </a:r>
            <a:r>
              <a:rPr lang="en-GB" dirty="0">
                <a:latin typeface="Calibri"/>
                <a:ea typeface="Calibri"/>
                <a:cs typeface="Calibri"/>
                <a:sym typeface="Calibri"/>
              </a:rPr>
              <a:t> Humanos</a:t>
            </a:r>
            <a:endParaRPr dirty="0">
              <a:latin typeface="Calibri"/>
              <a:ea typeface="Calibri"/>
              <a:cs typeface="Calibri"/>
              <a:sym typeface="Calibri"/>
            </a:endParaRPr>
          </a:p>
          <a:p>
            <a:pPr marL="742950" marR="0" lvl="1" indent="-285750" algn="l" rtl="0">
              <a:lnSpc>
                <a:spcPct val="115000"/>
              </a:lnSpc>
              <a:spcBef>
                <a:spcPts val="0"/>
              </a:spcBef>
              <a:spcAft>
                <a:spcPts val="0"/>
              </a:spcAft>
              <a:buClr>
                <a:schemeClr val="dk1"/>
              </a:buClr>
              <a:buSzPts val="1200"/>
              <a:buFont typeface="Arial"/>
              <a:buChar char="•"/>
            </a:pPr>
            <a:r>
              <a:rPr lang="en-GB" dirty="0">
                <a:latin typeface="Calibri"/>
                <a:ea typeface="Calibri"/>
                <a:cs typeface="Calibri"/>
                <a:sym typeface="Calibri"/>
              </a:rPr>
              <a:t>o </a:t>
            </a:r>
            <a:r>
              <a:rPr lang="en-GB" dirty="0" err="1">
                <a:latin typeface="Calibri"/>
                <a:ea typeface="Calibri"/>
                <a:cs typeface="Calibri"/>
                <a:sym typeface="Calibri"/>
              </a:rPr>
              <a:t>Pacto</a:t>
            </a:r>
            <a:r>
              <a:rPr lang="en-GB" dirty="0">
                <a:latin typeface="Calibri"/>
                <a:ea typeface="Calibri"/>
                <a:cs typeface="Calibri"/>
                <a:sym typeface="Calibri"/>
              </a:rPr>
              <a:t> Internacional </a:t>
            </a:r>
            <a:r>
              <a:rPr lang="en-GB" dirty="0" err="1">
                <a:latin typeface="Calibri"/>
                <a:ea typeface="Calibri"/>
                <a:cs typeface="Calibri"/>
                <a:sym typeface="Calibri"/>
              </a:rPr>
              <a:t>sobre</a:t>
            </a:r>
            <a:r>
              <a:rPr lang="en-GB" dirty="0">
                <a:latin typeface="Calibri"/>
                <a:ea typeface="Calibri"/>
                <a:cs typeface="Calibri"/>
                <a:sym typeface="Calibri"/>
              </a:rPr>
              <a:t> </a:t>
            </a:r>
            <a:r>
              <a:rPr lang="en-GB" dirty="0" err="1">
                <a:latin typeface="Calibri"/>
                <a:ea typeface="Calibri"/>
                <a:cs typeface="Calibri"/>
                <a:sym typeface="Calibri"/>
              </a:rPr>
              <a:t>Direitos</a:t>
            </a:r>
            <a:r>
              <a:rPr lang="en-GB" dirty="0">
                <a:latin typeface="Calibri"/>
                <a:ea typeface="Calibri"/>
                <a:cs typeface="Calibri"/>
                <a:sym typeface="Calibri"/>
              </a:rPr>
              <a:t> Civis e </a:t>
            </a:r>
            <a:r>
              <a:rPr lang="en-GB" dirty="0" err="1">
                <a:latin typeface="Calibri"/>
                <a:ea typeface="Calibri"/>
                <a:cs typeface="Calibri"/>
                <a:sym typeface="Calibri"/>
              </a:rPr>
              <a:t>Políticos</a:t>
            </a:r>
            <a:r>
              <a:rPr lang="en-GB" dirty="0">
                <a:latin typeface="Calibri"/>
                <a:ea typeface="Calibri"/>
                <a:cs typeface="Calibri"/>
                <a:sym typeface="Calibri"/>
              </a:rPr>
              <a:t> </a:t>
            </a:r>
            <a:endParaRPr dirty="0">
              <a:latin typeface="Calibri"/>
              <a:ea typeface="Calibri"/>
              <a:cs typeface="Calibri"/>
              <a:sym typeface="Calibri"/>
            </a:endParaRPr>
          </a:p>
          <a:p>
            <a:pPr marL="742950" marR="0" lvl="1" indent="-285750" algn="l" rtl="0">
              <a:lnSpc>
                <a:spcPct val="115000"/>
              </a:lnSpc>
              <a:spcBef>
                <a:spcPts val="0"/>
              </a:spcBef>
              <a:spcAft>
                <a:spcPts val="0"/>
              </a:spcAft>
              <a:buClr>
                <a:schemeClr val="dk1"/>
              </a:buClr>
              <a:buSzPts val="1200"/>
              <a:buFont typeface="Arial"/>
              <a:buChar char="•"/>
            </a:pPr>
            <a:r>
              <a:rPr lang="en-GB" dirty="0">
                <a:latin typeface="Calibri"/>
                <a:ea typeface="Calibri"/>
                <a:cs typeface="Calibri"/>
                <a:sym typeface="Calibri"/>
              </a:rPr>
              <a:t>o </a:t>
            </a:r>
            <a:r>
              <a:rPr lang="en-GB" dirty="0" err="1">
                <a:latin typeface="Calibri"/>
                <a:ea typeface="Calibri"/>
                <a:cs typeface="Calibri"/>
                <a:sym typeface="Calibri"/>
              </a:rPr>
              <a:t>Pacto</a:t>
            </a:r>
            <a:r>
              <a:rPr lang="en-GB" dirty="0">
                <a:latin typeface="Calibri"/>
                <a:ea typeface="Calibri"/>
                <a:cs typeface="Calibri"/>
                <a:sym typeface="Calibri"/>
              </a:rPr>
              <a:t> Internacional </a:t>
            </a:r>
            <a:r>
              <a:rPr lang="en-GB" dirty="0" err="1">
                <a:latin typeface="Calibri"/>
                <a:ea typeface="Calibri"/>
                <a:cs typeface="Calibri"/>
                <a:sym typeface="Calibri"/>
              </a:rPr>
              <a:t>sobre</a:t>
            </a:r>
            <a:r>
              <a:rPr lang="en-GB" dirty="0">
                <a:latin typeface="Calibri"/>
                <a:ea typeface="Calibri"/>
                <a:cs typeface="Calibri"/>
                <a:sym typeface="Calibri"/>
              </a:rPr>
              <a:t> </a:t>
            </a:r>
            <a:r>
              <a:rPr lang="en-GB" dirty="0" err="1">
                <a:latin typeface="Calibri"/>
                <a:ea typeface="Calibri"/>
                <a:cs typeface="Calibri"/>
                <a:sym typeface="Calibri"/>
              </a:rPr>
              <a:t>Direitos</a:t>
            </a:r>
            <a:r>
              <a:rPr lang="en-GB" dirty="0">
                <a:latin typeface="Calibri"/>
                <a:ea typeface="Calibri"/>
                <a:cs typeface="Calibri"/>
                <a:sym typeface="Calibri"/>
              </a:rPr>
              <a:t> </a:t>
            </a:r>
            <a:r>
              <a:rPr lang="en-GB" dirty="0" err="1">
                <a:latin typeface="Calibri"/>
                <a:ea typeface="Calibri"/>
                <a:cs typeface="Calibri"/>
                <a:sym typeface="Calibri"/>
              </a:rPr>
              <a:t>Econômicos</a:t>
            </a:r>
            <a:r>
              <a:rPr lang="en-GB" dirty="0">
                <a:latin typeface="Calibri"/>
                <a:ea typeface="Calibri"/>
                <a:cs typeface="Calibri"/>
                <a:sym typeface="Calibri"/>
              </a:rPr>
              <a:t>, </a:t>
            </a:r>
            <a:r>
              <a:rPr lang="en-GB" dirty="0" err="1">
                <a:latin typeface="Calibri"/>
                <a:ea typeface="Calibri"/>
                <a:cs typeface="Calibri"/>
                <a:sym typeface="Calibri"/>
              </a:rPr>
              <a:t>Sociais</a:t>
            </a:r>
            <a:r>
              <a:rPr lang="en-GB" dirty="0">
                <a:latin typeface="Calibri"/>
                <a:ea typeface="Calibri"/>
                <a:cs typeface="Calibri"/>
                <a:sym typeface="Calibri"/>
              </a:rPr>
              <a:t> e </a:t>
            </a:r>
            <a:r>
              <a:rPr lang="en-GB" dirty="0" err="1">
                <a:latin typeface="Calibri"/>
                <a:ea typeface="Calibri"/>
                <a:cs typeface="Calibri"/>
                <a:sym typeface="Calibri"/>
              </a:rPr>
              <a:t>Culturais</a:t>
            </a:r>
            <a:endParaRPr dirty="0">
              <a:latin typeface="Calibri"/>
              <a:ea typeface="Calibri"/>
              <a:cs typeface="Calibri"/>
              <a:sym typeface="Calibri"/>
            </a:endParaRPr>
          </a:p>
          <a:p>
            <a:pPr marL="742950" marR="0" lvl="1" indent="-285750" algn="l" rtl="0">
              <a:lnSpc>
                <a:spcPct val="115000"/>
              </a:lnSpc>
              <a:spcBef>
                <a:spcPts val="0"/>
              </a:spcBef>
              <a:spcAft>
                <a:spcPts val="0"/>
              </a:spcAft>
              <a:buClr>
                <a:schemeClr val="dk1"/>
              </a:buClr>
              <a:buSzPts val="1200"/>
              <a:buFont typeface="Arial"/>
              <a:buChar char="•"/>
            </a:pPr>
            <a:r>
              <a:rPr lang="en-GB" dirty="0">
                <a:latin typeface="Calibri"/>
                <a:ea typeface="Calibri"/>
                <a:cs typeface="Calibri"/>
                <a:sym typeface="Calibri"/>
              </a:rPr>
              <a:t>a </a:t>
            </a:r>
            <a:r>
              <a:rPr lang="en-GB" dirty="0" err="1">
                <a:latin typeface="Calibri"/>
                <a:ea typeface="Calibri"/>
                <a:cs typeface="Calibri"/>
                <a:sym typeface="Calibri"/>
              </a:rPr>
              <a:t>Convenção</a:t>
            </a:r>
            <a:r>
              <a:rPr lang="en-GB" dirty="0">
                <a:latin typeface="Calibri"/>
                <a:ea typeface="Calibri"/>
                <a:cs typeface="Calibri"/>
                <a:sym typeface="Calibri"/>
              </a:rPr>
              <a:t> das </a:t>
            </a:r>
            <a:r>
              <a:rPr lang="en-GB" dirty="0" err="1">
                <a:latin typeface="Calibri"/>
                <a:ea typeface="Calibri"/>
                <a:cs typeface="Calibri"/>
                <a:sym typeface="Calibri"/>
              </a:rPr>
              <a:t>Nações</a:t>
            </a:r>
            <a:r>
              <a:rPr lang="en-GB" dirty="0">
                <a:latin typeface="Calibri"/>
                <a:ea typeface="Calibri"/>
                <a:cs typeface="Calibri"/>
                <a:sym typeface="Calibri"/>
              </a:rPr>
              <a:t> Unidas contra a </a:t>
            </a:r>
            <a:r>
              <a:rPr lang="en-GB" dirty="0" err="1">
                <a:latin typeface="Calibri"/>
                <a:ea typeface="Calibri"/>
                <a:cs typeface="Calibri"/>
                <a:sym typeface="Calibri"/>
              </a:rPr>
              <a:t>Tortura</a:t>
            </a:r>
            <a:r>
              <a:rPr lang="en-GB" dirty="0">
                <a:latin typeface="Calibri"/>
                <a:ea typeface="Calibri"/>
                <a:cs typeface="Calibri"/>
                <a:sym typeface="Calibri"/>
              </a:rPr>
              <a:t> e Outros </a:t>
            </a:r>
            <a:r>
              <a:rPr lang="en-GB" dirty="0" err="1">
                <a:latin typeface="Calibri"/>
                <a:ea typeface="Calibri"/>
                <a:cs typeface="Calibri"/>
                <a:sym typeface="Calibri"/>
              </a:rPr>
              <a:t>Tratamentos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Penas Cruéis, </a:t>
            </a:r>
            <a:r>
              <a:rPr lang="en-GB" dirty="0" err="1">
                <a:latin typeface="Calibri"/>
                <a:ea typeface="Calibri"/>
                <a:cs typeface="Calibri"/>
                <a:sym typeface="Calibri"/>
              </a:rPr>
              <a:t>Desumanos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Degradantes</a:t>
            </a:r>
            <a:r>
              <a:rPr lang="en-GB" dirty="0">
                <a:latin typeface="Calibri"/>
                <a:ea typeface="Calibri"/>
                <a:cs typeface="Calibri"/>
                <a:sym typeface="Calibri"/>
              </a:rPr>
              <a:t> </a:t>
            </a:r>
            <a:endParaRPr dirty="0">
              <a:latin typeface="Calibri"/>
              <a:ea typeface="Calibri"/>
              <a:cs typeface="Calibri"/>
              <a:sym typeface="Calibri"/>
            </a:endParaRPr>
          </a:p>
          <a:p>
            <a:pPr marL="742950" marR="0" lvl="1" indent="-285750" algn="l" rtl="0">
              <a:lnSpc>
                <a:spcPct val="115000"/>
              </a:lnSpc>
              <a:spcBef>
                <a:spcPts val="0"/>
              </a:spcBef>
              <a:spcAft>
                <a:spcPts val="0"/>
              </a:spcAft>
              <a:buClr>
                <a:schemeClr val="dk1"/>
              </a:buClr>
              <a:buSzPts val="1200"/>
              <a:buFont typeface="Arial"/>
              <a:buChar char="•"/>
            </a:pPr>
            <a:r>
              <a:rPr lang="en-GB" dirty="0">
                <a:latin typeface="Calibri"/>
                <a:ea typeface="Calibri"/>
                <a:cs typeface="Calibri"/>
                <a:sym typeface="Calibri"/>
              </a:rPr>
              <a:t>a </a:t>
            </a:r>
            <a:r>
              <a:rPr lang="en-GB" dirty="0" err="1">
                <a:latin typeface="Calibri"/>
                <a:ea typeface="Calibri"/>
                <a:cs typeface="Calibri"/>
                <a:sym typeface="Calibri"/>
              </a:rPr>
              <a:t>Convenção</a:t>
            </a:r>
            <a:r>
              <a:rPr lang="en-GB" dirty="0">
                <a:latin typeface="Calibri"/>
                <a:ea typeface="Calibri"/>
                <a:cs typeface="Calibri"/>
                <a:sym typeface="Calibri"/>
              </a:rPr>
              <a:t> das </a:t>
            </a:r>
            <a:r>
              <a:rPr lang="en-GB" dirty="0" err="1">
                <a:latin typeface="Calibri"/>
                <a:ea typeface="Calibri"/>
                <a:cs typeface="Calibri"/>
                <a:sym typeface="Calibri"/>
              </a:rPr>
              <a:t>Nações</a:t>
            </a:r>
            <a:r>
              <a:rPr lang="en-GB" dirty="0">
                <a:latin typeface="Calibri"/>
                <a:ea typeface="Calibri"/>
                <a:cs typeface="Calibri"/>
                <a:sym typeface="Calibri"/>
              </a:rPr>
              <a:t> Unidas </a:t>
            </a:r>
            <a:r>
              <a:rPr lang="en-GB" dirty="0" err="1">
                <a:latin typeface="Calibri"/>
                <a:ea typeface="Calibri"/>
                <a:cs typeface="Calibri"/>
                <a:sym typeface="Calibri"/>
              </a:rPr>
              <a:t>sobre</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Direitos</a:t>
            </a:r>
            <a:r>
              <a:rPr lang="en-GB" dirty="0">
                <a:latin typeface="Calibri"/>
                <a:ea typeface="Calibri"/>
                <a:cs typeface="Calibri"/>
                <a:sym typeface="Calibri"/>
              </a:rPr>
              <a:t> da </a:t>
            </a:r>
            <a:r>
              <a:rPr lang="en-GB" dirty="0" err="1">
                <a:latin typeface="Calibri"/>
                <a:ea typeface="Calibri"/>
                <a:cs typeface="Calibri"/>
                <a:sym typeface="Calibri"/>
              </a:rPr>
              <a:t>Criança</a:t>
            </a:r>
            <a:r>
              <a:rPr lang="en-GB" dirty="0">
                <a:latin typeface="Calibri"/>
                <a:ea typeface="Calibri"/>
                <a:cs typeface="Calibri"/>
                <a:sym typeface="Calibri"/>
              </a:rPr>
              <a:t> (CRC)</a:t>
            </a:r>
            <a:endParaRPr dirty="0">
              <a:latin typeface="Calibri"/>
              <a:ea typeface="Calibri"/>
              <a:cs typeface="Calibri"/>
              <a:sym typeface="Calibri"/>
            </a:endParaRPr>
          </a:p>
          <a:p>
            <a:pPr marL="742950" marR="0" lvl="1" indent="-285750" algn="l" rtl="0">
              <a:lnSpc>
                <a:spcPct val="115000"/>
              </a:lnSpc>
              <a:spcBef>
                <a:spcPts val="0"/>
              </a:spcBef>
              <a:spcAft>
                <a:spcPts val="0"/>
              </a:spcAft>
              <a:buClr>
                <a:srgbClr val="222222"/>
              </a:buClr>
              <a:buSzPts val="1200"/>
              <a:buFont typeface="Arial"/>
              <a:buChar char="•"/>
            </a:pPr>
            <a:r>
              <a:rPr lang="en-GB" dirty="0">
                <a:solidFill>
                  <a:srgbClr val="222222"/>
                </a:solidFill>
                <a:latin typeface="Calibri"/>
                <a:ea typeface="Calibri"/>
                <a:cs typeface="Calibri"/>
                <a:sym typeface="Calibri"/>
              </a:rPr>
              <a:t>a </a:t>
            </a:r>
            <a:r>
              <a:rPr lang="en-GB" dirty="0" err="1">
                <a:solidFill>
                  <a:srgbClr val="222222"/>
                </a:solidFill>
                <a:latin typeface="Calibri"/>
                <a:ea typeface="Calibri"/>
                <a:cs typeface="Calibri"/>
                <a:sym typeface="Calibri"/>
              </a:rPr>
              <a:t>Convenção</a:t>
            </a:r>
            <a:r>
              <a:rPr lang="en-GB" dirty="0">
                <a:solidFill>
                  <a:srgbClr val="222222"/>
                </a:solidFill>
                <a:latin typeface="Calibri"/>
                <a:ea typeface="Calibri"/>
                <a:cs typeface="Calibri"/>
                <a:sym typeface="Calibri"/>
              </a:rPr>
              <a:t> das </a:t>
            </a:r>
            <a:r>
              <a:rPr lang="en-GB" dirty="0" err="1">
                <a:solidFill>
                  <a:srgbClr val="222222"/>
                </a:solidFill>
                <a:latin typeface="Calibri"/>
                <a:ea typeface="Calibri"/>
                <a:cs typeface="Calibri"/>
                <a:sym typeface="Calibri"/>
              </a:rPr>
              <a:t>Nações</a:t>
            </a:r>
            <a:r>
              <a:rPr lang="en-GB" dirty="0">
                <a:solidFill>
                  <a:srgbClr val="222222"/>
                </a:solidFill>
                <a:latin typeface="Calibri"/>
                <a:ea typeface="Calibri"/>
                <a:cs typeface="Calibri"/>
                <a:sym typeface="Calibri"/>
              </a:rPr>
              <a:t> Unidas </a:t>
            </a:r>
            <a:r>
              <a:rPr lang="en-GB" dirty="0" err="1">
                <a:solidFill>
                  <a:srgbClr val="222222"/>
                </a:solidFill>
                <a:latin typeface="Calibri"/>
                <a:ea typeface="Calibri"/>
                <a:cs typeface="Calibri"/>
                <a:sym typeface="Calibri"/>
              </a:rPr>
              <a:t>sobre</a:t>
            </a:r>
            <a:r>
              <a:rPr lang="en-GB" dirty="0">
                <a:solidFill>
                  <a:srgbClr val="222222"/>
                </a:solidFill>
                <a:latin typeface="Calibri"/>
                <a:ea typeface="Calibri"/>
                <a:cs typeface="Calibri"/>
                <a:sym typeface="Calibri"/>
              </a:rPr>
              <a:t> a </a:t>
            </a:r>
            <a:r>
              <a:rPr lang="en-GB" dirty="0" err="1">
                <a:solidFill>
                  <a:srgbClr val="222222"/>
                </a:solidFill>
                <a:latin typeface="Calibri"/>
                <a:ea typeface="Calibri"/>
                <a:cs typeface="Calibri"/>
                <a:sym typeface="Calibri"/>
              </a:rPr>
              <a:t>Eliminação</a:t>
            </a:r>
            <a:r>
              <a:rPr lang="en-GB" dirty="0">
                <a:solidFill>
                  <a:srgbClr val="222222"/>
                </a:solidFill>
                <a:latin typeface="Calibri"/>
                <a:ea typeface="Calibri"/>
                <a:cs typeface="Calibri"/>
                <a:sym typeface="Calibri"/>
              </a:rPr>
              <a:t> de </a:t>
            </a:r>
            <a:r>
              <a:rPr lang="en-GB" dirty="0" err="1">
                <a:solidFill>
                  <a:srgbClr val="222222"/>
                </a:solidFill>
                <a:latin typeface="Calibri"/>
                <a:ea typeface="Calibri"/>
                <a:cs typeface="Calibri"/>
                <a:sym typeface="Calibri"/>
              </a:rPr>
              <a:t>Todas</a:t>
            </a:r>
            <a:r>
              <a:rPr lang="en-GB" dirty="0">
                <a:solidFill>
                  <a:srgbClr val="222222"/>
                </a:solidFill>
                <a:latin typeface="Calibri"/>
                <a:ea typeface="Calibri"/>
                <a:cs typeface="Calibri"/>
                <a:sym typeface="Calibri"/>
              </a:rPr>
              <a:t> as Formas de </a:t>
            </a:r>
            <a:r>
              <a:rPr lang="en-GB" dirty="0" err="1">
                <a:solidFill>
                  <a:srgbClr val="222222"/>
                </a:solidFill>
                <a:latin typeface="Calibri"/>
                <a:ea typeface="Calibri"/>
                <a:cs typeface="Calibri"/>
                <a:sym typeface="Calibri"/>
              </a:rPr>
              <a:t>Discriminação</a:t>
            </a:r>
            <a:r>
              <a:rPr lang="en-GB" dirty="0">
                <a:solidFill>
                  <a:srgbClr val="222222"/>
                </a:solidFill>
                <a:latin typeface="Calibri"/>
                <a:ea typeface="Calibri"/>
                <a:cs typeface="Calibri"/>
                <a:sym typeface="Calibri"/>
              </a:rPr>
              <a:t> contra as </a:t>
            </a:r>
            <a:r>
              <a:rPr lang="en-GB" dirty="0" err="1">
                <a:solidFill>
                  <a:srgbClr val="222222"/>
                </a:solidFill>
                <a:latin typeface="Calibri"/>
                <a:ea typeface="Calibri"/>
                <a:cs typeface="Calibri"/>
                <a:sym typeface="Calibri"/>
              </a:rPr>
              <a:t>Mulheres</a:t>
            </a:r>
            <a:endParaRPr dirty="0">
              <a:latin typeface="Calibri"/>
              <a:ea typeface="Calibri"/>
              <a:cs typeface="Calibri"/>
              <a:sym typeface="Calibri"/>
            </a:endParaRPr>
          </a:p>
          <a:p>
            <a:pPr marL="742950" marR="0" lvl="1" indent="-285750" algn="l" rtl="0">
              <a:lnSpc>
                <a:spcPct val="115000"/>
              </a:lnSpc>
              <a:spcBef>
                <a:spcPts val="0"/>
              </a:spcBef>
              <a:spcAft>
                <a:spcPts val="0"/>
              </a:spcAft>
              <a:buClr>
                <a:schemeClr val="dk1"/>
              </a:buClr>
              <a:buSzPts val="1200"/>
              <a:buFont typeface="Arial"/>
              <a:buChar char="•"/>
            </a:pPr>
            <a:r>
              <a:rPr lang="en-GB" dirty="0">
                <a:latin typeface="Calibri"/>
                <a:ea typeface="Calibri"/>
                <a:cs typeface="Calibri"/>
                <a:sym typeface="Calibri"/>
              </a:rPr>
              <a:t>a </a:t>
            </a:r>
            <a:r>
              <a:rPr lang="en-GB" dirty="0" err="1">
                <a:latin typeface="Calibri"/>
                <a:ea typeface="Calibri"/>
                <a:cs typeface="Calibri"/>
                <a:sym typeface="Calibri"/>
              </a:rPr>
              <a:t>Convenção</a:t>
            </a:r>
            <a:r>
              <a:rPr lang="en-GB" dirty="0">
                <a:latin typeface="Calibri"/>
                <a:ea typeface="Calibri"/>
                <a:cs typeface="Calibri"/>
                <a:sym typeface="Calibri"/>
              </a:rPr>
              <a:t> das </a:t>
            </a:r>
            <a:r>
              <a:rPr lang="en-GB" dirty="0" err="1">
                <a:latin typeface="Calibri"/>
                <a:ea typeface="Calibri"/>
                <a:cs typeface="Calibri"/>
                <a:sym typeface="Calibri"/>
              </a:rPr>
              <a:t>Nações</a:t>
            </a:r>
            <a:r>
              <a:rPr lang="en-GB" dirty="0">
                <a:latin typeface="Calibri"/>
                <a:ea typeface="Calibri"/>
                <a:cs typeface="Calibri"/>
                <a:sym typeface="Calibri"/>
              </a:rPr>
              <a:t> Unidas </a:t>
            </a:r>
            <a:r>
              <a:rPr lang="en-GB" dirty="0" err="1">
                <a:latin typeface="Calibri"/>
                <a:ea typeface="Calibri"/>
                <a:cs typeface="Calibri"/>
                <a:sym typeface="Calibri"/>
              </a:rPr>
              <a:t>sobre</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Direitos</a:t>
            </a:r>
            <a:r>
              <a:rPr lang="en-GB" dirty="0">
                <a:latin typeface="Calibri"/>
                <a:ea typeface="Calibri"/>
                <a:cs typeface="Calibri"/>
                <a:sym typeface="Calibri"/>
              </a:rPr>
              <a:t> das </a:t>
            </a:r>
            <a:r>
              <a:rPr lang="en-GB" dirty="0" err="1">
                <a:latin typeface="Calibri"/>
                <a:ea typeface="Calibri"/>
                <a:cs typeface="Calibri"/>
                <a:sym typeface="Calibri"/>
              </a:rPr>
              <a:t>Pessoas</a:t>
            </a:r>
            <a:r>
              <a:rPr lang="en-GB" dirty="0">
                <a:latin typeface="Calibri"/>
                <a:ea typeface="Calibri"/>
                <a:cs typeface="Calibri"/>
                <a:sym typeface="Calibri"/>
              </a:rPr>
              <a:t> com </a:t>
            </a:r>
            <a:r>
              <a:rPr lang="en-GB" dirty="0" err="1">
                <a:latin typeface="Calibri"/>
                <a:ea typeface="Calibri"/>
                <a:cs typeface="Calibri"/>
                <a:sym typeface="Calibri"/>
              </a:rPr>
              <a:t>Deficiência</a:t>
            </a:r>
            <a:r>
              <a:rPr lang="en-GB" dirty="0">
                <a:latin typeface="Calibri"/>
                <a:ea typeface="Calibri"/>
                <a:cs typeface="Calibri"/>
                <a:sym typeface="Calibri"/>
              </a:rPr>
              <a:t> (CDPD).</a:t>
            </a: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295" name="Google Shape;29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30:notes"/>
          <p:cNvSpPr txBox="1">
            <a:spLocks noGrp="1"/>
          </p:cNvSpPr>
          <p:nvPr>
            <p:ph type="body" idx="1"/>
          </p:nvPr>
        </p:nvSpPr>
        <p:spPr>
          <a:xfrm>
            <a:off x="685800" y="4400549"/>
            <a:ext cx="5486400" cy="450360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1000"/>
              </a:spcBef>
              <a:spcAft>
                <a:spcPts val="0"/>
              </a:spcAft>
              <a:buClr>
                <a:schemeClr val="dk1"/>
              </a:buClr>
              <a:buSzPts val="1200"/>
              <a:buFont typeface="Noto Sans Symbols"/>
              <a:buChar char="∙"/>
            </a:pPr>
            <a:r>
              <a:rPr lang="en-GB" dirty="0">
                <a:latin typeface="Calibri"/>
                <a:ea typeface="Calibri"/>
                <a:cs typeface="Calibri"/>
                <a:sym typeface="Calibri"/>
              </a:rPr>
              <a:t>O Relator Especial das </a:t>
            </a:r>
            <a:r>
              <a:rPr lang="en-GB" dirty="0" err="1">
                <a:latin typeface="Calibri"/>
                <a:ea typeface="Calibri"/>
                <a:cs typeface="Calibri"/>
                <a:sym typeface="Calibri"/>
              </a:rPr>
              <a:t>Nações</a:t>
            </a:r>
            <a:r>
              <a:rPr lang="en-GB" dirty="0">
                <a:latin typeface="Calibri"/>
                <a:ea typeface="Calibri"/>
                <a:cs typeface="Calibri"/>
                <a:sym typeface="Calibri"/>
              </a:rPr>
              <a:t> Unidas </a:t>
            </a:r>
            <a:r>
              <a:rPr lang="en-GB" dirty="0" err="1">
                <a:latin typeface="Calibri"/>
                <a:ea typeface="Calibri"/>
                <a:cs typeface="Calibri"/>
                <a:sym typeface="Calibri"/>
              </a:rPr>
              <a:t>sobre</a:t>
            </a:r>
            <a:r>
              <a:rPr lang="en-GB" dirty="0">
                <a:latin typeface="Calibri"/>
                <a:ea typeface="Calibri"/>
                <a:cs typeface="Calibri"/>
                <a:sym typeface="Calibri"/>
              </a:rPr>
              <a:t> </a:t>
            </a:r>
            <a:r>
              <a:rPr lang="en-GB" dirty="0" err="1">
                <a:latin typeface="Calibri"/>
                <a:ea typeface="Calibri"/>
                <a:cs typeface="Calibri"/>
                <a:sym typeface="Calibri"/>
              </a:rPr>
              <a:t>Tortura</a:t>
            </a:r>
            <a:r>
              <a:rPr lang="en-GB" dirty="0">
                <a:latin typeface="Calibri"/>
                <a:ea typeface="Calibri"/>
                <a:cs typeface="Calibri"/>
                <a:sym typeface="Calibri"/>
              </a:rPr>
              <a:t> </a:t>
            </a:r>
            <a:r>
              <a:rPr lang="en-GB" dirty="0" err="1">
                <a:latin typeface="Calibri"/>
                <a:ea typeface="Calibri"/>
                <a:cs typeface="Calibri"/>
                <a:sym typeface="Calibri"/>
              </a:rPr>
              <a:t>apelou</a:t>
            </a:r>
            <a:r>
              <a:rPr lang="en-GB" dirty="0">
                <a:latin typeface="Calibri"/>
                <a:ea typeface="Calibri"/>
                <a:cs typeface="Calibri"/>
                <a:sym typeface="Calibri"/>
              </a:rPr>
              <a:t> à “</a:t>
            </a:r>
            <a:r>
              <a:rPr lang="en-GB" dirty="0" err="1">
                <a:latin typeface="Calibri"/>
                <a:ea typeface="Calibri"/>
                <a:cs typeface="Calibri"/>
                <a:sym typeface="Calibri"/>
              </a:rPr>
              <a:t>proibição</a:t>
            </a:r>
            <a:r>
              <a:rPr lang="en-GB" dirty="0">
                <a:latin typeface="Calibri"/>
                <a:ea typeface="Calibri"/>
                <a:cs typeface="Calibri"/>
                <a:sym typeface="Calibri"/>
              </a:rPr>
              <a:t> </a:t>
            </a:r>
            <a:r>
              <a:rPr lang="en-GB" dirty="0" err="1">
                <a:latin typeface="Calibri"/>
                <a:ea typeface="Calibri"/>
                <a:cs typeface="Calibri"/>
                <a:sym typeface="Calibri"/>
              </a:rPr>
              <a:t>absoluta</a:t>
            </a:r>
            <a:r>
              <a:rPr lang="en-GB" dirty="0">
                <a:latin typeface="Calibri"/>
                <a:ea typeface="Calibri"/>
                <a:cs typeface="Calibri"/>
                <a:sym typeface="Calibri"/>
              </a:rPr>
              <a:t> do </a:t>
            </a:r>
            <a:r>
              <a:rPr lang="en-GB" dirty="0" err="1">
                <a:latin typeface="Calibri"/>
                <a:ea typeface="Calibri"/>
                <a:cs typeface="Calibri"/>
                <a:sym typeface="Calibri"/>
              </a:rPr>
              <a:t>uso</a:t>
            </a:r>
            <a:r>
              <a:rPr lang="en-GB" dirty="0">
                <a:latin typeface="Calibri"/>
                <a:ea typeface="Calibri"/>
                <a:cs typeface="Calibri"/>
                <a:sym typeface="Calibri"/>
              </a:rPr>
              <a:t> de </a:t>
            </a:r>
            <a:r>
              <a:rPr lang="en-GB" dirty="0" err="1">
                <a:latin typeface="Calibri"/>
                <a:ea typeface="Calibri"/>
                <a:cs typeface="Calibri"/>
                <a:sym typeface="Calibri"/>
              </a:rPr>
              <a:t>meios</a:t>
            </a:r>
            <a:r>
              <a:rPr lang="en-GB" dirty="0">
                <a:latin typeface="Calibri"/>
                <a:ea typeface="Calibri"/>
                <a:cs typeface="Calibri"/>
                <a:sym typeface="Calibri"/>
              </a:rPr>
              <a:t> de </a:t>
            </a:r>
            <a:r>
              <a:rPr lang="en-GB" dirty="0" err="1">
                <a:latin typeface="Calibri"/>
                <a:ea typeface="Calibri"/>
                <a:cs typeface="Calibri"/>
                <a:sym typeface="Calibri"/>
              </a:rPr>
              <a:t>contenção</a:t>
            </a:r>
            <a:r>
              <a:rPr lang="en-GB" dirty="0">
                <a:latin typeface="Calibri"/>
                <a:ea typeface="Calibri"/>
                <a:cs typeface="Calibri"/>
                <a:sym typeface="Calibri"/>
              </a:rPr>
              <a:t> e </a:t>
            </a:r>
            <a:r>
              <a:rPr lang="en-GB" dirty="0" err="1">
                <a:latin typeface="Calibri"/>
                <a:ea typeface="Calibri"/>
                <a:cs typeface="Calibri"/>
                <a:sym typeface="Calibri"/>
              </a:rPr>
              <a:t>isolamento</a:t>
            </a:r>
            <a:r>
              <a:rPr lang="en-GB" dirty="0">
                <a:latin typeface="Calibri"/>
                <a:ea typeface="Calibri"/>
                <a:cs typeface="Calibri"/>
                <a:sym typeface="Calibri"/>
              </a:rPr>
              <a:t>” </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3"/>
              </a:rPr>
              <a:t>8</a:t>
            </a:r>
            <a:r>
              <a:rPr lang="en-GB" i="1" dirty="0">
                <a:latin typeface="Calibri"/>
                <a:ea typeface="Calibri"/>
                <a:cs typeface="Calibri"/>
                <a:sym typeface="Calibri"/>
              </a:rPr>
              <a:t>)</a:t>
            </a:r>
            <a:r>
              <a:rPr lang="en-GB" dirty="0">
                <a:latin typeface="Calibri"/>
                <a:ea typeface="Calibri"/>
                <a:cs typeface="Calibri"/>
                <a:sym typeface="Calibri"/>
              </a:rPr>
              <a:t>. </a:t>
            </a:r>
            <a:endParaRPr dirty="0"/>
          </a:p>
          <a:p>
            <a:pPr marL="342900" marR="0" lvl="0" indent="-342900" algn="l" rtl="0">
              <a:lnSpc>
                <a:spcPct val="115000"/>
              </a:lnSpc>
              <a:spcBef>
                <a:spcPts val="1000"/>
              </a:spcBef>
              <a:spcAft>
                <a:spcPts val="0"/>
              </a:spcAft>
              <a:buClr>
                <a:schemeClr val="dk1"/>
              </a:buClr>
              <a:buSzPts val="1200"/>
              <a:buFont typeface="Noto Sans Symbols"/>
              <a:buChar char="∙"/>
            </a:pPr>
            <a:r>
              <a:rPr lang="en-GB" dirty="0">
                <a:latin typeface="Calibri"/>
                <a:ea typeface="Calibri"/>
                <a:cs typeface="Calibri"/>
                <a:sym typeface="Calibri"/>
              </a:rPr>
              <a:t>Ele </a:t>
            </a:r>
            <a:r>
              <a:rPr lang="en-GB" dirty="0" err="1">
                <a:latin typeface="Calibri"/>
                <a:ea typeface="Calibri"/>
                <a:cs typeface="Calibri"/>
                <a:sym typeface="Calibri"/>
              </a:rPr>
              <a:t>afirmou</a:t>
            </a:r>
            <a:r>
              <a:rPr lang="en-GB" dirty="0">
                <a:latin typeface="Calibri"/>
                <a:ea typeface="Calibri"/>
                <a:cs typeface="Calibri"/>
                <a:sym typeface="Calibri"/>
              </a:rPr>
              <a:t> que a </a:t>
            </a:r>
            <a:r>
              <a:rPr lang="en-GB" dirty="0" err="1">
                <a:latin typeface="Calibri"/>
                <a:ea typeface="Calibri"/>
                <a:cs typeface="Calibri"/>
                <a:sym typeface="Calibri"/>
              </a:rPr>
              <a:t>imposição</a:t>
            </a:r>
            <a:r>
              <a:rPr lang="en-GB" dirty="0">
                <a:latin typeface="Calibri"/>
                <a:ea typeface="Calibri"/>
                <a:cs typeface="Calibri"/>
                <a:sym typeface="Calibri"/>
              </a:rPr>
              <a:t> de </a:t>
            </a:r>
            <a:r>
              <a:rPr lang="en-GB" dirty="0" err="1">
                <a:latin typeface="Calibri"/>
                <a:ea typeface="Calibri"/>
                <a:cs typeface="Calibri"/>
                <a:sym typeface="Calibri"/>
              </a:rPr>
              <a:t>confinamento</a:t>
            </a:r>
            <a:r>
              <a:rPr lang="en-GB" dirty="0">
                <a:latin typeface="Calibri"/>
                <a:ea typeface="Calibri"/>
                <a:cs typeface="Calibri"/>
                <a:sym typeface="Calibri"/>
              </a:rPr>
              <a:t> </a:t>
            </a:r>
            <a:r>
              <a:rPr lang="en-GB" dirty="0" err="1">
                <a:latin typeface="Calibri"/>
                <a:ea typeface="Calibri"/>
                <a:cs typeface="Calibri"/>
                <a:sym typeface="Calibri"/>
              </a:rPr>
              <a:t>solitário</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qualquer</a:t>
            </a:r>
            <a:r>
              <a:rPr lang="en-GB" dirty="0">
                <a:latin typeface="Calibri"/>
                <a:ea typeface="Calibri"/>
                <a:cs typeface="Calibri"/>
                <a:sym typeface="Calibri"/>
              </a:rPr>
              <a:t> </a:t>
            </a:r>
            <a:r>
              <a:rPr lang="en-GB" dirty="0" err="1">
                <a:latin typeface="Calibri"/>
                <a:ea typeface="Calibri"/>
                <a:cs typeface="Calibri"/>
                <a:sym typeface="Calibri"/>
              </a:rPr>
              <a:t>período</a:t>
            </a:r>
            <a:r>
              <a:rPr lang="en-GB" dirty="0">
                <a:latin typeface="Calibri"/>
                <a:ea typeface="Calibri"/>
                <a:cs typeface="Calibri"/>
                <a:sym typeface="Calibri"/>
              </a:rPr>
              <a:t> de tempo a </a:t>
            </a:r>
            <a:r>
              <a:rPr lang="en-GB" dirty="0" err="1">
                <a:latin typeface="Calibri"/>
                <a:ea typeface="Calibri"/>
                <a:cs typeface="Calibri"/>
                <a:sym typeface="Calibri"/>
              </a:rPr>
              <a:t>pessoas</a:t>
            </a:r>
            <a:r>
              <a:rPr lang="en-GB" dirty="0">
                <a:latin typeface="Calibri"/>
                <a:ea typeface="Calibri"/>
                <a:cs typeface="Calibri"/>
                <a:sym typeface="Calibri"/>
              </a:rPr>
              <a:t> com </a:t>
            </a:r>
            <a:r>
              <a:rPr lang="en-GB" dirty="0" err="1">
                <a:latin typeface="Calibri"/>
                <a:ea typeface="Calibri"/>
                <a:cs typeface="Calibri"/>
                <a:sym typeface="Calibri"/>
              </a:rPr>
              <a:t>deficiência</a:t>
            </a:r>
            <a:r>
              <a:rPr lang="en-GB" dirty="0">
                <a:latin typeface="Calibri"/>
                <a:ea typeface="Calibri"/>
                <a:cs typeface="Calibri"/>
                <a:sym typeface="Calibri"/>
              </a:rPr>
              <a:t> mental </a:t>
            </a:r>
            <a:r>
              <a:rPr lang="en-GB" dirty="0" err="1">
                <a:latin typeface="Calibri"/>
                <a:ea typeface="Calibri"/>
                <a:cs typeface="Calibri"/>
                <a:sym typeface="Calibri"/>
              </a:rPr>
              <a:t>constitui</a:t>
            </a:r>
            <a:r>
              <a:rPr lang="en-GB" dirty="0">
                <a:latin typeface="Calibri"/>
                <a:ea typeface="Calibri"/>
                <a:cs typeface="Calibri"/>
                <a:sym typeface="Calibri"/>
              </a:rPr>
              <a:t> </a:t>
            </a:r>
            <a:r>
              <a:rPr lang="en-GB" dirty="0" err="1">
                <a:latin typeface="Calibri"/>
                <a:ea typeface="Calibri"/>
                <a:cs typeface="Calibri"/>
                <a:sym typeface="Calibri"/>
              </a:rPr>
              <a:t>tratamento</a:t>
            </a:r>
            <a:r>
              <a:rPr lang="en-GB" dirty="0">
                <a:latin typeface="Calibri"/>
                <a:ea typeface="Calibri"/>
                <a:cs typeface="Calibri"/>
                <a:sym typeface="Calibri"/>
              </a:rPr>
              <a:t> cruel, </a:t>
            </a:r>
            <a:r>
              <a:rPr lang="en-GB" dirty="0" err="1">
                <a:latin typeface="Calibri"/>
                <a:ea typeface="Calibri"/>
                <a:cs typeface="Calibri"/>
                <a:sym typeface="Calibri"/>
              </a:rPr>
              <a:t>desumano</a:t>
            </a:r>
            <a:r>
              <a:rPr lang="en-GB" dirty="0">
                <a:latin typeface="Calibri"/>
                <a:ea typeface="Calibri"/>
                <a:cs typeface="Calibri"/>
                <a:sym typeface="Calibri"/>
              </a:rPr>
              <a:t> e </a:t>
            </a:r>
            <a:r>
              <a:rPr lang="en-GB" dirty="0" err="1">
                <a:latin typeface="Calibri"/>
                <a:ea typeface="Calibri"/>
                <a:cs typeface="Calibri"/>
                <a:sym typeface="Calibri"/>
              </a:rPr>
              <a:t>degradante</a:t>
            </a:r>
            <a:r>
              <a:rPr lang="en-GB" dirty="0">
                <a:latin typeface="Calibri"/>
                <a:ea typeface="Calibri"/>
                <a:cs typeface="Calibri"/>
                <a:sym typeface="Calibri"/>
              </a:rPr>
              <a:t>” </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4"/>
              </a:rPr>
              <a:t>9</a:t>
            </a:r>
            <a:r>
              <a:rPr lang="en-GB" i="1" dirty="0">
                <a:latin typeface="Calibri"/>
                <a:ea typeface="Calibri"/>
                <a:cs typeface="Calibri"/>
                <a:sym typeface="Calibri"/>
              </a:rPr>
              <a:t>)</a:t>
            </a:r>
            <a:r>
              <a:rPr lang="en-GB" dirty="0">
                <a:latin typeface="Calibri"/>
                <a:ea typeface="Calibri"/>
                <a:cs typeface="Calibri"/>
                <a:sym typeface="Calibri"/>
              </a:rPr>
              <a:t>.</a:t>
            </a:r>
            <a:endParaRPr dirty="0"/>
          </a:p>
          <a:p>
            <a:pPr marL="0" lvl="0" indent="0" algn="l" rtl="0">
              <a:lnSpc>
                <a:spcPct val="115000"/>
              </a:lnSpc>
              <a:spcBef>
                <a:spcPts val="1000"/>
              </a:spcBef>
              <a:spcAft>
                <a:spcPts val="0"/>
              </a:spcAft>
              <a:buNone/>
            </a:pPr>
            <a:r>
              <a:rPr lang="en-GB" dirty="0">
                <a:solidFill>
                  <a:srgbClr val="4F81BD"/>
                </a:solidFill>
                <a:latin typeface="Calibri"/>
                <a:ea typeface="Calibri"/>
                <a:cs typeface="Calibri"/>
                <a:sym typeface="Calibri"/>
              </a:rPr>
              <a:t>Para </a:t>
            </a:r>
            <a:r>
              <a:rPr lang="en-GB" dirty="0" err="1">
                <a:solidFill>
                  <a:srgbClr val="4F81BD"/>
                </a:solidFill>
                <a:latin typeface="Calibri"/>
                <a:ea typeface="Calibri"/>
                <a:cs typeface="Calibri"/>
                <a:sym typeface="Calibri"/>
              </a:rPr>
              <a:t>ilustrar</a:t>
            </a:r>
            <a:r>
              <a:rPr lang="en-GB" dirty="0">
                <a:solidFill>
                  <a:srgbClr val="4F81BD"/>
                </a:solidFill>
                <a:latin typeface="Calibri"/>
                <a:ea typeface="Calibri"/>
                <a:cs typeface="Calibri"/>
                <a:sym typeface="Calibri"/>
              </a:rPr>
              <a:t> as </a:t>
            </a:r>
            <a:r>
              <a:rPr lang="en-GB" dirty="0" err="1">
                <a:solidFill>
                  <a:srgbClr val="4F81BD"/>
                </a:solidFill>
                <a:latin typeface="Calibri"/>
                <a:ea typeface="Calibri"/>
                <a:cs typeface="Calibri"/>
                <a:sym typeface="Calibri"/>
              </a:rPr>
              <a:t>apresentações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anteriores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mostre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seguinte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vídeo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sobre</a:t>
            </a:r>
            <a:r>
              <a:rPr lang="en-GB" dirty="0">
                <a:solidFill>
                  <a:srgbClr val="4F81BD"/>
                </a:solidFill>
                <a:latin typeface="Calibri"/>
                <a:ea typeface="Calibri"/>
                <a:cs typeface="Calibri"/>
                <a:sym typeface="Calibri"/>
              </a:rPr>
              <a:t> um </a:t>
            </a:r>
            <a:r>
              <a:rPr lang="en-GB" dirty="0" err="1">
                <a:solidFill>
                  <a:srgbClr val="4F81BD"/>
                </a:solidFill>
                <a:latin typeface="Calibri"/>
                <a:ea typeface="Calibri"/>
                <a:cs typeface="Calibri"/>
                <a:sym typeface="Calibri"/>
              </a:rPr>
              <a:t>homem</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vive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sala de </a:t>
            </a:r>
            <a:r>
              <a:rPr lang="en-GB" dirty="0" err="1">
                <a:solidFill>
                  <a:srgbClr val="4F81BD"/>
                </a:solidFill>
                <a:latin typeface="Calibri"/>
                <a:ea typeface="Calibri"/>
                <a:cs typeface="Calibri"/>
                <a:sym typeface="Calibri"/>
              </a:rPr>
              <a:t>isolamento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há</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cinco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anos</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l" rtl="0">
              <a:lnSpc>
                <a:spcPct val="115000"/>
              </a:lnSpc>
              <a:spcBef>
                <a:spcPts val="1000"/>
              </a:spcBef>
              <a:spcAft>
                <a:spcPts val="0"/>
              </a:spcAft>
              <a:buNone/>
            </a:pPr>
            <a:r>
              <a:rPr lang="en-GB" b="1" dirty="0" err="1">
                <a:latin typeface="Calibri"/>
                <a:ea typeface="Calibri"/>
                <a:cs typeface="Calibri"/>
                <a:sym typeface="Calibri"/>
              </a:rPr>
              <a:t>Atitude</a:t>
            </a:r>
            <a:r>
              <a:rPr lang="en-GB" b="1" dirty="0">
                <a:latin typeface="Calibri"/>
                <a:ea typeface="Calibri"/>
                <a:cs typeface="Calibri"/>
                <a:sym typeface="Calibri"/>
              </a:rPr>
              <a:t> </a:t>
            </a:r>
            <a:r>
              <a:rPr lang="en-GB" b="1" dirty="0" err="1">
                <a:latin typeface="Calibri"/>
                <a:ea typeface="Calibri"/>
                <a:cs typeface="Calibri"/>
                <a:sym typeface="Calibri"/>
              </a:rPr>
              <a:t>ao</a:t>
            </a:r>
            <a:r>
              <a:rPr lang="en-GB" b="1" dirty="0">
                <a:latin typeface="Calibri"/>
                <a:ea typeface="Calibri"/>
                <a:cs typeface="Calibri"/>
                <a:sym typeface="Calibri"/>
              </a:rPr>
              <a:t> vivo: </a:t>
            </a:r>
            <a:r>
              <a:rPr lang="en-GB" b="1" dirty="0" err="1">
                <a:latin typeface="Calibri"/>
                <a:ea typeface="Calibri"/>
                <a:cs typeface="Calibri"/>
                <a:sym typeface="Calibri"/>
              </a:rPr>
              <a:t>Isolamento</a:t>
            </a:r>
            <a:r>
              <a:rPr lang="en-GB" b="1" dirty="0">
                <a:latin typeface="Calibri"/>
                <a:ea typeface="Calibri"/>
                <a:cs typeface="Calibri"/>
                <a:sym typeface="Calibri"/>
              </a:rPr>
              <a:t> (29:10) (</a:t>
            </a:r>
            <a:r>
              <a:rPr lang="en-GB" b="1" u="sng" dirty="0">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10</a:t>
            </a:r>
            <a:r>
              <a:rPr lang="en-GB" b="1" dirty="0">
                <a:latin typeface="Calibri"/>
                <a:ea typeface="Calibri"/>
                <a:cs typeface="Calibri"/>
                <a:sym typeface="Calibri"/>
              </a:rPr>
              <a:t>): </a:t>
            </a:r>
            <a:r>
              <a:rPr lang="en-GB" u="sng" dirty="0">
                <a:solidFill>
                  <a:srgbClr val="0000FF"/>
                </a:solidFill>
                <a:latin typeface="Calibri"/>
                <a:ea typeface="Calibri"/>
                <a:cs typeface="Calibri"/>
                <a:sym typeface="Calibri"/>
              </a:rPr>
              <a:t>https://</a:t>
            </a:r>
            <a:r>
              <a:rPr lang="en-GB" u="sng" dirty="0" err="1">
                <a:solidFill>
                  <a:srgbClr val="0000FF"/>
                </a:solidFill>
                <a:latin typeface="Calibri"/>
                <a:ea typeface="Calibri"/>
                <a:cs typeface="Calibri"/>
                <a:sym typeface="Calibri"/>
              </a:rPr>
              <a:t>youtu.be</a:t>
            </a:r>
            <a:r>
              <a:rPr lang="en-GB" u="sng" dirty="0">
                <a:solidFill>
                  <a:srgbClr val="0000FF"/>
                </a:solidFill>
                <a:latin typeface="Calibri"/>
                <a:ea typeface="Calibri"/>
                <a:cs typeface="Calibri"/>
                <a:sym typeface="Calibri"/>
              </a:rPr>
              <a:t>/OjOXo9W68qQ </a:t>
            </a:r>
            <a:r>
              <a:rPr lang="en-GB" dirty="0">
                <a:solidFill>
                  <a:srgbClr val="4F81BD"/>
                </a:solidFill>
                <a:latin typeface="Calibri"/>
                <a:ea typeface="Calibri"/>
                <a:cs typeface="Calibri"/>
                <a:sym typeface="Calibri"/>
              </a:rPr>
              <a:t>(</a:t>
            </a:r>
            <a:r>
              <a:rPr lang="en-GB" dirty="0" err="1">
                <a:solidFill>
                  <a:srgbClr val="4F81BD"/>
                </a:solidFill>
                <a:latin typeface="Calibri"/>
                <a:ea typeface="Calibri"/>
                <a:cs typeface="Calibri"/>
                <a:sym typeface="Calibri"/>
              </a:rPr>
              <a:t>acesso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9 de </a:t>
            </a:r>
            <a:r>
              <a:rPr lang="en-GB" dirty="0" err="1">
                <a:solidFill>
                  <a:srgbClr val="4F81BD"/>
                </a:solidFill>
                <a:latin typeface="Calibri"/>
                <a:ea typeface="Calibri"/>
                <a:cs typeface="Calibri"/>
                <a:sym typeface="Calibri"/>
              </a:rPr>
              <a:t>abril</a:t>
            </a:r>
            <a:r>
              <a:rPr lang="en-GB" dirty="0">
                <a:solidFill>
                  <a:srgbClr val="4F81BD"/>
                </a:solidFill>
                <a:latin typeface="Calibri"/>
                <a:ea typeface="Calibri"/>
                <a:cs typeface="Calibri"/>
                <a:sym typeface="Calibri"/>
              </a:rPr>
              <a:t> de 2019).</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a:solidFill>
                  <a:srgbClr val="4F81BD"/>
                </a:solidFill>
                <a:latin typeface="Calibri"/>
                <a:ea typeface="Calibri"/>
                <a:cs typeface="Calibri"/>
                <a:sym typeface="Calibri"/>
              </a:rPr>
              <a:t>No final do </a:t>
            </a:r>
            <a:r>
              <a:rPr lang="en-GB" dirty="0" err="1">
                <a:solidFill>
                  <a:srgbClr val="4F81BD"/>
                </a:solidFill>
                <a:latin typeface="Calibri"/>
                <a:ea typeface="Calibri"/>
                <a:cs typeface="Calibri"/>
                <a:sym typeface="Calibri"/>
              </a:rPr>
              <a:t>vídeo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dê</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oportunidade</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discutir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abertamente</a:t>
            </a:r>
            <a:r>
              <a:rPr lang="en-GB" dirty="0">
                <a:solidFill>
                  <a:srgbClr val="4F81BD"/>
                </a:solidFill>
                <a:latin typeface="Calibri"/>
                <a:ea typeface="Calibri"/>
                <a:cs typeface="Calibri"/>
                <a:sym typeface="Calibri"/>
              </a:rPr>
              <a:t> o que </a:t>
            </a:r>
            <a:r>
              <a:rPr lang="en-GB" dirty="0" err="1">
                <a:solidFill>
                  <a:srgbClr val="4F81BD"/>
                </a:solidFill>
                <a:latin typeface="Calibri"/>
                <a:ea typeface="Calibri"/>
                <a:cs typeface="Calibri"/>
                <a:sym typeface="Calibri"/>
              </a:rPr>
              <a:t>viram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Após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essa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discussão</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facilitador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pode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oportunidade</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fazer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pausa.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b="1" dirty="0">
                <a:latin typeface="Calibri"/>
                <a:ea typeface="Calibri"/>
                <a:cs typeface="Calibri"/>
                <a:sym typeface="Calibri"/>
              </a:rPr>
              <a:t> </a:t>
            </a:r>
            <a:endParaRPr dirty="0">
              <a:latin typeface="Calibri"/>
              <a:ea typeface="Calibri"/>
              <a:cs typeface="Calibri"/>
              <a:sym typeface="Calibri"/>
            </a:endParaRPr>
          </a:p>
          <a:p>
            <a:pPr marL="342900" marR="0" lvl="0" indent="-266700" algn="l" rtl="0">
              <a:lnSpc>
                <a:spcPct val="115000"/>
              </a:lnSpc>
              <a:spcBef>
                <a:spcPts val="1000"/>
              </a:spcBef>
              <a:spcAft>
                <a:spcPts val="0"/>
              </a:spcAft>
              <a:buClr>
                <a:schemeClr val="dk1"/>
              </a:buClr>
              <a:buSzPts val="1200"/>
              <a:buFont typeface="Noto Sans Symbols"/>
              <a:buNone/>
            </a:pP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302" name="Google Shape;30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1795463" y="223838"/>
            <a:ext cx="3267075" cy="1838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537210" y="2228849"/>
            <a:ext cx="5543550" cy="6456363"/>
          </a:xfrm>
          <a:prstGeom prst="rect">
            <a:avLst/>
          </a:prstGeom>
          <a:noFill/>
          <a:ln>
            <a:noFill/>
          </a:ln>
        </p:spPr>
        <p:txBody>
          <a:bodyPr spcFirstLastPara="1" wrap="square" lIns="91425" tIns="45700" rIns="91425" bIns="45700" anchor="t" anchorCtr="0">
            <a:noAutofit/>
          </a:bodyPr>
          <a:lstStyle/>
          <a:p>
            <a:pPr rtl="0"/>
            <a:r>
              <a:rPr lang="pt-BR" sz="1200" b="1" i="0" u="none" strike="noStrike" kern="1200" cap="none" dirty="0">
                <a:solidFill>
                  <a:schemeClr val="tx1"/>
                </a:solidFill>
                <a:effectLst/>
                <a:latin typeface="Calibri"/>
                <a:ea typeface="Calibri"/>
                <a:cs typeface="Calibri"/>
                <a:sym typeface="Calibri"/>
              </a:rPr>
              <a:t>Nota preliminar sobre a linguagem</a:t>
            </a:r>
            <a:endParaRPr lang="pt-BR" b="1" dirty="0">
              <a:effectLst/>
            </a:endParaRPr>
          </a:p>
          <a:p>
            <a:pPr rtl="0" fontAlgn="base"/>
            <a:br>
              <a:rPr lang="pt-BR" b="0" dirty="0">
                <a:effectLst/>
              </a:rPr>
            </a:br>
            <a:endParaRPr lang="pt-BR" sz="1500" b="0" i="0" u="none" strike="noStrike" kern="1200" cap="none" dirty="0">
              <a:solidFill>
                <a:schemeClr val="tx1"/>
              </a:solidFill>
              <a:effectLst/>
              <a:latin typeface="Calibri"/>
              <a:ea typeface="Calibri"/>
              <a:cs typeface="Calibri"/>
              <a:sym typeface="Calibri"/>
            </a:endParaRPr>
          </a:p>
          <a:p>
            <a:pPr marL="171450" indent="-171450" rtl="0" fontAlgn="base">
              <a:buFont typeface="Arial" panose="020B0604020202020204" pitchFamily="34" charset="0"/>
              <a:buChar char="•"/>
            </a:pPr>
            <a:r>
              <a:rPr lang="pt-BR" sz="1200" b="0" i="0" u="none" strike="noStrike" kern="1200" cap="none" dirty="0">
                <a:solidFill>
                  <a:schemeClr val="tx1"/>
                </a:solidFill>
                <a:effectLst/>
                <a:latin typeface="Calibri"/>
                <a:ea typeface="Calibri"/>
                <a:cs typeface="Calibri"/>
                <a:sym typeface="Calibri"/>
              </a:rPr>
              <a:t>Reconhecemos que a linguagem e a terminologia refletem a evolução da conceituação de deficiência, e que diferentes termos serão usados por diferentes pessoas em diferentes contextos ao longo do tempo. </a:t>
            </a:r>
            <a:endParaRPr lang="pt-BR" sz="2800" b="0" i="0" u="none" strike="noStrike" kern="1200" cap="none" dirty="0">
              <a:solidFill>
                <a:schemeClr val="tx1"/>
              </a:solidFill>
              <a:effectLst/>
              <a:latin typeface="Calibri"/>
              <a:ea typeface="Calibri"/>
              <a:cs typeface="Calibri"/>
              <a:sym typeface="Calibri"/>
            </a:endParaRPr>
          </a:p>
          <a:p>
            <a:pPr marL="628650" lvl="1" indent="-171450" rtl="0" fontAlgn="base">
              <a:buFont typeface="Arial" panose="020B0604020202020204" pitchFamily="34" charset="0"/>
              <a:buChar char="•"/>
            </a:pPr>
            <a:r>
              <a:rPr lang="pt-BR" sz="1200" b="0" i="0" u="none" strike="noStrike" kern="1200" cap="none" dirty="0">
                <a:solidFill>
                  <a:schemeClr val="tx1"/>
                </a:solidFill>
                <a:effectLst/>
                <a:latin typeface="Calibri"/>
                <a:ea typeface="Calibri"/>
                <a:cs typeface="Calibri"/>
                <a:sym typeface="Calibri"/>
              </a:rPr>
              <a:t>As pessoas devem ser capazes de decidir sobre o vocabulário, expressões idiomáticas e descrições de sua experiência, situação ou angústia. </a:t>
            </a:r>
            <a:endParaRPr lang="pt-BR" sz="2800" b="0" i="0" u="none" strike="noStrike" kern="1200" cap="none" dirty="0">
              <a:solidFill>
                <a:schemeClr val="tx1"/>
              </a:solidFill>
              <a:effectLst/>
              <a:latin typeface="Calibri"/>
              <a:ea typeface="Calibri"/>
              <a:cs typeface="Calibri"/>
              <a:sym typeface="Calibri"/>
            </a:endParaRPr>
          </a:p>
          <a:p>
            <a:pPr marL="628650" lvl="1" indent="-171450" rtl="0" fontAlgn="base">
              <a:buFont typeface="Arial" panose="020B0604020202020204" pitchFamily="34" charset="0"/>
              <a:buChar char="•"/>
            </a:pPr>
            <a:r>
              <a:rPr lang="pt-BR" sz="1200" b="0" i="0" u="none" strike="noStrike" kern="1200" cap="none" dirty="0">
                <a:solidFill>
                  <a:schemeClr val="tx1"/>
                </a:solidFill>
                <a:effectLst/>
                <a:latin typeface="Calibri"/>
                <a:ea typeface="Calibri"/>
                <a:cs typeface="Calibri"/>
                <a:sym typeface="Calibri"/>
              </a:rPr>
              <a:t>Por exemplo, em relação ao campo da saúde mental, algumas pessoas usam termos como “pessoas com diagnóstico psiquiátrico”, “pessoas com transtornos mentais” ou “doenças mentais”, “pessoas com problemas de saúde mental”, “consumidores”, “usuários de serviços” ou “sobreviventes psiquiátricos”. </a:t>
            </a:r>
            <a:endParaRPr lang="pt-BR" sz="2800" b="0" i="0" u="none" strike="noStrike" kern="1200" cap="none" dirty="0">
              <a:solidFill>
                <a:schemeClr val="tx1"/>
              </a:solidFill>
              <a:effectLst/>
              <a:latin typeface="Calibri"/>
              <a:ea typeface="Calibri"/>
              <a:cs typeface="Calibri"/>
              <a:sym typeface="Calibri"/>
            </a:endParaRPr>
          </a:p>
          <a:p>
            <a:pPr marL="628650" lvl="1" indent="-171450" rtl="0" fontAlgn="base">
              <a:buFont typeface="Arial" panose="020B0604020202020204" pitchFamily="34" charset="0"/>
              <a:buChar char="•"/>
            </a:pPr>
            <a:r>
              <a:rPr lang="pt-BR" sz="1200" b="0" i="0" u="none" strike="noStrike" kern="1200" cap="none" dirty="0">
                <a:solidFill>
                  <a:schemeClr val="tx1"/>
                </a:solidFill>
                <a:effectLst/>
                <a:latin typeface="Calibri"/>
                <a:ea typeface="Calibri"/>
                <a:cs typeface="Calibri"/>
                <a:sym typeface="Calibri"/>
              </a:rPr>
              <a:t>Outros acham alguns ou todos esses termos estigmatizantes ou usam expressões diferentes para se referir às suas emoções, experiências ou angústias. </a:t>
            </a:r>
            <a:endParaRPr lang="pt-BR" sz="2800" b="0" i="0" u="none" strike="noStrike" kern="1200" cap="none" dirty="0">
              <a:solidFill>
                <a:schemeClr val="tx1"/>
              </a:solidFill>
              <a:effectLst/>
              <a:latin typeface="Calibri"/>
              <a:ea typeface="Calibri"/>
              <a:cs typeface="Calibri"/>
              <a:sym typeface="Calibri"/>
            </a:endParaRPr>
          </a:p>
          <a:p>
            <a:pPr marL="628650" lvl="1" indent="-171450" rtl="0" fontAlgn="base">
              <a:buFont typeface="Arial" panose="020B0604020202020204" pitchFamily="34" charset="0"/>
              <a:buChar char="•"/>
            </a:pPr>
            <a:r>
              <a:rPr lang="pt-BR" sz="1200" b="0" i="0" u="none" strike="noStrike" kern="1200" cap="none" dirty="0">
                <a:solidFill>
                  <a:schemeClr val="tx1"/>
                </a:solidFill>
                <a:effectLst/>
                <a:latin typeface="Calibri"/>
                <a:ea typeface="Calibri"/>
                <a:cs typeface="Calibri"/>
                <a:sym typeface="Calibri"/>
              </a:rPr>
              <a:t>Da mesma forma, a deficiência intelectual é referida usando termos diferentes em diferentes contextos, incluindo, por exemplo, “dificuldades de aprendizagem” ou “distúrbios do desenvolvimento intelectual” ou “dificuldades de aprendizagem”.</a:t>
            </a:r>
            <a:endParaRPr lang="pt-BR" sz="2800" b="0" i="0" u="none" strike="noStrike" kern="1200" cap="none" dirty="0">
              <a:solidFill>
                <a:schemeClr val="tx1"/>
              </a:solidFill>
              <a:effectLst/>
              <a:latin typeface="Calibri"/>
              <a:ea typeface="Calibri"/>
              <a:cs typeface="Calibri"/>
              <a:sym typeface="Calibri"/>
            </a:endParaRPr>
          </a:p>
          <a:p>
            <a:pPr marL="171450" indent="-171450" rtl="0" fontAlgn="base">
              <a:buFont typeface="Arial" panose="020B0604020202020204" pitchFamily="34" charset="0"/>
              <a:buChar char="•"/>
            </a:pPr>
            <a:br>
              <a:rPr lang="pt-BR" b="0" dirty="0">
                <a:effectLst/>
              </a:rPr>
            </a:br>
            <a:endParaRPr lang="pt-BR" sz="1500" b="0" i="0" u="none" strike="noStrike" kern="1200" cap="none" dirty="0">
              <a:solidFill>
                <a:schemeClr val="tx1"/>
              </a:solidFill>
              <a:effectLst/>
              <a:latin typeface="Calibri"/>
              <a:ea typeface="Calibri"/>
              <a:cs typeface="Calibri"/>
              <a:sym typeface="Calibri"/>
            </a:endParaRPr>
          </a:p>
          <a:p>
            <a:pPr marL="171450" indent="-171450" rtl="0" fontAlgn="base">
              <a:buFont typeface="Arial" panose="020B0604020202020204" pitchFamily="34" charset="0"/>
              <a:buChar char="•"/>
            </a:pPr>
            <a:r>
              <a:rPr lang="pt-BR" sz="1200" b="0" i="0" u="none" strike="noStrike" kern="1200" cap="none" dirty="0">
                <a:solidFill>
                  <a:schemeClr val="tx1"/>
                </a:solidFill>
                <a:effectLst/>
                <a:latin typeface="Calibri"/>
                <a:ea typeface="Calibri"/>
                <a:cs typeface="Calibri"/>
                <a:sym typeface="Calibri"/>
              </a:rPr>
              <a:t>O termo “deficiência psicossocial” foi adotado para incluir pessoas que receberam um diagnóstico relacionado à saúde mental ou que se identificam com esse termo. </a:t>
            </a:r>
            <a:endParaRPr lang="pt-BR" sz="2800" b="0" i="0" u="none" strike="noStrike" kern="1200" cap="none" dirty="0">
              <a:solidFill>
                <a:schemeClr val="tx1"/>
              </a:solidFill>
              <a:effectLst/>
              <a:latin typeface="Calibri"/>
              <a:ea typeface="Calibri"/>
              <a:cs typeface="Calibri"/>
              <a:sym typeface="Calibri"/>
            </a:endParaRPr>
          </a:p>
          <a:p>
            <a:pPr marL="171450" indent="-171450" rtl="0" fontAlgn="base">
              <a:buFont typeface="Arial" panose="020B0604020202020204" pitchFamily="34" charset="0"/>
              <a:buChar char="•"/>
            </a:pPr>
            <a:br>
              <a:rPr lang="pt-BR" b="0" dirty="0">
                <a:effectLst/>
              </a:rPr>
            </a:br>
            <a:endParaRPr lang="pt-BR" sz="1500" b="0" i="0" u="none" strike="noStrike" kern="1200" cap="none" dirty="0">
              <a:solidFill>
                <a:schemeClr val="tx1"/>
              </a:solidFill>
              <a:effectLst/>
              <a:latin typeface="Calibri"/>
              <a:ea typeface="Calibri"/>
              <a:cs typeface="Calibri"/>
              <a:sym typeface="Calibri"/>
            </a:endParaRPr>
          </a:p>
          <a:p>
            <a:pPr marL="171450" indent="-171450" rtl="0" fontAlgn="base">
              <a:buFont typeface="Arial" panose="020B0604020202020204" pitchFamily="34" charset="0"/>
              <a:buChar char="•"/>
            </a:pPr>
            <a:r>
              <a:rPr lang="pt-BR" sz="1200" b="0" i="0" u="none" strike="noStrike" kern="1200" cap="none" dirty="0">
                <a:solidFill>
                  <a:schemeClr val="tx1"/>
                </a:solidFill>
                <a:effectLst/>
                <a:latin typeface="Calibri"/>
                <a:ea typeface="Calibri"/>
                <a:cs typeface="Calibri"/>
                <a:sym typeface="Calibri"/>
              </a:rPr>
              <a:t>Os termos “deficiência cognitiva” e “deficiência intelectual” são projetados para abranger pessoas que receberam um diagnóstico especificamente relacionado à sua função cognitiva ou intelectual, incluindo, mas não se limitando a, demência e autismo.</a:t>
            </a:r>
            <a:endParaRPr lang="pt-BR" sz="2800" b="0" i="0" u="none" strike="noStrike" kern="1200" cap="none" dirty="0">
              <a:solidFill>
                <a:schemeClr val="tx1"/>
              </a:solidFill>
              <a:effectLst/>
              <a:latin typeface="Calibri"/>
              <a:ea typeface="Calibri"/>
              <a:cs typeface="Calibri"/>
              <a:sym typeface="Calibri"/>
            </a:endParaRPr>
          </a:p>
          <a:p>
            <a:pPr marL="171450" indent="-171450" rtl="0" fontAlgn="base">
              <a:buFont typeface="Arial" panose="020B0604020202020204" pitchFamily="34" charset="0"/>
              <a:buChar char="•"/>
            </a:pPr>
            <a:br>
              <a:rPr lang="pt-BR" b="0" dirty="0">
                <a:effectLst/>
              </a:rPr>
            </a:br>
            <a:endParaRPr lang="pt-BR" sz="1500" b="0" i="0" u="none" strike="noStrike" kern="1200" cap="none" dirty="0">
              <a:solidFill>
                <a:schemeClr val="tx1"/>
              </a:solidFill>
              <a:effectLst/>
              <a:latin typeface="Calibri"/>
              <a:ea typeface="Calibri"/>
              <a:cs typeface="Calibri"/>
              <a:sym typeface="Calibri"/>
            </a:endParaRPr>
          </a:p>
          <a:p>
            <a:pPr marL="171450" indent="-171450" rtl="0" fontAlgn="base">
              <a:buFont typeface="Arial" panose="020B0604020202020204" pitchFamily="34" charset="0"/>
              <a:buChar char="•"/>
            </a:pPr>
            <a:r>
              <a:rPr lang="pt-BR" sz="1200" b="0" i="0" u="none" strike="noStrike" kern="1200" cap="none" dirty="0">
                <a:solidFill>
                  <a:schemeClr val="tx1"/>
                </a:solidFill>
                <a:effectLst/>
                <a:latin typeface="Calibri"/>
                <a:ea typeface="Calibri"/>
                <a:cs typeface="Calibri"/>
                <a:sym typeface="Calibri"/>
              </a:rPr>
              <a:t>O uso do termo “deficiência” é importante neste contexto porque destaca as barreiras significativas que impedem a participação plena e efetiva na sociedade de pessoas com deficiências </a:t>
            </a:r>
            <a:r>
              <a:rPr lang="pt-BR" sz="1200" b="0" i="1" u="none" strike="noStrike" kern="1200" cap="none" dirty="0">
                <a:solidFill>
                  <a:schemeClr val="tx1"/>
                </a:solidFill>
                <a:effectLst/>
                <a:latin typeface="Calibri"/>
                <a:ea typeface="Calibri"/>
                <a:cs typeface="Calibri"/>
                <a:sym typeface="Calibri"/>
              </a:rPr>
              <a:t>reais</a:t>
            </a:r>
            <a:r>
              <a:rPr lang="pt-BR" sz="1200" b="0" i="0" u="none" strike="noStrike" kern="1200" cap="none" dirty="0">
                <a:solidFill>
                  <a:schemeClr val="tx1"/>
                </a:solidFill>
                <a:effectLst/>
                <a:latin typeface="Calibri"/>
                <a:ea typeface="Calibri"/>
                <a:cs typeface="Calibri"/>
                <a:sym typeface="Calibri"/>
              </a:rPr>
              <a:t> ou </a:t>
            </a:r>
            <a:r>
              <a:rPr lang="pt-BR" sz="1200" b="0" i="1" u="none" strike="noStrike" kern="1200" cap="none" dirty="0">
                <a:solidFill>
                  <a:schemeClr val="tx1"/>
                </a:solidFill>
                <a:effectLst/>
                <a:latin typeface="Calibri"/>
                <a:ea typeface="Calibri"/>
                <a:cs typeface="Calibri"/>
                <a:sym typeface="Calibri"/>
              </a:rPr>
              <a:t>percebidas</a:t>
            </a:r>
            <a:r>
              <a:rPr lang="pt-BR" sz="1200" b="0" i="0" u="none" strike="noStrike" kern="1200" cap="none" dirty="0">
                <a:solidFill>
                  <a:schemeClr val="tx1"/>
                </a:solidFill>
                <a:effectLst/>
                <a:latin typeface="Calibri"/>
                <a:ea typeface="Calibri"/>
                <a:cs typeface="Calibri"/>
                <a:sym typeface="Calibri"/>
              </a:rPr>
              <a:t> e o fato de estarem protegidas pela CDPD. </a:t>
            </a:r>
            <a:endParaRPr lang="pt-BR" sz="2800" b="0" i="0" u="none" strike="noStrike" kern="1200" cap="none" dirty="0">
              <a:solidFill>
                <a:schemeClr val="tx1"/>
              </a:solidFill>
              <a:effectLst/>
              <a:latin typeface="Calibri"/>
              <a:ea typeface="Calibri"/>
              <a:cs typeface="Calibri"/>
              <a:sym typeface="Calibri"/>
            </a:endParaRPr>
          </a:p>
          <a:p>
            <a:pPr marL="628650" lvl="1" indent="-171450" rtl="0" fontAlgn="base">
              <a:buFont typeface="Arial" panose="020B0604020202020204" pitchFamily="34" charset="0"/>
              <a:buChar char="•"/>
            </a:pPr>
            <a:r>
              <a:rPr lang="pt-BR" sz="1200" b="0" i="0" u="none" strike="noStrike" kern="1200" cap="none" dirty="0">
                <a:solidFill>
                  <a:schemeClr val="tx1"/>
                </a:solidFill>
                <a:effectLst/>
                <a:latin typeface="Calibri"/>
                <a:ea typeface="Calibri"/>
                <a:cs typeface="Calibri"/>
                <a:sym typeface="Calibri"/>
              </a:rPr>
              <a:t>O uso de “deficiência” neste contexto não implica que as pessoas tenham uma deficiência ou um distúrbio. </a:t>
            </a:r>
            <a:br>
              <a:rPr lang="pt-BR" b="0" dirty="0">
                <a:effectLst/>
              </a:rPr>
            </a:br>
            <a:endParaRPr lang="en-US" b="0" dirty="0"/>
          </a:p>
        </p:txBody>
      </p:sp>
      <p:sp>
        <p:nvSpPr>
          <p:cNvPr id="97" name="Google Shape;9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60325" lvl="0" indent="0" algn="l" rtl="0">
              <a:lnSpc>
                <a:spcPct val="115000"/>
              </a:lnSpc>
              <a:spcBef>
                <a:spcPts val="0"/>
              </a:spcBef>
              <a:spcAft>
                <a:spcPts val="0"/>
              </a:spcAft>
              <a:buNone/>
            </a:pPr>
            <a:r>
              <a:rPr lang="en-GB" b="1" i="1" dirty="0" err="1">
                <a:latin typeface="Calibri"/>
                <a:ea typeface="Calibri"/>
                <a:cs typeface="Calibri"/>
                <a:sym typeface="Calibri"/>
              </a:rPr>
              <a:t>Apresentação</a:t>
            </a:r>
            <a:r>
              <a:rPr lang="en-GB" b="1" i="1" dirty="0">
                <a:latin typeface="Calibri"/>
                <a:ea typeface="Calibri"/>
                <a:cs typeface="Calibri"/>
                <a:sym typeface="Calibri"/>
              </a:rPr>
              <a:t>: Quando e </a:t>
            </a:r>
            <a:r>
              <a:rPr lang="en-GB" b="1" i="1" dirty="0" err="1">
                <a:latin typeface="Calibri"/>
                <a:ea typeface="Calibri"/>
                <a:cs typeface="Calibri"/>
                <a:sym typeface="Calibri"/>
              </a:rPr>
              <a:t>por</a:t>
            </a:r>
            <a:r>
              <a:rPr lang="en-GB" b="1" i="1" dirty="0">
                <a:latin typeface="Calibri"/>
                <a:ea typeface="Calibri"/>
                <a:cs typeface="Calibri"/>
                <a:sym typeface="Calibri"/>
              </a:rPr>
              <a:t> que o </a:t>
            </a:r>
            <a:r>
              <a:rPr lang="en-GB" b="1" i="1" dirty="0" err="1">
                <a:latin typeface="Calibri"/>
                <a:ea typeface="Calibri"/>
                <a:cs typeface="Calibri"/>
                <a:sym typeface="Calibri"/>
              </a:rPr>
              <a:t>isolamento</a:t>
            </a:r>
            <a:r>
              <a:rPr lang="en-GB" b="1" i="1" dirty="0">
                <a:latin typeface="Calibri"/>
                <a:ea typeface="Calibri"/>
                <a:cs typeface="Calibri"/>
                <a:sym typeface="Calibri"/>
              </a:rPr>
              <a:t> e a </a:t>
            </a:r>
            <a:r>
              <a:rPr lang="en-GB" b="1" i="1" dirty="0" err="1">
                <a:latin typeface="Calibri"/>
                <a:ea typeface="Calibri"/>
                <a:cs typeface="Calibri"/>
                <a:sym typeface="Calibri"/>
              </a:rPr>
              <a:t>contenção</a:t>
            </a:r>
            <a:r>
              <a:rPr lang="en-GB" b="1" i="1" dirty="0">
                <a:latin typeface="Calibri"/>
                <a:ea typeface="Calibri"/>
                <a:cs typeface="Calibri"/>
                <a:sym typeface="Calibri"/>
              </a:rPr>
              <a:t> </a:t>
            </a:r>
            <a:r>
              <a:rPr lang="en-GB" b="1" i="1" dirty="0" err="1">
                <a:latin typeface="Calibri"/>
                <a:ea typeface="Calibri"/>
                <a:cs typeface="Calibri"/>
                <a:sym typeface="Calibri"/>
              </a:rPr>
              <a:t>são</a:t>
            </a:r>
            <a:r>
              <a:rPr lang="en-GB" b="1" i="1" dirty="0">
                <a:latin typeface="Calibri"/>
                <a:ea typeface="Calibri"/>
                <a:cs typeface="Calibri"/>
                <a:sym typeface="Calibri"/>
              </a:rPr>
              <a:t> </a:t>
            </a:r>
            <a:r>
              <a:rPr lang="en-GB" b="1" i="1" dirty="0" err="1">
                <a:latin typeface="Calibri"/>
                <a:ea typeface="Calibri"/>
                <a:cs typeface="Calibri"/>
                <a:sym typeface="Calibri"/>
              </a:rPr>
              <a:t>usados</a:t>
            </a:r>
            <a:r>
              <a:rPr lang="en-GB" b="1" i="1" dirty="0">
                <a:latin typeface="Calibri"/>
                <a:ea typeface="Calibri"/>
                <a:cs typeface="Calibri"/>
                <a:sym typeface="Calibri"/>
              </a:rPr>
              <a:t>? (30 min.</a:t>
            </a:r>
            <a:r>
              <a:rPr lang="en-GB" b="1" dirty="0">
                <a:latin typeface="Calibri"/>
                <a:ea typeface="Calibri"/>
                <a:cs typeface="Calibri"/>
                <a:sym typeface="Calibri"/>
              </a:rPr>
              <a:t>) </a:t>
            </a:r>
            <a:endParaRPr dirty="0">
              <a:latin typeface="Calibri"/>
              <a:ea typeface="Calibri"/>
              <a:cs typeface="Calibri"/>
              <a:sym typeface="Calibri"/>
            </a:endParaRPr>
          </a:p>
          <a:p>
            <a:pPr marL="0" marR="60325" lvl="0" indent="0" algn="just"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marR="60325" lvl="0" indent="0" algn="just" rtl="0">
              <a:lnSpc>
                <a:spcPct val="115000"/>
              </a:lnSpc>
              <a:spcBef>
                <a:spcPts val="0"/>
              </a:spcBef>
              <a:spcAft>
                <a:spcPts val="0"/>
              </a:spcAft>
              <a:buNone/>
            </a:pPr>
            <a:r>
              <a:rPr lang="en-GB" dirty="0" err="1">
                <a:latin typeface="Calibri"/>
                <a:ea typeface="Calibri"/>
                <a:cs typeface="Calibri"/>
                <a:sym typeface="Calibri"/>
              </a:rPr>
              <a:t>Profissionais</a:t>
            </a:r>
            <a:r>
              <a:rPr lang="en-GB" dirty="0">
                <a:latin typeface="Calibri"/>
                <a:ea typeface="Calibri"/>
                <a:cs typeface="Calibri"/>
                <a:sym typeface="Calibri"/>
              </a:rPr>
              <a:t> de </a:t>
            </a:r>
            <a:r>
              <a:rPr lang="en-GB" dirty="0" err="1">
                <a:latin typeface="Calibri"/>
                <a:ea typeface="Calibri"/>
                <a:cs typeface="Calibri"/>
                <a:sym typeface="Calibri"/>
              </a:rPr>
              <a:t>saúde</a:t>
            </a:r>
            <a:r>
              <a:rPr lang="en-GB" dirty="0">
                <a:latin typeface="Calibri"/>
                <a:ea typeface="Calibri"/>
                <a:cs typeface="Calibri"/>
                <a:sym typeface="Calibri"/>
              </a:rPr>
              <a:t> mental e outros </a:t>
            </a:r>
            <a:r>
              <a:rPr lang="en-GB" dirty="0" err="1">
                <a:latin typeface="Calibri"/>
                <a:ea typeface="Calibri"/>
                <a:cs typeface="Calibri"/>
                <a:sym typeface="Calibri"/>
              </a:rPr>
              <a:t>profissionais</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recorrer</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isolamento</a:t>
            </a:r>
            <a:r>
              <a:rPr lang="en-GB" dirty="0">
                <a:latin typeface="Calibri"/>
                <a:ea typeface="Calibri"/>
                <a:cs typeface="Calibri"/>
                <a:sym typeface="Calibri"/>
              </a:rPr>
              <a:t> e à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vários</a:t>
            </a:r>
            <a:r>
              <a:rPr lang="en-GB" dirty="0">
                <a:latin typeface="Calibri"/>
                <a:ea typeface="Calibri"/>
                <a:cs typeface="Calibri"/>
                <a:sym typeface="Calibri"/>
              </a:rPr>
              <a:t> </a:t>
            </a:r>
            <a:r>
              <a:rPr lang="en-GB" dirty="0" err="1">
                <a:latin typeface="Calibri"/>
                <a:ea typeface="Calibri"/>
                <a:cs typeface="Calibri"/>
                <a:sym typeface="Calibri"/>
              </a:rPr>
              <a:t>motivos</a:t>
            </a:r>
            <a:r>
              <a:rPr lang="en-GB" dirty="0">
                <a:latin typeface="Calibri"/>
                <a:ea typeface="Calibri"/>
                <a:cs typeface="Calibri"/>
                <a:sym typeface="Calibri"/>
              </a:rPr>
              <a:t>. </a:t>
            </a:r>
            <a:r>
              <a:rPr lang="en-GB" dirty="0" err="1">
                <a:latin typeface="Calibri"/>
                <a:ea typeface="Calibri"/>
                <a:cs typeface="Calibri"/>
                <a:sym typeface="Calibri"/>
              </a:rPr>
              <a:t>Muitos</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têm</a:t>
            </a:r>
            <a:r>
              <a:rPr lang="en-GB" dirty="0">
                <a:latin typeface="Calibri"/>
                <a:ea typeface="Calibri"/>
                <a:cs typeface="Calibri"/>
                <a:sym typeface="Calibri"/>
              </a:rPr>
              <a:t> a </a:t>
            </a:r>
            <a:r>
              <a:rPr lang="en-GB" dirty="0" err="1">
                <a:latin typeface="Calibri"/>
                <a:ea typeface="Calibri"/>
                <a:cs typeface="Calibri"/>
                <a:sym typeface="Calibri"/>
              </a:rPr>
              <a:t>intenção</a:t>
            </a:r>
            <a:r>
              <a:rPr lang="en-GB" dirty="0">
                <a:latin typeface="Calibri"/>
                <a:ea typeface="Calibri"/>
                <a:cs typeface="Calibri"/>
                <a:sym typeface="Calibri"/>
              </a:rPr>
              <a:t> de ser </a:t>
            </a:r>
            <a:r>
              <a:rPr lang="en-GB" dirty="0" err="1">
                <a:latin typeface="Calibri"/>
                <a:ea typeface="Calibri"/>
                <a:cs typeface="Calibri"/>
                <a:sym typeface="Calibri"/>
              </a:rPr>
              <a:t>abusivos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violentos</a:t>
            </a:r>
            <a:r>
              <a:rPr lang="en-GB" dirty="0">
                <a:latin typeface="Calibri"/>
                <a:ea typeface="Calibri"/>
                <a:cs typeface="Calibri"/>
                <a:sym typeface="Calibri"/>
              </a:rPr>
              <a:t>, mas </a:t>
            </a:r>
            <a:r>
              <a:rPr lang="en-GB" dirty="0" err="1">
                <a:latin typeface="Calibri"/>
                <a:ea typeface="Calibri"/>
                <a:cs typeface="Calibri"/>
                <a:sym typeface="Calibri"/>
              </a:rPr>
              <a:t>diferentes</a:t>
            </a:r>
            <a:r>
              <a:rPr lang="en-GB" dirty="0">
                <a:latin typeface="Calibri"/>
                <a:ea typeface="Calibri"/>
                <a:cs typeface="Calibri"/>
                <a:sym typeface="Calibri"/>
              </a:rPr>
              <a:t> </a:t>
            </a:r>
            <a:r>
              <a:rPr lang="en-GB" dirty="0" err="1">
                <a:latin typeface="Calibri"/>
                <a:ea typeface="Calibri"/>
                <a:cs typeface="Calibri"/>
                <a:sym typeface="Calibri"/>
              </a:rPr>
              <a:t>fatores</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levam</a:t>
            </a:r>
            <a:r>
              <a:rPr lang="en-GB" dirty="0">
                <a:latin typeface="Calibri"/>
                <a:ea typeface="Calibri"/>
                <a:cs typeface="Calibri"/>
                <a:sym typeface="Calibri"/>
              </a:rPr>
              <a:t> a usar </a:t>
            </a:r>
            <a:r>
              <a:rPr lang="en-GB" dirty="0" err="1">
                <a:latin typeface="Calibri"/>
                <a:ea typeface="Calibri"/>
                <a:cs typeface="Calibri"/>
                <a:sym typeface="Calibri"/>
              </a:rPr>
              <a:t>essas</a:t>
            </a:r>
            <a:r>
              <a:rPr lang="en-GB" dirty="0">
                <a:latin typeface="Calibri"/>
                <a:ea typeface="Calibri"/>
                <a:cs typeface="Calibri"/>
                <a:sym typeface="Calibri"/>
              </a:rPr>
              <a:t> </a:t>
            </a:r>
            <a:r>
              <a:rPr lang="en-GB" dirty="0" err="1">
                <a:latin typeface="Calibri"/>
                <a:ea typeface="Calibri"/>
                <a:cs typeface="Calibri"/>
                <a:sym typeface="Calibri"/>
              </a:rPr>
              <a:t>práticas</a:t>
            </a:r>
            <a:r>
              <a:rPr lang="en-GB" dirty="0">
                <a:latin typeface="Calibri"/>
                <a:ea typeface="Calibri"/>
                <a:cs typeface="Calibri"/>
                <a:sym typeface="Calibri"/>
              </a:rPr>
              <a:t>. </a:t>
            </a:r>
            <a:endParaRPr dirty="0"/>
          </a:p>
          <a:p>
            <a:pPr marL="171450" marR="60325" lvl="0" indent="-171450" algn="just" rtl="0">
              <a:lnSpc>
                <a:spcPct val="115000"/>
              </a:lnSpc>
              <a:spcBef>
                <a:spcPts val="0"/>
              </a:spcBef>
              <a:spcAft>
                <a:spcPts val="0"/>
              </a:spcAft>
              <a:buClr>
                <a:schemeClr val="dk1"/>
              </a:buClr>
              <a:buSzPts val="1200"/>
              <a:buFont typeface="Arial"/>
              <a:buChar char="•"/>
            </a:pPr>
            <a:r>
              <a:rPr lang="en-GB" dirty="0">
                <a:latin typeface="Calibri"/>
                <a:ea typeface="Calibri"/>
                <a:cs typeface="Calibri"/>
                <a:sym typeface="Calibri"/>
              </a:rPr>
              <a:t>Por </a:t>
            </a:r>
            <a:r>
              <a:rPr lang="en-GB" dirty="0" err="1">
                <a:latin typeface="Calibri"/>
                <a:ea typeface="Calibri"/>
                <a:cs typeface="Calibri"/>
                <a:sym typeface="Calibri"/>
              </a:rPr>
              <a:t>exemplo</a:t>
            </a:r>
            <a:r>
              <a:rPr lang="en-GB" dirty="0">
                <a:latin typeface="Calibri"/>
                <a:ea typeface="Calibri"/>
                <a:cs typeface="Calibri"/>
                <a:sym typeface="Calibri"/>
              </a:rPr>
              <a:t>, as leis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políticas</a:t>
            </a:r>
            <a:r>
              <a:rPr lang="en-GB" dirty="0">
                <a:latin typeface="Calibri"/>
                <a:ea typeface="Calibri"/>
                <a:cs typeface="Calibri"/>
                <a:sym typeface="Calibri"/>
              </a:rPr>
              <a:t> </a:t>
            </a:r>
            <a:r>
              <a:rPr lang="en-GB" dirty="0" err="1">
                <a:latin typeface="Calibri"/>
                <a:ea typeface="Calibri"/>
                <a:cs typeface="Calibri"/>
                <a:sym typeface="Calibri"/>
              </a:rPr>
              <a:t>nacionais</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permitir</a:t>
            </a:r>
            <a:r>
              <a:rPr lang="en-GB" dirty="0">
                <a:latin typeface="Calibri"/>
                <a:ea typeface="Calibri"/>
                <a:cs typeface="Calibri"/>
                <a:sym typeface="Calibri"/>
              </a:rPr>
              <a:t> o </a:t>
            </a:r>
            <a:r>
              <a:rPr lang="en-GB" dirty="0" err="1">
                <a:latin typeface="Calibri"/>
                <a:ea typeface="Calibri"/>
                <a:cs typeface="Calibri"/>
                <a:sym typeface="Calibri"/>
              </a:rPr>
              <a:t>uso</a:t>
            </a:r>
            <a:r>
              <a:rPr lang="en-GB" dirty="0">
                <a:latin typeface="Calibri"/>
                <a:ea typeface="Calibri"/>
                <a:cs typeface="Calibri"/>
                <a:sym typeface="Calibri"/>
              </a:rPr>
              <a:t> do </a:t>
            </a:r>
            <a:r>
              <a:rPr lang="en-GB" dirty="0" err="1">
                <a:latin typeface="Calibri"/>
                <a:ea typeface="Calibri"/>
                <a:cs typeface="Calibri"/>
                <a:sym typeface="Calibri"/>
              </a:rPr>
              <a:t>isolamento</a:t>
            </a:r>
            <a:r>
              <a:rPr lang="en-GB" dirty="0">
                <a:latin typeface="Calibri"/>
                <a:ea typeface="Calibri"/>
                <a:cs typeface="Calibri"/>
                <a:sym typeface="Calibri"/>
              </a:rPr>
              <a:t> e da </a:t>
            </a:r>
            <a:r>
              <a:rPr lang="en-GB" dirty="0" err="1">
                <a:latin typeface="Calibri"/>
                <a:ea typeface="Calibri"/>
                <a:cs typeface="Calibri"/>
                <a:sym typeface="Calibri"/>
              </a:rPr>
              <a:t>contenção</a:t>
            </a:r>
            <a:r>
              <a:rPr lang="en-GB" dirty="0">
                <a:latin typeface="Calibri"/>
                <a:ea typeface="Calibri"/>
                <a:cs typeface="Calibri"/>
                <a:sym typeface="Calibri"/>
              </a:rPr>
              <a:t> para </a:t>
            </a:r>
            <a:r>
              <a:rPr lang="en-GB" dirty="0" err="1">
                <a:latin typeface="Calibri"/>
                <a:ea typeface="Calibri"/>
                <a:cs typeface="Calibri"/>
                <a:sym typeface="Calibri"/>
              </a:rPr>
              <a:t>proteger</a:t>
            </a:r>
            <a:r>
              <a:rPr lang="en-GB" dirty="0">
                <a:latin typeface="Calibri"/>
                <a:ea typeface="Calibri"/>
                <a:cs typeface="Calibri"/>
                <a:sym typeface="Calibri"/>
              </a:rPr>
              <a:t> as </a:t>
            </a:r>
            <a:r>
              <a:rPr lang="en-GB" dirty="0" err="1">
                <a:latin typeface="Calibri"/>
                <a:ea typeface="Calibri"/>
                <a:cs typeface="Calibri"/>
                <a:sym typeface="Calibri"/>
              </a:rPr>
              <a:t>pessoas</a:t>
            </a:r>
            <a:r>
              <a:rPr lang="en-GB" dirty="0">
                <a:latin typeface="Calibri"/>
                <a:ea typeface="Calibri"/>
                <a:cs typeface="Calibri"/>
                <a:sym typeface="Calibri"/>
              </a:rPr>
              <a:t> de </a:t>
            </a:r>
            <a:r>
              <a:rPr lang="en-GB" dirty="0" err="1">
                <a:latin typeface="Calibri"/>
                <a:ea typeface="Calibri"/>
                <a:cs typeface="Calibri"/>
                <a:sym typeface="Calibri"/>
              </a:rPr>
              <a:t>danos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perigos</a:t>
            </a:r>
            <a:r>
              <a:rPr lang="en-GB" dirty="0">
                <a:latin typeface="Calibri"/>
                <a:ea typeface="Calibri"/>
                <a:cs typeface="Calibri"/>
                <a:sym typeface="Calibri"/>
              </a:rPr>
              <a:t> </a:t>
            </a:r>
            <a:r>
              <a:rPr lang="en-GB" dirty="0" err="1">
                <a:latin typeface="Calibri"/>
                <a:ea typeface="Calibri"/>
                <a:cs typeface="Calibri"/>
                <a:sym typeface="Calibri"/>
              </a:rPr>
              <a:t>percebidos</a:t>
            </a:r>
            <a:r>
              <a:rPr lang="en-GB" dirty="0">
                <a:latin typeface="Calibri"/>
                <a:ea typeface="Calibri"/>
                <a:cs typeface="Calibri"/>
                <a:sym typeface="Calibri"/>
              </a:rPr>
              <a:t>, e </a:t>
            </a:r>
            <a:endParaRPr dirty="0"/>
          </a:p>
          <a:p>
            <a:pPr marL="171450" marR="60325" lvl="0" indent="-171450" algn="just" rtl="0">
              <a:lnSpc>
                <a:spcPct val="115000"/>
              </a:lnSpc>
              <a:spcBef>
                <a:spcPts val="0"/>
              </a:spcBef>
              <a:spcAft>
                <a:spcPts val="0"/>
              </a:spcAft>
              <a:buClr>
                <a:schemeClr val="dk1"/>
              </a:buClr>
              <a:buSzPts val="1200"/>
              <a:buFont typeface="Arial"/>
              <a:buChar char="•"/>
            </a:pPr>
            <a:r>
              <a:rPr lang="en-GB" dirty="0" err="1">
                <a:latin typeface="Calibri"/>
                <a:ea typeface="Calibri"/>
                <a:cs typeface="Calibri"/>
                <a:sym typeface="Calibri"/>
              </a:rPr>
              <a:t>culturas</a:t>
            </a:r>
            <a:r>
              <a:rPr lang="en-GB" dirty="0">
                <a:latin typeface="Calibri"/>
                <a:ea typeface="Calibri"/>
                <a:cs typeface="Calibri"/>
                <a:sym typeface="Calibri"/>
              </a:rPr>
              <a:t> de </a:t>
            </a:r>
            <a:r>
              <a:rPr lang="en-GB" dirty="0" err="1">
                <a:latin typeface="Calibri"/>
                <a:ea typeface="Calibri"/>
                <a:cs typeface="Calibri"/>
                <a:sym typeface="Calibri"/>
              </a:rPr>
              <a:t>serviço</a:t>
            </a:r>
            <a:r>
              <a:rPr lang="en-GB" dirty="0">
                <a:latin typeface="Calibri"/>
                <a:ea typeface="Calibri"/>
                <a:cs typeface="Calibri"/>
                <a:sym typeface="Calibri"/>
              </a:rPr>
              <a:t> </a:t>
            </a:r>
            <a:r>
              <a:rPr lang="en-GB" dirty="0" err="1">
                <a:latin typeface="Calibri"/>
                <a:ea typeface="Calibri"/>
                <a:cs typeface="Calibri"/>
                <a:sym typeface="Calibri"/>
              </a:rPr>
              <a:t>insalubres</a:t>
            </a:r>
            <a:r>
              <a:rPr lang="en-GB" dirty="0">
                <a:latin typeface="Calibri"/>
                <a:ea typeface="Calibri"/>
                <a:cs typeface="Calibri"/>
                <a:sym typeface="Calibri"/>
              </a:rPr>
              <a:t> (</a:t>
            </a:r>
            <a:r>
              <a:rPr lang="en-GB" dirty="0" err="1">
                <a:latin typeface="Calibri"/>
                <a:ea typeface="Calibri"/>
                <a:cs typeface="Calibri"/>
                <a:sym typeface="Calibri"/>
              </a:rPr>
              <a:t>mais</a:t>
            </a:r>
            <a:r>
              <a:rPr lang="en-GB" dirty="0">
                <a:latin typeface="Calibri"/>
                <a:ea typeface="Calibri"/>
                <a:cs typeface="Calibri"/>
                <a:sym typeface="Calibri"/>
              </a:rPr>
              <a:t> </a:t>
            </a:r>
            <a:r>
              <a:rPr lang="en-GB" dirty="0" err="1">
                <a:latin typeface="Calibri"/>
                <a:ea typeface="Calibri"/>
                <a:cs typeface="Calibri"/>
                <a:sym typeface="Calibri"/>
              </a:rPr>
              <a:t>informações</a:t>
            </a:r>
            <a:r>
              <a:rPr lang="en-GB" dirty="0">
                <a:latin typeface="Calibri"/>
                <a:ea typeface="Calibri"/>
                <a:cs typeface="Calibri"/>
                <a:sym typeface="Calibri"/>
              </a:rPr>
              <a:t> </a:t>
            </a:r>
            <a:r>
              <a:rPr lang="en-GB" dirty="0" err="1">
                <a:latin typeface="Calibri"/>
                <a:ea typeface="Calibri"/>
                <a:cs typeface="Calibri"/>
                <a:sym typeface="Calibri"/>
              </a:rPr>
              <a:t>sobre</a:t>
            </a:r>
            <a:r>
              <a:rPr lang="en-GB" dirty="0">
                <a:latin typeface="Calibri"/>
                <a:ea typeface="Calibri"/>
                <a:cs typeface="Calibri"/>
                <a:sym typeface="Calibri"/>
              </a:rPr>
              <a:t> </a:t>
            </a:r>
            <a:r>
              <a:rPr lang="en-GB" dirty="0" err="1">
                <a:latin typeface="Calibri"/>
                <a:ea typeface="Calibri"/>
                <a:cs typeface="Calibri"/>
                <a:sym typeface="Calibri"/>
              </a:rPr>
              <a:t>cultura</a:t>
            </a:r>
            <a:r>
              <a:rPr lang="en-GB" dirty="0">
                <a:latin typeface="Calibri"/>
                <a:ea typeface="Calibri"/>
                <a:cs typeface="Calibri"/>
                <a:sym typeface="Calibri"/>
              </a:rPr>
              <a:t> de </a:t>
            </a:r>
            <a:r>
              <a:rPr lang="en-GB" dirty="0" err="1">
                <a:latin typeface="Calibri"/>
                <a:ea typeface="Calibri"/>
                <a:cs typeface="Calibri"/>
                <a:sym typeface="Calibri"/>
              </a:rPr>
              <a:t>serviço</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ser </a:t>
            </a:r>
            <a:r>
              <a:rPr lang="en-GB" dirty="0" err="1">
                <a:latin typeface="Calibri"/>
                <a:ea typeface="Calibri"/>
                <a:cs typeface="Calibri"/>
                <a:sym typeface="Calibri"/>
              </a:rPr>
              <a:t>encontradas</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i="1" dirty="0" err="1">
                <a:latin typeface="Calibri"/>
                <a:ea typeface="Calibri"/>
                <a:cs typeface="Calibri"/>
                <a:sym typeface="Calibri"/>
              </a:rPr>
              <a:t>Transformar</a:t>
            </a:r>
            <a:r>
              <a:rPr lang="en-GB" i="1" dirty="0">
                <a:latin typeface="Calibri"/>
                <a:ea typeface="Calibri"/>
                <a:cs typeface="Calibri"/>
                <a:sym typeface="Calibri"/>
              </a:rPr>
              <a:t> </a:t>
            </a:r>
            <a:r>
              <a:rPr lang="en-GB" i="1" dirty="0" err="1">
                <a:latin typeface="Calibri"/>
                <a:ea typeface="Calibri"/>
                <a:cs typeface="Calibri"/>
                <a:sym typeface="Calibri"/>
              </a:rPr>
              <a:t>serviços</a:t>
            </a:r>
            <a:r>
              <a:rPr lang="en-GB" i="1" dirty="0">
                <a:latin typeface="Calibri"/>
                <a:ea typeface="Calibri"/>
                <a:cs typeface="Calibri"/>
                <a:sym typeface="Calibri"/>
              </a:rPr>
              <a:t> e </a:t>
            </a:r>
            <a:r>
              <a:rPr lang="en-GB" i="1" dirty="0" err="1">
                <a:latin typeface="Calibri"/>
                <a:ea typeface="Calibri"/>
                <a:cs typeface="Calibri"/>
                <a:sym typeface="Calibri"/>
              </a:rPr>
              <a:t>promover</a:t>
            </a:r>
            <a:r>
              <a:rPr lang="en-GB" i="1" dirty="0">
                <a:latin typeface="Calibri"/>
                <a:ea typeface="Calibri"/>
                <a:cs typeface="Calibri"/>
                <a:sym typeface="Calibri"/>
              </a:rPr>
              <a:t> </a:t>
            </a:r>
            <a:r>
              <a:rPr lang="en-GB" i="1" dirty="0" err="1">
                <a:latin typeface="Calibri"/>
                <a:ea typeface="Calibri"/>
                <a:cs typeface="Calibri"/>
                <a:sym typeface="Calibri"/>
              </a:rPr>
              <a:t>direitos</a:t>
            </a:r>
            <a:r>
              <a:rPr lang="en-GB" i="1" dirty="0">
                <a:latin typeface="Calibri"/>
                <a:ea typeface="Calibri"/>
                <a:cs typeface="Calibri"/>
                <a:sym typeface="Calibri"/>
              </a:rPr>
              <a:t> </a:t>
            </a:r>
            <a:r>
              <a:rPr lang="en-GB" i="1" dirty="0" err="1">
                <a:latin typeface="Calibri"/>
                <a:ea typeface="Calibri"/>
                <a:cs typeface="Calibri"/>
                <a:sym typeface="Calibri"/>
              </a:rPr>
              <a:t>na</a:t>
            </a:r>
            <a:r>
              <a:rPr lang="en-GB" i="1" dirty="0">
                <a:latin typeface="Calibri"/>
                <a:ea typeface="Calibri"/>
                <a:cs typeface="Calibri"/>
                <a:sym typeface="Calibri"/>
              </a:rPr>
              <a:t> </a:t>
            </a:r>
            <a:r>
              <a:rPr lang="en-GB" i="1" dirty="0" err="1">
                <a:latin typeface="Calibri"/>
                <a:ea typeface="Calibri"/>
                <a:cs typeface="Calibri"/>
                <a:sym typeface="Calibri"/>
              </a:rPr>
              <a:t>saúde</a:t>
            </a:r>
            <a:r>
              <a:rPr lang="en-GB" i="1" dirty="0">
                <a:latin typeface="Calibri"/>
                <a:ea typeface="Calibri"/>
                <a:cs typeface="Calibri"/>
                <a:sym typeface="Calibri"/>
              </a:rPr>
              <a:t> mental e </a:t>
            </a:r>
            <a:r>
              <a:rPr lang="en-GB" i="1" dirty="0" err="1">
                <a:latin typeface="Calibri"/>
                <a:ea typeface="Calibri"/>
                <a:cs typeface="Calibri"/>
                <a:sym typeface="Calibri"/>
              </a:rPr>
              <a:t>nos</a:t>
            </a:r>
            <a:r>
              <a:rPr lang="en-GB" i="1" dirty="0">
                <a:latin typeface="Calibri"/>
                <a:ea typeface="Calibri"/>
                <a:cs typeface="Calibri"/>
                <a:sym typeface="Calibri"/>
              </a:rPr>
              <a:t> </a:t>
            </a:r>
            <a:r>
              <a:rPr lang="en-GB" i="1" dirty="0" err="1">
                <a:latin typeface="Calibri"/>
                <a:ea typeface="Calibri"/>
                <a:cs typeface="Calibri"/>
                <a:sym typeface="Calibri"/>
              </a:rPr>
              <a:t>serviços</a:t>
            </a:r>
            <a:r>
              <a:rPr lang="en-GB" i="1" dirty="0">
                <a:latin typeface="Calibri"/>
                <a:ea typeface="Calibri"/>
                <a:cs typeface="Calibri"/>
                <a:sym typeface="Calibri"/>
              </a:rPr>
              <a:t> </a:t>
            </a:r>
            <a:r>
              <a:rPr lang="en-GB" i="1" dirty="0" err="1">
                <a:latin typeface="Calibri"/>
                <a:ea typeface="Calibri"/>
                <a:cs typeface="Calibri"/>
                <a:sym typeface="Calibri"/>
              </a:rPr>
              <a:t>sociais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 </a:t>
            </a:r>
            <a:r>
              <a:rPr lang="en-GB" dirty="0" err="1">
                <a:latin typeface="Calibri"/>
                <a:ea typeface="Calibri"/>
                <a:cs typeface="Calibri"/>
                <a:sym typeface="Calibri"/>
              </a:rPr>
              <a:t>falta</a:t>
            </a:r>
            <a:r>
              <a:rPr lang="en-GB" dirty="0">
                <a:latin typeface="Calibri"/>
                <a:ea typeface="Calibri"/>
                <a:cs typeface="Calibri"/>
                <a:sym typeface="Calibri"/>
              </a:rPr>
              <a:t> de </a:t>
            </a:r>
            <a:r>
              <a:rPr lang="en-GB" dirty="0" err="1">
                <a:latin typeface="Calibri"/>
                <a:ea typeface="Calibri"/>
                <a:cs typeface="Calibri"/>
                <a:sym typeface="Calibri"/>
              </a:rPr>
              <a:t>conhecimento</a:t>
            </a:r>
            <a:r>
              <a:rPr lang="en-GB" dirty="0">
                <a:latin typeface="Calibri"/>
                <a:ea typeface="Calibri"/>
                <a:cs typeface="Calibri"/>
                <a:sym typeface="Calibri"/>
              </a:rPr>
              <a:t>, </a:t>
            </a:r>
            <a:r>
              <a:rPr lang="en-GB" dirty="0" err="1">
                <a:latin typeface="Calibri"/>
                <a:ea typeface="Calibri"/>
                <a:cs typeface="Calibri"/>
                <a:sym typeface="Calibri"/>
              </a:rPr>
              <a:t>formação</a:t>
            </a:r>
            <a:r>
              <a:rPr lang="en-GB" dirty="0">
                <a:latin typeface="Calibri"/>
                <a:ea typeface="Calibri"/>
                <a:cs typeface="Calibri"/>
                <a:sym typeface="Calibri"/>
              </a:rPr>
              <a:t> e </a:t>
            </a:r>
            <a:r>
              <a:rPr lang="en-GB" dirty="0" err="1">
                <a:latin typeface="Calibri"/>
                <a:ea typeface="Calibri"/>
                <a:cs typeface="Calibri"/>
                <a:sym typeface="Calibri"/>
              </a:rPr>
              <a:t>recursos</a:t>
            </a:r>
            <a:r>
              <a:rPr lang="en-GB" dirty="0">
                <a:latin typeface="Calibri"/>
                <a:ea typeface="Calibri"/>
                <a:cs typeface="Calibri"/>
                <a:sym typeface="Calibri"/>
              </a:rPr>
              <a:t> </a:t>
            </a:r>
            <a:r>
              <a:rPr lang="en-GB" dirty="0" err="1">
                <a:latin typeface="Calibri"/>
                <a:ea typeface="Calibri"/>
                <a:cs typeface="Calibri"/>
                <a:sym typeface="Calibri"/>
              </a:rPr>
              <a:t>também</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contribuir</a:t>
            </a:r>
            <a:r>
              <a:rPr lang="en-GB" dirty="0">
                <a:latin typeface="Calibri"/>
                <a:ea typeface="Calibri"/>
                <a:cs typeface="Calibri"/>
                <a:sym typeface="Calibri"/>
              </a:rPr>
              <a:t> para o </a:t>
            </a:r>
            <a:r>
              <a:rPr lang="en-GB" dirty="0" err="1">
                <a:latin typeface="Calibri"/>
                <a:ea typeface="Calibri"/>
                <a:cs typeface="Calibri"/>
                <a:sym typeface="Calibri"/>
              </a:rPr>
              <a:t>seu</a:t>
            </a:r>
            <a:r>
              <a:rPr lang="en-GB" dirty="0">
                <a:latin typeface="Calibri"/>
                <a:ea typeface="Calibri"/>
                <a:cs typeface="Calibri"/>
                <a:sym typeface="Calibri"/>
              </a:rPr>
              <a:t> </a:t>
            </a:r>
            <a:r>
              <a:rPr lang="en-GB" dirty="0" err="1">
                <a:latin typeface="Calibri"/>
                <a:ea typeface="Calibri"/>
                <a:cs typeface="Calibri"/>
                <a:sym typeface="Calibri"/>
              </a:rPr>
              <a:t>uso</a:t>
            </a: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309" name="Google Shape;309;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60325" lvl="0" indent="0" algn="just" rtl="0">
              <a:lnSpc>
                <a:spcPct val="115000"/>
              </a:lnSpc>
              <a:spcBef>
                <a:spcPts val="0"/>
              </a:spcBef>
              <a:spcAft>
                <a:spcPts val="0"/>
              </a:spcAft>
              <a:buNone/>
            </a:pPr>
            <a:r>
              <a:rPr lang="en-GB" dirty="0" err="1">
                <a:solidFill>
                  <a:srgbClr val="4F81BD"/>
                </a:solidFill>
                <a:latin typeface="Calibri"/>
                <a:ea typeface="Calibri"/>
                <a:cs typeface="Calibri"/>
                <a:sym typeface="Calibri"/>
              </a:rPr>
              <a:t>Pergunte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marR="60325" lvl="0" indent="0" algn="just"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171450" marR="60325" lvl="0" indent="-171450" algn="just" rtl="0">
              <a:lnSpc>
                <a:spcPct val="115000"/>
              </a:lnSpc>
              <a:spcBef>
                <a:spcPts val="0"/>
              </a:spcBef>
              <a:spcAft>
                <a:spcPts val="0"/>
              </a:spcAft>
              <a:buClr>
                <a:schemeClr val="dk1"/>
              </a:buClr>
              <a:buSzPts val="1200"/>
              <a:buFont typeface="Arial"/>
              <a:buChar char="•"/>
            </a:pPr>
            <a:r>
              <a:rPr lang="en-GB" b="1" dirty="0">
                <a:latin typeface="Calibri"/>
                <a:ea typeface="Calibri"/>
                <a:cs typeface="Calibri"/>
                <a:sym typeface="Calibri"/>
              </a:rPr>
              <a:t>Por que </a:t>
            </a:r>
            <a:r>
              <a:rPr lang="en-GB" b="1" dirty="0" err="1">
                <a:latin typeface="Calibri"/>
                <a:ea typeface="Calibri"/>
                <a:cs typeface="Calibri"/>
                <a:sym typeface="Calibri"/>
              </a:rPr>
              <a:t>você</a:t>
            </a:r>
            <a:r>
              <a:rPr lang="en-GB" b="1" dirty="0">
                <a:latin typeface="Calibri"/>
                <a:ea typeface="Calibri"/>
                <a:cs typeface="Calibri"/>
                <a:sym typeface="Calibri"/>
              </a:rPr>
              <a:t> </a:t>
            </a:r>
            <a:r>
              <a:rPr lang="en-GB" b="1" dirty="0" err="1">
                <a:latin typeface="Calibri"/>
                <a:ea typeface="Calibri"/>
                <a:cs typeface="Calibri"/>
                <a:sym typeface="Calibri"/>
              </a:rPr>
              <a:t>acha</a:t>
            </a:r>
            <a:r>
              <a:rPr lang="en-GB" b="1" dirty="0">
                <a:latin typeface="Calibri"/>
                <a:ea typeface="Calibri"/>
                <a:cs typeface="Calibri"/>
                <a:sym typeface="Calibri"/>
              </a:rPr>
              <a:t> que o </a:t>
            </a:r>
            <a:r>
              <a:rPr lang="en-GB" b="1" dirty="0" err="1">
                <a:latin typeface="Calibri"/>
                <a:ea typeface="Calibri"/>
                <a:cs typeface="Calibri"/>
                <a:sym typeface="Calibri"/>
              </a:rPr>
              <a:t>isolamento</a:t>
            </a:r>
            <a:r>
              <a:rPr lang="en-GB" b="1" dirty="0">
                <a:latin typeface="Calibri"/>
                <a:ea typeface="Calibri"/>
                <a:cs typeface="Calibri"/>
                <a:sym typeface="Calibri"/>
              </a:rPr>
              <a:t> e a </a:t>
            </a:r>
            <a:r>
              <a:rPr lang="en-GB" b="1" dirty="0" err="1">
                <a:latin typeface="Calibri"/>
                <a:ea typeface="Calibri"/>
                <a:cs typeface="Calibri"/>
                <a:sym typeface="Calibri"/>
              </a:rPr>
              <a:t>contenção</a:t>
            </a:r>
            <a:r>
              <a:rPr lang="en-GB" b="1" dirty="0">
                <a:latin typeface="Calibri"/>
                <a:ea typeface="Calibri"/>
                <a:cs typeface="Calibri"/>
                <a:sym typeface="Calibri"/>
              </a:rPr>
              <a:t> </a:t>
            </a:r>
            <a:r>
              <a:rPr lang="en-GB" b="1" dirty="0" err="1">
                <a:latin typeface="Calibri"/>
                <a:ea typeface="Calibri"/>
                <a:cs typeface="Calibri"/>
                <a:sym typeface="Calibri"/>
              </a:rPr>
              <a:t>são</a:t>
            </a:r>
            <a:r>
              <a:rPr lang="en-GB" b="1" dirty="0">
                <a:latin typeface="Calibri"/>
                <a:ea typeface="Calibri"/>
                <a:cs typeface="Calibri"/>
                <a:sym typeface="Calibri"/>
              </a:rPr>
              <a:t> </a:t>
            </a:r>
            <a:r>
              <a:rPr lang="en-GB" b="1" dirty="0" err="1">
                <a:latin typeface="Calibri"/>
                <a:ea typeface="Calibri"/>
                <a:cs typeface="Calibri"/>
                <a:sym typeface="Calibri"/>
              </a:rPr>
              <a:t>amplamente</a:t>
            </a:r>
            <a:r>
              <a:rPr lang="en-GB" b="1" dirty="0">
                <a:latin typeface="Calibri"/>
                <a:ea typeface="Calibri"/>
                <a:cs typeface="Calibri"/>
                <a:sym typeface="Calibri"/>
              </a:rPr>
              <a:t> </a:t>
            </a:r>
            <a:r>
              <a:rPr lang="en-GB" b="1" dirty="0" err="1">
                <a:latin typeface="Calibri"/>
                <a:ea typeface="Calibri"/>
                <a:cs typeface="Calibri"/>
                <a:sym typeface="Calibri"/>
              </a:rPr>
              <a:t>praticados</a:t>
            </a:r>
            <a:r>
              <a:rPr lang="en-GB" b="1" dirty="0">
                <a:latin typeface="Calibri"/>
                <a:ea typeface="Calibri"/>
                <a:cs typeface="Calibri"/>
                <a:sym typeface="Calibri"/>
              </a:rPr>
              <a:t>?</a:t>
            </a:r>
            <a:endParaRPr b="1" dirty="0">
              <a:latin typeface="Calibri"/>
              <a:ea typeface="Calibri"/>
              <a:cs typeface="Calibri"/>
              <a:sym typeface="Calibri"/>
            </a:endParaRPr>
          </a:p>
          <a:p>
            <a:pPr marL="0" marR="60325" lvl="0" indent="0" algn="just"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marR="60325" lvl="0" indent="0" algn="just" rtl="0">
              <a:lnSpc>
                <a:spcPct val="115000"/>
              </a:lnSpc>
              <a:spcBef>
                <a:spcPts val="0"/>
              </a:spcBef>
              <a:spcAft>
                <a:spcPts val="0"/>
              </a:spcAft>
              <a:buNone/>
            </a:pPr>
            <a:r>
              <a:rPr lang="en-GB" dirty="0" err="1">
                <a:solidFill>
                  <a:srgbClr val="4F81BD"/>
                </a:solidFill>
                <a:latin typeface="Calibri"/>
                <a:ea typeface="Calibri"/>
                <a:cs typeface="Calibri"/>
                <a:sym typeface="Calibri"/>
              </a:rPr>
              <a:t>Respostas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possíveis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podem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incluir</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342900" marR="60325" lvl="0" indent="-342900" algn="just" rtl="0">
              <a:lnSpc>
                <a:spcPct val="115000"/>
              </a:lnSpc>
              <a:spcBef>
                <a:spcPts val="0"/>
              </a:spcBef>
              <a:spcAft>
                <a:spcPts val="0"/>
              </a:spcAft>
              <a:buClr>
                <a:srgbClr val="4F81BD"/>
              </a:buClr>
              <a:buSzPts val="1200"/>
              <a:buFont typeface="Noto Sans Symbols"/>
              <a:buChar char="∙"/>
            </a:pPr>
            <a:r>
              <a:rPr lang="en-GB" dirty="0">
                <a:solidFill>
                  <a:srgbClr val="4F81BD"/>
                </a:solidFill>
                <a:latin typeface="Calibri"/>
                <a:ea typeface="Calibri"/>
                <a:cs typeface="Calibri"/>
                <a:sym typeface="Calibri"/>
              </a:rPr>
              <a:t>para </a:t>
            </a:r>
            <a:r>
              <a:rPr lang="en-GB" dirty="0" err="1">
                <a:solidFill>
                  <a:srgbClr val="4F81BD"/>
                </a:solidFill>
                <a:latin typeface="Calibri"/>
                <a:ea typeface="Calibri"/>
                <a:cs typeface="Calibri"/>
                <a:sym typeface="Calibri"/>
              </a:rPr>
              <a:t>impedir</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alguém</a:t>
            </a:r>
            <a:r>
              <a:rPr lang="en-GB" dirty="0">
                <a:solidFill>
                  <a:srgbClr val="4F81BD"/>
                </a:solidFill>
                <a:latin typeface="Calibri"/>
                <a:ea typeface="Calibri"/>
                <a:cs typeface="Calibri"/>
                <a:sym typeface="Calibri"/>
              </a:rPr>
              <a:t> se </a:t>
            </a:r>
            <a:r>
              <a:rPr lang="en-GB" dirty="0" err="1">
                <a:solidFill>
                  <a:srgbClr val="4F81BD"/>
                </a:solidFill>
                <a:latin typeface="Calibri"/>
                <a:ea typeface="Calibri"/>
                <a:cs typeface="Calibri"/>
                <a:sym typeface="Calibri"/>
              </a:rPr>
              <a:t>machuque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coloque</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si</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mesmo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outras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perigo</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342900" marR="60325" lvl="0" indent="-342900" algn="just" rtl="0">
              <a:lnSpc>
                <a:spcPct val="115000"/>
              </a:lnSpc>
              <a:spcBef>
                <a:spcPts val="0"/>
              </a:spcBef>
              <a:spcAft>
                <a:spcPts val="0"/>
              </a:spcAft>
              <a:buClr>
                <a:srgbClr val="4F81BD"/>
              </a:buClr>
              <a:buSzPts val="1200"/>
              <a:buFont typeface="Noto Sans Symbols"/>
              <a:buChar char="∙"/>
            </a:pPr>
            <a:r>
              <a:rPr lang="en-GB" dirty="0" err="1">
                <a:solidFill>
                  <a:srgbClr val="4F81BD"/>
                </a:solidFill>
                <a:latin typeface="Calibri"/>
                <a:ea typeface="Calibri"/>
                <a:cs typeface="Calibri"/>
                <a:sym typeface="Calibri"/>
              </a:rPr>
              <a:t>não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existem</a:t>
            </a:r>
            <a:r>
              <a:rPr lang="en-GB" dirty="0">
                <a:solidFill>
                  <a:srgbClr val="4F81BD"/>
                </a:solidFill>
                <a:latin typeface="Calibri"/>
                <a:ea typeface="Calibri"/>
                <a:cs typeface="Calibri"/>
                <a:sym typeface="Calibri"/>
              </a:rPr>
              <a:t> outros </a:t>
            </a:r>
            <a:r>
              <a:rPr lang="en-GB" dirty="0" err="1">
                <a:solidFill>
                  <a:srgbClr val="4F81BD"/>
                </a:solidFill>
                <a:latin typeface="Calibri"/>
                <a:ea typeface="Calibri"/>
                <a:cs typeface="Calibri"/>
                <a:sym typeface="Calibri"/>
              </a:rPr>
              <a:t>métodos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suficientes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não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há</a:t>
            </a:r>
            <a:r>
              <a:rPr lang="en-GB" dirty="0">
                <a:solidFill>
                  <a:srgbClr val="4F81BD"/>
                </a:solidFill>
                <a:latin typeface="Calibri"/>
                <a:ea typeface="Calibri"/>
                <a:cs typeface="Calibri"/>
                <a:sym typeface="Calibri"/>
              </a:rPr>
              <a:t> tempo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recursos</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implementar</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342900" marR="60325" lvl="0" indent="-342900" algn="just" rtl="0">
              <a:lnSpc>
                <a:spcPct val="115000"/>
              </a:lnSpc>
              <a:spcBef>
                <a:spcPts val="0"/>
              </a:spcBef>
              <a:spcAft>
                <a:spcPts val="0"/>
              </a:spcAft>
              <a:buClr>
                <a:srgbClr val="4F81BD"/>
              </a:buClr>
              <a:buSzPts val="1200"/>
              <a:buFont typeface="Noto Sans Symbols"/>
              <a:buChar char="∙"/>
            </a:pPr>
            <a:r>
              <a:rPr lang="en-GB" dirty="0" err="1">
                <a:solidFill>
                  <a:srgbClr val="4F81BD"/>
                </a:solidFill>
                <a:latin typeface="Calibri"/>
                <a:ea typeface="Calibri"/>
                <a:cs typeface="Calibri"/>
                <a:sym typeface="Calibri"/>
              </a:rPr>
              <a:t>devido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estigma</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preconceito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relação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às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pessoas</a:t>
            </a:r>
            <a:r>
              <a:rPr lang="en-GB" dirty="0">
                <a:solidFill>
                  <a:srgbClr val="4F81BD"/>
                </a:solidFill>
                <a:latin typeface="Calibri"/>
                <a:ea typeface="Calibri"/>
                <a:cs typeface="Calibri"/>
                <a:sym typeface="Calibri"/>
              </a:rPr>
              <a:t> com </a:t>
            </a:r>
            <a:r>
              <a:rPr lang="en-GB" dirty="0" err="1">
                <a:solidFill>
                  <a:srgbClr val="4F81BD"/>
                </a:solidFill>
                <a:latin typeface="Calibri"/>
                <a:ea typeface="Calibri"/>
                <a:cs typeface="Calibri"/>
                <a:sym typeface="Calibri"/>
              </a:rPr>
              <a:t>deficiências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psicossociais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intelectuais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cognitivas</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342900" marR="60325" lvl="0" indent="-342900" algn="just" rtl="0">
              <a:lnSpc>
                <a:spcPct val="115000"/>
              </a:lnSpc>
              <a:spcBef>
                <a:spcPts val="0"/>
              </a:spcBef>
              <a:spcAft>
                <a:spcPts val="0"/>
              </a:spcAft>
              <a:buClr>
                <a:srgbClr val="4F81BD"/>
              </a:buClr>
              <a:buSzPts val="1200"/>
              <a:buFont typeface="Noto Sans Symbols"/>
              <a:buChar char="∙"/>
            </a:pPr>
            <a:r>
              <a:rPr lang="en-GB" dirty="0" err="1">
                <a:solidFill>
                  <a:srgbClr val="4F81BD"/>
                </a:solidFill>
                <a:latin typeface="Calibri"/>
                <a:ea typeface="Calibri"/>
                <a:cs typeface="Calibri"/>
                <a:sym typeface="Calibri"/>
              </a:rPr>
              <a:t>devido</a:t>
            </a:r>
            <a:r>
              <a:rPr lang="en-GB" dirty="0">
                <a:solidFill>
                  <a:srgbClr val="4F81BD"/>
                </a:solidFill>
                <a:latin typeface="Calibri"/>
                <a:ea typeface="Calibri"/>
                <a:cs typeface="Calibri"/>
                <a:sym typeface="Calibri"/>
              </a:rPr>
              <a:t> à </a:t>
            </a:r>
            <a:r>
              <a:rPr lang="en-GB" dirty="0" err="1">
                <a:solidFill>
                  <a:srgbClr val="4F81BD"/>
                </a:solidFill>
                <a:latin typeface="Calibri"/>
                <a:ea typeface="Calibri"/>
                <a:cs typeface="Calibri"/>
                <a:sym typeface="Calibri"/>
              </a:rPr>
              <a:t>falta</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educação</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formação</a:t>
            </a:r>
            <a:r>
              <a:rPr lang="en-GB" dirty="0">
                <a:solidFill>
                  <a:srgbClr val="4F81BD"/>
                </a:solidFill>
                <a:latin typeface="Calibri"/>
                <a:ea typeface="Calibri"/>
                <a:cs typeface="Calibri"/>
                <a:sym typeface="Calibri"/>
              </a:rPr>
              <a:t> do </a:t>
            </a:r>
            <a:r>
              <a:rPr lang="en-GB" dirty="0" err="1">
                <a:solidFill>
                  <a:srgbClr val="4F81BD"/>
                </a:solidFill>
                <a:latin typeface="Calibri"/>
                <a:ea typeface="Calibri"/>
                <a:cs typeface="Calibri"/>
                <a:sym typeface="Calibri"/>
              </a:rPr>
              <a:t>pessoal</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342900" marR="60325" lvl="0" indent="-342900" algn="just" rtl="0">
              <a:lnSpc>
                <a:spcPct val="115000"/>
              </a:lnSpc>
              <a:spcBef>
                <a:spcPts val="0"/>
              </a:spcBef>
              <a:spcAft>
                <a:spcPts val="0"/>
              </a:spcAft>
              <a:buClr>
                <a:srgbClr val="4F81BD"/>
              </a:buClr>
              <a:buSzPts val="1200"/>
              <a:buFont typeface="Noto Sans Symbols"/>
              <a:buChar char="∙"/>
            </a:pPr>
            <a:r>
              <a:rPr lang="en-GB" dirty="0" err="1">
                <a:solidFill>
                  <a:srgbClr val="4F81BD"/>
                </a:solidFill>
                <a:latin typeface="Calibri"/>
                <a:ea typeface="Calibri"/>
                <a:cs typeface="Calibri"/>
                <a:sym typeface="Calibri"/>
              </a:rPr>
              <a:t>porque</a:t>
            </a:r>
            <a:r>
              <a:rPr lang="en-GB" dirty="0">
                <a:solidFill>
                  <a:srgbClr val="4F81BD"/>
                </a:solidFill>
                <a:latin typeface="Calibri"/>
                <a:ea typeface="Calibri"/>
                <a:cs typeface="Calibri"/>
                <a:sym typeface="Calibri"/>
              </a:rPr>
              <a:t> as leis de </a:t>
            </a:r>
            <a:r>
              <a:rPr lang="en-GB" dirty="0" err="1">
                <a:solidFill>
                  <a:srgbClr val="4F81BD"/>
                </a:solidFill>
                <a:latin typeface="Calibri"/>
                <a:ea typeface="Calibri"/>
                <a:cs typeface="Calibri"/>
                <a:sym typeface="Calibri"/>
              </a:rPr>
              <a:t>saúde</a:t>
            </a:r>
            <a:r>
              <a:rPr lang="en-GB" dirty="0">
                <a:solidFill>
                  <a:srgbClr val="4F81BD"/>
                </a:solidFill>
                <a:latin typeface="Calibri"/>
                <a:ea typeface="Calibri"/>
                <a:cs typeface="Calibri"/>
                <a:sym typeface="Calibri"/>
              </a:rPr>
              <a:t> mental </a:t>
            </a:r>
            <a:r>
              <a:rPr lang="en-GB" dirty="0" err="1">
                <a:solidFill>
                  <a:srgbClr val="4F81BD"/>
                </a:solidFill>
                <a:latin typeface="Calibri"/>
                <a:ea typeface="Calibri"/>
                <a:cs typeface="Calibri"/>
                <a:sym typeface="Calibri"/>
              </a:rPr>
              <a:t>nos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obrigam</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utilizá-los</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marR="60325" lvl="0" indent="0" algn="just"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marR="60325" lvl="0" indent="0" algn="just" rtl="0">
              <a:lnSpc>
                <a:spcPct val="115000"/>
              </a:lnSpc>
              <a:spcBef>
                <a:spcPts val="0"/>
              </a:spcBef>
              <a:spcAft>
                <a:spcPts val="0"/>
              </a:spcAft>
              <a:buNone/>
            </a:pPr>
            <a:r>
              <a:rPr lang="en-GB" dirty="0">
                <a:solidFill>
                  <a:srgbClr val="4F81BD"/>
                </a:solidFill>
                <a:latin typeface="Calibri"/>
                <a:ea typeface="Calibri"/>
                <a:cs typeface="Calibri"/>
                <a:sym typeface="Calibri"/>
              </a:rPr>
              <a:t>Informe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que esses </a:t>
            </a:r>
            <a:r>
              <a:rPr lang="en-GB" dirty="0" err="1">
                <a:solidFill>
                  <a:srgbClr val="4F81BD"/>
                </a:solidFill>
                <a:latin typeface="Calibri"/>
                <a:ea typeface="Calibri"/>
                <a:cs typeface="Calibri"/>
                <a:sym typeface="Calibri"/>
              </a:rPr>
              <a:t>fatores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serão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explorados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nesta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apresentação</a:t>
            </a:r>
            <a:r>
              <a:rPr lang="en-GB" dirty="0">
                <a:solidFill>
                  <a:srgbClr val="4F81BD"/>
                </a:solidFill>
                <a:latin typeface="Calibri"/>
                <a:ea typeface="Calibri"/>
                <a:cs typeface="Calibri"/>
                <a:sym typeface="Calibri"/>
              </a:rPr>
              <a:t>.</a:t>
            </a:r>
            <a:endParaRPr dirty="0">
              <a:solidFill>
                <a:srgbClr val="4F81BD"/>
              </a:solidFill>
              <a:latin typeface="Calibri"/>
              <a:ea typeface="Calibri"/>
              <a:cs typeface="Calibri"/>
              <a:sym typeface="Calibri"/>
            </a:endParaRPr>
          </a:p>
          <a:p>
            <a:pPr marL="0" lvl="0" indent="0" algn="l" rtl="0">
              <a:spcBef>
                <a:spcPts val="0"/>
              </a:spcBef>
              <a:spcAft>
                <a:spcPts val="0"/>
              </a:spcAft>
              <a:buNone/>
            </a:pPr>
            <a:endParaRPr dirty="0"/>
          </a:p>
        </p:txBody>
      </p:sp>
      <p:sp>
        <p:nvSpPr>
          <p:cNvPr id="316" name="Google Shape;31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3:notes"/>
          <p:cNvSpPr>
            <a:spLocks noGrp="1" noRot="1" noChangeAspect="1"/>
          </p:cNvSpPr>
          <p:nvPr>
            <p:ph type="sldImg" idx="2"/>
          </p:nvPr>
        </p:nvSpPr>
        <p:spPr>
          <a:xfrm>
            <a:off x="1820863" y="300038"/>
            <a:ext cx="3216275" cy="1809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33:notes"/>
          <p:cNvSpPr txBox="1">
            <a:spLocks noGrp="1"/>
          </p:cNvSpPr>
          <p:nvPr>
            <p:ph type="body" idx="1"/>
          </p:nvPr>
        </p:nvSpPr>
        <p:spPr>
          <a:xfrm>
            <a:off x="674369" y="2303938"/>
            <a:ext cx="5759067" cy="6381275"/>
          </a:xfrm>
          <a:prstGeom prst="rect">
            <a:avLst/>
          </a:prstGeom>
          <a:noFill/>
          <a:ln>
            <a:noFill/>
          </a:ln>
        </p:spPr>
        <p:txBody>
          <a:bodyPr spcFirstLastPara="1" wrap="square" lIns="91425" tIns="45700" rIns="91425" bIns="45700" anchor="t" anchorCtr="0">
            <a:noAutofit/>
          </a:bodyPr>
          <a:lstStyle/>
          <a:p>
            <a:pPr marL="171450" marR="60325" lvl="0" indent="-171450" algn="just" rtl="0">
              <a:lnSpc>
                <a:spcPct val="115000"/>
              </a:lnSpc>
              <a:spcBef>
                <a:spcPts val="0"/>
              </a:spcBef>
              <a:spcAft>
                <a:spcPts val="0"/>
              </a:spcAft>
              <a:buClr>
                <a:schemeClr val="dk1"/>
              </a:buClr>
              <a:buSzPts val="1200"/>
              <a:buFont typeface="Arial"/>
              <a:buChar char="•"/>
            </a:pPr>
            <a:r>
              <a:rPr lang="en-GB" dirty="0" err="1">
                <a:latin typeface="Calibri"/>
                <a:ea typeface="Calibri"/>
                <a:cs typeface="Calibri"/>
                <a:sym typeface="Calibri"/>
              </a:rPr>
              <a:t>Profissionais</a:t>
            </a:r>
            <a:r>
              <a:rPr lang="en-GB" dirty="0">
                <a:latin typeface="Calibri"/>
                <a:ea typeface="Calibri"/>
                <a:cs typeface="Calibri"/>
                <a:sym typeface="Calibri"/>
              </a:rPr>
              <a:t> de </a:t>
            </a:r>
            <a:r>
              <a:rPr lang="en-GB" dirty="0" err="1">
                <a:latin typeface="Calibri"/>
                <a:ea typeface="Calibri"/>
                <a:cs typeface="Calibri"/>
                <a:sym typeface="Calibri"/>
              </a:rPr>
              <a:t>saúde</a:t>
            </a:r>
            <a:r>
              <a:rPr lang="en-GB" dirty="0">
                <a:latin typeface="Calibri"/>
                <a:ea typeface="Calibri"/>
                <a:cs typeface="Calibri"/>
                <a:sym typeface="Calibri"/>
              </a:rPr>
              <a:t> mental e </a:t>
            </a:r>
            <a:r>
              <a:rPr lang="en-GB" dirty="0" err="1">
                <a:latin typeface="Calibri"/>
                <a:ea typeface="Calibri"/>
                <a:cs typeface="Calibri"/>
                <a:sym typeface="Calibri"/>
              </a:rPr>
              <a:t>assistência</a:t>
            </a:r>
            <a:r>
              <a:rPr lang="en-GB" dirty="0">
                <a:latin typeface="Calibri"/>
                <a:ea typeface="Calibri"/>
                <a:cs typeface="Calibri"/>
                <a:sym typeface="Calibri"/>
              </a:rPr>
              <a:t> social </a:t>
            </a:r>
            <a:r>
              <a:rPr lang="en-GB" dirty="0" err="1">
                <a:latin typeface="Calibri"/>
                <a:ea typeface="Calibri"/>
                <a:cs typeface="Calibri"/>
                <a:sym typeface="Calibri"/>
              </a:rPr>
              <a:t>relatam</a:t>
            </a:r>
            <a:r>
              <a:rPr lang="en-GB" dirty="0">
                <a:latin typeface="Calibri"/>
                <a:ea typeface="Calibri"/>
                <a:cs typeface="Calibri"/>
                <a:sym typeface="Calibri"/>
              </a:rPr>
              <a:t> usar </a:t>
            </a:r>
            <a:r>
              <a:rPr lang="en-GB" dirty="0" err="1">
                <a:latin typeface="Calibri"/>
                <a:ea typeface="Calibri"/>
                <a:cs typeface="Calibri"/>
                <a:sym typeface="Calibri"/>
              </a:rPr>
              <a:t>isolamento</a:t>
            </a:r>
            <a:r>
              <a:rPr lang="en-GB" dirty="0">
                <a:latin typeface="Calibri"/>
                <a:ea typeface="Calibri"/>
                <a:cs typeface="Calibri"/>
                <a:sym typeface="Calibri"/>
              </a:rPr>
              <a:t> e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diversos</a:t>
            </a:r>
            <a:r>
              <a:rPr lang="en-GB" dirty="0">
                <a:latin typeface="Calibri"/>
                <a:ea typeface="Calibri"/>
                <a:cs typeface="Calibri"/>
                <a:sym typeface="Calibri"/>
              </a:rPr>
              <a:t> </a:t>
            </a:r>
            <a:r>
              <a:rPr lang="en-GB" dirty="0" err="1">
                <a:latin typeface="Calibri"/>
                <a:ea typeface="Calibri"/>
                <a:cs typeface="Calibri"/>
                <a:sym typeface="Calibri"/>
              </a:rPr>
              <a:t>motivos</a:t>
            </a:r>
            <a:r>
              <a:rPr lang="en-GB" dirty="0">
                <a:latin typeface="Calibri"/>
                <a:ea typeface="Calibri"/>
                <a:cs typeface="Calibri"/>
                <a:sym typeface="Calibri"/>
              </a:rPr>
              <a:t>:</a:t>
            </a:r>
            <a:endParaRPr dirty="0">
              <a:latin typeface="Calibri"/>
              <a:ea typeface="Calibri"/>
              <a:cs typeface="Calibri"/>
              <a:sym typeface="Calibri"/>
            </a:endParaRPr>
          </a:p>
          <a:p>
            <a:pPr marL="0" marR="60325" lvl="0" indent="0" algn="l"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457200" marR="60325" lvl="0" indent="-342900" algn="l" rtl="0">
              <a:lnSpc>
                <a:spcPct val="115000"/>
              </a:lnSpc>
              <a:spcBef>
                <a:spcPts val="0"/>
              </a:spcBef>
              <a:spcAft>
                <a:spcPts val="0"/>
              </a:spcAft>
              <a:buClr>
                <a:schemeClr val="dk1"/>
              </a:buClr>
              <a:buSzPts val="1200"/>
              <a:buFont typeface="Noto Sans Symbols"/>
              <a:buChar char="∙"/>
            </a:pPr>
            <a:r>
              <a:rPr lang="en-GB" b="1" dirty="0">
                <a:latin typeface="Calibri"/>
                <a:ea typeface="Calibri"/>
                <a:cs typeface="Calibri"/>
                <a:sym typeface="Calibri"/>
              </a:rPr>
              <a:t>Parar </a:t>
            </a:r>
            <a:r>
              <a:rPr lang="en-GB" b="1" dirty="0" err="1">
                <a:latin typeface="Calibri"/>
                <a:ea typeface="Calibri"/>
                <a:cs typeface="Calibri"/>
                <a:sym typeface="Calibri"/>
              </a:rPr>
              <a:t>danos</a:t>
            </a:r>
            <a:r>
              <a:rPr lang="en-GB" b="1" dirty="0">
                <a:latin typeface="Calibri"/>
                <a:ea typeface="Calibri"/>
                <a:cs typeface="Calibri"/>
                <a:sym typeface="Calibri"/>
              </a:rPr>
              <a:t> </a:t>
            </a:r>
            <a:r>
              <a:rPr lang="en-GB" b="1" dirty="0" err="1">
                <a:latin typeface="Calibri"/>
                <a:ea typeface="Calibri"/>
                <a:cs typeface="Calibri"/>
                <a:sym typeface="Calibri"/>
              </a:rPr>
              <a:t>ou</a:t>
            </a:r>
            <a:r>
              <a:rPr lang="en-GB" b="1" dirty="0">
                <a:latin typeface="Calibri"/>
                <a:ea typeface="Calibri"/>
                <a:cs typeface="Calibri"/>
                <a:sym typeface="Calibri"/>
              </a:rPr>
              <a:t> </a:t>
            </a:r>
            <a:r>
              <a:rPr lang="en-GB" b="1" dirty="0" err="1">
                <a:latin typeface="Calibri"/>
                <a:ea typeface="Calibri"/>
                <a:cs typeface="Calibri"/>
                <a:sym typeface="Calibri"/>
              </a:rPr>
              <a:t>perigos</a:t>
            </a:r>
            <a:r>
              <a:rPr lang="en-GB" b="1" dirty="0">
                <a:latin typeface="Calibri"/>
                <a:ea typeface="Calibri"/>
                <a:cs typeface="Calibri"/>
                <a:sym typeface="Calibri"/>
              </a:rPr>
              <a:t> (reais </a:t>
            </a:r>
            <a:r>
              <a:rPr lang="en-GB" b="1" dirty="0" err="1">
                <a:latin typeface="Calibri"/>
                <a:ea typeface="Calibri"/>
                <a:cs typeface="Calibri"/>
                <a:sym typeface="Calibri"/>
              </a:rPr>
              <a:t>ou</a:t>
            </a:r>
            <a:r>
              <a:rPr lang="en-GB" b="1" dirty="0">
                <a:latin typeface="Calibri"/>
                <a:ea typeface="Calibri"/>
                <a:cs typeface="Calibri"/>
                <a:sym typeface="Calibri"/>
              </a:rPr>
              <a:t> </a:t>
            </a:r>
            <a:r>
              <a:rPr lang="en-GB" b="1" dirty="0" err="1">
                <a:latin typeface="Calibri"/>
                <a:ea typeface="Calibri"/>
                <a:cs typeface="Calibri"/>
                <a:sym typeface="Calibri"/>
              </a:rPr>
              <a:t>percebidos</a:t>
            </a:r>
            <a:r>
              <a:rPr lang="en-GB" b="1" dirty="0">
                <a:latin typeface="Calibri"/>
                <a:ea typeface="Calibri"/>
                <a:cs typeface="Calibri"/>
                <a:sym typeface="Calibri"/>
              </a:rPr>
              <a:t>)</a:t>
            </a:r>
          </a:p>
          <a:p>
            <a:pPr marL="457200" marR="60325"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Para </a:t>
            </a:r>
            <a:r>
              <a:rPr lang="en-GB" dirty="0" err="1">
                <a:latin typeface="Calibri"/>
                <a:ea typeface="Calibri"/>
                <a:cs typeface="Calibri"/>
                <a:sym typeface="Calibri"/>
              </a:rPr>
              <a:t>impedir</a:t>
            </a:r>
            <a:r>
              <a:rPr lang="en-GB" dirty="0">
                <a:latin typeface="Calibri"/>
                <a:ea typeface="Calibri"/>
                <a:cs typeface="Calibri"/>
                <a:sym typeface="Calibri"/>
              </a:rPr>
              <a:t> que as </a:t>
            </a:r>
            <a:r>
              <a:rPr lang="en-GB" dirty="0" err="1">
                <a:latin typeface="Calibri"/>
                <a:ea typeface="Calibri"/>
                <a:cs typeface="Calibri"/>
                <a:sym typeface="Calibri"/>
              </a:rPr>
              <a:t>pessoas</a:t>
            </a:r>
            <a:r>
              <a:rPr lang="en-GB" dirty="0">
                <a:latin typeface="Calibri"/>
                <a:ea typeface="Calibri"/>
                <a:cs typeface="Calibri"/>
                <a:sym typeface="Calibri"/>
              </a:rPr>
              <a:t> se </a:t>
            </a:r>
            <a:r>
              <a:rPr lang="en-GB" dirty="0" err="1">
                <a:latin typeface="Calibri"/>
                <a:ea typeface="Calibri"/>
                <a:cs typeface="Calibri"/>
                <a:sym typeface="Calibri"/>
              </a:rPr>
              <a:t>machuquem</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para </a:t>
            </a:r>
            <a:r>
              <a:rPr lang="en-GB" dirty="0" err="1">
                <a:latin typeface="Calibri"/>
                <a:ea typeface="Calibri"/>
                <a:cs typeface="Calibri"/>
                <a:sym typeface="Calibri"/>
              </a:rPr>
              <a:t>mantê</a:t>
            </a:r>
            <a:r>
              <a:rPr lang="en-GB" dirty="0">
                <a:latin typeface="Calibri"/>
                <a:ea typeface="Calibri"/>
                <a:cs typeface="Calibri"/>
                <a:sym typeface="Calibri"/>
              </a:rPr>
              <a:t>-las </a:t>
            </a:r>
            <a:r>
              <a:rPr lang="en-GB" dirty="0" err="1">
                <a:latin typeface="Calibri"/>
                <a:ea typeface="Calibri"/>
                <a:cs typeface="Calibri"/>
                <a:sym typeface="Calibri"/>
              </a:rPr>
              <a:t>seguras</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exemplo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resposta</a:t>
            </a:r>
            <a:r>
              <a:rPr lang="en-GB" dirty="0">
                <a:latin typeface="Calibri"/>
                <a:ea typeface="Calibri"/>
                <a:cs typeface="Calibri"/>
                <a:sym typeface="Calibri"/>
              </a:rPr>
              <a:t> a </a:t>
            </a:r>
            <a:r>
              <a:rPr lang="en-GB" dirty="0" err="1">
                <a:latin typeface="Calibri"/>
                <a:ea typeface="Calibri"/>
                <a:cs typeface="Calibri"/>
                <a:sym typeface="Calibri"/>
              </a:rPr>
              <a:t>tentativas</a:t>
            </a:r>
            <a:r>
              <a:rPr lang="en-GB" dirty="0">
                <a:latin typeface="Calibri"/>
                <a:ea typeface="Calibri"/>
                <a:cs typeface="Calibri"/>
                <a:sym typeface="Calibri"/>
              </a:rPr>
              <a:t> de </a:t>
            </a:r>
            <a:r>
              <a:rPr lang="en-GB" dirty="0" err="1">
                <a:latin typeface="Calibri"/>
                <a:ea typeface="Calibri"/>
                <a:cs typeface="Calibri"/>
                <a:sym typeface="Calibri"/>
              </a:rPr>
              <a:t>automutilação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de </a:t>
            </a:r>
            <a:r>
              <a:rPr lang="en-GB" dirty="0" err="1">
                <a:latin typeface="Calibri"/>
                <a:ea typeface="Calibri"/>
                <a:cs typeface="Calibri"/>
                <a:sym typeface="Calibri"/>
              </a:rPr>
              <a:t>suicídio</a:t>
            </a:r>
            <a:r>
              <a:rPr lang="en-GB" dirty="0">
                <a:latin typeface="Calibri"/>
                <a:ea typeface="Calibri"/>
                <a:cs typeface="Calibri"/>
                <a:sym typeface="Calibri"/>
              </a:rPr>
              <a:t>).</a:t>
            </a:r>
            <a:endParaRPr dirty="0">
              <a:latin typeface="Calibri"/>
              <a:ea typeface="Calibri"/>
              <a:cs typeface="Calibri"/>
              <a:sym typeface="Calibri"/>
            </a:endParaRPr>
          </a:p>
          <a:p>
            <a:pPr marL="742950" marR="60325" lvl="1" indent="-285750" algn="l" rtl="0">
              <a:lnSpc>
                <a:spcPct val="115000"/>
              </a:lnSpc>
              <a:spcBef>
                <a:spcPts val="0"/>
              </a:spcBef>
              <a:spcAft>
                <a:spcPts val="0"/>
              </a:spcAft>
              <a:buClr>
                <a:schemeClr val="dk1"/>
              </a:buClr>
              <a:buSzPts val="1200"/>
              <a:buFont typeface="Arial"/>
              <a:buChar char="•"/>
            </a:pPr>
            <a:r>
              <a:rPr lang="en-GB" dirty="0">
                <a:latin typeface="Calibri"/>
                <a:ea typeface="Calibri"/>
                <a:cs typeface="Calibri"/>
                <a:sym typeface="Calibri"/>
              </a:rPr>
              <a:t>Para </a:t>
            </a:r>
            <a:r>
              <a:rPr lang="en-GB" dirty="0" err="1">
                <a:latin typeface="Calibri"/>
                <a:ea typeface="Calibri"/>
                <a:cs typeface="Calibri"/>
                <a:sym typeface="Calibri"/>
              </a:rPr>
              <a:t>impedir</a:t>
            </a:r>
            <a:r>
              <a:rPr lang="en-GB" dirty="0">
                <a:latin typeface="Calibri"/>
                <a:ea typeface="Calibri"/>
                <a:cs typeface="Calibri"/>
                <a:sym typeface="Calibri"/>
              </a:rPr>
              <a:t> que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machuquem</a:t>
            </a:r>
            <a:r>
              <a:rPr lang="en-GB" dirty="0">
                <a:latin typeface="Calibri"/>
                <a:ea typeface="Calibri"/>
                <a:cs typeface="Calibri"/>
                <a:sym typeface="Calibri"/>
              </a:rPr>
              <a:t> </a:t>
            </a:r>
            <a:r>
              <a:rPr lang="en-GB" dirty="0" err="1">
                <a:latin typeface="Calibri"/>
                <a:ea typeface="Calibri"/>
                <a:cs typeface="Calibri"/>
                <a:sym typeface="Calibri"/>
              </a:rPr>
              <a:t>outras</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profissionais</a:t>
            </a:r>
            <a:r>
              <a:rPr lang="en-GB" dirty="0">
                <a:latin typeface="Calibri"/>
                <a:ea typeface="Calibri"/>
                <a:cs typeface="Calibri"/>
                <a:sym typeface="Calibri"/>
              </a:rPr>
              <a:t> de </a:t>
            </a:r>
            <a:r>
              <a:rPr lang="en-GB" dirty="0" err="1">
                <a:latin typeface="Calibri"/>
                <a:ea typeface="Calibri"/>
                <a:cs typeface="Calibri"/>
                <a:sym typeface="Calibri"/>
              </a:rPr>
              <a:t>serviços</a:t>
            </a:r>
            <a:r>
              <a:rPr lang="en-GB" dirty="0">
                <a:latin typeface="Calibri"/>
                <a:ea typeface="Calibri"/>
                <a:cs typeface="Calibri"/>
                <a:sym typeface="Calibri"/>
              </a:rPr>
              <a:t> </a:t>
            </a:r>
            <a:r>
              <a:rPr lang="en-GB" dirty="0" err="1">
                <a:latin typeface="Calibri"/>
                <a:ea typeface="Calibri"/>
                <a:cs typeface="Calibri"/>
                <a:sym typeface="Calibri"/>
              </a:rPr>
              <a:t>geralmente</a:t>
            </a:r>
            <a:r>
              <a:rPr lang="en-GB" dirty="0">
                <a:latin typeface="Calibri"/>
                <a:ea typeface="Calibri"/>
                <a:cs typeface="Calibri"/>
                <a:sym typeface="Calibri"/>
              </a:rPr>
              <a:t> </a:t>
            </a:r>
            <a:r>
              <a:rPr lang="en-GB" dirty="0" err="1">
                <a:latin typeface="Calibri"/>
                <a:ea typeface="Calibri"/>
                <a:cs typeface="Calibri"/>
                <a:sym typeface="Calibri"/>
              </a:rPr>
              <a:t>percebem</a:t>
            </a:r>
            <a:r>
              <a:rPr lang="en-GB" dirty="0">
                <a:latin typeface="Calibri"/>
                <a:ea typeface="Calibri"/>
                <a:cs typeface="Calibri"/>
                <a:sym typeface="Calibri"/>
              </a:rPr>
              <a:t> </a:t>
            </a:r>
            <a:r>
              <a:rPr lang="en-GB" dirty="0" err="1">
                <a:latin typeface="Calibri"/>
                <a:ea typeface="Calibri"/>
                <a:cs typeface="Calibri"/>
                <a:sym typeface="Calibri"/>
              </a:rPr>
              <a:t>situações</a:t>
            </a:r>
            <a:r>
              <a:rPr lang="en-GB" dirty="0">
                <a:latin typeface="Calibri"/>
                <a:ea typeface="Calibri"/>
                <a:cs typeface="Calibri"/>
                <a:sym typeface="Calibri"/>
              </a:rPr>
              <a:t> </a:t>
            </a:r>
            <a:r>
              <a:rPr lang="en-GB" dirty="0" err="1">
                <a:latin typeface="Calibri"/>
                <a:ea typeface="Calibri"/>
                <a:cs typeface="Calibri"/>
                <a:sym typeface="Calibri"/>
              </a:rPr>
              <a:t>potencialmente</a:t>
            </a:r>
            <a:r>
              <a:rPr lang="en-GB" dirty="0">
                <a:latin typeface="Calibri"/>
                <a:ea typeface="Calibri"/>
                <a:cs typeface="Calibri"/>
                <a:sym typeface="Calibri"/>
              </a:rPr>
              <a:t> </a:t>
            </a:r>
            <a:r>
              <a:rPr lang="en-GB" dirty="0" err="1">
                <a:latin typeface="Calibri"/>
                <a:ea typeface="Calibri"/>
                <a:cs typeface="Calibri"/>
                <a:sym typeface="Calibri"/>
              </a:rPr>
              <a:t>prejudiciais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perigosas</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um </a:t>
            </a:r>
            <a:r>
              <a:rPr lang="en-GB" dirty="0" err="1">
                <a:latin typeface="Calibri"/>
                <a:ea typeface="Calibri"/>
                <a:cs typeface="Calibri"/>
                <a:sym typeface="Calibri"/>
              </a:rPr>
              <a:t>dilema</a:t>
            </a:r>
            <a:r>
              <a:rPr lang="en-GB" dirty="0">
                <a:latin typeface="Calibri"/>
                <a:ea typeface="Calibri"/>
                <a:cs typeface="Calibri"/>
                <a:sym typeface="Calibri"/>
              </a:rPr>
              <a:t> entre a </a:t>
            </a:r>
            <a:r>
              <a:rPr lang="en-GB" dirty="0" err="1">
                <a:latin typeface="Calibri"/>
                <a:ea typeface="Calibri"/>
                <a:cs typeface="Calibri"/>
                <a:sym typeface="Calibri"/>
              </a:rPr>
              <a:t>necessidade</a:t>
            </a:r>
            <a:r>
              <a:rPr lang="en-GB" dirty="0">
                <a:latin typeface="Calibri"/>
                <a:ea typeface="Calibri"/>
                <a:cs typeface="Calibri"/>
                <a:sym typeface="Calibri"/>
              </a:rPr>
              <a:t> de </a:t>
            </a:r>
            <a:r>
              <a:rPr lang="en-GB" dirty="0" err="1">
                <a:latin typeface="Calibri"/>
                <a:ea typeface="Calibri"/>
                <a:cs typeface="Calibri"/>
                <a:sym typeface="Calibri"/>
              </a:rPr>
              <a:t>intervir</a:t>
            </a:r>
            <a:r>
              <a:rPr lang="en-GB" dirty="0">
                <a:latin typeface="Calibri"/>
                <a:ea typeface="Calibri"/>
                <a:cs typeface="Calibri"/>
                <a:sym typeface="Calibri"/>
              </a:rPr>
              <a:t> com </a:t>
            </a:r>
            <a:r>
              <a:rPr lang="en-GB" dirty="0" err="1">
                <a:latin typeface="Calibri"/>
                <a:ea typeface="Calibri"/>
                <a:cs typeface="Calibri"/>
                <a:sym typeface="Calibri"/>
              </a:rPr>
              <a:t>força</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fazer</a:t>
            </a:r>
            <a:r>
              <a:rPr lang="en-GB" dirty="0">
                <a:latin typeface="Calibri"/>
                <a:ea typeface="Calibri"/>
                <a:cs typeface="Calibri"/>
                <a:sym typeface="Calibri"/>
              </a:rPr>
              <a:t> nada. Eles </a:t>
            </a:r>
            <a:r>
              <a:rPr lang="en-GB" dirty="0" err="1">
                <a:latin typeface="Calibri"/>
                <a:ea typeface="Calibri"/>
                <a:cs typeface="Calibri"/>
                <a:sym typeface="Calibri"/>
              </a:rPr>
              <a:t>geralmente</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veem</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terceira</a:t>
            </a:r>
            <a:r>
              <a:rPr lang="en-GB" dirty="0">
                <a:latin typeface="Calibri"/>
                <a:ea typeface="Calibri"/>
                <a:cs typeface="Calibri"/>
                <a:sym typeface="Calibri"/>
              </a:rPr>
              <a:t> </a:t>
            </a:r>
            <a:r>
              <a:rPr lang="en-GB" dirty="0" err="1">
                <a:latin typeface="Calibri"/>
                <a:ea typeface="Calibri"/>
                <a:cs typeface="Calibri"/>
                <a:sym typeface="Calibri"/>
              </a:rPr>
              <a:t>opção</a:t>
            </a:r>
            <a:r>
              <a:rPr lang="en-GB" dirty="0">
                <a:latin typeface="Calibri"/>
                <a:ea typeface="Calibri"/>
                <a:cs typeface="Calibri"/>
                <a:sym typeface="Calibri"/>
              </a:rPr>
              <a:t>.</a:t>
            </a:r>
            <a:endParaRPr dirty="0">
              <a:latin typeface="Calibri"/>
              <a:ea typeface="Calibri"/>
              <a:cs typeface="Calibri"/>
              <a:sym typeface="Calibri"/>
            </a:endParaRPr>
          </a:p>
          <a:p>
            <a:pPr marL="457200" marR="60325" lvl="0" indent="0" algn="l"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171450" marR="60325" lvl="0" indent="-171450" algn="l" rtl="0">
              <a:lnSpc>
                <a:spcPct val="115000"/>
              </a:lnSpc>
              <a:spcBef>
                <a:spcPts val="0"/>
              </a:spcBef>
              <a:spcAft>
                <a:spcPts val="0"/>
              </a:spcAft>
              <a:buClr>
                <a:schemeClr val="dk1"/>
              </a:buClr>
              <a:buSzPts val="1200"/>
              <a:buFont typeface="Arial"/>
              <a:buChar char="•"/>
            </a:pPr>
            <a:r>
              <a:rPr lang="en-GB" dirty="0" err="1">
                <a:latin typeface="Calibri"/>
                <a:ea typeface="Calibri"/>
                <a:cs typeface="Calibri"/>
                <a:sym typeface="Calibri"/>
              </a:rPr>
              <a:t>Eliminar</a:t>
            </a:r>
            <a:r>
              <a:rPr lang="en-GB" dirty="0">
                <a:latin typeface="Calibri"/>
                <a:ea typeface="Calibri"/>
                <a:cs typeface="Calibri"/>
                <a:sym typeface="Calibri"/>
              </a:rPr>
              <a:t> as </a:t>
            </a:r>
            <a:r>
              <a:rPr lang="en-GB" dirty="0" err="1">
                <a:latin typeface="Calibri"/>
                <a:ea typeface="Calibri"/>
                <a:cs typeface="Calibri"/>
                <a:sym typeface="Calibri"/>
              </a:rPr>
              <a:t>práticas</a:t>
            </a:r>
            <a:r>
              <a:rPr lang="en-GB" dirty="0">
                <a:latin typeface="Calibri"/>
                <a:ea typeface="Calibri"/>
                <a:cs typeface="Calibri"/>
                <a:sym typeface="Calibri"/>
              </a:rPr>
              <a:t> de </a:t>
            </a:r>
            <a:r>
              <a:rPr lang="en-GB" dirty="0" err="1">
                <a:latin typeface="Calibri"/>
                <a:ea typeface="Calibri"/>
                <a:cs typeface="Calibri"/>
                <a:sym typeface="Calibri"/>
              </a:rPr>
              <a:t>isolamento</a:t>
            </a:r>
            <a:r>
              <a:rPr lang="en-GB" dirty="0">
                <a:latin typeface="Calibri"/>
                <a:ea typeface="Calibri"/>
                <a:cs typeface="Calibri"/>
                <a:sym typeface="Calibri"/>
              </a:rPr>
              <a:t> e </a:t>
            </a:r>
            <a:r>
              <a:rPr lang="en-GB" dirty="0" err="1">
                <a:latin typeface="Calibri"/>
                <a:ea typeface="Calibri"/>
                <a:cs typeface="Calibri"/>
                <a:sym typeface="Calibri"/>
              </a:rPr>
              <a:t>contenção</a:t>
            </a:r>
            <a:endParaRPr dirty="0"/>
          </a:p>
          <a:p>
            <a:pPr marL="628650" marR="60325" lvl="1" indent="-171450" algn="l" rtl="0">
              <a:lnSpc>
                <a:spcPct val="115000"/>
              </a:lnSpc>
              <a:spcBef>
                <a:spcPts val="1000"/>
              </a:spcBef>
              <a:spcAft>
                <a:spcPts val="0"/>
              </a:spcAft>
              <a:buClr>
                <a:schemeClr val="dk1"/>
              </a:buClr>
              <a:buSzPts val="1200"/>
              <a:buFont typeface="Arial"/>
              <a:buChar char="•"/>
            </a:pP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implica</a:t>
            </a:r>
            <a:r>
              <a:rPr lang="en-GB" dirty="0">
                <a:latin typeface="Calibri"/>
                <a:ea typeface="Calibri"/>
                <a:cs typeface="Calibri"/>
                <a:sym typeface="Calibri"/>
              </a:rPr>
              <a:t> que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devam</a:t>
            </a:r>
            <a:r>
              <a:rPr lang="en-GB" dirty="0">
                <a:latin typeface="Calibri"/>
                <a:ea typeface="Calibri"/>
                <a:cs typeface="Calibri"/>
                <a:sym typeface="Calibri"/>
              </a:rPr>
              <a:t> </a:t>
            </a:r>
            <a:r>
              <a:rPr lang="en-GB" dirty="0" err="1">
                <a:latin typeface="Calibri"/>
                <a:ea typeface="Calibri"/>
                <a:cs typeface="Calibri"/>
                <a:sym typeface="Calibri"/>
              </a:rPr>
              <a:t>tomar</a:t>
            </a:r>
            <a:r>
              <a:rPr lang="en-GB" dirty="0">
                <a:latin typeface="Calibri"/>
                <a:ea typeface="Calibri"/>
                <a:cs typeface="Calibri"/>
                <a:sym typeface="Calibri"/>
              </a:rPr>
              <a:t> </a:t>
            </a:r>
            <a:r>
              <a:rPr lang="en-GB" dirty="0" err="1">
                <a:latin typeface="Calibri"/>
                <a:ea typeface="Calibri"/>
                <a:cs typeface="Calibri"/>
                <a:sym typeface="Calibri"/>
              </a:rPr>
              <a:t>medidas</a:t>
            </a:r>
            <a:r>
              <a:rPr lang="en-GB" dirty="0">
                <a:latin typeface="Calibri"/>
                <a:ea typeface="Calibri"/>
                <a:cs typeface="Calibri"/>
                <a:sym typeface="Calibri"/>
              </a:rPr>
              <a:t> para </a:t>
            </a:r>
            <a:r>
              <a:rPr lang="en-GB" dirty="0" err="1">
                <a:latin typeface="Calibri"/>
                <a:ea typeface="Calibri"/>
                <a:cs typeface="Calibri"/>
                <a:sym typeface="Calibri"/>
              </a:rPr>
              <a:t>impedir</a:t>
            </a:r>
            <a:r>
              <a:rPr lang="en-GB" dirty="0">
                <a:latin typeface="Calibri"/>
                <a:ea typeface="Calibri"/>
                <a:cs typeface="Calibri"/>
                <a:sym typeface="Calibri"/>
              </a:rPr>
              <a:t> que </a:t>
            </a:r>
            <a:r>
              <a:rPr lang="en-GB" dirty="0" err="1">
                <a:latin typeface="Calibri"/>
                <a:ea typeface="Calibri"/>
                <a:cs typeface="Calibri"/>
                <a:sym typeface="Calibri"/>
              </a:rPr>
              <a:t>alguém</a:t>
            </a:r>
            <a:r>
              <a:rPr lang="en-GB" dirty="0">
                <a:latin typeface="Calibri"/>
                <a:ea typeface="Calibri"/>
                <a:cs typeface="Calibri"/>
                <a:sym typeface="Calibri"/>
              </a:rPr>
              <a:t> se </a:t>
            </a:r>
            <a:r>
              <a:rPr lang="en-GB" dirty="0" err="1">
                <a:latin typeface="Calibri"/>
                <a:ea typeface="Calibri"/>
                <a:cs typeface="Calibri"/>
                <a:sym typeface="Calibri"/>
              </a:rPr>
              <a:t>machuque</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machuque</a:t>
            </a:r>
            <a:r>
              <a:rPr lang="en-GB" dirty="0">
                <a:latin typeface="Calibri"/>
                <a:ea typeface="Calibri"/>
                <a:cs typeface="Calibri"/>
                <a:sym typeface="Calibri"/>
              </a:rPr>
              <a:t> </a:t>
            </a:r>
            <a:r>
              <a:rPr lang="en-GB" dirty="0" err="1">
                <a:latin typeface="Calibri"/>
                <a:ea typeface="Calibri"/>
                <a:cs typeface="Calibri"/>
                <a:sym typeface="Calibri"/>
              </a:rPr>
              <a:t>outras</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 Pode haver </a:t>
            </a:r>
            <a:r>
              <a:rPr lang="en-GB" dirty="0" err="1">
                <a:latin typeface="Calibri"/>
                <a:ea typeface="Calibri"/>
                <a:cs typeface="Calibri"/>
                <a:sym typeface="Calibri"/>
              </a:rPr>
              <a:t>situações</a:t>
            </a:r>
            <a:r>
              <a:rPr lang="en-GB" dirty="0">
                <a:latin typeface="Calibri"/>
                <a:ea typeface="Calibri"/>
                <a:cs typeface="Calibri"/>
                <a:sym typeface="Calibri"/>
              </a:rPr>
              <a:t> que </a:t>
            </a:r>
            <a:r>
              <a:rPr lang="en-GB" dirty="0" err="1">
                <a:latin typeface="Calibri"/>
                <a:ea typeface="Calibri"/>
                <a:cs typeface="Calibri"/>
                <a:sym typeface="Calibri"/>
              </a:rPr>
              <a:t>exijam</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resposta</a:t>
            </a:r>
            <a:r>
              <a:rPr lang="en-GB" dirty="0">
                <a:latin typeface="Calibri"/>
                <a:ea typeface="Calibri"/>
                <a:cs typeface="Calibri"/>
                <a:sym typeface="Calibri"/>
              </a:rPr>
              <a:t> </a:t>
            </a:r>
            <a:r>
              <a:rPr lang="en-GB" dirty="0" err="1">
                <a:latin typeface="Calibri"/>
                <a:ea typeface="Calibri"/>
                <a:cs typeface="Calibri"/>
                <a:sym typeface="Calibri"/>
              </a:rPr>
              <a:t>imediata</a:t>
            </a:r>
            <a:r>
              <a:rPr lang="en-GB" dirty="0">
                <a:latin typeface="Calibri"/>
                <a:ea typeface="Calibri"/>
                <a:cs typeface="Calibri"/>
                <a:sym typeface="Calibri"/>
              </a:rPr>
              <a:t> para </a:t>
            </a:r>
            <a:r>
              <a:rPr lang="en-GB" dirty="0" err="1">
                <a:latin typeface="Calibri"/>
                <a:ea typeface="Calibri"/>
                <a:cs typeface="Calibri"/>
                <a:sym typeface="Calibri"/>
              </a:rPr>
              <a:t>salvar</a:t>
            </a:r>
            <a:r>
              <a:rPr lang="en-GB" dirty="0">
                <a:latin typeface="Calibri"/>
                <a:ea typeface="Calibri"/>
                <a:cs typeface="Calibri"/>
                <a:sym typeface="Calibri"/>
              </a:rPr>
              <a:t> </a:t>
            </a:r>
            <a:r>
              <a:rPr lang="en-GB" dirty="0" err="1">
                <a:latin typeface="Calibri"/>
                <a:ea typeface="Calibri"/>
                <a:cs typeface="Calibri"/>
                <a:sym typeface="Calibri"/>
              </a:rPr>
              <a:t>alguém</a:t>
            </a:r>
            <a:r>
              <a:rPr lang="en-GB" dirty="0">
                <a:latin typeface="Calibri"/>
                <a:ea typeface="Calibri"/>
                <a:cs typeface="Calibri"/>
                <a:sym typeface="Calibri"/>
              </a:rPr>
              <a:t> de um </a:t>
            </a:r>
            <a:r>
              <a:rPr lang="en-GB" dirty="0" err="1">
                <a:latin typeface="Calibri"/>
                <a:ea typeface="Calibri"/>
                <a:cs typeface="Calibri"/>
                <a:sym typeface="Calibri"/>
              </a:rPr>
              <a:t>dano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para </a:t>
            </a:r>
            <a:r>
              <a:rPr lang="en-GB" dirty="0" err="1">
                <a:latin typeface="Calibri"/>
                <a:ea typeface="Calibri"/>
                <a:cs typeface="Calibri"/>
                <a:sym typeface="Calibri"/>
              </a:rPr>
              <a:t>salvar</a:t>
            </a:r>
            <a:r>
              <a:rPr lang="en-GB" dirty="0">
                <a:latin typeface="Calibri"/>
                <a:ea typeface="Calibri"/>
                <a:cs typeface="Calibri"/>
                <a:sym typeface="Calibri"/>
              </a:rPr>
              <a:t> </a:t>
            </a:r>
            <a:r>
              <a:rPr lang="en-GB" dirty="0" err="1">
                <a:latin typeface="Calibri"/>
                <a:ea typeface="Calibri"/>
                <a:cs typeface="Calibri"/>
                <a:sym typeface="Calibri"/>
              </a:rPr>
              <a:t>sua</a:t>
            </a:r>
            <a:r>
              <a:rPr lang="en-GB" dirty="0">
                <a:latin typeface="Calibri"/>
                <a:ea typeface="Calibri"/>
                <a:cs typeface="Calibri"/>
                <a:sym typeface="Calibri"/>
              </a:rPr>
              <a:t> </a:t>
            </a:r>
            <a:r>
              <a:rPr lang="en-GB" dirty="0" err="1">
                <a:latin typeface="Calibri"/>
                <a:ea typeface="Calibri"/>
                <a:cs typeface="Calibri"/>
                <a:sym typeface="Calibri"/>
              </a:rPr>
              <a:t>vida</a:t>
            </a:r>
            <a:r>
              <a:rPr lang="en-GB" dirty="0">
                <a:latin typeface="Calibri"/>
                <a:ea typeface="Calibri"/>
                <a:cs typeface="Calibri"/>
                <a:sym typeface="Calibri"/>
              </a:rPr>
              <a:t>. </a:t>
            </a:r>
            <a:endParaRPr dirty="0"/>
          </a:p>
          <a:p>
            <a:pPr marL="628650" marR="60325" lvl="1" indent="-171450" algn="l" rtl="0">
              <a:lnSpc>
                <a:spcPct val="115000"/>
              </a:lnSpc>
              <a:spcBef>
                <a:spcPts val="1000"/>
              </a:spcBef>
              <a:spcAft>
                <a:spcPts val="0"/>
              </a:spcAft>
              <a:buClr>
                <a:schemeClr val="dk1"/>
              </a:buClr>
              <a:buSzPts val="1200"/>
              <a:buFont typeface="Arial"/>
              <a:buChar char="•"/>
            </a:pPr>
            <a:r>
              <a:rPr lang="en-GB" dirty="0">
                <a:latin typeface="Calibri"/>
                <a:ea typeface="Calibri"/>
                <a:cs typeface="Calibri"/>
                <a:sym typeface="Calibri"/>
              </a:rPr>
              <a:t>No </a:t>
            </a:r>
            <a:r>
              <a:rPr lang="en-GB" dirty="0" err="1">
                <a:latin typeface="Calibri"/>
                <a:ea typeface="Calibri"/>
                <a:cs typeface="Calibri"/>
                <a:sym typeface="Calibri"/>
              </a:rPr>
              <a:t>entanto</a:t>
            </a:r>
            <a:r>
              <a:rPr lang="en-GB" dirty="0">
                <a:latin typeface="Calibri"/>
                <a:ea typeface="Calibri"/>
                <a:cs typeface="Calibri"/>
                <a:sym typeface="Calibri"/>
              </a:rPr>
              <a:t>, </a:t>
            </a:r>
            <a:r>
              <a:rPr lang="en-GB" dirty="0" err="1">
                <a:latin typeface="Calibri"/>
                <a:ea typeface="Calibri"/>
                <a:cs typeface="Calibri"/>
                <a:sym typeface="Calibri"/>
              </a:rPr>
              <a:t>qualquer</a:t>
            </a:r>
            <a:r>
              <a:rPr lang="en-GB" dirty="0">
                <a:latin typeface="Calibri"/>
                <a:ea typeface="Calibri"/>
                <a:cs typeface="Calibri"/>
                <a:sym typeface="Calibri"/>
              </a:rPr>
              <a:t> </a:t>
            </a:r>
            <a:r>
              <a:rPr lang="en-GB" dirty="0" err="1">
                <a:latin typeface="Calibri"/>
                <a:ea typeface="Calibri"/>
                <a:cs typeface="Calibri"/>
                <a:sym typeface="Calibri"/>
              </a:rPr>
              <a:t>resposta</a:t>
            </a:r>
            <a:r>
              <a:rPr lang="en-GB" dirty="0">
                <a:latin typeface="Calibri"/>
                <a:ea typeface="Calibri"/>
                <a:cs typeface="Calibri"/>
                <a:sym typeface="Calibri"/>
              </a:rPr>
              <a:t> </a:t>
            </a:r>
            <a:r>
              <a:rPr lang="en-GB" dirty="0" err="1">
                <a:latin typeface="Calibri"/>
                <a:ea typeface="Calibri"/>
                <a:cs typeface="Calibri"/>
                <a:sym typeface="Calibri"/>
              </a:rPr>
              <a:t>desse</a:t>
            </a:r>
            <a:r>
              <a:rPr lang="en-GB" dirty="0">
                <a:latin typeface="Calibri"/>
                <a:ea typeface="Calibri"/>
                <a:cs typeface="Calibri"/>
                <a:sym typeface="Calibri"/>
              </a:rPr>
              <a:t> </a:t>
            </a:r>
            <a:r>
              <a:rPr lang="en-GB" dirty="0" err="1">
                <a:latin typeface="Calibri"/>
                <a:ea typeface="Calibri"/>
                <a:cs typeface="Calibri"/>
                <a:sym typeface="Calibri"/>
              </a:rPr>
              <a:t>tipo</a:t>
            </a:r>
            <a:r>
              <a:rPr lang="en-GB" dirty="0">
                <a:latin typeface="Calibri"/>
                <a:ea typeface="Calibri"/>
                <a:cs typeface="Calibri"/>
                <a:sym typeface="Calibri"/>
              </a:rPr>
              <a:t> </a:t>
            </a:r>
            <a:r>
              <a:rPr lang="en-GB" dirty="0" err="1">
                <a:latin typeface="Calibri"/>
                <a:ea typeface="Calibri"/>
                <a:cs typeface="Calibri"/>
                <a:sym typeface="Calibri"/>
              </a:rPr>
              <a:t>deve</a:t>
            </a:r>
            <a:r>
              <a:rPr lang="en-GB" dirty="0">
                <a:latin typeface="Calibri"/>
                <a:ea typeface="Calibri"/>
                <a:cs typeface="Calibri"/>
                <a:sym typeface="Calibri"/>
              </a:rPr>
              <a:t> ser </a:t>
            </a:r>
            <a:r>
              <a:rPr lang="en-GB" dirty="0" err="1">
                <a:latin typeface="Calibri"/>
                <a:ea typeface="Calibri"/>
                <a:cs typeface="Calibri"/>
                <a:sym typeface="Calibri"/>
              </a:rPr>
              <a:t>tomada</a:t>
            </a:r>
            <a:r>
              <a:rPr lang="en-GB" dirty="0">
                <a:latin typeface="Calibri"/>
                <a:ea typeface="Calibri"/>
                <a:cs typeface="Calibri"/>
                <a:sym typeface="Calibri"/>
              </a:rPr>
              <a:t> da </a:t>
            </a:r>
            <a:r>
              <a:rPr lang="en-GB" dirty="0" err="1">
                <a:latin typeface="Calibri"/>
                <a:ea typeface="Calibri"/>
                <a:cs typeface="Calibri"/>
                <a:sym typeface="Calibri"/>
              </a:rPr>
              <a:t>mesma</a:t>
            </a:r>
            <a:r>
              <a:rPr lang="en-GB" dirty="0">
                <a:latin typeface="Calibri"/>
                <a:ea typeface="Calibri"/>
                <a:cs typeface="Calibri"/>
                <a:sym typeface="Calibri"/>
              </a:rPr>
              <a:t> forma que seria </a:t>
            </a:r>
            <a:r>
              <a:rPr lang="en-GB" dirty="0" err="1">
                <a:latin typeface="Calibri"/>
                <a:ea typeface="Calibri"/>
                <a:cs typeface="Calibri"/>
                <a:sym typeface="Calibri"/>
              </a:rPr>
              <a:t>tomada</a:t>
            </a:r>
            <a:r>
              <a:rPr lang="en-GB" dirty="0">
                <a:latin typeface="Calibri"/>
                <a:ea typeface="Calibri"/>
                <a:cs typeface="Calibri"/>
                <a:sym typeface="Calibri"/>
              </a:rPr>
              <a:t> com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pessoa</a:t>
            </a:r>
            <a:r>
              <a:rPr lang="en-GB" dirty="0">
                <a:latin typeface="Calibri"/>
                <a:ea typeface="Calibri"/>
                <a:cs typeface="Calibri"/>
                <a:sym typeface="Calibri"/>
              </a:rPr>
              <a:t> que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tem</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deficiência</a:t>
            </a:r>
            <a:r>
              <a:rPr lang="en-GB" dirty="0">
                <a:latin typeface="Calibri"/>
                <a:ea typeface="Calibri"/>
                <a:cs typeface="Calibri"/>
                <a:sym typeface="Calibri"/>
              </a:rPr>
              <a:t> </a:t>
            </a:r>
            <a:r>
              <a:rPr lang="en-GB" dirty="0" err="1">
                <a:latin typeface="Calibri"/>
                <a:ea typeface="Calibri"/>
                <a:cs typeface="Calibri"/>
                <a:sym typeface="Calibri"/>
              </a:rPr>
              <a:t>psicossocial</a:t>
            </a:r>
            <a:r>
              <a:rPr lang="en-GB" dirty="0">
                <a:latin typeface="Calibri"/>
                <a:ea typeface="Calibri"/>
                <a:cs typeface="Calibri"/>
                <a:sym typeface="Calibri"/>
              </a:rPr>
              <a:t>, </a:t>
            </a:r>
            <a:r>
              <a:rPr lang="en-GB" dirty="0" err="1">
                <a:latin typeface="Calibri"/>
                <a:ea typeface="Calibri"/>
                <a:cs typeface="Calibri"/>
                <a:sym typeface="Calibri"/>
              </a:rPr>
              <a:t>intelectual</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cognitiva</a:t>
            </a:r>
            <a:r>
              <a:rPr lang="en-GB" dirty="0">
                <a:latin typeface="Calibri"/>
                <a:ea typeface="Calibri"/>
                <a:cs typeface="Calibri"/>
                <a:sym typeface="Calibri"/>
              </a:rPr>
              <a:t>.</a:t>
            </a:r>
            <a:endParaRPr dirty="0">
              <a:solidFill>
                <a:schemeClr val="dk1"/>
              </a:solidFill>
              <a:latin typeface="Calibri"/>
              <a:ea typeface="Calibri"/>
              <a:cs typeface="Calibri"/>
              <a:sym typeface="Calibri"/>
            </a:endParaRPr>
          </a:p>
          <a:p>
            <a:pPr marL="171450" marR="60325" lvl="0" indent="-171450" algn="l" rtl="0">
              <a:lnSpc>
                <a:spcPct val="115000"/>
              </a:lnSpc>
              <a:spcBef>
                <a:spcPts val="1000"/>
              </a:spcBef>
              <a:spcAft>
                <a:spcPts val="0"/>
              </a:spcAft>
              <a:buClr>
                <a:srgbClr val="4F81BD"/>
              </a:buClr>
              <a:buSzPts val="1200"/>
              <a:buFont typeface="Arial"/>
              <a:buChar char="•"/>
            </a:pPr>
            <a:r>
              <a:rPr lang="en-GB" dirty="0">
                <a:solidFill>
                  <a:srgbClr val="4F81BD"/>
                </a:solidFill>
                <a:latin typeface="Calibri"/>
                <a:ea typeface="Calibri"/>
                <a:cs typeface="Calibri"/>
                <a:sym typeface="Calibri"/>
              </a:rPr>
              <a:t>Neste </a:t>
            </a:r>
            <a:r>
              <a:rPr lang="en-GB" dirty="0" err="1">
                <a:solidFill>
                  <a:srgbClr val="4F81BD"/>
                </a:solidFill>
                <a:latin typeface="Calibri"/>
                <a:ea typeface="Calibri"/>
                <a:cs typeface="Calibri"/>
                <a:sym typeface="Calibri"/>
              </a:rPr>
              <a:t>ponto</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facilitador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pode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querer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discutir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alguns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exemplos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exemplo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impedir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alguém</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pular</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segurar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alguém</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impedir</a:t>
            </a:r>
            <a:r>
              <a:rPr lang="en-GB" dirty="0">
                <a:solidFill>
                  <a:srgbClr val="4F81BD"/>
                </a:solidFill>
                <a:latin typeface="Calibri"/>
                <a:ea typeface="Calibri"/>
                <a:cs typeface="Calibri"/>
                <a:sym typeface="Calibri"/>
              </a:rPr>
              <a:t> que bata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outra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a:t>
            </a:r>
            <a:r>
              <a:rPr lang="en-GB" dirty="0">
                <a:solidFill>
                  <a:srgbClr val="4F81BD"/>
                </a:solidFill>
                <a:latin typeface="Calibri"/>
                <a:ea typeface="Calibri"/>
                <a:cs typeface="Calibri"/>
                <a:sym typeface="Calibri"/>
              </a:rPr>
              <a:t>) com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objetivo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é</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fazer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distinção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clara</a:t>
            </a:r>
            <a:r>
              <a:rPr lang="en-GB" dirty="0">
                <a:solidFill>
                  <a:srgbClr val="4F81BD"/>
                </a:solidFill>
                <a:latin typeface="Calibri"/>
                <a:ea typeface="Calibri"/>
                <a:cs typeface="Calibri"/>
                <a:sym typeface="Calibri"/>
              </a:rPr>
              <a:t> entre </a:t>
            </a:r>
            <a:r>
              <a:rPr lang="en-GB" dirty="0" err="1">
                <a:solidFill>
                  <a:srgbClr val="4F81BD"/>
                </a:solidFill>
                <a:latin typeface="Calibri"/>
                <a:ea typeface="Calibri"/>
                <a:cs typeface="Calibri"/>
                <a:sym typeface="Calibri"/>
              </a:rPr>
              <a:t>essas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situações</a:t>
            </a:r>
            <a:r>
              <a:rPr lang="en-GB" dirty="0">
                <a:solidFill>
                  <a:srgbClr val="4F81BD"/>
                </a:solidFill>
                <a:latin typeface="Calibri"/>
                <a:ea typeface="Calibri"/>
                <a:cs typeface="Calibri"/>
                <a:sym typeface="Calibri"/>
              </a:rPr>
              <a:t> e o </a:t>
            </a:r>
            <a:r>
              <a:rPr lang="en-GB" dirty="0" err="1">
                <a:solidFill>
                  <a:srgbClr val="4F81BD"/>
                </a:solidFill>
                <a:latin typeface="Calibri"/>
                <a:ea typeface="Calibri"/>
                <a:cs typeface="Calibri"/>
                <a:sym typeface="Calibri"/>
              </a:rPr>
              <a:t>isolamento</a:t>
            </a:r>
            <a:r>
              <a:rPr lang="en-GB" dirty="0">
                <a:solidFill>
                  <a:srgbClr val="4F81BD"/>
                </a:solidFill>
                <a:latin typeface="Calibri"/>
                <a:ea typeface="Calibri"/>
                <a:cs typeface="Calibri"/>
                <a:sym typeface="Calibri"/>
              </a:rPr>
              <a:t> e a </a:t>
            </a:r>
            <a:r>
              <a:rPr lang="en-GB" dirty="0" err="1">
                <a:solidFill>
                  <a:srgbClr val="4F81BD"/>
                </a:solidFill>
                <a:latin typeface="Calibri"/>
                <a:ea typeface="Calibri"/>
                <a:cs typeface="Calibri"/>
                <a:sym typeface="Calibri"/>
              </a:rPr>
              <a:t>contenção</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628650" marR="60325" lvl="1" indent="-95250" algn="l" rtl="0">
              <a:lnSpc>
                <a:spcPct val="115000"/>
              </a:lnSpc>
              <a:spcBef>
                <a:spcPts val="1000"/>
              </a:spcBef>
              <a:spcAft>
                <a:spcPts val="0"/>
              </a:spcAft>
              <a:buClr>
                <a:schemeClr val="dk1"/>
              </a:buClr>
              <a:buSzPts val="1200"/>
              <a:buFont typeface="Arial"/>
              <a:buNone/>
            </a:pP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323" name="Google Shape;32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60325" lvl="0" indent="0" algn="l" rtl="0">
              <a:lnSpc>
                <a:spcPct val="115000"/>
              </a:lnSpc>
              <a:spcBef>
                <a:spcPts val="0"/>
              </a:spcBef>
              <a:spcAft>
                <a:spcPts val="0"/>
              </a:spcAft>
              <a:buNone/>
            </a:pP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171450" marR="60325" lvl="0" indent="-171450" algn="l" rtl="0">
              <a:lnSpc>
                <a:spcPct val="115000"/>
              </a:lnSpc>
              <a:spcBef>
                <a:spcPts val="1000"/>
              </a:spcBef>
              <a:spcAft>
                <a:spcPts val="0"/>
              </a:spcAft>
              <a:buClr>
                <a:schemeClr val="dk1"/>
              </a:buClr>
              <a:buSzPts val="1200"/>
              <a:buFont typeface="Arial"/>
              <a:buChar char="•"/>
            </a:pPr>
            <a:r>
              <a:rPr lang="en-GB" dirty="0" err="1">
                <a:latin typeface="Calibri"/>
                <a:ea typeface="Calibri"/>
                <a:cs typeface="Calibri"/>
                <a:sym typeface="Calibri"/>
              </a:rPr>
              <a:t>Além</a:t>
            </a:r>
            <a:r>
              <a:rPr lang="en-GB" dirty="0">
                <a:latin typeface="Calibri"/>
                <a:ea typeface="Calibri"/>
                <a:cs typeface="Calibri"/>
                <a:sym typeface="Calibri"/>
              </a:rPr>
              <a:t> </a:t>
            </a:r>
            <a:r>
              <a:rPr lang="en-GB" dirty="0" err="1">
                <a:latin typeface="Calibri"/>
                <a:ea typeface="Calibri"/>
                <a:cs typeface="Calibri"/>
                <a:sym typeface="Calibri"/>
              </a:rPr>
              <a:t>disso</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importante</a:t>
            </a:r>
            <a:r>
              <a:rPr lang="en-GB" dirty="0">
                <a:latin typeface="Calibri"/>
                <a:ea typeface="Calibri"/>
                <a:cs typeface="Calibri"/>
                <a:sym typeface="Calibri"/>
              </a:rPr>
              <a:t> que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funcionários</a:t>
            </a:r>
            <a:r>
              <a:rPr lang="en-GB" dirty="0">
                <a:latin typeface="Calibri"/>
                <a:ea typeface="Calibri"/>
                <a:cs typeface="Calibri"/>
                <a:sym typeface="Calibri"/>
              </a:rPr>
              <a:t> do </a:t>
            </a:r>
            <a:r>
              <a:rPr lang="en-GB" dirty="0" err="1">
                <a:latin typeface="Calibri"/>
                <a:ea typeface="Calibri"/>
                <a:cs typeface="Calibri"/>
                <a:sym typeface="Calibri"/>
              </a:rPr>
              <a:t>serviço</a:t>
            </a:r>
            <a:r>
              <a:rPr lang="en-GB" dirty="0">
                <a:latin typeface="Calibri"/>
                <a:ea typeface="Calibri"/>
                <a:cs typeface="Calibri"/>
                <a:sym typeface="Calibri"/>
              </a:rPr>
              <a:t> </a:t>
            </a:r>
            <a:r>
              <a:rPr lang="en-GB" dirty="0" err="1">
                <a:latin typeface="Calibri"/>
                <a:ea typeface="Calibri"/>
                <a:cs typeface="Calibri"/>
                <a:sym typeface="Calibri"/>
              </a:rPr>
              <a:t>reconheçam</a:t>
            </a:r>
            <a:r>
              <a:rPr lang="en-GB" dirty="0">
                <a:latin typeface="Calibri"/>
                <a:ea typeface="Calibri"/>
                <a:cs typeface="Calibri"/>
                <a:sym typeface="Calibri"/>
              </a:rPr>
              <a:t> que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controlar</a:t>
            </a:r>
            <a:r>
              <a:rPr lang="en-GB" dirty="0">
                <a:latin typeface="Calibri"/>
                <a:ea typeface="Calibri"/>
                <a:cs typeface="Calibri"/>
                <a:sym typeface="Calibri"/>
              </a:rPr>
              <a:t> </a:t>
            </a:r>
            <a:r>
              <a:rPr lang="en-GB" dirty="0" err="1">
                <a:latin typeface="Calibri"/>
                <a:ea typeface="Calibri"/>
                <a:cs typeface="Calibri"/>
                <a:sym typeface="Calibri"/>
              </a:rPr>
              <a:t>tudo</a:t>
            </a:r>
            <a:r>
              <a:rPr lang="en-GB" dirty="0">
                <a:latin typeface="Calibri"/>
                <a:ea typeface="Calibri"/>
                <a:cs typeface="Calibri"/>
                <a:sym typeface="Calibri"/>
              </a:rPr>
              <a:t>. </a:t>
            </a:r>
            <a:endParaRPr dirty="0"/>
          </a:p>
          <a:p>
            <a:pPr marL="171450" marR="60325" lvl="0" indent="-171450" algn="l" rtl="0">
              <a:lnSpc>
                <a:spcPct val="115000"/>
              </a:lnSpc>
              <a:spcBef>
                <a:spcPts val="1000"/>
              </a:spcBef>
              <a:spcAft>
                <a:spcPts val="0"/>
              </a:spcAft>
              <a:buClr>
                <a:schemeClr val="dk1"/>
              </a:buClr>
              <a:buSzPts val="1200"/>
              <a:buFont typeface="Arial"/>
              <a:buChar char="•"/>
            </a:pPr>
            <a:r>
              <a:rPr lang="en-GB" dirty="0" err="1">
                <a:latin typeface="Calibri"/>
                <a:ea typeface="Calibri"/>
                <a:cs typeface="Calibri"/>
                <a:sym typeface="Calibri"/>
              </a:rPr>
              <a:t>Às</a:t>
            </a:r>
            <a:r>
              <a:rPr lang="en-GB" dirty="0">
                <a:latin typeface="Calibri"/>
                <a:ea typeface="Calibri"/>
                <a:cs typeface="Calibri"/>
                <a:sym typeface="Calibri"/>
              </a:rPr>
              <a:t> </a:t>
            </a:r>
            <a:r>
              <a:rPr lang="en-GB" dirty="0" err="1">
                <a:latin typeface="Calibri"/>
                <a:ea typeface="Calibri"/>
                <a:cs typeface="Calibri"/>
                <a:sym typeface="Calibri"/>
              </a:rPr>
              <a:t>vezes</a:t>
            </a:r>
            <a:r>
              <a:rPr lang="en-GB" dirty="0">
                <a:latin typeface="Calibri"/>
                <a:ea typeface="Calibri"/>
                <a:cs typeface="Calibri"/>
                <a:sym typeface="Calibri"/>
              </a:rPr>
              <a:t>, </a:t>
            </a:r>
            <a:r>
              <a:rPr lang="en-GB" dirty="0" err="1">
                <a:latin typeface="Calibri"/>
                <a:ea typeface="Calibri"/>
                <a:cs typeface="Calibri"/>
                <a:sym typeface="Calibri"/>
              </a:rPr>
              <a:t>eles</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estar</a:t>
            </a:r>
            <a:r>
              <a:rPr lang="en-GB" dirty="0">
                <a:latin typeface="Calibri"/>
                <a:ea typeface="Calibri"/>
                <a:cs typeface="Calibri"/>
                <a:sym typeface="Calibri"/>
              </a:rPr>
              <a:t> </a:t>
            </a:r>
            <a:r>
              <a:rPr lang="en-GB" dirty="0" err="1">
                <a:latin typeface="Calibri"/>
                <a:ea typeface="Calibri"/>
                <a:cs typeface="Calibri"/>
                <a:sym typeface="Calibri"/>
              </a:rPr>
              <a:t>tão</a:t>
            </a:r>
            <a:r>
              <a:rPr lang="en-GB" dirty="0">
                <a:latin typeface="Calibri"/>
                <a:ea typeface="Calibri"/>
                <a:cs typeface="Calibri"/>
                <a:sym typeface="Calibri"/>
              </a:rPr>
              <a:t> </a:t>
            </a:r>
            <a:r>
              <a:rPr lang="en-GB" dirty="0" err="1">
                <a:latin typeface="Calibri"/>
                <a:ea typeface="Calibri"/>
                <a:cs typeface="Calibri"/>
                <a:sym typeface="Calibri"/>
              </a:rPr>
              <a:t>preocupados</a:t>
            </a:r>
            <a:r>
              <a:rPr lang="en-GB" dirty="0">
                <a:latin typeface="Calibri"/>
                <a:ea typeface="Calibri"/>
                <a:cs typeface="Calibri"/>
                <a:sym typeface="Calibri"/>
              </a:rPr>
              <a:t> com o </a:t>
            </a:r>
            <a:r>
              <a:rPr lang="en-GB" dirty="0" err="1">
                <a:latin typeface="Calibri"/>
                <a:ea typeface="Calibri"/>
                <a:cs typeface="Calibri"/>
                <a:sym typeface="Calibri"/>
              </a:rPr>
              <a:t>bem-estar</a:t>
            </a:r>
            <a:r>
              <a:rPr lang="en-GB" dirty="0">
                <a:latin typeface="Calibri"/>
                <a:ea typeface="Calibri"/>
                <a:cs typeface="Calibri"/>
                <a:sym typeface="Calibri"/>
              </a:rPr>
              <a:t> das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utilizam</a:t>
            </a:r>
            <a:r>
              <a:rPr lang="en-GB" dirty="0">
                <a:latin typeface="Calibri"/>
                <a:ea typeface="Calibri"/>
                <a:cs typeface="Calibri"/>
                <a:sym typeface="Calibri"/>
              </a:rPr>
              <a:t> o </a:t>
            </a:r>
            <a:r>
              <a:rPr lang="en-GB" dirty="0" err="1">
                <a:latin typeface="Calibri"/>
                <a:ea typeface="Calibri"/>
                <a:cs typeface="Calibri"/>
                <a:sym typeface="Calibri"/>
              </a:rPr>
              <a:t>serviço</a:t>
            </a:r>
            <a:r>
              <a:rPr lang="en-GB" dirty="0">
                <a:latin typeface="Calibri"/>
                <a:ea typeface="Calibri"/>
                <a:cs typeface="Calibri"/>
                <a:sym typeface="Calibri"/>
              </a:rPr>
              <a:t> que </a:t>
            </a:r>
            <a:r>
              <a:rPr lang="en-GB" dirty="0" err="1">
                <a:latin typeface="Calibri"/>
                <a:ea typeface="Calibri"/>
                <a:cs typeface="Calibri"/>
                <a:sym typeface="Calibri"/>
              </a:rPr>
              <a:t>agem</a:t>
            </a:r>
            <a:r>
              <a:rPr lang="en-GB" dirty="0">
                <a:latin typeface="Calibri"/>
                <a:ea typeface="Calibri"/>
                <a:cs typeface="Calibri"/>
                <a:sym typeface="Calibri"/>
              </a:rPr>
              <a:t> de forma </a:t>
            </a:r>
            <a:r>
              <a:rPr lang="en-GB" dirty="0" err="1">
                <a:latin typeface="Calibri"/>
                <a:ea typeface="Calibri"/>
                <a:cs typeface="Calibri"/>
                <a:sym typeface="Calibri"/>
              </a:rPr>
              <a:t>extremamente</a:t>
            </a:r>
            <a:r>
              <a:rPr lang="en-GB" dirty="0">
                <a:latin typeface="Calibri"/>
                <a:ea typeface="Calibri"/>
                <a:cs typeface="Calibri"/>
                <a:sym typeface="Calibri"/>
              </a:rPr>
              <a:t> </a:t>
            </a:r>
            <a:r>
              <a:rPr lang="en-GB" dirty="0" err="1">
                <a:latin typeface="Calibri"/>
                <a:ea typeface="Calibri"/>
                <a:cs typeface="Calibri"/>
                <a:sym typeface="Calibri"/>
              </a:rPr>
              <a:t>restritiva</a:t>
            </a:r>
            <a:r>
              <a:rPr lang="en-GB" dirty="0">
                <a:latin typeface="Calibri"/>
                <a:ea typeface="Calibri"/>
                <a:cs typeface="Calibri"/>
                <a:sym typeface="Calibri"/>
              </a:rPr>
              <a:t> e </a:t>
            </a:r>
            <a:r>
              <a:rPr lang="en-GB" dirty="0" err="1">
                <a:latin typeface="Calibri"/>
                <a:ea typeface="Calibri"/>
                <a:cs typeface="Calibri"/>
                <a:sym typeface="Calibri"/>
              </a:rPr>
              <a:t>coerciva</a:t>
            </a:r>
            <a:r>
              <a:rPr lang="en-GB" dirty="0">
                <a:latin typeface="Calibri"/>
                <a:ea typeface="Calibri"/>
                <a:cs typeface="Calibri"/>
                <a:sym typeface="Calibri"/>
              </a:rPr>
              <a:t> e,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última</a:t>
            </a:r>
            <a:r>
              <a:rPr lang="en-GB" dirty="0">
                <a:latin typeface="Calibri"/>
                <a:ea typeface="Calibri"/>
                <a:cs typeface="Calibri"/>
                <a:sym typeface="Calibri"/>
              </a:rPr>
              <a:t> </a:t>
            </a:r>
            <a:r>
              <a:rPr lang="en-GB" dirty="0" err="1">
                <a:latin typeface="Calibri"/>
                <a:ea typeface="Calibri"/>
                <a:cs typeface="Calibri"/>
                <a:sym typeface="Calibri"/>
              </a:rPr>
              <a:t>análise</a:t>
            </a:r>
            <a:r>
              <a:rPr lang="en-GB" dirty="0">
                <a:latin typeface="Calibri"/>
                <a:ea typeface="Calibri"/>
                <a:cs typeface="Calibri"/>
                <a:sym typeface="Calibri"/>
              </a:rPr>
              <a:t>, prejudicial e </a:t>
            </a:r>
            <a:r>
              <a:rPr lang="en-GB" dirty="0" err="1">
                <a:latin typeface="Calibri"/>
                <a:ea typeface="Calibri"/>
                <a:cs typeface="Calibri"/>
                <a:sym typeface="Calibri"/>
              </a:rPr>
              <a:t>contraproducente</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331" name="Google Shape;33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60325" lvl="0" indent="-342900" algn="l" rtl="0">
              <a:lnSpc>
                <a:spcPct val="115000"/>
              </a:lnSpc>
              <a:spcBef>
                <a:spcPts val="0"/>
              </a:spcBef>
              <a:spcAft>
                <a:spcPts val="0"/>
              </a:spcAft>
              <a:buClr>
                <a:schemeClr val="dk1"/>
              </a:buClr>
              <a:buSzPts val="1200"/>
              <a:buFont typeface="Noto Sans Symbols"/>
              <a:buChar char="∙"/>
            </a:pPr>
            <a:r>
              <a:rPr lang="en-GB" b="1" dirty="0">
                <a:latin typeface="Calibri"/>
                <a:ea typeface="Calibri"/>
                <a:cs typeface="Calibri"/>
                <a:sym typeface="Calibri"/>
              </a:rPr>
              <a:t>Devido a </a:t>
            </a:r>
            <a:r>
              <a:rPr lang="en-GB" b="1" dirty="0" err="1">
                <a:latin typeface="Calibri"/>
                <a:ea typeface="Calibri"/>
                <a:cs typeface="Calibri"/>
                <a:sym typeface="Calibri"/>
              </a:rPr>
              <a:t>políticas</a:t>
            </a:r>
            <a:r>
              <a:rPr lang="en-GB" b="1" dirty="0">
                <a:latin typeface="Calibri"/>
                <a:ea typeface="Calibri"/>
                <a:cs typeface="Calibri"/>
                <a:sym typeface="Calibri"/>
              </a:rPr>
              <a:t>, </a:t>
            </a:r>
            <a:r>
              <a:rPr lang="en-GB" b="1" dirty="0" err="1">
                <a:latin typeface="Calibri"/>
                <a:ea typeface="Calibri"/>
                <a:cs typeface="Calibri"/>
                <a:sym typeface="Calibri"/>
              </a:rPr>
              <a:t>práticas</a:t>
            </a:r>
            <a:r>
              <a:rPr lang="en-GB" b="1" dirty="0">
                <a:latin typeface="Calibri"/>
                <a:ea typeface="Calibri"/>
                <a:cs typeface="Calibri"/>
                <a:sym typeface="Calibri"/>
              </a:rPr>
              <a:t> e </a:t>
            </a:r>
            <a:r>
              <a:rPr lang="en-GB" b="1" dirty="0" err="1">
                <a:latin typeface="Calibri"/>
                <a:ea typeface="Calibri"/>
                <a:cs typeface="Calibri"/>
                <a:sym typeface="Calibri"/>
              </a:rPr>
              <a:t>recursos</a:t>
            </a:r>
            <a:r>
              <a:rPr lang="en-GB" b="1" dirty="0">
                <a:latin typeface="Calibri"/>
                <a:ea typeface="Calibri"/>
                <a:cs typeface="Calibri"/>
                <a:sym typeface="Calibri"/>
              </a:rPr>
              <a:t> </a:t>
            </a:r>
            <a:r>
              <a:rPr lang="en-GB" b="1" dirty="0" err="1">
                <a:latin typeface="Calibri"/>
                <a:ea typeface="Calibri"/>
                <a:cs typeface="Calibri"/>
                <a:sym typeface="Calibri"/>
              </a:rPr>
              <a:t>inadequados</a:t>
            </a:r>
            <a:r>
              <a:rPr lang="en-GB" b="1" dirty="0">
                <a:latin typeface="Calibri"/>
                <a:ea typeface="Calibri"/>
                <a:cs typeface="Calibri"/>
                <a:sym typeface="Calibri"/>
              </a:rPr>
              <a:t> dos </a:t>
            </a:r>
            <a:r>
              <a:rPr lang="en-GB" b="1" dirty="0" err="1">
                <a:latin typeface="Calibri"/>
                <a:ea typeface="Calibri"/>
                <a:cs typeface="Calibri"/>
                <a:sym typeface="Calibri"/>
              </a:rPr>
              <a:t>serviços</a:t>
            </a:r>
            <a:endParaRPr dirty="0">
              <a:latin typeface="Calibri"/>
              <a:ea typeface="Calibri"/>
              <a:cs typeface="Calibri"/>
              <a:sym typeface="Calibri"/>
            </a:endParaRPr>
          </a:p>
          <a:p>
            <a:pPr marL="571500" marR="60325" lvl="1" indent="-285750" algn="l" rtl="0">
              <a:lnSpc>
                <a:spcPct val="115000"/>
              </a:lnSpc>
              <a:spcBef>
                <a:spcPts val="1000"/>
              </a:spcBef>
              <a:spcAft>
                <a:spcPts val="0"/>
              </a:spcAft>
              <a:buClr>
                <a:schemeClr val="dk1"/>
              </a:buClr>
              <a:buSzPts val="1200"/>
              <a:buFont typeface="Arial"/>
              <a:buChar char="•"/>
            </a:pPr>
            <a:r>
              <a:rPr lang="en-GB" u="sng" dirty="0" err="1">
                <a:latin typeface="Calibri"/>
                <a:ea typeface="Calibri"/>
                <a:cs typeface="Calibri"/>
                <a:sym typeface="Calibri"/>
              </a:rPr>
              <a:t>Políticas</a:t>
            </a:r>
            <a:r>
              <a:rPr lang="en-GB" u="sng" dirty="0">
                <a:latin typeface="Calibri"/>
                <a:ea typeface="Calibri"/>
                <a:cs typeface="Calibri"/>
                <a:sym typeface="Calibri"/>
              </a:rPr>
              <a:t>: As </a:t>
            </a:r>
            <a:r>
              <a:rPr lang="en-GB" u="sng" dirty="0" err="1">
                <a:latin typeface="Calibri"/>
                <a:ea typeface="Calibri"/>
                <a:cs typeface="Calibri"/>
                <a:sym typeface="Calibri"/>
              </a:rPr>
              <a:t>políticas</a:t>
            </a:r>
            <a:r>
              <a:rPr lang="en-GB" u="sng" dirty="0">
                <a:latin typeface="Calibri"/>
                <a:ea typeface="Calibri"/>
                <a:cs typeface="Calibri"/>
                <a:sym typeface="Calibri"/>
              </a:rPr>
              <a:t> de </a:t>
            </a:r>
            <a:r>
              <a:rPr lang="en-GB" u="sng" dirty="0" err="1">
                <a:latin typeface="Calibri"/>
                <a:ea typeface="Calibri"/>
                <a:cs typeface="Calibri"/>
                <a:sym typeface="Calibri"/>
              </a:rPr>
              <a:t>nível</a:t>
            </a:r>
            <a:r>
              <a:rPr lang="en-GB" u="sng" dirty="0">
                <a:latin typeface="Calibri"/>
                <a:ea typeface="Calibri"/>
                <a:cs typeface="Calibri"/>
                <a:sym typeface="Calibri"/>
              </a:rPr>
              <a:t> de </a:t>
            </a:r>
            <a:r>
              <a:rPr lang="en-GB" u="sng" dirty="0" err="1">
                <a:latin typeface="Calibri"/>
                <a:ea typeface="Calibri"/>
                <a:cs typeface="Calibri"/>
                <a:sym typeface="Calibri"/>
              </a:rPr>
              <a:t>serviço</a:t>
            </a:r>
            <a:r>
              <a:rPr lang="en-GB" u="sng" dirty="0">
                <a:latin typeface="Calibri"/>
                <a:ea typeface="Calibri"/>
                <a:cs typeface="Calibri"/>
                <a:sym typeface="Calibri"/>
              </a:rPr>
              <a:t> </a:t>
            </a:r>
            <a:r>
              <a:rPr lang="en-GB" dirty="0" err="1">
                <a:latin typeface="Calibri"/>
                <a:ea typeface="Calibri"/>
                <a:cs typeface="Calibri"/>
                <a:sym typeface="Calibri"/>
              </a:rPr>
              <a:t>muitas</a:t>
            </a:r>
            <a:r>
              <a:rPr lang="en-GB" dirty="0">
                <a:latin typeface="Calibri"/>
                <a:ea typeface="Calibri"/>
                <a:cs typeface="Calibri"/>
                <a:sym typeface="Calibri"/>
              </a:rPr>
              <a:t> </a:t>
            </a:r>
            <a:r>
              <a:rPr lang="en-GB" dirty="0" err="1">
                <a:latin typeface="Calibri"/>
                <a:ea typeface="Calibri"/>
                <a:cs typeface="Calibri"/>
                <a:sym typeface="Calibri"/>
              </a:rPr>
              <a:t>vezes</a:t>
            </a:r>
            <a:r>
              <a:rPr lang="en-GB" dirty="0">
                <a:latin typeface="Calibri"/>
                <a:ea typeface="Calibri"/>
                <a:cs typeface="Calibri"/>
                <a:sym typeface="Calibri"/>
              </a:rPr>
              <a:t> </a:t>
            </a:r>
            <a:r>
              <a:rPr lang="en-GB" dirty="0" err="1">
                <a:latin typeface="Calibri"/>
                <a:ea typeface="Calibri"/>
                <a:cs typeface="Calibri"/>
                <a:sym typeface="Calibri"/>
              </a:rPr>
              <a:t>permitem</a:t>
            </a:r>
            <a:r>
              <a:rPr lang="en-GB" dirty="0">
                <a:latin typeface="Calibri"/>
                <a:ea typeface="Calibri"/>
                <a:cs typeface="Calibri"/>
                <a:sym typeface="Calibri"/>
              </a:rPr>
              <a:t> o </a:t>
            </a:r>
            <a:r>
              <a:rPr lang="en-GB" dirty="0" err="1">
                <a:latin typeface="Calibri"/>
                <a:ea typeface="Calibri"/>
                <a:cs typeface="Calibri"/>
                <a:sym typeface="Calibri"/>
              </a:rPr>
              <a:t>uso</a:t>
            </a:r>
            <a:r>
              <a:rPr lang="en-GB" dirty="0">
                <a:latin typeface="Calibri"/>
                <a:ea typeface="Calibri"/>
                <a:cs typeface="Calibri"/>
                <a:sym typeface="Calibri"/>
              </a:rPr>
              <a:t> de </a:t>
            </a:r>
            <a:r>
              <a:rPr lang="en-GB" dirty="0" err="1">
                <a:latin typeface="Calibri"/>
                <a:ea typeface="Calibri"/>
                <a:cs typeface="Calibri"/>
                <a:sym typeface="Calibri"/>
              </a:rPr>
              <a:t>isolamento</a:t>
            </a:r>
            <a:r>
              <a:rPr lang="en-GB" dirty="0">
                <a:latin typeface="Calibri"/>
                <a:ea typeface="Calibri"/>
                <a:cs typeface="Calibri"/>
                <a:sym typeface="Calibri"/>
              </a:rPr>
              <a:t> e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Essas</a:t>
            </a:r>
            <a:r>
              <a:rPr lang="en-GB" dirty="0">
                <a:latin typeface="Calibri"/>
                <a:ea typeface="Calibri"/>
                <a:cs typeface="Calibri"/>
                <a:sym typeface="Calibri"/>
              </a:rPr>
              <a:t> </a:t>
            </a:r>
            <a:r>
              <a:rPr lang="en-GB" dirty="0" err="1">
                <a:latin typeface="Calibri"/>
                <a:ea typeface="Calibri"/>
                <a:cs typeface="Calibri"/>
                <a:sym typeface="Calibri"/>
              </a:rPr>
              <a:t>práticas</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ser </a:t>
            </a:r>
            <a:r>
              <a:rPr lang="en-GB" dirty="0" err="1">
                <a:latin typeface="Calibri"/>
                <a:ea typeface="Calibri"/>
                <a:cs typeface="Calibri"/>
                <a:sym typeface="Calibri"/>
              </a:rPr>
              <a:t>consideradas</a:t>
            </a:r>
            <a:r>
              <a:rPr lang="en-GB" dirty="0">
                <a:latin typeface="Calibri"/>
                <a:ea typeface="Calibri"/>
                <a:cs typeface="Calibri"/>
                <a:sym typeface="Calibri"/>
              </a:rPr>
              <a:t> </a:t>
            </a:r>
            <a:r>
              <a:rPr lang="en-GB" dirty="0" err="1">
                <a:latin typeface="Calibri"/>
                <a:ea typeface="Calibri"/>
                <a:cs typeface="Calibri"/>
                <a:sym typeface="Calibri"/>
              </a:rPr>
              <a:t>procedimentos</a:t>
            </a:r>
            <a:r>
              <a:rPr lang="en-GB" dirty="0">
                <a:latin typeface="Calibri"/>
                <a:ea typeface="Calibri"/>
                <a:cs typeface="Calibri"/>
                <a:sym typeface="Calibri"/>
              </a:rPr>
              <a:t> </a:t>
            </a:r>
            <a:r>
              <a:rPr lang="en-GB" dirty="0" err="1">
                <a:latin typeface="Calibri"/>
                <a:ea typeface="Calibri"/>
                <a:cs typeface="Calibri"/>
                <a:sym typeface="Calibri"/>
              </a:rPr>
              <a:t>padrão</a:t>
            </a:r>
            <a:r>
              <a:rPr lang="en-GB" dirty="0">
                <a:latin typeface="Calibri"/>
                <a:ea typeface="Calibri"/>
                <a:cs typeface="Calibri"/>
                <a:sym typeface="Calibri"/>
              </a:rPr>
              <a:t> </a:t>
            </a:r>
            <a:r>
              <a:rPr lang="en-GB" dirty="0" err="1">
                <a:latin typeface="Calibri"/>
                <a:ea typeface="Calibri"/>
                <a:cs typeface="Calibri"/>
                <a:sym typeface="Calibri"/>
              </a:rPr>
              <a:t>porque</a:t>
            </a:r>
            <a:r>
              <a:rPr lang="en-GB" dirty="0">
                <a:latin typeface="Calibri"/>
                <a:ea typeface="Calibri"/>
                <a:cs typeface="Calibri"/>
                <a:sym typeface="Calibri"/>
              </a:rPr>
              <a:t> </a:t>
            </a:r>
            <a:r>
              <a:rPr lang="en-GB" dirty="0" err="1">
                <a:latin typeface="Calibri"/>
                <a:ea typeface="Calibri"/>
                <a:cs typeface="Calibri"/>
                <a:sym typeface="Calibri"/>
              </a:rPr>
              <a:t>nunca</a:t>
            </a:r>
            <a:r>
              <a:rPr lang="en-GB" dirty="0">
                <a:latin typeface="Calibri"/>
                <a:ea typeface="Calibri"/>
                <a:cs typeface="Calibri"/>
                <a:sym typeface="Calibri"/>
              </a:rPr>
              <a:t> </a:t>
            </a:r>
            <a:r>
              <a:rPr lang="en-GB" dirty="0" err="1">
                <a:latin typeface="Calibri"/>
                <a:ea typeface="Calibri"/>
                <a:cs typeface="Calibri"/>
                <a:sym typeface="Calibri"/>
              </a:rPr>
              <a:t>foram</a:t>
            </a:r>
            <a:r>
              <a:rPr lang="en-GB" dirty="0">
                <a:latin typeface="Calibri"/>
                <a:ea typeface="Calibri"/>
                <a:cs typeface="Calibri"/>
                <a:sym typeface="Calibri"/>
              </a:rPr>
              <a:t> </a:t>
            </a:r>
            <a:r>
              <a:rPr lang="en-GB" dirty="0" err="1">
                <a:latin typeface="Calibri"/>
                <a:ea typeface="Calibri"/>
                <a:cs typeface="Calibri"/>
                <a:sym typeface="Calibri"/>
              </a:rPr>
              <a:t>contestadas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porque</a:t>
            </a:r>
            <a:r>
              <a:rPr lang="en-GB" dirty="0">
                <a:latin typeface="Calibri"/>
                <a:ea typeface="Calibri"/>
                <a:cs typeface="Calibri"/>
                <a:sym typeface="Calibri"/>
              </a:rPr>
              <a:t> as </a:t>
            </a:r>
            <a:r>
              <a:rPr lang="en-GB" dirty="0" err="1">
                <a:latin typeface="Calibri"/>
                <a:ea typeface="Calibri"/>
                <a:cs typeface="Calibri"/>
                <a:sym typeface="Calibri"/>
              </a:rPr>
              <a:t>pessoas</a:t>
            </a:r>
            <a:r>
              <a:rPr lang="en-GB" dirty="0">
                <a:latin typeface="Calibri"/>
                <a:ea typeface="Calibri"/>
                <a:cs typeface="Calibri"/>
                <a:sym typeface="Calibri"/>
              </a:rPr>
              <a:t> se </a:t>
            </a:r>
            <a:r>
              <a:rPr lang="en-GB" dirty="0" err="1">
                <a:latin typeface="Calibri"/>
                <a:ea typeface="Calibri"/>
                <a:cs typeface="Calibri"/>
                <a:sym typeface="Calibri"/>
              </a:rPr>
              <a:t>sentem</a:t>
            </a:r>
            <a:r>
              <a:rPr lang="en-GB" dirty="0">
                <a:latin typeface="Calibri"/>
                <a:ea typeface="Calibri"/>
                <a:cs typeface="Calibri"/>
                <a:sym typeface="Calibri"/>
              </a:rPr>
              <a:t> </a:t>
            </a:r>
            <a:r>
              <a:rPr lang="en-GB" dirty="0" err="1">
                <a:latin typeface="Calibri"/>
                <a:ea typeface="Calibri"/>
                <a:cs typeface="Calibri"/>
                <a:sym typeface="Calibri"/>
              </a:rPr>
              <a:t>impotentes</a:t>
            </a:r>
            <a:r>
              <a:rPr lang="en-GB" dirty="0">
                <a:latin typeface="Calibri"/>
                <a:ea typeface="Calibri"/>
                <a:cs typeface="Calibri"/>
                <a:sym typeface="Calibri"/>
              </a:rPr>
              <a:t> para </a:t>
            </a:r>
            <a:r>
              <a:rPr lang="en-GB" dirty="0" err="1">
                <a:latin typeface="Calibri"/>
                <a:ea typeface="Calibri"/>
                <a:cs typeface="Calibri"/>
                <a:sym typeface="Calibri"/>
              </a:rPr>
              <a:t>mudá</a:t>
            </a:r>
            <a:r>
              <a:rPr lang="en-GB" dirty="0">
                <a:latin typeface="Calibri"/>
                <a:ea typeface="Calibri"/>
                <a:cs typeface="Calibri"/>
                <a:sym typeface="Calibri"/>
              </a:rPr>
              <a:t>-las </a:t>
            </a:r>
            <a:r>
              <a:rPr lang="en-GB" dirty="0" err="1">
                <a:latin typeface="Calibri"/>
                <a:ea typeface="Calibri"/>
                <a:cs typeface="Calibri"/>
                <a:sym typeface="Calibri"/>
              </a:rPr>
              <a:t>na</a:t>
            </a:r>
            <a:r>
              <a:rPr lang="en-GB" dirty="0">
                <a:latin typeface="Calibri"/>
                <a:ea typeface="Calibri"/>
                <a:cs typeface="Calibri"/>
                <a:sym typeface="Calibri"/>
              </a:rPr>
              <a:t> </a:t>
            </a:r>
            <a:r>
              <a:rPr lang="en-GB" dirty="0" err="1">
                <a:latin typeface="Calibri"/>
                <a:ea typeface="Calibri"/>
                <a:cs typeface="Calibri"/>
                <a:sym typeface="Calibri"/>
              </a:rPr>
              <a:t>prática</a:t>
            </a:r>
            <a:r>
              <a:rPr lang="en-GB" dirty="0">
                <a:latin typeface="Calibri"/>
                <a:ea typeface="Calibri"/>
                <a:cs typeface="Calibri"/>
                <a:sym typeface="Calibri"/>
              </a:rPr>
              <a:t>.</a:t>
            </a:r>
            <a:endParaRPr dirty="0">
              <a:latin typeface="Calibri"/>
              <a:ea typeface="Calibri"/>
              <a:cs typeface="Calibri"/>
              <a:sym typeface="Calibri"/>
            </a:endParaRPr>
          </a:p>
          <a:p>
            <a:pPr marL="571500" marR="60325" lvl="1" indent="-285750" algn="l" rtl="0">
              <a:lnSpc>
                <a:spcPct val="115000"/>
              </a:lnSpc>
              <a:spcBef>
                <a:spcPts val="0"/>
              </a:spcBef>
              <a:spcAft>
                <a:spcPts val="0"/>
              </a:spcAft>
              <a:buClr>
                <a:schemeClr val="dk1"/>
              </a:buClr>
              <a:buSzPts val="1200"/>
              <a:buFont typeface="Arial"/>
              <a:buChar char="•"/>
            </a:pPr>
            <a:r>
              <a:rPr lang="en-GB" u="sng" dirty="0" err="1">
                <a:latin typeface="Calibri"/>
                <a:ea typeface="Calibri"/>
                <a:cs typeface="Calibri"/>
                <a:sym typeface="Calibri"/>
              </a:rPr>
              <a:t>Pessoal</a:t>
            </a:r>
            <a:r>
              <a:rPr lang="en-GB" u="sng" dirty="0">
                <a:latin typeface="Calibri"/>
                <a:ea typeface="Calibri"/>
                <a:cs typeface="Calibri"/>
                <a:sym typeface="Calibri"/>
              </a:rPr>
              <a:t>: A </a:t>
            </a:r>
            <a:r>
              <a:rPr lang="en-GB" u="sng" dirty="0" err="1">
                <a:latin typeface="Calibri"/>
                <a:ea typeface="Calibri"/>
                <a:cs typeface="Calibri"/>
                <a:sym typeface="Calibri"/>
              </a:rPr>
              <a:t>falta</a:t>
            </a:r>
            <a:r>
              <a:rPr lang="en-GB" u="sng" dirty="0">
                <a:latin typeface="Calibri"/>
                <a:ea typeface="Calibri"/>
                <a:cs typeface="Calibri"/>
                <a:sym typeface="Calibri"/>
              </a:rPr>
              <a:t> de </a:t>
            </a:r>
            <a:r>
              <a:rPr lang="en-GB" u="sng" dirty="0" err="1">
                <a:latin typeface="Calibri"/>
                <a:ea typeface="Calibri"/>
                <a:cs typeface="Calibri"/>
                <a:sym typeface="Calibri"/>
              </a:rPr>
              <a:t>pessoal</a:t>
            </a:r>
            <a:r>
              <a:rPr lang="en-GB" u="sng"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alguns</a:t>
            </a:r>
            <a:r>
              <a:rPr lang="en-GB" dirty="0">
                <a:latin typeface="Calibri"/>
                <a:ea typeface="Calibri"/>
                <a:cs typeface="Calibri"/>
                <a:sym typeface="Calibri"/>
              </a:rPr>
              <a:t> </a:t>
            </a:r>
            <a:r>
              <a:rPr lang="en-GB" dirty="0" err="1">
                <a:latin typeface="Calibri"/>
                <a:ea typeface="Calibri"/>
                <a:cs typeface="Calibri"/>
                <a:sym typeface="Calibri"/>
              </a:rPr>
              <a:t>serviços</a:t>
            </a:r>
            <a:r>
              <a:rPr lang="en-GB" dirty="0">
                <a:latin typeface="Calibri"/>
                <a:ea typeface="Calibri"/>
                <a:cs typeface="Calibri"/>
                <a:sym typeface="Calibri"/>
              </a:rPr>
              <a:t> de </a:t>
            </a:r>
            <a:r>
              <a:rPr lang="en-GB" dirty="0" err="1">
                <a:latin typeface="Calibri"/>
                <a:ea typeface="Calibri"/>
                <a:cs typeface="Calibri"/>
                <a:sym typeface="Calibri"/>
              </a:rPr>
              <a:t>saúde</a:t>
            </a:r>
            <a:r>
              <a:rPr lang="en-GB" dirty="0">
                <a:latin typeface="Calibri"/>
                <a:ea typeface="Calibri"/>
                <a:cs typeface="Calibri"/>
                <a:sym typeface="Calibri"/>
              </a:rPr>
              <a:t> mental e </a:t>
            </a:r>
            <a:r>
              <a:rPr lang="en-GB" dirty="0" err="1">
                <a:latin typeface="Calibri"/>
                <a:ea typeface="Calibri"/>
                <a:cs typeface="Calibri"/>
                <a:sym typeface="Calibri"/>
              </a:rPr>
              <a:t>sociais</a:t>
            </a:r>
            <a:r>
              <a:rPr lang="en-GB" dirty="0">
                <a:latin typeface="Calibri"/>
                <a:ea typeface="Calibri"/>
                <a:cs typeface="Calibri"/>
                <a:sym typeface="Calibri"/>
              </a:rPr>
              <a:t> </a:t>
            </a:r>
            <a:r>
              <a:rPr lang="en-GB" dirty="0" err="1">
                <a:latin typeface="Calibri"/>
                <a:ea typeface="Calibri"/>
                <a:cs typeface="Calibri"/>
                <a:sym typeface="Calibri"/>
              </a:rPr>
              <a:t>significa</a:t>
            </a:r>
            <a:r>
              <a:rPr lang="en-GB" dirty="0">
                <a:latin typeface="Calibri"/>
                <a:ea typeface="Calibri"/>
                <a:cs typeface="Calibri"/>
                <a:sym typeface="Calibri"/>
              </a:rPr>
              <a:t> que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funcionários</a:t>
            </a:r>
            <a:r>
              <a:rPr lang="en-GB" dirty="0">
                <a:latin typeface="Calibri"/>
                <a:ea typeface="Calibri"/>
                <a:cs typeface="Calibri"/>
                <a:sym typeface="Calibri"/>
              </a:rPr>
              <a:t> </a:t>
            </a:r>
            <a:r>
              <a:rPr lang="en-GB" dirty="0" err="1">
                <a:latin typeface="Calibri"/>
                <a:ea typeface="Calibri"/>
                <a:cs typeface="Calibri"/>
                <a:sym typeface="Calibri"/>
              </a:rPr>
              <a:t>recorrem</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isolamento</a:t>
            </a:r>
            <a:r>
              <a:rPr lang="en-GB" dirty="0">
                <a:latin typeface="Calibri"/>
                <a:ea typeface="Calibri"/>
                <a:cs typeface="Calibri"/>
                <a:sym typeface="Calibri"/>
              </a:rPr>
              <a:t> e/</a:t>
            </a:r>
            <a:r>
              <a:rPr lang="en-GB" dirty="0" err="1">
                <a:latin typeface="Calibri"/>
                <a:ea typeface="Calibri"/>
                <a:cs typeface="Calibri"/>
                <a:sym typeface="Calibri"/>
              </a:rPr>
              <a:t>ou</a:t>
            </a:r>
            <a:r>
              <a:rPr lang="en-GB" dirty="0">
                <a:latin typeface="Calibri"/>
                <a:ea typeface="Calibri"/>
                <a:cs typeface="Calibri"/>
                <a:sym typeface="Calibri"/>
              </a:rPr>
              <a:t> à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na</a:t>
            </a:r>
            <a:r>
              <a:rPr lang="en-GB" dirty="0">
                <a:latin typeface="Calibri"/>
                <a:ea typeface="Calibri"/>
                <a:cs typeface="Calibri"/>
                <a:sym typeface="Calibri"/>
              </a:rPr>
              <a:t> </a:t>
            </a:r>
            <a:r>
              <a:rPr lang="en-GB" dirty="0" err="1">
                <a:latin typeface="Calibri"/>
                <a:ea typeface="Calibri"/>
                <a:cs typeface="Calibri"/>
                <a:sym typeface="Calibri"/>
              </a:rPr>
              <a:t>tentativa</a:t>
            </a:r>
            <a:r>
              <a:rPr lang="en-GB" dirty="0">
                <a:latin typeface="Calibri"/>
                <a:ea typeface="Calibri"/>
                <a:cs typeface="Calibri"/>
                <a:sym typeface="Calibri"/>
              </a:rPr>
              <a:t> de </a:t>
            </a:r>
            <a:r>
              <a:rPr lang="en-GB" dirty="0" err="1">
                <a:latin typeface="Calibri"/>
                <a:ea typeface="Calibri"/>
                <a:cs typeface="Calibri"/>
                <a:sym typeface="Calibri"/>
              </a:rPr>
              <a:t>gerir</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seus</a:t>
            </a:r>
            <a:r>
              <a:rPr lang="en-GB" dirty="0">
                <a:latin typeface="Calibri"/>
                <a:ea typeface="Calibri"/>
                <a:cs typeface="Calibri"/>
                <a:sym typeface="Calibri"/>
              </a:rPr>
              <a:t> </a:t>
            </a:r>
            <a:r>
              <a:rPr lang="en-GB" dirty="0" err="1">
                <a:latin typeface="Calibri"/>
                <a:ea typeface="Calibri"/>
                <a:cs typeface="Calibri"/>
                <a:sym typeface="Calibri"/>
              </a:rPr>
              <a:t>serviços</a:t>
            </a:r>
            <a:r>
              <a:rPr lang="en-GB" dirty="0">
                <a:latin typeface="Calibri"/>
                <a:ea typeface="Calibri"/>
                <a:cs typeface="Calibri"/>
                <a:sym typeface="Calibri"/>
              </a:rPr>
              <a:t>. </a:t>
            </a:r>
            <a:endParaRPr dirty="0">
              <a:latin typeface="Calibri"/>
              <a:ea typeface="Calibri"/>
              <a:cs typeface="Calibri"/>
              <a:sym typeface="Calibri"/>
            </a:endParaRPr>
          </a:p>
          <a:p>
            <a:pPr marL="571500" marR="60325" lvl="1" indent="-285750" algn="l" rtl="0">
              <a:lnSpc>
                <a:spcPct val="115000"/>
              </a:lnSpc>
              <a:spcBef>
                <a:spcPts val="0"/>
              </a:spcBef>
              <a:spcAft>
                <a:spcPts val="0"/>
              </a:spcAft>
              <a:buClr>
                <a:schemeClr val="dk1"/>
              </a:buClr>
              <a:buSzPts val="1200"/>
              <a:buFont typeface="Arial"/>
              <a:buChar char="•"/>
            </a:pPr>
            <a:r>
              <a:rPr lang="en-GB" u="sng" dirty="0" err="1">
                <a:latin typeface="Calibri"/>
                <a:ea typeface="Calibri"/>
                <a:cs typeface="Calibri"/>
                <a:sym typeface="Calibri"/>
              </a:rPr>
              <a:t>Pessoal</a:t>
            </a:r>
            <a:r>
              <a:rPr lang="en-GB" u="sng" dirty="0">
                <a:latin typeface="Calibri"/>
                <a:ea typeface="Calibri"/>
                <a:cs typeface="Calibri"/>
                <a:sym typeface="Calibri"/>
              </a:rPr>
              <a:t>: </a:t>
            </a:r>
            <a:r>
              <a:rPr lang="en-GB" u="sng" dirty="0" err="1">
                <a:latin typeface="Calibri"/>
                <a:ea typeface="Calibri"/>
                <a:cs typeface="Calibri"/>
                <a:sym typeface="Calibri"/>
              </a:rPr>
              <a:t>Os</a:t>
            </a:r>
            <a:r>
              <a:rPr lang="en-GB" u="sng" dirty="0">
                <a:latin typeface="Calibri"/>
                <a:ea typeface="Calibri"/>
                <a:cs typeface="Calibri"/>
                <a:sym typeface="Calibri"/>
              </a:rPr>
              <a:t> </a:t>
            </a:r>
            <a:r>
              <a:rPr lang="en-GB" u="sng" dirty="0" err="1">
                <a:latin typeface="Calibri"/>
                <a:ea typeface="Calibri"/>
                <a:cs typeface="Calibri"/>
                <a:sym typeface="Calibri"/>
              </a:rPr>
              <a:t>funcionários</a:t>
            </a:r>
            <a:r>
              <a:rPr lang="en-GB" u="sng" dirty="0">
                <a:latin typeface="Calibri"/>
                <a:ea typeface="Calibri"/>
                <a:cs typeface="Calibri"/>
                <a:sym typeface="Calibri"/>
              </a:rPr>
              <a:t> dos </a:t>
            </a:r>
            <a:r>
              <a:rPr lang="en-GB" u="sng" dirty="0" err="1">
                <a:latin typeface="Calibri"/>
                <a:ea typeface="Calibri"/>
                <a:cs typeface="Calibri"/>
                <a:sym typeface="Calibri"/>
              </a:rPr>
              <a:t>serviços</a:t>
            </a:r>
            <a:r>
              <a:rPr lang="en-GB" u="sng" dirty="0">
                <a:latin typeface="Calibri"/>
                <a:ea typeface="Calibri"/>
                <a:cs typeface="Calibri"/>
                <a:sym typeface="Calibri"/>
              </a:rPr>
              <a:t> </a:t>
            </a:r>
            <a:r>
              <a:rPr lang="en-GB" u="sng" dirty="0" err="1">
                <a:latin typeface="Calibri"/>
                <a:ea typeface="Calibri"/>
                <a:cs typeface="Calibri"/>
                <a:sym typeface="Calibri"/>
              </a:rPr>
              <a:t>sentem</a:t>
            </a:r>
            <a:r>
              <a:rPr lang="en-GB" u="sng" dirty="0">
                <a:latin typeface="Calibri"/>
                <a:ea typeface="Calibri"/>
                <a:cs typeface="Calibri"/>
                <a:sym typeface="Calibri"/>
              </a:rPr>
              <a:t>-se </a:t>
            </a:r>
            <a:r>
              <a:rPr lang="en-GB" u="sng" dirty="0" err="1">
                <a:latin typeface="Calibri"/>
                <a:ea typeface="Calibri"/>
                <a:cs typeface="Calibri"/>
                <a:sym typeface="Calibri"/>
              </a:rPr>
              <a:t>obrigados</a:t>
            </a:r>
            <a:r>
              <a:rPr lang="en-GB" u="sng" dirty="0">
                <a:latin typeface="Calibri"/>
                <a:ea typeface="Calibri"/>
                <a:cs typeface="Calibri"/>
                <a:sym typeface="Calibri"/>
              </a:rPr>
              <a:t> </a:t>
            </a:r>
            <a:r>
              <a:rPr lang="en-GB" dirty="0">
                <a:latin typeface="Calibri"/>
                <a:ea typeface="Calibri"/>
                <a:cs typeface="Calibri"/>
                <a:sym typeface="Calibri"/>
              </a:rPr>
              <a:t>a </a:t>
            </a:r>
            <a:r>
              <a:rPr lang="en-GB" dirty="0" err="1">
                <a:latin typeface="Calibri"/>
                <a:ea typeface="Calibri"/>
                <a:cs typeface="Calibri"/>
                <a:sym typeface="Calibri"/>
              </a:rPr>
              <a:t>recorrer</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isolamento</a:t>
            </a:r>
            <a:r>
              <a:rPr lang="en-GB" dirty="0">
                <a:latin typeface="Calibri"/>
                <a:ea typeface="Calibri"/>
                <a:cs typeface="Calibri"/>
                <a:sym typeface="Calibri"/>
              </a:rPr>
              <a:t> e à </a:t>
            </a:r>
            <a:r>
              <a:rPr lang="en-GB" dirty="0" err="1">
                <a:latin typeface="Calibri"/>
                <a:ea typeface="Calibri"/>
                <a:cs typeface="Calibri"/>
                <a:sym typeface="Calibri"/>
              </a:rPr>
              <a:t>contenção</a:t>
            </a:r>
            <a:r>
              <a:rPr lang="en-GB" dirty="0">
                <a:latin typeface="Calibri"/>
                <a:ea typeface="Calibri"/>
                <a:cs typeface="Calibri"/>
                <a:sym typeface="Calibri"/>
              </a:rPr>
              <a:t> para </a:t>
            </a:r>
            <a:r>
              <a:rPr lang="en-GB" dirty="0" err="1">
                <a:latin typeface="Calibri"/>
                <a:ea typeface="Calibri"/>
                <a:cs typeface="Calibri"/>
                <a:sym typeface="Calibri"/>
              </a:rPr>
              <a:t>implementar</a:t>
            </a:r>
            <a:r>
              <a:rPr lang="en-GB" dirty="0">
                <a:latin typeface="Calibri"/>
                <a:ea typeface="Calibri"/>
                <a:cs typeface="Calibri"/>
                <a:sym typeface="Calibri"/>
              </a:rPr>
              <a:t> as </a:t>
            </a:r>
            <a:r>
              <a:rPr lang="en-GB" dirty="0" err="1">
                <a:latin typeface="Calibri"/>
                <a:ea typeface="Calibri"/>
                <a:cs typeface="Calibri"/>
                <a:sym typeface="Calibri"/>
              </a:rPr>
              <a:t>regras</a:t>
            </a:r>
            <a:r>
              <a:rPr lang="en-GB" dirty="0">
                <a:latin typeface="Calibri"/>
                <a:ea typeface="Calibri"/>
                <a:cs typeface="Calibri"/>
                <a:sym typeface="Calibri"/>
              </a:rPr>
              <a:t>, </a:t>
            </a:r>
            <a:r>
              <a:rPr lang="en-GB" dirty="0" err="1">
                <a:latin typeface="Calibri"/>
                <a:ea typeface="Calibri"/>
                <a:cs typeface="Calibri"/>
                <a:sym typeface="Calibri"/>
              </a:rPr>
              <a:t>procedimentos</a:t>
            </a:r>
            <a:r>
              <a:rPr lang="en-GB" dirty="0">
                <a:latin typeface="Calibri"/>
                <a:ea typeface="Calibri"/>
                <a:cs typeface="Calibri"/>
                <a:sym typeface="Calibri"/>
              </a:rPr>
              <a:t> e </a:t>
            </a:r>
            <a:r>
              <a:rPr lang="en-GB" dirty="0" err="1">
                <a:latin typeface="Calibri"/>
                <a:ea typeface="Calibri"/>
                <a:cs typeface="Calibri"/>
                <a:sym typeface="Calibri"/>
              </a:rPr>
              <a:t>horários</a:t>
            </a:r>
            <a:r>
              <a:rPr lang="en-GB" dirty="0">
                <a:latin typeface="Calibri"/>
                <a:ea typeface="Calibri"/>
                <a:cs typeface="Calibri"/>
                <a:sym typeface="Calibri"/>
              </a:rPr>
              <a:t> </a:t>
            </a:r>
            <a:r>
              <a:rPr lang="en-GB" dirty="0" err="1">
                <a:latin typeface="Calibri"/>
                <a:ea typeface="Calibri"/>
                <a:cs typeface="Calibri"/>
                <a:sym typeface="Calibri"/>
              </a:rPr>
              <a:t>muito</a:t>
            </a:r>
            <a:r>
              <a:rPr lang="en-GB" dirty="0">
                <a:latin typeface="Calibri"/>
                <a:ea typeface="Calibri"/>
                <a:cs typeface="Calibri"/>
                <a:sym typeface="Calibri"/>
              </a:rPr>
              <a:t> </a:t>
            </a:r>
            <a:r>
              <a:rPr lang="en-GB" dirty="0" err="1">
                <a:latin typeface="Calibri"/>
                <a:ea typeface="Calibri"/>
                <a:cs typeface="Calibri"/>
                <a:sym typeface="Calibri"/>
              </a:rPr>
              <a:t>rígidos</a:t>
            </a:r>
            <a:r>
              <a:rPr lang="en-GB" dirty="0">
                <a:latin typeface="Calibri"/>
                <a:ea typeface="Calibri"/>
                <a:cs typeface="Calibri"/>
                <a:sym typeface="Calibri"/>
              </a:rPr>
              <a:t> do </a:t>
            </a:r>
            <a:r>
              <a:rPr lang="en-GB" dirty="0" err="1">
                <a:latin typeface="Calibri"/>
                <a:ea typeface="Calibri"/>
                <a:cs typeface="Calibri"/>
                <a:sym typeface="Calibri"/>
              </a:rPr>
              <a:t>serviço</a:t>
            </a:r>
            <a:r>
              <a:rPr lang="en-GB" dirty="0">
                <a:latin typeface="Calibri"/>
                <a:ea typeface="Calibri"/>
                <a:cs typeface="Calibri"/>
                <a:sym typeface="Calibri"/>
              </a:rPr>
              <a:t>.</a:t>
            </a:r>
            <a:endParaRPr dirty="0">
              <a:latin typeface="Calibri"/>
              <a:ea typeface="Calibri"/>
              <a:cs typeface="Calibri"/>
              <a:sym typeface="Calibri"/>
            </a:endParaRPr>
          </a:p>
          <a:p>
            <a:pPr marL="571500" marR="60325" lvl="1" indent="-285750" algn="l" rtl="0">
              <a:lnSpc>
                <a:spcPct val="115000"/>
              </a:lnSpc>
              <a:spcBef>
                <a:spcPts val="0"/>
              </a:spcBef>
              <a:spcAft>
                <a:spcPts val="0"/>
              </a:spcAft>
              <a:buClr>
                <a:schemeClr val="dk1"/>
              </a:buClr>
              <a:buSzPts val="1200"/>
              <a:buFont typeface="Arial"/>
              <a:buChar char="•"/>
            </a:pPr>
            <a:r>
              <a:rPr lang="en-GB" u="sng" dirty="0" err="1">
                <a:latin typeface="Calibri"/>
                <a:ea typeface="Calibri"/>
                <a:cs typeface="Calibri"/>
                <a:sym typeface="Calibri"/>
              </a:rPr>
              <a:t>Recursos</a:t>
            </a:r>
            <a:r>
              <a:rPr lang="en-GB" u="sng" dirty="0">
                <a:latin typeface="Calibri"/>
                <a:ea typeface="Calibri"/>
                <a:cs typeface="Calibri"/>
                <a:sym typeface="Calibri"/>
              </a:rPr>
              <a:t>: Pode haver </a:t>
            </a:r>
            <a:r>
              <a:rPr lang="en-GB" u="sng" dirty="0" err="1">
                <a:latin typeface="Calibri"/>
                <a:ea typeface="Calibri"/>
                <a:cs typeface="Calibri"/>
                <a:sym typeface="Calibri"/>
              </a:rPr>
              <a:t>recursos</a:t>
            </a:r>
            <a:r>
              <a:rPr lang="en-GB" u="sng" dirty="0">
                <a:latin typeface="Calibri"/>
                <a:ea typeface="Calibri"/>
                <a:cs typeface="Calibri"/>
                <a:sym typeface="Calibri"/>
              </a:rPr>
              <a:t> </a:t>
            </a:r>
            <a:r>
              <a:rPr lang="en-GB" u="sng" dirty="0" err="1">
                <a:latin typeface="Calibri"/>
                <a:ea typeface="Calibri"/>
                <a:cs typeface="Calibri"/>
                <a:sym typeface="Calibri"/>
              </a:rPr>
              <a:t>inadequados</a:t>
            </a:r>
            <a:r>
              <a:rPr lang="en-GB" u="sng" dirty="0">
                <a:latin typeface="Calibri"/>
                <a:ea typeface="Calibri"/>
                <a:cs typeface="Calibri"/>
                <a:sym typeface="Calibri"/>
              </a:rPr>
              <a:t> </a:t>
            </a:r>
            <a:r>
              <a:rPr lang="en-GB" dirty="0">
                <a:latin typeface="Calibri"/>
                <a:ea typeface="Calibri"/>
                <a:cs typeface="Calibri"/>
                <a:sym typeface="Calibri"/>
              </a:rPr>
              <a:t>para </a:t>
            </a:r>
            <a:r>
              <a:rPr lang="en-GB" dirty="0" err="1">
                <a:latin typeface="Calibri"/>
                <a:ea typeface="Calibri"/>
                <a:cs typeface="Calibri"/>
                <a:sym typeface="Calibri"/>
              </a:rPr>
              <a:t>apoiar</a:t>
            </a:r>
            <a:r>
              <a:rPr lang="en-GB" dirty="0">
                <a:latin typeface="Calibri"/>
                <a:ea typeface="Calibri"/>
                <a:cs typeface="Calibri"/>
                <a:sym typeface="Calibri"/>
              </a:rPr>
              <a:t> as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utilizam</a:t>
            </a:r>
            <a:r>
              <a:rPr lang="en-GB" dirty="0">
                <a:latin typeface="Calibri"/>
                <a:ea typeface="Calibri"/>
                <a:cs typeface="Calibri"/>
                <a:sym typeface="Calibri"/>
              </a:rPr>
              <a:t> o </a:t>
            </a:r>
            <a:r>
              <a:rPr lang="en-GB" dirty="0" err="1">
                <a:latin typeface="Calibri"/>
                <a:ea typeface="Calibri"/>
                <a:cs typeface="Calibri"/>
                <a:sym typeface="Calibri"/>
              </a:rPr>
              <a:t>serviço</a:t>
            </a:r>
            <a:r>
              <a:rPr lang="en-GB" dirty="0">
                <a:latin typeface="Calibri"/>
                <a:ea typeface="Calibri"/>
                <a:cs typeface="Calibri"/>
                <a:sym typeface="Calibri"/>
              </a:rPr>
              <a:t> e para </a:t>
            </a:r>
            <a:r>
              <a:rPr lang="en-GB" dirty="0" err="1">
                <a:latin typeface="Calibri"/>
                <a:ea typeface="Calibri"/>
                <a:cs typeface="Calibri"/>
                <a:sym typeface="Calibri"/>
              </a:rPr>
              <a:t>supervisionar</a:t>
            </a:r>
            <a:r>
              <a:rPr lang="en-GB" dirty="0">
                <a:latin typeface="Calibri"/>
                <a:ea typeface="Calibri"/>
                <a:cs typeface="Calibri"/>
                <a:sym typeface="Calibri"/>
              </a:rPr>
              <a:t> o </a:t>
            </a:r>
            <a:r>
              <a:rPr lang="en-GB" dirty="0" err="1">
                <a:latin typeface="Calibri"/>
                <a:ea typeface="Calibri"/>
                <a:cs typeface="Calibri"/>
                <a:sym typeface="Calibri"/>
              </a:rPr>
              <a:t>funcionamento</a:t>
            </a:r>
            <a:r>
              <a:rPr lang="en-GB" dirty="0">
                <a:latin typeface="Calibri"/>
                <a:ea typeface="Calibri"/>
                <a:cs typeface="Calibri"/>
                <a:sym typeface="Calibri"/>
              </a:rPr>
              <a:t> do </a:t>
            </a:r>
            <a:r>
              <a:rPr lang="en-GB" dirty="0" err="1">
                <a:latin typeface="Calibri"/>
                <a:ea typeface="Calibri"/>
                <a:cs typeface="Calibri"/>
                <a:sym typeface="Calibri"/>
              </a:rPr>
              <a:t>mesmo</a:t>
            </a:r>
            <a:r>
              <a:rPr lang="en-GB" dirty="0">
                <a:latin typeface="Calibri"/>
                <a:ea typeface="Calibri"/>
                <a:cs typeface="Calibri"/>
                <a:sym typeface="Calibri"/>
              </a:rPr>
              <a:t>.</a:t>
            </a:r>
            <a:endParaRPr dirty="0">
              <a:latin typeface="Calibri"/>
              <a:ea typeface="Calibri"/>
              <a:cs typeface="Calibri"/>
              <a:sym typeface="Calibri"/>
            </a:endParaRPr>
          </a:p>
          <a:p>
            <a:pPr marL="571500" marR="60325" lvl="1" indent="-285750" algn="l" rtl="0">
              <a:lnSpc>
                <a:spcPct val="115000"/>
              </a:lnSpc>
              <a:spcBef>
                <a:spcPts val="0"/>
              </a:spcBef>
              <a:spcAft>
                <a:spcPts val="0"/>
              </a:spcAft>
              <a:buClr>
                <a:schemeClr val="dk1"/>
              </a:buClr>
              <a:buSzPts val="1200"/>
              <a:buFont typeface="Arial"/>
              <a:buChar char="•"/>
            </a:pPr>
            <a:r>
              <a:rPr lang="en-GB" dirty="0">
                <a:latin typeface="Calibri"/>
                <a:ea typeface="Calibri"/>
                <a:cs typeface="Calibri"/>
                <a:sym typeface="Calibri"/>
              </a:rPr>
              <a:t>Cultura: Uma </a:t>
            </a:r>
            <a:r>
              <a:rPr lang="en-GB" u="sng" dirty="0" err="1">
                <a:latin typeface="Calibri"/>
                <a:ea typeface="Calibri"/>
                <a:cs typeface="Calibri"/>
                <a:sym typeface="Calibri"/>
              </a:rPr>
              <a:t>cultura</a:t>
            </a:r>
            <a:r>
              <a:rPr lang="en-GB" u="sng" dirty="0">
                <a:latin typeface="Calibri"/>
                <a:ea typeface="Calibri"/>
                <a:cs typeface="Calibri"/>
                <a:sym typeface="Calibri"/>
              </a:rPr>
              <a:t> de </a:t>
            </a:r>
            <a:r>
              <a:rPr lang="en-GB" u="sng" dirty="0" err="1">
                <a:latin typeface="Calibri"/>
                <a:ea typeface="Calibri"/>
                <a:cs typeface="Calibri"/>
                <a:sym typeface="Calibri"/>
              </a:rPr>
              <a:t>serviço</a:t>
            </a:r>
            <a:r>
              <a:rPr lang="en-GB" u="sng" dirty="0">
                <a:latin typeface="Calibri"/>
                <a:ea typeface="Calibri"/>
                <a:cs typeface="Calibri"/>
                <a:sym typeface="Calibri"/>
              </a:rPr>
              <a:t> </a:t>
            </a:r>
            <a:r>
              <a:rPr lang="en-GB" u="sng" dirty="0" err="1">
                <a:latin typeface="Calibri"/>
                <a:ea typeface="Calibri"/>
                <a:cs typeface="Calibri"/>
                <a:sym typeface="Calibri"/>
              </a:rPr>
              <a:t>negativa</a:t>
            </a:r>
            <a:r>
              <a:rPr lang="en-GB" u="sng"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desumanizar</a:t>
            </a:r>
            <a:r>
              <a:rPr lang="en-GB" dirty="0">
                <a:latin typeface="Calibri"/>
                <a:ea typeface="Calibri"/>
                <a:cs typeface="Calibri"/>
                <a:sym typeface="Calibri"/>
              </a:rPr>
              <a:t> as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utilizam</a:t>
            </a:r>
            <a:r>
              <a:rPr lang="en-GB" dirty="0">
                <a:latin typeface="Calibri"/>
                <a:ea typeface="Calibri"/>
                <a:cs typeface="Calibri"/>
                <a:sym typeface="Calibri"/>
              </a:rPr>
              <a:t> o </a:t>
            </a:r>
            <a:r>
              <a:rPr lang="en-GB" dirty="0" err="1">
                <a:latin typeface="Calibri"/>
                <a:ea typeface="Calibri"/>
                <a:cs typeface="Calibri"/>
                <a:sym typeface="Calibri"/>
              </a:rPr>
              <a:t>serviço</a:t>
            </a:r>
            <a:r>
              <a:rPr lang="en-GB" dirty="0">
                <a:latin typeface="Calibri"/>
                <a:ea typeface="Calibri"/>
                <a:cs typeface="Calibri"/>
                <a:sym typeface="Calibri"/>
              </a:rPr>
              <a:t> e </a:t>
            </a:r>
            <a:r>
              <a:rPr lang="en-GB" dirty="0" err="1">
                <a:latin typeface="Calibri"/>
                <a:ea typeface="Calibri"/>
                <a:cs typeface="Calibri"/>
                <a:sym typeface="Calibri"/>
              </a:rPr>
              <a:t>tornar</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funcionários</a:t>
            </a:r>
            <a:r>
              <a:rPr lang="en-GB" dirty="0">
                <a:latin typeface="Calibri"/>
                <a:ea typeface="Calibri"/>
                <a:cs typeface="Calibri"/>
                <a:sym typeface="Calibri"/>
              </a:rPr>
              <a:t> </a:t>
            </a:r>
            <a:r>
              <a:rPr lang="en-GB" dirty="0" err="1">
                <a:latin typeface="Calibri"/>
                <a:ea typeface="Calibri"/>
                <a:cs typeface="Calibri"/>
                <a:sym typeface="Calibri"/>
              </a:rPr>
              <a:t>insensíveis</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fato</a:t>
            </a:r>
            <a:r>
              <a:rPr lang="en-GB" dirty="0">
                <a:latin typeface="Calibri"/>
                <a:ea typeface="Calibri"/>
                <a:cs typeface="Calibri"/>
                <a:sym typeface="Calibri"/>
              </a:rPr>
              <a:t> de que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seres</a:t>
            </a:r>
            <a:r>
              <a:rPr lang="en-GB" dirty="0">
                <a:latin typeface="Calibri"/>
                <a:ea typeface="Calibri"/>
                <a:cs typeface="Calibri"/>
                <a:sym typeface="Calibri"/>
              </a:rPr>
              <a:t> </a:t>
            </a:r>
            <a:r>
              <a:rPr lang="en-GB" dirty="0" err="1">
                <a:latin typeface="Calibri"/>
                <a:ea typeface="Calibri"/>
                <a:cs typeface="Calibri"/>
                <a:sym typeface="Calibri"/>
              </a:rPr>
              <a:t>humanos</a:t>
            </a:r>
            <a:r>
              <a:rPr lang="en-GB" dirty="0">
                <a:latin typeface="Calibri"/>
                <a:ea typeface="Calibri"/>
                <a:cs typeface="Calibri"/>
                <a:sym typeface="Calibri"/>
              </a:rPr>
              <a:t> que </a:t>
            </a:r>
            <a:r>
              <a:rPr lang="en-GB" dirty="0" err="1">
                <a:latin typeface="Calibri"/>
                <a:ea typeface="Calibri"/>
                <a:cs typeface="Calibri"/>
                <a:sym typeface="Calibri"/>
              </a:rPr>
              <a:t>merecem</a:t>
            </a:r>
            <a:r>
              <a:rPr lang="en-GB" dirty="0">
                <a:latin typeface="Calibri"/>
                <a:ea typeface="Calibri"/>
                <a:cs typeface="Calibri"/>
                <a:sym typeface="Calibri"/>
              </a:rPr>
              <a:t> </a:t>
            </a:r>
            <a:r>
              <a:rPr lang="en-GB" dirty="0" err="1">
                <a:latin typeface="Calibri"/>
                <a:ea typeface="Calibri"/>
                <a:cs typeface="Calibri"/>
                <a:sym typeface="Calibri"/>
              </a:rPr>
              <a:t>respeito</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338" name="Google Shape;33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chemeClr val="dk1"/>
              </a:buClr>
              <a:buSzPts val="1200"/>
              <a:buFont typeface="Noto Sans Symbols"/>
              <a:buChar char="∙"/>
            </a:pPr>
            <a:r>
              <a:rPr lang="en-GB" b="1" dirty="0">
                <a:latin typeface="Calibri"/>
                <a:ea typeface="Calibri"/>
                <a:cs typeface="Calibri"/>
                <a:sym typeface="Calibri"/>
              </a:rPr>
              <a:t>Devido </a:t>
            </a:r>
            <a:r>
              <a:rPr lang="en-GB" b="1" dirty="0" err="1">
                <a:latin typeface="Calibri"/>
                <a:ea typeface="Calibri"/>
                <a:cs typeface="Calibri"/>
                <a:sym typeface="Calibri"/>
              </a:rPr>
              <a:t>ao</a:t>
            </a:r>
            <a:r>
              <a:rPr lang="en-GB" b="1" dirty="0">
                <a:latin typeface="Calibri"/>
                <a:ea typeface="Calibri"/>
                <a:cs typeface="Calibri"/>
                <a:sym typeface="Calibri"/>
              </a:rPr>
              <a:t> </a:t>
            </a:r>
            <a:r>
              <a:rPr lang="en-GB" b="1" dirty="0" err="1">
                <a:latin typeface="Calibri"/>
                <a:ea typeface="Calibri"/>
                <a:cs typeface="Calibri"/>
                <a:sym typeface="Calibri"/>
              </a:rPr>
              <a:t>conhecimento</a:t>
            </a:r>
            <a:r>
              <a:rPr lang="en-GB" b="1" dirty="0">
                <a:latin typeface="Calibri"/>
                <a:ea typeface="Calibri"/>
                <a:cs typeface="Calibri"/>
                <a:sym typeface="Calibri"/>
              </a:rPr>
              <a:t> e </a:t>
            </a:r>
            <a:r>
              <a:rPr lang="en-GB" b="1" dirty="0" err="1">
                <a:latin typeface="Calibri"/>
                <a:ea typeface="Calibri"/>
                <a:cs typeface="Calibri"/>
                <a:sym typeface="Calibri"/>
              </a:rPr>
              <a:t>às</a:t>
            </a:r>
            <a:r>
              <a:rPr lang="en-GB" b="1" dirty="0">
                <a:latin typeface="Calibri"/>
                <a:ea typeface="Calibri"/>
                <a:cs typeface="Calibri"/>
                <a:sym typeface="Calibri"/>
              </a:rPr>
              <a:t> </a:t>
            </a:r>
            <a:r>
              <a:rPr lang="en-GB" b="1" dirty="0" err="1">
                <a:latin typeface="Calibri"/>
                <a:ea typeface="Calibri"/>
                <a:cs typeface="Calibri"/>
                <a:sym typeface="Calibri"/>
              </a:rPr>
              <a:t>habilidades</a:t>
            </a:r>
            <a:r>
              <a:rPr lang="en-GB" b="1" dirty="0">
                <a:latin typeface="Calibri"/>
                <a:ea typeface="Calibri"/>
                <a:cs typeface="Calibri"/>
                <a:sym typeface="Calibri"/>
              </a:rPr>
              <a:t> </a:t>
            </a:r>
            <a:r>
              <a:rPr lang="en-GB" b="1" dirty="0" err="1">
                <a:latin typeface="Calibri"/>
                <a:ea typeface="Calibri"/>
                <a:cs typeface="Calibri"/>
                <a:sym typeface="Calibri"/>
              </a:rPr>
              <a:t>inadequados</a:t>
            </a:r>
            <a:r>
              <a:rPr lang="en-GB" b="1" dirty="0">
                <a:latin typeface="Calibri"/>
                <a:ea typeface="Calibri"/>
                <a:cs typeface="Calibri"/>
                <a:sym typeface="Calibri"/>
              </a:rPr>
              <a:t> do </a:t>
            </a:r>
            <a:r>
              <a:rPr lang="en-GB" b="1" dirty="0" err="1">
                <a:latin typeface="Calibri"/>
                <a:ea typeface="Calibri"/>
                <a:cs typeface="Calibri"/>
                <a:sym typeface="Calibri"/>
              </a:rPr>
              <a:t>pessoal</a:t>
            </a:r>
            <a:endParaRPr dirty="0">
              <a:latin typeface="Calibri"/>
              <a:ea typeface="Calibri"/>
              <a:cs typeface="Calibri"/>
              <a:sym typeface="Calibri"/>
            </a:endParaRPr>
          </a:p>
          <a:p>
            <a:pPr marL="742950" marR="0" lvl="1" indent="-285750" algn="l" rtl="0">
              <a:lnSpc>
                <a:spcPct val="115000"/>
              </a:lnSpc>
              <a:spcBef>
                <a:spcPts val="1000"/>
              </a:spcBef>
              <a:spcAft>
                <a:spcPts val="0"/>
              </a:spcAft>
              <a:buClr>
                <a:schemeClr val="dk1"/>
              </a:buClr>
              <a:buSzPts val="1200"/>
              <a:buFont typeface="Arial"/>
              <a:buChar char="•"/>
            </a:pPr>
            <a:r>
              <a:rPr lang="en-GB" dirty="0" err="1">
                <a:latin typeface="Calibri"/>
                <a:ea typeface="Calibri"/>
                <a:cs typeface="Calibri"/>
                <a:sym typeface="Calibri"/>
              </a:rPr>
              <a:t>Às</a:t>
            </a:r>
            <a:r>
              <a:rPr lang="en-GB" dirty="0">
                <a:latin typeface="Calibri"/>
                <a:ea typeface="Calibri"/>
                <a:cs typeface="Calibri"/>
                <a:sym typeface="Calibri"/>
              </a:rPr>
              <a:t> </a:t>
            </a:r>
            <a:r>
              <a:rPr lang="en-GB" dirty="0" err="1">
                <a:latin typeface="Calibri"/>
                <a:ea typeface="Calibri"/>
                <a:cs typeface="Calibri"/>
                <a:sym typeface="Calibri"/>
              </a:rPr>
              <a:t>vezes</a:t>
            </a:r>
            <a:r>
              <a:rPr lang="en-GB" dirty="0">
                <a:latin typeface="Calibri"/>
                <a:ea typeface="Calibri"/>
                <a:cs typeface="Calibri"/>
                <a:sym typeface="Calibri"/>
              </a:rPr>
              <a:t>, </a:t>
            </a:r>
            <a:r>
              <a:rPr lang="en-GB" dirty="0" err="1">
                <a:latin typeface="Calibri"/>
                <a:ea typeface="Calibri"/>
                <a:cs typeface="Calibri"/>
                <a:sym typeface="Calibri"/>
              </a:rPr>
              <a:t>essas</a:t>
            </a:r>
            <a:r>
              <a:rPr lang="en-GB" dirty="0">
                <a:latin typeface="Calibri"/>
                <a:ea typeface="Calibri"/>
                <a:cs typeface="Calibri"/>
                <a:sym typeface="Calibri"/>
              </a:rPr>
              <a:t> </a:t>
            </a:r>
            <a:r>
              <a:rPr lang="en-GB" dirty="0" err="1">
                <a:latin typeface="Calibri"/>
                <a:ea typeface="Calibri"/>
                <a:cs typeface="Calibri"/>
                <a:sym typeface="Calibri"/>
              </a:rPr>
              <a:t>práticas</a:t>
            </a:r>
            <a:r>
              <a:rPr lang="en-GB" dirty="0">
                <a:latin typeface="Calibri"/>
                <a:ea typeface="Calibri"/>
                <a:cs typeface="Calibri"/>
                <a:sym typeface="Calibri"/>
              </a:rPr>
              <a:t>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usadas</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resposta</a:t>
            </a:r>
            <a:r>
              <a:rPr lang="en-GB" dirty="0">
                <a:latin typeface="Calibri"/>
                <a:ea typeface="Calibri"/>
                <a:cs typeface="Calibri"/>
                <a:sym typeface="Calibri"/>
              </a:rPr>
              <a:t> </a:t>
            </a:r>
            <a:r>
              <a:rPr lang="en-GB" dirty="0" err="1">
                <a:latin typeface="Calibri"/>
                <a:ea typeface="Calibri"/>
                <a:cs typeface="Calibri"/>
                <a:sym typeface="Calibri"/>
              </a:rPr>
              <a:t>automática</a:t>
            </a:r>
            <a:r>
              <a:rPr lang="en-GB" dirty="0">
                <a:latin typeface="Calibri"/>
                <a:ea typeface="Calibri"/>
                <a:cs typeface="Calibri"/>
                <a:sym typeface="Calibri"/>
              </a:rPr>
              <a:t> a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situação</a:t>
            </a:r>
            <a:r>
              <a:rPr lang="en-GB" dirty="0">
                <a:latin typeface="Calibri"/>
                <a:ea typeface="Calibri"/>
                <a:cs typeface="Calibri"/>
                <a:sym typeface="Calibri"/>
              </a:rPr>
              <a:t> </a:t>
            </a:r>
            <a:r>
              <a:rPr lang="en-GB" dirty="0" err="1">
                <a:latin typeface="Calibri"/>
                <a:ea typeface="Calibri"/>
                <a:cs typeface="Calibri"/>
                <a:sym typeface="Calibri"/>
              </a:rPr>
              <a:t>tensa</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conflituosa</a:t>
            </a:r>
            <a:r>
              <a:rPr lang="en-GB" dirty="0">
                <a:latin typeface="Calibri"/>
                <a:ea typeface="Calibri"/>
                <a:cs typeface="Calibri"/>
                <a:sym typeface="Calibri"/>
              </a:rPr>
              <a:t>. </a:t>
            </a:r>
            <a:endParaRPr dirty="0">
              <a:latin typeface="Calibri"/>
              <a:ea typeface="Calibri"/>
              <a:cs typeface="Calibri"/>
              <a:sym typeface="Calibri"/>
            </a:endParaRPr>
          </a:p>
          <a:p>
            <a:pPr marL="742950" marR="0" lvl="1" indent="-285750" algn="l" rtl="0">
              <a:lnSpc>
                <a:spcPct val="115000"/>
              </a:lnSpc>
              <a:spcBef>
                <a:spcPts val="0"/>
              </a:spcBef>
              <a:spcAft>
                <a:spcPts val="0"/>
              </a:spcAft>
              <a:buClr>
                <a:schemeClr val="dk1"/>
              </a:buClr>
              <a:buSzPts val="1200"/>
              <a:buFont typeface="Arial"/>
              <a:buChar char="•"/>
            </a:pPr>
            <a:r>
              <a:rPr lang="en-GB" dirty="0">
                <a:latin typeface="Calibri"/>
                <a:ea typeface="Calibri"/>
                <a:cs typeface="Calibri"/>
                <a:sym typeface="Calibri"/>
              </a:rPr>
              <a:t>O </a:t>
            </a:r>
            <a:r>
              <a:rPr lang="en-GB" dirty="0" err="1">
                <a:latin typeface="Calibri"/>
                <a:ea typeface="Calibri"/>
                <a:cs typeface="Calibri"/>
                <a:sym typeface="Calibri"/>
              </a:rPr>
              <a:t>pessoal</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ter</a:t>
            </a:r>
            <a:r>
              <a:rPr lang="en-GB" dirty="0">
                <a:latin typeface="Calibri"/>
                <a:ea typeface="Calibri"/>
                <a:cs typeface="Calibri"/>
                <a:sym typeface="Calibri"/>
              </a:rPr>
              <a:t> </a:t>
            </a:r>
            <a:r>
              <a:rPr lang="en-GB" dirty="0" err="1">
                <a:latin typeface="Calibri"/>
                <a:ea typeface="Calibri"/>
                <a:cs typeface="Calibri"/>
                <a:sym typeface="Calibri"/>
              </a:rPr>
              <a:t>recebido</a:t>
            </a:r>
            <a:r>
              <a:rPr lang="en-GB" dirty="0">
                <a:latin typeface="Calibri"/>
                <a:ea typeface="Calibri"/>
                <a:cs typeface="Calibri"/>
                <a:sym typeface="Calibri"/>
              </a:rPr>
              <a:t> </a:t>
            </a:r>
            <a:r>
              <a:rPr lang="en-GB" dirty="0" err="1">
                <a:latin typeface="Calibri"/>
                <a:ea typeface="Calibri"/>
                <a:cs typeface="Calibri"/>
                <a:sym typeface="Calibri"/>
              </a:rPr>
              <a:t>formação</a:t>
            </a:r>
            <a:r>
              <a:rPr lang="en-GB" dirty="0">
                <a:latin typeface="Calibri"/>
                <a:ea typeface="Calibri"/>
                <a:cs typeface="Calibri"/>
                <a:sym typeface="Calibri"/>
              </a:rPr>
              <a:t> </a:t>
            </a:r>
            <a:r>
              <a:rPr lang="en-GB" dirty="0" err="1">
                <a:latin typeface="Calibri"/>
                <a:ea typeface="Calibri"/>
                <a:cs typeface="Calibri"/>
                <a:sym typeface="Calibri"/>
              </a:rPr>
              <a:t>sobre</a:t>
            </a:r>
            <a:r>
              <a:rPr lang="en-GB" dirty="0">
                <a:latin typeface="Calibri"/>
                <a:ea typeface="Calibri"/>
                <a:cs typeface="Calibri"/>
                <a:sym typeface="Calibri"/>
              </a:rPr>
              <a:t> </a:t>
            </a:r>
            <a:r>
              <a:rPr lang="en-GB" dirty="0" err="1">
                <a:latin typeface="Calibri"/>
                <a:ea typeface="Calibri"/>
                <a:cs typeface="Calibri"/>
                <a:sym typeface="Calibri"/>
              </a:rPr>
              <a:t>estratégias</a:t>
            </a:r>
            <a:r>
              <a:rPr lang="en-GB" dirty="0">
                <a:latin typeface="Calibri"/>
                <a:ea typeface="Calibri"/>
                <a:cs typeface="Calibri"/>
                <a:sym typeface="Calibri"/>
              </a:rPr>
              <a:t> </a:t>
            </a:r>
            <a:r>
              <a:rPr lang="en-GB" dirty="0" err="1">
                <a:latin typeface="Calibri"/>
                <a:ea typeface="Calibri"/>
                <a:cs typeface="Calibri"/>
                <a:sym typeface="Calibri"/>
              </a:rPr>
              <a:t>alternativas</a:t>
            </a:r>
            <a:r>
              <a:rPr lang="en-GB" dirty="0">
                <a:latin typeface="Calibri"/>
                <a:ea typeface="Calibri"/>
                <a:cs typeface="Calibri"/>
                <a:sym typeface="Calibri"/>
              </a:rPr>
              <a:t> para responder a </a:t>
            </a:r>
            <a:r>
              <a:rPr lang="en-GB" dirty="0" err="1">
                <a:latin typeface="Calibri"/>
                <a:ea typeface="Calibri"/>
                <a:cs typeface="Calibri"/>
                <a:sym typeface="Calibri"/>
              </a:rPr>
              <a:t>situações</a:t>
            </a:r>
            <a:r>
              <a:rPr lang="en-GB" dirty="0">
                <a:latin typeface="Calibri"/>
                <a:ea typeface="Calibri"/>
                <a:cs typeface="Calibri"/>
                <a:sym typeface="Calibri"/>
              </a:rPr>
              <a:t> </a:t>
            </a:r>
            <a:r>
              <a:rPr lang="en-GB" dirty="0" err="1">
                <a:latin typeface="Calibri"/>
                <a:ea typeface="Calibri"/>
                <a:cs typeface="Calibri"/>
                <a:sym typeface="Calibri"/>
              </a:rPr>
              <a:t>tensas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para </a:t>
            </a:r>
            <a:r>
              <a:rPr lang="en-GB" dirty="0" err="1">
                <a:latin typeface="Calibri"/>
                <a:ea typeface="Calibri"/>
                <a:cs typeface="Calibri"/>
                <a:sym typeface="Calibri"/>
              </a:rPr>
              <a:t>prestar</a:t>
            </a:r>
            <a:r>
              <a:rPr lang="en-GB" dirty="0">
                <a:latin typeface="Calibri"/>
                <a:ea typeface="Calibri"/>
                <a:cs typeface="Calibri"/>
                <a:sym typeface="Calibri"/>
              </a:rPr>
              <a:t> </a:t>
            </a:r>
            <a:r>
              <a:rPr lang="en-GB" dirty="0" err="1">
                <a:latin typeface="Calibri"/>
                <a:ea typeface="Calibri"/>
                <a:cs typeface="Calibri"/>
                <a:sym typeface="Calibri"/>
              </a:rPr>
              <a:t>apoio</a:t>
            </a:r>
            <a:r>
              <a:rPr lang="en-GB" dirty="0">
                <a:latin typeface="Calibri"/>
                <a:ea typeface="Calibri"/>
                <a:cs typeface="Calibri"/>
                <a:sym typeface="Calibri"/>
              </a:rPr>
              <a:t> a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muito</a:t>
            </a:r>
            <a:r>
              <a:rPr lang="en-GB" dirty="0">
                <a:latin typeface="Calibri"/>
                <a:ea typeface="Calibri"/>
                <a:cs typeface="Calibri"/>
                <a:sym typeface="Calibri"/>
              </a:rPr>
              <a:t> </a:t>
            </a:r>
            <a:r>
              <a:rPr lang="en-GB" dirty="0" err="1">
                <a:latin typeface="Calibri"/>
                <a:ea typeface="Calibri"/>
                <a:cs typeface="Calibri"/>
                <a:sym typeface="Calibri"/>
              </a:rPr>
              <a:t>angustiadas</a:t>
            </a:r>
            <a:r>
              <a:rPr lang="en-GB" dirty="0">
                <a:latin typeface="Calibri"/>
                <a:ea typeface="Calibri"/>
                <a:cs typeface="Calibri"/>
                <a:sym typeface="Calibri"/>
              </a:rPr>
              <a:t>. </a:t>
            </a:r>
            <a:r>
              <a:rPr lang="en-GB" dirty="0" err="1">
                <a:latin typeface="Calibri"/>
                <a:ea typeface="Calibri"/>
                <a:cs typeface="Calibri"/>
                <a:sym typeface="Calibri"/>
              </a:rPr>
              <a:t>Consequentemente</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dispõem</a:t>
            </a:r>
            <a:r>
              <a:rPr lang="en-GB" dirty="0">
                <a:latin typeface="Calibri"/>
                <a:ea typeface="Calibri"/>
                <a:cs typeface="Calibri"/>
                <a:sym typeface="Calibri"/>
              </a:rPr>
              <a:t> das </a:t>
            </a:r>
            <a:r>
              <a:rPr lang="en-GB" dirty="0" err="1">
                <a:latin typeface="Calibri"/>
                <a:ea typeface="Calibri"/>
                <a:cs typeface="Calibri"/>
                <a:sym typeface="Calibri"/>
              </a:rPr>
              <a:t>competências</a:t>
            </a:r>
            <a:r>
              <a:rPr lang="en-GB" dirty="0">
                <a:latin typeface="Calibri"/>
                <a:ea typeface="Calibri"/>
                <a:cs typeface="Calibri"/>
                <a:sym typeface="Calibri"/>
              </a:rPr>
              <a:t> e ferramentas </a:t>
            </a:r>
            <a:r>
              <a:rPr lang="en-GB" dirty="0" err="1">
                <a:latin typeface="Calibri"/>
                <a:ea typeface="Calibri"/>
                <a:cs typeface="Calibri"/>
                <a:sym typeface="Calibri"/>
              </a:rPr>
              <a:t>necessárias</a:t>
            </a:r>
            <a:r>
              <a:rPr lang="en-GB" dirty="0">
                <a:latin typeface="Calibri"/>
                <a:ea typeface="Calibri"/>
                <a:cs typeface="Calibri"/>
                <a:sym typeface="Calibri"/>
              </a:rPr>
              <a:t> que </a:t>
            </a:r>
            <a:r>
              <a:rPr lang="en-GB" dirty="0" err="1">
                <a:latin typeface="Calibri"/>
                <a:ea typeface="Calibri"/>
                <a:cs typeface="Calibri"/>
                <a:sym typeface="Calibri"/>
              </a:rPr>
              <a:t>lhes</a:t>
            </a:r>
            <a:r>
              <a:rPr lang="en-GB" dirty="0">
                <a:latin typeface="Calibri"/>
                <a:ea typeface="Calibri"/>
                <a:cs typeface="Calibri"/>
                <a:sym typeface="Calibri"/>
              </a:rPr>
              <a:t> </a:t>
            </a:r>
            <a:r>
              <a:rPr lang="en-GB" dirty="0" err="1">
                <a:latin typeface="Calibri"/>
                <a:ea typeface="Calibri"/>
                <a:cs typeface="Calibri"/>
                <a:sym typeface="Calibri"/>
              </a:rPr>
              <a:t>permitam</a:t>
            </a:r>
            <a:r>
              <a:rPr lang="en-GB" dirty="0">
                <a:latin typeface="Calibri"/>
                <a:ea typeface="Calibri"/>
                <a:cs typeface="Calibri"/>
                <a:sym typeface="Calibri"/>
              </a:rPr>
              <a:t> </a:t>
            </a:r>
            <a:r>
              <a:rPr lang="en-GB" dirty="0" err="1">
                <a:latin typeface="Calibri"/>
                <a:ea typeface="Calibri"/>
                <a:cs typeface="Calibri"/>
                <a:sym typeface="Calibri"/>
              </a:rPr>
              <a:t>utilizar</a:t>
            </a:r>
            <a:r>
              <a:rPr lang="en-GB" dirty="0">
                <a:latin typeface="Calibri"/>
                <a:ea typeface="Calibri"/>
                <a:cs typeface="Calibri"/>
                <a:sym typeface="Calibri"/>
              </a:rPr>
              <a:t> </a:t>
            </a:r>
            <a:r>
              <a:rPr lang="en-GB" dirty="0" err="1">
                <a:latin typeface="Calibri"/>
                <a:ea typeface="Calibri"/>
                <a:cs typeface="Calibri"/>
                <a:sym typeface="Calibri"/>
              </a:rPr>
              <a:t>técnicas</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coercivas</a:t>
            </a:r>
            <a:r>
              <a:rPr lang="en-GB" dirty="0">
                <a:latin typeface="Calibri"/>
                <a:ea typeface="Calibri"/>
                <a:cs typeface="Calibri"/>
                <a:sym typeface="Calibri"/>
              </a:rPr>
              <a:t> e </a:t>
            </a:r>
            <a:r>
              <a:rPr lang="en-GB" dirty="0" err="1">
                <a:latin typeface="Calibri"/>
                <a:ea typeface="Calibri"/>
                <a:cs typeface="Calibri"/>
                <a:sym typeface="Calibri"/>
              </a:rPr>
              <a:t>alternativas</a:t>
            </a:r>
            <a:r>
              <a:rPr lang="en-GB" dirty="0">
                <a:latin typeface="Calibri"/>
                <a:ea typeface="Calibri"/>
                <a:cs typeface="Calibri"/>
                <a:sym typeface="Calibri"/>
              </a:rPr>
              <a:t> </a:t>
            </a:r>
            <a:r>
              <a:rPr lang="en-GB" dirty="0" err="1">
                <a:latin typeface="Calibri"/>
                <a:ea typeface="Calibri"/>
                <a:cs typeface="Calibri"/>
                <a:sym typeface="Calibri"/>
              </a:rPr>
              <a:t>criativas</a:t>
            </a:r>
            <a:r>
              <a:rPr lang="en-GB" dirty="0">
                <a:latin typeface="Calibri"/>
                <a:ea typeface="Calibri"/>
                <a:cs typeface="Calibri"/>
                <a:sym typeface="Calibri"/>
              </a:rPr>
              <a:t> </a:t>
            </a:r>
            <a:r>
              <a:rPr lang="en-GB" dirty="0" err="1">
                <a:latin typeface="Calibri"/>
                <a:ea typeface="Calibri"/>
                <a:cs typeface="Calibri"/>
                <a:sym typeface="Calibri"/>
              </a:rPr>
              <a:t>na</a:t>
            </a:r>
            <a:r>
              <a:rPr lang="en-GB" dirty="0">
                <a:latin typeface="Calibri"/>
                <a:ea typeface="Calibri"/>
                <a:cs typeface="Calibri"/>
                <a:sym typeface="Calibri"/>
              </a:rPr>
              <a:t> </a:t>
            </a:r>
            <a:r>
              <a:rPr lang="en-GB" dirty="0" err="1">
                <a:latin typeface="Calibri"/>
                <a:ea typeface="Calibri"/>
                <a:cs typeface="Calibri"/>
                <a:sym typeface="Calibri"/>
              </a:rPr>
              <a:t>prestação</a:t>
            </a:r>
            <a:r>
              <a:rPr lang="en-GB" dirty="0">
                <a:latin typeface="Calibri"/>
                <a:ea typeface="Calibri"/>
                <a:cs typeface="Calibri"/>
                <a:sym typeface="Calibri"/>
              </a:rPr>
              <a:t> de </a:t>
            </a:r>
            <a:r>
              <a:rPr lang="en-GB" dirty="0" err="1">
                <a:latin typeface="Calibri"/>
                <a:ea typeface="Calibri"/>
                <a:cs typeface="Calibri"/>
                <a:sym typeface="Calibri"/>
              </a:rPr>
              <a:t>cuidados</a:t>
            </a:r>
            <a:r>
              <a:rPr lang="en-GB" dirty="0">
                <a:latin typeface="Calibri"/>
                <a:ea typeface="Calibri"/>
                <a:cs typeface="Calibri"/>
                <a:sym typeface="Calibri"/>
              </a:rPr>
              <a:t> e </a:t>
            </a:r>
            <a:r>
              <a:rPr lang="en-GB" dirty="0" err="1">
                <a:latin typeface="Calibri"/>
                <a:ea typeface="Calibri"/>
                <a:cs typeface="Calibri"/>
                <a:sym typeface="Calibri"/>
              </a:rPr>
              <a:t>apoio</a:t>
            </a:r>
            <a:r>
              <a:rPr lang="en-GB" dirty="0">
                <a:latin typeface="Calibri"/>
                <a:ea typeface="Calibri"/>
                <a:cs typeface="Calibri"/>
                <a:sym typeface="Calibri"/>
              </a:rPr>
              <a:t> </a:t>
            </a:r>
            <a:r>
              <a:rPr lang="en-GB" dirty="0" err="1">
                <a:latin typeface="Calibri"/>
                <a:ea typeface="Calibri"/>
                <a:cs typeface="Calibri"/>
                <a:sym typeface="Calibri"/>
              </a:rPr>
              <a:t>às</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utilizam</a:t>
            </a:r>
            <a:r>
              <a:rPr lang="en-GB" dirty="0">
                <a:latin typeface="Calibri"/>
                <a:ea typeface="Calibri"/>
                <a:cs typeface="Calibri"/>
                <a:sym typeface="Calibri"/>
              </a:rPr>
              <a:t> o </a:t>
            </a:r>
            <a:r>
              <a:rPr lang="en-GB" dirty="0" err="1">
                <a:latin typeface="Calibri"/>
                <a:ea typeface="Calibri"/>
                <a:cs typeface="Calibri"/>
                <a:sym typeface="Calibri"/>
              </a:rPr>
              <a:t>serviço</a:t>
            </a:r>
            <a:r>
              <a:rPr lang="en-GB" dirty="0">
                <a:latin typeface="Calibri"/>
                <a:ea typeface="Calibri"/>
                <a:cs typeface="Calibri"/>
                <a:sym typeface="Calibri"/>
              </a:rPr>
              <a:t>.</a:t>
            </a:r>
            <a:endParaRPr dirty="0">
              <a:latin typeface="Calibri"/>
              <a:ea typeface="Calibri"/>
              <a:cs typeface="Calibri"/>
              <a:sym typeface="Calibri"/>
            </a:endParaRPr>
          </a:p>
          <a:p>
            <a:pPr marL="742950" marR="0" lvl="1" indent="-285750" algn="l" rtl="0">
              <a:lnSpc>
                <a:spcPct val="115000"/>
              </a:lnSpc>
              <a:spcBef>
                <a:spcPts val="0"/>
              </a:spcBef>
              <a:spcAft>
                <a:spcPts val="0"/>
              </a:spcAft>
              <a:buClr>
                <a:schemeClr val="dk1"/>
              </a:buClr>
              <a:buSzPts val="1200"/>
              <a:buFont typeface="Arial"/>
              <a:buChar char="•"/>
            </a:pPr>
            <a:r>
              <a:rPr lang="en-GB" dirty="0" err="1">
                <a:latin typeface="Calibri"/>
                <a:ea typeface="Calibri"/>
                <a:cs typeface="Calibri"/>
                <a:sym typeface="Calibri"/>
              </a:rPr>
              <a:t>Algumas</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têm</a:t>
            </a:r>
            <a:r>
              <a:rPr lang="en-GB" dirty="0">
                <a:latin typeface="Calibri"/>
                <a:ea typeface="Calibri"/>
                <a:cs typeface="Calibri"/>
                <a:sym typeface="Calibri"/>
              </a:rPr>
              <a:t> </a:t>
            </a:r>
            <a:r>
              <a:rPr lang="en-GB" dirty="0" err="1">
                <a:latin typeface="Calibri"/>
                <a:ea typeface="Calibri"/>
                <a:cs typeface="Calibri"/>
                <a:sym typeface="Calibri"/>
              </a:rPr>
              <a:t>crenças</a:t>
            </a:r>
            <a:r>
              <a:rPr lang="en-GB" dirty="0">
                <a:latin typeface="Calibri"/>
                <a:ea typeface="Calibri"/>
                <a:cs typeface="Calibri"/>
                <a:sym typeface="Calibri"/>
              </a:rPr>
              <a:t> </a:t>
            </a:r>
            <a:r>
              <a:rPr lang="en-GB" dirty="0" err="1">
                <a:latin typeface="Calibri"/>
                <a:ea typeface="Calibri"/>
                <a:cs typeface="Calibri"/>
                <a:sym typeface="Calibri"/>
              </a:rPr>
              <a:t>erradas</a:t>
            </a:r>
            <a:r>
              <a:rPr lang="en-GB" dirty="0">
                <a:latin typeface="Calibri"/>
                <a:ea typeface="Calibri"/>
                <a:cs typeface="Calibri"/>
                <a:sym typeface="Calibri"/>
              </a:rPr>
              <a:t> de que o </a:t>
            </a:r>
            <a:r>
              <a:rPr lang="en-GB" dirty="0" err="1">
                <a:latin typeface="Calibri"/>
                <a:ea typeface="Calibri"/>
                <a:cs typeface="Calibri"/>
                <a:sym typeface="Calibri"/>
              </a:rPr>
              <a:t>isolamento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funcionam</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tratamento</a:t>
            </a:r>
            <a:r>
              <a:rPr lang="en-GB" dirty="0">
                <a:latin typeface="Calibri"/>
                <a:ea typeface="Calibri"/>
                <a:cs typeface="Calibri"/>
                <a:sym typeface="Calibri"/>
              </a:rPr>
              <a:t> </a:t>
            </a:r>
            <a:r>
              <a:rPr lang="en-GB" dirty="0" err="1">
                <a:latin typeface="Calibri"/>
                <a:ea typeface="Calibri"/>
                <a:cs typeface="Calibri"/>
                <a:sym typeface="Calibri"/>
              </a:rPr>
              <a:t>terapêutico</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346" name="Google Shape;346;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60325" lvl="0" indent="-342900" algn="l" rtl="0">
              <a:lnSpc>
                <a:spcPct val="115000"/>
              </a:lnSpc>
              <a:spcBef>
                <a:spcPts val="0"/>
              </a:spcBef>
              <a:spcAft>
                <a:spcPts val="0"/>
              </a:spcAft>
              <a:buClr>
                <a:schemeClr val="dk1"/>
              </a:buClr>
              <a:buSzPts val="1200"/>
              <a:buFont typeface="Noto Sans Symbols"/>
              <a:buChar char="∙"/>
            </a:pPr>
            <a:r>
              <a:rPr lang="en-GB" b="1">
                <a:latin typeface="Calibri"/>
                <a:ea typeface="Calibri"/>
                <a:cs typeface="Calibri"/>
                <a:sym typeface="Calibri"/>
              </a:rPr>
              <a:t>Devido a equívocos e suposições sobre deficiências psicossociais, intelectuais ou cognitivas</a:t>
            </a:r>
            <a:endParaRPr>
              <a:latin typeface="Calibri"/>
              <a:ea typeface="Calibri"/>
              <a:cs typeface="Calibri"/>
              <a:sym typeface="Calibri"/>
            </a:endParaRPr>
          </a:p>
          <a:p>
            <a:pPr marL="742950" marR="60325" lvl="1" indent="-285750" algn="l" rtl="0">
              <a:lnSpc>
                <a:spcPct val="115000"/>
              </a:lnSpc>
              <a:spcBef>
                <a:spcPts val="1000"/>
              </a:spcBef>
              <a:spcAft>
                <a:spcPts val="0"/>
              </a:spcAft>
              <a:buClr>
                <a:schemeClr val="dk1"/>
              </a:buClr>
              <a:buSzPts val="1200"/>
              <a:buFont typeface="Arial"/>
              <a:buChar char="•"/>
            </a:pPr>
            <a:r>
              <a:rPr lang="en-GB">
                <a:latin typeface="Calibri"/>
                <a:ea typeface="Calibri"/>
                <a:cs typeface="Calibri"/>
                <a:sym typeface="Calibri"/>
              </a:rPr>
              <a:t>Como reação automática a alguém que tem uma condição percebida ou diagnosticada devido a suposições e percepções de que a pessoa pode causar danos a si mesma ou a outros, ou que é incontrolável. </a:t>
            </a:r>
            <a:endParaRPr>
              <a:latin typeface="Calibri"/>
              <a:ea typeface="Calibri"/>
              <a:cs typeface="Calibri"/>
              <a:sym typeface="Calibri"/>
            </a:endParaRPr>
          </a:p>
          <a:p>
            <a:pPr marL="742950" marR="60325" lvl="1" indent="-209550" algn="l" rtl="0">
              <a:lnSpc>
                <a:spcPct val="115000"/>
              </a:lnSpc>
              <a:spcBef>
                <a:spcPts val="0"/>
              </a:spcBef>
              <a:spcAft>
                <a:spcPts val="0"/>
              </a:spcAft>
              <a:buClr>
                <a:schemeClr val="dk1"/>
              </a:buClr>
              <a:buSzPts val="1200"/>
              <a:buFont typeface="Arial"/>
              <a:buNone/>
            </a:pPr>
            <a:endParaRPr>
              <a:latin typeface="Calibri"/>
              <a:ea typeface="Calibri"/>
              <a:cs typeface="Calibri"/>
              <a:sym typeface="Calibri"/>
            </a:endParaRPr>
          </a:p>
          <a:p>
            <a:pPr marL="742950" marR="60325" lvl="1" indent="-285750" algn="l" rtl="0">
              <a:lnSpc>
                <a:spcPct val="115000"/>
              </a:lnSpc>
              <a:spcBef>
                <a:spcPts val="1000"/>
              </a:spcBef>
              <a:spcAft>
                <a:spcPts val="0"/>
              </a:spcAft>
              <a:buClr>
                <a:schemeClr val="dk1"/>
              </a:buClr>
              <a:buSzPts val="1200"/>
              <a:buFont typeface="Arial"/>
              <a:buChar char="•"/>
            </a:pPr>
            <a:r>
              <a:rPr lang="en-GB">
                <a:latin typeface="Calibri"/>
                <a:ea typeface="Calibri"/>
                <a:cs typeface="Calibri"/>
                <a:sym typeface="Calibri"/>
              </a:rPr>
              <a:t>Preconceito e atitudes discriminatórias em relação a certos grupos de pessoas que utilizam serviços e que podem ser considerados grupos “problemáticos” (tais como jovens, pessoas pertencentes a grupos minoritários, homens, pessoas que consomem substâncias, etc.) e presunção de intenções violentas ou perigosas. </a:t>
            </a:r>
            <a:endParaRPr>
              <a:latin typeface="Calibri"/>
              <a:ea typeface="Calibri"/>
              <a:cs typeface="Calibri"/>
              <a:sym typeface="Calibri"/>
            </a:endParaRPr>
          </a:p>
          <a:p>
            <a:pPr marL="0" lvl="0" indent="0" algn="l" rtl="0">
              <a:spcBef>
                <a:spcPts val="1000"/>
              </a:spcBef>
              <a:spcAft>
                <a:spcPts val="0"/>
              </a:spcAft>
              <a:buNone/>
            </a:pPr>
            <a:endParaRPr/>
          </a:p>
        </p:txBody>
      </p:sp>
      <p:sp>
        <p:nvSpPr>
          <p:cNvPr id="354" name="Google Shape;35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chemeClr val="dk1"/>
              </a:buClr>
              <a:buSzPts val="1200"/>
              <a:buFont typeface="Noto Sans Symbols"/>
              <a:buChar char="∙"/>
            </a:pPr>
            <a:r>
              <a:rPr lang="en-GB" b="1" dirty="0">
                <a:latin typeface="Calibri"/>
                <a:ea typeface="Calibri"/>
                <a:cs typeface="Calibri"/>
                <a:sym typeface="Calibri"/>
              </a:rPr>
              <a:t>Devido </a:t>
            </a:r>
            <a:r>
              <a:rPr lang="en-GB" b="1" dirty="0" err="1">
                <a:latin typeface="Calibri"/>
                <a:ea typeface="Calibri"/>
                <a:cs typeface="Calibri"/>
                <a:sym typeface="Calibri"/>
              </a:rPr>
              <a:t>ao</a:t>
            </a:r>
            <a:r>
              <a:rPr lang="en-GB" b="1" dirty="0">
                <a:latin typeface="Calibri"/>
                <a:ea typeface="Calibri"/>
                <a:cs typeface="Calibri"/>
                <a:sym typeface="Calibri"/>
              </a:rPr>
              <a:t> </a:t>
            </a:r>
            <a:r>
              <a:rPr lang="en-GB" b="1" dirty="0" err="1">
                <a:latin typeface="Calibri"/>
                <a:ea typeface="Calibri"/>
                <a:cs typeface="Calibri"/>
                <a:sym typeface="Calibri"/>
              </a:rPr>
              <a:t>medo</a:t>
            </a:r>
            <a:r>
              <a:rPr lang="en-GB" b="1" dirty="0">
                <a:latin typeface="Calibri"/>
                <a:ea typeface="Calibri"/>
                <a:cs typeface="Calibri"/>
                <a:sym typeface="Calibri"/>
              </a:rPr>
              <a:t> de </a:t>
            </a:r>
            <a:r>
              <a:rPr lang="en-GB" b="1" dirty="0" err="1">
                <a:latin typeface="Calibri"/>
                <a:ea typeface="Calibri"/>
                <a:cs typeface="Calibri"/>
                <a:sym typeface="Calibri"/>
              </a:rPr>
              <a:t>risco</a:t>
            </a:r>
            <a:r>
              <a:rPr lang="en-GB" b="1" dirty="0">
                <a:latin typeface="Calibri"/>
                <a:ea typeface="Calibri"/>
                <a:cs typeface="Calibri"/>
                <a:sym typeface="Calibri"/>
              </a:rPr>
              <a:t> e </a:t>
            </a:r>
            <a:r>
              <a:rPr lang="en-GB" b="1" dirty="0" err="1">
                <a:latin typeface="Calibri"/>
                <a:ea typeface="Calibri"/>
                <a:cs typeface="Calibri"/>
                <a:sym typeface="Calibri"/>
              </a:rPr>
              <a:t>responsabilidade</a:t>
            </a:r>
            <a:r>
              <a:rPr lang="en-GB" b="1" dirty="0">
                <a:latin typeface="Calibri"/>
                <a:ea typeface="Calibri"/>
                <a:cs typeface="Calibri"/>
                <a:sym typeface="Calibri"/>
              </a:rPr>
              <a:t> da equipe/</a:t>
            </a:r>
            <a:r>
              <a:rPr lang="en-GB" b="1" dirty="0" err="1">
                <a:latin typeface="Calibri"/>
                <a:ea typeface="Calibri"/>
                <a:cs typeface="Calibri"/>
                <a:sym typeface="Calibri"/>
              </a:rPr>
              <a:t>serviço</a:t>
            </a:r>
            <a:endParaRPr dirty="0">
              <a:latin typeface="Calibri"/>
              <a:ea typeface="Calibri"/>
              <a:cs typeface="Calibri"/>
              <a:sym typeface="Calibri"/>
            </a:endParaRPr>
          </a:p>
          <a:p>
            <a:pPr marL="742950" marR="0" lvl="1" indent="-285750" algn="l" rtl="0">
              <a:lnSpc>
                <a:spcPct val="115000"/>
              </a:lnSpc>
              <a:spcBef>
                <a:spcPts val="1000"/>
              </a:spcBef>
              <a:spcAft>
                <a:spcPts val="0"/>
              </a:spcAft>
              <a:buClr>
                <a:schemeClr val="dk1"/>
              </a:buClr>
              <a:buSzPts val="1200"/>
              <a:buFont typeface="Arial"/>
              <a:buChar char="•"/>
            </a:pP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métodos</a:t>
            </a:r>
            <a:r>
              <a:rPr lang="en-GB" dirty="0">
                <a:latin typeface="Calibri"/>
                <a:ea typeface="Calibri"/>
                <a:cs typeface="Calibri"/>
                <a:sym typeface="Calibri"/>
              </a:rPr>
              <a:t> de </a:t>
            </a:r>
            <a:r>
              <a:rPr lang="en-GB" dirty="0" err="1">
                <a:latin typeface="Calibri"/>
                <a:ea typeface="Calibri"/>
                <a:cs typeface="Calibri"/>
                <a:sym typeface="Calibri"/>
              </a:rPr>
              <a:t>isolamento</a:t>
            </a:r>
            <a:r>
              <a:rPr lang="en-GB" dirty="0">
                <a:latin typeface="Calibri"/>
                <a:ea typeface="Calibri"/>
                <a:cs typeface="Calibri"/>
                <a:sym typeface="Calibri"/>
              </a:rPr>
              <a:t> e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frequentemente</a:t>
            </a:r>
            <a:r>
              <a:rPr lang="en-GB" dirty="0">
                <a:latin typeface="Calibri"/>
                <a:ea typeface="Calibri"/>
                <a:cs typeface="Calibri"/>
                <a:sym typeface="Calibri"/>
              </a:rPr>
              <a:t> </a:t>
            </a:r>
            <a:r>
              <a:rPr lang="en-GB" dirty="0" err="1">
                <a:latin typeface="Calibri"/>
                <a:ea typeface="Calibri"/>
                <a:cs typeface="Calibri"/>
                <a:sym typeface="Calibri"/>
              </a:rPr>
              <a:t>usados</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primeira</a:t>
            </a:r>
            <a:r>
              <a:rPr lang="en-GB" dirty="0">
                <a:latin typeface="Calibri"/>
                <a:ea typeface="Calibri"/>
                <a:cs typeface="Calibri"/>
                <a:sym typeface="Calibri"/>
              </a:rPr>
              <a:t> </a:t>
            </a:r>
            <a:r>
              <a:rPr lang="en-GB" dirty="0" err="1">
                <a:latin typeface="Calibri"/>
                <a:ea typeface="Calibri"/>
                <a:cs typeface="Calibri"/>
                <a:sym typeface="Calibri"/>
              </a:rPr>
              <a:t>opção</a:t>
            </a:r>
            <a:r>
              <a:rPr lang="en-GB" dirty="0">
                <a:latin typeface="Calibri"/>
                <a:ea typeface="Calibri"/>
                <a:cs typeface="Calibri"/>
                <a:sym typeface="Calibri"/>
              </a:rPr>
              <a:t>, pois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seus</a:t>
            </a:r>
            <a:r>
              <a:rPr lang="en-GB" dirty="0">
                <a:latin typeface="Calibri"/>
                <a:ea typeface="Calibri"/>
                <a:cs typeface="Calibri"/>
                <a:sym typeface="Calibri"/>
              </a:rPr>
              <a:t> </a:t>
            </a:r>
            <a:r>
              <a:rPr lang="en-GB" dirty="0" err="1">
                <a:latin typeface="Calibri"/>
                <a:ea typeface="Calibri"/>
                <a:cs typeface="Calibri"/>
                <a:sym typeface="Calibri"/>
              </a:rPr>
              <a:t>resultados</a:t>
            </a:r>
            <a:r>
              <a:rPr lang="en-GB" dirty="0">
                <a:latin typeface="Calibri"/>
                <a:ea typeface="Calibri"/>
                <a:cs typeface="Calibri"/>
                <a:sym typeface="Calibri"/>
              </a:rPr>
              <a:t>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considerados</a:t>
            </a:r>
            <a:r>
              <a:rPr lang="en-GB" dirty="0">
                <a:latin typeface="Calibri"/>
                <a:ea typeface="Calibri"/>
                <a:cs typeface="Calibri"/>
                <a:sym typeface="Calibri"/>
              </a:rPr>
              <a:t> “</a:t>
            </a:r>
            <a:r>
              <a:rPr lang="en-GB" dirty="0" err="1">
                <a:latin typeface="Calibri"/>
                <a:ea typeface="Calibri"/>
                <a:cs typeface="Calibri"/>
                <a:sym typeface="Calibri"/>
              </a:rPr>
              <a:t>certos</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comparação</a:t>
            </a:r>
            <a:r>
              <a:rPr lang="en-GB" dirty="0">
                <a:latin typeface="Calibri"/>
                <a:ea typeface="Calibri"/>
                <a:cs typeface="Calibri"/>
                <a:sym typeface="Calibri"/>
              </a:rPr>
              <a:t> com </a:t>
            </a:r>
            <a:r>
              <a:rPr lang="en-GB" dirty="0" err="1">
                <a:latin typeface="Calibri"/>
                <a:ea typeface="Calibri"/>
                <a:cs typeface="Calibri"/>
                <a:sym typeface="Calibri"/>
              </a:rPr>
              <a:t>outras</a:t>
            </a:r>
            <a:r>
              <a:rPr lang="en-GB" dirty="0">
                <a:latin typeface="Calibri"/>
                <a:ea typeface="Calibri"/>
                <a:cs typeface="Calibri"/>
                <a:sym typeface="Calibri"/>
              </a:rPr>
              <a:t> </a:t>
            </a:r>
            <a:r>
              <a:rPr lang="en-GB" dirty="0" err="1">
                <a:latin typeface="Calibri"/>
                <a:ea typeface="Calibri"/>
                <a:cs typeface="Calibri"/>
                <a:sym typeface="Calibri"/>
              </a:rPr>
              <a:t>abordagens</a:t>
            </a:r>
            <a:r>
              <a:rPr lang="en-GB" dirty="0">
                <a:latin typeface="Calibri"/>
                <a:ea typeface="Calibri"/>
                <a:cs typeface="Calibri"/>
                <a:sym typeface="Calibri"/>
              </a:rPr>
              <a:t>.</a:t>
            </a:r>
            <a:endParaRPr dirty="0">
              <a:latin typeface="Calibri"/>
              <a:ea typeface="Calibri"/>
              <a:cs typeface="Calibri"/>
              <a:sym typeface="Calibri"/>
            </a:endParaRPr>
          </a:p>
          <a:p>
            <a:pPr marL="742950" marR="0" lvl="1" indent="-209550" algn="l" rtl="0">
              <a:lnSpc>
                <a:spcPct val="115000"/>
              </a:lnSpc>
              <a:spcBef>
                <a:spcPts val="0"/>
              </a:spcBef>
              <a:spcAft>
                <a:spcPts val="0"/>
              </a:spcAft>
              <a:buClr>
                <a:schemeClr val="dk1"/>
              </a:buClr>
              <a:buSzPts val="1200"/>
              <a:buFont typeface="Arial"/>
              <a:buNone/>
            </a:pPr>
            <a:endParaRPr dirty="0">
              <a:latin typeface="Calibri"/>
              <a:ea typeface="Calibri"/>
              <a:cs typeface="Calibri"/>
              <a:sym typeface="Calibri"/>
            </a:endParaRPr>
          </a:p>
          <a:p>
            <a:pPr marL="742950" marR="0" lvl="1" indent="-285750" algn="l" rtl="0">
              <a:lnSpc>
                <a:spcPct val="115000"/>
              </a:lnSpc>
              <a:spcBef>
                <a:spcPts val="1000"/>
              </a:spcBef>
              <a:spcAft>
                <a:spcPts val="0"/>
              </a:spcAft>
              <a:buClr>
                <a:schemeClr val="dk1"/>
              </a:buClr>
              <a:buSzPts val="1200"/>
              <a:buFont typeface="Arial"/>
              <a:buChar char="•"/>
            </a:pPr>
            <a:r>
              <a:rPr lang="en-GB" dirty="0">
                <a:latin typeface="Calibri"/>
                <a:ea typeface="Calibri"/>
                <a:cs typeface="Calibri"/>
                <a:sym typeface="Calibri"/>
              </a:rPr>
              <a:t>Por </a:t>
            </a:r>
            <a:r>
              <a:rPr lang="en-GB" dirty="0" err="1">
                <a:latin typeface="Calibri"/>
                <a:ea typeface="Calibri"/>
                <a:cs typeface="Calibri"/>
                <a:sym typeface="Calibri"/>
              </a:rPr>
              <a:t>vezes</a:t>
            </a:r>
            <a:r>
              <a:rPr lang="en-GB" dirty="0">
                <a:latin typeface="Calibri"/>
                <a:ea typeface="Calibri"/>
                <a:cs typeface="Calibri"/>
                <a:sym typeface="Calibri"/>
              </a:rPr>
              <a:t>, o </a:t>
            </a:r>
            <a:r>
              <a:rPr lang="en-GB" dirty="0" err="1">
                <a:latin typeface="Calibri"/>
                <a:ea typeface="Calibri"/>
                <a:cs typeface="Calibri"/>
                <a:sym typeface="Calibri"/>
              </a:rPr>
              <a:t>pessoal</a:t>
            </a:r>
            <a:r>
              <a:rPr lang="en-GB" dirty="0">
                <a:latin typeface="Calibri"/>
                <a:ea typeface="Calibri"/>
                <a:cs typeface="Calibri"/>
                <a:sym typeface="Calibri"/>
              </a:rPr>
              <a:t> </a:t>
            </a:r>
            <a:r>
              <a:rPr lang="en-GB" dirty="0" err="1">
                <a:latin typeface="Calibri"/>
                <a:ea typeface="Calibri"/>
                <a:cs typeface="Calibri"/>
                <a:sym typeface="Calibri"/>
              </a:rPr>
              <a:t>tem</a:t>
            </a:r>
            <a:r>
              <a:rPr lang="en-GB" dirty="0">
                <a:latin typeface="Calibri"/>
                <a:ea typeface="Calibri"/>
                <a:cs typeface="Calibri"/>
                <a:sym typeface="Calibri"/>
              </a:rPr>
              <a:t> </a:t>
            </a:r>
            <a:r>
              <a:rPr lang="en-GB" dirty="0" err="1">
                <a:latin typeface="Calibri"/>
                <a:ea typeface="Calibri"/>
                <a:cs typeface="Calibri"/>
                <a:sym typeface="Calibri"/>
              </a:rPr>
              <a:t>receio</a:t>
            </a:r>
            <a:r>
              <a:rPr lang="en-GB" dirty="0">
                <a:latin typeface="Calibri"/>
                <a:ea typeface="Calibri"/>
                <a:cs typeface="Calibri"/>
                <a:sym typeface="Calibri"/>
              </a:rPr>
              <a:t> de ser </a:t>
            </a:r>
            <a:r>
              <a:rPr lang="en-GB" dirty="0" err="1">
                <a:latin typeface="Calibri"/>
                <a:ea typeface="Calibri"/>
                <a:cs typeface="Calibri"/>
                <a:sym typeface="Calibri"/>
              </a:rPr>
              <a:t>responsabilizado</a:t>
            </a:r>
            <a:r>
              <a:rPr lang="en-GB" dirty="0">
                <a:latin typeface="Calibri"/>
                <a:ea typeface="Calibri"/>
                <a:cs typeface="Calibri"/>
                <a:sym typeface="Calibri"/>
              </a:rPr>
              <a:t> se </a:t>
            </a:r>
            <a:r>
              <a:rPr lang="en-GB" dirty="0" err="1">
                <a:latin typeface="Calibri"/>
                <a:ea typeface="Calibri"/>
                <a:cs typeface="Calibri"/>
                <a:sym typeface="Calibri"/>
              </a:rPr>
              <a:t>ocorrer</a:t>
            </a:r>
            <a:r>
              <a:rPr lang="en-GB" dirty="0">
                <a:latin typeface="Calibri"/>
                <a:ea typeface="Calibri"/>
                <a:cs typeface="Calibri"/>
                <a:sym typeface="Calibri"/>
              </a:rPr>
              <a:t> um </a:t>
            </a:r>
            <a:r>
              <a:rPr lang="en-GB" dirty="0" err="1">
                <a:latin typeface="Calibri"/>
                <a:ea typeface="Calibri"/>
                <a:cs typeface="Calibri"/>
                <a:sym typeface="Calibri"/>
              </a:rPr>
              <a:t>incidente</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exemplo</a:t>
            </a:r>
            <a:r>
              <a:rPr lang="en-GB" dirty="0">
                <a:latin typeface="Calibri"/>
                <a:ea typeface="Calibri"/>
                <a:cs typeface="Calibri"/>
                <a:sym typeface="Calibri"/>
              </a:rPr>
              <a:t>, se </a:t>
            </a:r>
            <a:r>
              <a:rPr lang="en-GB" dirty="0" err="1">
                <a:latin typeface="Calibri"/>
                <a:ea typeface="Calibri"/>
                <a:cs typeface="Calibri"/>
                <a:sym typeface="Calibri"/>
              </a:rPr>
              <a:t>alguém</a:t>
            </a:r>
            <a:r>
              <a:rPr lang="en-GB" dirty="0">
                <a:latin typeface="Calibri"/>
                <a:ea typeface="Calibri"/>
                <a:cs typeface="Calibri"/>
                <a:sym typeface="Calibri"/>
              </a:rPr>
              <a:t> se </a:t>
            </a:r>
            <a:r>
              <a:rPr lang="en-GB" dirty="0" err="1">
                <a:latin typeface="Calibri"/>
                <a:ea typeface="Calibri"/>
                <a:cs typeface="Calibri"/>
                <a:sym typeface="Calibri"/>
              </a:rPr>
              <a:t>ferir</a:t>
            </a:r>
            <a:r>
              <a:rPr lang="en-GB" dirty="0">
                <a:latin typeface="Calibri"/>
                <a:ea typeface="Calibri"/>
                <a:cs typeface="Calibri"/>
                <a:sym typeface="Calibri"/>
              </a:rPr>
              <a:t>) </a:t>
            </a:r>
            <a:r>
              <a:rPr lang="en-GB" dirty="0" err="1">
                <a:latin typeface="Calibri"/>
                <a:ea typeface="Calibri"/>
                <a:cs typeface="Calibri"/>
                <a:sym typeface="Calibri"/>
              </a:rPr>
              <a:t>quando</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foram</a:t>
            </a:r>
            <a:r>
              <a:rPr lang="en-GB" dirty="0">
                <a:latin typeface="Calibri"/>
                <a:ea typeface="Calibri"/>
                <a:cs typeface="Calibri"/>
                <a:sym typeface="Calibri"/>
              </a:rPr>
              <a:t> </a:t>
            </a:r>
            <a:r>
              <a:rPr lang="en-GB" dirty="0" err="1">
                <a:latin typeface="Calibri"/>
                <a:ea typeface="Calibri"/>
                <a:cs typeface="Calibri"/>
                <a:sym typeface="Calibri"/>
              </a:rPr>
              <a:t>usados</a:t>
            </a:r>
            <a:r>
              <a:rPr lang="en-GB" dirty="0">
                <a:latin typeface="Calibri"/>
                <a:ea typeface="Calibri"/>
                <a:cs typeface="Calibri"/>
                <a:sym typeface="Calibri"/>
              </a:rPr>
              <a:t> </a:t>
            </a:r>
            <a:r>
              <a:rPr lang="en-GB" dirty="0" err="1">
                <a:latin typeface="Calibri"/>
                <a:ea typeface="Calibri"/>
                <a:cs typeface="Calibri"/>
                <a:sym typeface="Calibri"/>
              </a:rPr>
              <a:t>métodos</a:t>
            </a:r>
            <a:r>
              <a:rPr lang="en-GB" dirty="0">
                <a:latin typeface="Calibri"/>
                <a:ea typeface="Calibri"/>
                <a:cs typeface="Calibri"/>
                <a:sym typeface="Calibri"/>
              </a:rPr>
              <a:t> de </a:t>
            </a:r>
            <a:r>
              <a:rPr lang="en-GB" dirty="0" err="1">
                <a:latin typeface="Calibri"/>
                <a:ea typeface="Calibri"/>
                <a:cs typeface="Calibri"/>
                <a:sym typeface="Calibri"/>
              </a:rPr>
              <a:t>isolamento</a:t>
            </a:r>
            <a:r>
              <a:rPr lang="en-GB" dirty="0">
                <a:latin typeface="Calibri"/>
                <a:ea typeface="Calibri"/>
                <a:cs typeface="Calibri"/>
                <a:sym typeface="Calibri"/>
              </a:rPr>
              <a:t> e </a:t>
            </a:r>
            <a:r>
              <a:rPr lang="en-GB" dirty="0" err="1">
                <a:latin typeface="Calibri"/>
                <a:ea typeface="Calibri"/>
                <a:cs typeface="Calibri"/>
                <a:sym typeface="Calibri"/>
              </a:rPr>
              <a:t>contenção</a:t>
            </a:r>
            <a:r>
              <a:rPr lang="en-GB" dirty="0">
                <a:latin typeface="Calibri"/>
                <a:ea typeface="Calibri"/>
                <a:cs typeface="Calibri"/>
                <a:sym typeface="Calibri"/>
              </a:rPr>
              <a:t>. Isto </a:t>
            </a:r>
            <a:r>
              <a:rPr lang="en-GB" dirty="0" err="1">
                <a:latin typeface="Calibri"/>
                <a:ea typeface="Calibri"/>
                <a:cs typeface="Calibri"/>
                <a:sym typeface="Calibri"/>
              </a:rPr>
              <a:t>incentiva</a:t>
            </a:r>
            <a:r>
              <a:rPr lang="en-GB" dirty="0">
                <a:latin typeface="Calibri"/>
                <a:ea typeface="Calibri"/>
                <a:cs typeface="Calibri"/>
                <a:sym typeface="Calibri"/>
              </a:rPr>
              <a:t> o </a:t>
            </a:r>
            <a:r>
              <a:rPr lang="en-GB" dirty="0" err="1">
                <a:latin typeface="Calibri"/>
                <a:ea typeface="Calibri"/>
                <a:cs typeface="Calibri"/>
                <a:sym typeface="Calibri"/>
              </a:rPr>
              <a:t>pessoal</a:t>
            </a:r>
            <a:r>
              <a:rPr lang="en-GB" dirty="0">
                <a:latin typeface="Calibri"/>
                <a:ea typeface="Calibri"/>
                <a:cs typeface="Calibri"/>
                <a:sym typeface="Calibri"/>
              </a:rPr>
              <a:t> a </a:t>
            </a:r>
            <a:r>
              <a:rPr lang="en-GB" dirty="0" err="1">
                <a:latin typeface="Calibri"/>
                <a:ea typeface="Calibri"/>
                <a:cs typeface="Calibri"/>
                <a:sym typeface="Calibri"/>
              </a:rPr>
              <a:t>recorrer</a:t>
            </a:r>
            <a:r>
              <a:rPr lang="en-GB" dirty="0">
                <a:latin typeface="Calibri"/>
                <a:ea typeface="Calibri"/>
                <a:cs typeface="Calibri"/>
                <a:sym typeface="Calibri"/>
              </a:rPr>
              <a:t> a </a:t>
            </a:r>
            <a:r>
              <a:rPr lang="en-GB" dirty="0" err="1">
                <a:latin typeface="Calibri"/>
                <a:ea typeface="Calibri"/>
                <a:cs typeface="Calibri"/>
                <a:sym typeface="Calibri"/>
              </a:rPr>
              <a:t>estas</a:t>
            </a:r>
            <a:r>
              <a:rPr lang="en-GB" dirty="0">
                <a:latin typeface="Calibri"/>
                <a:ea typeface="Calibri"/>
                <a:cs typeface="Calibri"/>
                <a:sym typeface="Calibri"/>
              </a:rPr>
              <a:t> </a:t>
            </a:r>
            <a:r>
              <a:rPr lang="en-GB" dirty="0" err="1">
                <a:latin typeface="Calibri"/>
                <a:ea typeface="Calibri"/>
                <a:cs typeface="Calibri"/>
                <a:sym typeface="Calibri"/>
              </a:rPr>
              <a:t>práticas</a:t>
            </a:r>
            <a:r>
              <a:rPr lang="en-GB" dirty="0">
                <a:latin typeface="Calibri"/>
                <a:ea typeface="Calibri"/>
                <a:cs typeface="Calibri"/>
                <a:sym typeface="Calibri"/>
              </a:rPr>
              <a:t> </a:t>
            </a:r>
            <a:r>
              <a:rPr lang="en-GB" dirty="0" err="1">
                <a:latin typeface="Calibri"/>
                <a:ea typeface="Calibri"/>
                <a:cs typeface="Calibri"/>
                <a:sym typeface="Calibri"/>
              </a:rPr>
              <a:t>coercivas</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362" name="Google Shape;362;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9:notes"/>
          <p:cNvSpPr>
            <a:spLocks noGrp="1" noRot="1" noChangeAspect="1"/>
          </p:cNvSpPr>
          <p:nvPr>
            <p:ph type="sldImg" idx="2"/>
          </p:nvPr>
        </p:nvSpPr>
        <p:spPr>
          <a:xfrm>
            <a:off x="608013" y="38258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39:notes"/>
          <p:cNvSpPr txBox="1">
            <a:spLocks noGrp="1"/>
          </p:cNvSpPr>
          <p:nvPr>
            <p:ph type="body" idx="1"/>
          </p:nvPr>
        </p:nvSpPr>
        <p:spPr>
          <a:xfrm>
            <a:off x="685800" y="4400549"/>
            <a:ext cx="5486400" cy="4503607"/>
          </a:xfrm>
          <a:prstGeom prst="rect">
            <a:avLst/>
          </a:prstGeom>
          <a:noFill/>
          <a:ln>
            <a:noFill/>
          </a:ln>
        </p:spPr>
        <p:txBody>
          <a:bodyPr spcFirstLastPara="1" wrap="square" lIns="91425" tIns="45700" rIns="91425" bIns="45700" anchor="t" anchorCtr="0">
            <a:noAutofit/>
          </a:bodyPr>
          <a:lstStyle/>
          <a:p>
            <a:pPr marL="342900" marR="60325" lvl="0" indent="-342900" algn="l" rtl="0">
              <a:lnSpc>
                <a:spcPct val="115000"/>
              </a:lnSpc>
              <a:spcBef>
                <a:spcPts val="0"/>
              </a:spcBef>
              <a:spcAft>
                <a:spcPts val="0"/>
              </a:spcAft>
              <a:buClr>
                <a:schemeClr val="dk1"/>
              </a:buClr>
              <a:buSzPts val="1200"/>
              <a:buFont typeface="Noto Sans Symbols"/>
              <a:buChar char="∙"/>
            </a:pPr>
            <a:r>
              <a:rPr lang="en-GB" b="1" dirty="0" err="1">
                <a:latin typeface="Calibri"/>
                <a:ea typeface="Calibri"/>
                <a:cs typeface="Calibri"/>
                <a:sym typeface="Calibri"/>
              </a:rPr>
              <a:t>Controlar</a:t>
            </a:r>
            <a:endParaRPr dirty="0">
              <a:latin typeface="Calibri"/>
              <a:ea typeface="Calibri"/>
              <a:cs typeface="Calibri"/>
              <a:sym typeface="Calibri"/>
            </a:endParaRPr>
          </a:p>
          <a:p>
            <a:pPr marL="628650" marR="60325" lvl="1" indent="-285750" algn="l" rtl="0">
              <a:lnSpc>
                <a:spcPct val="115000"/>
              </a:lnSpc>
              <a:spcBef>
                <a:spcPts val="1000"/>
              </a:spcBef>
              <a:spcAft>
                <a:spcPts val="0"/>
              </a:spcAft>
              <a:buClr>
                <a:schemeClr val="dk1"/>
              </a:buClr>
              <a:buSzPts val="1200"/>
              <a:buFont typeface="Arial"/>
              <a:buChar char="•"/>
            </a:pPr>
            <a:r>
              <a:rPr lang="en-GB" dirty="0" err="1">
                <a:latin typeface="Calibri"/>
                <a:ea typeface="Calibri"/>
                <a:cs typeface="Calibri"/>
                <a:sym typeface="Calibri"/>
              </a:rPr>
              <a:t>Controlar</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manter</a:t>
            </a:r>
            <a:r>
              <a:rPr lang="en-GB" dirty="0">
                <a:latin typeface="Calibri"/>
                <a:ea typeface="Calibri"/>
                <a:cs typeface="Calibri"/>
                <a:sym typeface="Calibri"/>
              </a:rPr>
              <a:t> a </a:t>
            </a:r>
            <a:r>
              <a:rPr lang="en-GB" dirty="0" err="1">
                <a:latin typeface="Calibri"/>
                <a:ea typeface="Calibri"/>
                <a:cs typeface="Calibri"/>
                <a:sym typeface="Calibri"/>
              </a:rPr>
              <a:t>ordem</a:t>
            </a:r>
            <a:r>
              <a:rPr lang="en-GB" dirty="0">
                <a:latin typeface="Calibri"/>
                <a:ea typeface="Calibri"/>
                <a:cs typeface="Calibri"/>
                <a:sym typeface="Calibri"/>
              </a:rPr>
              <a:t> no </a:t>
            </a:r>
            <a:r>
              <a:rPr lang="en-GB" dirty="0" err="1">
                <a:latin typeface="Calibri"/>
                <a:ea typeface="Calibri"/>
                <a:cs typeface="Calibri"/>
                <a:sym typeface="Calibri"/>
              </a:rPr>
              <a:t>ambiente</a:t>
            </a:r>
            <a:r>
              <a:rPr lang="en-GB" dirty="0">
                <a:latin typeface="Calibri"/>
                <a:ea typeface="Calibri"/>
                <a:cs typeface="Calibri"/>
                <a:sym typeface="Calibri"/>
              </a:rPr>
              <a:t> de </a:t>
            </a:r>
            <a:r>
              <a:rPr lang="en-GB" dirty="0" err="1">
                <a:latin typeface="Calibri"/>
                <a:ea typeface="Calibri"/>
                <a:cs typeface="Calibri"/>
                <a:sym typeface="Calibri"/>
              </a:rPr>
              <a:t>serviço</a:t>
            </a:r>
            <a:r>
              <a:rPr lang="en-GB" dirty="0">
                <a:latin typeface="Calibri"/>
                <a:ea typeface="Calibri"/>
                <a:cs typeface="Calibri"/>
                <a:sym typeface="Calibri"/>
              </a:rPr>
              <a:t>, </a:t>
            </a:r>
            <a:r>
              <a:rPr lang="en-GB" dirty="0" err="1">
                <a:latin typeface="Calibri"/>
                <a:ea typeface="Calibri"/>
                <a:cs typeface="Calibri"/>
                <a:sym typeface="Calibri"/>
              </a:rPr>
              <a:t>lidando</a:t>
            </a:r>
            <a:r>
              <a:rPr lang="en-GB" dirty="0">
                <a:latin typeface="Calibri"/>
                <a:ea typeface="Calibri"/>
                <a:cs typeface="Calibri"/>
                <a:sym typeface="Calibri"/>
              </a:rPr>
              <a:t> com </a:t>
            </a:r>
            <a:r>
              <a:rPr lang="en-GB" dirty="0" err="1">
                <a:latin typeface="Calibri"/>
                <a:ea typeface="Calibri"/>
                <a:cs typeface="Calibri"/>
                <a:sym typeface="Calibri"/>
              </a:rPr>
              <a:t>firmeza</a:t>
            </a:r>
            <a:r>
              <a:rPr lang="en-GB" dirty="0">
                <a:latin typeface="Calibri"/>
                <a:ea typeface="Calibri"/>
                <a:cs typeface="Calibri"/>
                <a:sym typeface="Calibri"/>
              </a:rPr>
              <a:t> com </a:t>
            </a:r>
            <a:r>
              <a:rPr lang="en-GB" dirty="0" err="1">
                <a:latin typeface="Calibri"/>
                <a:ea typeface="Calibri"/>
                <a:cs typeface="Calibri"/>
                <a:sym typeface="Calibri"/>
              </a:rPr>
              <a:t>ações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comportamentos</a:t>
            </a:r>
            <a:r>
              <a:rPr lang="en-GB" dirty="0">
                <a:latin typeface="Calibri"/>
                <a:ea typeface="Calibri"/>
                <a:cs typeface="Calibri"/>
                <a:sym typeface="Calibri"/>
              </a:rPr>
              <a:t> </a:t>
            </a:r>
            <a:r>
              <a:rPr lang="en-GB" dirty="0" err="1">
                <a:latin typeface="Calibri"/>
                <a:ea typeface="Calibri"/>
                <a:cs typeface="Calibri"/>
                <a:sym typeface="Calibri"/>
              </a:rPr>
              <a:t>inadequados</a:t>
            </a:r>
            <a:r>
              <a:rPr lang="en-GB" dirty="0">
                <a:latin typeface="Calibri"/>
                <a:ea typeface="Calibri"/>
                <a:cs typeface="Calibri"/>
                <a:sym typeface="Calibri"/>
              </a:rPr>
              <a:t>. De </a:t>
            </a:r>
            <a:r>
              <a:rPr lang="en-GB" dirty="0" err="1">
                <a:latin typeface="Calibri"/>
                <a:ea typeface="Calibri"/>
                <a:cs typeface="Calibri"/>
                <a:sym typeface="Calibri"/>
              </a:rPr>
              <a:t>fato</a:t>
            </a:r>
            <a:r>
              <a:rPr lang="en-GB" dirty="0">
                <a:latin typeface="Calibri"/>
                <a:ea typeface="Calibri"/>
                <a:cs typeface="Calibri"/>
                <a:sym typeface="Calibri"/>
              </a:rPr>
              <a:t>, </a:t>
            </a:r>
            <a:r>
              <a:rPr lang="en-GB" dirty="0" err="1">
                <a:latin typeface="Calibri"/>
                <a:ea typeface="Calibri"/>
                <a:cs typeface="Calibri"/>
                <a:sym typeface="Calibri"/>
              </a:rPr>
              <a:t>muitos</a:t>
            </a:r>
            <a:r>
              <a:rPr lang="en-GB" dirty="0">
                <a:latin typeface="Calibri"/>
                <a:ea typeface="Calibri"/>
                <a:cs typeface="Calibri"/>
                <a:sym typeface="Calibri"/>
              </a:rPr>
              <a:t> </a:t>
            </a:r>
            <a:r>
              <a:rPr lang="en-GB" dirty="0" err="1">
                <a:latin typeface="Calibri"/>
                <a:ea typeface="Calibri"/>
                <a:cs typeface="Calibri"/>
                <a:sym typeface="Calibri"/>
              </a:rPr>
              <a:t>serviços</a:t>
            </a:r>
            <a:r>
              <a:rPr lang="en-GB" dirty="0">
                <a:latin typeface="Calibri"/>
                <a:ea typeface="Calibri"/>
                <a:cs typeface="Calibri"/>
                <a:sym typeface="Calibri"/>
              </a:rPr>
              <a:t> </a:t>
            </a:r>
            <a:r>
              <a:rPr lang="en-GB" dirty="0" err="1">
                <a:latin typeface="Calibri"/>
                <a:ea typeface="Calibri"/>
                <a:cs typeface="Calibri"/>
                <a:sym typeface="Calibri"/>
              </a:rPr>
              <a:t>tendem</a:t>
            </a:r>
            <a:r>
              <a:rPr lang="en-GB" dirty="0">
                <a:latin typeface="Calibri"/>
                <a:ea typeface="Calibri"/>
                <a:cs typeface="Calibri"/>
                <a:sym typeface="Calibri"/>
              </a:rPr>
              <a:t> a </a:t>
            </a:r>
            <a:r>
              <a:rPr lang="en-GB" dirty="0" err="1">
                <a:latin typeface="Calibri"/>
                <a:ea typeface="Calibri"/>
                <a:cs typeface="Calibri"/>
                <a:sym typeface="Calibri"/>
              </a:rPr>
              <a:t>enfatizar</a:t>
            </a:r>
            <a:r>
              <a:rPr lang="en-GB" dirty="0">
                <a:latin typeface="Calibri"/>
                <a:ea typeface="Calibri"/>
                <a:cs typeface="Calibri"/>
                <a:sym typeface="Calibri"/>
              </a:rPr>
              <a:t> </a:t>
            </a:r>
            <a:r>
              <a:rPr lang="en-GB" dirty="0" err="1">
                <a:latin typeface="Calibri"/>
                <a:ea typeface="Calibri"/>
                <a:cs typeface="Calibri"/>
                <a:sym typeface="Calibri"/>
              </a:rPr>
              <a:t>excessivamente</a:t>
            </a:r>
            <a:r>
              <a:rPr lang="en-GB" dirty="0">
                <a:latin typeface="Calibri"/>
                <a:ea typeface="Calibri"/>
                <a:cs typeface="Calibri"/>
                <a:sym typeface="Calibri"/>
              </a:rPr>
              <a:t> a </a:t>
            </a:r>
            <a:r>
              <a:rPr lang="en-GB" dirty="0" err="1">
                <a:latin typeface="Calibri"/>
                <a:ea typeface="Calibri"/>
                <a:cs typeface="Calibri"/>
                <a:sym typeface="Calibri"/>
              </a:rPr>
              <a:t>necessidade</a:t>
            </a:r>
            <a:r>
              <a:rPr lang="en-GB" dirty="0">
                <a:latin typeface="Calibri"/>
                <a:ea typeface="Calibri"/>
                <a:cs typeface="Calibri"/>
                <a:sym typeface="Calibri"/>
              </a:rPr>
              <a:t> de </a:t>
            </a:r>
            <a:r>
              <a:rPr lang="en-GB" dirty="0" err="1">
                <a:latin typeface="Calibri"/>
                <a:ea typeface="Calibri"/>
                <a:cs typeface="Calibri"/>
                <a:sym typeface="Calibri"/>
              </a:rPr>
              <a:t>manter</a:t>
            </a:r>
            <a:r>
              <a:rPr lang="en-GB" dirty="0">
                <a:latin typeface="Calibri"/>
                <a:ea typeface="Calibri"/>
                <a:cs typeface="Calibri"/>
                <a:sym typeface="Calibri"/>
              </a:rPr>
              <a:t> um </a:t>
            </a:r>
            <a:r>
              <a:rPr lang="en-GB" dirty="0" err="1">
                <a:latin typeface="Calibri"/>
                <a:ea typeface="Calibri"/>
                <a:cs typeface="Calibri"/>
                <a:sym typeface="Calibri"/>
              </a:rPr>
              <a:t>ambiente</a:t>
            </a:r>
            <a:r>
              <a:rPr lang="en-GB" dirty="0">
                <a:latin typeface="Calibri"/>
                <a:ea typeface="Calibri"/>
                <a:cs typeface="Calibri"/>
                <a:sym typeface="Calibri"/>
              </a:rPr>
              <a:t> </a:t>
            </a:r>
            <a:r>
              <a:rPr lang="en-GB" dirty="0" err="1">
                <a:latin typeface="Calibri"/>
                <a:ea typeface="Calibri"/>
                <a:cs typeface="Calibri"/>
                <a:sym typeface="Calibri"/>
              </a:rPr>
              <a:t>ordeiro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detrimento</a:t>
            </a:r>
            <a:r>
              <a:rPr lang="en-GB" dirty="0">
                <a:latin typeface="Calibri"/>
                <a:ea typeface="Calibri"/>
                <a:cs typeface="Calibri"/>
                <a:sym typeface="Calibri"/>
              </a:rPr>
              <a:t> do </a:t>
            </a:r>
            <a:r>
              <a:rPr lang="en-GB" dirty="0" err="1">
                <a:latin typeface="Calibri"/>
                <a:ea typeface="Calibri"/>
                <a:cs typeface="Calibri"/>
                <a:sym typeface="Calibri"/>
              </a:rPr>
              <a:t>atendimento</a:t>
            </a:r>
            <a:r>
              <a:rPr lang="en-GB" dirty="0">
                <a:latin typeface="Calibri"/>
                <a:ea typeface="Calibri"/>
                <a:cs typeface="Calibri"/>
                <a:sym typeface="Calibri"/>
              </a:rPr>
              <a:t> </a:t>
            </a:r>
            <a:r>
              <a:rPr lang="en-GB" dirty="0" err="1">
                <a:latin typeface="Calibri"/>
                <a:ea typeface="Calibri"/>
                <a:cs typeface="Calibri"/>
                <a:sym typeface="Calibri"/>
              </a:rPr>
              <a:t>personalizado</a:t>
            </a:r>
            <a:r>
              <a:rPr lang="en-GB" dirty="0">
                <a:latin typeface="Calibri"/>
                <a:ea typeface="Calibri"/>
                <a:cs typeface="Calibri"/>
                <a:sym typeface="Calibri"/>
              </a:rPr>
              <a:t>. Em </a:t>
            </a:r>
            <a:r>
              <a:rPr lang="en-GB" dirty="0" err="1">
                <a:latin typeface="Calibri"/>
                <a:ea typeface="Calibri"/>
                <a:cs typeface="Calibri"/>
                <a:sym typeface="Calibri"/>
              </a:rPr>
              <a:t>muitos</a:t>
            </a:r>
            <a:r>
              <a:rPr lang="en-GB" dirty="0">
                <a:latin typeface="Calibri"/>
                <a:ea typeface="Calibri"/>
                <a:cs typeface="Calibri"/>
                <a:sym typeface="Calibri"/>
              </a:rPr>
              <a:t> </a:t>
            </a:r>
            <a:r>
              <a:rPr lang="en-GB" dirty="0" err="1">
                <a:latin typeface="Calibri"/>
                <a:ea typeface="Calibri"/>
                <a:cs typeface="Calibri"/>
                <a:sym typeface="Calibri"/>
              </a:rPr>
              <a:t>desses</a:t>
            </a:r>
            <a:r>
              <a:rPr lang="en-GB" dirty="0">
                <a:latin typeface="Calibri"/>
                <a:ea typeface="Calibri"/>
                <a:cs typeface="Calibri"/>
                <a:sym typeface="Calibri"/>
              </a:rPr>
              <a:t> </a:t>
            </a:r>
            <a:r>
              <a:rPr lang="en-GB" dirty="0" err="1">
                <a:latin typeface="Calibri"/>
                <a:ea typeface="Calibri"/>
                <a:cs typeface="Calibri"/>
                <a:sym typeface="Calibri"/>
              </a:rPr>
              <a:t>serviços</a:t>
            </a:r>
            <a:r>
              <a:rPr lang="en-GB" dirty="0">
                <a:latin typeface="Calibri"/>
                <a:ea typeface="Calibri"/>
                <a:cs typeface="Calibri"/>
                <a:sym typeface="Calibri"/>
              </a:rPr>
              <a:t>,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rotineiramente</a:t>
            </a:r>
            <a:r>
              <a:rPr lang="en-GB" dirty="0">
                <a:latin typeface="Calibri"/>
                <a:ea typeface="Calibri"/>
                <a:cs typeface="Calibri"/>
                <a:sym typeface="Calibri"/>
              </a:rPr>
              <a:t> </a:t>
            </a:r>
            <a:r>
              <a:rPr lang="en-GB" dirty="0" err="1">
                <a:latin typeface="Calibri"/>
                <a:ea typeface="Calibri"/>
                <a:cs typeface="Calibri"/>
                <a:sym typeface="Calibri"/>
              </a:rPr>
              <a:t>medicadas</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excesso</a:t>
            </a:r>
            <a:r>
              <a:rPr lang="en-GB" dirty="0">
                <a:latin typeface="Calibri"/>
                <a:ea typeface="Calibri"/>
                <a:cs typeface="Calibri"/>
                <a:sym typeface="Calibri"/>
              </a:rPr>
              <a:t>, </a:t>
            </a:r>
            <a:r>
              <a:rPr lang="en-GB" dirty="0" err="1">
                <a:latin typeface="Calibri"/>
                <a:ea typeface="Calibri"/>
                <a:cs typeface="Calibri"/>
                <a:sym typeface="Calibri"/>
              </a:rPr>
              <a:t>sedadas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contidas</a:t>
            </a:r>
            <a:r>
              <a:rPr lang="en-GB" dirty="0">
                <a:latin typeface="Calibri"/>
                <a:ea typeface="Calibri"/>
                <a:cs typeface="Calibri"/>
                <a:sym typeface="Calibri"/>
              </a:rPr>
              <a:t> para </a:t>
            </a:r>
            <a:r>
              <a:rPr lang="en-GB" dirty="0" err="1">
                <a:latin typeface="Calibri"/>
                <a:ea typeface="Calibri"/>
                <a:cs typeface="Calibri"/>
                <a:sym typeface="Calibri"/>
              </a:rPr>
              <a:t>garantir</a:t>
            </a:r>
            <a:r>
              <a:rPr lang="en-GB" dirty="0">
                <a:latin typeface="Calibri"/>
                <a:ea typeface="Calibri"/>
                <a:cs typeface="Calibri"/>
                <a:sym typeface="Calibri"/>
              </a:rPr>
              <a:t> que </a:t>
            </a:r>
            <a:r>
              <a:rPr lang="en-GB" dirty="0" err="1">
                <a:latin typeface="Calibri"/>
                <a:ea typeface="Calibri"/>
                <a:cs typeface="Calibri"/>
                <a:sym typeface="Calibri"/>
              </a:rPr>
              <a:t>sejam</a:t>
            </a:r>
            <a:r>
              <a:rPr lang="en-GB" dirty="0">
                <a:latin typeface="Calibri"/>
                <a:ea typeface="Calibri"/>
                <a:cs typeface="Calibri"/>
                <a:sym typeface="Calibri"/>
              </a:rPr>
              <a:t> “</a:t>
            </a:r>
            <a:r>
              <a:rPr lang="en-GB" dirty="0" err="1">
                <a:latin typeface="Calibri"/>
                <a:ea typeface="Calibri"/>
                <a:cs typeface="Calibri"/>
                <a:sym typeface="Calibri"/>
              </a:rPr>
              <a:t>mais</a:t>
            </a:r>
            <a:r>
              <a:rPr lang="en-GB" dirty="0">
                <a:latin typeface="Calibri"/>
                <a:ea typeface="Calibri"/>
                <a:cs typeface="Calibri"/>
                <a:sym typeface="Calibri"/>
              </a:rPr>
              <a:t> </a:t>
            </a:r>
            <a:r>
              <a:rPr lang="en-GB" dirty="0" err="1">
                <a:latin typeface="Calibri"/>
                <a:ea typeface="Calibri"/>
                <a:cs typeface="Calibri"/>
                <a:sym typeface="Calibri"/>
              </a:rPr>
              <a:t>fáceis</a:t>
            </a:r>
            <a:r>
              <a:rPr lang="en-GB" dirty="0">
                <a:latin typeface="Calibri"/>
                <a:ea typeface="Calibri"/>
                <a:cs typeface="Calibri"/>
                <a:sym typeface="Calibri"/>
              </a:rPr>
              <a:t> de </a:t>
            </a:r>
            <a:r>
              <a:rPr lang="en-GB" dirty="0" err="1">
                <a:latin typeface="Calibri"/>
                <a:ea typeface="Calibri"/>
                <a:cs typeface="Calibri"/>
                <a:sym typeface="Calibri"/>
              </a:rPr>
              <a:t>controlar</a:t>
            </a:r>
            <a:r>
              <a:rPr lang="en-GB" dirty="0">
                <a:latin typeface="Calibri"/>
                <a:ea typeface="Calibri"/>
                <a:cs typeface="Calibri"/>
                <a:sym typeface="Calibri"/>
              </a:rPr>
              <a:t>” e “sob </a:t>
            </a:r>
            <a:r>
              <a:rPr lang="en-GB" dirty="0" err="1">
                <a:latin typeface="Calibri"/>
                <a:ea typeface="Calibri"/>
                <a:cs typeface="Calibri"/>
                <a:sym typeface="Calibri"/>
              </a:rPr>
              <a:t>controle</a:t>
            </a:r>
            <a:r>
              <a:rPr lang="en-GB" dirty="0">
                <a:latin typeface="Calibri"/>
                <a:ea typeface="Calibri"/>
                <a:cs typeface="Calibri"/>
                <a:sym typeface="Calibri"/>
              </a:rPr>
              <a:t>”.</a:t>
            </a:r>
            <a:endParaRPr dirty="0">
              <a:latin typeface="Calibri"/>
              <a:ea typeface="Calibri"/>
              <a:cs typeface="Calibri"/>
              <a:sym typeface="Calibri"/>
            </a:endParaRPr>
          </a:p>
          <a:p>
            <a:pPr marL="628650" marR="60325" lvl="1" indent="-209550" algn="l" rtl="0">
              <a:lnSpc>
                <a:spcPct val="115000"/>
              </a:lnSpc>
              <a:spcBef>
                <a:spcPts val="0"/>
              </a:spcBef>
              <a:spcAft>
                <a:spcPts val="0"/>
              </a:spcAft>
              <a:buClr>
                <a:schemeClr val="dk1"/>
              </a:buClr>
              <a:buSzPts val="1200"/>
              <a:buFont typeface="Arial"/>
              <a:buNone/>
            </a:pPr>
            <a:endParaRPr dirty="0">
              <a:latin typeface="Calibri"/>
              <a:ea typeface="Calibri"/>
              <a:cs typeface="Calibri"/>
              <a:sym typeface="Calibri"/>
            </a:endParaRPr>
          </a:p>
          <a:p>
            <a:pPr marL="628650" marR="60325" lvl="1" indent="-285750" algn="l" rtl="0">
              <a:lnSpc>
                <a:spcPct val="115000"/>
              </a:lnSpc>
              <a:spcBef>
                <a:spcPts val="0"/>
              </a:spcBef>
              <a:spcAft>
                <a:spcPts val="0"/>
              </a:spcAft>
              <a:buClr>
                <a:schemeClr val="dk1"/>
              </a:buClr>
              <a:buSzPts val="1200"/>
              <a:buFont typeface="Arial"/>
              <a:buChar char="•"/>
            </a:pPr>
            <a:r>
              <a:rPr lang="en-GB" dirty="0" err="1">
                <a:latin typeface="Calibri"/>
                <a:ea typeface="Calibri"/>
                <a:cs typeface="Calibri"/>
                <a:sym typeface="Calibri"/>
              </a:rPr>
              <a:t>Coagir</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obrigar</a:t>
            </a:r>
            <a:r>
              <a:rPr lang="en-GB" dirty="0">
                <a:latin typeface="Calibri"/>
                <a:ea typeface="Calibri"/>
                <a:cs typeface="Calibri"/>
                <a:sym typeface="Calibri"/>
              </a:rPr>
              <a:t> as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utilizam</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serviços</a:t>
            </a:r>
            <a:r>
              <a:rPr lang="en-GB" dirty="0">
                <a:latin typeface="Calibri"/>
                <a:ea typeface="Calibri"/>
                <a:cs typeface="Calibri"/>
                <a:sym typeface="Calibri"/>
              </a:rPr>
              <a:t> a </a:t>
            </a:r>
            <a:r>
              <a:rPr lang="en-GB" dirty="0" err="1">
                <a:latin typeface="Calibri"/>
                <a:ea typeface="Calibri"/>
                <a:cs typeface="Calibri"/>
                <a:sym typeface="Calibri"/>
              </a:rPr>
              <a:t>seguir</a:t>
            </a:r>
            <a:r>
              <a:rPr lang="en-GB" dirty="0">
                <a:latin typeface="Calibri"/>
                <a:ea typeface="Calibri"/>
                <a:cs typeface="Calibri"/>
                <a:sym typeface="Calibri"/>
              </a:rPr>
              <a:t> um </a:t>
            </a:r>
            <a:r>
              <a:rPr lang="en-GB" dirty="0" err="1">
                <a:latin typeface="Calibri"/>
                <a:ea typeface="Calibri"/>
                <a:cs typeface="Calibri"/>
                <a:sym typeface="Calibri"/>
              </a:rPr>
              <a:t>determinado</a:t>
            </a:r>
            <a:r>
              <a:rPr lang="en-GB" dirty="0">
                <a:latin typeface="Calibri"/>
                <a:ea typeface="Calibri"/>
                <a:cs typeface="Calibri"/>
                <a:sym typeface="Calibri"/>
              </a:rPr>
              <a:t> </a:t>
            </a:r>
            <a:r>
              <a:rPr lang="en-GB" dirty="0" err="1">
                <a:latin typeface="Calibri"/>
                <a:ea typeface="Calibri"/>
                <a:cs typeface="Calibri"/>
                <a:sym typeface="Calibri"/>
              </a:rPr>
              <a:t>curso</a:t>
            </a:r>
            <a:r>
              <a:rPr lang="en-GB" dirty="0">
                <a:latin typeface="Calibri"/>
                <a:ea typeface="Calibri"/>
                <a:cs typeface="Calibri"/>
                <a:sym typeface="Calibri"/>
              </a:rPr>
              <a:t> de </a:t>
            </a:r>
            <a:r>
              <a:rPr lang="en-GB" dirty="0" err="1">
                <a:latin typeface="Calibri"/>
                <a:ea typeface="Calibri"/>
                <a:cs typeface="Calibri"/>
                <a:sym typeface="Calibri"/>
              </a:rPr>
              <a:t>ação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 </a:t>
            </a:r>
            <a:r>
              <a:rPr lang="en-GB" dirty="0" err="1">
                <a:latin typeface="Calibri"/>
                <a:ea typeface="Calibri"/>
                <a:cs typeface="Calibri"/>
                <a:sym typeface="Calibri"/>
              </a:rPr>
              <a:t>comportar</a:t>
            </a:r>
            <a:r>
              <a:rPr lang="en-GB" dirty="0">
                <a:latin typeface="Calibri"/>
                <a:ea typeface="Calibri"/>
                <a:cs typeface="Calibri"/>
                <a:sym typeface="Calibri"/>
              </a:rPr>
              <a:t>-se de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determinada</a:t>
            </a:r>
            <a:r>
              <a:rPr lang="en-GB" dirty="0">
                <a:latin typeface="Calibri"/>
                <a:ea typeface="Calibri"/>
                <a:cs typeface="Calibri"/>
                <a:sym typeface="Calibri"/>
              </a:rPr>
              <a:t> </a:t>
            </a:r>
            <a:r>
              <a:rPr lang="en-GB" dirty="0" err="1">
                <a:latin typeface="Calibri"/>
                <a:ea typeface="Calibri"/>
                <a:cs typeface="Calibri"/>
                <a:sym typeface="Calibri"/>
              </a:rPr>
              <a:t>maneira</a:t>
            </a:r>
            <a:r>
              <a:rPr lang="en-GB" dirty="0">
                <a:latin typeface="Calibri"/>
                <a:ea typeface="Calibri"/>
                <a:cs typeface="Calibri"/>
                <a:sym typeface="Calibri"/>
              </a:rPr>
              <a:t>. </a:t>
            </a:r>
            <a:endParaRPr dirty="0">
              <a:latin typeface="Calibri"/>
              <a:ea typeface="Calibri"/>
              <a:cs typeface="Calibri"/>
              <a:sym typeface="Calibri"/>
            </a:endParaRPr>
          </a:p>
          <a:p>
            <a:pPr marL="628650" marR="60325" lvl="1" indent="-209550" algn="l" rtl="0">
              <a:lnSpc>
                <a:spcPct val="115000"/>
              </a:lnSpc>
              <a:spcBef>
                <a:spcPts val="0"/>
              </a:spcBef>
              <a:spcAft>
                <a:spcPts val="0"/>
              </a:spcAft>
              <a:buClr>
                <a:schemeClr val="dk1"/>
              </a:buClr>
              <a:buSzPts val="1200"/>
              <a:buFont typeface="Arial"/>
              <a:buNone/>
            </a:pPr>
            <a:endParaRPr dirty="0">
              <a:latin typeface="Calibri"/>
              <a:ea typeface="Calibri"/>
              <a:cs typeface="Calibri"/>
              <a:sym typeface="Calibri"/>
            </a:endParaRPr>
          </a:p>
          <a:p>
            <a:pPr marL="628650" marR="60325" lvl="1" indent="-285750" algn="l" rtl="0">
              <a:lnSpc>
                <a:spcPct val="115000"/>
              </a:lnSpc>
              <a:spcBef>
                <a:spcPts val="1000"/>
              </a:spcBef>
              <a:spcAft>
                <a:spcPts val="0"/>
              </a:spcAft>
              <a:buClr>
                <a:schemeClr val="dk1"/>
              </a:buClr>
              <a:buSzPts val="1200"/>
              <a:buFont typeface="Arial"/>
              <a:buChar char="•"/>
            </a:pPr>
            <a:r>
              <a:rPr lang="en-GB" dirty="0" err="1">
                <a:latin typeface="Calibri"/>
                <a:ea typeface="Calibri"/>
                <a:cs typeface="Calibri"/>
                <a:sym typeface="Calibri"/>
              </a:rPr>
              <a:t>Alguns</a:t>
            </a:r>
            <a:r>
              <a:rPr lang="en-GB" dirty="0">
                <a:latin typeface="Calibri"/>
                <a:ea typeface="Calibri"/>
                <a:cs typeface="Calibri"/>
                <a:sym typeface="Calibri"/>
              </a:rPr>
              <a:t> </a:t>
            </a:r>
            <a:r>
              <a:rPr lang="en-GB" dirty="0" err="1">
                <a:latin typeface="Calibri"/>
                <a:ea typeface="Calibri"/>
                <a:cs typeface="Calibri"/>
                <a:sym typeface="Calibri"/>
              </a:rPr>
              <a:t>funcionários</a:t>
            </a:r>
            <a:r>
              <a:rPr lang="en-GB" dirty="0">
                <a:latin typeface="Calibri"/>
                <a:ea typeface="Calibri"/>
                <a:cs typeface="Calibri"/>
                <a:sym typeface="Calibri"/>
              </a:rPr>
              <a:t> dos </a:t>
            </a:r>
            <a:r>
              <a:rPr lang="en-GB" dirty="0" err="1">
                <a:latin typeface="Calibri"/>
                <a:ea typeface="Calibri"/>
                <a:cs typeface="Calibri"/>
                <a:sym typeface="Calibri"/>
              </a:rPr>
              <a:t>serviços</a:t>
            </a:r>
            <a:r>
              <a:rPr lang="en-GB" dirty="0">
                <a:latin typeface="Calibri"/>
                <a:ea typeface="Calibri"/>
                <a:cs typeface="Calibri"/>
                <a:sym typeface="Calibri"/>
              </a:rPr>
              <a:t> </a:t>
            </a:r>
            <a:r>
              <a:rPr lang="en-GB" dirty="0" err="1">
                <a:latin typeface="Calibri"/>
                <a:ea typeface="Calibri"/>
                <a:cs typeface="Calibri"/>
                <a:sym typeface="Calibri"/>
              </a:rPr>
              <a:t>consideram</a:t>
            </a:r>
            <a:r>
              <a:rPr lang="en-GB" dirty="0">
                <a:latin typeface="Calibri"/>
                <a:ea typeface="Calibri"/>
                <a:cs typeface="Calibri"/>
                <a:sym typeface="Calibri"/>
              </a:rPr>
              <a:t> o </a:t>
            </a:r>
            <a:r>
              <a:rPr lang="en-GB" dirty="0" err="1">
                <a:latin typeface="Calibri"/>
                <a:ea typeface="Calibri"/>
                <a:cs typeface="Calibri"/>
                <a:sym typeface="Calibri"/>
              </a:rPr>
              <a:t>uso</a:t>
            </a:r>
            <a:r>
              <a:rPr lang="en-GB" dirty="0">
                <a:latin typeface="Calibri"/>
                <a:ea typeface="Calibri"/>
                <a:cs typeface="Calibri"/>
                <a:sym typeface="Calibri"/>
              </a:rPr>
              <a:t> do </a:t>
            </a:r>
            <a:r>
              <a:rPr lang="en-GB" dirty="0" err="1">
                <a:latin typeface="Calibri"/>
                <a:ea typeface="Calibri"/>
                <a:cs typeface="Calibri"/>
                <a:sym typeface="Calibri"/>
              </a:rPr>
              <a:t>isolamento</a:t>
            </a:r>
            <a:r>
              <a:rPr lang="en-GB" dirty="0">
                <a:latin typeface="Calibri"/>
                <a:ea typeface="Calibri"/>
                <a:cs typeface="Calibri"/>
                <a:sym typeface="Calibri"/>
              </a:rPr>
              <a:t> e da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um </a:t>
            </a:r>
            <a:r>
              <a:rPr lang="en-GB" dirty="0" err="1">
                <a:latin typeface="Calibri"/>
                <a:ea typeface="Calibri"/>
                <a:cs typeface="Calibri"/>
                <a:sym typeface="Calibri"/>
              </a:rPr>
              <a:t>meio</a:t>
            </a:r>
            <a:r>
              <a:rPr lang="en-GB" dirty="0">
                <a:latin typeface="Calibri"/>
                <a:ea typeface="Calibri"/>
                <a:cs typeface="Calibri"/>
                <a:sym typeface="Calibri"/>
              </a:rPr>
              <a:t> </a:t>
            </a:r>
            <a:r>
              <a:rPr lang="en-GB" dirty="0" err="1">
                <a:latin typeface="Calibri"/>
                <a:ea typeface="Calibri"/>
                <a:cs typeface="Calibri"/>
                <a:sym typeface="Calibri"/>
              </a:rPr>
              <a:t>necessário</a:t>
            </a:r>
            <a:r>
              <a:rPr lang="en-GB" dirty="0">
                <a:latin typeface="Calibri"/>
                <a:ea typeface="Calibri"/>
                <a:cs typeface="Calibri"/>
                <a:sym typeface="Calibri"/>
              </a:rPr>
              <a:t> para </a:t>
            </a:r>
            <a:r>
              <a:rPr lang="en-GB" dirty="0" err="1">
                <a:latin typeface="Calibri"/>
                <a:ea typeface="Calibri"/>
                <a:cs typeface="Calibri"/>
                <a:sym typeface="Calibri"/>
              </a:rPr>
              <a:t>estabelecer</a:t>
            </a:r>
            <a:r>
              <a:rPr lang="en-GB" dirty="0">
                <a:latin typeface="Calibri"/>
                <a:ea typeface="Calibri"/>
                <a:cs typeface="Calibri"/>
                <a:sym typeface="Calibri"/>
              </a:rPr>
              <a:t> </a:t>
            </a:r>
            <a:r>
              <a:rPr lang="en-GB" dirty="0" err="1">
                <a:latin typeface="Calibri"/>
                <a:ea typeface="Calibri"/>
                <a:cs typeface="Calibri"/>
                <a:sym typeface="Calibri"/>
              </a:rPr>
              <a:t>limites</a:t>
            </a:r>
            <a:r>
              <a:rPr lang="en-GB" dirty="0">
                <a:latin typeface="Calibri"/>
                <a:ea typeface="Calibri"/>
                <a:cs typeface="Calibri"/>
                <a:sym typeface="Calibri"/>
              </a:rPr>
              <a:t>, a </a:t>
            </a:r>
            <a:r>
              <a:rPr lang="en-GB" dirty="0" err="1">
                <a:latin typeface="Calibri"/>
                <a:ea typeface="Calibri"/>
                <a:cs typeface="Calibri"/>
                <a:sym typeface="Calibri"/>
              </a:rPr>
              <a:t>fim</a:t>
            </a:r>
            <a:r>
              <a:rPr lang="en-GB" dirty="0">
                <a:latin typeface="Calibri"/>
                <a:ea typeface="Calibri"/>
                <a:cs typeface="Calibri"/>
                <a:sym typeface="Calibri"/>
              </a:rPr>
              <a:t> de </a:t>
            </a:r>
            <a:r>
              <a:rPr lang="en-GB" dirty="0" err="1">
                <a:latin typeface="Calibri"/>
                <a:ea typeface="Calibri"/>
                <a:cs typeface="Calibri"/>
                <a:sym typeface="Calibri"/>
              </a:rPr>
              <a:t>afirmar</a:t>
            </a:r>
            <a:r>
              <a:rPr lang="en-GB" dirty="0">
                <a:latin typeface="Calibri"/>
                <a:ea typeface="Calibri"/>
                <a:cs typeface="Calibri"/>
                <a:sym typeface="Calibri"/>
              </a:rPr>
              <a:t> a </a:t>
            </a:r>
            <a:r>
              <a:rPr lang="en-GB" dirty="0" err="1">
                <a:latin typeface="Calibri"/>
                <a:ea typeface="Calibri"/>
                <a:cs typeface="Calibri"/>
                <a:sym typeface="Calibri"/>
              </a:rPr>
              <a:t>sua</a:t>
            </a:r>
            <a:r>
              <a:rPr lang="en-GB" dirty="0">
                <a:latin typeface="Calibri"/>
                <a:ea typeface="Calibri"/>
                <a:cs typeface="Calibri"/>
                <a:sym typeface="Calibri"/>
              </a:rPr>
              <a:t> </a:t>
            </a:r>
            <a:r>
              <a:rPr lang="en-GB" dirty="0" err="1">
                <a:latin typeface="Calibri"/>
                <a:ea typeface="Calibri"/>
                <a:cs typeface="Calibri"/>
                <a:sym typeface="Calibri"/>
              </a:rPr>
              <a:t>autoridade</a:t>
            </a:r>
            <a:r>
              <a:rPr lang="en-GB" dirty="0">
                <a:latin typeface="Calibri"/>
                <a:ea typeface="Calibri"/>
                <a:cs typeface="Calibri"/>
                <a:sym typeface="Calibri"/>
              </a:rPr>
              <a:t> e “</a:t>
            </a:r>
            <a:r>
              <a:rPr lang="en-GB" dirty="0" err="1">
                <a:latin typeface="Calibri"/>
                <a:ea typeface="Calibri"/>
                <a:cs typeface="Calibri"/>
                <a:sym typeface="Calibri"/>
              </a:rPr>
              <a:t>gerir</a:t>
            </a:r>
            <a:r>
              <a:rPr lang="en-GB" dirty="0">
                <a:latin typeface="Calibri"/>
                <a:ea typeface="Calibri"/>
                <a:cs typeface="Calibri"/>
                <a:sym typeface="Calibri"/>
              </a:rPr>
              <a:t> o </a:t>
            </a:r>
            <a:r>
              <a:rPr lang="en-GB" dirty="0" err="1">
                <a:latin typeface="Calibri"/>
                <a:ea typeface="Calibri"/>
                <a:cs typeface="Calibri"/>
                <a:sym typeface="Calibri"/>
              </a:rPr>
              <a:t>comportamento</a:t>
            </a:r>
            <a:r>
              <a:rPr lang="en-GB" dirty="0">
                <a:latin typeface="Calibri"/>
                <a:ea typeface="Calibri"/>
                <a:cs typeface="Calibri"/>
                <a:sym typeface="Calibri"/>
              </a:rPr>
              <a:t>” logo no </a:t>
            </a:r>
            <a:r>
              <a:rPr lang="en-GB" dirty="0" err="1">
                <a:latin typeface="Calibri"/>
                <a:ea typeface="Calibri"/>
                <a:cs typeface="Calibri"/>
                <a:sym typeface="Calibri"/>
              </a:rPr>
              <a:t>início</a:t>
            </a:r>
            <a:r>
              <a:rPr lang="en-GB" dirty="0">
                <a:latin typeface="Calibri"/>
                <a:ea typeface="Calibri"/>
                <a:cs typeface="Calibri"/>
                <a:sym typeface="Calibri"/>
              </a:rPr>
              <a:t> das </a:t>
            </a:r>
            <a:r>
              <a:rPr lang="en-GB" dirty="0" err="1">
                <a:latin typeface="Calibri"/>
                <a:ea typeface="Calibri"/>
                <a:cs typeface="Calibri"/>
                <a:sym typeface="Calibri"/>
              </a:rPr>
              <a:t>suas</a:t>
            </a:r>
            <a:r>
              <a:rPr lang="en-GB" dirty="0">
                <a:latin typeface="Calibri"/>
                <a:ea typeface="Calibri"/>
                <a:cs typeface="Calibri"/>
                <a:sym typeface="Calibri"/>
              </a:rPr>
              <a:t> </a:t>
            </a:r>
            <a:r>
              <a:rPr lang="en-GB" dirty="0" err="1">
                <a:latin typeface="Calibri"/>
                <a:ea typeface="Calibri"/>
                <a:cs typeface="Calibri"/>
                <a:sym typeface="Calibri"/>
              </a:rPr>
              <a:t>interações</a:t>
            </a:r>
            <a:r>
              <a:rPr lang="en-GB" dirty="0">
                <a:latin typeface="Calibri"/>
                <a:ea typeface="Calibri"/>
                <a:cs typeface="Calibri"/>
                <a:sym typeface="Calibri"/>
              </a:rPr>
              <a:t> com as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utilizam</a:t>
            </a:r>
            <a:r>
              <a:rPr lang="en-GB" dirty="0">
                <a:latin typeface="Calibri"/>
                <a:ea typeface="Calibri"/>
                <a:cs typeface="Calibri"/>
                <a:sym typeface="Calibri"/>
              </a:rPr>
              <a:t> o </a:t>
            </a:r>
            <a:r>
              <a:rPr lang="en-GB" dirty="0" err="1">
                <a:latin typeface="Calibri"/>
                <a:ea typeface="Calibri"/>
                <a:cs typeface="Calibri"/>
                <a:sym typeface="Calibri"/>
              </a:rPr>
              <a:t>serviço</a:t>
            </a: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370" name="Google Shape;370;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60325" lvl="0" indent="-342900" algn="l" rtl="0">
              <a:lnSpc>
                <a:spcPct val="115000"/>
              </a:lnSpc>
              <a:spcBef>
                <a:spcPts val="0"/>
              </a:spcBef>
              <a:spcAft>
                <a:spcPts val="0"/>
              </a:spcAft>
              <a:buClr>
                <a:schemeClr val="dk1"/>
              </a:buClr>
              <a:buSzPts val="1200"/>
              <a:buFont typeface="Noto Sans Symbols"/>
              <a:buChar char="∙"/>
            </a:pPr>
            <a:r>
              <a:rPr lang="en-GB" b="1" dirty="0">
                <a:latin typeface="Calibri"/>
                <a:ea typeface="Calibri"/>
                <a:cs typeface="Calibri"/>
                <a:sym typeface="Calibri"/>
              </a:rPr>
              <a:t>Por </a:t>
            </a:r>
            <a:r>
              <a:rPr lang="en-GB" b="1" dirty="0" err="1">
                <a:latin typeface="Calibri"/>
                <a:ea typeface="Calibri"/>
                <a:cs typeface="Calibri"/>
                <a:sym typeface="Calibri"/>
              </a:rPr>
              <a:t>conveniência</a:t>
            </a:r>
            <a:endParaRPr dirty="0">
              <a:latin typeface="Calibri"/>
              <a:ea typeface="Calibri"/>
              <a:cs typeface="Calibri"/>
              <a:sym typeface="Calibri"/>
            </a:endParaRP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A equipe de serviço sente, em muitos casos, que é mais fácil e rápido usar métodos coercitivos, como isolamento e contenção, do que usar outros métodos não coercitivos para responder a situações tensas ou apoiar pessoas muito angustiadas. </a:t>
            </a: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Isso pode ser particularmente o caso quando há falta de equipe nos serviços. </a:t>
            </a:r>
          </a:p>
          <a:p>
            <a:pPr marL="0" lvl="0" indent="0" algn="l" rtl="0">
              <a:spcBef>
                <a:spcPts val="1000"/>
              </a:spcBef>
              <a:spcAft>
                <a:spcPts val="0"/>
              </a:spcAft>
              <a:buNone/>
            </a:pPr>
            <a:endParaRPr dirty="0"/>
          </a:p>
        </p:txBody>
      </p:sp>
      <p:sp>
        <p:nvSpPr>
          <p:cNvPr id="378" name="Google Shape;378;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685800" y="6302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3935853"/>
            <a:ext cx="5486400" cy="4893353"/>
          </a:xfrm>
          <a:prstGeom prst="rect">
            <a:avLst/>
          </a:prstGeom>
          <a:noFill/>
          <a:ln>
            <a:noFill/>
          </a:ln>
        </p:spPr>
        <p:txBody>
          <a:bodyPr spcFirstLastPara="1" wrap="square" lIns="91425" tIns="45700" rIns="91425" bIns="45700" anchor="t" anchorCtr="0">
            <a:noAutofit/>
          </a:bodyPr>
          <a:lstStyle/>
          <a:p>
            <a:pPr marL="171450" indent="-171450" rtl="0" fontAlgn="base">
              <a:buFont typeface="Arial" panose="020B0604020202020204" pitchFamily="34" charset="0"/>
              <a:buChar char="•"/>
            </a:pPr>
            <a:r>
              <a:rPr lang="pt-BR" sz="1200" b="0" i="0" u="none" strike="noStrike" kern="1200" cap="none" dirty="0">
                <a:solidFill>
                  <a:schemeClr val="tx1"/>
                </a:solidFill>
                <a:effectLst/>
                <a:latin typeface="Calibri"/>
                <a:ea typeface="Calibri"/>
                <a:cs typeface="Calibri"/>
                <a:sym typeface="Calibri"/>
              </a:rPr>
              <a:t>“Pessoas que estão usando” ou “que já usaram” serviços de saúde mental e sociais referem-se a pessoas que não se identificam necessariamente como tendo uma deficiência, mas que têm uma variedade de experiências aplicáveis a este treinamento.</a:t>
            </a:r>
            <a:br>
              <a:rPr lang="pt-BR" b="0" dirty="0">
                <a:effectLst/>
              </a:rPr>
            </a:br>
            <a:endParaRPr lang="pt-BR" sz="1600" b="0" i="0" u="none" strike="noStrike" kern="1200" cap="none" dirty="0">
              <a:solidFill>
                <a:schemeClr val="tx1"/>
              </a:solidFill>
              <a:effectLst/>
              <a:latin typeface="Calibri"/>
              <a:ea typeface="Calibri"/>
              <a:cs typeface="Calibri"/>
              <a:sym typeface="Calibri"/>
            </a:endParaRPr>
          </a:p>
          <a:p>
            <a:pPr marL="171450" indent="-171450" rtl="0" fontAlgn="base">
              <a:buFont typeface="Arial" panose="020B0604020202020204" pitchFamily="34" charset="0"/>
              <a:buChar char="•"/>
            </a:pPr>
            <a:r>
              <a:rPr lang="pt-BR" sz="1200" b="0" i="0" u="none" strike="noStrike" kern="1200" cap="none" dirty="0">
                <a:solidFill>
                  <a:schemeClr val="tx1"/>
                </a:solidFill>
                <a:effectLst/>
                <a:latin typeface="Calibri"/>
                <a:ea typeface="Calibri"/>
                <a:cs typeface="Calibri"/>
                <a:sym typeface="Calibri"/>
              </a:rPr>
              <a:t>Além disso, o uso do termo “serviços sociais e de saúde mental” nestes módulos refere-se a uma ampla gama de serviços atualmente prestados por países, incluindo, por exemplo, centros comunitários de saúde mental, clínicas de atenção primária, serviços ambulatoriais, hospitais psiquiátricos, enfermarias psiquiátricas em hospitais gerais, centros de reabilitação, curandeiros tradicionais, centros de dia, lares para idosos e outros lares de “grupos”, bem como serviços domiciliares e serviços e apoios que oferecem alternativas aos serviços tradicionais de saúde mental ou sociais, fornecidos por uma ampla gama de prestadores de saúde e assistência social nos setores público, privado e não-governamental.</a:t>
            </a:r>
            <a:endParaRPr lang="pt-BR" sz="2400" b="0" i="0" u="none" strike="noStrike" kern="1200" cap="none" dirty="0">
              <a:solidFill>
                <a:schemeClr val="tx1"/>
              </a:solidFill>
              <a:effectLst/>
              <a:latin typeface="Calibri"/>
              <a:ea typeface="Calibri"/>
              <a:cs typeface="Calibri"/>
              <a:sym typeface="Calibri"/>
            </a:endParaRPr>
          </a:p>
          <a:p>
            <a:pPr marL="171450" indent="-171450" rtl="0" fontAlgn="base">
              <a:buFont typeface="Arial" panose="020B0604020202020204" pitchFamily="34" charset="0"/>
              <a:buChar char="•"/>
            </a:pPr>
            <a:endParaRPr lang="pt-BR" sz="1600" b="0" i="0" u="none" strike="noStrike" kern="1200" cap="none" dirty="0">
              <a:solidFill>
                <a:schemeClr val="tx1"/>
              </a:solidFill>
              <a:effectLst/>
              <a:latin typeface="Calibri"/>
              <a:ea typeface="Calibri"/>
              <a:cs typeface="Calibri"/>
              <a:sym typeface="Calibri"/>
            </a:endParaRPr>
          </a:p>
          <a:p>
            <a:pPr marL="171450" indent="-171450" rtl="0" fontAlgn="base">
              <a:buFont typeface="Arial" panose="020B0604020202020204" pitchFamily="34" charset="0"/>
              <a:buChar char="•"/>
            </a:pPr>
            <a:r>
              <a:rPr lang="pt-BR" sz="1200" b="0" i="0" u="none" strike="noStrike" kern="1200" cap="none" dirty="0">
                <a:solidFill>
                  <a:schemeClr val="tx1"/>
                </a:solidFill>
                <a:effectLst/>
                <a:latin typeface="Calibri"/>
                <a:ea typeface="Calibri"/>
                <a:cs typeface="Calibri"/>
                <a:sym typeface="Calibri"/>
              </a:rPr>
              <a:t>A terminologia adotada neste documento foi selecionada por uma questão de inclusão. </a:t>
            </a:r>
            <a:endParaRPr lang="pt-BR" sz="2400" b="0" i="0" u="none" strike="noStrike" kern="1200" cap="none" dirty="0">
              <a:solidFill>
                <a:schemeClr val="tx1"/>
              </a:solidFill>
              <a:effectLst/>
              <a:latin typeface="Calibri"/>
              <a:ea typeface="Calibri"/>
              <a:cs typeface="Calibri"/>
              <a:sym typeface="Calibri"/>
            </a:endParaRPr>
          </a:p>
          <a:p>
            <a:pPr marL="628650" lvl="1" indent="-171450" rtl="0" fontAlgn="base">
              <a:buFont typeface="Arial" panose="020B0604020202020204" pitchFamily="34" charset="0"/>
              <a:buChar char="•"/>
            </a:pPr>
            <a:r>
              <a:rPr lang="pt-BR" sz="1200" b="0" i="0" u="none" strike="noStrike" kern="1200" cap="none" dirty="0">
                <a:solidFill>
                  <a:schemeClr val="tx1"/>
                </a:solidFill>
                <a:effectLst/>
                <a:latin typeface="Calibri"/>
                <a:ea typeface="Calibri"/>
                <a:cs typeface="Calibri"/>
                <a:sym typeface="Calibri"/>
              </a:rPr>
              <a:t>É uma escolha individual se identificar com certas expressões ou conceitos, mas os direitos humanos são aplicáveis a todos, em todos os lugares. </a:t>
            </a:r>
            <a:endParaRPr lang="pt-BR" sz="2400" b="0" i="0" u="none" strike="noStrike" kern="1200" cap="none" dirty="0">
              <a:solidFill>
                <a:schemeClr val="tx1"/>
              </a:solidFill>
              <a:effectLst/>
              <a:latin typeface="Calibri"/>
              <a:ea typeface="Calibri"/>
              <a:cs typeface="Calibri"/>
              <a:sym typeface="Calibri"/>
            </a:endParaRPr>
          </a:p>
          <a:p>
            <a:pPr marL="628650" lvl="1" indent="-171450" rtl="0" fontAlgn="base">
              <a:buFont typeface="Arial" panose="020B0604020202020204" pitchFamily="34" charset="0"/>
              <a:buChar char="•"/>
            </a:pPr>
            <a:r>
              <a:rPr lang="pt-BR" sz="1200" b="0" i="0" u="none" strike="noStrike" kern="1200" cap="none" dirty="0">
                <a:solidFill>
                  <a:schemeClr val="tx1"/>
                </a:solidFill>
                <a:effectLst/>
                <a:latin typeface="Calibri"/>
                <a:ea typeface="Calibri"/>
                <a:cs typeface="Calibri"/>
                <a:sym typeface="Calibri"/>
              </a:rPr>
              <a:t>Um diagnóstico ou deficiência nunca deve definir uma pessoa. </a:t>
            </a:r>
            <a:endParaRPr lang="pt-BR" sz="2400" b="0" i="0" u="none" strike="noStrike" kern="1200" cap="none" dirty="0">
              <a:solidFill>
                <a:schemeClr val="tx1"/>
              </a:solidFill>
              <a:effectLst/>
              <a:latin typeface="Calibri"/>
              <a:ea typeface="Calibri"/>
              <a:cs typeface="Calibri"/>
              <a:sym typeface="Calibri"/>
            </a:endParaRPr>
          </a:p>
          <a:p>
            <a:pPr marL="628650" lvl="1" indent="-171450" rtl="0" fontAlgn="base">
              <a:buFont typeface="Arial" panose="020B0604020202020204" pitchFamily="34" charset="0"/>
              <a:buChar char="•"/>
            </a:pPr>
            <a:r>
              <a:rPr lang="pt-BR" sz="1200" b="0" i="0" u="none" strike="noStrike" kern="1200" cap="none" dirty="0">
                <a:solidFill>
                  <a:schemeClr val="tx1"/>
                </a:solidFill>
                <a:effectLst/>
                <a:latin typeface="Calibri"/>
                <a:ea typeface="Calibri"/>
                <a:cs typeface="Calibri"/>
                <a:sym typeface="Calibri"/>
              </a:rPr>
              <a:t>Somos todos indivíduos, com um contexto social único, personalidade, objetivos, aspirações e relacionamentos com os outros.</a:t>
            </a:r>
            <a:br>
              <a:rPr lang="pt-BR" b="0" dirty="0">
                <a:effectLst/>
              </a:rPr>
            </a:br>
            <a:endParaRPr lang="en-US" dirty="0"/>
          </a:p>
        </p:txBody>
      </p:sp>
      <p:sp>
        <p:nvSpPr>
          <p:cNvPr id="105" name="Google Shape;10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60325" lvl="0" indent="-342900" algn="l" rtl="0">
              <a:lnSpc>
                <a:spcPct val="115000"/>
              </a:lnSpc>
              <a:spcBef>
                <a:spcPts val="0"/>
              </a:spcBef>
              <a:spcAft>
                <a:spcPts val="0"/>
              </a:spcAft>
              <a:buClr>
                <a:schemeClr val="dk1"/>
              </a:buClr>
              <a:buSzPts val="1200"/>
              <a:buFont typeface="Noto Sans Symbols"/>
              <a:buChar char="∙"/>
            </a:pPr>
            <a:r>
              <a:rPr lang="en-GB" b="1" dirty="0" err="1">
                <a:latin typeface="Calibri"/>
                <a:ea typeface="Calibri"/>
                <a:cs typeface="Calibri"/>
                <a:sym typeface="Calibri"/>
              </a:rPr>
              <a:t>Punir</a:t>
            </a:r>
            <a:endParaRPr dirty="0">
              <a:latin typeface="Calibri"/>
              <a:ea typeface="Calibri"/>
              <a:cs typeface="Calibri"/>
              <a:sym typeface="Calibri"/>
            </a:endParaRPr>
          </a:p>
          <a:p>
            <a:pPr marL="742950" marR="60325" lvl="1" indent="-285750" algn="l" rtl="0">
              <a:lnSpc>
                <a:spcPct val="115000"/>
              </a:lnSpc>
              <a:spcBef>
                <a:spcPts val="1000"/>
              </a:spcBef>
              <a:spcAft>
                <a:spcPts val="0"/>
              </a:spcAft>
              <a:buClr>
                <a:schemeClr val="dk1"/>
              </a:buClr>
              <a:buSzPts val="1200"/>
              <a:buFont typeface="Arial"/>
              <a:buChar char="•"/>
            </a:pPr>
            <a:r>
              <a:rPr lang="en-GB" dirty="0">
                <a:latin typeface="Calibri"/>
                <a:ea typeface="Calibri"/>
                <a:cs typeface="Calibri"/>
                <a:sym typeface="Calibri"/>
              </a:rPr>
              <a:t>Como forma de </a:t>
            </a:r>
            <a:r>
              <a:rPr lang="en-GB" dirty="0" err="1">
                <a:latin typeface="Calibri"/>
                <a:ea typeface="Calibri"/>
                <a:cs typeface="Calibri"/>
                <a:sym typeface="Calibri"/>
              </a:rPr>
              <a:t>punição</a:t>
            </a:r>
            <a:r>
              <a:rPr lang="en-GB" dirty="0">
                <a:latin typeface="Calibri"/>
                <a:ea typeface="Calibri"/>
                <a:cs typeface="Calibri"/>
                <a:sym typeface="Calibri"/>
              </a:rPr>
              <a:t> para </a:t>
            </a:r>
            <a:r>
              <a:rPr lang="en-GB" dirty="0" err="1">
                <a:latin typeface="Calibri"/>
                <a:ea typeface="Calibri"/>
                <a:cs typeface="Calibri"/>
                <a:sym typeface="Calibri"/>
              </a:rPr>
              <a:t>aqueles</a:t>
            </a:r>
            <a:r>
              <a:rPr lang="en-GB" dirty="0">
                <a:latin typeface="Calibri"/>
                <a:ea typeface="Calibri"/>
                <a:cs typeface="Calibri"/>
                <a:sym typeface="Calibri"/>
              </a:rPr>
              <a:t> que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querem</a:t>
            </a:r>
            <a:r>
              <a:rPr lang="en-GB" dirty="0">
                <a:latin typeface="Calibri"/>
                <a:ea typeface="Calibri"/>
                <a:cs typeface="Calibri"/>
                <a:sym typeface="Calibri"/>
              </a:rPr>
              <a:t> </a:t>
            </a:r>
            <a:r>
              <a:rPr lang="en-GB" dirty="0" err="1">
                <a:latin typeface="Calibri"/>
                <a:ea typeface="Calibri"/>
                <a:cs typeface="Calibri"/>
                <a:sym typeface="Calibri"/>
              </a:rPr>
              <a:t>seguir</a:t>
            </a:r>
            <a:r>
              <a:rPr lang="en-GB" dirty="0">
                <a:latin typeface="Calibri"/>
                <a:ea typeface="Calibri"/>
                <a:cs typeface="Calibri"/>
                <a:sym typeface="Calibri"/>
              </a:rPr>
              <a:t> </a:t>
            </a:r>
            <a:r>
              <a:rPr lang="en-GB" dirty="0" err="1">
                <a:latin typeface="Calibri"/>
                <a:ea typeface="Calibri"/>
                <a:cs typeface="Calibri"/>
                <a:sym typeface="Calibri"/>
              </a:rPr>
              <a:t>instruções</a:t>
            </a:r>
            <a:r>
              <a:rPr lang="en-GB" dirty="0">
                <a:latin typeface="Calibri"/>
                <a:ea typeface="Calibri"/>
                <a:cs typeface="Calibri"/>
                <a:sym typeface="Calibri"/>
              </a:rPr>
              <a:t>.</a:t>
            </a:r>
            <a:endParaRPr dirty="0">
              <a:latin typeface="Calibri"/>
              <a:ea typeface="Calibri"/>
              <a:cs typeface="Calibri"/>
              <a:sym typeface="Calibri"/>
            </a:endParaRPr>
          </a:p>
          <a:p>
            <a:pPr marL="742950" marR="60325" lvl="1" indent="-209550" algn="l" rtl="0">
              <a:lnSpc>
                <a:spcPct val="115000"/>
              </a:lnSpc>
              <a:spcBef>
                <a:spcPts val="0"/>
              </a:spcBef>
              <a:spcAft>
                <a:spcPts val="0"/>
              </a:spcAft>
              <a:buClr>
                <a:schemeClr val="dk1"/>
              </a:buClr>
              <a:buSzPts val="1200"/>
              <a:buFont typeface="Arial"/>
              <a:buNone/>
            </a:pPr>
            <a:endParaRPr dirty="0">
              <a:latin typeface="Calibri"/>
              <a:ea typeface="Calibri"/>
              <a:cs typeface="Calibri"/>
              <a:sym typeface="Calibri"/>
            </a:endParaRPr>
          </a:p>
          <a:p>
            <a:pPr marL="742950" marR="60325" lvl="1" indent="-285750" algn="l" rtl="0">
              <a:lnSpc>
                <a:spcPct val="115000"/>
              </a:lnSpc>
              <a:spcBef>
                <a:spcPts val="1000"/>
              </a:spcBef>
              <a:spcAft>
                <a:spcPts val="0"/>
              </a:spcAft>
              <a:buClr>
                <a:schemeClr val="dk1"/>
              </a:buClr>
              <a:buSzPts val="1200"/>
              <a:buFont typeface="Arial"/>
              <a:buChar char="•"/>
            </a:pPr>
            <a:r>
              <a:rPr lang="en-GB" dirty="0">
                <a:latin typeface="Calibri"/>
                <a:ea typeface="Calibri"/>
                <a:cs typeface="Calibri"/>
                <a:sym typeface="Calibri"/>
              </a:rPr>
              <a:t>À </a:t>
            </a:r>
            <a:r>
              <a:rPr lang="en-GB" dirty="0" err="1">
                <a:latin typeface="Calibri"/>
                <a:ea typeface="Calibri"/>
                <a:cs typeface="Calibri"/>
                <a:sym typeface="Calibri"/>
              </a:rPr>
              <a:t>vezes</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funcionários</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consideram</a:t>
            </a:r>
            <a:r>
              <a:rPr lang="en-GB" dirty="0">
                <a:latin typeface="Calibri"/>
                <a:ea typeface="Calibri"/>
                <a:cs typeface="Calibri"/>
                <a:sym typeface="Calibri"/>
              </a:rPr>
              <a:t> o </a:t>
            </a:r>
            <a:r>
              <a:rPr lang="en-GB" dirty="0" err="1">
                <a:latin typeface="Calibri"/>
                <a:ea typeface="Calibri"/>
                <a:cs typeface="Calibri"/>
                <a:sym typeface="Calibri"/>
              </a:rPr>
              <a:t>uso</a:t>
            </a:r>
            <a:r>
              <a:rPr lang="en-GB" dirty="0">
                <a:latin typeface="Calibri"/>
                <a:ea typeface="Calibri"/>
                <a:cs typeface="Calibri"/>
                <a:sym typeface="Calibri"/>
              </a:rPr>
              <a:t> do </a:t>
            </a:r>
            <a:r>
              <a:rPr lang="en-GB" dirty="0" err="1">
                <a:latin typeface="Calibri"/>
                <a:ea typeface="Calibri"/>
                <a:cs typeface="Calibri"/>
                <a:sym typeface="Calibri"/>
              </a:rPr>
              <a:t>isolamento</a:t>
            </a:r>
            <a:r>
              <a:rPr lang="en-GB" dirty="0">
                <a:latin typeface="Calibri"/>
                <a:ea typeface="Calibri"/>
                <a:cs typeface="Calibri"/>
                <a:sym typeface="Calibri"/>
              </a:rPr>
              <a:t> e da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punição</a:t>
            </a:r>
            <a:r>
              <a:rPr lang="en-GB" dirty="0">
                <a:latin typeface="Calibri"/>
                <a:ea typeface="Calibri"/>
                <a:cs typeface="Calibri"/>
                <a:sym typeface="Calibri"/>
              </a:rPr>
              <a:t>, mas sim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consequência</a:t>
            </a:r>
            <a:r>
              <a:rPr lang="en-GB" dirty="0">
                <a:latin typeface="Calibri"/>
                <a:ea typeface="Calibri"/>
                <a:cs typeface="Calibri"/>
                <a:sym typeface="Calibri"/>
              </a:rPr>
              <a:t> </a:t>
            </a:r>
            <a:r>
              <a:rPr lang="en-GB" dirty="0" err="1">
                <a:latin typeface="Calibri"/>
                <a:ea typeface="Calibri"/>
                <a:cs typeface="Calibri"/>
                <a:sym typeface="Calibri"/>
              </a:rPr>
              <a:t>necessária</a:t>
            </a:r>
            <a:r>
              <a:rPr lang="en-GB" dirty="0">
                <a:latin typeface="Calibri"/>
                <a:ea typeface="Calibri"/>
                <a:cs typeface="Calibri"/>
                <a:sym typeface="Calibri"/>
              </a:rPr>
              <a:t> de </a:t>
            </a:r>
            <a:r>
              <a:rPr lang="en-GB" dirty="0" err="1">
                <a:latin typeface="Calibri"/>
                <a:ea typeface="Calibri"/>
                <a:cs typeface="Calibri"/>
                <a:sym typeface="Calibri"/>
              </a:rPr>
              <a:t>certas</a:t>
            </a:r>
            <a:r>
              <a:rPr lang="en-GB" dirty="0">
                <a:latin typeface="Calibri"/>
                <a:ea typeface="Calibri"/>
                <a:cs typeface="Calibri"/>
                <a:sym typeface="Calibri"/>
              </a:rPr>
              <a:t> </a:t>
            </a:r>
            <a:r>
              <a:rPr lang="en-GB" dirty="0" err="1">
                <a:latin typeface="Calibri"/>
                <a:ea typeface="Calibri"/>
                <a:cs typeface="Calibri"/>
                <a:sym typeface="Calibri"/>
              </a:rPr>
              <a:t>ações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comportamentos</a:t>
            </a:r>
            <a:r>
              <a:rPr lang="en-GB" dirty="0">
                <a:latin typeface="Calibri"/>
                <a:ea typeface="Calibri"/>
                <a:cs typeface="Calibri"/>
                <a:sym typeface="Calibri"/>
              </a:rPr>
              <a:t> das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utilizam</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serviços</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386" name="Google Shape;38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dirty="0">
                <a:solidFill>
                  <a:srgbClr val="4F81BD"/>
                </a:solidFill>
                <a:latin typeface="Calibri"/>
                <a:ea typeface="Calibri"/>
                <a:cs typeface="Calibri"/>
                <a:sym typeface="Calibri"/>
              </a:rPr>
              <a:t>Tempo para </a:t>
            </a:r>
            <a:r>
              <a:rPr lang="en-GB" b="1" dirty="0" err="1">
                <a:solidFill>
                  <a:srgbClr val="4F81BD"/>
                </a:solidFill>
                <a:latin typeface="Calibri"/>
                <a:ea typeface="Calibri"/>
                <a:cs typeface="Calibri"/>
                <a:sym typeface="Calibri"/>
              </a:rPr>
              <a:t>este</a:t>
            </a:r>
            <a:r>
              <a:rPr lang="en-GB" b="1"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Tema</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err="1">
                <a:solidFill>
                  <a:srgbClr val="000000"/>
                </a:solidFill>
                <a:latin typeface="Calibri"/>
                <a:ea typeface="Calibri"/>
                <a:cs typeface="Calibri"/>
                <a:sym typeface="Calibri"/>
              </a:rPr>
              <a:t>Aproximadamente</a:t>
            </a:r>
            <a:r>
              <a:rPr lang="en-GB" dirty="0">
                <a:solidFill>
                  <a:srgbClr val="000000"/>
                </a:solidFill>
                <a:latin typeface="Calibri"/>
                <a:ea typeface="Calibri"/>
                <a:cs typeface="Calibri"/>
                <a:sym typeface="Calibri"/>
              </a:rPr>
              <a:t> 3 horas e 32 </a:t>
            </a:r>
            <a:r>
              <a:rPr lang="en-GB" dirty="0" err="1">
                <a:solidFill>
                  <a:srgbClr val="000000"/>
                </a:solidFill>
                <a:latin typeface="Calibri"/>
                <a:ea typeface="Calibri"/>
                <a:cs typeface="Calibri"/>
                <a:sym typeface="Calibri"/>
              </a:rPr>
              <a:t>minutos</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394" name="Google Shape;394;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3:notes"/>
          <p:cNvSpPr>
            <a:spLocks noGrp="1" noRot="1" noChangeAspect="1"/>
          </p:cNvSpPr>
          <p:nvPr>
            <p:ph type="sldImg" idx="2"/>
          </p:nvPr>
        </p:nvSpPr>
        <p:spPr>
          <a:xfrm>
            <a:off x="1320800" y="158750"/>
            <a:ext cx="4511675" cy="2538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43:notes"/>
          <p:cNvSpPr txBox="1">
            <a:spLocks noGrp="1"/>
          </p:cNvSpPr>
          <p:nvPr>
            <p:ph type="body" idx="1"/>
          </p:nvPr>
        </p:nvSpPr>
        <p:spPr>
          <a:xfrm>
            <a:off x="685800" y="2937510"/>
            <a:ext cx="5486400" cy="604774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15000"/>
              </a:lnSpc>
              <a:spcBef>
                <a:spcPts val="0"/>
              </a:spcBef>
              <a:spcAft>
                <a:spcPts val="0"/>
              </a:spcAft>
              <a:buClr>
                <a:srgbClr val="000000"/>
              </a:buClr>
              <a:buSzPts val="1400"/>
              <a:buFont typeface="Arial"/>
              <a:buNone/>
              <a:tabLst/>
              <a:defRPr/>
            </a:pPr>
            <a:r>
              <a:rPr lang="en-GB" dirty="0">
                <a:solidFill>
                  <a:srgbClr val="548DD4"/>
                </a:solidFill>
                <a:latin typeface="Calibri"/>
                <a:ea typeface="Calibri"/>
                <a:cs typeface="Calibri"/>
                <a:sym typeface="Calibri"/>
              </a:rPr>
              <a:t>Este </a:t>
            </a:r>
            <a:r>
              <a:rPr lang="en-GB" dirty="0" err="1">
                <a:solidFill>
                  <a:srgbClr val="548DD4"/>
                </a:solidFill>
                <a:latin typeface="Calibri"/>
                <a:ea typeface="Calibri"/>
                <a:cs typeface="Calibri"/>
                <a:sym typeface="Calibri"/>
              </a:rPr>
              <a:t>exercício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foi</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desenvolvido</a:t>
            </a:r>
            <a:r>
              <a:rPr lang="en-GB" dirty="0">
                <a:solidFill>
                  <a:srgbClr val="548DD4"/>
                </a:solidFill>
                <a:latin typeface="Calibri"/>
                <a:ea typeface="Calibri"/>
                <a:cs typeface="Calibri"/>
                <a:sym typeface="Calibri"/>
              </a:rPr>
              <a:t> para </a:t>
            </a:r>
            <a:r>
              <a:rPr lang="en-GB" dirty="0" err="1">
                <a:solidFill>
                  <a:srgbClr val="548DD4"/>
                </a:solidFill>
                <a:latin typeface="Calibri"/>
                <a:ea typeface="Calibri"/>
                <a:cs typeface="Calibri"/>
                <a:sym typeface="Calibri"/>
              </a:rPr>
              <a:t>ajudar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compreender</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isolamento</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eventos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adversos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violentos</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podem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contribuir</a:t>
            </a:r>
            <a:r>
              <a:rPr lang="en-GB" dirty="0">
                <a:solidFill>
                  <a:srgbClr val="548DD4"/>
                </a:solidFill>
                <a:latin typeface="Calibri"/>
                <a:ea typeface="Calibri"/>
                <a:cs typeface="Calibri"/>
                <a:sym typeface="Calibri"/>
              </a:rPr>
              <a:t> para </a:t>
            </a:r>
            <a:r>
              <a:rPr lang="en-GB" dirty="0" err="1">
                <a:solidFill>
                  <a:srgbClr val="548DD4"/>
                </a:solidFill>
                <a:latin typeface="Calibri"/>
                <a:ea typeface="Calibri"/>
                <a:cs typeface="Calibri"/>
                <a:sym typeface="Calibri"/>
              </a:rPr>
              <a:t>danos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mentais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emocionais</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físicos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É</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importante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incentivar</a:t>
            </a:r>
            <a:r>
              <a:rPr lang="en-GB" dirty="0">
                <a:solidFill>
                  <a:srgbClr val="548DD4"/>
                </a:solidFill>
                <a:latin typeface="Calibri"/>
                <a:ea typeface="Calibri"/>
                <a:cs typeface="Calibri"/>
                <a:sym typeface="Calibri"/>
              </a:rPr>
              <a:t> as </a:t>
            </a:r>
            <a:r>
              <a:rPr lang="en-GB" dirty="0" err="1">
                <a:solidFill>
                  <a:srgbClr val="548DD4"/>
                </a:solidFill>
                <a:latin typeface="Calibri"/>
                <a:ea typeface="Calibri"/>
                <a:cs typeface="Calibri"/>
                <a:sym typeface="Calibri"/>
              </a:rPr>
              <a:t>pessoas</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não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vivenciaram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essas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práticas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pessoalmente</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tentar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entender</a:t>
            </a:r>
            <a:r>
              <a:rPr lang="en-GB" dirty="0">
                <a:solidFill>
                  <a:srgbClr val="548DD4"/>
                </a:solidFill>
                <a:latin typeface="Calibri"/>
                <a:ea typeface="Calibri"/>
                <a:cs typeface="Calibri"/>
                <a:sym typeface="Calibri"/>
              </a:rPr>
              <a:t> as </a:t>
            </a:r>
            <a:r>
              <a:rPr lang="en-GB" dirty="0" err="1">
                <a:solidFill>
                  <a:srgbClr val="548DD4"/>
                </a:solidFill>
                <a:latin typeface="Calibri"/>
                <a:ea typeface="Calibri"/>
                <a:cs typeface="Calibri"/>
                <a:sym typeface="Calibri"/>
              </a:rPr>
              <a:t>perspectivas</a:t>
            </a:r>
            <a:r>
              <a:rPr lang="en-GB" dirty="0">
                <a:solidFill>
                  <a:srgbClr val="548DD4"/>
                </a:solidFill>
                <a:latin typeface="Calibri"/>
                <a:ea typeface="Calibri"/>
                <a:cs typeface="Calibri"/>
                <a:sym typeface="Calibri"/>
              </a:rPr>
              <a:t> das </a:t>
            </a:r>
            <a:r>
              <a:rPr lang="en-GB" dirty="0" err="1">
                <a:solidFill>
                  <a:srgbClr val="548DD4"/>
                </a:solidFill>
                <a:latin typeface="Calibri"/>
                <a:ea typeface="Calibri"/>
                <a:cs typeface="Calibri"/>
                <a:sym typeface="Calibri"/>
              </a:rPr>
              <a:t>pessoas</a:t>
            </a:r>
            <a:r>
              <a:rPr lang="en-GB" dirty="0">
                <a:solidFill>
                  <a:srgbClr val="548DD4"/>
                </a:solidFill>
                <a:latin typeface="Calibri"/>
                <a:ea typeface="Calibri"/>
                <a:cs typeface="Calibri"/>
                <a:sym typeface="Calibri"/>
              </a:rPr>
              <a:t> que as </a:t>
            </a:r>
            <a:r>
              <a:rPr lang="en-GB" dirty="0" err="1">
                <a:solidFill>
                  <a:srgbClr val="548DD4"/>
                </a:solidFill>
                <a:latin typeface="Calibri"/>
                <a:ea typeface="Calibri"/>
                <a:cs typeface="Calibri"/>
                <a:sym typeface="Calibri"/>
              </a:rPr>
              <a:t>experienciaram</a:t>
            </a:r>
            <a:r>
              <a:rPr lang="en-GB" dirty="0">
                <a:solidFill>
                  <a:srgbClr val="548DD4"/>
                </a:solidFill>
                <a:latin typeface="Calibri"/>
                <a:ea typeface="Calibri"/>
                <a:cs typeface="Calibri"/>
                <a:sym typeface="Calibri"/>
              </a:rPr>
              <a:t>. </a:t>
            </a:r>
          </a:p>
          <a:p>
            <a:pPr marL="0" marR="0" lvl="0" indent="0" algn="just" defTabSz="914400" rtl="0" eaLnBrk="1" fontAlgn="auto" latinLnBrk="0" hangingPunct="1">
              <a:lnSpc>
                <a:spcPct val="115000"/>
              </a:lnSpc>
              <a:spcBef>
                <a:spcPts val="0"/>
              </a:spcBef>
              <a:spcAft>
                <a:spcPts val="0"/>
              </a:spcAft>
              <a:buClr>
                <a:srgbClr val="000000"/>
              </a:buClr>
              <a:buSzPts val="1400"/>
              <a:buFont typeface="Arial"/>
              <a:buNone/>
              <a:tabLst/>
              <a:defRPr/>
            </a:pPr>
            <a:endParaRPr dirty="0">
              <a:latin typeface="Calibri"/>
              <a:ea typeface="Calibri"/>
              <a:cs typeface="Calibri"/>
              <a:sym typeface="Calibri"/>
            </a:endParaRPr>
          </a:p>
          <a:p>
            <a:pPr marL="0" lvl="0" indent="0" algn="just" rtl="0">
              <a:lnSpc>
                <a:spcPct val="115000"/>
              </a:lnSpc>
              <a:spcBef>
                <a:spcPts val="1000"/>
              </a:spcBef>
              <a:spcAft>
                <a:spcPts val="0"/>
              </a:spcAft>
              <a:buNone/>
            </a:pPr>
            <a:r>
              <a:rPr lang="en-GB" dirty="0">
                <a:solidFill>
                  <a:srgbClr val="548DD4"/>
                </a:solidFill>
                <a:latin typeface="Calibri"/>
                <a:ea typeface="Calibri"/>
                <a:cs typeface="Calibri"/>
                <a:sym typeface="Calibri"/>
              </a:rPr>
              <a:t>O </a:t>
            </a:r>
            <a:r>
              <a:rPr lang="en-GB" dirty="0" err="1">
                <a:solidFill>
                  <a:srgbClr val="548DD4"/>
                </a:solidFill>
                <a:latin typeface="Calibri"/>
                <a:ea typeface="Calibri"/>
                <a:cs typeface="Calibri"/>
                <a:sym typeface="Calibri"/>
              </a:rPr>
              <a:t>facilitador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pode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escolher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uma</a:t>
            </a:r>
            <a:r>
              <a:rPr lang="en-GB" dirty="0">
                <a:solidFill>
                  <a:srgbClr val="548DD4"/>
                </a:solidFill>
                <a:latin typeface="Calibri"/>
                <a:ea typeface="Calibri"/>
                <a:cs typeface="Calibri"/>
                <a:sym typeface="Calibri"/>
              </a:rPr>
              <a:t> das </a:t>
            </a:r>
            <a:r>
              <a:rPr lang="en-GB" dirty="0" err="1">
                <a:solidFill>
                  <a:srgbClr val="548DD4"/>
                </a:solidFill>
                <a:latin typeface="Calibri"/>
                <a:ea typeface="Calibri"/>
                <a:cs typeface="Calibri"/>
                <a:sym typeface="Calibri"/>
              </a:rPr>
              <a:t>opções</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seguir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ou</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combiná</a:t>
            </a:r>
            <a:r>
              <a:rPr lang="en-GB" dirty="0">
                <a:solidFill>
                  <a:srgbClr val="548DD4"/>
                </a:solidFill>
                <a:latin typeface="Calibri"/>
                <a:ea typeface="Calibri"/>
                <a:cs typeface="Calibri"/>
                <a:sym typeface="Calibri"/>
              </a:rPr>
              <a:t>-las para um </a:t>
            </a:r>
            <a:r>
              <a:rPr lang="en-GB" dirty="0" err="1">
                <a:solidFill>
                  <a:srgbClr val="548DD4"/>
                </a:solidFill>
                <a:latin typeface="Calibri"/>
                <a:ea typeface="Calibri"/>
                <a:cs typeface="Calibri"/>
                <a:sym typeface="Calibri"/>
              </a:rPr>
              <a:t>exercício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mais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abrangente</a:t>
            </a:r>
            <a:r>
              <a:rPr lang="en-GB" dirty="0">
                <a:solidFill>
                  <a:srgbClr val="548DD4"/>
                </a:solidFill>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1000"/>
              </a:spcBef>
              <a:spcAft>
                <a:spcPts val="0"/>
              </a:spcAft>
              <a:buNone/>
            </a:pPr>
            <a:r>
              <a:rPr lang="en-GB" b="1" dirty="0" err="1">
                <a:solidFill>
                  <a:srgbClr val="4F81BD"/>
                </a:solidFill>
                <a:latin typeface="Calibri"/>
                <a:ea typeface="Calibri"/>
                <a:cs typeface="Calibri"/>
                <a:sym typeface="Calibri"/>
              </a:rPr>
              <a:t>Observação</a:t>
            </a:r>
            <a:r>
              <a:rPr lang="en-GB" b="1" dirty="0">
                <a:solidFill>
                  <a:srgbClr val="4F81BD"/>
                </a:solidFill>
                <a:latin typeface="Calibri"/>
                <a:ea typeface="Calibri"/>
                <a:cs typeface="Calibri"/>
                <a:sym typeface="Calibri"/>
              </a:rPr>
              <a:t>: </a:t>
            </a:r>
            <a:r>
              <a:rPr lang="en-GB" dirty="0">
                <a:solidFill>
                  <a:srgbClr val="4F81BD"/>
                </a:solidFill>
                <a:latin typeface="Calibri"/>
                <a:ea typeface="Calibri"/>
                <a:cs typeface="Calibri"/>
                <a:sym typeface="Calibri"/>
              </a:rPr>
              <a:t>a </a:t>
            </a:r>
            <a:r>
              <a:rPr lang="en-GB" dirty="0" err="1">
                <a:solidFill>
                  <a:srgbClr val="4F81BD"/>
                </a:solidFill>
                <a:latin typeface="Calibri"/>
                <a:ea typeface="Calibri"/>
                <a:cs typeface="Calibri"/>
                <a:sym typeface="Calibri"/>
              </a:rPr>
              <a:t>maneira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mais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eficaz</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compreender</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experiência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pessoal</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isolamento</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contenção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é</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ouvir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diretamente</a:t>
            </a:r>
            <a:r>
              <a:rPr lang="en-GB" dirty="0">
                <a:solidFill>
                  <a:srgbClr val="4F81BD"/>
                </a:solidFill>
                <a:latin typeface="Calibri"/>
                <a:ea typeface="Calibri"/>
                <a:cs typeface="Calibri"/>
                <a:sym typeface="Calibri"/>
              </a:rPr>
              <a:t> as </a:t>
            </a:r>
            <a:r>
              <a:rPr lang="en-GB" dirty="0" err="1">
                <a:solidFill>
                  <a:srgbClr val="4F81BD"/>
                </a:solidFill>
                <a:latin typeface="Calibri"/>
                <a:ea typeface="Calibri"/>
                <a:cs typeface="Calibri"/>
                <a:sym typeface="Calibri"/>
              </a:rPr>
              <a:t>pessoas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passaram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isso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Portanto</a:t>
            </a:r>
            <a:r>
              <a:rPr lang="en-GB" dirty="0">
                <a:solidFill>
                  <a:srgbClr val="4F81BD"/>
                </a:solidFill>
                <a:latin typeface="Calibri"/>
                <a:ea typeface="Calibri"/>
                <a:cs typeface="Calibri"/>
                <a:sym typeface="Calibri"/>
              </a:rPr>
              <a:t>, </a:t>
            </a:r>
            <a:r>
              <a:rPr lang="en-GB" b="1" dirty="0">
                <a:solidFill>
                  <a:srgbClr val="4F81BD"/>
                </a:solidFill>
                <a:latin typeface="Calibri"/>
                <a:ea typeface="Calibri"/>
                <a:cs typeface="Calibri"/>
                <a:sym typeface="Calibri"/>
              </a:rPr>
              <a:t>a </a:t>
            </a:r>
            <a:r>
              <a:rPr lang="en-GB" b="1" dirty="0" err="1">
                <a:solidFill>
                  <a:srgbClr val="4F81BD"/>
                </a:solidFill>
                <a:latin typeface="Calibri"/>
                <a:ea typeface="Calibri"/>
                <a:cs typeface="Calibri"/>
                <a:sym typeface="Calibri"/>
              </a:rPr>
              <a:t>opção</a:t>
            </a:r>
            <a:r>
              <a:rPr lang="en-GB" b="1" dirty="0">
                <a:solidFill>
                  <a:srgbClr val="4F81BD"/>
                </a:solidFill>
                <a:latin typeface="Calibri"/>
                <a:ea typeface="Calibri"/>
                <a:cs typeface="Calibri"/>
                <a:sym typeface="Calibri"/>
              </a:rPr>
              <a:t> 1 </a:t>
            </a:r>
            <a:r>
              <a:rPr lang="en-GB" b="1" dirty="0" err="1">
                <a:solidFill>
                  <a:srgbClr val="4F81BD"/>
                </a:solidFill>
                <a:latin typeface="Calibri"/>
                <a:ea typeface="Calibri"/>
                <a:cs typeface="Calibri"/>
                <a:sym typeface="Calibri"/>
              </a:rPr>
              <a:t>é</a:t>
            </a:r>
            <a:r>
              <a:rPr lang="en-GB" b="1" dirty="0">
                <a:solidFill>
                  <a:srgbClr val="4F81BD"/>
                </a:solidFill>
                <a:latin typeface="Calibri"/>
                <a:ea typeface="Calibri"/>
                <a:cs typeface="Calibri"/>
                <a:sym typeface="Calibri"/>
              </a:rPr>
              <a:t> a </a:t>
            </a:r>
            <a:r>
              <a:rPr lang="en-GB" b="1" dirty="0" err="1">
                <a:solidFill>
                  <a:srgbClr val="4F81BD"/>
                </a:solidFill>
                <a:latin typeface="Calibri"/>
                <a:ea typeface="Calibri"/>
                <a:cs typeface="Calibri"/>
                <a:sym typeface="Calibri"/>
              </a:rPr>
              <a:t>preferida</a:t>
            </a:r>
            <a:r>
              <a:rPr lang="en-GB" b="1" dirty="0">
                <a:solidFill>
                  <a:srgbClr val="4F81BD"/>
                </a:solidFill>
                <a:latin typeface="Calibri"/>
                <a:ea typeface="Calibri"/>
                <a:cs typeface="Calibri"/>
                <a:sym typeface="Calibri"/>
              </a:rPr>
              <a:t> </a:t>
            </a:r>
            <a:r>
              <a:rPr lang="en-GB" dirty="0">
                <a:solidFill>
                  <a:srgbClr val="4F81BD"/>
                </a:solidFill>
                <a:latin typeface="Calibri"/>
                <a:ea typeface="Calibri"/>
                <a:cs typeface="Calibri"/>
                <a:sym typeface="Calibri"/>
              </a:rPr>
              <a:t>para </a:t>
            </a:r>
            <a:r>
              <a:rPr lang="en-GB" dirty="0" err="1">
                <a:solidFill>
                  <a:srgbClr val="4F81BD"/>
                </a:solidFill>
                <a:latin typeface="Calibri"/>
                <a:ea typeface="Calibri"/>
                <a:cs typeface="Calibri"/>
                <a:sym typeface="Calibri"/>
              </a:rPr>
              <a:t>este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exercício</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just" rtl="0">
              <a:lnSpc>
                <a:spcPct val="115000"/>
              </a:lnSpc>
              <a:spcBef>
                <a:spcPts val="1000"/>
              </a:spcBef>
              <a:spcAft>
                <a:spcPts val="0"/>
              </a:spcAft>
              <a:buNone/>
            </a:pPr>
            <a:r>
              <a:rPr lang="en-GB" b="1" dirty="0" err="1">
                <a:solidFill>
                  <a:srgbClr val="548DD4"/>
                </a:solidFill>
                <a:latin typeface="Calibri"/>
                <a:ea typeface="Calibri"/>
                <a:cs typeface="Calibri"/>
                <a:sym typeface="Calibri"/>
              </a:rPr>
              <a:t>Opção</a:t>
            </a:r>
            <a:r>
              <a:rPr lang="en-GB" b="1" dirty="0">
                <a:solidFill>
                  <a:srgbClr val="548DD4"/>
                </a:solidFill>
                <a:latin typeface="Calibri"/>
                <a:ea typeface="Calibri"/>
                <a:cs typeface="Calibri"/>
                <a:sym typeface="Calibri"/>
              </a:rPr>
              <a:t> 1: </a:t>
            </a:r>
            <a:r>
              <a:rPr lang="en-GB" dirty="0">
                <a:solidFill>
                  <a:srgbClr val="548DD4"/>
                </a:solidFill>
                <a:latin typeface="Calibri"/>
                <a:ea typeface="Calibri"/>
                <a:cs typeface="Calibri"/>
                <a:sym typeface="Calibri"/>
              </a:rPr>
              <a:t>O </a:t>
            </a:r>
            <a:r>
              <a:rPr lang="en-GB" dirty="0" err="1">
                <a:solidFill>
                  <a:srgbClr val="548DD4"/>
                </a:solidFill>
                <a:latin typeface="Calibri"/>
                <a:ea typeface="Calibri"/>
                <a:cs typeface="Calibri"/>
                <a:sym typeface="Calibri"/>
              </a:rPr>
              <a:t>facilitador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deve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identificar</a:t>
            </a:r>
            <a:r>
              <a:rPr lang="en-GB" dirty="0">
                <a:solidFill>
                  <a:srgbClr val="548DD4"/>
                </a:solidFill>
                <a:latin typeface="Calibri"/>
                <a:ea typeface="Calibri"/>
                <a:cs typeface="Calibri"/>
                <a:sym typeface="Calibri"/>
              </a:rPr>
              <a:t> um </a:t>
            </a:r>
            <a:r>
              <a:rPr lang="en-GB" dirty="0" err="1">
                <a:solidFill>
                  <a:srgbClr val="548DD4"/>
                </a:solidFill>
                <a:latin typeface="Calibri"/>
                <a:ea typeface="Calibri"/>
                <a:cs typeface="Calibri"/>
                <a:sym typeface="Calibri"/>
              </a:rPr>
              <a:t>ou</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dois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oradores</a:t>
            </a:r>
            <a:r>
              <a:rPr lang="en-GB" dirty="0">
                <a:solidFill>
                  <a:srgbClr val="548DD4"/>
                </a:solidFill>
                <a:latin typeface="Calibri"/>
                <a:ea typeface="Calibri"/>
                <a:cs typeface="Calibri"/>
                <a:sym typeface="Calibri"/>
              </a:rPr>
              <a:t> com </a:t>
            </a:r>
            <a:r>
              <a:rPr lang="en-GB" dirty="0" err="1">
                <a:solidFill>
                  <a:srgbClr val="548DD4"/>
                </a:solidFill>
                <a:latin typeface="Calibri"/>
                <a:ea typeface="Calibri"/>
                <a:cs typeface="Calibri"/>
                <a:sym typeface="Calibri"/>
              </a:rPr>
              <a:t>experiência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vivida</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isolamento</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serviços</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saúde</a:t>
            </a:r>
            <a:r>
              <a:rPr lang="en-GB" dirty="0">
                <a:solidFill>
                  <a:srgbClr val="548DD4"/>
                </a:solidFill>
                <a:latin typeface="Calibri"/>
                <a:ea typeface="Calibri"/>
                <a:cs typeface="Calibri"/>
                <a:sym typeface="Calibri"/>
              </a:rPr>
              <a:t> mental e </a:t>
            </a:r>
            <a:r>
              <a:rPr lang="en-GB" dirty="0" err="1">
                <a:solidFill>
                  <a:srgbClr val="548DD4"/>
                </a:solidFill>
                <a:latin typeface="Calibri"/>
                <a:ea typeface="Calibri"/>
                <a:cs typeface="Calibri"/>
                <a:sym typeface="Calibri"/>
              </a:rPr>
              <a:t>sociais</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convidá-los</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partilhar</a:t>
            </a:r>
            <a:r>
              <a:rPr lang="en-GB" dirty="0">
                <a:solidFill>
                  <a:srgbClr val="548DD4"/>
                </a:solidFill>
                <a:latin typeface="Calibri"/>
                <a:ea typeface="Calibri"/>
                <a:cs typeface="Calibri"/>
                <a:sym typeface="Calibri"/>
              </a:rPr>
              <a:t> as </a:t>
            </a:r>
            <a:r>
              <a:rPr lang="en-GB" dirty="0" err="1">
                <a:solidFill>
                  <a:srgbClr val="548DD4"/>
                </a:solidFill>
                <a:latin typeface="Calibri"/>
                <a:ea typeface="Calibri"/>
                <a:cs typeface="Calibri"/>
                <a:sym typeface="Calibri"/>
              </a:rPr>
              <a:t>suas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histórias</a:t>
            </a:r>
            <a:r>
              <a:rPr lang="en-GB" dirty="0">
                <a:solidFill>
                  <a:srgbClr val="548DD4"/>
                </a:solidFill>
                <a:latin typeface="Calibri"/>
                <a:ea typeface="Calibri"/>
                <a:cs typeface="Calibri"/>
                <a:sym typeface="Calibri"/>
              </a:rPr>
              <a:t> com o </a:t>
            </a:r>
            <a:r>
              <a:rPr lang="en-GB" dirty="0" err="1">
                <a:solidFill>
                  <a:srgbClr val="548DD4"/>
                </a:solidFill>
                <a:latin typeface="Calibri"/>
                <a:ea typeface="Calibri"/>
                <a:cs typeface="Calibri"/>
                <a:sym typeface="Calibri"/>
              </a:rPr>
              <a:t>grupo</a:t>
            </a:r>
            <a:r>
              <a:rPr lang="en-GB" dirty="0">
                <a:solidFill>
                  <a:srgbClr val="548DD4"/>
                </a:solidFill>
                <a:latin typeface="Calibri"/>
                <a:ea typeface="Calibri"/>
                <a:cs typeface="Calibri"/>
                <a:sym typeface="Calibri"/>
              </a:rPr>
              <a:t>. O </a:t>
            </a:r>
            <a:r>
              <a:rPr lang="en-GB" dirty="0" err="1">
                <a:solidFill>
                  <a:srgbClr val="548DD4"/>
                </a:solidFill>
                <a:latin typeface="Calibri"/>
                <a:ea typeface="Calibri"/>
                <a:cs typeface="Calibri"/>
                <a:sym typeface="Calibri"/>
              </a:rPr>
              <a:t>facilitador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deve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orientar</a:t>
            </a:r>
            <a:r>
              <a:rPr lang="en-GB" dirty="0">
                <a:solidFill>
                  <a:srgbClr val="548DD4"/>
                </a:solidFill>
                <a:latin typeface="Calibri"/>
                <a:ea typeface="Calibri"/>
                <a:cs typeface="Calibri"/>
                <a:sym typeface="Calibri"/>
              </a:rPr>
              <a:t> o </a:t>
            </a:r>
            <a:r>
              <a:rPr lang="en-GB" dirty="0" err="1">
                <a:solidFill>
                  <a:srgbClr val="548DD4"/>
                </a:solidFill>
                <a:latin typeface="Calibri"/>
                <a:ea typeface="Calibri"/>
                <a:cs typeface="Calibri"/>
                <a:sym typeface="Calibri"/>
              </a:rPr>
              <a:t>orador</a:t>
            </a:r>
            <a:r>
              <a:rPr lang="en-GB" dirty="0">
                <a:solidFill>
                  <a:srgbClr val="548DD4"/>
                </a:solidFill>
                <a:latin typeface="Calibri"/>
                <a:ea typeface="Calibri"/>
                <a:cs typeface="Calibri"/>
                <a:sym typeface="Calibri"/>
              </a:rPr>
              <a:t> para que </a:t>
            </a:r>
            <a:r>
              <a:rPr lang="en-GB" dirty="0" err="1">
                <a:solidFill>
                  <a:srgbClr val="548DD4"/>
                </a:solidFill>
                <a:latin typeface="Calibri"/>
                <a:ea typeface="Calibri"/>
                <a:cs typeface="Calibri"/>
                <a:sym typeface="Calibri"/>
              </a:rPr>
              <a:t>descreva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não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só</a:t>
            </a:r>
            <a:r>
              <a:rPr lang="en-GB" dirty="0">
                <a:solidFill>
                  <a:srgbClr val="548DD4"/>
                </a:solidFill>
                <a:latin typeface="Calibri"/>
                <a:ea typeface="Calibri"/>
                <a:cs typeface="Calibri"/>
                <a:sym typeface="Calibri"/>
              </a:rPr>
              <a:t> o que </a:t>
            </a:r>
            <a:r>
              <a:rPr lang="en-GB" dirty="0" err="1">
                <a:solidFill>
                  <a:srgbClr val="548DD4"/>
                </a:solidFill>
                <a:latin typeface="Calibri"/>
                <a:ea typeface="Calibri"/>
                <a:cs typeface="Calibri"/>
                <a:sym typeface="Calibri"/>
              </a:rPr>
              <a:t>lhe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aconteceu</a:t>
            </a:r>
            <a:r>
              <a:rPr lang="en-GB" dirty="0">
                <a:solidFill>
                  <a:srgbClr val="548DD4"/>
                </a:solidFill>
                <a:latin typeface="Calibri"/>
                <a:ea typeface="Calibri"/>
                <a:cs typeface="Calibri"/>
                <a:sym typeface="Calibri"/>
              </a:rPr>
              <a:t>, mas </a:t>
            </a:r>
            <a:r>
              <a:rPr lang="en-GB" dirty="0" err="1">
                <a:solidFill>
                  <a:srgbClr val="548DD4"/>
                </a:solidFill>
                <a:latin typeface="Calibri"/>
                <a:ea typeface="Calibri"/>
                <a:cs typeface="Calibri"/>
                <a:sym typeface="Calibri"/>
              </a:rPr>
              <a:t>também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como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aconteceu</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Devem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discutir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como</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sua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experiência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afetou</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negativamente</a:t>
            </a:r>
            <a:r>
              <a:rPr lang="en-GB" dirty="0">
                <a:solidFill>
                  <a:srgbClr val="548DD4"/>
                </a:solidFill>
                <a:latin typeface="Calibri"/>
                <a:ea typeface="Calibri"/>
                <a:cs typeface="Calibri"/>
                <a:sym typeface="Calibri"/>
              </a:rPr>
              <a:t>, tanto </a:t>
            </a:r>
            <a:r>
              <a:rPr lang="en-GB" dirty="0" err="1">
                <a:solidFill>
                  <a:srgbClr val="548DD4"/>
                </a:solidFill>
                <a:latin typeface="Calibri"/>
                <a:ea typeface="Calibri"/>
                <a:cs typeface="Calibri"/>
                <a:sym typeface="Calibri"/>
              </a:rPr>
              <a:t>emocional</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como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fisicamente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bem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como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dar</a:t>
            </a:r>
            <a:r>
              <a:rPr lang="en-GB" dirty="0">
                <a:solidFill>
                  <a:srgbClr val="548DD4"/>
                </a:solidFill>
                <a:latin typeface="Calibri"/>
                <a:ea typeface="Calibri"/>
                <a:cs typeface="Calibri"/>
                <a:sym typeface="Calibri"/>
              </a:rPr>
              <a:t> as </a:t>
            </a:r>
            <a:r>
              <a:rPr lang="en-GB" dirty="0" err="1">
                <a:solidFill>
                  <a:srgbClr val="548DD4"/>
                </a:solidFill>
                <a:latin typeface="Calibri"/>
                <a:ea typeface="Calibri"/>
                <a:cs typeface="Calibri"/>
                <a:sym typeface="Calibri"/>
              </a:rPr>
              <a:t>suas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ideias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sobre</a:t>
            </a:r>
            <a:r>
              <a:rPr lang="en-GB" dirty="0">
                <a:solidFill>
                  <a:srgbClr val="548DD4"/>
                </a:solidFill>
                <a:latin typeface="Calibri"/>
                <a:ea typeface="Calibri"/>
                <a:cs typeface="Calibri"/>
                <a:sym typeface="Calibri"/>
              </a:rPr>
              <a:t> o que </a:t>
            </a:r>
            <a:r>
              <a:rPr lang="en-GB" dirty="0" err="1">
                <a:solidFill>
                  <a:srgbClr val="548DD4"/>
                </a:solidFill>
                <a:latin typeface="Calibri"/>
                <a:ea typeface="Calibri"/>
                <a:cs typeface="Calibri"/>
                <a:sym typeface="Calibri"/>
              </a:rPr>
              <a:t>teria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impedido</a:t>
            </a:r>
            <a:r>
              <a:rPr lang="en-GB" dirty="0">
                <a:solidFill>
                  <a:srgbClr val="548DD4"/>
                </a:solidFill>
                <a:latin typeface="Calibri"/>
                <a:ea typeface="Calibri"/>
                <a:cs typeface="Calibri"/>
                <a:sym typeface="Calibri"/>
              </a:rPr>
              <a:t> o </a:t>
            </a:r>
            <a:r>
              <a:rPr lang="en-GB" dirty="0" err="1">
                <a:solidFill>
                  <a:srgbClr val="548DD4"/>
                </a:solidFill>
                <a:latin typeface="Calibri"/>
                <a:ea typeface="Calibri"/>
                <a:cs typeface="Calibri"/>
                <a:sym typeface="Calibri"/>
              </a:rPr>
              <a:t>uso</a:t>
            </a:r>
            <a:r>
              <a:rPr lang="en-GB" dirty="0">
                <a:solidFill>
                  <a:srgbClr val="548DD4"/>
                </a:solidFill>
                <a:latin typeface="Calibri"/>
                <a:ea typeface="Calibri"/>
                <a:cs typeface="Calibri"/>
                <a:sym typeface="Calibri"/>
              </a:rPr>
              <a:t> do </a:t>
            </a:r>
            <a:r>
              <a:rPr lang="en-GB" dirty="0" err="1">
                <a:solidFill>
                  <a:srgbClr val="548DD4"/>
                </a:solidFill>
                <a:latin typeface="Calibri"/>
                <a:ea typeface="Calibri"/>
                <a:cs typeface="Calibri"/>
                <a:sym typeface="Calibri"/>
              </a:rPr>
              <a:t>isolamento</a:t>
            </a:r>
            <a:r>
              <a:rPr lang="en-GB" dirty="0">
                <a:solidFill>
                  <a:srgbClr val="548DD4"/>
                </a:solidFill>
                <a:latin typeface="Calibri"/>
                <a:ea typeface="Calibri"/>
                <a:cs typeface="Calibri"/>
                <a:sym typeface="Calibri"/>
              </a:rPr>
              <a:t> e da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na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sua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situação</a:t>
            </a:r>
            <a:r>
              <a:rPr lang="en-GB" dirty="0">
                <a:solidFill>
                  <a:srgbClr val="548DD4"/>
                </a:solidFill>
                <a:latin typeface="Calibri"/>
                <a:ea typeface="Calibri"/>
                <a:cs typeface="Calibri"/>
                <a:sym typeface="Calibri"/>
              </a:rPr>
              <a:t>. </a:t>
            </a:r>
            <a:r>
              <a:rPr lang="en-GB" b="1" dirty="0">
                <a:solidFill>
                  <a:srgbClr val="548DD4"/>
                </a:solidFill>
                <a:latin typeface="Calibri"/>
                <a:ea typeface="Calibri"/>
                <a:cs typeface="Calibri"/>
                <a:sym typeface="Calibri"/>
              </a:rPr>
              <a:t>Antes </a:t>
            </a:r>
            <a:r>
              <a:rPr lang="en-GB" b="1" dirty="0" err="1">
                <a:solidFill>
                  <a:srgbClr val="548DD4"/>
                </a:solidFill>
                <a:latin typeface="Calibri"/>
                <a:ea typeface="Calibri"/>
                <a:cs typeface="Calibri"/>
                <a:sym typeface="Calibri"/>
              </a:rPr>
              <a:t>desta</a:t>
            </a:r>
            <a:r>
              <a:rPr lang="en-GB" b="1" dirty="0">
                <a:solidFill>
                  <a:srgbClr val="548DD4"/>
                </a:solidFill>
                <a:latin typeface="Calibri"/>
                <a:ea typeface="Calibri"/>
                <a:cs typeface="Calibri"/>
                <a:sym typeface="Calibri"/>
              </a:rPr>
              <a:t> </a:t>
            </a:r>
            <a:r>
              <a:rPr lang="en-GB" b="1" dirty="0" err="1">
                <a:solidFill>
                  <a:srgbClr val="548DD4"/>
                </a:solidFill>
                <a:latin typeface="Calibri"/>
                <a:ea typeface="Calibri"/>
                <a:cs typeface="Calibri"/>
                <a:sym typeface="Calibri"/>
              </a:rPr>
              <a:t>sessão</a:t>
            </a:r>
            <a:r>
              <a:rPr lang="en-GB" b="1" dirty="0">
                <a:solidFill>
                  <a:srgbClr val="548DD4"/>
                </a:solidFill>
                <a:latin typeface="Calibri"/>
                <a:ea typeface="Calibri"/>
                <a:cs typeface="Calibri"/>
                <a:sym typeface="Calibri"/>
              </a:rPr>
              <a:t>, o </a:t>
            </a:r>
            <a:r>
              <a:rPr lang="en-GB" b="1" dirty="0" err="1">
                <a:solidFill>
                  <a:srgbClr val="548DD4"/>
                </a:solidFill>
                <a:latin typeface="Calibri"/>
                <a:ea typeface="Calibri"/>
                <a:cs typeface="Calibri"/>
                <a:sym typeface="Calibri"/>
              </a:rPr>
              <a:t>facilitador</a:t>
            </a:r>
            <a:r>
              <a:rPr lang="en-GB" b="1" dirty="0">
                <a:solidFill>
                  <a:srgbClr val="548DD4"/>
                </a:solidFill>
                <a:latin typeface="Calibri"/>
                <a:ea typeface="Calibri"/>
                <a:cs typeface="Calibri"/>
                <a:sym typeface="Calibri"/>
              </a:rPr>
              <a:t> </a:t>
            </a:r>
            <a:r>
              <a:rPr lang="en-GB" b="1" dirty="0" err="1">
                <a:solidFill>
                  <a:srgbClr val="548DD4"/>
                </a:solidFill>
                <a:latin typeface="Calibri"/>
                <a:ea typeface="Calibri"/>
                <a:cs typeface="Calibri"/>
                <a:sym typeface="Calibri"/>
              </a:rPr>
              <a:t>precisará</a:t>
            </a:r>
            <a:r>
              <a:rPr lang="en-GB" b="1" dirty="0">
                <a:solidFill>
                  <a:srgbClr val="548DD4"/>
                </a:solidFill>
                <a:latin typeface="Calibri"/>
                <a:ea typeface="Calibri"/>
                <a:cs typeface="Calibri"/>
                <a:sym typeface="Calibri"/>
              </a:rPr>
              <a:t> </a:t>
            </a:r>
            <a:r>
              <a:rPr lang="en-GB" b="1" dirty="0" err="1">
                <a:solidFill>
                  <a:srgbClr val="548DD4"/>
                </a:solidFill>
                <a:latin typeface="Calibri"/>
                <a:ea typeface="Calibri"/>
                <a:cs typeface="Calibri"/>
                <a:sym typeface="Calibri"/>
              </a:rPr>
              <a:t>organizar</a:t>
            </a:r>
            <a:r>
              <a:rPr lang="en-GB" b="1" dirty="0">
                <a:solidFill>
                  <a:srgbClr val="548DD4"/>
                </a:solidFill>
                <a:latin typeface="Calibri"/>
                <a:ea typeface="Calibri"/>
                <a:cs typeface="Calibri"/>
                <a:sym typeface="Calibri"/>
              </a:rPr>
              <a:t> a </a:t>
            </a:r>
            <a:r>
              <a:rPr lang="en-GB" b="1" dirty="0" err="1">
                <a:solidFill>
                  <a:srgbClr val="548DD4"/>
                </a:solidFill>
                <a:latin typeface="Calibri"/>
                <a:ea typeface="Calibri"/>
                <a:cs typeface="Calibri"/>
                <a:sym typeface="Calibri"/>
              </a:rPr>
              <a:t>participação</a:t>
            </a:r>
            <a:r>
              <a:rPr lang="en-GB" b="1" dirty="0">
                <a:solidFill>
                  <a:srgbClr val="548DD4"/>
                </a:solidFill>
                <a:latin typeface="Calibri"/>
                <a:ea typeface="Calibri"/>
                <a:cs typeface="Calibri"/>
                <a:sym typeface="Calibri"/>
              </a:rPr>
              <a:t> </a:t>
            </a:r>
            <a:r>
              <a:rPr lang="en-GB" b="1" dirty="0" err="1">
                <a:solidFill>
                  <a:srgbClr val="548DD4"/>
                </a:solidFill>
                <a:latin typeface="Calibri"/>
                <a:ea typeface="Calibri"/>
                <a:cs typeface="Calibri"/>
                <a:sym typeface="Calibri"/>
              </a:rPr>
              <a:t>desses</a:t>
            </a:r>
            <a:r>
              <a:rPr lang="en-GB" b="1" dirty="0">
                <a:solidFill>
                  <a:srgbClr val="548DD4"/>
                </a:solidFill>
                <a:latin typeface="Calibri"/>
                <a:ea typeface="Calibri"/>
                <a:cs typeface="Calibri"/>
                <a:sym typeface="Calibri"/>
              </a:rPr>
              <a:t> </a:t>
            </a:r>
            <a:r>
              <a:rPr lang="en-GB" b="1" dirty="0" err="1">
                <a:solidFill>
                  <a:srgbClr val="548DD4"/>
                </a:solidFill>
                <a:latin typeface="Calibri"/>
                <a:ea typeface="Calibri"/>
                <a:cs typeface="Calibri"/>
                <a:sym typeface="Calibri"/>
              </a:rPr>
              <a:t>oradores</a:t>
            </a:r>
            <a:r>
              <a:rPr lang="en-GB" b="1" dirty="0">
                <a:solidFill>
                  <a:srgbClr val="548DD4"/>
                </a:solidFill>
                <a:latin typeface="Calibri"/>
                <a:ea typeface="Calibri"/>
                <a:cs typeface="Calibri"/>
                <a:sym typeface="Calibri"/>
              </a:rPr>
              <a:t> (</a:t>
            </a:r>
            <a:r>
              <a:rPr lang="en-GB" dirty="0" err="1">
                <a:solidFill>
                  <a:srgbClr val="4F81BD"/>
                </a:solidFill>
                <a:latin typeface="Calibri"/>
                <a:ea typeface="Calibri"/>
                <a:cs typeface="Calibri"/>
                <a:sym typeface="Calibri"/>
              </a:rPr>
              <a:t>instruções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adicionais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fornecidas</a:t>
            </a:r>
            <a:r>
              <a:rPr lang="en-GB" dirty="0">
                <a:solidFill>
                  <a:srgbClr val="4F81BD"/>
                </a:solidFill>
                <a:latin typeface="Calibri"/>
                <a:ea typeface="Calibri"/>
                <a:cs typeface="Calibri"/>
                <a:sym typeface="Calibri"/>
              </a:rPr>
              <a:t> no </a:t>
            </a:r>
            <a:r>
              <a:rPr lang="en-GB" dirty="0" err="1">
                <a:solidFill>
                  <a:srgbClr val="4F81BD"/>
                </a:solidFill>
                <a:latin typeface="Calibri"/>
                <a:ea typeface="Calibri"/>
                <a:cs typeface="Calibri"/>
                <a:sym typeface="Calibri"/>
              </a:rPr>
              <a:t>início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deste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módulo</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1000"/>
              </a:spcBef>
              <a:spcAft>
                <a:spcPts val="0"/>
              </a:spcAft>
              <a:buNone/>
            </a:pPr>
            <a:r>
              <a:rPr lang="en-GB" b="1" dirty="0" err="1">
                <a:solidFill>
                  <a:srgbClr val="4F81BD"/>
                </a:solidFill>
                <a:latin typeface="Calibri"/>
                <a:ea typeface="Calibri"/>
                <a:cs typeface="Calibri"/>
                <a:sym typeface="Calibri"/>
              </a:rPr>
              <a:t>Opção</a:t>
            </a:r>
            <a:r>
              <a:rPr lang="en-GB" b="1" dirty="0">
                <a:solidFill>
                  <a:srgbClr val="4F81BD"/>
                </a:solidFill>
                <a:latin typeface="Calibri"/>
                <a:ea typeface="Calibri"/>
                <a:cs typeface="Calibri"/>
                <a:sym typeface="Calibri"/>
              </a:rPr>
              <a:t> 2: </a:t>
            </a:r>
            <a:r>
              <a:rPr lang="en-GB" dirty="0">
                <a:solidFill>
                  <a:srgbClr val="4F81BD"/>
                </a:solidFill>
                <a:latin typeface="Calibri"/>
                <a:ea typeface="Calibri"/>
                <a:cs typeface="Calibri"/>
                <a:sym typeface="Calibri"/>
              </a:rPr>
              <a:t>O </a:t>
            </a:r>
            <a:r>
              <a:rPr lang="en-GB" dirty="0" err="1">
                <a:solidFill>
                  <a:srgbClr val="4F81BD"/>
                </a:solidFill>
                <a:latin typeface="Calibri"/>
                <a:ea typeface="Calibri"/>
                <a:cs typeface="Calibri"/>
                <a:sym typeface="Calibri"/>
              </a:rPr>
              <a:t>facilitador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deve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distribuir</a:t>
            </a:r>
            <a:r>
              <a:rPr lang="en-GB" dirty="0">
                <a:solidFill>
                  <a:srgbClr val="4F81BD"/>
                </a:solidFill>
                <a:latin typeface="Calibri"/>
                <a:ea typeface="Calibri"/>
                <a:cs typeface="Calibri"/>
                <a:sym typeface="Calibri"/>
              </a:rPr>
              <a:t> um </a:t>
            </a:r>
            <a:r>
              <a:rPr lang="en-GB" dirty="0" err="1">
                <a:solidFill>
                  <a:srgbClr val="4F81BD"/>
                </a:solidFill>
                <a:latin typeface="Calibri"/>
                <a:ea typeface="Calibri"/>
                <a:cs typeface="Calibri"/>
                <a:sym typeface="Calibri"/>
              </a:rPr>
              <a:t>folheto</a:t>
            </a:r>
            <a:r>
              <a:rPr lang="en-GB" dirty="0">
                <a:solidFill>
                  <a:srgbClr val="4F81BD"/>
                </a:solidFill>
                <a:latin typeface="Calibri"/>
                <a:ea typeface="Calibri"/>
                <a:cs typeface="Calibri"/>
                <a:sym typeface="Calibri"/>
              </a:rPr>
              <a:t> com </a:t>
            </a:r>
            <a:r>
              <a:rPr lang="en-GB" dirty="0" err="1">
                <a:solidFill>
                  <a:srgbClr val="4F81BD"/>
                </a:solidFill>
                <a:latin typeface="Calibri"/>
                <a:ea typeface="Calibri"/>
                <a:cs typeface="Calibri"/>
                <a:sym typeface="Calibri"/>
              </a:rPr>
              <a:t>citações</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pessoas</a:t>
            </a:r>
            <a:r>
              <a:rPr lang="en-GB" dirty="0">
                <a:solidFill>
                  <a:srgbClr val="4F81BD"/>
                </a:solidFill>
                <a:latin typeface="Calibri"/>
                <a:ea typeface="Calibri"/>
                <a:cs typeface="Calibri"/>
                <a:sym typeface="Calibri"/>
              </a:rPr>
              <a:t> com </a:t>
            </a:r>
            <a:r>
              <a:rPr lang="en-GB" dirty="0" err="1">
                <a:solidFill>
                  <a:srgbClr val="4F81BD"/>
                </a:solidFill>
                <a:latin typeface="Calibri"/>
                <a:ea typeface="Calibri"/>
                <a:cs typeface="Calibri"/>
                <a:sym typeface="Calibri"/>
              </a:rPr>
              <a:t>experiência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vivida</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isolamento</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contenção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ver</a:t>
            </a:r>
            <a:r>
              <a:rPr lang="en-GB" dirty="0">
                <a:solidFill>
                  <a:srgbClr val="4F81BD"/>
                </a:solidFill>
                <a:latin typeface="Calibri"/>
                <a:ea typeface="Calibri"/>
                <a:cs typeface="Calibri"/>
                <a:sym typeface="Calibri"/>
              </a:rPr>
              <a:t> </a:t>
            </a:r>
            <a:r>
              <a:rPr lang="en-GB" b="1" dirty="0">
                <a:solidFill>
                  <a:srgbClr val="4F81BD"/>
                </a:solidFill>
                <a:latin typeface="Calibri"/>
                <a:ea typeface="Calibri"/>
                <a:cs typeface="Calibri"/>
                <a:sym typeface="Calibri"/>
              </a:rPr>
              <a:t>Anexo 2) </a:t>
            </a:r>
            <a:r>
              <a:rPr lang="en-GB" dirty="0">
                <a:solidFill>
                  <a:srgbClr val="4F81BD"/>
                </a:solidFill>
                <a:latin typeface="Calibri"/>
                <a:ea typeface="Calibri"/>
                <a:cs typeface="Calibri"/>
                <a:sym typeface="Calibri"/>
              </a:rPr>
              <a:t>e </a:t>
            </a:r>
            <a:r>
              <a:rPr lang="en-GB" dirty="0" err="1">
                <a:solidFill>
                  <a:srgbClr val="4F81BD"/>
                </a:solidFill>
                <a:latin typeface="Calibri"/>
                <a:ea typeface="Calibri"/>
                <a:cs typeface="Calibri"/>
                <a:sym typeface="Calibri"/>
              </a:rPr>
              <a:t>deve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pedir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discutam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sentimentos</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experiências</a:t>
            </a:r>
            <a:r>
              <a:rPr lang="en-GB" dirty="0">
                <a:solidFill>
                  <a:srgbClr val="4F81BD"/>
                </a:solidFill>
                <a:latin typeface="Calibri"/>
                <a:ea typeface="Calibri"/>
                <a:cs typeface="Calibri"/>
                <a:sym typeface="Calibri"/>
              </a:rPr>
              <a:t> das </a:t>
            </a:r>
            <a:r>
              <a:rPr lang="en-GB" dirty="0" err="1">
                <a:solidFill>
                  <a:srgbClr val="4F81BD"/>
                </a:solidFill>
                <a:latin typeface="Calibri"/>
                <a:ea typeface="Calibri"/>
                <a:cs typeface="Calibri"/>
                <a:sym typeface="Calibri"/>
              </a:rPr>
              <a:t>pessoas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relacionadas</a:t>
            </a:r>
            <a:r>
              <a:rPr lang="en-GB" dirty="0">
                <a:solidFill>
                  <a:srgbClr val="4F81BD"/>
                </a:solidFill>
                <a:latin typeface="Calibri"/>
                <a:ea typeface="Calibri"/>
                <a:cs typeface="Calibri"/>
                <a:sym typeface="Calibri"/>
              </a:rPr>
              <a:t> com a </a:t>
            </a:r>
            <a:r>
              <a:rPr lang="en-GB" dirty="0" err="1">
                <a:solidFill>
                  <a:srgbClr val="4F81BD"/>
                </a:solidFill>
                <a:latin typeface="Calibri"/>
                <a:ea typeface="Calibri"/>
                <a:cs typeface="Calibri"/>
                <a:sym typeface="Calibri"/>
              </a:rPr>
              <a:t>prática</a:t>
            </a:r>
            <a:r>
              <a:rPr lang="en-GB" dirty="0">
                <a:solidFill>
                  <a:srgbClr val="4F81BD"/>
                </a:solidFill>
                <a:latin typeface="Calibri"/>
                <a:ea typeface="Calibri"/>
                <a:cs typeface="Calibri"/>
                <a:sym typeface="Calibri"/>
              </a:rPr>
              <a:t> do </a:t>
            </a:r>
            <a:r>
              <a:rPr lang="en-GB" dirty="0" err="1">
                <a:solidFill>
                  <a:srgbClr val="4F81BD"/>
                </a:solidFill>
                <a:latin typeface="Calibri"/>
                <a:ea typeface="Calibri"/>
                <a:cs typeface="Calibri"/>
                <a:sym typeface="Calibri"/>
              </a:rPr>
              <a:t>isolamento</a:t>
            </a:r>
            <a:r>
              <a:rPr lang="en-GB" dirty="0">
                <a:solidFill>
                  <a:srgbClr val="4F81BD"/>
                </a:solidFill>
                <a:latin typeface="Calibri"/>
                <a:ea typeface="Calibri"/>
                <a:cs typeface="Calibri"/>
                <a:sym typeface="Calibri"/>
              </a:rPr>
              <a:t> e da </a:t>
            </a:r>
            <a:r>
              <a:rPr lang="en-GB" dirty="0" err="1">
                <a:solidFill>
                  <a:srgbClr val="4F81BD"/>
                </a:solidFill>
                <a:latin typeface="Calibri"/>
                <a:ea typeface="Calibri"/>
                <a:cs typeface="Calibri"/>
                <a:sym typeface="Calibri"/>
              </a:rPr>
              <a:t>contenção</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400" name="Google Shape;40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GB" dirty="0" err="1">
                <a:solidFill>
                  <a:srgbClr val="4F81BD"/>
                </a:solidFill>
                <a:latin typeface="Calibri"/>
                <a:ea typeface="Calibri"/>
                <a:cs typeface="Calibri"/>
                <a:sym typeface="Calibri"/>
              </a:rPr>
              <a:t>Depois</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ouvir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ler</a:t>
            </a:r>
            <a:r>
              <a:rPr lang="en-GB" dirty="0">
                <a:solidFill>
                  <a:srgbClr val="4F81BD"/>
                </a:solidFill>
                <a:latin typeface="Calibri"/>
                <a:ea typeface="Calibri"/>
                <a:cs typeface="Calibri"/>
                <a:sym typeface="Calibri"/>
              </a:rPr>
              <a:t> as </a:t>
            </a:r>
            <a:r>
              <a:rPr lang="en-GB" dirty="0" err="1">
                <a:solidFill>
                  <a:srgbClr val="4F81BD"/>
                </a:solidFill>
                <a:latin typeface="Calibri"/>
                <a:ea typeface="Calibri"/>
                <a:cs typeface="Calibri"/>
                <a:sym typeface="Calibri"/>
              </a:rPr>
              <a:t>experiências</a:t>
            </a:r>
            <a:r>
              <a:rPr lang="en-GB" dirty="0">
                <a:solidFill>
                  <a:srgbClr val="4F81BD"/>
                </a:solidFill>
                <a:latin typeface="Calibri"/>
                <a:ea typeface="Calibri"/>
                <a:cs typeface="Calibri"/>
                <a:sym typeface="Calibri"/>
              </a:rPr>
              <a:t> das </a:t>
            </a:r>
            <a:r>
              <a:rPr lang="en-GB" dirty="0" err="1">
                <a:solidFill>
                  <a:srgbClr val="4F81BD"/>
                </a:solidFill>
                <a:latin typeface="Calibri"/>
                <a:ea typeface="Calibri"/>
                <a:cs typeface="Calibri"/>
                <a:sym typeface="Calibri"/>
              </a:rPr>
              <a:t>pessoas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sobre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isolamento</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contenção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pergunte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Calibri"/>
              <a:buChar char="-"/>
            </a:pPr>
            <a:r>
              <a:rPr lang="en-GB" dirty="0">
                <a:latin typeface="Calibri"/>
                <a:ea typeface="Calibri"/>
                <a:cs typeface="Calibri"/>
                <a:sym typeface="Calibri"/>
              </a:rPr>
              <a:t>Quais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seus</a:t>
            </a:r>
            <a:r>
              <a:rPr lang="en-GB" dirty="0">
                <a:latin typeface="Calibri"/>
                <a:ea typeface="Calibri"/>
                <a:cs typeface="Calibri"/>
                <a:sym typeface="Calibri"/>
              </a:rPr>
              <a:t> </a:t>
            </a:r>
            <a:r>
              <a:rPr lang="en-GB" dirty="0" err="1">
                <a:latin typeface="Calibri"/>
                <a:ea typeface="Calibri"/>
                <a:cs typeface="Calibri"/>
                <a:sym typeface="Calibri"/>
              </a:rPr>
              <a:t>pensamentos</a:t>
            </a:r>
            <a:r>
              <a:rPr lang="en-GB" dirty="0">
                <a:latin typeface="Calibri"/>
                <a:ea typeface="Calibri"/>
                <a:cs typeface="Calibri"/>
                <a:sym typeface="Calibri"/>
              </a:rPr>
              <a:t> e </a:t>
            </a:r>
            <a:r>
              <a:rPr lang="en-GB" dirty="0" err="1">
                <a:latin typeface="Calibri"/>
                <a:ea typeface="Calibri"/>
                <a:cs typeface="Calibri"/>
                <a:sym typeface="Calibri"/>
              </a:rPr>
              <a:t>sentimentos</a:t>
            </a:r>
            <a:r>
              <a:rPr lang="en-GB" dirty="0">
                <a:latin typeface="Calibri"/>
                <a:ea typeface="Calibri"/>
                <a:cs typeface="Calibri"/>
                <a:sym typeface="Calibri"/>
              </a:rPr>
              <a:t> </a:t>
            </a:r>
            <a:r>
              <a:rPr lang="en-GB" dirty="0" err="1">
                <a:latin typeface="Calibri"/>
                <a:ea typeface="Calibri"/>
                <a:cs typeface="Calibri"/>
                <a:sym typeface="Calibri"/>
              </a:rPr>
              <a:t>sobre</a:t>
            </a:r>
            <a:r>
              <a:rPr lang="en-GB" dirty="0">
                <a:latin typeface="Calibri"/>
                <a:ea typeface="Calibri"/>
                <a:cs typeface="Calibri"/>
                <a:sym typeface="Calibri"/>
              </a:rPr>
              <a:t> o que </a:t>
            </a:r>
            <a:r>
              <a:rPr lang="en-GB" dirty="0" err="1">
                <a:latin typeface="Calibri"/>
                <a:ea typeface="Calibri"/>
                <a:cs typeface="Calibri"/>
                <a:sym typeface="Calibri"/>
              </a:rPr>
              <a:t>você</a:t>
            </a:r>
            <a:r>
              <a:rPr lang="en-GB" dirty="0">
                <a:latin typeface="Calibri"/>
                <a:ea typeface="Calibri"/>
                <a:cs typeface="Calibri"/>
                <a:sym typeface="Calibri"/>
              </a:rPr>
              <a:t> </a:t>
            </a:r>
            <a:r>
              <a:rPr lang="en-GB" dirty="0" err="1">
                <a:latin typeface="Calibri"/>
                <a:ea typeface="Calibri"/>
                <a:cs typeface="Calibri"/>
                <a:sym typeface="Calibri"/>
              </a:rPr>
              <a:t>ouviu</a:t>
            </a:r>
            <a:r>
              <a:rPr lang="en-GB" dirty="0">
                <a:latin typeface="Calibri"/>
                <a:ea typeface="Calibri"/>
                <a:cs typeface="Calibri"/>
                <a:sym typeface="Calibri"/>
              </a:rPr>
              <a:t> e/</a:t>
            </a:r>
            <a:r>
              <a:rPr lang="en-GB" dirty="0" err="1">
                <a:latin typeface="Calibri"/>
                <a:ea typeface="Calibri"/>
                <a:cs typeface="Calibri"/>
                <a:sym typeface="Calibri"/>
              </a:rPr>
              <a:t>ou</a:t>
            </a:r>
            <a:r>
              <a:rPr lang="en-GB" dirty="0">
                <a:latin typeface="Calibri"/>
                <a:ea typeface="Calibri"/>
                <a:cs typeface="Calibri"/>
                <a:sym typeface="Calibri"/>
              </a:rPr>
              <a:t> leu? </a:t>
            </a:r>
          </a:p>
          <a:p>
            <a:pPr marL="342900" marR="0" lvl="0" indent="-342900" algn="l" rtl="0">
              <a:lnSpc>
                <a:spcPct val="115000"/>
              </a:lnSpc>
              <a:spcBef>
                <a:spcPts val="0"/>
              </a:spcBef>
              <a:spcAft>
                <a:spcPts val="0"/>
              </a:spcAft>
              <a:buClr>
                <a:schemeClr val="dk1"/>
              </a:buClr>
              <a:buSzPts val="1200"/>
              <a:buFont typeface="Calibri"/>
              <a:buChar char="-"/>
            </a:pPr>
            <a:r>
              <a:rPr lang="en-GB" dirty="0">
                <a:latin typeface="Calibri"/>
                <a:ea typeface="Calibri"/>
                <a:cs typeface="Calibri"/>
                <a:sym typeface="Calibri"/>
              </a:rPr>
              <a:t>Como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estar</a:t>
            </a:r>
            <a:r>
              <a:rPr lang="en-GB" dirty="0">
                <a:latin typeface="Calibri"/>
                <a:ea typeface="Calibri"/>
                <a:cs typeface="Calibri"/>
                <a:sym typeface="Calibri"/>
              </a:rPr>
              <a:t> se </a:t>
            </a:r>
            <a:r>
              <a:rPr lang="en-GB" dirty="0" err="1">
                <a:latin typeface="Calibri"/>
                <a:ea typeface="Calibri"/>
                <a:cs typeface="Calibri"/>
                <a:sym typeface="Calibri"/>
              </a:rPr>
              <a:t>sentindo</a:t>
            </a:r>
            <a:r>
              <a:rPr lang="en-GB" dirty="0">
                <a:latin typeface="Calibri"/>
                <a:ea typeface="Calibri"/>
                <a:cs typeface="Calibri"/>
                <a:sym typeface="Calibri"/>
              </a:rPr>
              <a:t> </a:t>
            </a:r>
            <a:r>
              <a:rPr lang="en-GB" dirty="0" err="1">
                <a:latin typeface="Calibri"/>
                <a:ea typeface="Calibri"/>
                <a:cs typeface="Calibri"/>
                <a:sym typeface="Calibri"/>
              </a:rPr>
              <a:t>quando</a:t>
            </a:r>
            <a:r>
              <a:rPr lang="en-GB" dirty="0">
                <a:latin typeface="Calibri"/>
                <a:ea typeface="Calibri"/>
                <a:cs typeface="Calibri"/>
                <a:sym typeface="Calibri"/>
              </a:rPr>
              <a:t>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isoladas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contidas</a:t>
            </a:r>
            <a:r>
              <a:rPr lang="en-GB" dirty="0">
                <a:latin typeface="Calibri"/>
                <a:ea typeface="Calibri"/>
                <a:cs typeface="Calibri"/>
                <a:sym typeface="Calibri"/>
              </a:rPr>
              <a:t>? O que </a:t>
            </a:r>
            <a:r>
              <a:rPr lang="en-GB" dirty="0" err="1">
                <a:latin typeface="Calibri"/>
                <a:ea typeface="Calibri"/>
                <a:cs typeface="Calibri"/>
                <a:sym typeface="Calibri"/>
              </a:rPr>
              <a:t>você</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dizer</a:t>
            </a:r>
            <a:r>
              <a:rPr lang="en-GB" dirty="0">
                <a:latin typeface="Calibri"/>
                <a:ea typeface="Calibri"/>
                <a:cs typeface="Calibri"/>
                <a:sym typeface="Calibri"/>
              </a:rPr>
              <a:t> </a:t>
            </a:r>
            <a:r>
              <a:rPr lang="en-GB" dirty="0" err="1">
                <a:latin typeface="Calibri"/>
                <a:ea typeface="Calibri"/>
                <a:cs typeface="Calibri"/>
                <a:sym typeface="Calibri"/>
              </a:rPr>
              <a:t>sobre</a:t>
            </a:r>
            <a:r>
              <a:rPr lang="en-GB" dirty="0">
                <a:latin typeface="Calibri"/>
                <a:ea typeface="Calibri"/>
                <a:cs typeface="Calibri"/>
                <a:sym typeface="Calibri"/>
              </a:rPr>
              <a:t> o </a:t>
            </a:r>
            <a:r>
              <a:rPr lang="en-GB" dirty="0" err="1">
                <a:latin typeface="Calibri"/>
                <a:ea typeface="Calibri"/>
                <a:cs typeface="Calibri"/>
                <a:sym typeface="Calibri"/>
              </a:rPr>
              <a:t>impacto</a:t>
            </a:r>
            <a:r>
              <a:rPr lang="en-GB" dirty="0">
                <a:latin typeface="Calibri"/>
                <a:ea typeface="Calibri"/>
                <a:cs typeface="Calibri"/>
                <a:sym typeface="Calibri"/>
              </a:rPr>
              <a:t> </a:t>
            </a:r>
            <a:r>
              <a:rPr lang="en-GB" dirty="0" err="1">
                <a:latin typeface="Calibri"/>
                <a:ea typeface="Calibri"/>
                <a:cs typeface="Calibri"/>
                <a:sym typeface="Calibri"/>
              </a:rPr>
              <a:t>emocional</a:t>
            </a:r>
            <a:r>
              <a:rPr lang="en-GB" dirty="0">
                <a:latin typeface="Calibri"/>
                <a:ea typeface="Calibri"/>
                <a:cs typeface="Calibri"/>
                <a:sym typeface="Calibri"/>
              </a:rPr>
              <a:t> e </a:t>
            </a:r>
            <a:r>
              <a:rPr lang="en-GB" dirty="0" err="1">
                <a:latin typeface="Calibri"/>
                <a:ea typeface="Calibri"/>
                <a:cs typeface="Calibri"/>
                <a:sym typeface="Calibri"/>
              </a:rPr>
              <a:t>físico</a:t>
            </a:r>
            <a:r>
              <a:rPr lang="en-GB" dirty="0">
                <a:latin typeface="Calibri"/>
                <a:ea typeface="Calibri"/>
                <a:cs typeface="Calibri"/>
                <a:sym typeface="Calibri"/>
              </a:rPr>
              <a:t> do </a:t>
            </a:r>
            <a:r>
              <a:rPr lang="en-GB" dirty="0" err="1">
                <a:latin typeface="Calibri"/>
                <a:ea typeface="Calibri"/>
                <a:cs typeface="Calibri"/>
                <a:sym typeface="Calibri"/>
              </a:rPr>
              <a:t>isolamento</a:t>
            </a:r>
            <a:r>
              <a:rPr lang="en-GB" dirty="0">
                <a:latin typeface="Calibri"/>
                <a:ea typeface="Calibri"/>
                <a:cs typeface="Calibri"/>
                <a:sym typeface="Calibri"/>
              </a:rPr>
              <a:t> e da </a:t>
            </a:r>
            <a:r>
              <a:rPr lang="en-GB" dirty="0" err="1">
                <a:latin typeface="Calibri"/>
                <a:ea typeface="Calibri"/>
                <a:cs typeface="Calibri"/>
                <a:sym typeface="Calibri"/>
              </a:rPr>
              <a:t>contenção</a:t>
            </a:r>
            <a:r>
              <a:rPr lang="en-GB" dirty="0">
                <a:latin typeface="Calibri"/>
                <a:ea typeface="Calibri"/>
                <a:cs typeface="Calibri"/>
                <a:sym typeface="Calibri"/>
              </a:rPr>
              <a:t>? </a:t>
            </a:r>
          </a:p>
          <a:p>
            <a:pPr marL="342900" marR="0" lvl="0" indent="-342900" algn="l" rtl="0">
              <a:lnSpc>
                <a:spcPct val="115000"/>
              </a:lnSpc>
              <a:spcBef>
                <a:spcPts val="0"/>
              </a:spcBef>
              <a:spcAft>
                <a:spcPts val="0"/>
              </a:spcAft>
              <a:buClr>
                <a:schemeClr val="dk1"/>
              </a:buClr>
              <a:buSzPts val="1200"/>
              <a:buFont typeface="Calibri"/>
              <a:buChar char="-"/>
            </a:pPr>
            <a:r>
              <a:rPr lang="en-GB" dirty="0" err="1">
                <a:latin typeface="Calibri"/>
                <a:ea typeface="Calibri"/>
                <a:cs typeface="Calibri"/>
                <a:sym typeface="Calibri"/>
              </a:rPr>
              <a:t>Alguém</a:t>
            </a:r>
            <a:r>
              <a:rPr lang="en-GB" dirty="0">
                <a:latin typeface="Calibri"/>
                <a:ea typeface="Calibri"/>
                <a:cs typeface="Calibri"/>
                <a:sym typeface="Calibri"/>
              </a:rPr>
              <a:t> </a:t>
            </a:r>
            <a:r>
              <a:rPr lang="en-GB" dirty="0" err="1">
                <a:latin typeface="Calibri"/>
                <a:ea typeface="Calibri"/>
                <a:cs typeface="Calibri"/>
                <a:sym typeface="Calibri"/>
              </a:rPr>
              <a:t>gostaria</a:t>
            </a:r>
            <a:r>
              <a:rPr lang="en-GB" dirty="0">
                <a:latin typeface="Calibri"/>
                <a:ea typeface="Calibri"/>
                <a:cs typeface="Calibri"/>
                <a:sym typeface="Calibri"/>
              </a:rPr>
              <a:t> de </a:t>
            </a:r>
            <a:r>
              <a:rPr lang="en-GB" dirty="0" err="1">
                <a:latin typeface="Calibri"/>
                <a:ea typeface="Calibri"/>
                <a:cs typeface="Calibri"/>
                <a:sym typeface="Calibri"/>
              </a:rPr>
              <a:t>comentar</a:t>
            </a:r>
            <a:r>
              <a:rPr lang="en-GB" dirty="0">
                <a:latin typeface="Calibri"/>
                <a:ea typeface="Calibri"/>
                <a:cs typeface="Calibri"/>
                <a:sym typeface="Calibri"/>
              </a:rPr>
              <a:t> o que </a:t>
            </a:r>
            <a:r>
              <a:rPr lang="en-GB" dirty="0" err="1">
                <a:latin typeface="Calibri"/>
                <a:ea typeface="Calibri"/>
                <a:cs typeface="Calibri"/>
                <a:sym typeface="Calibri"/>
              </a:rPr>
              <a:t>poderia</a:t>
            </a:r>
            <a:r>
              <a:rPr lang="en-GB" dirty="0">
                <a:latin typeface="Calibri"/>
                <a:ea typeface="Calibri"/>
                <a:cs typeface="Calibri"/>
                <a:sym typeface="Calibri"/>
              </a:rPr>
              <a:t> </a:t>
            </a:r>
            <a:r>
              <a:rPr lang="en-GB" dirty="0" err="1">
                <a:latin typeface="Calibri"/>
                <a:ea typeface="Calibri"/>
                <a:cs typeface="Calibri"/>
                <a:sym typeface="Calibri"/>
              </a:rPr>
              <a:t>ter</a:t>
            </a:r>
            <a:r>
              <a:rPr lang="en-GB" dirty="0">
                <a:latin typeface="Calibri"/>
                <a:ea typeface="Calibri"/>
                <a:cs typeface="Calibri"/>
                <a:sym typeface="Calibri"/>
              </a:rPr>
              <a:t> </a:t>
            </a:r>
            <a:r>
              <a:rPr lang="en-GB" dirty="0" err="1">
                <a:latin typeface="Calibri"/>
                <a:ea typeface="Calibri"/>
                <a:cs typeface="Calibri"/>
                <a:sym typeface="Calibri"/>
              </a:rPr>
              <a:t>sido</a:t>
            </a:r>
            <a:r>
              <a:rPr lang="en-GB" dirty="0">
                <a:latin typeface="Calibri"/>
                <a:ea typeface="Calibri"/>
                <a:cs typeface="Calibri"/>
                <a:sym typeface="Calibri"/>
              </a:rPr>
              <a:t> </a:t>
            </a:r>
            <a:r>
              <a:rPr lang="en-GB" dirty="0" err="1">
                <a:latin typeface="Calibri"/>
                <a:ea typeface="Calibri"/>
                <a:cs typeface="Calibri"/>
                <a:sym typeface="Calibri"/>
              </a:rPr>
              <a:t>feito</a:t>
            </a:r>
            <a:r>
              <a:rPr lang="en-GB" dirty="0">
                <a:latin typeface="Calibri"/>
                <a:ea typeface="Calibri"/>
                <a:cs typeface="Calibri"/>
                <a:sym typeface="Calibri"/>
              </a:rPr>
              <a:t> de </a:t>
            </a:r>
            <a:r>
              <a:rPr lang="en-GB" dirty="0" err="1">
                <a:latin typeface="Calibri"/>
                <a:ea typeface="Calibri"/>
                <a:cs typeface="Calibri"/>
                <a:sym typeface="Calibri"/>
              </a:rPr>
              <a:t>maneira</a:t>
            </a:r>
            <a:r>
              <a:rPr lang="en-GB" dirty="0">
                <a:latin typeface="Calibri"/>
                <a:ea typeface="Calibri"/>
                <a:cs typeface="Calibri"/>
                <a:sym typeface="Calibri"/>
              </a:rPr>
              <a:t> </a:t>
            </a:r>
            <a:r>
              <a:rPr lang="en-GB" dirty="0" err="1">
                <a:latin typeface="Calibri"/>
                <a:ea typeface="Calibri"/>
                <a:cs typeface="Calibri"/>
                <a:sym typeface="Calibri"/>
              </a:rPr>
              <a:t>diferente</a:t>
            </a:r>
            <a:r>
              <a:rPr lang="en-GB" dirty="0">
                <a:latin typeface="Calibri"/>
                <a:ea typeface="Calibri"/>
                <a:cs typeface="Calibri"/>
                <a:sym typeface="Calibri"/>
              </a:rPr>
              <a:t> </a:t>
            </a:r>
            <a:r>
              <a:rPr lang="en-GB" dirty="0" err="1">
                <a:latin typeface="Calibri"/>
                <a:ea typeface="Calibri"/>
                <a:cs typeface="Calibri"/>
                <a:sym typeface="Calibri"/>
              </a:rPr>
              <a:t>nessas</a:t>
            </a:r>
            <a:r>
              <a:rPr lang="en-GB" dirty="0">
                <a:latin typeface="Calibri"/>
                <a:ea typeface="Calibri"/>
                <a:cs typeface="Calibri"/>
                <a:sym typeface="Calibri"/>
              </a:rPr>
              <a:t> </a:t>
            </a:r>
            <a:r>
              <a:rPr lang="en-GB" dirty="0" err="1">
                <a:latin typeface="Calibri"/>
                <a:ea typeface="Calibri"/>
                <a:cs typeface="Calibri"/>
                <a:sym typeface="Calibri"/>
              </a:rPr>
              <a:t>situações</a:t>
            </a:r>
            <a:r>
              <a:rPr lang="en-GB" dirty="0">
                <a:latin typeface="Calibri"/>
                <a:ea typeface="Calibri"/>
                <a:cs typeface="Calibri"/>
                <a:sym typeface="Calibri"/>
              </a:rPr>
              <a:t>? </a:t>
            </a:r>
          </a:p>
          <a:p>
            <a:pPr marL="0" lvl="0" indent="0" algn="l" rtl="0">
              <a:spcBef>
                <a:spcPts val="0"/>
              </a:spcBef>
              <a:spcAft>
                <a:spcPts val="0"/>
              </a:spcAft>
              <a:buNone/>
            </a:pPr>
            <a:endParaRPr dirty="0"/>
          </a:p>
        </p:txBody>
      </p:sp>
      <p:sp>
        <p:nvSpPr>
          <p:cNvPr id="406" name="Google Shape;40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44</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5:notes"/>
          <p:cNvSpPr>
            <a:spLocks noGrp="1" noRot="1" noChangeAspect="1"/>
          </p:cNvSpPr>
          <p:nvPr>
            <p:ph type="sldImg" idx="2"/>
          </p:nvPr>
        </p:nvSpPr>
        <p:spPr>
          <a:xfrm>
            <a:off x="1812925" y="160338"/>
            <a:ext cx="3230563" cy="1817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5:notes"/>
          <p:cNvSpPr txBox="1">
            <a:spLocks noGrp="1"/>
          </p:cNvSpPr>
          <p:nvPr>
            <p:ph type="body" idx="1"/>
          </p:nvPr>
        </p:nvSpPr>
        <p:spPr>
          <a:xfrm>
            <a:off x="502435" y="2142781"/>
            <a:ext cx="5909795" cy="6542432"/>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u="sng" dirty="0">
                <a:latin typeface="Calibri"/>
                <a:ea typeface="Calibri"/>
                <a:cs typeface="Calibri"/>
                <a:sym typeface="Calibri"/>
              </a:rPr>
              <a:t>Impacto no </a:t>
            </a:r>
            <a:r>
              <a:rPr lang="en-GB" b="1" u="sng" dirty="0" err="1">
                <a:latin typeface="Calibri"/>
                <a:ea typeface="Calibri"/>
                <a:cs typeface="Calibri"/>
                <a:sym typeface="Calibri"/>
              </a:rPr>
              <a:t>bem-estar</a:t>
            </a:r>
            <a:r>
              <a:rPr lang="en-GB" b="1" u="sng" dirty="0">
                <a:latin typeface="Calibri"/>
                <a:ea typeface="Calibri"/>
                <a:cs typeface="Calibri"/>
                <a:sym typeface="Calibri"/>
              </a:rPr>
              <a:t> </a:t>
            </a:r>
            <a:r>
              <a:rPr lang="en-GB" b="1" u="sng" dirty="0" err="1">
                <a:latin typeface="Calibri"/>
                <a:ea typeface="Calibri"/>
                <a:cs typeface="Calibri"/>
                <a:sym typeface="Calibri"/>
              </a:rPr>
              <a:t>psicológico</a:t>
            </a:r>
            <a:r>
              <a:rPr lang="en-GB" b="1" u="sng" dirty="0">
                <a:latin typeface="Calibri"/>
                <a:ea typeface="Calibri"/>
                <a:cs typeface="Calibri"/>
                <a:sym typeface="Calibri"/>
              </a:rPr>
              <a:t> e </a:t>
            </a:r>
            <a:r>
              <a:rPr lang="en-GB" b="1" u="sng" dirty="0" err="1">
                <a:latin typeface="Calibri"/>
                <a:ea typeface="Calibri"/>
                <a:cs typeface="Calibri"/>
                <a:sym typeface="Calibri"/>
              </a:rPr>
              <a:t>emocional</a:t>
            </a:r>
            <a:r>
              <a:rPr lang="en-GB" b="1" u="sng" dirty="0">
                <a:latin typeface="Calibri"/>
                <a:ea typeface="Calibri"/>
                <a:cs typeface="Calibri"/>
                <a:sym typeface="Calibri"/>
              </a:rPr>
              <a:t> </a:t>
            </a:r>
            <a:endParaRPr dirty="0"/>
          </a:p>
          <a:p>
            <a:pPr marL="0" lvl="0" indent="0" algn="l" rtl="0">
              <a:lnSpc>
                <a:spcPct val="115000"/>
              </a:lnSpc>
              <a:spcBef>
                <a:spcPts val="0"/>
              </a:spcBef>
              <a:spcAft>
                <a:spcPts val="0"/>
              </a:spcAft>
              <a:buNone/>
            </a:pPr>
            <a:endParaRPr b="1" u="sng" dirty="0">
              <a:latin typeface="Calibri"/>
              <a:ea typeface="Calibri"/>
              <a:cs typeface="Calibri"/>
              <a:sym typeface="Calibri"/>
            </a:endParaRPr>
          </a:p>
          <a:p>
            <a:pPr marL="0" marR="0" lvl="0" indent="0" algn="l" rtl="0">
              <a:lnSpc>
                <a:spcPct val="115000"/>
              </a:lnSpc>
              <a:spcBef>
                <a:spcPts val="0"/>
              </a:spcBef>
              <a:spcAft>
                <a:spcPts val="0"/>
              </a:spcAft>
              <a:buClr>
                <a:schemeClr val="dk1"/>
              </a:buClr>
              <a:buSzPts val="1200"/>
              <a:buFont typeface="Calibri"/>
              <a:buNone/>
            </a:pPr>
            <a:r>
              <a:rPr lang="en-GB" dirty="0" err="1"/>
              <a:t>Evidências</a:t>
            </a:r>
            <a:r>
              <a:rPr lang="en-GB" dirty="0"/>
              <a:t> </a:t>
            </a:r>
            <a:r>
              <a:rPr lang="en-GB" dirty="0" err="1"/>
              <a:t>associam</a:t>
            </a:r>
            <a:r>
              <a:rPr lang="en-GB" dirty="0"/>
              <a:t> o </a:t>
            </a:r>
            <a:r>
              <a:rPr lang="en-GB" dirty="0" err="1"/>
              <a:t>uso</a:t>
            </a:r>
            <a:r>
              <a:rPr lang="en-GB" dirty="0"/>
              <a:t> de </a:t>
            </a:r>
            <a:r>
              <a:rPr lang="en-GB" dirty="0" err="1"/>
              <a:t>isolamento</a:t>
            </a:r>
            <a:r>
              <a:rPr lang="en-GB" dirty="0"/>
              <a:t> e </a:t>
            </a:r>
            <a:r>
              <a:rPr lang="en-GB" dirty="0" err="1"/>
              <a:t>contenção</a:t>
            </a:r>
            <a:r>
              <a:rPr lang="en-GB" dirty="0"/>
              <a:t> a </a:t>
            </a:r>
            <a:r>
              <a:rPr lang="en-GB" dirty="0" err="1"/>
              <a:t>muitos</a:t>
            </a:r>
            <a:r>
              <a:rPr lang="en-GB" dirty="0"/>
              <a:t> </a:t>
            </a:r>
            <a:r>
              <a:rPr lang="en-GB" dirty="0" err="1"/>
              <a:t>impactos</a:t>
            </a:r>
            <a:r>
              <a:rPr lang="en-GB" dirty="0"/>
              <a:t> e </a:t>
            </a:r>
            <a:r>
              <a:rPr lang="en-GB" dirty="0" err="1"/>
              <a:t>resultados</a:t>
            </a:r>
            <a:r>
              <a:rPr lang="en-GB" dirty="0"/>
              <a:t> </a:t>
            </a:r>
            <a:r>
              <a:rPr lang="en-GB" dirty="0" err="1"/>
              <a:t>adversos</a:t>
            </a:r>
            <a:r>
              <a:rPr lang="en-GB" dirty="0"/>
              <a:t> </a:t>
            </a:r>
            <a:r>
              <a:rPr lang="en-GB" i="1" dirty="0"/>
              <a:t>(11, 12, 13):</a:t>
            </a:r>
            <a:endParaRPr i="1" dirty="0"/>
          </a:p>
          <a:p>
            <a:pPr marL="0" lvl="0" indent="0" algn="l" rtl="0">
              <a:lnSpc>
                <a:spcPct val="115000"/>
              </a:lnSpc>
              <a:spcBef>
                <a:spcPts val="0"/>
              </a:spcBef>
              <a:spcAft>
                <a:spcPts val="0"/>
              </a:spcAft>
              <a:buNone/>
            </a:pPr>
            <a:endParaRPr dirty="0">
              <a:latin typeface="Calibri"/>
              <a:ea typeface="Calibri"/>
              <a:cs typeface="Calibri"/>
              <a:sym typeface="Calibri"/>
            </a:endParaRPr>
          </a:p>
          <a:p>
            <a:r>
              <a:rPr lang="pt-BR" sz="1200" b="0" i="0" u="none" strike="noStrike" cap="none" dirty="0">
                <a:solidFill>
                  <a:schemeClr val="dk1"/>
                </a:solidFill>
                <a:effectLst/>
                <a:latin typeface="Calibri"/>
                <a:ea typeface="Calibri"/>
                <a:cs typeface="Calibri"/>
                <a:sym typeface="Calibri"/>
              </a:rPr>
              <a:t>• A afirmação vigorosa da vontade de outra pessoa sobre a própria, juntamente com a perda de controle sobre o corpo e o ambiente, gera emoções muito negativas e tem profundos impactos psicológicos e traumáticos nas pessoas. </a:t>
            </a:r>
          </a:p>
          <a:p>
            <a:r>
              <a:rPr lang="pt-BR" sz="1200" b="0" i="0" u="none" strike="noStrike" cap="none" dirty="0">
                <a:solidFill>
                  <a:schemeClr val="dk1"/>
                </a:solidFill>
                <a:effectLst/>
                <a:latin typeface="Calibri"/>
                <a:ea typeface="Calibri"/>
                <a:cs typeface="Calibri"/>
                <a:sym typeface="Calibri"/>
              </a:rPr>
              <a:t>• Muitas pessoas experimentam sentimentos de perda de dignidade e respeito, degradação, desmoralização, demissão, humilhação, medo, angústia, ansiedade, falta de poder, diminuição da autoestima e autoconfiança, impotência, desesperança, desamparo, solidão, desespero, frustração, tristeza, raiva, luta, destrutividade, desconfiança, rejeição e resistência. </a:t>
            </a:r>
          </a:p>
          <a:p>
            <a:r>
              <a:rPr lang="pt-BR" sz="1200" b="0" i="0" u="none" strike="noStrike" cap="none" dirty="0">
                <a:solidFill>
                  <a:schemeClr val="dk1"/>
                </a:solidFill>
                <a:effectLst/>
                <a:latin typeface="Calibri"/>
                <a:ea typeface="Calibri"/>
                <a:cs typeface="Calibri"/>
                <a:sym typeface="Calibri"/>
              </a:rPr>
              <a:t>• As pessoas também podem experimentar dissociação do eu e uma sensação de estar fora do próprio corpo. </a:t>
            </a:r>
          </a:p>
          <a:p>
            <a:r>
              <a:rPr lang="pt-BR" sz="1200" b="0" i="0" u="none" strike="noStrike" cap="none" dirty="0">
                <a:solidFill>
                  <a:schemeClr val="dk1"/>
                </a:solidFill>
                <a:effectLst/>
                <a:latin typeface="Calibri"/>
                <a:ea typeface="Calibri"/>
                <a:cs typeface="Calibri"/>
                <a:sym typeface="Calibri"/>
              </a:rPr>
              <a:t>• Isolamento e contenção podem criar trauma e podem ter impactos em longo prazo na vida de uma pessoa (relacionamentos, trabalho, etc.). </a:t>
            </a:r>
          </a:p>
          <a:p>
            <a:r>
              <a:rPr lang="pt-BR" sz="1200" b="0" i="0" u="none" strike="noStrike" cap="none" dirty="0">
                <a:solidFill>
                  <a:schemeClr val="dk1"/>
                </a:solidFill>
                <a:effectLst/>
                <a:latin typeface="Calibri"/>
                <a:ea typeface="Calibri"/>
                <a:cs typeface="Calibri"/>
                <a:sym typeface="Calibri"/>
              </a:rPr>
              <a:t>• Quando as pessoas são isoladas e contidas, sua falta de poder, controle e privacidade podem levá-las a adotar comportamentos que são mais interpretados pelos profissionais de saúde mental como sintomas de uma condição de saúde mental. </a:t>
            </a:r>
          </a:p>
          <a:p>
            <a:r>
              <a:rPr lang="pt-BR" sz="1200" b="0" i="0" u="none" strike="noStrike" cap="none" dirty="0">
                <a:solidFill>
                  <a:schemeClr val="dk1"/>
                </a:solidFill>
                <a:effectLst/>
                <a:latin typeface="Calibri"/>
                <a:ea typeface="Calibri"/>
                <a:cs typeface="Calibri"/>
                <a:sym typeface="Calibri"/>
              </a:rPr>
              <a:t>• Isolamento e contenção podem </a:t>
            </a:r>
            <a:r>
              <a:rPr lang="pt-BR" sz="1200" b="0" i="0" u="none" strike="noStrike" cap="none" dirty="0" err="1">
                <a:solidFill>
                  <a:schemeClr val="dk1"/>
                </a:solidFill>
                <a:effectLst/>
                <a:latin typeface="Calibri"/>
                <a:ea typeface="Calibri"/>
                <a:cs typeface="Calibri"/>
                <a:sym typeface="Calibri"/>
              </a:rPr>
              <a:t>retraumatizar</a:t>
            </a:r>
            <a:r>
              <a:rPr lang="pt-BR" sz="1200" b="0" i="0" u="none" strike="noStrike" cap="none" dirty="0">
                <a:solidFill>
                  <a:schemeClr val="dk1"/>
                </a:solidFill>
                <a:effectLst/>
                <a:latin typeface="Calibri"/>
                <a:ea typeface="Calibri"/>
                <a:cs typeface="Calibri"/>
                <a:sym typeface="Calibri"/>
              </a:rPr>
              <a:t> pessoas que têm histórico de abuso sexual ou físico ou trauma psicológico passado (13). As pessoas que utilizam serviços que testemunham a prática de isolamento ou contenção de outras pessoas também podem sofrer impactos psicológicos, como medo, ansiedade, impotência, trauma, </a:t>
            </a:r>
            <a:r>
              <a:rPr lang="pt-BR" sz="1200" b="0" i="0" u="none" strike="noStrike" cap="none" dirty="0" err="1">
                <a:solidFill>
                  <a:schemeClr val="dk1"/>
                </a:solidFill>
                <a:effectLst/>
                <a:latin typeface="Calibri"/>
                <a:ea typeface="Calibri"/>
                <a:cs typeface="Calibri"/>
                <a:sym typeface="Calibri"/>
              </a:rPr>
              <a:t>retraumatização</a:t>
            </a:r>
            <a:r>
              <a:rPr lang="pt-BR" sz="1200" b="0" i="0" u="none" strike="noStrike" cap="none" dirty="0">
                <a:solidFill>
                  <a:schemeClr val="dk1"/>
                </a:solidFill>
                <a:effectLst/>
                <a:latin typeface="Calibri"/>
                <a:ea typeface="Calibri"/>
                <a:cs typeface="Calibri"/>
                <a:sym typeface="Calibri"/>
              </a:rPr>
              <a:t>, etc. </a:t>
            </a:r>
          </a:p>
          <a:p>
            <a:r>
              <a:rPr lang="pt-BR" sz="1200" b="0" i="0" u="none" strike="noStrike" cap="none" dirty="0">
                <a:solidFill>
                  <a:schemeClr val="dk1"/>
                </a:solidFill>
                <a:effectLst/>
                <a:latin typeface="Calibri"/>
                <a:ea typeface="Calibri"/>
                <a:cs typeface="Calibri"/>
                <a:sym typeface="Calibri"/>
              </a:rPr>
              <a:t>• Eles podem aumentar a autoagressão e a agressão autodirigida, incluindo automutilação e tentativas de suicídio. </a:t>
            </a:r>
          </a:p>
          <a:p>
            <a:r>
              <a:rPr lang="pt-BR" sz="1200" b="0" i="0" u="none" strike="noStrike" cap="none" dirty="0">
                <a:solidFill>
                  <a:schemeClr val="dk1"/>
                </a:solidFill>
                <a:effectLst/>
                <a:latin typeface="Calibri"/>
                <a:ea typeface="Calibri"/>
                <a:cs typeface="Calibri"/>
                <a:sym typeface="Calibri"/>
              </a:rPr>
              <a:t>• Além disso, membros da família e outros parceiros de cuidados que descobrem que seu parente foi isolado ou contido podem experimentar sentimentos de culpa e impotência para ajudar. </a:t>
            </a:r>
          </a:p>
          <a:p>
            <a:pPr marL="0" lvl="0" indent="0" algn="l" rtl="0">
              <a:spcBef>
                <a:spcPts val="0"/>
              </a:spcBef>
              <a:spcAft>
                <a:spcPts val="0"/>
              </a:spcAft>
              <a:buNone/>
            </a:pPr>
            <a:endParaRPr dirty="0"/>
          </a:p>
        </p:txBody>
      </p:sp>
      <p:sp>
        <p:nvSpPr>
          <p:cNvPr id="413" name="Google Shape;41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6:notes"/>
          <p:cNvSpPr>
            <a:spLocks noGrp="1" noRot="1" noChangeAspect="1"/>
          </p:cNvSpPr>
          <p:nvPr>
            <p:ph type="sldImg" idx="2"/>
          </p:nvPr>
        </p:nvSpPr>
        <p:spPr>
          <a:xfrm>
            <a:off x="608013" y="3175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46:notes"/>
          <p:cNvSpPr txBox="1">
            <a:spLocks noGrp="1"/>
          </p:cNvSpPr>
          <p:nvPr>
            <p:ph type="body" idx="1"/>
          </p:nvPr>
        </p:nvSpPr>
        <p:spPr>
          <a:xfrm>
            <a:off x="685800" y="3816656"/>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u="sng" dirty="0">
                <a:latin typeface="Calibri"/>
                <a:ea typeface="Calibri"/>
                <a:cs typeface="Calibri"/>
                <a:sym typeface="Calibri"/>
              </a:rPr>
              <a:t>Impacto </a:t>
            </a:r>
            <a:r>
              <a:rPr lang="en-GB" b="1" u="sng" dirty="0" err="1">
                <a:latin typeface="Calibri"/>
                <a:ea typeface="Calibri"/>
                <a:cs typeface="Calibri"/>
                <a:sym typeface="Calibri"/>
              </a:rPr>
              <a:t>na</a:t>
            </a:r>
            <a:r>
              <a:rPr lang="en-GB" b="1" u="sng" dirty="0">
                <a:latin typeface="Calibri"/>
                <a:ea typeface="Calibri"/>
                <a:cs typeface="Calibri"/>
                <a:sym typeface="Calibri"/>
              </a:rPr>
              <a:t> </a:t>
            </a:r>
            <a:r>
              <a:rPr lang="en-GB" b="1" u="sng" dirty="0" err="1">
                <a:latin typeface="Calibri"/>
                <a:ea typeface="Calibri"/>
                <a:cs typeface="Calibri"/>
                <a:sym typeface="Calibri"/>
              </a:rPr>
              <a:t>recuperação</a:t>
            </a:r>
            <a:r>
              <a:rPr lang="en-GB" b="1" u="sng" dirty="0">
                <a:latin typeface="Calibri"/>
                <a:ea typeface="Calibri"/>
                <a:cs typeface="Calibri"/>
                <a:sym typeface="Calibri"/>
              </a:rPr>
              <a:t> </a:t>
            </a:r>
            <a:r>
              <a:rPr lang="en-GB" b="1" i="1" u="sng" dirty="0">
                <a:latin typeface="Calibri"/>
                <a:ea typeface="Calibri"/>
                <a:cs typeface="Calibri"/>
                <a:sym typeface="Calibri"/>
              </a:rPr>
              <a:t>(</a:t>
            </a:r>
            <a:r>
              <a:rPr lang="en-GB" b="1" i="1" u="sng" dirty="0">
                <a:solidFill>
                  <a:schemeClr val="hlink"/>
                </a:solidFill>
                <a:latin typeface="Calibri"/>
                <a:ea typeface="Calibri"/>
                <a:cs typeface="Calibri"/>
                <a:sym typeface="Calibri"/>
                <a:hlinkClick r:id="rId3"/>
              </a:rPr>
              <a:t>15</a:t>
            </a:r>
            <a:r>
              <a:rPr lang="en-GB" b="1" i="1" u="sng" dirty="0">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O </a:t>
            </a:r>
            <a:r>
              <a:rPr lang="en-GB" dirty="0" err="1">
                <a:latin typeface="Calibri"/>
                <a:ea typeface="Calibri"/>
                <a:cs typeface="Calibri"/>
                <a:sym typeface="Calibri"/>
              </a:rPr>
              <a:t>isolamento</a:t>
            </a:r>
            <a:r>
              <a:rPr lang="en-GB" dirty="0">
                <a:latin typeface="Calibri"/>
                <a:ea typeface="Calibri"/>
                <a:cs typeface="Calibri"/>
                <a:sym typeface="Calibri"/>
              </a:rPr>
              <a:t> e a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contraproducentes</a:t>
            </a:r>
            <a:r>
              <a:rPr lang="en-GB" dirty="0">
                <a:latin typeface="Calibri"/>
                <a:ea typeface="Calibri"/>
                <a:cs typeface="Calibri"/>
                <a:sym typeface="Calibri"/>
              </a:rPr>
              <a:t> e </a:t>
            </a:r>
            <a:r>
              <a:rPr lang="en-GB" dirty="0" err="1">
                <a:latin typeface="Calibri"/>
                <a:ea typeface="Calibri"/>
                <a:cs typeface="Calibri"/>
                <a:sym typeface="Calibri"/>
              </a:rPr>
              <a:t>impedem</a:t>
            </a:r>
            <a:r>
              <a:rPr lang="en-GB" dirty="0">
                <a:latin typeface="Calibri"/>
                <a:ea typeface="Calibri"/>
                <a:cs typeface="Calibri"/>
                <a:sym typeface="Calibri"/>
              </a:rPr>
              <a:t> a </a:t>
            </a:r>
            <a:r>
              <a:rPr lang="en-GB" dirty="0" err="1">
                <a:latin typeface="Calibri"/>
                <a:ea typeface="Calibri"/>
                <a:cs typeface="Calibri"/>
                <a:sym typeface="Calibri"/>
              </a:rPr>
              <a:t>recuperação</a:t>
            </a:r>
            <a:r>
              <a:rPr lang="en-GB" dirty="0">
                <a:latin typeface="Calibri"/>
                <a:ea typeface="Calibri"/>
                <a:cs typeface="Calibri"/>
                <a:sym typeface="Calibri"/>
              </a:rPr>
              <a:t> das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Alguns</a:t>
            </a:r>
            <a:r>
              <a:rPr lang="en-GB" dirty="0">
                <a:latin typeface="Calibri"/>
                <a:ea typeface="Calibri"/>
                <a:cs typeface="Calibri"/>
                <a:sym typeface="Calibri"/>
              </a:rPr>
              <a:t> </a:t>
            </a:r>
            <a:r>
              <a:rPr lang="en-GB" dirty="0" err="1">
                <a:latin typeface="Calibri"/>
                <a:ea typeface="Calibri"/>
                <a:cs typeface="Calibri"/>
                <a:sym typeface="Calibri"/>
              </a:rPr>
              <a:t>estudos</a:t>
            </a:r>
            <a:r>
              <a:rPr lang="en-GB" dirty="0">
                <a:latin typeface="Calibri"/>
                <a:ea typeface="Calibri"/>
                <a:cs typeface="Calibri"/>
                <a:sym typeface="Calibri"/>
              </a:rPr>
              <a:t> </a:t>
            </a:r>
            <a:r>
              <a:rPr lang="en-GB" dirty="0" err="1">
                <a:latin typeface="Calibri"/>
                <a:ea typeface="Calibri"/>
                <a:cs typeface="Calibri"/>
                <a:sym typeface="Calibri"/>
              </a:rPr>
              <a:t>demonstraram</a:t>
            </a:r>
            <a:r>
              <a:rPr lang="en-GB" dirty="0">
                <a:latin typeface="Calibri"/>
                <a:ea typeface="Calibri"/>
                <a:cs typeface="Calibri"/>
                <a:sym typeface="Calibri"/>
              </a:rPr>
              <a:t> que a </a:t>
            </a:r>
            <a:r>
              <a:rPr lang="en-GB" dirty="0" err="1">
                <a:latin typeface="Calibri"/>
                <a:ea typeface="Calibri"/>
                <a:cs typeface="Calibri"/>
                <a:sym typeface="Calibri"/>
              </a:rPr>
              <a:t>coerção</a:t>
            </a:r>
            <a:r>
              <a:rPr lang="en-GB" dirty="0">
                <a:latin typeface="Calibri"/>
                <a:ea typeface="Calibri"/>
                <a:cs typeface="Calibri"/>
                <a:sym typeface="Calibri"/>
              </a:rPr>
              <a:t>, e </a:t>
            </a:r>
            <a:r>
              <a:rPr lang="en-GB" dirty="0" err="1">
                <a:latin typeface="Calibri"/>
                <a:ea typeface="Calibri"/>
                <a:cs typeface="Calibri"/>
                <a:sym typeface="Calibri"/>
              </a:rPr>
              <a:t>em</a:t>
            </a:r>
            <a:r>
              <a:rPr lang="en-GB" dirty="0">
                <a:latin typeface="Calibri"/>
                <a:ea typeface="Calibri"/>
                <a:cs typeface="Calibri"/>
                <a:sym typeface="Calibri"/>
              </a:rPr>
              <a:t> particular o </a:t>
            </a:r>
            <a:r>
              <a:rPr lang="en-GB" dirty="0" err="1">
                <a:latin typeface="Calibri"/>
                <a:ea typeface="Calibri"/>
                <a:cs typeface="Calibri"/>
                <a:sym typeface="Calibri"/>
              </a:rPr>
              <a:t>recurso</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isolamento</a:t>
            </a:r>
            <a:r>
              <a:rPr lang="en-GB" dirty="0">
                <a:latin typeface="Calibri"/>
                <a:ea typeface="Calibri"/>
                <a:cs typeface="Calibri"/>
                <a:sym typeface="Calibri"/>
              </a:rPr>
              <a:t>, </a:t>
            </a:r>
            <a:r>
              <a:rPr lang="en-GB" dirty="0" err="1">
                <a:latin typeface="Calibri"/>
                <a:ea typeface="Calibri"/>
                <a:cs typeface="Calibri"/>
                <a:sym typeface="Calibri"/>
              </a:rPr>
              <a:t>está</a:t>
            </a:r>
            <a:r>
              <a:rPr lang="en-GB" dirty="0">
                <a:latin typeface="Calibri"/>
                <a:ea typeface="Calibri"/>
                <a:cs typeface="Calibri"/>
                <a:sym typeface="Calibri"/>
              </a:rPr>
              <a:t> </a:t>
            </a:r>
            <a:r>
              <a:rPr lang="en-GB" dirty="0" err="1">
                <a:latin typeface="Calibri"/>
                <a:ea typeface="Calibri"/>
                <a:cs typeface="Calibri"/>
                <a:sym typeface="Calibri"/>
              </a:rPr>
              <a:t>associada</a:t>
            </a:r>
            <a:r>
              <a:rPr lang="en-GB" dirty="0">
                <a:latin typeface="Calibri"/>
                <a:ea typeface="Calibri"/>
                <a:cs typeface="Calibri"/>
                <a:sym typeface="Calibri"/>
              </a:rPr>
              <a:t> a um </a:t>
            </a:r>
            <a:r>
              <a:rPr lang="en-GB" dirty="0" err="1">
                <a:latin typeface="Calibri"/>
                <a:ea typeface="Calibri"/>
                <a:cs typeface="Calibri"/>
                <a:sym typeface="Calibri"/>
              </a:rPr>
              <a:t>aumento</a:t>
            </a:r>
            <a:r>
              <a:rPr lang="en-GB" dirty="0">
                <a:latin typeface="Calibri"/>
                <a:ea typeface="Calibri"/>
                <a:cs typeface="Calibri"/>
                <a:sym typeface="Calibri"/>
              </a:rPr>
              <a:t> da </a:t>
            </a:r>
            <a:r>
              <a:rPr lang="en-GB" dirty="0" err="1">
                <a:latin typeface="Calibri"/>
                <a:ea typeface="Calibri"/>
                <a:cs typeface="Calibri"/>
                <a:sym typeface="Calibri"/>
              </a:rPr>
              <a:t>duração</a:t>
            </a:r>
            <a:r>
              <a:rPr lang="en-GB" dirty="0">
                <a:latin typeface="Calibri"/>
                <a:ea typeface="Calibri"/>
                <a:cs typeface="Calibri"/>
                <a:sym typeface="Calibri"/>
              </a:rPr>
              <a:t> da </a:t>
            </a:r>
            <a:r>
              <a:rPr lang="en-GB" dirty="0" err="1">
                <a:latin typeface="Calibri"/>
                <a:ea typeface="Calibri"/>
                <a:cs typeface="Calibri"/>
                <a:sym typeface="Calibri"/>
              </a:rPr>
              <a:t>permanência</a:t>
            </a:r>
            <a:r>
              <a:rPr lang="en-GB" dirty="0">
                <a:latin typeface="Calibri"/>
                <a:ea typeface="Calibri"/>
                <a:cs typeface="Calibri"/>
                <a:sym typeface="Calibri"/>
              </a:rPr>
              <a:t> </a:t>
            </a:r>
            <a:r>
              <a:rPr lang="en-GB" dirty="0" err="1">
                <a:latin typeface="Calibri"/>
                <a:ea typeface="Calibri"/>
                <a:cs typeface="Calibri"/>
                <a:sym typeface="Calibri"/>
              </a:rPr>
              <a:t>nos</a:t>
            </a:r>
            <a:r>
              <a:rPr lang="en-GB" dirty="0">
                <a:latin typeface="Calibri"/>
                <a:ea typeface="Calibri"/>
                <a:cs typeface="Calibri"/>
                <a:sym typeface="Calibri"/>
              </a:rPr>
              <a:t> </a:t>
            </a:r>
            <a:r>
              <a:rPr lang="en-GB" dirty="0" err="1">
                <a:latin typeface="Calibri"/>
                <a:ea typeface="Calibri"/>
                <a:cs typeface="Calibri"/>
                <a:sym typeface="Calibri"/>
              </a:rPr>
              <a:t>serviços</a:t>
            </a:r>
            <a:r>
              <a:rPr lang="en-GB" dirty="0">
                <a:latin typeface="Calibri"/>
                <a:ea typeface="Calibri"/>
                <a:cs typeface="Calibri"/>
                <a:sym typeface="Calibri"/>
              </a:rPr>
              <a:t> </a:t>
            </a:r>
            <a:r>
              <a:rPr lang="en-GB" i="1" dirty="0">
                <a:latin typeface="Calibri"/>
                <a:ea typeface="Calibri"/>
                <a:cs typeface="Calibri"/>
                <a:sym typeface="Calibri"/>
              </a:rPr>
              <a:t> (</a:t>
            </a:r>
            <a:r>
              <a:rPr lang="en-GB" i="1" u="sng" dirty="0">
                <a:solidFill>
                  <a:schemeClr val="hlink"/>
                </a:solidFill>
                <a:latin typeface="Calibri"/>
                <a:ea typeface="Calibri"/>
                <a:cs typeface="Calibri"/>
                <a:sym typeface="Calibri"/>
                <a:hlinkClick r:id="rId4"/>
              </a:rPr>
              <a:t>16</a:t>
            </a:r>
            <a:r>
              <a:rPr lang="en-GB" i="1" dirty="0">
                <a:latin typeface="Calibri"/>
                <a:ea typeface="Calibri"/>
                <a:cs typeface="Calibri"/>
                <a:sym typeface="Calibri"/>
              </a:rPr>
              <a:t>).</a:t>
            </a:r>
            <a:endParaRPr dirty="0">
              <a:latin typeface="Calibri"/>
              <a:ea typeface="Calibri"/>
              <a:cs typeface="Calibri"/>
              <a:sym typeface="Calibri"/>
            </a:endParaRPr>
          </a:p>
          <a:p>
            <a:pPr marL="342900" marR="0" lvl="0" indent="-266700" algn="l" rtl="0">
              <a:lnSpc>
                <a:spcPct val="115000"/>
              </a:lnSpc>
              <a:spcBef>
                <a:spcPts val="0"/>
              </a:spcBef>
              <a:spcAft>
                <a:spcPts val="0"/>
              </a:spcAft>
              <a:buClr>
                <a:schemeClr val="dk1"/>
              </a:buClr>
              <a:buSzPts val="1200"/>
              <a:buFont typeface="Noto Sans Symbols"/>
              <a:buNone/>
            </a:pP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Prejudicam</a:t>
            </a:r>
            <a:r>
              <a:rPr lang="en-GB" dirty="0">
                <a:latin typeface="Calibri"/>
                <a:ea typeface="Calibri"/>
                <a:cs typeface="Calibri"/>
                <a:sym typeface="Calibri"/>
              </a:rPr>
              <a:t> as </a:t>
            </a:r>
            <a:r>
              <a:rPr lang="en-GB" dirty="0" err="1">
                <a:latin typeface="Calibri"/>
                <a:ea typeface="Calibri"/>
                <a:cs typeface="Calibri"/>
                <a:sym typeface="Calibri"/>
              </a:rPr>
              <a:t>alianças</a:t>
            </a:r>
            <a:r>
              <a:rPr lang="en-GB" dirty="0">
                <a:latin typeface="Calibri"/>
                <a:ea typeface="Calibri"/>
                <a:cs typeface="Calibri"/>
                <a:sym typeface="Calibri"/>
              </a:rPr>
              <a:t> </a:t>
            </a:r>
            <a:r>
              <a:rPr lang="en-GB" dirty="0" err="1">
                <a:latin typeface="Calibri"/>
                <a:ea typeface="Calibri"/>
                <a:cs typeface="Calibri"/>
                <a:sym typeface="Calibri"/>
              </a:rPr>
              <a:t>terapêuticas</a:t>
            </a:r>
            <a:r>
              <a:rPr lang="en-GB" dirty="0">
                <a:latin typeface="Calibri"/>
                <a:ea typeface="Calibri"/>
                <a:cs typeface="Calibri"/>
                <a:sym typeface="Calibri"/>
              </a:rPr>
              <a:t> e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responsáveis</a:t>
            </a:r>
            <a:r>
              <a:rPr lang="en-GB" dirty="0">
                <a:latin typeface="Calibri"/>
                <a:ea typeface="Calibri"/>
                <a:cs typeface="Calibri"/>
                <a:sym typeface="Calibri"/>
              </a:rPr>
              <a:t> pela </a:t>
            </a:r>
            <a:r>
              <a:rPr lang="en-GB" dirty="0" err="1">
                <a:latin typeface="Calibri"/>
                <a:ea typeface="Calibri"/>
                <a:cs typeface="Calibri"/>
                <a:sym typeface="Calibri"/>
              </a:rPr>
              <a:t>ruptura</a:t>
            </a:r>
            <a:r>
              <a:rPr lang="en-GB" dirty="0">
                <a:latin typeface="Calibri"/>
                <a:ea typeface="Calibri"/>
                <a:cs typeface="Calibri"/>
                <a:sym typeface="Calibri"/>
              </a:rPr>
              <a:t> da </a:t>
            </a:r>
            <a:r>
              <a:rPr lang="en-GB" dirty="0" err="1">
                <a:latin typeface="Calibri"/>
                <a:ea typeface="Calibri"/>
                <a:cs typeface="Calibri"/>
                <a:sym typeface="Calibri"/>
              </a:rPr>
              <a:t>relação</a:t>
            </a:r>
            <a:r>
              <a:rPr lang="en-GB" dirty="0">
                <a:latin typeface="Calibri"/>
                <a:ea typeface="Calibri"/>
                <a:cs typeface="Calibri"/>
                <a:sym typeface="Calibri"/>
              </a:rPr>
              <a:t> entre as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utilizam</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serviços</a:t>
            </a:r>
            <a:r>
              <a:rPr lang="en-GB" dirty="0">
                <a:latin typeface="Calibri"/>
                <a:ea typeface="Calibri"/>
                <a:cs typeface="Calibri"/>
                <a:sym typeface="Calibri"/>
              </a:rPr>
              <a:t> e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profissionais</a:t>
            </a:r>
            <a:r>
              <a:rPr lang="en-GB" dirty="0">
                <a:latin typeface="Calibri"/>
                <a:ea typeface="Calibri"/>
                <a:cs typeface="Calibri"/>
                <a:sym typeface="Calibri"/>
              </a:rPr>
              <a:t> de </a:t>
            </a:r>
            <a:r>
              <a:rPr lang="en-GB" dirty="0" err="1">
                <a:latin typeface="Calibri"/>
                <a:ea typeface="Calibri"/>
                <a:cs typeface="Calibri"/>
                <a:sym typeface="Calibri"/>
              </a:rPr>
              <a:t>saúde</a:t>
            </a: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err="1">
                <a:solidFill>
                  <a:srgbClr val="4F81BD"/>
                </a:solidFill>
                <a:latin typeface="Calibri"/>
                <a:ea typeface="Calibri"/>
                <a:cs typeface="Calibri"/>
                <a:sym typeface="Calibri"/>
              </a:rPr>
              <a:t>É</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importante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reconhecer</a:t>
            </a:r>
            <a:r>
              <a:rPr lang="en-GB" dirty="0">
                <a:solidFill>
                  <a:srgbClr val="4F81BD"/>
                </a:solidFill>
                <a:latin typeface="Calibri"/>
                <a:ea typeface="Calibri"/>
                <a:cs typeface="Calibri"/>
                <a:sym typeface="Calibri"/>
              </a:rPr>
              <a:t> que a </a:t>
            </a:r>
            <a:r>
              <a:rPr lang="en-GB" dirty="0" err="1">
                <a:solidFill>
                  <a:srgbClr val="4F81BD"/>
                </a:solidFill>
                <a:latin typeface="Calibri"/>
                <a:ea typeface="Calibri"/>
                <a:cs typeface="Calibri"/>
                <a:sym typeface="Calibri"/>
              </a:rPr>
              <a:t>internação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involuntária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serviços</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saúde</a:t>
            </a:r>
            <a:r>
              <a:rPr lang="en-GB" dirty="0">
                <a:solidFill>
                  <a:srgbClr val="4F81BD"/>
                </a:solidFill>
                <a:latin typeface="Calibri"/>
                <a:ea typeface="Calibri"/>
                <a:cs typeface="Calibri"/>
                <a:sym typeface="Calibri"/>
              </a:rPr>
              <a:t> mental e </a:t>
            </a:r>
            <a:r>
              <a:rPr lang="en-GB" dirty="0" err="1">
                <a:solidFill>
                  <a:srgbClr val="4F81BD"/>
                </a:solidFill>
                <a:latin typeface="Calibri"/>
                <a:ea typeface="Calibri"/>
                <a:cs typeface="Calibri"/>
                <a:sym typeface="Calibri"/>
              </a:rPr>
              <a:t>sociais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também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pode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causar</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mesmo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tipo</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dano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psicológico</a:t>
            </a:r>
            <a:r>
              <a:rPr lang="en-GB" dirty="0">
                <a:solidFill>
                  <a:srgbClr val="4F81BD"/>
                </a:solidFill>
                <a:latin typeface="Calibri"/>
                <a:ea typeface="Calibri"/>
                <a:cs typeface="Calibri"/>
                <a:sym typeface="Calibri"/>
              </a:rPr>
              <a:t> que o </a:t>
            </a:r>
            <a:r>
              <a:rPr lang="en-GB" dirty="0" err="1">
                <a:solidFill>
                  <a:srgbClr val="4F81BD"/>
                </a:solidFill>
                <a:latin typeface="Calibri"/>
                <a:ea typeface="Calibri"/>
                <a:cs typeface="Calibri"/>
                <a:sym typeface="Calibri"/>
              </a:rPr>
              <a:t>isolamento</a:t>
            </a:r>
            <a:r>
              <a:rPr lang="en-GB" dirty="0">
                <a:solidFill>
                  <a:srgbClr val="4F81BD"/>
                </a:solidFill>
                <a:latin typeface="Calibri"/>
                <a:ea typeface="Calibri"/>
                <a:cs typeface="Calibri"/>
                <a:sym typeface="Calibri"/>
              </a:rPr>
              <a:t> e a </a:t>
            </a:r>
            <a:r>
              <a:rPr lang="en-GB" dirty="0" err="1">
                <a:solidFill>
                  <a:srgbClr val="4F81BD"/>
                </a:solidFill>
                <a:latin typeface="Calibri"/>
                <a:ea typeface="Calibri"/>
                <a:cs typeface="Calibri"/>
                <a:sym typeface="Calibri"/>
              </a:rPr>
              <a:t>contenção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conforme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descrito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acima</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mais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informações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sobre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assunto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consulte</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módulo</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formação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sobre</a:t>
            </a:r>
            <a:r>
              <a:rPr lang="en-GB" dirty="0">
                <a:solidFill>
                  <a:srgbClr val="4F81BD"/>
                </a:solidFill>
                <a:latin typeface="Calibri"/>
                <a:ea typeface="Calibri"/>
                <a:cs typeface="Calibri"/>
                <a:sym typeface="Calibri"/>
              </a:rPr>
              <a:t> </a:t>
            </a:r>
            <a:r>
              <a:rPr lang="en-GB" i="1" dirty="0">
                <a:solidFill>
                  <a:srgbClr val="4F81BD"/>
                </a:solidFill>
                <a:latin typeface="Calibri"/>
                <a:ea typeface="Calibri"/>
                <a:cs typeface="Calibri"/>
                <a:sym typeface="Calibri"/>
              </a:rPr>
              <a:t>Liberdade contra a </a:t>
            </a:r>
            <a:r>
              <a:rPr lang="en-GB" i="1" dirty="0" err="1">
                <a:solidFill>
                  <a:srgbClr val="4F81BD"/>
                </a:solidFill>
                <a:latin typeface="Calibri"/>
                <a:ea typeface="Calibri"/>
                <a:cs typeface="Calibri"/>
                <a:sym typeface="Calibri"/>
              </a:rPr>
              <a:t>violência</a:t>
            </a:r>
            <a:r>
              <a:rPr lang="en-GB" i="1" dirty="0">
                <a:solidFill>
                  <a:srgbClr val="4F81BD"/>
                </a:solidFill>
                <a:latin typeface="Calibri"/>
                <a:ea typeface="Calibri"/>
                <a:cs typeface="Calibri"/>
                <a:sym typeface="Calibri"/>
              </a:rPr>
              <a:t>, a </a:t>
            </a:r>
            <a:r>
              <a:rPr lang="en-GB" i="1" dirty="0" err="1">
                <a:solidFill>
                  <a:srgbClr val="4F81BD"/>
                </a:solidFill>
                <a:latin typeface="Calibri"/>
                <a:ea typeface="Calibri"/>
                <a:cs typeface="Calibri"/>
                <a:sym typeface="Calibri"/>
              </a:rPr>
              <a:t>coerção</a:t>
            </a:r>
            <a:r>
              <a:rPr lang="en-GB" i="1" dirty="0">
                <a:solidFill>
                  <a:srgbClr val="4F81BD"/>
                </a:solidFill>
                <a:latin typeface="Calibri"/>
                <a:ea typeface="Calibri"/>
                <a:cs typeface="Calibri"/>
                <a:sym typeface="Calibri"/>
              </a:rPr>
              <a:t> e </a:t>
            </a:r>
            <a:r>
              <a:rPr lang="en-GB" i="1" dirty="0" err="1">
                <a:solidFill>
                  <a:srgbClr val="4F81BD"/>
                </a:solidFill>
                <a:latin typeface="Calibri"/>
                <a:ea typeface="Calibri"/>
                <a:cs typeface="Calibri"/>
                <a:sym typeface="Calibri"/>
              </a:rPr>
              <a:t>os</a:t>
            </a:r>
            <a:r>
              <a:rPr lang="en-GB" i="1" dirty="0">
                <a:solidFill>
                  <a:srgbClr val="4F81BD"/>
                </a:solidFill>
                <a:latin typeface="Calibri"/>
                <a:ea typeface="Calibri"/>
                <a:cs typeface="Calibri"/>
                <a:sym typeface="Calibri"/>
              </a:rPr>
              <a:t> </a:t>
            </a:r>
            <a:r>
              <a:rPr lang="en-GB" i="1" dirty="0" err="1">
                <a:solidFill>
                  <a:srgbClr val="4F81BD"/>
                </a:solidFill>
                <a:latin typeface="Calibri"/>
                <a:ea typeface="Calibri"/>
                <a:cs typeface="Calibri"/>
                <a:sym typeface="Calibri"/>
              </a:rPr>
              <a:t>abusos</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r>
              <a:rPr lang="en-GB" sz="900" dirty="0">
                <a:latin typeface="Calibri"/>
                <a:ea typeface="Calibri"/>
                <a:cs typeface="Calibri"/>
                <a:sym typeface="Calibri"/>
              </a:rPr>
              <a:t> </a:t>
            </a:r>
            <a:endParaRPr dirty="0"/>
          </a:p>
        </p:txBody>
      </p:sp>
      <p:sp>
        <p:nvSpPr>
          <p:cNvPr id="421" name="Google Shape;421;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46</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0" algn="l"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a:solidFill>
                  <a:srgbClr val="548DD4"/>
                </a:solidFill>
                <a:latin typeface="Calibri"/>
                <a:ea typeface="Calibri"/>
                <a:cs typeface="Calibri"/>
                <a:sym typeface="Calibri"/>
              </a:rPr>
              <a:t>Neste </a:t>
            </a:r>
            <a:r>
              <a:rPr lang="en-GB" dirty="0" err="1">
                <a:solidFill>
                  <a:srgbClr val="548DD4"/>
                </a:solidFill>
                <a:latin typeface="Calibri"/>
                <a:ea typeface="Calibri"/>
                <a:cs typeface="Calibri"/>
                <a:sym typeface="Calibri"/>
              </a:rPr>
              <a:t>ponto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mostre</a:t>
            </a:r>
            <a:r>
              <a:rPr lang="en-GB" dirty="0">
                <a:solidFill>
                  <a:srgbClr val="548DD4"/>
                </a:solidFill>
                <a:latin typeface="Calibri"/>
                <a:ea typeface="Calibri"/>
                <a:cs typeface="Calibri"/>
                <a:sym typeface="Calibri"/>
              </a:rPr>
              <a:t> um </a:t>
            </a:r>
            <a:r>
              <a:rPr lang="en-GB" dirty="0" err="1">
                <a:solidFill>
                  <a:srgbClr val="548DD4"/>
                </a:solidFill>
                <a:latin typeface="Calibri"/>
                <a:ea typeface="Calibri"/>
                <a:cs typeface="Calibri"/>
                <a:sym typeface="Calibri"/>
              </a:rPr>
              <a:t>ou</a:t>
            </a:r>
            <a:r>
              <a:rPr lang="en-GB" dirty="0">
                <a:solidFill>
                  <a:srgbClr val="548DD4"/>
                </a:solidFill>
                <a:latin typeface="Calibri"/>
                <a:ea typeface="Calibri"/>
                <a:cs typeface="Calibri"/>
                <a:sym typeface="Calibri"/>
              </a:rPr>
              <a:t> ambos </a:t>
            </a:r>
            <a:r>
              <a:rPr lang="en-GB" dirty="0" err="1">
                <a:solidFill>
                  <a:srgbClr val="548DD4"/>
                </a:solidFill>
                <a:latin typeface="Calibri"/>
                <a:ea typeface="Calibri"/>
                <a:cs typeface="Calibri"/>
                <a:sym typeface="Calibri"/>
              </a:rPr>
              <a: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vídeos</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seguir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a:latin typeface="Calibri"/>
                <a:ea typeface="Calibri"/>
                <a:cs typeface="Calibri"/>
                <a:sym typeface="Calibri"/>
              </a:rPr>
              <a:t>1/</a:t>
            </a:r>
            <a:r>
              <a:rPr lang="en-GB" dirty="0" err="1">
                <a:latin typeface="Calibri"/>
                <a:ea typeface="Calibri"/>
                <a:cs typeface="Calibri"/>
                <a:sym typeface="Calibri"/>
              </a:rPr>
              <a:t>Vídeo</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consegui</a:t>
            </a:r>
            <a:r>
              <a:rPr lang="en-GB" dirty="0">
                <a:latin typeface="Calibri"/>
                <a:ea typeface="Calibri"/>
                <a:cs typeface="Calibri"/>
                <a:sym typeface="Calibri"/>
              </a:rPr>
              <a:t> me </a:t>
            </a:r>
            <a:r>
              <a:rPr lang="en-GB" dirty="0" err="1">
                <a:latin typeface="Calibri"/>
                <a:ea typeface="Calibri"/>
                <a:cs typeface="Calibri"/>
                <a:sym typeface="Calibri"/>
              </a:rPr>
              <a:t>mexer</a:t>
            </a:r>
            <a:r>
              <a:rPr lang="en-GB" dirty="0">
                <a:latin typeface="Calibri"/>
                <a:ea typeface="Calibri"/>
                <a:cs typeface="Calibri"/>
                <a:sym typeface="Calibri"/>
              </a:rPr>
              <a:t>. Eu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conseguia</a:t>
            </a:r>
            <a:r>
              <a:rPr lang="en-GB" dirty="0">
                <a:latin typeface="Calibri"/>
                <a:ea typeface="Calibri"/>
                <a:cs typeface="Calibri"/>
                <a:sym typeface="Calibri"/>
              </a:rPr>
              <a:t> </a:t>
            </a:r>
            <a:r>
              <a:rPr lang="en-GB" dirty="0" err="1">
                <a:latin typeface="Calibri"/>
                <a:ea typeface="Calibri"/>
                <a:cs typeface="Calibri"/>
                <a:sym typeface="Calibri"/>
              </a:rPr>
              <a:t>respirar</a:t>
            </a:r>
            <a:r>
              <a:rPr lang="en-GB" dirty="0">
                <a:latin typeface="Calibri"/>
                <a:ea typeface="Calibri"/>
                <a:cs typeface="Calibri"/>
                <a:sym typeface="Calibri"/>
              </a:rPr>
              <a:t>” </a:t>
            </a:r>
            <a:r>
              <a:rPr lang="en-GB" i="1" dirty="0">
                <a:latin typeface="Calibri"/>
                <a:ea typeface="Calibri"/>
                <a:cs typeface="Calibri"/>
                <a:sym typeface="Calibri"/>
              </a:rPr>
              <a:t>(</a:t>
            </a:r>
            <a:r>
              <a:rPr lang="en-GB" i="1"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17</a:t>
            </a:r>
            <a:r>
              <a:rPr lang="en-GB" i="1" dirty="0">
                <a:latin typeface="Calibri"/>
                <a:ea typeface="Calibri"/>
                <a:cs typeface="Calibri"/>
                <a:sym typeface="Calibri"/>
              </a:rPr>
              <a:t>). </a:t>
            </a:r>
            <a:r>
              <a:rPr lang="en-GB" dirty="0">
                <a:latin typeface="Calibri"/>
                <a:ea typeface="Calibri"/>
                <a:cs typeface="Calibri"/>
                <a:sym typeface="Calibri"/>
              </a:rPr>
              <a:t>(52 </a:t>
            </a:r>
            <a:r>
              <a:rPr lang="en-GB" dirty="0" err="1">
                <a:latin typeface="Calibri"/>
                <a:ea typeface="Calibri"/>
                <a:cs typeface="Calibri"/>
                <a:sym typeface="Calibri"/>
              </a:rPr>
              <a:t>segundos</a:t>
            </a:r>
            <a:r>
              <a:rPr lang="en-GB" dirty="0">
                <a:latin typeface="Calibri"/>
                <a:ea typeface="Calibri"/>
                <a:cs typeface="Calibri"/>
                <a:sym typeface="Calibri"/>
              </a:rPr>
              <a:t>): </a:t>
            </a:r>
            <a:r>
              <a:rPr lang="en-GB"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http://www.bbc.com/news/uk-england-37427665 </a:t>
            </a:r>
            <a:r>
              <a:rPr lang="en-GB" u="sng" dirty="0">
                <a:solidFill>
                  <a:srgbClr val="0000FF"/>
                </a:solidFill>
                <a:latin typeface="Calibri"/>
                <a:ea typeface="Calibri"/>
                <a:cs typeface="Calibri"/>
                <a:sym typeface="Calibri"/>
              </a:rPr>
              <a:t>(</a:t>
            </a:r>
            <a:r>
              <a:rPr lang="en-GB" dirty="0" err="1">
                <a:solidFill>
                  <a:srgbClr val="548DD4"/>
                </a:solidFill>
                <a:latin typeface="Calibri"/>
                <a:ea typeface="Calibri"/>
                <a:cs typeface="Calibri"/>
                <a:sym typeface="Calibri"/>
              </a:rPr>
              <a:t>acesso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em</a:t>
            </a:r>
            <a:r>
              <a:rPr lang="en-GB" dirty="0">
                <a:solidFill>
                  <a:srgbClr val="548DD4"/>
                </a:solidFill>
                <a:latin typeface="Calibri"/>
                <a:ea typeface="Calibri"/>
                <a:cs typeface="Calibri"/>
                <a:sym typeface="Calibri"/>
              </a:rPr>
              <a:t> 9 de </a:t>
            </a:r>
            <a:r>
              <a:rPr lang="en-GB" dirty="0" err="1">
                <a:solidFill>
                  <a:srgbClr val="548DD4"/>
                </a:solidFill>
                <a:latin typeface="Calibri"/>
                <a:ea typeface="Calibri"/>
                <a:cs typeface="Calibri"/>
                <a:sym typeface="Calibri"/>
              </a:rPr>
              <a:t>abril</a:t>
            </a:r>
            <a:r>
              <a:rPr lang="en-GB" dirty="0">
                <a:solidFill>
                  <a:srgbClr val="548DD4"/>
                </a:solidFill>
                <a:latin typeface="Calibri"/>
                <a:ea typeface="Calibri"/>
                <a:cs typeface="Calibri"/>
                <a:sym typeface="Calibri"/>
              </a:rPr>
              <a:t> de 2019)</a:t>
            </a:r>
            <a:r>
              <a:rPr lang="en-GB" u="sng" dirty="0">
                <a:solidFill>
                  <a:srgbClr val="0000FF"/>
                </a:solidFill>
                <a:latin typeface="Calibri"/>
                <a:ea typeface="Calibri"/>
                <a:cs typeface="Calibri"/>
                <a:sym typeface="Calibri"/>
              </a:rPr>
              <a:t>. Este </a:t>
            </a:r>
            <a:r>
              <a:rPr lang="en-GB" dirty="0" err="1">
                <a:solidFill>
                  <a:srgbClr val="548DD4"/>
                </a:solidFill>
                <a:latin typeface="Calibri"/>
                <a:ea typeface="Calibri"/>
                <a:cs typeface="Calibri"/>
                <a:sym typeface="Calibri"/>
              </a:rPr>
              <a:t>vídeo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é</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sobre</a:t>
            </a:r>
            <a:r>
              <a:rPr lang="en-GB" dirty="0">
                <a:solidFill>
                  <a:srgbClr val="548DD4"/>
                </a:solidFill>
                <a:latin typeface="Calibri"/>
                <a:ea typeface="Calibri"/>
                <a:cs typeface="Calibri"/>
                <a:sym typeface="Calibri"/>
              </a:rPr>
              <a:t> o </a:t>
            </a:r>
            <a:r>
              <a:rPr lang="en-GB" dirty="0" err="1">
                <a:solidFill>
                  <a:srgbClr val="548DD4"/>
                </a:solidFill>
                <a:latin typeface="Calibri"/>
                <a:ea typeface="Calibri"/>
                <a:cs typeface="Calibri"/>
                <a:sym typeface="Calibri"/>
              </a:rPr>
              <a:t>uso</a:t>
            </a:r>
            <a:r>
              <a:rPr lang="en-GB" dirty="0">
                <a:solidFill>
                  <a:srgbClr val="548DD4"/>
                </a:solidFill>
                <a:latin typeface="Calibri"/>
                <a:ea typeface="Calibri"/>
                <a:cs typeface="Calibri"/>
                <a:sym typeface="Calibri"/>
              </a:rPr>
              <a:t> da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 com o </a:t>
            </a:r>
            <a:r>
              <a:rPr lang="en-GB" dirty="0" err="1">
                <a:solidFill>
                  <a:srgbClr val="548DD4"/>
                </a:solidFill>
                <a:latin typeface="Calibri"/>
                <a:ea typeface="Calibri"/>
                <a:cs typeface="Calibri"/>
                <a:sym typeface="Calibri"/>
              </a:rPr>
              <a:t>rosto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voltado</a:t>
            </a:r>
            <a:r>
              <a:rPr lang="en-GB" dirty="0">
                <a:solidFill>
                  <a:srgbClr val="548DD4"/>
                </a:solidFill>
                <a:latin typeface="Calibri"/>
                <a:ea typeface="Calibri"/>
                <a:cs typeface="Calibri"/>
                <a:sym typeface="Calibri"/>
              </a:rPr>
              <a:t> para </a:t>
            </a:r>
            <a:r>
              <a:rPr lang="en-GB" dirty="0" err="1">
                <a:solidFill>
                  <a:srgbClr val="548DD4"/>
                </a:solidFill>
                <a:latin typeface="Calibri"/>
                <a:ea typeface="Calibri"/>
                <a:cs typeface="Calibri"/>
                <a:sym typeface="Calibri"/>
              </a:rPr>
              <a:t>baixo</a:t>
            </a:r>
            <a:r>
              <a:rPr lang="en-GB" dirty="0">
                <a:solidFill>
                  <a:srgbClr val="548DD4"/>
                </a:solidFill>
                <a:latin typeface="Calibri"/>
                <a:ea typeface="Calibri"/>
                <a:cs typeface="Calibri"/>
                <a:sym typeface="Calibri"/>
              </a:rPr>
              <a:t>.</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a:solidFill>
                  <a:srgbClr val="548DD4"/>
                </a:solidFill>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a:latin typeface="Calibri"/>
                <a:ea typeface="Calibri"/>
                <a:cs typeface="Calibri"/>
                <a:sym typeface="Calibri"/>
              </a:rPr>
              <a:t>2/ Uganda: “Pare com o </a:t>
            </a:r>
            <a:r>
              <a:rPr lang="en-GB" dirty="0" err="1">
                <a:latin typeface="Calibri"/>
                <a:ea typeface="Calibri"/>
                <a:cs typeface="Calibri"/>
                <a:sym typeface="Calibri"/>
              </a:rPr>
              <a:t>abuso</a:t>
            </a:r>
            <a:r>
              <a:rPr lang="en-GB" dirty="0">
                <a:latin typeface="Calibri"/>
                <a:ea typeface="Calibri"/>
                <a:cs typeface="Calibri"/>
                <a:sym typeface="Calibri"/>
              </a:rPr>
              <a:t>” </a:t>
            </a:r>
            <a:r>
              <a:rPr lang="en-GB" u="sng" dirty="0">
                <a:solidFill>
                  <a:srgbClr val="0000FF"/>
                </a:solidFill>
                <a:latin typeface="Calibri"/>
                <a:ea typeface="Calibri"/>
                <a:cs typeface="Calibri"/>
                <a:sym typeface="Calibri"/>
              </a:rPr>
              <a:t>https://</a:t>
            </a:r>
            <a:r>
              <a:rPr lang="en-GB" u="sng" dirty="0" err="1">
                <a:solidFill>
                  <a:srgbClr val="0000FF"/>
                </a:solidFill>
                <a:latin typeface="Calibri"/>
                <a:ea typeface="Calibri"/>
                <a:cs typeface="Calibri"/>
                <a:sym typeface="Calibri"/>
              </a:rPr>
              <a:t>youtu.be</a:t>
            </a:r>
            <a:r>
              <a:rPr lang="en-GB" u="sng" dirty="0">
                <a:solidFill>
                  <a:srgbClr val="0000FF"/>
                </a:solidFill>
                <a:latin typeface="Calibri"/>
                <a:ea typeface="Calibri"/>
                <a:cs typeface="Calibri"/>
                <a:sym typeface="Calibri"/>
              </a:rPr>
              <a:t>/slr_SvB1uyU </a:t>
            </a:r>
            <a:r>
              <a:rPr lang="en-GB" dirty="0">
                <a:solidFill>
                  <a:srgbClr val="548DD4"/>
                </a:solidFill>
                <a:latin typeface="Calibri"/>
                <a:ea typeface="Calibri"/>
                <a:cs typeface="Calibri"/>
                <a:sym typeface="Calibri"/>
              </a:rPr>
              <a:t>(5:07). </a:t>
            </a:r>
            <a:r>
              <a:rPr lang="en-GB" dirty="0" err="1">
                <a:solidFill>
                  <a:srgbClr val="548DD4"/>
                </a:solidFill>
                <a:latin typeface="Calibri"/>
                <a:ea typeface="Calibri"/>
                <a:cs typeface="Calibri"/>
                <a:sym typeface="Calibri"/>
              </a:rPr>
              <a:t>Acessado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em</a:t>
            </a:r>
            <a:r>
              <a:rPr lang="en-GB" dirty="0">
                <a:solidFill>
                  <a:srgbClr val="548DD4"/>
                </a:solidFill>
                <a:latin typeface="Calibri"/>
                <a:ea typeface="Calibri"/>
                <a:cs typeface="Calibri"/>
                <a:sym typeface="Calibri"/>
              </a:rPr>
              <a:t> 9 de </a:t>
            </a:r>
            <a:r>
              <a:rPr lang="en-GB" dirty="0" err="1">
                <a:solidFill>
                  <a:srgbClr val="548DD4"/>
                </a:solidFill>
                <a:latin typeface="Calibri"/>
                <a:ea typeface="Calibri"/>
                <a:cs typeface="Calibri"/>
                <a:sym typeface="Calibri"/>
              </a:rPr>
              <a:t>abril</a:t>
            </a:r>
            <a:r>
              <a:rPr lang="en-GB" dirty="0">
                <a:solidFill>
                  <a:srgbClr val="548DD4"/>
                </a:solidFill>
                <a:latin typeface="Calibri"/>
                <a:ea typeface="Calibri"/>
                <a:cs typeface="Calibri"/>
                <a:sym typeface="Calibri"/>
              </a:rPr>
              <a:t> de 2019. Este </a:t>
            </a:r>
            <a:r>
              <a:rPr lang="en-GB" dirty="0" err="1">
                <a:solidFill>
                  <a:srgbClr val="548DD4"/>
                </a:solidFill>
                <a:latin typeface="Calibri"/>
                <a:ea typeface="Calibri"/>
                <a:cs typeface="Calibri"/>
                <a:sym typeface="Calibri"/>
              </a:rPr>
              <a:t>vídeo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mostra</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prática</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isolamento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abusos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associados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em</a:t>
            </a:r>
            <a:r>
              <a:rPr lang="en-GB" dirty="0">
                <a:solidFill>
                  <a:srgbClr val="548DD4"/>
                </a:solidFill>
                <a:latin typeface="Calibri"/>
                <a:ea typeface="Calibri"/>
                <a:cs typeface="Calibri"/>
                <a:sym typeface="Calibri"/>
              </a:rPr>
              <a:t> Uganda.</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b="1"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429" name="Google Shape;42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47</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GB" dirty="0" err="1">
                <a:solidFill>
                  <a:srgbClr val="548DD4"/>
                </a:solidFill>
                <a:latin typeface="Calibri"/>
                <a:ea typeface="Calibri"/>
                <a:cs typeface="Calibri"/>
                <a:sym typeface="Calibri"/>
              </a:rPr>
              <a:t>Faça</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seguinte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pergunta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a:t>
            </a:r>
            <a:endParaRPr dirty="0">
              <a:latin typeface="Calibri"/>
              <a:ea typeface="Calibri"/>
              <a:cs typeface="Calibri"/>
              <a:sym typeface="Calibri"/>
            </a:endParaRPr>
          </a:p>
          <a:p>
            <a:pPr marL="171450" lvl="0" indent="-171450" algn="just" rtl="0">
              <a:lnSpc>
                <a:spcPct val="115000"/>
              </a:lnSpc>
              <a:spcBef>
                <a:spcPts val="1000"/>
              </a:spcBef>
              <a:spcAft>
                <a:spcPts val="0"/>
              </a:spcAft>
              <a:buClr>
                <a:schemeClr val="dk1"/>
              </a:buClr>
              <a:buSzPts val="1200"/>
              <a:buFont typeface="Arial"/>
              <a:buChar char="•"/>
            </a:pPr>
            <a:r>
              <a:rPr lang="en-GB" b="1" dirty="0">
                <a:latin typeface="Calibri"/>
                <a:ea typeface="Calibri"/>
                <a:cs typeface="Calibri"/>
                <a:sym typeface="Calibri"/>
              </a:rPr>
              <a:t>O que </a:t>
            </a:r>
            <a:r>
              <a:rPr lang="en-GB" b="1" dirty="0" err="1">
                <a:latin typeface="Calibri"/>
                <a:ea typeface="Calibri"/>
                <a:cs typeface="Calibri"/>
                <a:sym typeface="Calibri"/>
              </a:rPr>
              <a:t>você</a:t>
            </a:r>
            <a:r>
              <a:rPr lang="en-GB" b="1" dirty="0">
                <a:latin typeface="Calibri"/>
                <a:ea typeface="Calibri"/>
                <a:cs typeface="Calibri"/>
                <a:sym typeface="Calibri"/>
              </a:rPr>
              <a:t> </a:t>
            </a:r>
            <a:r>
              <a:rPr lang="en-GB" b="1" dirty="0" err="1">
                <a:latin typeface="Calibri"/>
                <a:ea typeface="Calibri"/>
                <a:cs typeface="Calibri"/>
                <a:sym typeface="Calibri"/>
              </a:rPr>
              <a:t>acha</a:t>
            </a:r>
            <a:r>
              <a:rPr lang="en-GB" b="1" dirty="0">
                <a:latin typeface="Calibri"/>
                <a:ea typeface="Calibri"/>
                <a:cs typeface="Calibri"/>
                <a:sym typeface="Calibri"/>
              </a:rPr>
              <a:t> da </a:t>
            </a:r>
            <a:r>
              <a:rPr lang="en-GB" b="1" dirty="0" err="1">
                <a:latin typeface="Calibri"/>
                <a:ea typeface="Calibri"/>
                <a:cs typeface="Calibri"/>
                <a:sym typeface="Calibri"/>
              </a:rPr>
              <a:t>experiência</a:t>
            </a:r>
            <a:r>
              <a:rPr lang="en-GB" b="1" dirty="0">
                <a:latin typeface="Calibri"/>
                <a:ea typeface="Calibri"/>
                <a:cs typeface="Calibri"/>
                <a:sym typeface="Calibri"/>
              </a:rPr>
              <a:t> de Naomi? Quais </a:t>
            </a:r>
            <a:r>
              <a:rPr lang="en-GB" b="1" dirty="0" err="1">
                <a:latin typeface="Calibri"/>
                <a:ea typeface="Calibri"/>
                <a:cs typeface="Calibri"/>
                <a:sym typeface="Calibri"/>
              </a:rPr>
              <a:t>são</a:t>
            </a:r>
            <a:r>
              <a:rPr lang="en-GB" b="1" dirty="0">
                <a:latin typeface="Calibri"/>
                <a:ea typeface="Calibri"/>
                <a:cs typeface="Calibri"/>
                <a:sym typeface="Calibri"/>
              </a:rPr>
              <a:t> </a:t>
            </a:r>
            <a:r>
              <a:rPr lang="en-GB" b="1" dirty="0" err="1">
                <a:latin typeface="Calibri"/>
                <a:ea typeface="Calibri"/>
                <a:cs typeface="Calibri"/>
                <a:sym typeface="Calibri"/>
              </a:rPr>
              <a:t>alguns</a:t>
            </a:r>
            <a:r>
              <a:rPr lang="en-GB" b="1" dirty="0">
                <a:latin typeface="Calibri"/>
                <a:ea typeface="Calibri"/>
                <a:cs typeface="Calibri"/>
                <a:sym typeface="Calibri"/>
              </a:rPr>
              <a:t> dos </a:t>
            </a:r>
            <a:r>
              <a:rPr lang="en-GB" b="1" dirty="0" err="1">
                <a:latin typeface="Calibri"/>
                <a:ea typeface="Calibri"/>
                <a:cs typeface="Calibri"/>
                <a:sym typeface="Calibri"/>
              </a:rPr>
              <a:t>termos</a:t>
            </a:r>
            <a:r>
              <a:rPr lang="en-GB" b="1" dirty="0">
                <a:latin typeface="Calibri"/>
                <a:ea typeface="Calibri"/>
                <a:cs typeface="Calibri"/>
                <a:sym typeface="Calibri"/>
              </a:rPr>
              <a:t>, </a:t>
            </a:r>
            <a:r>
              <a:rPr lang="en-GB" b="1" dirty="0" err="1">
                <a:latin typeface="Calibri"/>
                <a:ea typeface="Calibri"/>
                <a:cs typeface="Calibri"/>
                <a:sym typeface="Calibri"/>
              </a:rPr>
              <a:t>emoções</a:t>
            </a:r>
            <a:r>
              <a:rPr lang="en-GB" b="1" dirty="0">
                <a:latin typeface="Calibri"/>
                <a:ea typeface="Calibri"/>
                <a:cs typeface="Calibri"/>
                <a:sym typeface="Calibri"/>
              </a:rPr>
              <a:t> e </a:t>
            </a:r>
            <a:r>
              <a:rPr lang="en-GB" b="1" dirty="0" err="1">
                <a:latin typeface="Calibri"/>
                <a:ea typeface="Calibri"/>
                <a:cs typeface="Calibri"/>
                <a:sym typeface="Calibri"/>
              </a:rPr>
              <a:t>sentimentos</a:t>
            </a:r>
            <a:r>
              <a:rPr lang="en-GB" b="1" dirty="0">
                <a:latin typeface="Calibri"/>
                <a:ea typeface="Calibri"/>
                <a:cs typeface="Calibri"/>
                <a:sym typeface="Calibri"/>
              </a:rPr>
              <a:t> que Naomi </a:t>
            </a:r>
            <a:r>
              <a:rPr lang="en-GB" b="1" dirty="0" err="1">
                <a:latin typeface="Calibri"/>
                <a:ea typeface="Calibri"/>
                <a:cs typeface="Calibri"/>
                <a:sym typeface="Calibri"/>
              </a:rPr>
              <a:t>descreve</a:t>
            </a:r>
            <a:r>
              <a:rPr lang="en-GB" b="1" dirty="0">
                <a:latin typeface="Calibri"/>
                <a:ea typeface="Calibri"/>
                <a:cs typeface="Calibri"/>
                <a:sym typeface="Calibri"/>
              </a:rPr>
              <a:t> </a:t>
            </a:r>
            <a:r>
              <a:rPr lang="en-GB" b="1" dirty="0" err="1">
                <a:latin typeface="Calibri"/>
                <a:ea typeface="Calibri"/>
                <a:cs typeface="Calibri"/>
                <a:sym typeface="Calibri"/>
              </a:rPr>
              <a:t>como</a:t>
            </a:r>
            <a:r>
              <a:rPr lang="en-GB" b="1" dirty="0">
                <a:latin typeface="Calibri"/>
                <a:ea typeface="Calibri"/>
                <a:cs typeface="Calibri"/>
                <a:sym typeface="Calibri"/>
              </a:rPr>
              <a:t> </a:t>
            </a:r>
            <a:r>
              <a:rPr lang="en-GB" b="1" dirty="0" err="1">
                <a:latin typeface="Calibri"/>
                <a:ea typeface="Calibri"/>
                <a:cs typeface="Calibri"/>
                <a:sym typeface="Calibri"/>
              </a:rPr>
              <a:t>parte</a:t>
            </a:r>
            <a:r>
              <a:rPr lang="en-GB" b="1" dirty="0">
                <a:latin typeface="Calibri"/>
                <a:ea typeface="Calibri"/>
                <a:cs typeface="Calibri"/>
                <a:sym typeface="Calibri"/>
              </a:rPr>
              <a:t> de </a:t>
            </a:r>
            <a:r>
              <a:rPr lang="en-GB" b="1" dirty="0" err="1">
                <a:latin typeface="Calibri"/>
                <a:ea typeface="Calibri"/>
                <a:cs typeface="Calibri"/>
                <a:sym typeface="Calibri"/>
              </a:rPr>
              <a:t>sua</a:t>
            </a:r>
            <a:r>
              <a:rPr lang="en-GB" b="1" dirty="0">
                <a:latin typeface="Calibri"/>
                <a:ea typeface="Calibri"/>
                <a:cs typeface="Calibri"/>
                <a:sym typeface="Calibri"/>
              </a:rPr>
              <a:t> </a:t>
            </a:r>
            <a:r>
              <a:rPr lang="en-GB" b="1" dirty="0" err="1">
                <a:latin typeface="Calibri"/>
                <a:ea typeface="Calibri"/>
                <a:cs typeface="Calibri"/>
                <a:sym typeface="Calibri"/>
              </a:rPr>
              <a:t>experiência</a:t>
            </a:r>
            <a:r>
              <a:rPr lang="en-GB" b="1" dirty="0">
                <a:latin typeface="Calibri"/>
                <a:ea typeface="Calibri"/>
                <a:cs typeface="Calibri"/>
                <a:sym typeface="Calibri"/>
              </a:rPr>
              <a:t>?</a:t>
            </a:r>
            <a:endParaRPr b="1" dirty="0">
              <a:latin typeface="Calibri"/>
              <a:ea typeface="Calibri"/>
              <a:cs typeface="Calibri"/>
              <a:sym typeface="Calibri"/>
            </a:endParaRPr>
          </a:p>
          <a:p>
            <a:pPr marL="0" lvl="0" indent="0" algn="just" rtl="0">
              <a:lnSpc>
                <a:spcPct val="115000"/>
              </a:lnSpc>
              <a:spcBef>
                <a:spcPts val="1000"/>
              </a:spcBef>
              <a:spcAft>
                <a:spcPts val="0"/>
              </a:spcAft>
              <a:buNone/>
            </a:pPr>
            <a:r>
              <a:rPr lang="en-GB" dirty="0" err="1">
                <a:solidFill>
                  <a:srgbClr val="548DD4"/>
                </a:solidFill>
                <a:latin typeface="Calibri"/>
                <a:ea typeface="Calibri"/>
                <a:cs typeface="Calibri"/>
                <a:sym typeface="Calibri"/>
              </a:rPr>
              <a: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devem</a:t>
            </a:r>
            <a:r>
              <a:rPr lang="en-GB" dirty="0">
                <a:solidFill>
                  <a:srgbClr val="548DD4"/>
                </a:solidFill>
                <a:latin typeface="Calibri"/>
                <a:ea typeface="Calibri"/>
                <a:cs typeface="Calibri"/>
                <a:sym typeface="Calibri"/>
              </a:rPr>
              <a:t> ser </a:t>
            </a:r>
            <a:r>
              <a:rPr lang="en-GB" dirty="0" err="1">
                <a:solidFill>
                  <a:srgbClr val="548DD4"/>
                </a:solidFill>
                <a:latin typeface="Calibri"/>
                <a:ea typeface="Calibri"/>
                <a:cs typeface="Calibri"/>
                <a:sym typeface="Calibri"/>
              </a:rPr>
              <a:t>incentivados</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discutir</a:t>
            </a:r>
            <a:r>
              <a:rPr lang="en-GB" dirty="0">
                <a:solidFill>
                  <a:srgbClr val="548DD4"/>
                </a:solidFill>
                <a:latin typeface="Calibri"/>
                <a:ea typeface="Calibri"/>
                <a:cs typeface="Calibri"/>
                <a:sym typeface="Calibri"/>
              </a:rPr>
              <a:t> o </a:t>
            </a:r>
            <a:r>
              <a:rPr lang="en-GB" dirty="0" err="1">
                <a:solidFill>
                  <a:srgbClr val="548DD4"/>
                </a:solidFill>
                <a:latin typeface="Calibri"/>
                <a:ea typeface="Calibri"/>
                <a:cs typeface="Calibri"/>
                <a:sym typeface="Calibri"/>
              </a:rPr>
              <a:t>testemunho</a:t>
            </a:r>
            <a:r>
              <a:rPr lang="en-GB" dirty="0">
                <a:solidFill>
                  <a:srgbClr val="548DD4"/>
                </a:solidFill>
                <a:latin typeface="Calibri"/>
                <a:ea typeface="Calibri"/>
                <a:cs typeface="Calibri"/>
                <a:sym typeface="Calibri"/>
              </a:rPr>
              <a:t> de Naomi. </a:t>
            </a:r>
            <a:endParaRPr dirty="0">
              <a:latin typeface="Calibri"/>
              <a:ea typeface="Calibri"/>
              <a:cs typeface="Calibri"/>
              <a:sym typeface="Calibri"/>
            </a:endParaRPr>
          </a:p>
          <a:p>
            <a:pPr marL="0" lvl="0" indent="0" algn="just" rtl="0">
              <a:lnSpc>
                <a:spcPct val="115000"/>
              </a:lnSpc>
              <a:spcBef>
                <a:spcPts val="1000"/>
              </a:spcBef>
              <a:spcAft>
                <a:spcPts val="0"/>
              </a:spcAft>
              <a:buNone/>
            </a:pPr>
            <a:r>
              <a:rPr lang="en-GB" dirty="0">
                <a:solidFill>
                  <a:srgbClr val="548DD4"/>
                </a:solidFill>
                <a:latin typeface="Calibri"/>
                <a:ea typeface="Calibri"/>
                <a:cs typeface="Calibri"/>
                <a:sym typeface="Calibri"/>
              </a:rPr>
              <a:t>Use o </a:t>
            </a:r>
            <a:r>
              <a:rPr lang="en-GB" i="1" dirty="0">
                <a:solidFill>
                  <a:srgbClr val="548DD4"/>
                </a:solidFill>
                <a:latin typeface="Calibri"/>
                <a:ea typeface="Calibri"/>
                <a:cs typeface="Calibri"/>
                <a:sym typeface="Calibri"/>
              </a:rPr>
              <a:t>flipchart</a:t>
            </a:r>
            <a:r>
              <a:rPr lang="en-GB" dirty="0">
                <a:solidFill>
                  <a:srgbClr val="548DD4"/>
                </a:solidFill>
                <a:latin typeface="Calibri"/>
                <a:ea typeface="Calibri"/>
                <a:cs typeface="Calibri"/>
                <a:sym typeface="Calibri"/>
              </a:rPr>
              <a:t> para </a:t>
            </a:r>
            <a:r>
              <a:rPr lang="en-GB" dirty="0" err="1">
                <a:solidFill>
                  <a:srgbClr val="548DD4"/>
                </a:solidFill>
                <a:latin typeface="Calibri"/>
                <a:ea typeface="Calibri"/>
                <a:cs typeface="Calibri"/>
                <a:sym typeface="Calibri"/>
              </a:rPr>
              <a:t>anotar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vários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termos</a:t>
            </a:r>
            <a:r>
              <a:rPr lang="en-GB" dirty="0">
                <a:solidFill>
                  <a:srgbClr val="548DD4"/>
                </a:solidFill>
                <a:latin typeface="Calibri"/>
                <a:ea typeface="Calibri"/>
                <a:cs typeface="Calibri"/>
                <a:sym typeface="Calibri"/>
              </a:rPr>
              <a:t> que Naomi </a:t>
            </a:r>
            <a:r>
              <a:rPr lang="en-GB" dirty="0" err="1">
                <a:solidFill>
                  <a:srgbClr val="548DD4"/>
                </a:solidFill>
                <a:latin typeface="Calibri"/>
                <a:ea typeface="Calibri"/>
                <a:cs typeface="Calibri"/>
                <a:sym typeface="Calibri"/>
              </a:rPr>
              <a:t>usou</a:t>
            </a:r>
            <a:r>
              <a:rPr lang="en-GB" dirty="0">
                <a:solidFill>
                  <a:srgbClr val="548DD4"/>
                </a:solidFill>
                <a:latin typeface="Calibri"/>
                <a:ea typeface="Calibri"/>
                <a:cs typeface="Calibri"/>
                <a:sym typeface="Calibri"/>
              </a:rPr>
              <a:t> para </a:t>
            </a:r>
            <a:r>
              <a:rPr lang="en-GB" dirty="0" err="1">
                <a:solidFill>
                  <a:srgbClr val="548DD4"/>
                </a:solidFill>
                <a:latin typeface="Calibri"/>
                <a:ea typeface="Calibri"/>
                <a:cs typeface="Calibri"/>
                <a:sym typeface="Calibri"/>
              </a:rPr>
              <a:t>descrever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sua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experiência</a:t>
            </a:r>
            <a:r>
              <a:rPr lang="en-GB" dirty="0">
                <a:solidFill>
                  <a:srgbClr val="548DD4"/>
                </a:solidFill>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1000"/>
              </a:spcBef>
              <a:spcAft>
                <a:spcPts val="0"/>
              </a:spcAft>
              <a:buClr>
                <a:srgbClr val="548DD4"/>
              </a:buClr>
              <a:buSzPts val="1200"/>
              <a:buFont typeface="Noto Sans Symbols"/>
              <a:buChar char="∙"/>
            </a:pPr>
            <a:r>
              <a:rPr lang="en-GB" dirty="0" err="1">
                <a:solidFill>
                  <a:srgbClr val="548DD4"/>
                </a:solidFill>
                <a:latin typeface="Calibri"/>
                <a:ea typeface="Calibri"/>
                <a:cs typeface="Calibri"/>
                <a:sym typeface="Calibri"/>
              </a:rPr>
              <a: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termos</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descrevem</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experiência</a:t>
            </a:r>
            <a:r>
              <a:rPr lang="en-GB" dirty="0">
                <a:solidFill>
                  <a:srgbClr val="548DD4"/>
                </a:solidFill>
                <a:latin typeface="Calibri"/>
                <a:ea typeface="Calibri"/>
                <a:cs typeface="Calibri"/>
                <a:sym typeface="Calibri"/>
              </a:rPr>
              <a:t> de Naomi com a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incluem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medo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confusão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desorientação</a:t>
            </a:r>
            <a:r>
              <a:rPr lang="en-GB" dirty="0">
                <a:solidFill>
                  <a:srgbClr val="548DD4"/>
                </a:solidFill>
                <a:latin typeface="Calibri"/>
                <a:ea typeface="Calibri"/>
                <a:cs typeface="Calibri"/>
                <a:sym typeface="Calibri"/>
              </a:rPr>
              <a:t>, trauma, </a:t>
            </a:r>
            <a:r>
              <a:rPr lang="en-GB" dirty="0" err="1">
                <a:solidFill>
                  <a:srgbClr val="548DD4"/>
                </a:solidFill>
                <a:latin typeface="Calibri"/>
                <a:ea typeface="Calibri"/>
                <a:cs typeface="Calibri"/>
                <a:sym typeface="Calibri"/>
              </a:rPr>
              <a:t>humilhação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raiva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frustração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aumento</a:t>
            </a:r>
            <a:r>
              <a:rPr lang="en-GB" dirty="0">
                <a:solidFill>
                  <a:srgbClr val="548DD4"/>
                </a:solidFill>
                <a:latin typeface="Calibri"/>
                <a:ea typeface="Calibri"/>
                <a:cs typeface="Calibri"/>
                <a:sym typeface="Calibri"/>
              </a:rPr>
              <a:t> do </a:t>
            </a:r>
            <a:r>
              <a:rPr lang="en-GB" dirty="0" err="1">
                <a:solidFill>
                  <a:srgbClr val="548DD4"/>
                </a:solidFill>
                <a:latin typeface="Calibri"/>
                <a:ea typeface="Calibri"/>
                <a:cs typeface="Calibri"/>
                <a:sym typeface="Calibri"/>
              </a:rPr>
              <a:t>sofrimento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punição</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solidão</a:t>
            </a:r>
            <a:r>
              <a:rPr lang="en-GB" dirty="0">
                <a:solidFill>
                  <a:srgbClr val="548DD4"/>
                </a:solidFill>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548DD4"/>
              </a:buClr>
              <a:buSzPts val="1200"/>
              <a:buFont typeface="Noto Sans Symbols"/>
              <a:buChar char="∙"/>
            </a:pPr>
            <a:r>
              <a:rPr lang="en-GB" dirty="0">
                <a:solidFill>
                  <a:srgbClr val="548DD4"/>
                </a:solidFill>
                <a:latin typeface="Calibri"/>
                <a:ea typeface="Calibri"/>
                <a:cs typeface="Calibri"/>
                <a:sym typeface="Calibri"/>
              </a:rPr>
              <a:t>Ela </a:t>
            </a:r>
            <a:r>
              <a:rPr lang="en-GB" dirty="0" err="1">
                <a:solidFill>
                  <a:srgbClr val="548DD4"/>
                </a:solidFill>
                <a:latin typeface="Calibri"/>
                <a:ea typeface="Calibri"/>
                <a:cs typeface="Calibri"/>
                <a:sym typeface="Calibri"/>
              </a:rPr>
              <a:t>não</a:t>
            </a:r>
            <a:r>
              <a:rPr lang="en-GB" dirty="0">
                <a:solidFill>
                  <a:srgbClr val="548DD4"/>
                </a:solidFill>
                <a:latin typeface="Calibri"/>
                <a:ea typeface="Calibri"/>
                <a:cs typeface="Calibri"/>
                <a:sym typeface="Calibri"/>
              </a:rPr>
              <a:t> se </a:t>
            </a:r>
            <a:r>
              <a:rPr lang="en-GB" dirty="0" err="1">
                <a:solidFill>
                  <a:srgbClr val="548DD4"/>
                </a:solidFill>
                <a:latin typeface="Calibri"/>
                <a:ea typeface="Calibri"/>
                <a:cs typeface="Calibri"/>
                <a:sym typeface="Calibri"/>
              </a:rPr>
              <a:t>sentiu</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ajudada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confortada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ou</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apoiada</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sentiu</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sua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recuperação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foi</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prejudicada</a:t>
            </a:r>
            <a:r>
              <a:rPr lang="en-GB" dirty="0">
                <a:solidFill>
                  <a:srgbClr val="548DD4"/>
                </a:solidFill>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548DD4"/>
              </a:buClr>
              <a:buSzPts val="1200"/>
              <a:buFont typeface="Noto Sans Symbols"/>
              <a:buChar char="∙"/>
            </a:pPr>
            <a:r>
              <a:rPr lang="en-GB" dirty="0">
                <a:solidFill>
                  <a:srgbClr val="548DD4"/>
                </a:solidFill>
                <a:latin typeface="Calibri"/>
                <a:ea typeface="Calibri"/>
                <a:cs typeface="Calibri"/>
                <a:sym typeface="Calibri"/>
              </a:rPr>
              <a:t>Naomi </a:t>
            </a:r>
            <a:r>
              <a:rPr lang="en-GB" dirty="0" err="1">
                <a:solidFill>
                  <a:srgbClr val="548DD4"/>
                </a:solidFill>
                <a:latin typeface="Calibri"/>
                <a:ea typeface="Calibri"/>
                <a:cs typeface="Calibri"/>
                <a:sym typeface="Calibri"/>
              </a:rPr>
              <a:t>também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descreve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sentimentos</a:t>
            </a:r>
            <a:r>
              <a:rPr lang="en-GB" dirty="0">
                <a:solidFill>
                  <a:srgbClr val="548DD4"/>
                </a:solidFill>
                <a:latin typeface="Calibri"/>
                <a:ea typeface="Calibri"/>
                <a:cs typeface="Calibri"/>
                <a:sym typeface="Calibri"/>
              </a:rPr>
              <a:t> de trauma e </a:t>
            </a:r>
            <a:r>
              <a:rPr lang="en-GB" dirty="0" err="1">
                <a:solidFill>
                  <a:srgbClr val="548DD4"/>
                </a:solidFill>
                <a:latin typeface="Calibri"/>
                <a:ea typeface="Calibri"/>
                <a:cs typeface="Calibri"/>
                <a:sym typeface="Calibri"/>
              </a:rPr>
              <a:t>medo</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continuaram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por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semanas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após</a:t>
            </a:r>
            <a:r>
              <a:rPr lang="en-GB" dirty="0">
                <a:solidFill>
                  <a:srgbClr val="548DD4"/>
                </a:solidFill>
                <a:latin typeface="Calibri"/>
                <a:ea typeface="Calibri"/>
                <a:cs typeface="Calibri"/>
                <a:sym typeface="Calibri"/>
              </a:rPr>
              <a:t> o </a:t>
            </a:r>
            <a:r>
              <a:rPr lang="en-GB" dirty="0" err="1">
                <a:solidFill>
                  <a:srgbClr val="548DD4"/>
                </a:solidFill>
                <a:latin typeface="Calibri"/>
                <a:ea typeface="Calibri"/>
                <a:cs typeface="Calibri"/>
                <a:sym typeface="Calibri"/>
              </a:rPr>
              <a:t>incidente</a:t>
            </a:r>
            <a:r>
              <a:rPr lang="en-GB" dirty="0">
                <a:solidFill>
                  <a:srgbClr val="548DD4"/>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436" name="Google Shape;43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48</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Apresentação</a:t>
            </a:r>
            <a:r>
              <a:rPr lang="en-GB" b="1" i="1" dirty="0">
                <a:latin typeface="Calibri"/>
                <a:ea typeface="Calibri"/>
                <a:cs typeface="Calibri"/>
                <a:sym typeface="Calibri"/>
              </a:rPr>
              <a:t>: O </a:t>
            </a:r>
            <a:r>
              <a:rPr lang="en-GB" b="1" i="1" dirty="0" err="1">
                <a:latin typeface="Calibri"/>
                <a:ea typeface="Calibri"/>
                <a:cs typeface="Calibri"/>
                <a:sym typeface="Calibri"/>
              </a:rPr>
              <a:t>impacto</a:t>
            </a:r>
            <a:r>
              <a:rPr lang="en-GB" b="1" i="1" dirty="0">
                <a:latin typeface="Calibri"/>
                <a:ea typeface="Calibri"/>
                <a:cs typeface="Calibri"/>
                <a:sym typeface="Calibri"/>
              </a:rPr>
              <a:t> </a:t>
            </a:r>
            <a:r>
              <a:rPr lang="en-GB" b="1" i="1" dirty="0" err="1">
                <a:latin typeface="Calibri"/>
                <a:ea typeface="Calibri"/>
                <a:cs typeface="Calibri"/>
                <a:sym typeface="Calibri"/>
              </a:rPr>
              <a:t>físico</a:t>
            </a:r>
            <a:r>
              <a:rPr lang="en-GB" b="1" i="1" dirty="0">
                <a:latin typeface="Calibri"/>
                <a:ea typeface="Calibri"/>
                <a:cs typeface="Calibri"/>
                <a:sym typeface="Calibri"/>
              </a:rPr>
              <a:t> do </a:t>
            </a:r>
            <a:r>
              <a:rPr lang="en-GB" b="1" i="1" dirty="0" err="1">
                <a:latin typeface="Calibri"/>
                <a:ea typeface="Calibri"/>
                <a:cs typeface="Calibri"/>
                <a:sym typeface="Calibri"/>
              </a:rPr>
              <a:t>isolamento</a:t>
            </a:r>
            <a:r>
              <a:rPr lang="en-GB" b="1" i="1" dirty="0">
                <a:latin typeface="Calibri"/>
                <a:ea typeface="Calibri"/>
                <a:cs typeface="Calibri"/>
                <a:sym typeface="Calibri"/>
              </a:rPr>
              <a:t> e da </a:t>
            </a:r>
            <a:r>
              <a:rPr lang="en-GB" b="1" i="1" dirty="0" err="1">
                <a:latin typeface="Calibri"/>
                <a:ea typeface="Calibri"/>
                <a:cs typeface="Calibri"/>
                <a:sym typeface="Calibri"/>
              </a:rPr>
              <a:t>contenção</a:t>
            </a:r>
            <a:r>
              <a:rPr lang="en-GB" b="1" i="1" dirty="0">
                <a:latin typeface="Calibri"/>
                <a:ea typeface="Calibri"/>
                <a:cs typeface="Calibri"/>
                <a:sym typeface="Calibri"/>
              </a:rPr>
              <a:t> </a:t>
            </a:r>
            <a:r>
              <a:rPr lang="en-GB" b="1" i="1" dirty="0" err="1">
                <a:latin typeface="Calibri"/>
                <a:ea typeface="Calibri"/>
                <a:cs typeface="Calibri"/>
                <a:sym typeface="Calibri"/>
              </a:rPr>
              <a:t>nos</a:t>
            </a:r>
            <a:r>
              <a:rPr lang="en-GB" b="1" i="1" dirty="0">
                <a:latin typeface="Calibri"/>
                <a:ea typeface="Calibri"/>
                <a:cs typeface="Calibri"/>
                <a:sym typeface="Calibri"/>
              </a:rPr>
              <a:t> </a:t>
            </a:r>
            <a:r>
              <a:rPr lang="en-GB" b="1" i="1" dirty="0" err="1">
                <a:latin typeface="Calibri"/>
                <a:ea typeface="Calibri"/>
                <a:cs typeface="Calibri"/>
                <a:sym typeface="Calibri"/>
              </a:rPr>
              <a:t>usuários</a:t>
            </a:r>
            <a:r>
              <a:rPr lang="en-GB" b="1" i="1" dirty="0">
                <a:latin typeface="Calibri"/>
                <a:ea typeface="Calibri"/>
                <a:cs typeface="Calibri"/>
                <a:sym typeface="Calibri"/>
              </a:rPr>
              <a:t> dos </a:t>
            </a:r>
            <a:r>
              <a:rPr lang="en-GB" b="1" i="1" dirty="0" err="1">
                <a:latin typeface="Calibri"/>
                <a:ea typeface="Calibri"/>
                <a:cs typeface="Calibri"/>
                <a:sym typeface="Calibri"/>
              </a:rPr>
              <a:t>serviços</a:t>
            </a:r>
            <a:r>
              <a:rPr lang="en-GB" b="1" i="1" dirty="0">
                <a:latin typeface="Calibri"/>
                <a:ea typeface="Calibri"/>
                <a:cs typeface="Calibri"/>
                <a:sym typeface="Calibri"/>
              </a:rPr>
              <a:t> </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3"/>
              </a:rPr>
              <a:t>19</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4"/>
              </a:rPr>
              <a:t> 20</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5"/>
              </a:rPr>
              <a:t> 21</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6"/>
              </a:rPr>
              <a:t> 15</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7"/>
              </a:rPr>
              <a:t> 22</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8"/>
              </a:rPr>
              <a:t> 23</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9"/>
              </a:rPr>
              <a:t> 24</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10"/>
              </a:rPr>
              <a:t> 25</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11"/>
              </a:rPr>
              <a:t> 7</a:t>
            </a:r>
            <a:r>
              <a:rPr lang="en-GB" i="1" dirty="0">
                <a:latin typeface="Calibri"/>
                <a:ea typeface="Calibri"/>
                <a:cs typeface="Calibri"/>
                <a:sym typeface="Calibri"/>
              </a:rPr>
              <a:t>) </a:t>
            </a:r>
            <a:r>
              <a:rPr lang="en-GB" b="1" i="1" dirty="0">
                <a:latin typeface="Calibri"/>
                <a:ea typeface="Calibri"/>
                <a:cs typeface="Calibri"/>
                <a:sym typeface="Calibri"/>
              </a:rPr>
              <a:t>(20 min.)</a:t>
            </a:r>
            <a:endParaRPr dirty="0">
              <a:latin typeface="Calibri"/>
              <a:ea typeface="Calibri"/>
              <a:cs typeface="Calibri"/>
              <a:sym typeface="Calibri"/>
            </a:endParaRPr>
          </a:p>
          <a:p>
            <a:pPr marL="0" lvl="0" indent="0" algn="l" rtl="0">
              <a:spcBef>
                <a:spcPts val="0"/>
              </a:spcBef>
              <a:spcAft>
                <a:spcPts val="0"/>
              </a:spcAft>
              <a:buNone/>
            </a:pPr>
            <a:endParaRPr dirty="0"/>
          </a:p>
          <a:p>
            <a:pPr marL="171450" lvl="0" indent="-171450" algn="just" rtl="0">
              <a:lnSpc>
                <a:spcPct val="115000"/>
              </a:lnSpc>
              <a:spcBef>
                <a:spcPts val="0"/>
              </a:spcBef>
              <a:spcAft>
                <a:spcPts val="0"/>
              </a:spcAft>
              <a:buClr>
                <a:schemeClr val="dk1"/>
              </a:buClr>
              <a:buSzPts val="1200"/>
              <a:buFont typeface="Arial"/>
              <a:buChar char="•"/>
            </a:pPr>
            <a:r>
              <a:rPr lang="en-GB" b="1" dirty="0">
                <a:latin typeface="Calibri"/>
                <a:ea typeface="Calibri"/>
                <a:cs typeface="Calibri"/>
                <a:sym typeface="Calibri"/>
              </a:rPr>
              <a:t>A </a:t>
            </a:r>
            <a:r>
              <a:rPr lang="en-GB" b="1" dirty="0" err="1">
                <a:latin typeface="Calibri"/>
                <a:ea typeface="Calibri"/>
                <a:cs typeface="Calibri"/>
                <a:sym typeface="Calibri"/>
              </a:rPr>
              <a:t>contenção</a:t>
            </a:r>
            <a:r>
              <a:rPr lang="en-GB" b="1" dirty="0">
                <a:latin typeface="Calibri"/>
                <a:ea typeface="Calibri"/>
                <a:cs typeface="Calibri"/>
                <a:sym typeface="Calibri"/>
              </a:rPr>
              <a:t> manual </a:t>
            </a:r>
            <a:r>
              <a:rPr lang="en-GB" dirty="0" err="1">
                <a:latin typeface="Calibri"/>
                <a:ea typeface="Calibri"/>
                <a:cs typeface="Calibri"/>
                <a:sym typeface="Calibri"/>
              </a:rPr>
              <a:t>envolve</a:t>
            </a:r>
            <a:r>
              <a:rPr lang="en-GB" dirty="0">
                <a:latin typeface="Calibri"/>
                <a:ea typeface="Calibri"/>
                <a:cs typeface="Calibri"/>
                <a:sym typeface="Calibri"/>
              </a:rPr>
              <a:t> </a:t>
            </a:r>
            <a:r>
              <a:rPr lang="en-GB" dirty="0" err="1">
                <a:latin typeface="Calibri"/>
                <a:ea typeface="Calibri"/>
                <a:cs typeface="Calibri"/>
                <a:sym typeface="Calibri"/>
              </a:rPr>
              <a:t>luta</a:t>
            </a:r>
            <a:r>
              <a:rPr lang="en-GB" dirty="0">
                <a:latin typeface="Calibri"/>
                <a:ea typeface="Calibri"/>
                <a:cs typeface="Calibri"/>
                <a:sym typeface="Calibri"/>
              </a:rPr>
              <a:t> </a:t>
            </a:r>
            <a:r>
              <a:rPr lang="en-GB" dirty="0" err="1">
                <a:latin typeface="Calibri"/>
                <a:ea typeface="Calibri"/>
                <a:cs typeface="Calibri"/>
                <a:sym typeface="Calibri"/>
              </a:rPr>
              <a:t>física</a:t>
            </a:r>
            <a:r>
              <a:rPr lang="en-GB" dirty="0">
                <a:latin typeface="Calibri"/>
                <a:ea typeface="Calibri"/>
                <a:cs typeface="Calibri"/>
                <a:sym typeface="Calibri"/>
              </a:rPr>
              <a:t>, que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causar</a:t>
            </a:r>
            <a:r>
              <a:rPr lang="en-GB" dirty="0">
                <a:latin typeface="Calibri"/>
                <a:ea typeface="Calibri"/>
                <a:cs typeface="Calibri"/>
                <a:sym typeface="Calibri"/>
              </a:rPr>
              <a:t> </a:t>
            </a:r>
            <a:r>
              <a:rPr lang="en-GB" dirty="0" err="1">
                <a:latin typeface="Calibri"/>
                <a:ea typeface="Calibri"/>
                <a:cs typeface="Calibri"/>
                <a:sym typeface="Calibri"/>
              </a:rPr>
              <a:t>lesões</a:t>
            </a:r>
            <a:r>
              <a:rPr lang="en-GB" dirty="0">
                <a:latin typeface="Calibri"/>
                <a:ea typeface="Calibri"/>
                <a:cs typeface="Calibri"/>
                <a:sym typeface="Calibri"/>
              </a:rPr>
              <a:t> </a:t>
            </a:r>
            <a:r>
              <a:rPr lang="en-GB" dirty="0" err="1">
                <a:latin typeface="Calibri"/>
                <a:ea typeface="Calibri"/>
                <a:cs typeface="Calibri"/>
                <a:sym typeface="Calibri"/>
              </a:rPr>
              <a:t>físicas</a:t>
            </a:r>
            <a:r>
              <a:rPr lang="en-GB" dirty="0">
                <a:latin typeface="Calibri"/>
                <a:ea typeface="Calibri"/>
                <a:cs typeface="Calibri"/>
                <a:sym typeface="Calibri"/>
              </a:rPr>
              <a:t>, tais </a:t>
            </a:r>
            <a:r>
              <a:rPr lang="en-GB" dirty="0" err="1">
                <a:latin typeface="Calibri"/>
                <a:ea typeface="Calibri"/>
                <a:cs typeface="Calibri"/>
                <a:sym typeface="Calibri"/>
              </a:rPr>
              <a:t>como</a:t>
            </a:r>
            <a:r>
              <a:rPr lang="en-GB" dirty="0">
                <a:latin typeface="Calibri"/>
                <a:ea typeface="Calibri"/>
                <a:cs typeface="Calibri"/>
                <a:sym typeface="Calibri"/>
              </a:rPr>
              <a:t>:</a:t>
            </a:r>
            <a:endParaRPr dirty="0">
              <a:latin typeface="Calibri"/>
              <a:ea typeface="Calibri"/>
              <a:cs typeface="Calibri"/>
              <a:sym typeface="Calibri"/>
            </a:endParaRPr>
          </a:p>
          <a:p>
            <a:pPr marL="628650" lvl="1" indent="-171450" algn="just" rtl="0">
              <a:lnSpc>
                <a:spcPct val="115000"/>
              </a:lnSpc>
              <a:spcBef>
                <a:spcPts val="0"/>
              </a:spcBef>
              <a:spcAft>
                <a:spcPts val="0"/>
              </a:spcAft>
              <a:buClr>
                <a:schemeClr val="dk1"/>
              </a:buClr>
              <a:buSzPts val="1200"/>
              <a:buFont typeface="Arial"/>
              <a:buChar char="•"/>
            </a:pPr>
            <a:r>
              <a:rPr lang="en-GB" i="1" dirty="0" err="1">
                <a:latin typeface="Calibri"/>
                <a:ea typeface="Calibri"/>
                <a:cs typeface="Calibri"/>
                <a:sym typeface="Calibri"/>
              </a:rPr>
              <a:t>contusões</a:t>
            </a:r>
            <a:r>
              <a:rPr lang="en-GB" i="1" dirty="0">
                <a:latin typeface="Calibri"/>
                <a:ea typeface="Calibri"/>
                <a:cs typeface="Calibri"/>
                <a:sym typeface="Calibri"/>
              </a:rPr>
              <a:t>; </a:t>
            </a:r>
          </a:p>
          <a:p>
            <a:pPr marL="628650" lvl="1" indent="-171450" algn="just" rtl="0">
              <a:lnSpc>
                <a:spcPct val="115000"/>
              </a:lnSpc>
              <a:spcBef>
                <a:spcPts val="0"/>
              </a:spcBef>
              <a:spcAft>
                <a:spcPts val="0"/>
              </a:spcAft>
              <a:buClr>
                <a:schemeClr val="dk1"/>
              </a:buClr>
              <a:buSzPts val="1200"/>
              <a:buFont typeface="Arial"/>
              <a:buChar char="•"/>
            </a:pPr>
            <a:r>
              <a:rPr lang="en-GB" i="1" dirty="0" err="1">
                <a:latin typeface="Calibri"/>
                <a:ea typeface="Calibri"/>
                <a:cs typeface="Calibri"/>
                <a:sym typeface="Calibri"/>
              </a:rPr>
              <a:t>ossos</a:t>
            </a:r>
            <a:r>
              <a:rPr lang="en-GB" i="1" dirty="0">
                <a:latin typeface="Calibri"/>
                <a:ea typeface="Calibri"/>
                <a:cs typeface="Calibri"/>
                <a:sym typeface="Calibri"/>
              </a:rPr>
              <a:t> </a:t>
            </a:r>
            <a:r>
              <a:rPr lang="en-GB" i="1" dirty="0" err="1">
                <a:latin typeface="Calibri"/>
                <a:ea typeface="Calibri"/>
                <a:cs typeface="Calibri"/>
                <a:sym typeface="Calibri"/>
              </a:rPr>
              <a:t>quebrados</a:t>
            </a:r>
            <a:r>
              <a:rPr lang="en-GB" i="1" dirty="0">
                <a:latin typeface="Calibri"/>
                <a:ea typeface="Calibri"/>
                <a:cs typeface="Calibri"/>
                <a:sym typeface="Calibri"/>
              </a:rPr>
              <a:t>; </a:t>
            </a:r>
          </a:p>
          <a:p>
            <a:pPr marL="628650" lvl="1" indent="-171450" algn="just" rtl="0">
              <a:lnSpc>
                <a:spcPct val="115000"/>
              </a:lnSpc>
              <a:spcBef>
                <a:spcPts val="0"/>
              </a:spcBef>
              <a:spcAft>
                <a:spcPts val="0"/>
              </a:spcAft>
              <a:buClr>
                <a:schemeClr val="dk1"/>
              </a:buClr>
              <a:buSzPts val="1200"/>
              <a:buFont typeface="Arial"/>
              <a:buChar char="•"/>
            </a:pPr>
            <a:r>
              <a:rPr lang="en-GB" i="1" dirty="0" err="1">
                <a:latin typeface="Calibri"/>
                <a:ea typeface="Calibri"/>
                <a:cs typeface="Calibri"/>
                <a:sym typeface="Calibri"/>
              </a:rPr>
              <a:t>perda</a:t>
            </a:r>
            <a:r>
              <a:rPr lang="en-GB" i="1" dirty="0">
                <a:latin typeface="Calibri"/>
                <a:ea typeface="Calibri"/>
                <a:cs typeface="Calibri"/>
                <a:sym typeface="Calibri"/>
              </a:rPr>
              <a:t> de </a:t>
            </a:r>
            <a:r>
              <a:rPr lang="en-GB" i="1" dirty="0" err="1">
                <a:latin typeface="Calibri"/>
                <a:ea typeface="Calibri"/>
                <a:cs typeface="Calibri"/>
                <a:sym typeface="Calibri"/>
              </a:rPr>
              <a:t>massa</a:t>
            </a:r>
            <a:r>
              <a:rPr lang="en-GB" i="1" dirty="0">
                <a:latin typeface="Calibri"/>
                <a:ea typeface="Calibri"/>
                <a:cs typeface="Calibri"/>
                <a:sym typeface="Calibri"/>
              </a:rPr>
              <a:t> muscular; </a:t>
            </a:r>
          </a:p>
          <a:p>
            <a:pPr marL="628650" lvl="1" indent="-171450" algn="just" rtl="0">
              <a:lnSpc>
                <a:spcPct val="115000"/>
              </a:lnSpc>
              <a:spcBef>
                <a:spcPts val="0"/>
              </a:spcBef>
              <a:spcAft>
                <a:spcPts val="0"/>
              </a:spcAft>
              <a:buClr>
                <a:schemeClr val="dk1"/>
              </a:buClr>
              <a:buSzPts val="1200"/>
              <a:buFont typeface="Arial"/>
              <a:buChar char="•"/>
            </a:pPr>
            <a:r>
              <a:rPr lang="en-GB" i="1" dirty="0" err="1">
                <a:latin typeface="Calibri"/>
                <a:ea typeface="Calibri"/>
                <a:cs typeface="Calibri"/>
                <a:sym typeface="Calibri"/>
              </a:rPr>
              <a:t>perda</a:t>
            </a:r>
            <a:r>
              <a:rPr lang="en-GB" i="1" dirty="0">
                <a:latin typeface="Calibri"/>
                <a:ea typeface="Calibri"/>
                <a:cs typeface="Calibri"/>
                <a:sym typeface="Calibri"/>
              </a:rPr>
              <a:t> de </a:t>
            </a:r>
            <a:r>
              <a:rPr lang="en-GB" i="1" dirty="0" err="1">
                <a:latin typeface="Calibri"/>
                <a:ea typeface="Calibri"/>
                <a:cs typeface="Calibri"/>
                <a:sym typeface="Calibri"/>
              </a:rPr>
              <a:t>dentes</a:t>
            </a:r>
            <a:r>
              <a:rPr lang="en-GB" i="1" dirty="0">
                <a:latin typeface="Calibri"/>
                <a:ea typeface="Calibri"/>
                <a:cs typeface="Calibri"/>
                <a:sym typeface="Calibri"/>
              </a:rPr>
              <a:t>; </a:t>
            </a:r>
          </a:p>
          <a:p>
            <a:pPr marL="628650" lvl="1" indent="-171450" algn="just" rtl="0">
              <a:lnSpc>
                <a:spcPct val="115000"/>
              </a:lnSpc>
              <a:spcBef>
                <a:spcPts val="0"/>
              </a:spcBef>
              <a:spcAft>
                <a:spcPts val="0"/>
              </a:spcAft>
              <a:buClr>
                <a:schemeClr val="dk1"/>
              </a:buClr>
              <a:buSzPts val="1200"/>
              <a:buFont typeface="Arial"/>
              <a:buChar char="•"/>
            </a:pPr>
            <a:r>
              <a:rPr lang="en-GB" i="1" dirty="0" err="1">
                <a:latin typeface="Calibri"/>
                <a:ea typeface="Calibri"/>
                <a:cs typeface="Calibri"/>
                <a:sym typeface="Calibri"/>
              </a:rPr>
              <a:t>ferimentos</a:t>
            </a:r>
            <a:r>
              <a:rPr lang="en-GB" i="1" dirty="0">
                <a:latin typeface="Calibri"/>
                <a:ea typeface="Calibri"/>
                <a:cs typeface="Calibri"/>
                <a:sym typeface="Calibri"/>
              </a:rPr>
              <a:t> </a:t>
            </a:r>
            <a:r>
              <a:rPr lang="en-GB" i="1" dirty="0" err="1">
                <a:latin typeface="Calibri"/>
                <a:ea typeface="Calibri"/>
                <a:cs typeface="Calibri"/>
                <a:sym typeface="Calibri"/>
              </a:rPr>
              <a:t>na</a:t>
            </a:r>
            <a:r>
              <a:rPr lang="en-GB" i="1" dirty="0">
                <a:latin typeface="Calibri"/>
                <a:ea typeface="Calibri"/>
                <a:cs typeface="Calibri"/>
                <a:sym typeface="Calibri"/>
              </a:rPr>
              <a:t> </a:t>
            </a:r>
            <a:r>
              <a:rPr lang="en-GB" i="1" dirty="0" err="1">
                <a:latin typeface="Calibri"/>
                <a:ea typeface="Calibri"/>
                <a:cs typeface="Calibri"/>
                <a:sym typeface="Calibri"/>
              </a:rPr>
              <a:t>cabeça</a:t>
            </a:r>
            <a:r>
              <a:rPr lang="en-GB" i="1" dirty="0">
                <a:latin typeface="Calibri"/>
                <a:ea typeface="Calibri"/>
                <a:cs typeface="Calibri"/>
                <a:sym typeface="Calibri"/>
              </a:rPr>
              <a:t>; </a:t>
            </a:r>
          </a:p>
          <a:p>
            <a:pPr marL="628650" lvl="1" indent="-171450" algn="just" rtl="0">
              <a:lnSpc>
                <a:spcPct val="115000"/>
              </a:lnSpc>
              <a:spcBef>
                <a:spcPts val="0"/>
              </a:spcBef>
              <a:spcAft>
                <a:spcPts val="0"/>
              </a:spcAft>
              <a:buClr>
                <a:schemeClr val="dk1"/>
              </a:buClr>
              <a:buSzPts val="1200"/>
              <a:buFont typeface="Arial"/>
              <a:buChar char="•"/>
            </a:pPr>
            <a:r>
              <a:rPr lang="en-GB" i="1" dirty="0">
                <a:latin typeface="Calibri"/>
                <a:ea typeface="Calibri"/>
                <a:cs typeface="Calibri"/>
                <a:sym typeface="Calibri"/>
              </a:rPr>
              <a:t>coma; </a:t>
            </a:r>
          </a:p>
          <a:p>
            <a:pPr marL="628650" lvl="1" indent="-171450" algn="just" rtl="0">
              <a:lnSpc>
                <a:spcPct val="115000"/>
              </a:lnSpc>
              <a:spcBef>
                <a:spcPts val="0"/>
              </a:spcBef>
              <a:spcAft>
                <a:spcPts val="0"/>
              </a:spcAft>
              <a:buClr>
                <a:schemeClr val="dk1"/>
              </a:buClr>
              <a:buSzPts val="1200"/>
              <a:buFont typeface="Arial"/>
              <a:buChar char="•"/>
            </a:pPr>
            <a:r>
              <a:rPr lang="en-GB" i="1" dirty="0" err="1">
                <a:latin typeface="Calibri"/>
                <a:ea typeface="Calibri"/>
                <a:cs typeface="Calibri"/>
                <a:sym typeface="Calibri"/>
              </a:rPr>
              <a:t>asfixia</a:t>
            </a:r>
            <a:r>
              <a:rPr lang="en-GB" i="1" dirty="0">
                <a:latin typeface="Calibri"/>
                <a:ea typeface="Calibri"/>
                <a:cs typeface="Calibri"/>
                <a:sym typeface="Calibri"/>
              </a:rPr>
              <a:t> (as </a:t>
            </a:r>
            <a:r>
              <a:rPr lang="en-GB" i="1" dirty="0" err="1">
                <a:latin typeface="Calibri"/>
                <a:ea typeface="Calibri"/>
                <a:cs typeface="Calibri"/>
                <a:sym typeface="Calibri"/>
              </a:rPr>
              <a:t>pessoas</a:t>
            </a:r>
            <a:r>
              <a:rPr lang="en-GB" i="1" dirty="0">
                <a:latin typeface="Calibri"/>
                <a:ea typeface="Calibri"/>
                <a:cs typeface="Calibri"/>
                <a:sym typeface="Calibri"/>
              </a:rPr>
              <a:t> </a:t>
            </a:r>
            <a:r>
              <a:rPr lang="en-GB" i="1" dirty="0" err="1">
                <a:latin typeface="Calibri"/>
                <a:ea typeface="Calibri"/>
                <a:cs typeface="Calibri"/>
                <a:sym typeface="Calibri"/>
              </a:rPr>
              <a:t>colocadas</a:t>
            </a:r>
            <a:r>
              <a:rPr lang="en-GB" i="1" dirty="0">
                <a:latin typeface="Calibri"/>
                <a:ea typeface="Calibri"/>
                <a:cs typeface="Calibri"/>
                <a:sym typeface="Calibri"/>
              </a:rPr>
              <a:t> </a:t>
            </a:r>
            <a:r>
              <a:rPr lang="en-GB" i="1" dirty="0" err="1">
                <a:latin typeface="Calibri"/>
                <a:ea typeface="Calibri"/>
                <a:cs typeface="Calibri"/>
                <a:sym typeface="Calibri"/>
              </a:rPr>
              <a:t>em</a:t>
            </a:r>
            <a:r>
              <a:rPr lang="en-GB" i="1" dirty="0">
                <a:latin typeface="Calibri"/>
                <a:ea typeface="Calibri"/>
                <a:cs typeface="Calibri"/>
                <a:sym typeface="Calibri"/>
              </a:rPr>
              <a:t> </a:t>
            </a:r>
            <a:r>
              <a:rPr lang="en-GB" i="1" dirty="0" err="1">
                <a:latin typeface="Calibri"/>
                <a:ea typeface="Calibri"/>
                <a:cs typeface="Calibri"/>
                <a:sym typeface="Calibri"/>
              </a:rPr>
              <a:t>contenções</a:t>
            </a:r>
            <a:r>
              <a:rPr lang="en-GB" i="1" dirty="0">
                <a:latin typeface="Calibri"/>
                <a:ea typeface="Calibri"/>
                <a:cs typeface="Calibri"/>
                <a:sym typeface="Calibri"/>
              </a:rPr>
              <a:t> </a:t>
            </a:r>
            <a:r>
              <a:rPr lang="en-GB" i="1" dirty="0" err="1">
                <a:latin typeface="Calibri"/>
                <a:ea typeface="Calibri"/>
                <a:cs typeface="Calibri"/>
                <a:sym typeface="Calibri"/>
              </a:rPr>
              <a:t>onde</a:t>
            </a:r>
            <a:r>
              <a:rPr lang="en-GB" i="1" dirty="0">
                <a:latin typeface="Calibri"/>
                <a:ea typeface="Calibri"/>
                <a:cs typeface="Calibri"/>
                <a:sym typeface="Calibri"/>
              </a:rPr>
              <a:t> </a:t>
            </a:r>
            <a:r>
              <a:rPr lang="en-GB" i="1" dirty="0" err="1">
                <a:latin typeface="Calibri"/>
                <a:ea typeface="Calibri"/>
                <a:cs typeface="Calibri"/>
                <a:sym typeface="Calibri"/>
              </a:rPr>
              <a:t>devem</a:t>
            </a:r>
            <a:r>
              <a:rPr lang="en-GB" i="1" dirty="0">
                <a:latin typeface="Calibri"/>
                <a:ea typeface="Calibri"/>
                <a:cs typeface="Calibri"/>
                <a:sym typeface="Calibri"/>
              </a:rPr>
              <a:t> </a:t>
            </a:r>
            <a:r>
              <a:rPr lang="en-GB" i="1" dirty="0" err="1">
                <a:latin typeface="Calibri"/>
                <a:ea typeface="Calibri"/>
                <a:cs typeface="Calibri"/>
                <a:sym typeface="Calibri"/>
              </a:rPr>
              <a:t>permanecer</a:t>
            </a:r>
            <a:r>
              <a:rPr lang="en-GB" i="1" dirty="0">
                <a:latin typeface="Calibri"/>
                <a:ea typeface="Calibri"/>
                <a:cs typeface="Calibri"/>
                <a:sym typeface="Calibri"/>
              </a:rPr>
              <a:t> de </a:t>
            </a:r>
            <a:r>
              <a:rPr lang="en-GB" i="1" dirty="0" err="1">
                <a:latin typeface="Calibri"/>
                <a:ea typeface="Calibri"/>
                <a:cs typeface="Calibri"/>
                <a:sym typeface="Calibri"/>
              </a:rPr>
              <a:t>costas</a:t>
            </a:r>
            <a:r>
              <a:rPr lang="en-GB" i="1" dirty="0">
                <a:latin typeface="Calibri"/>
                <a:ea typeface="Calibri"/>
                <a:cs typeface="Calibri"/>
                <a:sym typeface="Calibri"/>
              </a:rPr>
              <a:t> </a:t>
            </a:r>
            <a:r>
              <a:rPr lang="en-GB" i="1" dirty="0" err="1">
                <a:latin typeface="Calibri"/>
                <a:ea typeface="Calibri"/>
                <a:cs typeface="Calibri"/>
                <a:sym typeface="Calibri"/>
              </a:rPr>
              <a:t>correm</a:t>
            </a:r>
            <a:r>
              <a:rPr lang="en-GB" i="1" dirty="0">
                <a:latin typeface="Calibri"/>
                <a:ea typeface="Calibri"/>
                <a:cs typeface="Calibri"/>
                <a:sym typeface="Calibri"/>
              </a:rPr>
              <a:t> o </a:t>
            </a:r>
            <a:r>
              <a:rPr lang="en-GB" i="1" dirty="0" err="1">
                <a:latin typeface="Calibri"/>
                <a:ea typeface="Calibri"/>
                <a:cs typeface="Calibri"/>
                <a:sym typeface="Calibri"/>
              </a:rPr>
              <a:t>risco</a:t>
            </a:r>
            <a:r>
              <a:rPr lang="en-GB" i="1" dirty="0">
                <a:latin typeface="Calibri"/>
                <a:ea typeface="Calibri"/>
                <a:cs typeface="Calibri"/>
                <a:sym typeface="Calibri"/>
              </a:rPr>
              <a:t> de </a:t>
            </a:r>
            <a:r>
              <a:rPr lang="en-GB" i="1" dirty="0" err="1">
                <a:latin typeface="Calibri"/>
                <a:ea typeface="Calibri"/>
                <a:cs typeface="Calibri"/>
                <a:sym typeface="Calibri"/>
              </a:rPr>
              <a:t>asfixiar</a:t>
            </a:r>
            <a:r>
              <a:rPr lang="en-GB" i="1" dirty="0">
                <a:latin typeface="Calibri"/>
                <a:ea typeface="Calibri"/>
                <a:cs typeface="Calibri"/>
                <a:sym typeface="Calibri"/>
              </a:rPr>
              <a:t>-se com </a:t>
            </a:r>
            <a:r>
              <a:rPr lang="en-GB" i="1" dirty="0" err="1">
                <a:latin typeface="Calibri"/>
                <a:ea typeface="Calibri"/>
                <a:cs typeface="Calibri"/>
                <a:sym typeface="Calibri"/>
              </a:rPr>
              <a:t>alimentos</a:t>
            </a:r>
            <a:r>
              <a:rPr lang="en-GB" i="1" dirty="0">
                <a:latin typeface="Calibri"/>
                <a:ea typeface="Calibri"/>
                <a:cs typeface="Calibri"/>
                <a:sym typeface="Calibri"/>
              </a:rPr>
              <a:t> </a:t>
            </a:r>
            <a:r>
              <a:rPr lang="en-GB" i="1" dirty="0" err="1">
                <a:latin typeface="Calibri"/>
                <a:ea typeface="Calibri"/>
                <a:cs typeface="Calibri"/>
                <a:sym typeface="Calibri"/>
              </a:rPr>
              <a:t>vomitados</a:t>
            </a:r>
            <a:r>
              <a:rPr lang="en-GB" i="1" dirty="0">
                <a:latin typeface="Calibri"/>
                <a:ea typeface="Calibri"/>
                <a:cs typeface="Calibri"/>
                <a:sym typeface="Calibri"/>
              </a:rPr>
              <a:t>, </a:t>
            </a:r>
            <a:r>
              <a:rPr lang="en-GB" i="1" dirty="0" err="1">
                <a:latin typeface="Calibri"/>
                <a:ea typeface="Calibri"/>
                <a:cs typeface="Calibri"/>
                <a:sym typeface="Calibri"/>
              </a:rPr>
              <a:t>líquidos</a:t>
            </a:r>
            <a:r>
              <a:rPr lang="en-GB" i="1" dirty="0">
                <a:latin typeface="Calibri"/>
                <a:ea typeface="Calibri"/>
                <a:cs typeface="Calibri"/>
                <a:sym typeface="Calibri"/>
              </a:rPr>
              <a:t> </a:t>
            </a:r>
            <a:r>
              <a:rPr lang="en-GB" i="1" dirty="0" err="1">
                <a:latin typeface="Calibri"/>
                <a:ea typeface="Calibri"/>
                <a:cs typeface="Calibri"/>
                <a:sym typeface="Calibri"/>
              </a:rPr>
              <a:t>ou</a:t>
            </a:r>
            <a:r>
              <a:rPr lang="en-GB" i="1" dirty="0">
                <a:latin typeface="Calibri"/>
                <a:ea typeface="Calibri"/>
                <a:cs typeface="Calibri"/>
                <a:sym typeface="Calibri"/>
              </a:rPr>
              <a:t> saliva). </a:t>
            </a:r>
          </a:p>
          <a:p>
            <a:pPr marL="0" lvl="0" indent="0" algn="l" rtl="0">
              <a:spcBef>
                <a:spcPts val="1000"/>
              </a:spcBef>
              <a:spcAft>
                <a:spcPts val="0"/>
              </a:spcAft>
              <a:buNone/>
            </a:pPr>
            <a:endParaRPr dirty="0"/>
          </a:p>
        </p:txBody>
      </p:sp>
      <p:sp>
        <p:nvSpPr>
          <p:cNvPr id="443" name="Google Shape;443;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49</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15000"/>
              </a:lnSpc>
              <a:spcBef>
                <a:spcPts val="0"/>
              </a:spcBef>
              <a:spcAft>
                <a:spcPts val="0"/>
              </a:spcAft>
              <a:buClr>
                <a:schemeClr val="dk1"/>
              </a:buClr>
              <a:buSzPts val="1200"/>
              <a:buFont typeface="Arial"/>
              <a:buChar char="•"/>
              <a:tabLst/>
              <a:defRPr/>
            </a:pPr>
            <a:r>
              <a:rPr lang="en-GB" b="1" dirty="0" err="1">
                <a:latin typeface="Calibri"/>
                <a:ea typeface="Calibri"/>
                <a:cs typeface="Calibri"/>
                <a:sym typeface="Calibri"/>
              </a:rPr>
              <a:t>Contenções</a:t>
            </a:r>
            <a:r>
              <a:rPr lang="en-GB" b="1" dirty="0">
                <a:latin typeface="Calibri"/>
                <a:ea typeface="Calibri"/>
                <a:cs typeface="Calibri"/>
                <a:sym typeface="Calibri"/>
              </a:rPr>
              <a:t> </a:t>
            </a:r>
            <a:r>
              <a:rPr lang="en-GB" b="1" dirty="0" err="1">
                <a:latin typeface="Calibri"/>
                <a:ea typeface="Calibri"/>
                <a:cs typeface="Calibri"/>
                <a:sym typeface="Calibri"/>
              </a:rPr>
              <a:t>físicas</a:t>
            </a:r>
            <a:r>
              <a:rPr lang="en-GB" b="1" dirty="0">
                <a:latin typeface="Calibri"/>
                <a:ea typeface="Calibri"/>
                <a:cs typeface="Calibri"/>
                <a:sym typeface="Calibri"/>
              </a:rPr>
              <a:t> </a:t>
            </a:r>
            <a:r>
              <a:rPr lang="en-GB" b="0" dirty="0" err="1">
                <a:latin typeface="Calibri"/>
                <a:ea typeface="Calibri"/>
                <a:cs typeface="Calibri"/>
                <a:sym typeface="Calibri"/>
              </a:rPr>
              <a:t>podem</a:t>
            </a:r>
            <a:r>
              <a:rPr lang="en-GB" b="1" dirty="0">
                <a:latin typeface="Calibri"/>
                <a:ea typeface="Calibri"/>
                <a:cs typeface="Calibri"/>
                <a:sym typeface="Calibri"/>
              </a:rPr>
              <a:t> </a:t>
            </a:r>
            <a:r>
              <a:rPr lang="en-GB" dirty="0" err="1">
                <a:latin typeface="Calibri"/>
                <a:ea typeface="Calibri"/>
                <a:cs typeface="Calibri"/>
                <a:sym typeface="Calibri"/>
              </a:rPr>
              <a:t>fazer</a:t>
            </a:r>
            <a:r>
              <a:rPr lang="en-GB" dirty="0">
                <a:latin typeface="Calibri"/>
                <a:ea typeface="Calibri"/>
                <a:cs typeface="Calibri"/>
                <a:sym typeface="Calibri"/>
              </a:rPr>
              <a:t> com que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entrem</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pânico</a:t>
            </a:r>
            <a:r>
              <a:rPr lang="en-GB" dirty="0">
                <a:latin typeface="Calibri"/>
                <a:ea typeface="Calibri"/>
                <a:cs typeface="Calibri"/>
                <a:sym typeface="Calibri"/>
              </a:rPr>
              <a:t> e </a:t>
            </a:r>
            <a:r>
              <a:rPr lang="pt-BR" sz="1200" b="0" i="0" u="none" strike="noStrike" cap="none" dirty="0">
                <a:solidFill>
                  <a:schemeClr val="dk1"/>
                </a:solidFill>
                <a:effectLst/>
                <a:latin typeface="Calibri"/>
                <a:ea typeface="Calibri"/>
                <a:cs typeface="Calibri"/>
                <a:sym typeface="Calibri"/>
              </a:rPr>
              <a:t>se engasguem com a saliva ou se estrangulem na contenção</a:t>
            </a:r>
            <a:r>
              <a:rPr lang="en-GB" dirty="0">
                <a:latin typeface="Calibri"/>
                <a:ea typeface="Calibri"/>
                <a:cs typeface="Calibri"/>
                <a:sym typeface="Calibri"/>
              </a:rPr>
              <a:t>. Devido à </a:t>
            </a:r>
            <a:r>
              <a:rPr lang="en-GB" dirty="0" err="1">
                <a:latin typeface="Calibri"/>
                <a:ea typeface="Calibri"/>
                <a:cs typeface="Calibri"/>
                <a:sym typeface="Calibri"/>
              </a:rPr>
              <a:t>sua</a:t>
            </a:r>
            <a:r>
              <a:rPr lang="en-GB" dirty="0">
                <a:latin typeface="Calibri"/>
                <a:ea typeface="Calibri"/>
                <a:cs typeface="Calibri"/>
                <a:sym typeface="Calibri"/>
              </a:rPr>
              <a:t> </a:t>
            </a:r>
            <a:r>
              <a:rPr lang="en-GB" dirty="0" err="1">
                <a:latin typeface="Calibri"/>
                <a:ea typeface="Calibri"/>
                <a:cs typeface="Calibri"/>
                <a:sym typeface="Calibri"/>
              </a:rPr>
              <a:t>situação</a:t>
            </a:r>
            <a:r>
              <a:rPr lang="en-GB" dirty="0">
                <a:latin typeface="Calibri"/>
                <a:ea typeface="Calibri"/>
                <a:cs typeface="Calibri"/>
                <a:sym typeface="Calibri"/>
              </a:rPr>
              <a:t> de </a:t>
            </a:r>
            <a:r>
              <a:rPr lang="en-GB" dirty="0" err="1">
                <a:latin typeface="Calibri"/>
                <a:ea typeface="Calibri"/>
                <a:cs typeface="Calibri"/>
                <a:sym typeface="Calibri"/>
              </a:rPr>
              <a:t>elevada</a:t>
            </a:r>
            <a:r>
              <a:rPr lang="en-GB" dirty="0">
                <a:latin typeface="Calibri"/>
                <a:ea typeface="Calibri"/>
                <a:cs typeface="Calibri"/>
                <a:sym typeface="Calibri"/>
              </a:rPr>
              <a:t> </a:t>
            </a:r>
            <a:r>
              <a:rPr lang="en-GB" dirty="0" err="1">
                <a:latin typeface="Calibri"/>
                <a:ea typeface="Calibri"/>
                <a:cs typeface="Calibri"/>
                <a:sym typeface="Calibri"/>
              </a:rPr>
              <a:t>dependência</a:t>
            </a:r>
            <a:r>
              <a:rPr lang="en-GB" dirty="0">
                <a:latin typeface="Calibri"/>
                <a:ea typeface="Calibri"/>
                <a:cs typeface="Calibri"/>
                <a:sym typeface="Calibri"/>
              </a:rPr>
              <a:t>,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também</a:t>
            </a:r>
            <a:r>
              <a:rPr lang="en-GB" dirty="0">
                <a:latin typeface="Calibri"/>
                <a:ea typeface="Calibri"/>
                <a:cs typeface="Calibri"/>
                <a:sym typeface="Calibri"/>
              </a:rPr>
              <a:t> </a:t>
            </a:r>
            <a:r>
              <a:rPr lang="en-GB" dirty="0" err="1">
                <a:latin typeface="Calibri"/>
                <a:ea typeface="Calibri"/>
                <a:cs typeface="Calibri"/>
                <a:sym typeface="Calibri"/>
              </a:rPr>
              <a:t>correm</a:t>
            </a:r>
            <a:r>
              <a:rPr lang="en-GB" dirty="0">
                <a:latin typeface="Calibri"/>
                <a:ea typeface="Calibri"/>
                <a:cs typeface="Calibri"/>
                <a:sym typeface="Calibri"/>
              </a:rPr>
              <a:t> um </a:t>
            </a:r>
            <a:r>
              <a:rPr lang="en-GB" dirty="0" err="1">
                <a:latin typeface="Calibri"/>
                <a:ea typeface="Calibri"/>
                <a:cs typeface="Calibri"/>
                <a:sym typeface="Calibri"/>
              </a:rPr>
              <a:t>risco</a:t>
            </a:r>
            <a:r>
              <a:rPr lang="en-GB" dirty="0">
                <a:latin typeface="Calibri"/>
                <a:ea typeface="Calibri"/>
                <a:cs typeface="Calibri"/>
                <a:sym typeface="Calibri"/>
              </a:rPr>
              <a:t> </a:t>
            </a:r>
            <a:r>
              <a:rPr lang="en-GB" dirty="0" err="1">
                <a:latin typeface="Calibri"/>
                <a:ea typeface="Calibri"/>
                <a:cs typeface="Calibri"/>
                <a:sym typeface="Calibri"/>
              </a:rPr>
              <a:t>acrescido</a:t>
            </a:r>
            <a:r>
              <a:rPr lang="en-GB" dirty="0">
                <a:latin typeface="Calibri"/>
                <a:ea typeface="Calibri"/>
                <a:cs typeface="Calibri"/>
                <a:sym typeface="Calibri"/>
              </a:rPr>
              <a:t> de:</a:t>
            </a:r>
            <a:endParaRPr dirty="0">
              <a:latin typeface="Calibri"/>
              <a:ea typeface="Calibri"/>
              <a:cs typeface="Calibri"/>
              <a:sym typeface="Calibri"/>
            </a:endParaRPr>
          </a:p>
          <a:p>
            <a:pPr marL="628650" lvl="1" indent="-285750" algn="l" rtl="0">
              <a:lnSpc>
                <a:spcPct val="115000"/>
              </a:lnSpc>
              <a:spcBef>
                <a:spcPts val="0"/>
              </a:spcBef>
              <a:spcAft>
                <a:spcPts val="0"/>
              </a:spcAft>
              <a:buClr>
                <a:schemeClr val="dk1"/>
              </a:buClr>
              <a:buSzPts val="1200"/>
              <a:buFont typeface="Noto Sans Symbols"/>
              <a:buChar char="∙"/>
            </a:pPr>
            <a:r>
              <a:rPr lang="en-GB" i="1" dirty="0" err="1">
                <a:latin typeface="Calibri"/>
                <a:ea typeface="Calibri"/>
                <a:cs typeface="Calibri"/>
                <a:sym typeface="Calibri"/>
              </a:rPr>
              <a:t>Desidratação</a:t>
            </a:r>
            <a:r>
              <a:rPr lang="en-GB" i="1" dirty="0">
                <a:latin typeface="Calibri"/>
                <a:ea typeface="Calibri"/>
                <a:cs typeface="Calibri"/>
                <a:sym typeface="Calibri"/>
              </a:rPr>
              <a:t>: </a:t>
            </a:r>
            <a:r>
              <a:rPr lang="en-GB" dirty="0">
                <a:latin typeface="Calibri"/>
                <a:ea typeface="Calibri"/>
                <a:cs typeface="Calibri"/>
                <a:sym typeface="Calibri"/>
              </a:rPr>
              <a:t>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ficar</a:t>
            </a:r>
            <a:r>
              <a:rPr lang="en-GB" dirty="0">
                <a:latin typeface="Calibri"/>
                <a:ea typeface="Calibri"/>
                <a:cs typeface="Calibri"/>
                <a:sym typeface="Calibri"/>
              </a:rPr>
              <a:t> </a:t>
            </a:r>
            <a:r>
              <a:rPr lang="en-GB" dirty="0" err="1">
                <a:latin typeface="Calibri"/>
                <a:ea typeface="Calibri"/>
                <a:cs typeface="Calibri"/>
                <a:sym typeface="Calibri"/>
              </a:rPr>
              <a:t>gravemente</a:t>
            </a:r>
            <a:r>
              <a:rPr lang="en-GB" dirty="0">
                <a:latin typeface="Calibri"/>
                <a:ea typeface="Calibri"/>
                <a:cs typeface="Calibri"/>
                <a:sym typeface="Calibri"/>
              </a:rPr>
              <a:t> </a:t>
            </a:r>
            <a:r>
              <a:rPr lang="en-GB" dirty="0" err="1">
                <a:latin typeface="Calibri"/>
                <a:ea typeface="Calibri"/>
                <a:cs typeface="Calibri"/>
                <a:sym typeface="Calibri"/>
              </a:rPr>
              <a:t>desidratadas</a:t>
            </a:r>
            <a:r>
              <a:rPr lang="en-GB" dirty="0">
                <a:latin typeface="Calibri"/>
                <a:ea typeface="Calibri"/>
                <a:cs typeface="Calibri"/>
                <a:sym typeface="Calibri"/>
              </a:rPr>
              <a:t> </a:t>
            </a:r>
            <a:r>
              <a:rPr lang="en-GB" dirty="0" err="1">
                <a:latin typeface="Calibri"/>
                <a:ea typeface="Calibri"/>
                <a:cs typeface="Calibri"/>
                <a:sym typeface="Calibri"/>
              </a:rPr>
              <a:t>enquanto</a:t>
            </a:r>
            <a:r>
              <a:rPr lang="en-GB" dirty="0">
                <a:latin typeface="Calibri"/>
                <a:ea typeface="Calibri"/>
                <a:cs typeface="Calibri"/>
                <a:sym typeface="Calibri"/>
              </a:rPr>
              <a:t> </a:t>
            </a:r>
            <a:r>
              <a:rPr lang="en-GB" dirty="0" err="1">
                <a:latin typeface="Calibri"/>
                <a:ea typeface="Calibri"/>
                <a:cs typeface="Calibri"/>
                <a:sym typeface="Calibri"/>
              </a:rPr>
              <a:t>estão</a:t>
            </a:r>
            <a:r>
              <a:rPr lang="en-GB" dirty="0">
                <a:latin typeface="Calibri"/>
                <a:ea typeface="Calibri"/>
                <a:cs typeface="Calibri"/>
                <a:sym typeface="Calibri"/>
              </a:rPr>
              <a:t> </a:t>
            </a:r>
            <a:r>
              <a:rPr lang="en-GB" dirty="0" err="1">
                <a:latin typeface="Calibri"/>
                <a:ea typeface="Calibri"/>
                <a:cs typeface="Calibri"/>
                <a:sym typeface="Calibri"/>
              </a:rPr>
              <a:t>imobilizadas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durante</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luta</a:t>
            </a:r>
            <a:r>
              <a:rPr lang="en-GB" dirty="0">
                <a:latin typeface="Calibri"/>
                <a:ea typeface="Calibri"/>
                <a:cs typeface="Calibri"/>
                <a:sym typeface="Calibri"/>
              </a:rPr>
              <a:t> </a:t>
            </a:r>
            <a:r>
              <a:rPr lang="en-GB" dirty="0" err="1">
                <a:latin typeface="Calibri"/>
                <a:ea typeface="Calibri"/>
                <a:cs typeface="Calibri"/>
                <a:sym typeface="Calibri"/>
              </a:rPr>
              <a:t>quando</a:t>
            </a:r>
            <a:r>
              <a:rPr lang="en-GB" dirty="0">
                <a:latin typeface="Calibri"/>
                <a:ea typeface="Calibri"/>
                <a:cs typeface="Calibri"/>
                <a:sym typeface="Calibri"/>
              </a:rPr>
              <a:t> as </a:t>
            </a:r>
            <a:r>
              <a:rPr lang="en-GB" dirty="0" err="1">
                <a:latin typeface="Calibri"/>
                <a:ea typeface="Calibri"/>
                <a:cs typeface="Calibri"/>
                <a:sym typeface="Calibri"/>
              </a:rPr>
              <a:t>contenções</a:t>
            </a:r>
            <a:r>
              <a:rPr lang="en-GB" dirty="0">
                <a:latin typeface="Calibri"/>
                <a:ea typeface="Calibri"/>
                <a:cs typeface="Calibri"/>
                <a:sym typeface="Calibri"/>
              </a:rPr>
              <a:t> </a:t>
            </a:r>
            <a:r>
              <a:rPr lang="en-GB" dirty="0" err="1">
                <a:latin typeface="Calibri"/>
                <a:ea typeface="Calibri"/>
                <a:cs typeface="Calibri"/>
                <a:sym typeface="Calibri"/>
              </a:rPr>
              <a:t>estão</a:t>
            </a:r>
            <a:r>
              <a:rPr lang="en-GB" dirty="0">
                <a:latin typeface="Calibri"/>
                <a:ea typeface="Calibri"/>
                <a:cs typeface="Calibri"/>
                <a:sym typeface="Calibri"/>
              </a:rPr>
              <a:t> </a:t>
            </a:r>
            <a:r>
              <a:rPr lang="en-GB" dirty="0" err="1">
                <a:latin typeface="Calibri"/>
                <a:ea typeface="Calibri"/>
                <a:cs typeface="Calibri"/>
                <a:sym typeface="Calibri"/>
              </a:rPr>
              <a:t>sendo</a:t>
            </a:r>
            <a:r>
              <a:rPr lang="en-GB" dirty="0">
                <a:latin typeface="Calibri"/>
                <a:ea typeface="Calibri"/>
                <a:cs typeface="Calibri"/>
                <a:sym typeface="Calibri"/>
              </a:rPr>
              <a:t> </a:t>
            </a:r>
            <a:r>
              <a:rPr lang="en-GB" dirty="0" err="1">
                <a:latin typeface="Calibri"/>
                <a:ea typeface="Calibri"/>
                <a:cs typeface="Calibri"/>
                <a:sym typeface="Calibri"/>
              </a:rPr>
              <a:t>aplicadas</a:t>
            </a:r>
            <a:r>
              <a:rPr lang="en-GB" dirty="0">
                <a:latin typeface="Calibri"/>
                <a:ea typeface="Calibri"/>
                <a:cs typeface="Calibri"/>
                <a:sym typeface="Calibri"/>
              </a:rPr>
              <a:t>. </a:t>
            </a:r>
            <a:endParaRPr dirty="0">
              <a:latin typeface="Calibri"/>
              <a:ea typeface="Calibri"/>
              <a:cs typeface="Calibri"/>
              <a:sym typeface="Calibri"/>
            </a:endParaRPr>
          </a:p>
          <a:p>
            <a:pPr marL="628650" lvl="1" indent="-285750" algn="l" rtl="0">
              <a:lnSpc>
                <a:spcPct val="115000"/>
              </a:lnSpc>
              <a:spcBef>
                <a:spcPts val="0"/>
              </a:spcBef>
              <a:spcAft>
                <a:spcPts val="0"/>
              </a:spcAft>
              <a:buClr>
                <a:schemeClr val="dk1"/>
              </a:buClr>
              <a:buSzPts val="1200"/>
              <a:buFont typeface="Noto Sans Symbols"/>
              <a:buChar char="∙"/>
            </a:pPr>
            <a:r>
              <a:rPr lang="en-GB" i="1" dirty="0" err="1">
                <a:latin typeface="Calibri"/>
                <a:ea typeface="Calibri"/>
                <a:cs typeface="Calibri"/>
                <a:sym typeface="Calibri"/>
              </a:rPr>
              <a:t>Problemas</a:t>
            </a:r>
            <a:r>
              <a:rPr lang="en-GB" i="1" dirty="0">
                <a:latin typeface="Calibri"/>
                <a:ea typeface="Calibri"/>
                <a:cs typeface="Calibri"/>
                <a:sym typeface="Calibri"/>
              </a:rPr>
              <a:t> </a:t>
            </a:r>
            <a:r>
              <a:rPr lang="en-GB" i="1" dirty="0" err="1">
                <a:latin typeface="Calibri"/>
                <a:ea typeface="Calibri"/>
                <a:cs typeface="Calibri"/>
                <a:sym typeface="Calibri"/>
              </a:rPr>
              <a:t>circulatórios</a:t>
            </a:r>
            <a:r>
              <a:rPr lang="en-GB" i="1" dirty="0">
                <a:latin typeface="Calibri"/>
                <a:ea typeface="Calibri"/>
                <a:cs typeface="Calibri"/>
                <a:sym typeface="Calibri"/>
              </a:rPr>
              <a:t> e </a:t>
            </a:r>
            <a:r>
              <a:rPr lang="en-GB" i="1" dirty="0" err="1">
                <a:latin typeface="Calibri"/>
                <a:ea typeface="Calibri"/>
                <a:cs typeface="Calibri"/>
                <a:sym typeface="Calibri"/>
              </a:rPr>
              <a:t>cutâneos</a:t>
            </a:r>
            <a:r>
              <a:rPr lang="en-GB" i="1" dirty="0">
                <a:latin typeface="Calibri"/>
                <a:ea typeface="Calibri"/>
                <a:cs typeface="Calibri"/>
                <a:sym typeface="Calibri"/>
              </a:rPr>
              <a:t>: A </a:t>
            </a:r>
            <a:r>
              <a:rPr lang="en-GB" i="1" dirty="0" err="1">
                <a:latin typeface="Calibri"/>
                <a:ea typeface="Calibri"/>
                <a:cs typeface="Calibri"/>
                <a:sym typeface="Calibri"/>
              </a:rPr>
              <a:t>pressão</a:t>
            </a:r>
            <a:r>
              <a:rPr lang="en-GB" i="1" dirty="0">
                <a:latin typeface="Calibri"/>
                <a:ea typeface="Calibri"/>
                <a:cs typeface="Calibri"/>
                <a:sym typeface="Calibri"/>
              </a:rPr>
              <a:t> </a:t>
            </a:r>
            <a:r>
              <a:rPr lang="en-GB" i="1" dirty="0" err="1">
                <a:latin typeface="Calibri"/>
                <a:ea typeface="Calibri"/>
                <a:cs typeface="Calibri"/>
                <a:sym typeface="Calibri"/>
              </a:rPr>
              <a:t>sobre</a:t>
            </a:r>
            <a:r>
              <a:rPr lang="en-GB" i="1" dirty="0">
                <a:latin typeface="Calibri"/>
                <a:ea typeface="Calibri"/>
                <a:cs typeface="Calibri"/>
                <a:sym typeface="Calibri"/>
              </a:rPr>
              <a:t> a </a:t>
            </a:r>
            <a:r>
              <a:rPr lang="en-GB" i="1" dirty="0" err="1">
                <a:latin typeface="Calibri"/>
                <a:ea typeface="Calibri"/>
                <a:cs typeface="Calibri"/>
                <a:sym typeface="Calibri"/>
              </a:rPr>
              <a:t>pele</a:t>
            </a:r>
            <a:r>
              <a:rPr lang="en-GB" i="1" dirty="0">
                <a:latin typeface="Calibri"/>
                <a:ea typeface="Calibri"/>
                <a:cs typeface="Calibri"/>
                <a:sym typeface="Calibri"/>
              </a:rPr>
              <a:t> </a:t>
            </a:r>
            <a:r>
              <a:rPr lang="en-GB" i="1" dirty="0" err="1">
                <a:latin typeface="Calibri"/>
                <a:ea typeface="Calibri"/>
                <a:cs typeface="Calibri"/>
                <a:sym typeface="Calibri"/>
              </a:rPr>
              <a:t>causada</a:t>
            </a:r>
            <a:r>
              <a:rPr lang="en-GB" i="1" dirty="0">
                <a:latin typeface="Calibri"/>
                <a:ea typeface="Calibri"/>
                <a:cs typeface="Calibri"/>
                <a:sym typeface="Calibri"/>
              </a:rPr>
              <a:t> </a:t>
            </a:r>
            <a:r>
              <a:rPr lang="en-GB" i="1" dirty="0" err="1">
                <a:latin typeface="Calibri"/>
                <a:ea typeface="Calibri"/>
                <a:cs typeface="Calibri"/>
                <a:sym typeface="Calibri"/>
              </a:rPr>
              <a:t>por</a:t>
            </a:r>
            <a:r>
              <a:rPr lang="en-GB" i="1" dirty="0">
                <a:latin typeface="Calibri"/>
                <a:ea typeface="Calibri"/>
                <a:cs typeface="Calibri"/>
                <a:sym typeface="Calibri"/>
              </a:rPr>
              <a:t> </a:t>
            </a:r>
            <a:r>
              <a:rPr lang="en-GB" i="1" dirty="0" err="1">
                <a:latin typeface="Calibri"/>
                <a:ea typeface="Calibri"/>
                <a:cs typeface="Calibri"/>
                <a:sym typeface="Calibri"/>
              </a:rPr>
              <a:t>contenções</a:t>
            </a:r>
            <a:r>
              <a:rPr lang="en-GB" i="1" dirty="0">
                <a:latin typeface="Calibri"/>
                <a:ea typeface="Calibri"/>
                <a:cs typeface="Calibri"/>
                <a:sym typeface="Calibri"/>
              </a:rPr>
              <a:t> </a:t>
            </a:r>
            <a:r>
              <a:rPr lang="en-GB" i="1" dirty="0" err="1">
                <a:latin typeface="Calibri"/>
                <a:ea typeface="Calibri"/>
                <a:cs typeface="Calibri"/>
                <a:sym typeface="Calibri"/>
              </a:rPr>
              <a:t>apertadas</a:t>
            </a:r>
            <a:r>
              <a:rPr lang="en-GB" i="1" dirty="0">
                <a:latin typeface="Calibri"/>
                <a:ea typeface="Calibri"/>
                <a:cs typeface="Calibri"/>
                <a:sym typeface="Calibri"/>
              </a:rPr>
              <a:t> e </a:t>
            </a:r>
            <a:r>
              <a:rPr lang="en-GB" i="1" dirty="0" err="1">
                <a:latin typeface="Calibri"/>
                <a:ea typeface="Calibri"/>
                <a:cs typeface="Calibri"/>
                <a:sym typeface="Calibri"/>
              </a:rPr>
              <a:t>imobilização</a:t>
            </a:r>
            <a:r>
              <a:rPr lang="en-GB" i="1" dirty="0">
                <a:latin typeface="Calibri"/>
                <a:ea typeface="Calibri"/>
                <a:cs typeface="Calibri"/>
                <a:sym typeface="Calibri"/>
              </a:rPr>
              <a:t> </a:t>
            </a:r>
            <a:r>
              <a:rPr lang="en-GB" i="1" dirty="0" err="1">
                <a:latin typeface="Calibri"/>
                <a:ea typeface="Calibri"/>
                <a:cs typeface="Calibri"/>
                <a:sym typeface="Calibri"/>
              </a:rPr>
              <a:t>pode</a:t>
            </a:r>
            <a:r>
              <a:rPr lang="en-GB" i="1" dirty="0">
                <a:latin typeface="Calibri"/>
                <a:ea typeface="Calibri"/>
                <a:cs typeface="Calibri"/>
                <a:sym typeface="Calibri"/>
              </a:rPr>
              <a:t> </a:t>
            </a:r>
            <a:r>
              <a:rPr lang="en-GB" i="1" dirty="0" err="1">
                <a:latin typeface="Calibri"/>
                <a:ea typeface="Calibri"/>
                <a:cs typeface="Calibri"/>
                <a:sym typeface="Calibri"/>
              </a:rPr>
              <a:t>interferir</a:t>
            </a:r>
            <a:r>
              <a:rPr lang="en-GB" i="1" dirty="0">
                <a:latin typeface="Calibri"/>
                <a:ea typeface="Calibri"/>
                <a:cs typeface="Calibri"/>
                <a:sym typeface="Calibri"/>
              </a:rPr>
              <a:t> </a:t>
            </a:r>
            <a:r>
              <a:rPr lang="en-GB" i="1" dirty="0" err="1">
                <a:latin typeface="Calibri"/>
                <a:ea typeface="Calibri"/>
                <a:cs typeface="Calibri"/>
                <a:sym typeface="Calibri"/>
              </a:rPr>
              <a:t>na</a:t>
            </a:r>
            <a:r>
              <a:rPr lang="en-GB" i="1" dirty="0">
                <a:latin typeface="Calibri"/>
                <a:ea typeface="Calibri"/>
                <a:cs typeface="Calibri"/>
                <a:sym typeface="Calibri"/>
              </a:rPr>
              <a:t> </a:t>
            </a:r>
            <a:r>
              <a:rPr lang="en-GB" i="1" dirty="0" err="1">
                <a:latin typeface="Calibri"/>
                <a:ea typeface="Calibri"/>
                <a:cs typeface="Calibri"/>
                <a:sym typeface="Calibri"/>
              </a:rPr>
              <a:t>circulação</a:t>
            </a:r>
            <a:r>
              <a:rPr lang="en-GB" i="1" dirty="0">
                <a:latin typeface="Calibri"/>
                <a:ea typeface="Calibri"/>
                <a:cs typeface="Calibri"/>
                <a:sym typeface="Calibri"/>
              </a:rPr>
              <a:t> </a:t>
            </a:r>
            <a:r>
              <a:rPr lang="en-GB" i="1" dirty="0" err="1">
                <a:latin typeface="Calibri"/>
                <a:ea typeface="Calibri"/>
                <a:cs typeface="Calibri"/>
                <a:sym typeface="Calibri"/>
              </a:rPr>
              <a:t>sanguínea</a:t>
            </a:r>
            <a:r>
              <a:rPr lang="en-GB" i="1" dirty="0">
                <a:latin typeface="Calibri"/>
                <a:ea typeface="Calibri"/>
                <a:cs typeface="Calibri"/>
                <a:sym typeface="Calibri"/>
              </a:rPr>
              <a:t>. </a:t>
            </a:r>
            <a:r>
              <a:rPr lang="en-GB" i="1" dirty="0" err="1">
                <a:latin typeface="Calibri"/>
                <a:ea typeface="Calibri"/>
                <a:cs typeface="Calibri"/>
                <a:sym typeface="Calibri"/>
              </a:rPr>
              <a:t>Isso</a:t>
            </a:r>
            <a:r>
              <a:rPr lang="en-GB" i="1" dirty="0">
                <a:latin typeface="Calibri"/>
                <a:ea typeface="Calibri"/>
                <a:cs typeface="Calibri"/>
                <a:sym typeface="Calibri"/>
              </a:rPr>
              <a:t> </a:t>
            </a:r>
            <a:r>
              <a:rPr lang="en-GB" i="1" dirty="0" err="1">
                <a:latin typeface="Calibri"/>
                <a:ea typeface="Calibri"/>
                <a:cs typeface="Calibri"/>
                <a:sym typeface="Calibri"/>
              </a:rPr>
              <a:t>pode</a:t>
            </a:r>
            <a:r>
              <a:rPr lang="en-GB" i="1" dirty="0">
                <a:latin typeface="Calibri"/>
                <a:ea typeface="Calibri"/>
                <a:cs typeface="Calibri"/>
                <a:sym typeface="Calibri"/>
              </a:rPr>
              <a:t> </a:t>
            </a:r>
            <a:r>
              <a:rPr lang="en-GB" i="1" dirty="0" err="1">
                <a:latin typeface="Calibri"/>
                <a:ea typeface="Calibri"/>
                <a:cs typeface="Calibri"/>
                <a:sym typeface="Calibri"/>
              </a:rPr>
              <a:t>levar</a:t>
            </a:r>
            <a:r>
              <a:rPr lang="en-GB" i="1" dirty="0">
                <a:latin typeface="Calibri"/>
                <a:ea typeface="Calibri"/>
                <a:cs typeface="Calibri"/>
                <a:sym typeface="Calibri"/>
              </a:rPr>
              <a:t> à </a:t>
            </a:r>
            <a:r>
              <a:rPr lang="en-GB" i="1" dirty="0" err="1">
                <a:latin typeface="Calibri"/>
                <a:ea typeface="Calibri"/>
                <a:cs typeface="Calibri"/>
                <a:sym typeface="Calibri"/>
              </a:rPr>
              <a:t>deterioração</a:t>
            </a:r>
            <a:r>
              <a:rPr lang="en-GB" i="1" dirty="0">
                <a:latin typeface="Calibri"/>
                <a:ea typeface="Calibri"/>
                <a:cs typeface="Calibri"/>
                <a:sym typeface="Calibri"/>
              </a:rPr>
              <a:t> da </a:t>
            </a:r>
            <a:r>
              <a:rPr lang="en-GB" i="1" dirty="0" err="1">
                <a:latin typeface="Calibri"/>
                <a:ea typeface="Calibri"/>
                <a:cs typeface="Calibri"/>
                <a:sym typeface="Calibri"/>
              </a:rPr>
              <a:t>pele</a:t>
            </a:r>
            <a:r>
              <a:rPr lang="en-GB" i="1" dirty="0">
                <a:latin typeface="Calibri"/>
                <a:ea typeface="Calibri"/>
                <a:cs typeface="Calibri"/>
                <a:sym typeface="Calibri"/>
              </a:rPr>
              <a:t> e a </a:t>
            </a:r>
            <a:r>
              <a:rPr lang="en-GB" i="1" dirty="0" err="1">
                <a:latin typeface="Calibri"/>
                <a:ea typeface="Calibri"/>
                <a:cs typeface="Calibri"/>
                <a:sym typeface="Calibri"/>
              </a:rPr>
              <a:t>úlceras</a:t>
            </a:r>
            <a:r>
              <a:rPr lang="en-GB" i="1" dirty="0">
                <a:latin typeface="Calibri"/>
                <a:ea typeface="Calibri"/>
                <a:cs typeface="Calibri"/>
                <a:sym typeface="Calibri"/>
              </a:rPr>
              <a:t> de </a:t>
            </a:r>
            <a:r>
              <a:rPr lang="en-GB" i="1" dirty="0" err="1">
                <a:latin typeface="Calibri"/>
                <a:ea typeface="Calibri"/>
                <a:cs typeface="Calibri"/>
                <a:sym typeface="Calibri"/>
              </a:rPr>
              <a:t>pressão</a:t>
            </a:r>
            <a:r>
              <a:rPr lang="en-GB" i="1" dirty="0">
                <a:latin typeface="Calibri"/>
                <a:ea typeface="Calibri"/>
                <a:cs typeface="Calibri"/>
                <a:sym typeface="Calibri"/>
              </a:rPr>
              <a:t>. </a:t>
            </a:r>
            <a:r>
              <a:rPr lang="en-GB" i="1" dirty="0" err="1">
                <a:latin typeface="Calibri"/>
                <a:ea typeface="Calibri"/>
                <a:cs typeface="Calibri"/>
                <a:sym typeface="Calibri"/>
              </a:rPr>
              <a:t>Também</a:t>
            </a:r>
            <a:r>
              <a:rPr lang="en-GB" i="1" dirty="0">
                <a:latin typeface="Calibri"/>
                <a:ea typeface="Calibri"/>
                <a:cs typeface="Calibri"/>
                <a:sym typeface="Calibri"/>
              </a:rPr>
              <a:t> </a:t>
            </a:r>
            <a:r>
              <a:rPr lang="en-GB" i="1" dirty="0" err="1">
                <a:latin typeface="Calibri"/>
                <a:ea typeface="Calibri"/>
                <a:cs typeface="Calibri"/>
                <a:sym typeface="Calibri"/>
              </a:rPr>
              <a:t>pode</a:t>
            </a:r>
            <a:r>
              <a:rPr lang="en-GB" i="1" dirty="0">
                <a:latin typeface="Calibri"/>
                <a:ea typeface="Calibri"/>
                <a:cs typeface="Calibri"/>
                <a:sym typeface="Calibri"/>
              </a:rPr>
              <a:t> </a:t>
            </a:r>
            <a:r>
              <a:rPr lang="en-GB" i="1" dirty="0" err="1">
                <a:latin typeface="Calibri"/>
                <a:ea typeface="Calibri"/>
                <a:cs typeface="Calibri"/>
                <a:sym typeface="Calibri"/>
              </a:rPr>
              <a:t>levar</a:t>
            </a:r>
            <a:r>
              <a:rPr lang="en-GB" i="1" dirty="0">
                <a:latin typeface="Calibri"/>
                <a:ea typeface="Calibri"/>
                <a:cs typeface="Calibri"/>
                <a:sym typeface="Calibri"/>
              </a:rPr>
              <a:t> à </a:t>
            </a:r>
            <a:r>
              <a:rPr lang="en-GB" i="1" dirty="0" err="1">
                <a:latin typeface="Calibri"/>
                <a:ea typeface="Calibri"/>
                <a:cs typeface="Calibri"/>
                <a:sym typeface="Calibri"/>
              </a:rPr>
              <a:t>gangrena</a:t>
            </a:r>
            <a:r>
              <a:rPr lang="en-GB" i="1" dirty="0">
                <a:latin typeface="Calibri"/>
                <a:ea typeface="Calibri"/>
                <a:cs typeface="Calibri"/>
                <a:sym typeface="Calibri"/>
              </a:rPr>
              <a:t>, que </a:t>
            </a:r>
            <a:r>
              <a:rPr lang="en-GB" i="1" dirty="0" err="1">
                <a:latin typeface="Calibri"/>
                <a:ea typeface="Calibri"/>
                <a:cs typeface="Calibri"/>
                <a:sym typeface="Calibri"/>
              </a:rPr>
              <a:t>é</a:t>
            </a:r>
            <a:r>
              <a:rPr lang="en-GB" i="1" dirty="0">
                <a:latin typeface="Calibri"/>
                <a:ea typeface="Calibri"/>
                <a:cs typeface="Calibri"/>
                <a:sym typeface="Calibri"/>
              </a:rPr>
              <a:t> a </a:t>
            </a:r>
            <a:r>
              <a:rPr lang="en-GB" i="1" dirty="0" err="1">
                <a:latin typeface="Calibri"/>
                <a:ea typeface="Calibri"/>
                <a:cs typeface="Calibri"/>
                <a:sym typeface="Calibri"/>
              </a:rPr>
              <a:t>morte</a:t>
            </a:r>
            <a:r>
              <a:rPr lang="en-GB" i="1" dirty="0">
                <a:latin typeface="Calibri"/>
                <a:ea typeface="Calibri"/>
                <a:cs typeface="Calibri"/>
                <a:sym typeface="Calibri"/>
              </a:rPr>
              <a:t> do </a:t>
            </a:r>
            <a:r>
              <a:rPr lang="en-GB" i="1" dirty="0" err="1">
                <a:latin typeface="Calibri"/>
                <a:ea typeface="Calibri"/>
                <a:cs typeface="Calibri"/>
                <a:sym typeface="Calibri"/>
              </a:rPr>
              <a:t>tecido</a:t>
            </a:r>
            <a:r>
              <a:rPr lang="en-GB" i="1" dirty="0">
                <a:latin typeface="Calibri"/>
                <a:ea typeface="Calibri"/>
                <a:cs typeface="Calibri"/>
                <a:sym typeface="Calibri"/>
              </a:rPr>
              <a:t> mole </a:t>
            </a:r>
            <a:r>
              <a:rPr lang="en-GB" i="1" dirty="0" err="1">
                <a:latin typeface="Calibri"/>
                <a:ea typeface="Calibri"/>
                <a:cs typeface="Calibri"/>
                <a:sym typeface="Calibri"/>
              </a:rPr>
              <a:t>devido</a:t>
            </a:r>
            <a:r>
              <a:rPr lang="en-GB" i="1" dirty="0">
                <a:latin typeface="Calibri"/>
                <a:ea typeface="Calibri"/>
                <a:cs typeface="Calibri"/>
                <a:sym typeface="Calibri"/>
              </a:rPr>
              <a:t> à </a:t>
            </a:r>
            <a:r>
              <a:rPr lang="en-GB" i="1" dirty="0" err="1">
                <a:latin typeface="Calibri"/>
                <a:ea typeface="Calibri"/>
                <a:cs typeface="Calibri"/>
                <a:sym typeface="Calibri"/>
              </a:rPr>
              <a:t>falta</a:t>
            </a:r>
            <a:r>
              <a:rPr lang="en-GB" i="1" dirty="0">
                <a:latin typeface="Calibri"/>
                <a:ea typeface="Calibri"/>
                <a:cs typeface="Calibri"/>
                <a:sym typeface="Calibri"/>
              </a:rPr>
              <a:t> de </a:t>
            </a:r>
            <a:r>
              <a:rPr lang="en-GB" i="1" dirty="0" err="1">
                <a:latin typeface="Calibri"/>
                <a:ea typeface="Calibri"/>
                <a:cs typeface="Calibri"/>
                <a:sym typeface="Calibri"/>
              </a:rPr>
              <a:t>oxigênio</a:t>
            </a:r>
            <a:r>
              <a:rPr lang="en-GB" i="1" dirty="0">
                <a:latin typeface="Calibri"/>
                <a:ea typeface="Calibri"/>
                <a:cs typeface="Calibri"/>
                <a:sym typeface="Calibri"/>
              </a:rPr>
              <a:t>, </a:t>
            </a:r>
            <a:r>
              <a:rPr lang="en-GB" i="1" dirty="0" err="1">
                <a:latin typeface="Calibri"/>
                <a:ea typeface="Calibri"/>
                <a:cs typeface="Calibri"/>
                <a:sym typeface="Calibri"/>
              </a:rPr>
              <a:t>quando</a:t>
            </a:r>
            <a:r>
              <a:rPr lang="en-GB" i="1" dirty="0">
                <a:latin typeface="Calibri"/>
                <a:ea typeface="Calibri"/>
                <a:cs typeface="Calibri"/>
                <a:sym typeface="Calibri"/>
              </a:rPr>
              <a:t> </a:t>
            </a:r>
            <a:r>
              <a:rPr lang="en-GB" i="1" dirty="0" err="1">
                <a:latin typeface="Calibri"/>
                <a:ea typeface="Calibri"/>
                <a:cs typeface="Calibri"/>
                <a:sym typeface="Calibri"/>
              </a:rPr>
              <a:t>ocorre</a:t>
            </a:r>
            <a:r>
              <a:rPr lang="en-GB" i="1" dirty="0">
                <a:latin typeface="Calibri"/>
                <a:ea typeface="Calibri"/>
                <a:cs typeface="Calibri"/>
                <a:sym typeface="Calibri"/>
              </a:rPr>
              <a:t> </a:t>
            </a:r>
            <a:r>
              <a:rPr lang="en-GB" i="1" dirty="0" err="1">
                <a:latin typeface="Calibri"/>
                <a:ea typeface="Calibri"/>
                <a:cs typeface="Calibri"/>
                <a:sym typeface="Calibri"/>
              </a:rPr>
              <a:t>uma</a:t>
            </a:r>
            <a:r>
              <a:rPr lang="en-GB" i="1" dirty="0">
                <a:latin typeface="Calibri"/>
                <a:ea typeface="Calibri"/>
                <a:cs typeface="Calibri"/>
                <a:sym typeface="Calibri"/>
              </a:rPr>
              <a:t> </a:t>
            </a:r>
            <a:r>
              <a:rPr lang="en-GB" i="1" dirty="0" err="1">
                <a:latin typeface="Calibri"/>
                <a:ea typeface="Calibri"/>
                <a:cs typeface="Calibri"/>
                <a:sym typeface="Calibri"/>
              </a:rPr>
              <a:t>interrupção</a:t>
            </a:r>
            <a:r>
              <a:rPr lang="en-GB" i="1" dirty="0">
                <a:latin typeface="Calibri"/>
                <a:ea typeface="Calibri"/>
                <a:cs typeface="Calibri"/>
                <a:sym typeface="Calibri"/>
              </a:rPr>
              <a:t> grave da </a:t>
            </a:r>
            <a:r>
              <a:rPr lang="en-GB" i="1" dirty="0" err="1">
                <a:latin typeface="Calibri"/>
                <a:ea typeface="Calibri"/>
                <a:cs typeface="Calibri"/>
                <a:sym typeface="Calibri"/>
              </a:rPr>
              <a:t>circulação</a:t>
            </a:r>
            <a:r>
              <a:rPr lang="en-GB" i="1" dirty="0">
                <a:latin typeface="Calibri"/>
                <a:ea typeface="Calibri"/>
                <a:cs typeface="Calibri"/>
                <a:sym typeface="Calibri"/>
              </a:rPr>
              <a:t> </a:t>
            </a:r>
            <a:r>
              <a:rPr lang="en-GB" i="1" dirty="0" err="1">
                <a:latin typeface="Calibri"/>
                <a:ea typeface="Calibri"/>
                <a:cs typeface="Calibri"/>
                <a:sym typeface="Calibri"/>
              </a:rPr>
              <a:t>nos</a:t>
            </a:r>
            <a:r>
              <a:rPr lang="en-GB" i="1" dirty="0">
                <a:latin typeface="Calibri"/>
                <a:ea typeface="Calibri"/>
                <a:cs typeface="Calibri"/>
                <a:sym typeface="Calibri"/>
              </a:rPr>
              <a:t> </a:t>
            </a:r>
            <a:r>
              <a:rPr lang="en-GB" i="1" dirty="0" err="1">
                <a:latin typeface="Calibri"/>
                <a:ea typeface="Calibri"/>
                <a:cs typeface="Calibri"/>
                <a:sym typeface="Calibri"/>
              </a:rPr>
              <a:t>membros</a:t>
            </a:r>
            <a:r>
              <a:rPr lang="en-GB" i="1" dirty="0">
                <a:latin typeface="Calibri"/>
                <a:ea typeface="Calibri"/>
                <a:cs typeface="Calibri"/>
                <a:sym typeface="Calibri"/>
              </a:rPr>
              <a:t> </a:t>
            </a:r>
            <a:r>
              <a:rPr lang="en-GB" i="1" dirty="0" err="1">
                <a:latin typeface="Calibri"/>
                <a:ea typeface="Calibri"/>
                <a:cs typeface="Calibri"/>
                <a:sym typeface="Calibri"/>
              </a:rPr>
              <a:t>superiores</a:t>
            </a:r>
            <a:r>
              <a:rPr lang="en-GB" i="1" dirty="0">
                <a:latin typeface="Calibri"/>
                <a:ea typeface="Calibri"/>
                <a:cs typeface="Calibri"/>
                <a:sym typeface="Calibri"/>
              </a:rPr>
              <a:t> </a:t>
            </a:r>
            <a:r>
              <a:rPr lang="en-GB" i="1" dirty="0" err="1">
                <a:latin typeface="Calibri"/>
                <a:ea typeface="Calibri"/>
                <a:cs typeface="Calibri"/>
                <a:sym typeface="Calibri"/>
              </a:rPr>
              <a:t>ou</a:t>
            </a:r>
            <a:r>
              <a:rPr lang="en-GB" i="1" dirty="0">
                <a:latin typeface="Calibri"/>
                <a:ea typeface="Calibri"/>
                <a:cs typeface="Calibri"/>
                <a:sym typeface="Calibri"/>
              </a:rPr>
              <a:t> </a:t>
            </a:r>
            <a:r>
              <a:rPr lang="en-GB" i="1" dirty="0" err="1">
                <a:latin typeface="Calibri"/>
                <a:ea typeface="Calibri"/>
                <a:cs typeface="Calibri"/>
                <a:sym typeface="Calibri"/>
              </a:rPr>
              <a:t>inferiores</a:t>
            </a:r>
            <a:r>
              <a:rPr lang="en-GB" i="1" dirty="0">
                <a:latin typeface="Calibri"/>
                <a:ea typeface="Calibri"/>
                <a:cs typeface="Calibri"/>
                <a:sym typeface="Calibri"/>
              </a:rPr>
              <a:t>. </a:t>
            </a:r>
            <a:endParaRPr dirty="0">
              <a:latin typeface="Calibri"/>
              <a:ea typeface="Calibri"/>
              <a:cs typeface="Calibri"/>
              <a:sym typeface="Calibri"/>
            </a:endParaRPr>
          </a:p>
          <a:p>
            <a:pPr marL="628650" lvl="1" indent="-285750" algn="just" rtl="0">
              <a:lnSpc>
                <a:spcPct val="115000"/>
              </a:lnSpc>
              <a:spcBef>
                <a:spcPts val="0"/>
              </a:spcBef>
              <a:spcAft>
                <a:spcPts val="0"/>
              </a:spcAft>
              <a:buClr>
                <a:schemeClr val="dk1"/>
              </a:buClr>
              <a:buSzPts val="1200"/>
              <a:buFont typeface="Noto Sans Symbols"/>
              <a:buChar char="∙"/>
            </a:pPr>
            <a:r>
              <a:rPr lang="en-GB" i="1" dirty="0" err="1">
                <a:latin typeface="Calibri"/>
                <a:ea typeface="Calibri"/>
                <a:cs typeface="Calibri"/>
                <a:sym typeface="Calibri"/>
              </a:rPr>
              <a:t>Atrofia</a:t>
            </a:r>
            <a:r>
              <a:rPr lang="en-GB" i="1" dirty="0">
                <a:latin typeface="Calibri"/>
                <a:ea typeface="Calibri"/>
                <a:cs typeface="Calibri"/>
                <a:sym typeface="Calibri"/>
              </a:rPr>
              <a:t> muscular.</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450" name="Google Shape;450;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60045" marR="0" lvl="0" indent="-360045" algn="l" rtl="0">
              <a:lnSpc>
                <a:spcPct val="115000"/>
              </a:lnSpc>
              <a:spcBef>
                <a:spcPts val="0"/>
              </a:spcBef>
              <a:spcAft>
                <a:spcPts val="0"/>
              </a:spcAft>
              <a:buNone/>
            </a:pPr>
            <a:r>
              <a:rPr lang="en-GB" b="1" dirty="0" err="1">
                <a:latin typeface="Calibri"/>
                <a:ea typeface="Calibri"/>
                <a:cs typeface="Calibri"/>
                <a:sym typeface="Calibri"/>
              </a:rPr>
              <a:t>Objetivos</a:t>
            </a:r>
            <a:r>
              <a:rPr lang="en-GB" b="1" dirty="0">
                <a:latin typeface="Calibri"/>
                <a:ea typeface="Calibri"/>
                <a:cs typeface="Calibri"/>
                <a:sym typeface="Calibri"/>
              </a:rPr>
              <a:t> de </a:t>
            </a:r>
            <a:r>
              <a:rPr lang="en-GB" b="1" dirty="0" err="1">
                <a:latin typeface="Calibri"/>
                <a:ea typeface="Calibri"/>
                <a:cs typeface="Calibri"/>
                <a:sym typeface="Calibri"/>
              </a:rPr>
              <a:t>aprendizagem</a:t>
            </a:r>
            <a:r>
              <a:rPr lang="en-GB" b="1" dirty="0">
                <a:latin typeface="Calibri"/>
                <a:ea typeface="Calibri"/>
                <a:cs typeface="Calibri"/>
                <a:sym typeface="Calibri"/>
              </a:rPr>
              <a:t> </a:t>
            </a:r>
            <a:endParaRPr b="1" dirty="0">
              <a:latin typeface="Calibri"/>
              <a:ea typeface="Calibri"/>
              <a:cs typeface="Calibri"/>
              <a:sym typeface="Calibri"/>
            </a:endParaRPr>
          </a:p>
          <a:p>
            <a:pPr marL="360045" marR="0" lvl="0" indent="-360045" algn="l" rtl="0">
              <a:lnSpc>
                <a:spcPct val="115000"/>
              </a:lnSpc>
              <a:spcBef>
                <a:spcPts val="0"/>
              </a:spcBef>
              <a:spcAft>
                <a:spcPts val="0"/>
              </a:spcAft>
              <a:buNone/>
            </a:pPr>
            <a:r>
              <a:rPr lang="en-GB" b="1" dirty="0">
                <a:solidFill>
                  <a:srgbClr val="4F81BD"/>
                </a:solidFill>
                <a:latin typeface="Calibri"/>
                <a:ea typeface="Calibri"/>
                <a:cs typeface="Calibri"/>
                <a:sym typeface="Calibri"/>
              </a:rPr>
              <a:t> </a:t>
            </a:r>
            <a:r>
              <a:rPr lang="pt-BR" sz="1200" b="0" i="0" u="none" strike="noStrike" cap="none" dirty="0">
                <a:solidFill>
                  <a:schemeClr val="dk1"/>
                </a:solidFill>
                <a:effectLst/>
                <a:latin typeface="Calibri"/>
                <a:ea typeface="Calibri"/>
                <a:cs typeface="Calibri"/>
                <a:sym typeface="Calibri"/>
              </a:rPr>
              <a:t>No final do treinamento, os participantes serão capazes de: </a:t>
            </a:r>
          </a:p>
          <a:p>
            <a:r>
              <a:rPr lang="pt-BR" sz="1200" b="0" i="0" u="none" strike="noStrike" cap="none" dirty="0">
                <a:solidFill>
                  <a:schemeClr val="dk1"/>
                </a:solidFill>
                <a:effectLst/>
                <a:latin typeface="Calibri"/>
                <a:ea typeface="Calibri"/>
                <a:cs typeface="Calibri"/>
                <a:sym typeface="Calibri"/>
              </a:rPr>
              <a:t>• definir práticas em serviços de saúde que constituam isolamento e contenção; </a:t>
            </a:r>
          </a:p>
          <a:p>
            <a:r>
              <a:rPr lang="pt-BR" sz="1200" b="0" i="0" u="none" strike="noStrike" cap="none" dirty="0">
                <a:solidFill>
                  <a:schemeClr val="dk1"/>
                </a:solidFill>
                <a:effectLst/>
                <a:latin typeface="Calibri"/>
                <a:ea typeface="Calibri"/>
                <a:cs typeface="Calibri"/>
                <a:sym typeface="Calibri"/>
              </a:rPr>
              <a:t>• discutir o impacto físico e psicológico do isolamento e da contenção nas pessoas que utilizam serviços e nos profissionais de serviços de saúde mental e serviços sociais; </a:t>
            </a:r>
          </a:p>
          <a:p>
            <a:r>
              <a:rPr lang="pt-BR" sz="1200" b="0" i="0" u="none" strike="noStrike" cap="none" dirty="0">
                <a:solidFill>
                  <a:schemeClr val="dk1"/>
                </a:solidFill>
                <a:effectLst/>
                <a:latin typeface="Calibri"/>
                <a:ea typeface="Calibri"/>
                <a:cs typeface="Calibri"/>
                <a:sym typeface="Calibri"/>
              </a:rPr>
              <a:t>• entender como isolamento e contenção violam os direitos humanos; </a:t>
            </a:r>
          </a:p>
          <a:p>
            <a:r>
              <a:rPr lang="pt-BR" sz="1200" b="0" i="0" u="none" strike="noStrike" cap="none" dirty="0">
                <a:solidFill>
                  <a:schemeClr val="dk1"/>
                </a:solidFill>
                <a:effectLst/>
                <a:latin typeface="Calibri"/>
                <a:ea typeface="Calibri"/>
                <a:cs typeface="Calibri"/>
                <a:sym typeface="Calibri"/>
              </a:rPr>
              <a:t>• entender e desafiar as razões por trás do uso de isolamento e contenção nos serviços de saúde mental e serviços sociais; </a:t>
            </a:r>
          </a:p>
          <a:p>
            <a:r>
              <a:rPr lang="pt-BR" sz="1200" b="0" i="0" u="none" strike="noStrike" cap="none" dirty="0">
                <a:solidFill>
                  <a:schemeClr val="dk1"/>
                </a:solidFill>
                <a:effectLst/>
                <a:latin typeface="Calibri"/>
                <a:ea typeface="Calibri"/>
                <a:cs typeface="Calibri"/>
                <a:sym typeface="Calibri"/>
              </a:rPr>
              <a:t>• construir conhecimentos e habilidades sobre as diferentes estratégias que podem ser implementadas nos serviços de saúde mental e serviços sociais, a fim de acabar com o isolamento e a contenção. </a:t>
            </a:r>
          </a:p>
        </p:txBody>
      </p:sp>
      <p:sp>
        <p:nvSpPr>
          <p:cNvPr id="113" name="Google Shape;11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15000"/>
              </a:lnSpc>
              <a:spcBef>
                <a:spcPts val="0"/>
              </a:spcBef>
              <a:spcAft>
                <a:spcPts val="0"/>
              </a:spcAft>
              <a:buClr>
                <a:schemeClr val="dk1"/>
              </a:buClr>
              <a:buSzPts val="1200"/>
              <a:buFont typeface="Arial"/>
              <a:buChar char="•"/>
            </a:pPr>
            <a:r>
              <a:rPr lang="en-GB" b="1">
                <a:latin typeface="Calibri"/>
                <a:ea typeface="Calibri"/>
                <a:cs typeface="Calibri"/>
                <a:sym typeface="Calibri"/>
              </a:rPr>
              <a:t>A contenção química </a:t>
            </a:r>
            <a:r>
              <a:rPr lang="en-GB">
                <a:latin typeface="Calibri"/>
                <a:ea typeface="Calibri"/>
                <a:cs typeface="Calibri"/>
                <a:sym typeface="Calibri"/>
              </a:rPr>
              <a:t>pode causar dor através da injeção de medicamentos. Além disso, as pessoas podem ser forçadas a sofrer os efeitos negativos dos medicamentos que, dependendo do medicamento prescrito, podem incluir:</a:t>
            </a:r>
            <a:endParaRPr>
              <a:latin typeface="Calibri"/>
              <a:ea typeface="Calibri"/>
              <a:cs typeface="Calibri"/>
              <a:sym typeface="Calibri"/>
            </a:endParaRPr>
          </a:p>
          <a:p>
            <a:pPr marL="400050" lvl="1" indent="-228600" algn="l" rtl="0">
              <a:lnSpc>
                <a:spcPct val="115000"/>
              </a:lnSpc>
              <a:spcBef>
                <a:spcPts val="1000"/>
              </a:spcBef>
              <a:spcAft>
                <a:spcPts val="0"/>
              </a:spcAft>
              <a:buClr>
                <a:schemeClr val="dk1"/>
              </a:buClr>
              <a:buSzPts val="1200"/>
              <a:buFont typeface="Arial"/>
              <a:buChar char="•"/>
            </a:pPr>
            <a:r>
              <a:rPr lang="en-GB">
                <a:latin typeface="Calibri"/>
                <a:ea typeface="Calibri"/>
                <a:cs typeface="Calibri"/>
                <a:sym typeface="Calibri"/>
              </a:rPr>
              <a:t>Problemas musculares, incluindo espasmos, rigidez, movimentos lentos ou espasmódicos, tremores e inquietação incontrolável (acatisia).</a:t>
            </a:r>
            <a:endParaRPr>
              <a:latin typeface="Calibri"/>
              <a:ea typeface="Calibri"/>
              <a:cs typeface="Calibri"/>
              <a:sym typeface="Calibri"/>
            </a:endParaRPr>
          </a:p>
          <a:p>
            <a:pPr marL="400050" lvl="1" indent="-228600" algn="l"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Efeitos cardíacos, pressão arterial baixa, tonturas, desmaios.</a:t>
            </a:r>
            <a:endParaRPr>
              <a:latin typeface="Calibri"/>
              <a:ea typeface="Calibri"/>
              <a:cs typeface="Calibri"/>
              <a:sym typeface="Calibri"/>
            </a:endParaRPr>
          </a:p>
          <a:p>
            <a:pPr marL="400050" lvl="1" indent="-228600" algn="l"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Boca seca, visão turva, constipação, alucinações, perda de memória, dificuldade em urinar.</a:t>
            </a:r>
            <a:endParaRPr>
              <a:latin typeface="Calibri"/>
              <a:ea typeface="Calibri"/>
              <a:cs typeface="Calibri"/>
              <a:sym typeface="Calibri"/>
            </a:endParaRPr>
          </a:p>
          <a:p>
            <a:pPr marL="400050" lvl="1" indent="-228600" algn="l"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Redução do limiar para convulsões. </a:t>
            </a:r>
            <a:endParaRPr>
              <a:latin typeface="Calibri"/>
              <a:ea typeface="Calibri"/>
              <a:cs typeface="Calibri"/>
              <a:sym typeface="Calibri"/>
            </a:endParaRPr>
          </a:p>
          <a:p>
            <a:pPr marL="400050" lvl="1" indent="-228600" algn="l"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Síndrome neuroléptica maligna: uma condição com risco de vida caracterizada por rigidez, febre, aumento da frequência cardíaca, queda ou aumento significativo da pressão arterial </a:t>
            </a:r>
            <a:r>
              <a:rPr lang="en-GB" i="1">
                <a:latin typeface="Calibri"/>
                <a:ea typeface="Calibri"/>
                <a:cs typeface="Calibri"/>
                <a:sym typeface="Calibri"/>
              </a:rPr>
              <a:t>(</a:t>
            </a:r>
            <a:r>
              <a:rPr lang="en-GB" i="1" u="sng">
                <a:solidFill>
                  <a:schemeClr val="hlink"/>
                </a:solidFill>
                <a:latin typeface="Calibri"/>
                <a:ea typeface="Calibri"/>
                <a:cs typeface="Calibri"/>
                <a:sym typeface="Calibri"/>
                <a:hlinkClick r:id="rId3"/>
              </a:rPr>
              <a:t>26</a:t>
            </a:r>
            <a:r>
              <a:rPr lang="en-GB" i="1">
                <a:latin typeface="Calibri"/>
                <a:ea typeface="Calibri"/>
                <a:cs typeface="Calibri"/>
                <a:sym typeface="Calibri"/>
              </a:rPr>
              <a:t>)</a:t>
            </a:r>
            <a:r>
              <a:rPr lang="en-GB">
                <a:latin typeface="Calibri"/>
                <a:ea typeface="Calibri"/>
                <a:cs typeface="Calibri"/>
                <a:sym typeface="Calibri"/>
              </a:rPr>
              <a:t>.</a:t>
            </a:r>
            <a:endParaRPr>
              <a:latin typeface="Calibri"/>
              <a:ea typeface="Calibri"/>
              <a:cs typeface="Calibri"/>
              <a:sym typeface="Calibri"/>
            </a:endParaRPr>
          </a:p>
          <a:p>
            <a:pPr marL="400050" lvl="1" indent="-228600" algn="l" rtl="0">
              <a:lnSpc>
                <a:spcPct val="115000"/>
              </a:lnSpc>
              <a:spcBef>
                <a:spcPts val="0"/>
              </a:spcBef>
              <a:spcAft>
                <a:spcPts val="0"/>
              </a:spcAft>
              <a:buClr>
                <a:schemeClr val="dk1"/>
              </a:buClr>
              <a:buSzPts val="1200"/>
              <a:buFont typeface="Arial"/>
              <a:buChar char="•"/>
            </a:pPr>
            <a:r>
              <a:rPr lang="en-GB">
                <a:latin typeface="Calibri"/>
                <a:ea typeface="Calibri"/>
                <a:cs typeface="Calibri"/>
                <a:sym typeface="Calibri"/>
              </a:rPr>
              <a:t>Retardamento e embotamento dos processos de pensamento, apatia, perda de motivação para realizar qualquer ação, distanciamento emocional </a:t>
            </a:r>
            <a:r>
              <a:rPr lang="en-GB" i="1">
                <a:latin typeface="Calibri"/>
                <a:ea typeface="Calibri"/>
                <a:cs typeface="Calibri"/>
                <a:sym typeface="Calibri"/>
              </a:rPr>
              <a:t>(</a:t>
            </a:r>
            <a:r>
              <a:rPr lang="en-GB" i="1" u="sng">
                <a:solidFill>
                  <a:schemeClr val="hlink"/>
                </a:solidFill>
                <a:latin typeface="Calibri"/>
                <a:ea typeface="Calibri"/>
                <a:cs typeface="Calibri"/>
                <a:sym typeface="Calibri"/>
                <a:hlinkClick r:id="rId4"/>
              </a:rPr>
              <a:t>27</a:t>
            </a:r>
            <a:r>
              <a:rPr lang="en-GB" i="1">
                <a:latin typeface="Calibri"/>
                <a:ea typeface="Calibri"/>
                <a:cs typeface="Calibri"/>
                <a:sym typeface="Calibri"/>
              </a:rPr>
              <a:t>).</a:t>
            </a:r>
            <a:endParaRPr>
              <a:latin typeface="Calibri"/>
              <a:ea typeface="Calibri"/>
              <a:cs typeface="Calibri"/>
              <a:sym typeface="Calibri"/>
            </a:endParaRPr>
          </a:p>
          <a:p>
            <a:pPr marL="0" lvl="0" indent="0" algn="l" rtl="0">
              <a:spcBef>
                <a:spcPts val="1000"/>
              </a:spcBef>
              <a:spcAft>
                <a:spcPts val="0"/>
              </a:spcAft>
              <a:buNone/>
            </a:pPr>
            <a:endParaRPr/>
          </a:p>
        </p:txBody>
      </p:sp>
      <p:sp>
        <p:nvSpPr>
          <p:cNvPr id="457" name="Google Shape;457;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51</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15000"/>
              </a:lnSpc>
              <a:spcBef>
                <a:spcPts val="0"/>
              </a:spcBef>
              <a:spcAft>
                <a:spcPts val="0"/>
              </a:spcAft>
              <a:buClr>
                <a:schemeClr val="dk1"/>
              </a:buClr>
              <a:buSzPts val="1200"/>
              <a:buFont typeface="Arial"/>
              <a:buChar char="•"/>
              <a:tabLst/>
              <a:defRPr/>
            </a:pPr>
            <a:r>
              <a:rPr lang="en-GB" b="1" dirty="0">
                <a:latin typeface="Calibri"/>
                <a:ea typeface="Calibri"/>
                <a:cs typeface="Calibri"/>
                <a:sym typeface="Calibri"/>
              </a:rPr>
              <a:t>O </a:t>
            </a:r>
            <a:r>
              <a:rPr lang="en-GB" b="1" dirty="0" err="1">
                <a:latin typeface="Calibri"/>
                <a:ea typeface="Calibri"/>
                <a:cs typeface="Calibri"/>
                <a:sym typeface="Calibri"/>
              </a:rPr>
              <a:t>isolamento</a:t>
            </a:r>
            <a:r>
              <a:rPr lang="en-GB" b="1"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fazer</a:t>
            </a:r>
            <a:r>
              <a:rPr lang="en-GB" dirty="0">
                <a:latin typeface="Calibri"/>
                <a:ea typeface="Calibri"/>
                <a:cs typeface="Calibri"/>
                <a:sym typeface="Calibri"/>
              </a:rPr>
              <a:t> com que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entrem</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pânico</a:t>
            </a:r>
            <a:r>
              <a:rPr lang="en-GB" dirty="0">
                <a:latin typeface="Calibri"/>
                <a:ea typeface="Calibri"/>
                <a:cs typeface="Calibri"/>
                <a:sym typeface="Calibri"/>
              </a:rPr>
              <a:t> e se </a:t>
            </a:r>
            <a:r>
              <a:rPr lang="en-GB" dirty="0" err="1">
                <a:latin typeface="Calibri"/>
                <a:ea typeface="Calibri"/>
                <a:cs typeface="Calibri"/>
                <a:sym typeface="Calibri"/>
              </a:rPr>
              <a:t>machuquem</a:t>
            </a:r>
            <a:r>
              <a:rPr lang="en-GB" dirty="0">
                <a:latin typeface="Calibri"/>
                <a:ea typeface="Calibri"/>
                <a:cs typeface="Calibri"/>
                <a:sym typeface="Calibri"/>
              </a:rPr>
              <a:t>. </a:t>
            </a:r>
            <a:endParaRPr dirty="0"/>
          </a:p>
          <a:p>
            <a:pPr marL="628650" lvl="1" indent="-171450" algn="l" rtl="0">
              <a:lnSpc>
                <a:spcPct val="115000"/>
              </a:lnSpc>
              <a:spcBef>
                <a:spcPts val="1000"/>
              </a:spcBef>
              <a:spcAft>
                <a:spcPts val="0"/>
              </a:spcAft>
              <a:buClr>
                <a:schemeClr val="dk1"/>
              </a:buClr>
              <a:buSzPts val="1200"/>
              <a:buFont typeface="Arial"/>
              <a:buChar char="•"/>
            </a:pPr>
            <a:r>
              <a:rPr lang="en-GB" dirty="0">
                <a:latin typeface="Calibri"/>
                <a:ea typeface="Calibri"/>
                <a:cs typeface="Calibri"/>
                <a:sym typeface="Calibri"/>
              </a:rPr>
              <a:t>Elas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precisar</a:t>
            </a:r>
            <a:r>
              <a:rPr lang="en-GB" dirty="0">
                <a:latin typeface="Calibri"/>
                <a:ea typeface="Calibri"/>
                <a:cs typeface="Calibri"/>
                <a:sym typeface="Calibri"/>
              </a:rPr>
              <a:t> de </a:t>
            </a:r>
            <a:r>
              <a:rPr lang="en-GB" dirty="0" err="1">
                <a:latin typeface="Calibri"/>
                <a:ea typeface="Calibri"/>
                <a:cs typeface="Calibri"/>
                <a:sym typeface="Calibri"/>
              </a:rPr>
              <a:t>atendimento</a:t>
            </a:r>
            <a:r>
              <a:rPr lang="en-GB" dirty="0">
                <a:latin typeface="Calibri"/>
                <a:ea typeface="Calibri"/>
                <a:cs typeface="Calibri"/>
                <a:sym typeface="Calibri"/>
              </a:rPr>
              <a:t> </a:t>
            </a:r>
            <a:r>
              <a:rPr lang="en-GB" dirty="0" err="1">
                <a:latin typeface="Calibri"/>
                <a:ea typeface="Calibri"/>
                <a:cs typeface="Calibri"/>
                <a:sym typeface="Calibri"/>
              </a:rPr>
              <a:t>médico</a:t>
            </a:r>
            <a:r>
              <a:rPr lang="en-GB" dirty="0">
                <a:latin typeface="Calibri"/>
                <a:ea typeface="Calibri"/>
                <a:cs typeface="Calibri"/>
                <a:sym typeface="Calibri"/>
              </a:rPr>
              <a:t> </a:t>
            </a:r>
            <a:r>
              <a:rPr lang="en-GB" dirty="0" err="1">
                <a:latin typeface="Calibri"/>
                <a:ea typeface="Calibri"/>
                <a:cs typeface="Calibri"/>
                <a:sym typeface="Calibri"/>
              </a:rPr>
              <a:t>imediato</a:t>
            </a:r>
            <a:r>
              <a:rPr lang="en-GB" dirty="0">
                <a:latin typeface="Calibri"/>
                <a:ea typeface="Calibri"/>
                <a:cs typeface="Calibri"/>
                <a:sym typeface="Calibri"/>
              </a:rPr>
              <a:t> e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ser </a:t>
            </a:r>
            <a:r>
              <a:rPr lang="en-GB" dirty="0" err="1">
                <a:latin typeface="Calibri"/>
                <a:ea typeface="Calibri"/>
                <a:cs typeface="Calibri"/>
                <a:sym typeface="Calibri"/>
              </a:rPr>
              <a:t>ouvidas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vistas a tempo, o que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levar</a:t>
            </a:r>
            <a:r>
              <a:rPr lang="en-GB" dirty="0">
                <a:latin typeface="Calibri"/>
                <a:ea typeface="Calibri"/>
                <a:cs typeface="Calibri"/>
                <a:sym typeface="Calibri"/>
              </a:rPr>
              <a:t> a </a:t>
            </a:r>
            <a:r>
              <a:rPr lang="en-GB" dirty="0" err="1">
                <a:latin typeface="Calibri"/>
                <a:ea typeface="Calibri"/>
                <a:cs typeface="Calibri"/>
                <a:sym typeface="Calibri"/>
              </a:rPr>
              <a:t>deficiências</a:t>
            </a:r>
            <a:r>
              <a:rPr lang="en-GB" dirty="0">
                <a:latin typeface="Calibri"/>
                <a:ea typeface="Calibri"/>
                <a:cs typeface="Calibri"/>
                <a:sym typeface="Calibri"/>
              </a:rPr>
              <a:t> </a:t>
            </a:r>
            <a:r>
              <a:rPr lang="en-GB" dirty="0" err="1">
                <a:latin typeface="Calibri"/>
                <a:ea typeface="Calibri"/>
                <a:cs typeface="Calibri"/>
                <a:sym typeface="Calibri"/>
              </a:rPr>
              <a:t>permanentes</a:t>
            </a:r>
            <a:r>
              <a:rPr lang="en-GB" dirty="0">
                <a:latin typeface="Calibri"/>
                <a:ea typeface="Calibri"/>
                <a:cs typeface="Calibri"/>
                <a:sym typeface="Calibri"/>
              </a:rPr>
              <a:t>. </a:t>
            </a:r>
            <a:endParaRPr dirty="0"/>
          </a:p>
          <a:p>
            <a:pPr marL="628650" lvl="1" indent="-171450" algn="l" rtl="0">
              <a:lnSpc>
                <a:spcPct val="115000"/>
              </a:lnSpc>
              <a:spcBef>
                <a:spcPts val="1000"/>
              </a:spcBef>
              <a:spcAft>
                <a:spcPts val="0"/>
              </a:spcAft>
              <a:buClr>
                <a:schemeClr val="dk1"/>
              </a:buClr>
              <a:buSzPts val="1200"/>
              <a:buFont typeface="Arial"/>
              <a:buChar char="•"/>
            </a:pPr>
            <a:r>
              <a:rPr lang="en-GB" dirty="0" err="1">
                <a:latin typeface="Calibri"/>
                <a:ea typeface="Calibri"/>
                <a:cs typeface="Calibri"/>
                <a:sym typeface="Calibri"/>
              </a:rPr>
              <a:t>Também</a:t>
            </a:r>
            <a:r>
              <a:rPr lang="en-GB" dirty="0">
                <a:latin typeface="Calibri"/>
                <a:ea typeface="Calibri"/>
                <a:cs typeface="Calibri"/>
                <a:sym typeface="Calibri"/>
              </a:rPr>
              <a:t> </a:t>
            </a:r>
            <a:r>
              <a:rPr lang="en-GB" dirty="0" err="1">
                <a:latin typeface="Calibri"/>
                <a:ea typeface="Calibri"/>
                <a:cs typeface="Calibri"/>
                <a:sym typeface="Calibri"/>
              </a:rPr>
              <a:t>correm</a:t>
            </a:r>
            <a:r>
              <a:rPr lang="en-GB" dirty="0">
                <a:latin typeface="Calibri"/>
                <a:ea typeface="Calibri"/>
                <a:cs typeface="Calibri"/>
                <a:sym typeface="Calibri"/>
              </a:rPr>
              <a:t> o </a:t>
            </a:r>
            <a:r>
              <a:rPr lang="en-GB" dirty="0" err="1">
                <a:latin typeface="Calibri"/>
                <a:ea typeface="Calibri"/>
                <a:cs typeface="Calibri"/>
                <a:sym typeface="Calibri"/>
              </a:rPr>
              <a:t>risco</a:t>
            </a:r>
            <a:r>
              <a:rPr lang="en-GB" dirty="0">
                <a:latin typeface="Calibri"/>
                <a:ea typeface="Calibri"/>
                <a:cs typeface="Calibri"/>
                <a:sym typeface="Calibri"/>
              </a:rPr>
              <a:t> de </a:t>
            </a:r>
            <a:r>
              <a:rPr lang="en-GB" dirty="0" err="1">
                <a:latin typeface="Calibri"/>
                <a:ea typeface="Calibri"/>
                <a:cs typeface="Calibri"/>
                <a:sym typeface="Calibri"/>
              </a:rPr>
              <a:t>desidratação</a:t>
            </a:r>
            <a:r>
              <a:rPr lang="en-GB" dirty="0">
                <a:latin typeface="Calibri"/>
                <a:ea typeface="Calibri"/>
                <a:cs typeface="Calibri"/>
                <a:sym typeface="Calibri"/>
              </a:rPr>
              <a:t> e </a:t>
            </a:r>
            <a:r>
              <a:rPr lang="en-GB" dirty="0" err="1">
                <a:latin typeface="Calibri"/>
                <a:ea typeface="Calibri"/>
                <a:cs typeface="Calibri"/>
                <a:sym typeface="Calibri"/>
              </a:rPr>
              <a:t>colapso</a:t>
            </a:r>
            <a:r>
              <a:rPr lang="en-GB" dirty="0">
                <a:latin typeface="Calibri"/>
                <a:ea typeface="Calibri"/>
                <a:cs typeface="Calibri"/>
                <a:sym typeface="Calibri"/>
              </a:rPr>
              <a:t> cardiovascular.</a:t>
            </a:r>
            <a:endParaRPr dirty="0">
              <a:latin typeface="Calibri"/>
              <a:ea typeface="Calibri"/>
              <a:cs typeface="Calibri"/>
              <a:sym typeface="Calibri"/>
            </a:endParaRPr>
          </a:p>
          <a:p>
            <a:pPr marL="171450" lvl="0" indent="-171450" algn="l" rtl="0">
              <a:lnSpc>
                <a:spcPct val="115000"/>
              </a:lnSpc>
              <a:spcBef>
                <a:spcPts val="1000"/>
              </a:spcBef>
              <a:spcAft>
                <a:spcPts val="0"/>
              </a:spcAft>
              <a:buClr>
                <a:schemeClr val="dk1"/>
              </a:buClr>
              <a:buSzPts val="1200"/>
              <a:buFont typeface="Arial"/>
              <a:buChar char="•"/>
            </a:pPr>
            <a:r>
              <a:rPr lang="en-GB" dirty="0">
                <a:latin typeface="Calibri"/>
                <a:ea typeface="Calibri"/>
                <a:cs typeface="Calibri"/>
                <a:sym typeface="Calibri"/>
              </a:rPr>
              <a:t>Quando </a:t>
            </a:r>
            <a:r>
              <a:rPr lang="en-GB" dirty="0" err="1">
                <a:latin typeface="Calibri"/>
                <a:ea typeface="Calibri"/>
                <a:cs typeface="Calibri"/>
                <a:sym typeface="Calibri"/>
              </a:rPr>
              <a:t>diferentes</a:t>
            </a:r>
            <a:r>
              <a:rPr lang="en-GB" dirty="0">
                <a:latin typeface="Calibri"/>
                <a:ea typeface="Calibri"/>
                <a:cs typeface="Calibri"/>
                <a:sym typeface="Calibri"/>
              </a:rPr>
              <a:t> </a:t>
            </a:r>
            <a:r>
              <a:rPr lang="en-GB" dirty="0" err="1">
                <a:latin typeface="Calibri"/>
                <a:ea typeface="Calibri"/>
                <a:cs typeface="Calibri"/>
                <a:sym typeface="Calibri"/>
              </a:rPr>
              <a:t>formas</a:t>
            </a:r>
            <a:r>
              <a:rPr lang="en-GB" dirty="0">
                <a:latin typeface="Calibri"/>
                <a:ea typeface="Calibri"/>
                <a:cs typeface="Calibri"/>
                <a:sym typeface="Calibri"/>
              </a:rPr>
              <a:t> de </a:t>
            </a:r>
            <a:r>
              <a:rPr lang="en-GB" dirty="0" err="1">
                <a:latin typeface="Calibri"/>
                <a:ea typeface="Calibri"/>
                <a:cs typeface="Calibri"/>
                <a:sym typeface="Calibri"/>
              </a:rPr>
              <a:t>isolamento</a:t>
            </a:r>
            <a:r>
              <a:rPr lang="en-GB" dirty="0">
                <a:latin typeface="Calibri"/>
                <a:ea typeface="Calibri"/>
                <a:cs typeface="Calibri"/>
                <a:sym typeface="Calibri"/>
              </a:rPr>
              <a:t> e/</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combinadas</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riscos</a:t>
            </a:r>
            <a:r>
              <a:rPr lang="en-GB" dirty="0">
                <a:latin typeface="Calibri"/>
                <a:ea typeface="Calibri"/>
                <a:cs typeface="Calibri"/>
                <a:sym typeface="Calibri"/>
              </a:rPr>
              <a:t> para a </a:t>
            </a:r>
            <a:r>
              <a:rPr lang="en-GB" dirty="0" err="1">
                <a:latin typeface="Calibri"/>
                <a:ea typeface="Calibri"/>
                <a:cs typeface="Calibri"/>
                <a:sym typeface="Calibri"/>
              </a:rPr>
              <a:t>saúde</a:t>
            </a:r>
            <a:r>
              <a:rPr lang="en-GB" dirty="0">
                <a:latin typeface="Calibri"/>
                <a:ea typeface="Calibri"/>
                <a:cs typeface="Calibri"/>
                <a:sym typeface="Calibri"/>
              </a:rPr>
              <a:t> da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multiplicados</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464" name="Google Shape;464;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52</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53:notes"/>
          <p:cNvSpPr txBox="1">
            <a:spLocks noGrp="1"/>
          </p:cNvSpPr>
          <p:nvPr>
            <p:ph type="body" idx="1"/>
          </p:nvPr>
        </p:nvSpPr>
        <p:spPr>
          <a:xfrm>
            <a:off x="685800" y="4400549"/>
            <a:ext cx="5486400" cy="42846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u="sng" dirty="0" err="1">
                <a:latin typeface="Calibri"/>
                <a:ea typeface="Calibri"/>
                <a:cs typeface="Calibri"/>
                <a:sym typeface="Calibri"/>
              </a:rPr>
              <a:t>Todas</a:t>
            </a:r>
            <a:r>
              <a:rPr lang="en-GB" b="1" u="sng" dirty="0">
                <a:latin typeface="Calibri"/>
                <a:ea typeface="Calibri"/>
                <a:cs typeface="Calibri"/>
                <a:sym typeface="Calibri"/>
              </a:rPr>
              <a:t> as </a:t>
            </a:r>
            <a:r>
              <a:rPr lang="en-GB" b="1" u="sng" dirty="0" err="1">
                <a:latin typeface="Calibri"/>
                <a:ea typeface="Calibri"/>
                <a:cs typeface="Calibri"/>
                <a:sym typeface="Calibri"/>
              </a:rPr>
              <a:t>formas</a:t>
            </a:r>
            <a:r>
              <a:rPr lang="en-GB" b="1" u="sng" dirty="0">
                <a:latin typeface="Calibri"/>
                <a:ea typeface="Calibri"/>
                <a:cs typeface="Calibri"/>
                <a:sym typeface="Calibri"/>
              </a:rPr>
              <a:t> de </a:t>
            </a:r>
            <a:r>
              <a:rPr lang="en-GB" b="1" u="sng" dirty="0" err="1">
                <a:latin typeface="Calibri"/>
                <a:ea typeface="Calibri"/>
                <a:cs typeface="Calibri"/>
                <a:sym typeface="Calibri"/>
              </a:rPr>
              <a:t>isolamento</a:t>
            </a:r>
            <a:r>
              <a:rPr lang="en-GB" b="1" u="sng" dirty="0">
                <a:latin typeface="Calibri"/>
                <a:ea typeface="Calibri"/>
                <a:cs typeface="Calibri"/>
                <a:sym typeface="Calibri"/>
              </a:rPr>
              <a:t> e </a:t>
            </a:r>
            <a:r>
              <a:rPr lang="en-GB" b="1" u="sng" dirty="0" err="1">
                <a:latin typeface="Calibri"/>
                <a:ea typeface="Calibri"/>
                <a:cs typeface="Calibri"/>
                <a:sym typeface="Calibri"/>
              </a:rPr>
              <a:t>contenção</a:t>
            </a:r>
            <a:r>
              <a:rPr lang="en-GB" b="1" u="sng" dirty="0">
                <a:latin typeface="Calibri"/>
                <a:ea typeface="Calibri"/>
                <a:cs typeface="Calibri"/>
                <a:sym typeface="Calibri"/>
              </a:rPr>
              <a:t> </a:t>
            </a:r>
            <a:r>
              <a:rPr lang="en-GB" b="1" u="sng" dirty="0" err="1">
                <a:latin typeface="Calibri"/>
                <a:ea typeface="Calibri"/>
                <a:cs typeface="Calibri"/>
                <a:sym typeface="Calibri"/>
              </a:rPr>
              <a:t>podem</a:t>
            </a:r>
            <a:r>
              <a:rPr lang="en-GB" b="1" u="sng" dirty="0">
                <a:latin typeface="Calibri"/>
                <a:ea typeface="Calibri"/>
                <a:cs typeface="Calibri"/>
                <a:sym typeface="Calibri"/>
              </a:rPr>
              <a:t> </a:t>
            </a:r>
            <a:r>
              <a:rPr lang="en-GB" b="1" u="sng" dirty="0" err="1">
                <a:latin typeface="Calibri"/>
                <a:ea typeface="Calibri"/>
                <a:cs typeface="Calibri"/>
                <a:sym typeface="Calibri"/>
              </a:rPr>
              <a:t>levar</a:t>
            </a:r>
            <a:r>
              <a:rPr lang="en-GB" b="1" u="sng" dirty="0">
                <a:latin typeface="Calibri"/>
                <a:ea typeface="Calibri"/>
                <a:cs typeface="Calibri"/>
                <a:sym typeface="Calibri"/>
              </a:rPr>
              <a:t> à </a:t>
            </a:r>
            <a:r>
              <a:rPr lang="en-GB" b="1" u="sng" dirty="0" err="1">
                <a:latin typeface="Calibri"/>
                <a:ea typeface="Calibri"/>
                <a:cs typeface="Calibri"/>
                <a:sym typeface="Calibri"/>
              </a:rPr>
              <a:t>morte</a:t>
            </a:r>
            <a:r>
              <a:rPr lang="en-GB" b="1" u="sng" dirty="0">
                <a:latin typeface="Calibri"/>
                <a:ea typeface="Calibri"/>
                <a:cs typeface="Calibri"/>
                <a:sym typeface="Calibri"/>
              </a:rPr>
              <a:t> </a:t>
            </a:r>
            <a:r>
              <a:rPr lang="en-GB" b="1" i="1" u="sng" dirty="0">
                <a:latin typeface="Calibri"/>
                <a:ea typeface="Calibri"/>
                <a:cs typeface="Calibri"/>
                <a:sym typeface="Calibri"/>
              </a:rPr>
              <a:t>(</a:t>
            </a:r>
            <a:r>
              <a:rPr lang="en-GB" b="1" i="1"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28</a:t>
            </a:r>
            <a:r>
              <a:rPr lang="en-GB" b="1" i="1" u="sng" dirty="0">
                <a:latin typeface="Calibri"/>
                <a:ea typeface="Calibri"/>
                <a:cs typeface="Calibri"/>
                <a:sym typeface="Calibri"/>
              </a:rPr>
              <a:t>,</a:t>
            </a:r>
            <a:r>
              <a:rPr lang="en-GB" b="1" i="1"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20</a:t>
            </a:r>
            <a:r>
              <a:rPr lang="en-GB" b="1" i="1" u="sng" dirty="0">
                <a:latin typeface="Calibri"/>
                <a:ea typeface="Calibri"/>
                <a:cs typeface="Calibri"/>
                <a:sym typeface="Calibri"/>
              </a:rPr>
              <a:t>,</a:t>
            </a:r>
            <a:r>
              <a:rPr lang="en-GB" b="1" i="1" u="sng" dirty="0">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7</a:t>
            </a:r>
            <a:r>
              <a:rPr lang="en-GB" b="1" i="1" u="sng" dirty="0">
                <a:latin typeface="Calibri"/>
                <a:ea typeface="Calibri"/>
                <a:cs typeface="Calibri"/>
                <a:sym typeface="Calibri"/>
              </a:rPr>
              <a:t>)</a:t>
            </a:r>
            <a:r>
              <a:rPr lang="en-GB" b="1" u="sng" dirty="0">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1000"/>
              </a:spcBef>
              <a:spcAft>
                <a:spcPts val="0"/>
              </a:spcAft>
              <a:buClr>
                <a:schemeClr val="dk1"/>
              </a:buClr>
              <a:buSzPts val="1200"/>
              <a:buFont typeface="Noto Sans Symbols"/>
              <a:buChar char="∙"/>
            </a:pPr>
            <a:r>
              <a:rPr lang="en-GB" dirty="0">
                <a:latin typeface="Calibri"/>
                <a:ea typeface="Calibri"/>
                <a:cs typeface="Calibri"/>
                <a:sym typeface="Calibri"/>
              </a:rPr>
              <a:t>As </a:t>
            </a:r>
            <a:r>
              <a:rPr lang="en-GB" dirty="0" err="1">
                <a:latin typeface="Calibri"/>
                <a:ea typeface="Calibri"/>
                <a:cs typeface="Calibri"/>
                <a:sym typeface="Calibri"/>
              </a:rPr>
              <a:t>investigações</a:t>
            </a:r>
            <a:r>
              <a:rPr lang="en-GB" dirty="0">
                <a:latin typeface="Calibri"/>
                <a:ea typeface="Calibri"/>
                <a:cs typeface="Calibri"/>
                <a:sym typeface="Calibri"/>
              </a:rPr>
              <a:t> </a:t>
            </a:r>
            <a:r>
              <a:rPr lang="en-GB" dirty="0" err="1">
                <a:latin typeface="Calibri"/>
                <a:ea typeface="Calibri"/>
                <a:cs typeface="Calibri"/>
                <a:sym typeface="Calibri"/>
              </a:rPr>
              <a:t>demonstraram</a:t>
            </a:r>
            <a:r>
              <a:rPr lang="en-GB" dirty="0">
                <a:latin typeface="Calibri"/>
                <a:ea typeface="Calibri"/>
                <a:cs typeface="Calibri"/>
                <a:sym typeface="Calibri"/>
              </a:rPr>
              <a:t> que as </a:t>
            </a:r>
            <a:r>
              <a:rPr lang="en-GB" dirty="0" err="1">
                <a:latin typeface="Calibri"/>
                <a:ea typeface="Calibri"/>
                <a:cs typeface="Calibri"/>
                <a:sym typeface="Calibri"/>
              </a:rPr>
              <a:t>causas</a:t>
            </a:r>
            <a:r>
              <a:rPr lang="en-GB" dirty="0">
                <a:latin typeface="Calibri"/>
                <a:ea typeface="Calibri"/>
                <a:cs typeface="Calibri"/>
                <a:sym typeface="Calibri"/>
              </a:rPr>
              <a:t> de </a:t>
            </a:r>
            <a:r>
              <a:rPr lang="en-GB" dirty="0" err="1">
                <a:latin typeface="Calibri"/>
                <a:ea typeface="Calibri"/>
                <a:cs typeface="Calibri"/>
                <a:sym typeface="Calibri"/>
              </a:rPr>
              <a:t>morte</a:t>
            </a:r>
            <a:r>
              <a:rPr lang="en-GB" dirty="0">
                <a:latin typeface="Calibri"/>
                <a:ea typeface="Calibri"/>
                <a:cs typeface="Calibri"/>
                <a:sym typeface="Calibri"/>
              </a:rPr>
              <a:t> </a:t>
            </a:r>
            <a:r>
              <a:rPr lang="en-GB" dirty="0" err="1">
                <a:latin typeface="Calibri"/>
                <a:ea typeface="Calibri"/>
                <a:cs typeface="Calibri"/>
                <a:sym typeface="Calibri"/>
              </a:rPr>
              <a:t>relacionadas</a:t>
            </a:r>
            <a:r>
              <a:rPr lang="en-GB" dirty="0">
                <a:latin typeface="Calibri"/>
                <a:ea typeface="Calibri"/>
                <a:cs typeface="Calibri"/>
                <a:sym typeface="Calibri"/>
              </a:rPr>
              <a:t> à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isolamento</a:t>
            </a:r>
            <a:r>
              <a:rPr lang="en-GB" dirty="0">
                <a:latin typeface="Calibri"/>
                <a:ea typeface="Calibri"/>
                <a:cs typeface="Calibri"/>
                <a:sym typeface="Calibri"/>
              </a:rPr>
              <a:t> </a:t>
            </a:r>
            <a:r>
              <a:rPr lang="en-GB" dirty="0" err="1">
                <a:latin typeface="Calibri"/>
                <a:ea typeface="Calibri"/>
                <a:cs typeface="Calibri"/>
                <a:sym typeface="Calibri"/>
              </a:rPr>
              <a:t>incluem</a:t>
            </a:r>
            <a:r>
              <a:rPr lang="en-GB" dirty="0">
                <a:latin typeface="Calibri"/>
                <a:ea typeface="Calibri"/>
                <a:cs typeface="Calibri"/>
                <a:sym typeface="Calibri"/>
              </a:rPr>
              <a:t> </a:t>
            </a:r>
            <a:r>
              <a:rPr lang="en-GB" dirty="0" err="1">
                <a:latin typeface="Calibri"/>
                <a:ea typeface="Calibri"/>
                <a:cs typeface="Calibri"/>
                <a:sym typeface="Calibri"/>
              </a:rPr>
              <a:t>asfixia</a:t>
            </a:r>
            <a:r>
              <a:rPr lang="en-GB" dirty="0">
                <a:latin typeface="Calibri"/>
                <a:ea typeface="Calibri"/>
                <a:cs typeface="Calibri"/>
                <a:sym typeface="Calibri"/>
              </a:rPr>
              <a:t>, </a:t>
            </a:r>
            <a:r>
              <a:rPr lang="en-GB" dirty="0" err="1">
                <a:latin typeface="Calibri"/>
                <a:ea typeface="Calibri"/>
                <a:cs typeface="Calibri"/>
                <a:sym typeface="Calibri"/>
              </a:rPr>
              <a:t>complicações</a:t>
            </a:r>
            <a:r>
              <a:rPr lang="en-GB" dirty="0">
                <a:latin typeface="Calibri"/>
                <a:ea typeface="Calibri"/>
                <a:cs typeface="Calibri"/>
                <a:sym typeface="Calibri"/>
              </a:rPr>
              <a:t> </a:t>
            </a:r>
            <a:r>
              <a:rPr lang="en-GB" dirty="0" err="1">
                <a:latin typeface="Calibri"/>
                <a:ea typeface="Calibri"/>
                <a:cs typeface="Calibri"/>
                <a:sym typeface="Calibri"/>
              </a:rPr>
              <a:t>cardíacas</a:t>
            </a:r>
            <a:r>
              <a:rPr lang="en-GB" dirty="0">
                <a:latin typeface="Calibri"/>
                <a:ea typeface="Calibri"/>
                <a:cs typeface="Calibri"/>
                <a:sym typeface="Calibri"/>
              </a:rPr>
              <a:t>, overdose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interação</a:t>
            </a:r>
            <a:r>
              <a:rPr lang="en-GB" dirty="0">
                <a:latin typeface="Calibri"/>
                <a:ea typeface="Calibri"/>
                <a:cs typeface="Calibri"/>
                <a:sym typeface="Calibri"/>
              </a:rPr>
              <a:t> de </a:t>
            </a:r>
            <a:r>
              <a:rPr lang="en-GB" dirty="0" err="1">
                <a:latin typeface="Calibri"/>
                <a:ea typeface="Calibri"/>
                <a:cs typeface="Calibri"/>
                <a:sym typeface="Calibri"/>
              </a:rPr>
              <a:t>medicamentos</a:t>
            </a:r>
            <a:r>
              <a:rPr lang="en-GB" dirty="0">
                <a:latin typeface="Calibri"/>
                <a:ea typeface="Calibri"/>
                <a:cs typeface="Calibri"/>
                <a:sym typeface="Calibri"/>
              </a:rPr>
              <a:t>, </a:t>
            </a:r>
            <a:r>
              <a:rPr lang="en-GB" dirty="0" err="1">
                <a:latin typeface="Calibri"/>
                <a:ea typeface="Calibri"/>
                <a:cs typeface="Calibri"/>
                <a:sym typeface="Calibri"/>
              </a:rPr>
              <a:t>traumatismo</a:t>
            </a:r>
            <a:r>
              <a:rPr lang="en-GB" dirty="0">
                <a:latin typeface="Calibri"/>
                <a:ea typeface="Calibri"/>
                <a:cs typeface="Calibri"/>
                <a:sym typeface="Calibri"/>
              </a:rPr>
              <a:t> </a:t>
            </a:r>
            <a:r>
              <a:rPr lang="en-GB" dirty="0" err="1">
                <a:latin typeface="Calibri"/>
                <a:ea typeface="Calibri"/>
                <a:cs typeface="Calibri"/>
                <a:sym typeface="Calibri"/>
              </a:rPr>
              <a:t>contuso</a:t>
            </a:r>
            <a:r>
              <a:rPr lang="en-GB" dirty="0">
                <a:latin typeface="Calibri"/>
                <a:ea typeface="Calibri"/>
                <a:cs typeface="Calibri"/>
                <a:sym typeface="Calibri"/>
              </a:rPr>
              <a:t>, </a:t>
            </a:r>
            <a:r>
              <a:rPr lang="en-GB" dirty="0" err="1">
                <a:latin typeface="Calibri"/>
                <a:ea typeface="Calibri"/>
                <a:cs typeface="Calibri"/>
                <a:sym typeface="Calibri"/>
              </a:rPr>
              <a:t>estrangulamento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sufocamento</a:t>
            </a:r>
            <a:r>
              <a:rPr lang="en-GB" dirty="0">
                <a:latin typeface="Calibri"/>
                <a:ea typeface="Calibri"/>
                <a:cs typeface="Calibri"/>
                <a:sym typeface="Calibri"/>
              </a:rPr>
              <a:t>, </a:t>
            </a:r>
            <a:r>
              <a:rPr lang="en-GB" dirty="0" err="1">
                <a:latin typeface="Calibri"/>
                <a:ea typeface="Calibri"/>
                <a:cs typeface="Calibri"/>
                <a:sym typeface="Calibri"/>
              </a:rPr>
              <a:t>inalação</a:t>
            </a:r>
            <a:r>
              <a:rPr lang="en-GB" dirty="0">
                <a:latin typeface="Calibri"/>
                <a:ea typeface="Calibri"/>
                <a:cs typeface="Calibri"/>
                <a:sym typeface="Calibri"/>
              </a:rPr>
              <a:t> de </a:t>
            </a:r>
            <a:r>
              <a:rPr lang="en-GB" dirty="0" err="1">
                <a:latin typeface="Calibri"/>
                <a:ea typeface="Calibri"/>
                <a:cs typeface="Calibri"/>
                <a:sym typeface="Calibri"/>
              </a:rPr>
              <a:t>fogo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fumaça</a:t>
            </a:r>
            <a:r>
              <a:rPr lang="en-GB" dirty="0">
                <a:latin typeface="Calibri"/>
                <a:ea typeface="Calibri"/>
                <a:cs typeface="Calibri"/>
                <a:sym typeface="Calibri"/>
              </a:rPr>
              <a:t> e </a:t>
            </a:r>
            <a:r>
              <a:rPr lang="en-GB" dirty="0" err="1">
                <a:latin typeface="Calibri"/>
                <a:ea typeface="Calibri"/>
                <a:cs typeface="Calibri"/>
                <a:sym typeface="Calibri"/>
              </a:rPr>
              <a:t>aspiração</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A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isolamento</a:t>
            </a:r>
            <a:r>
              <a:rPr lang="en-GB" dirty="0">
                <a:latin typeface="Calibri"/>
                <a:ea typeface="Calibri"/>
                <a:cs typeface="Calibri"/>
                <a:sym typeface="Calibri"/>
              </a:rPr>
              <a:t> </a:t>
            </a:r>
            <a:r>
              <a:rPr lang="en-GB" dirty="0" err="1">
                <a:latin typeface="Calibri"/>
                <a:ea typeface="Calibri"/>
                <a:cs typeface="Calibri"/>
                <a:sym typeface="Calibri"/>
              </a:rPr>
              <a:t>também</a:t>
            </a:r>
            <a:r>
              <a:rPr lang="en-GB" dirty="0">
                <a:latin typeface="Calibri"/>
                <a:ea typeface="Calibri"/>
                <a:cs typeface="Calibri"/>
                <a:sym typeface="Calibri"/>
              </a:rPr>
              <a:t> </a:t>
            </a:r>
            <a:r>
              <a:rPr lang="en-GB" dirty="0" err="1">
                <a:latin typeface="Calibri"/>
                <a:ea typeface="Calibri"/>
                <a:cs typeface="Calibri"/>
                <a:sym typeface="Calibri"/>
              </a:rPr>
              <a:t>coloca</a:t>
            </a:r>
            <a:r>
              <a:rPr lang="en-GB" dirty="0">
                <a:latin typeface="Calibri"/>
                <a:ea typeface="Calibri"/>
                <a:cs typeface="Calibri"/>
                <a:sym typeface="Calibri"/>
              </a:rPr>
              <a:t>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risco</a:t>
            </a:r>
            <a:r>
              <a:rPr lang="en-GB" dirty="0">
                <a:latin typeface="Calibri"/>
                <a:ea typeface="Calibri"/>
                <a:cs typeface="Calibri"/>
                <a:sym typeface="Calibri"/>
              </a:rPr>
              <a:t>, pois impede </a:t>
            </a:r>
            <a:r>
              <a:rPr lang="en-GB" dirty="0" err="1">
                <a:latin typeface="Calibri"/>
                <a:ea typeface="Calibri"/>
                <a:cs typeface="Calibri"/>
                <a:sym typeface="Calibri"/>
              </a:rPr>
              <a:t>sua</a:t>
            </a:r>
            <a:r>
              <a:rPr lang="en-GB" dirty="0">
                <a:latin typeface="Calibri"/>
                <a:ea typeface="Calibri"/>
                <a:cs typeface="Calibri"/>
                <a:sym typeface="Calibri"/>
              </a:rPr>
              <a:t> </a:t>
            </a:r>
            <a:r>
              <a:rPr lang="en-GB" dirty="0" err="1">
                <a:latin typeface="Calibri"/>
                <a:ea typeface="Calibri"/>
                <a:cs typeface="Calibri"/>
                <a:sym typeface="Calibri"/>
              </a:rPr>
              <a:t>capacidade</a:t>
            </a:r>
            <a:r>
              <a:rPr lang="en-GB" dirty="0">
                <a:latin typeface="Calibri"/>
                <a:ea typeface="Calibri"/>
                <a:cs typeface="Calibri"/>
                <a:sym typeface="Calibri"/>
              </a:rPr>
              <a:t> de </a:t>
            </a:r>
            <a:r>
              <a:rPr lang="en-GB" dirty="0" err="1">
                <a:latin typeface="Calibri"/>
                <a:ea typeface="Calibri"/>
                <a:cs typeface="Calibri"/>
                <a:sym typeface="Calibri"/>
              </a:rPr>
              <a:t>escapar</a:t>
            </a:r>
            <a:r>
              <a:rPr lang="en-GB" dirty="0">
                <a:latin typeface="Calibri"/>
                <a:ea typeface="Calibri"/>
                <a:cs typeface="Calibri"/>
                <a:sym typeface="Calibri"/>
              </a:rPr>
              <a:t> </a:t>
            </a:r>
            <a:r>
              <a:rPr lang="en-GB" dirty="0" err="1">
                <a:latin typeface="Calibri"/>
                <a:ea typeface="Calibri"/>
                <a:cs typeface="Calibri"/>
                <a:sym typeface="Calibri"/>
              </a:rPr>
              <a:t>durante</a:t>
            </a:r>
            <a:r>
              <a:rPr lang="en-GB" dirty="0">
                <a:latin typeface="Calibri"/>
                <a:ea typeface="Calibri"/>
                <a:cs typeface="Calibri"/>
                <a:sym typeface="Calibri"/>
              </a:rPr>
              <a:t> </a:t>
            </a:r>
            <a:r>
              <a:rPr lang="en-GB" dirty="0" err="1">
                <a:latin typeface="Calibri"/>
                <a:ea typeface="Calibri"/>
                <a:cs typeface="Calibri"/>
                <a:sym typeface="Calibri"/>
              </a:rPr>
              <a:t>emergências</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exemplo</a:t>
            </a:r>
            <a:r>
              <a:rPr lang="en-GB" dirty="0">
                <a:latin typeface="Calibri"/>
                <a:ea typeface="Calibri"/>
                <a:cs typeface="Calibri"/>
                <a:sym typeface="Calibri"/>
              </a:rPr>
              <a:t>, </a:t>
            </a:r>
            <a:r>
              <a:rPr lang="en-GB" dirty="0" err="1">
                <a:latin typeface="Calibri"/>
                <a:ea typeface="Calibri"/>
                <a:cs typeface="Calibri"/>
                <a:sym typeface="Calibri"/>
              </a:rPr>
              <a:t>incêndio</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Uma </a:t>
            </a:r>
            <a:r>
              <a:rPr lang="en-GB" dirty="0" err="1">
                <a:latin typeface="Calibri"/>
                <a:ea typeface="Calibri"/>
                <a:cs typeface="Calibri"/>
                <a:sym typeface="Calibri"/>
              </a:rPr>
              <a:t>revisão</a:t>
            </a:r>
            <a:r>
              <a:rPr lang="en-GB" dirty="0">
                <a:latin typeface="Calibri"/>
                <a:ea typeface="Calibri"/>
                <a:cs typeface="Calibri"/>
                <a:sym typeface="Calibri"/>
              </a:rPr>
              <a:t> da </a:t>
            </a:r>
            <a:r>
              <a:rPr lang="en-GB" dirty="0" err="1">
                <a:latin typeface="Calibri"/>
                <a:ea typeface="Calibri"/>
                <a:cs typeface="Calibri"/>
                <a:sym typeface="Calibri"/>
              </a:rPr>
              <a:t>literatura</a:t>
            </a:r>
            <a:r>
              <a:rPr lang="en-GB" dirty="0">
                <a:latin typeface="Calibri"/>
                <a:ea typeface="Calibri"/>
                <a:cs typeface="Calibri"/>
                <a:sym typeface="Calibri"/>
              </a:rPr>
              <a:t> </a:t>
            </a:r>
            <a:r>
              <a:rPr lang="en-GB" dirty="0" err="1">
                <a:latin typeface="Calibri"/>
                <a:ea typeface="Calibri"/>
                <a:cs typeface="Calibri"/>
                <a:sym typeface="Calibri"/>
              </a:rPr>
              <a:t>científica</a:t>
            </a:r>
            <a:r>
              <a:rPr lang="en-GB" dirty="0">
                <a:latin typeface="Calibri"/>
                <a:ea typeface="Calibri"/>
                <a:cs typeface="Calibri"/>
                <a:sym typeface="Calibri"/>
              </a:rPr>
              <a:t> </a:t>
            </a:r>
            <a:r>
              <a:rPr lang="en-GB" dirty="0" err="1">
                <a:latin typeface="Calibri"/>
                <a:ea typeface="Calibri"/>
                <a:cs typeface="Calibri"/>
                <a:sym typeface="Calibri"/>
              </a:rPr>
              <a:t>sobre</a:t>
            </a:r>
            <a:r>
              <a:rPr lang="en-GB" dirty="0">
                <a:latin typeface="Calibri"/>
                <a:ea typeface="Calibri"/>
                <a:cs typeface="Calibri"/>
                <a:sym typeface="Calibri"/>
              </a:rPr>
              <a:t> o </a:t>
            </a:r>
            <a:r>
              <a:rPr lang="en-GB" dirty="0" err="1">
                <a:latin typeface="Calibri"/>
                <a:ea typeface="Calibri"/>
                <a:cs typeface="Calibri"/>
                <a:sym typeface="Calibri"/>
              </a:rPr>
              <a:t>impacto</a:t>
            </a:r>
            <a:r>
              <a:rPr lang="en-GB" dirty="0">
                <a:latin typeface="Calibri"/>
                <a:ea typeface="Calibri"/>
                <a:cs typeface="Calibri"/>
                <a:sym typeface="Calibri"/>
              </a:rPr>
              <a:t> </a:t>
            </a:r>
            <a:r>
              <a:rPr lang="en-GB" dirty="0" err="1">
                <a:latin typeface="Calibri"/>
                <a:ea typeface="Calibri"/>
                <a:cs typeface="Calibri"/>
                <a:sym typeface="Calibri"/>
              </a:rPr>
              <a:t>adverso</a:t>
            </a:r>
            <a:r>
              <a:rPr lang="en-GB" dirty="0">
                <a:latin typeface="Calibri"/>
                <a:ea typeface="Calibri"/>
                <a:cs typeface="Calibri"/>
                <a:sym typeface="Calibri"/>
              </a:rPr>
              <a:t> da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física</a:t>
            </a:r>
            <a:r>
              <a:rPr lang="en-GB" dirty="0">
                <a:latin typeface="Calibri"/>
                <a:ea typeface="Calibri"/>
                <a:cs typeface="Calibri"/>
                <a:sym typeface="Calibri"/>
              </a:rPr>
              <a:t> </a:t>
            </a:r>
            <a:r>
              <a:rPr lang="en-GB" dirty="0" err="1">
                <a:latin typeface="Calibri"/>
                <a:ea typeface="Calibri"/>
                <a:cs typeface="Calibri"/>
                <a:sym typeface="Calibri"/>
              </a:rPr>
              <a:t>mostrou</a:t>
            </a:r>
            <a:r>
              <a:rPr lang="en-GB" dirty="0">
                <a:latin typeface="Calibri"/>
                <a:ea typeface="Calibri"/>
                <a:cs typeface="Calibri"/>
                <a:sym typeface="Calibri"/>
              </a:rPr>
              <a:t> que o </a:t>
            </a:r>
            <a:r>
              <a:rPr lang="en-GB" dirty="0" err="1">
                <a:latin typeface="Calibri"/>
                <a:ea typeface="Calibri"/>
                <a:cs typeface="Calibri"/>
                <a:sym typeface="Calibri"/>
              </a:rPr>
              <a:t>uso</a:t>
            </a:r>
            <a:r>
              <a:rPr lang="en-GB" dirty="0">
                <a:latin typeface="Calibri"/>
                <a:ea typeface="Calibri"/>
                <a:cs typeface="Calibri"/>
                <a:sym typeface="Calibri"/>
              </a:rPr>
              <a:t> de </a:t>
            </a:r>
            <a:r>
              <a:rPr lang="en-GB" dirty="0" err="1">
                <a:latin typeface="Calibri"/>
                <a:ea typeface="Calibri"/>
                <a:cs typeface="Calibri"/>
                <a:sym typeface="Calibri"/>
              </a:rPr>
              <a:t>certas</a:t>
            </a:r>
            <a:r>
              <a:rPr lang="en-GB" dirty="0">
                <a:latin typeface="Calibri"/>
                <a:ea typeface="Calibri"/>
                <a:cs typeface="Calibri"/>
                <a:sym typeface="Calibri"/>
              </a:rPr>
              <a:t> </a:t>
            </a:r>
            <a:r>
              <a:rPr lang="en-GB" dirty="0" err="1">
                <a:latin typeface="Calibri"/>
                <a:ea typeface="Calibri"/>
                <a:cs typeface="Calibri"/>
                <a:sym typeface="Calibri"/>
              </a:rPr>
              <a:t>contenções</a:t>
            </a:r>
            <a:r>
              <a:rPr lang="en-GB" dirty="0">
                <a:latin typeface="Calibri"/>
                <a:ea typeface="Calibri"/>
                <a:cs typeface="Calibri"/>
                <a:sym typeface="Calibri"/>
              </a:rPr>
              <a:t> </a:t>
            </a:r>
            <a:r>
              <a:rPr lang="en-GB" dirty="0" err="1">
                <a:latin typeface="Calibri"/>
                <a:ea typeface="Calibri"/>
                <a:cs typeface="Calibri"/>
                <a:sym typeface="Calibri"/>
              </a:rPr>
              <a:t>manuais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físicas</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particularmente</a:t>
            </a:r>
            <a:r>
              <a:rPr lang="en-GB" dirty="0">
                <a:latin typeface="Calibri"/>
                <a:ea typeface="Calibri"/>
                <a:cs typeface="Calibri"/>
                <a:sym typeface="Calibri"/>
              </a:rPr>
              <a:t> </a:t>
            </a:r>
            <a:r>
              <a:rPr lang="en-GB" dirty="0" err="1">
                <a:latin typeface="Calibri"/>
                <a:ea typeface="Calibri"/>
                <a:cs typeface="Calibri"/>
                <a:sym typeface="Calibri"/>
              </a:rPr>
              <a:t>perigoso</a:t>
            </a:r>
            <a:r>
              <a:rPr lang="en-GB" dirty="0">
                <a:latin typeface="Calibri"/>
                <a:ea typeface="Calibri"/>
                <a:cs typeface="Calibri"/>
                <a:sym typeface="Calibri"/>
              </a:rPr>
              <a:t>, pois </a:t>
            </a:r>
            <a:r>
              <a:rPr lang="en-GB" dirty="0" err="1">
                <a:latin typeface="Calibri"/>
                <a:ea typeface="Calibri"/>
                <a:cs typeface="Calibri"/>
                <a:sym typeface="Calibri"/>
              </a:rPr>
              <a:t>impõe</a:t>
            </a:r>
            <a:r>
              <a:rPr lang="en-GB" dirty="0">
                <a:latin typeface="Calibri"/>
                <a:ea typeface="Calibri"/>
                <a:cs typeface="Calibri"/>
                <a:sym typeface="Calibri"/>
              </a:rPr>
              <a:t> um </a:t>
            </a:r>
            <a:r>
              <a:rPr lang="en-GB" dirty="0" err="1">
                <a:latin typeface="Calibri"/>
                <a:ea typeface="Calibri"/>
                <a:cs typeface="Calibri"/>
                <a:sym typeface="Calibri"/>
              </a:rPr>
              <a:t>efeito</a:t>
            </a:r>
            <a:r>
              <a:rPr lang="en-GB" dirty="0">
                <a:latin typeface="Calibri"/>
                <a:ea typeface="Calibri"/>
                <a:cs typeface="Calibri"/>
                <a:sym typeface="Calibri"/>
              </a:rPr>
              <a:t> </a:t>
            </a:r>
            <a:r>
              <a:rPr lang="en-GB" dirty="0" err="1">
                <a:latin typeface="Calibri"/>
                <a:ea typeface="Calibri"/>
                <a:cs typeface="Calibri"/>
                <a:sym typeface="Calibri"/>
              </a:rPr>
              <a:t>restritivo</a:t>
            </a:r>
            <a:r>
              <a:rPr lang="en-GB" dirty="0">
                <a:latin typeface="Calibri"/>
                <a:ea typeface="Calibri"/>
                <a:cs typeface="Calibri"/>
                <a:sym typeface="Calibri"/>
              </a:rPr>
              <a:t> </a:t>
            </a:r>
            <a:r>
              <a:rPr lang="en-GB" dirty="0" err="1">
                <a:latin typeface="Calibri"/>
                <a:ea typeface="Calibri"/>
                <a:cs typeface="Calibri"/>
                <a:sym typeface="Calibri"/>
              </a:rPr>
              <a:t>sobre</a:t>
            </a:r>
            <a:r>
              <a:rPr lang="en-GB" dirty="0">
                <a:latin typeface="Calibri"/>
                <a:ea typeface="Calibri"/>
                <a:cs typeface="Calibri"/>
                <a:sym typeface="Calibri"/>
              </a:rPr>
              <a:t> o </a:t>
            </a:r>
            <a:r>
              <a:rPr lang="en-GB" dirty="0" err="1">
                <a:latin typeface="Calibri"/>
                <a:ea typeface="Calibri"/>
                <a:cs typeface="Calibri"/>
                <a:sym typeface="Calibri"/>
              </a:rPr>
              <a:t>funcionamento</a:t>
            </a:r>
            <a:r>
              <a:rPr lang="en-GB" dirty="0">
                <a:latin typeface="Calibri"/>
                <a:ea typeface="Calibri"/>
                <a:cs typeface="Calibri"/>
                <a:sym typeface="Calibri"/>
              </a:rPr>
              <a:t> </a:t>
            </a:r>
            <a:r>
              <a:rPr lang="en-GB" dirty="0" err="1">
                <a:latin typeface="Calibri"/>
                <a:ea typeface="Calibri"/>
                <a:cs typeface="Calibri"/>
                <a:sym typeface="Calibri"/>
              </a:rPr>
              <a:t>respiratório</a:t>
            </a:r>
            <a:r>
              <a:rPr lang="en-GB" dirty="0">
                <a:latin typeface="Calibri"/>
                <a:ea typeface="Calibri"/>
                <a:cs typeface="Calibri"/>
                <a:sym typeface="Calibri"/>
              </a:rPr>
              <a:t> </a:t>
            </a:r>
            <a:r>
              <a:rPr lang="en-GB" i="1" dirty="0">
                <a:latin typeface="Calibri"/>
                <a:ea typeface="Calibri"/>
                <a:cs typeface="Calibri"/>
                <a:sym typeface="Calibri"/>
              </a:rPr>
              <a:t>(</a:t>
            </a:r>
            <a:r>
              <a:rPr lang="en-GB" i="1" u="sng" dirty="0">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29</a:t>
            </a:r>
            <a:r>
              <a:rPr lang="en-GB" i="1" dirty="0">
                <a:latin typeface="Calibri"/>
                <a:ea typeface="Calibri"/>
                <a:cs typeface="Calibri"/>
                <a:sym typeface="Calibri"/>
              </a:rPr>
              <a:t>)</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A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química</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entrar</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conflito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interferir</a:t>
            </a:r>
            <a:r>
              <a:rPr lang="en-GB" dirty="0">
                <a:latin typeface="Calibri"/>
                <a:ea typeface="Calibri"/>
                <a:cs typeface="Calibri"/>
                <a:sym typeface="Calibri"/>
              </a:rPr>
              <a:t> com outros </a:t>
            </a:r>
            <a:r>
              <a:rPr lang="en-GB" dirty="0" err="1">
                <a:latin typeface="Calibri"/>
                <a:ea typeface="Calibri"/>
                <a:cs typeface="Calibri"/>
                <a:sym typeface="Calibri"/>
              </a:rPr>
              <a:t>medicamentos</a:t>
            </a:r>
            <a:r>
              <a:rPr lang="en-GB" dirty="0">
                <a:latin typeface="Calibri"/>
                <a:ea typeface="Calibri"/>
                <a:cs typeface="Calibri"/>
                <a:sym typeface="Calibri"/>
              </a:rPr>
              <a:t>, </a:t>
            </a:r>
            <a:r>
              <a:rPr lang="en-GB" dirty="0" err="1">
                <a:latin typeface="Calibri"/>
                <a:ea typeface="Calibri"/>
                <a:cs typeface="Calibri"/>
                <a:sym typeface="Calibri"/>
              </a:rPr>
              <a:t>arriscando</a:t>
            </a:r>
            <a:r>
              <a:rPr lang="en-GB" dirty="0">
                <a:latin typeface="Calibri"/>
                <a:ea typeface="Calibri"/>
                <a:cs typeface="Calibri"/>
                <a:sym typeface="Calibri"/>
              </a:rPr>
              <a:t> a </a:t>
            </a:r>
            <a:r>
              <a:rPr lang="en-GB" dirty="0" err="1">
                <a:latin typeface="Calibri"/>
                <a:ea typeface="Calibri"/>
                <a:cs typeface="Calibri"/>
                <a:sym typeface="Calibri"/>
              </a:rPr>
              <a:t>medicação</a:t>
            </a:r>
            <a:r>
              <a:rPr lang="en-GB" dirty="0">
                <a:latin typeface="Calibri"/>
                <a:ea typeface="Calibri"/>
                <a:cs typeface="Calibri"/>
                <a:sym typeface="Calibri"/>
              </a:rPr>
              <a:t> </a:t>
            </a:r>
            <a:r>
              <a:rPr lang="en-GB" dirty="0" err="1">
                <a:latin typeface="Calibri"/>
                <a:ea typeface="Calibri"/>
                <a:cs typeface="Calibri"/>
                <a:sym typeface="Calibri"/>
              </a:rPr>
              <a:t>excessiva</a:t>
            </a:r>
            <a:r>
              <a:rPr lang="en-GB" dirty="0">
                <a:latin typeface="Calibri"/>
                <a:ea typeface="Calibri"/>
                <a:cs typeface="Calibri"/>
                <a:sym typeface="Calibri"/>
              </a:rPr>
              <a:t> e a </a:t>
            </a:r>
            <a:r>
              <a:rPr lang="en-GB" dirty="0" err="1">
                <a:latin typeface="Calibri"/>
                <a:ea typeface="Calibri"/>
                <a:cs typeface="Calibri"/>
                <a:sym typeface="Calibri"/>
              </a:rPr>
              <a:t>morte</a:t>
            </a:r>
            <a:r>
              <a:rPr lang="en-GB" dirty="0">
                <a:latin typeface="Calibri"/>
                <a:ea typeface="Calibri"/>
                <a:cs typeface="Calibri"/>
                <a:sym typeface="Calibri"/>
              </a:rPr>
              <a:t> </a:t>
            </a:r>
            <a:r>
              <a:rPr lang="en-GB" dirty="0" err="1">
                <a:latin typeface="Calibri"/>
                <a:ea typeface="Calibri"/>
                <a:cs typeface="Calibri"/>
                <a:sym typeface="Calibri"/>
              </a:rPr>
              <a:t>súbita</a:t>
            </a:r>
            <a:r>
              <a:rPr lang="en-GB" dirty="0">
                <a:latin typeface="Calibri"/>
                <a:ea typeface="Calibri"/>
                <a:cs typeface="Calibri"/>
                <a:sym typeface="Calibri"/>
              </a:rPr>
              <a:t> </a:t>
            </a:r>
            <a:r>
              <a:rPr lang="en-GB" i="1" dirty="0">
                <a:latin typeface="Calibri"/>
                <a:ea typeface="Calibri"/>
                <a:cs typeface="Calibri"/>
                <a:sym typeface="Calibri"/>
              </a:rPr>
              <a:t>(</a:t>
            </a:r>
            <a:r>
              <a:rPr lang="en-GB" i="1" u="sng" dirty="0">
                <a:solidFill>
                  <a:srgbClr val="0000FF"/>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30</a:t>
            </a:r>
            <a:r>
              <a:rPr lang="en-GB" i="1" dirty="0">
                <a:latin typeface="Calibri"/>
                <a:ea typeface="Calibri"/>
                <a:cs typeface="Calibri"/>
                <a:sym typeface="Calibri"/>
              </a:rPr>
              <a:t>)</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Existem</a:t>
            </a:r>
            <a:r>
              <a:rPr lang="en-GB" dirty="0">
                <a:latin typeface="Calibri"/>
                <a:ea typeface="Calibri"/>
                <a:cs typeface="Calibri"/>
                <a:sym typeface="Calibri"/>
              </a:rPr>
              <a:t> </a:t>
            </a:r>
            <a:r>
              <a:rPr lang="en-GB" dirty="0" err="1">
                <a:latin typeface="Calibri"/>
                <a:ea typeface="Calibri"/>
                <a:cs typeface="Calibri"/>
                <a:sym typeface="Calibri"/>
              </a:rPr>
              <a:t>muito</a:t>
            </a:r>
            <a:r>
              <a:rPr lang="en-GB" dirty="0">
                <a:latin typeface="Calibri"/>
                <a:ea typeface="Calibri"/>
                <a:cs typeface="Calibri"/>
                <a:sym typeface="Calibri"/>
              </a:rPr>
              <a:t> </a:t>
            </a:r>
            <a:r>
              <a:rPr lang="en-GB" dirty="0" err="1">
                <a:latin typeface="Calibri"/>
                <a:ea typeface="Calibri"/>
                <a:cs typeface="Calibri"/>
                <a:sym typeface="Calibri"/>
              </a:rPr>
              <a:t>poucos</a:t>
            </a:r>
            <a:r>
              <a:rPr lang="en-GB" dirty="0">
                <a:latin typeface="Calibri"/>
                <a:ea typeface="Calibri"/>
                <a:cs typeface="Calibri"/>
                <a:sym typeface="Calibri"/>
              </a:rPr>
              <a:t> dados </a:t>
            </a:r>
            <a:r>
              <a:rPr lang="en-GB" dirty="0" err="1">
                <a:latin typeface="Calibri"/>
                <a:ea typeface="Calibri"/>
                <a:cs typeface="Calibri"/>
                <a:sym typeface="Calibri"/>
              </a:rPr>
              <a:t>recentes</a:t>
            </a:r>
            <a:r>
              <a:rPr lang="en-GB" dirty="0">
                <a:latin typeface="Calibri"/>
                <a:ea typeface="Calibri"/>
                <a:cs typeface="Calibri"/>
                <a:sym typeface="Calibri"/>
              </a:rPr>
              <a:t> </a:t>
            </a:r>
            <a:r>
              <a:rPr lang="en-GB" dirty="0" err="1">
                <a:latin typeface="Calibri"/>
                <a:ea typeface="Calibri"/>
                <a:cs typeface="Calibri"/>
                <a:sym typeface="Calibri"/>
              </a:rPr>
              <a:t>sobre</a:t>
            </a:r>
            <a:r>
              <a:rPr lang="en-GB" dirty="0">
                <a:latin typeface="Calibri"/>
                <a:ea typeface="Calibri"/>
                <a:cs typeface="Calibri"/>
                <a:sym typeface="Calibri"/>
              </a:rPr>
              <a:t> o </a:t>
            </a:r>
            <a:r>
              <a:rPr lang="en-GB" dirty="0" err="1">
                <a:latin typeface="Calibri"/>
                <a:ea typeface="Calibri"/>
                <a:cs typeface="Calibri"/>
                <a:sym typeface="Calibri"/>
              </a:rPr>
              <a:t>número</a:t>
            </a:r>
            <a:r>
              <a:rPr lang="en-GB" dirty="0">
                <a:latin typeface="Calibri"/>
                <a:ea typeface="Calibri"/>
                <a:cs typeface="Calibri"/>
                <a:sym typeface="Calibri"/>
              </a:rPr>
              <a:t> de </a:t>
            </a:r>
            <a:r>
              <a:rPr lang="en-GB" dirty="0" err="1">
                <a:latin typeface="Calibri"/>
                <a:ea typeface="Calibri"/>
                <a:cs typeface="Calibri"/>
                <a:sym typeface="Calibri"/>
              </a:rPr>
              <a:t>mortes</a:t>
            </a:r>
            <a:r>
              <a:rPr lang="en-GB" dirty="0">
                <a:latin typeface="Calibri"/>
                <a:ea typeface="Calibri"/>
                <a:cs typeface="Calibri"/>
                <a:sym typeface="Calibri"/>
              </a:rPr>
              <a:t> </a:t>
            </a:r>
            <a:r>
              <a:rPr lang="en-GB" dirty="0" err="1">
                <a:latin typeface="Calibri"/>
                <a:ea typeface="Calibri"/>
                <a:cs typeface="Calibri"/>
                <a:sym typeface="Calibri"/>
              </a:rPr>
              <a:t>relacionadas</a:t>
            </a:r>
            <a:r>
              <a:rPr lang="en-GB" dirty="0">
                <a:latin typeface="Calibri"/>
                <a:ea typeface="Calibri"/>
                <a:cs typeface="Calibri"/>
                <a:sym typeface="Calibri"/>
              </a:rPr>
              <a:t> com o </a:t>
            </a:r>
            <a:r>
              <a:rPr lang="en-GB" dirty="0" err="1">
                <a:latin typeface="Calibri"/>
                <a:ea typeface="Calibri"/>
                <a:cs typeface="Calibri"/>
                <a:sym typeface="Calibri"/>
              </a:rPr>
              <a:t>isolamento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 </a:t>
            </a:r>
            <a:r>
              <a:rPr lang="en-GB" dirty="0" err="1">
                <a:latin typeface="Calibri"/>
                <a:ea typeface="Calibri"/>
                <a:cs typeface="Calibri"/>
                <a:sym typeface="Calibri"/>
              </a:rPr>
              <a:t>contenção</a:t>
            </a:r>
            <a:r>
              <a:rPr lang="en-GB" dirty="0">
                <a:latin typeface="Calibri"/>
                <a:ea typeface="Calibri"/>
                <a:cs typeface="Calibri"/>
                <a:sym typeface="Calibri"/>
              </a:rPr>
              <a:t>. No </a:t>
            </a:r>
            <a:r>
              <a:rPr lang="en-GB" dirty="0" err="1">
                <a:latin typeface="Calibri"/>
                <a:ea typeface="Calibri"/>
                <a:cs typeface="Calibri"/>
                <a:sym typeface="Calibri"/>
              </a:rPr>
              <a:t>entanto</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investigação</a:t>
            </a:r>
            <a:r>
              <a:rPr lang="en-GB" dirty="0">
                <a:latin typeface="Calibri"/>
                <a:ea typeface="Calibri"/>
                <a:cs typeface="Calibri"/>
                <a:sym typeface="Calibri"/>
              </a:rPr>
              <a:t> </a:t>
            </a:r>
            <a:r>
              <a:rPr lang="en-GB" dirty="0" err="1">
                <a:latin typeface="Calibri"/>
                <a:ea typeface="Calibri"/>
                <a:cs typeface="Calibri"/>
                <a:sym typeface="Calibri"/>
              </a:rPr>
              <a:t>nacional</a:t>
            </a:r>
            <a:r>
              <a:rPr lang="en-GB" dirty="0">
                <a:latin typeface="Calibri"/>
                <a:ea typeface="Calibri"/>
                <a:cs typeface="Calibri"/>
                <a:sym typeface="Calibri"/>
              </a:rPr>
              <a:t> </a:t>
            </a:r>
            <a:r>
              <a:rPr lang="en-GB" dirty="0" err="1">
                <a:latin typeface="Calibri"/>
                <a:ea typeface="Calibri"/>
                <a:cs typeface="Calibri"/>
                <a:sym typeface="Calibri"/>
              </a:rPr>
              <a:t>realizada</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50 </a:t>
            </a:r>
            <a:r>
              <a:rPr lang="en-GB" dirty="0" err="1">
                <a:latin typeface="Calibri"/>
                <a:ea typeface="Calibri"/>
                <a:cs typeface="Calibri"/>
                <a:sym typeface="Calibri"/>
              </a:rPr>
              <a:t>estados</a:t>
            </a:r>
            <a:r>
              <a:rPr lang="en-GB" dirty="0">
                <a:latin typeface="Calibri"/>
                <a:ea typeface="Calibri"/>
                <a:cs typeface="Calibri"/>
                <a:sym typeface="Calibri"/>
              </a:rPr>
              <a:t> dos EUA </a:t>
            </a:r>
            <a:r>
              <a:rPr lang="en-GB" dirty="0" err="1">
                <a:latin typeface="Calibri"/>
                <a:ea typeface="Calibri"/>
                <a:cs typeface="Calibri"/>
                <a:sym typeface="Calibri"/>
              </a:rPr>
              <a:t>estimou</a:t>
            </a:r>
            <a:r>
              <a:rPr lang="en-GB" dirty="0">
                <a:latin typeface="Calibri"/>
                <a:ea typeface="Calibri"/>
                <a:cs typeface="Calibri"/>
                <a:sym typeface="Calibri"/>
              </a:rPr>
              <a:t> que entre 50 e 150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morrem</a:t>
            </a:r>
            <a:r>
              <a:rPr lang="en-GB" dirty="0">
                <a:latin typeface="Calibri"/>
                <a:ea typeface="Calibri"/>
                <a:cs typeface="Calibri"/>
                <a:sym typeface="Calibri"/>
              </a:rPr>
              <a:t> </a:t>
            </a:r>
            <a:r>
              <a:rPr lang="en-GB" dirty="0" err="1">
                <a:latin typeface="Calibri"/>
                <a:ea typeface="Calibri"/>
                <a:cs typeface="Calibri"/>
                <a:sym typeface="Calibri"/>
              </a:rPr>
              <a:t>todos</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anos</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serviços</a:t>
            </a:r>
            <a:r>
              <a:rPr lang="en-GB" dirty="0">
                <a:latin typeface="Calibri"/>
                <a:ea typeface="Calibri"/>
                <a:cs typeface="Calibri"/>
                <a:sym typeface="Calibri"/>
              </a:rPr>
              <a:t> de </a:t>
            </a:r>
            <a:r>
              <a:rPr lang="en-GB" dirty="0" err="1">
                <a:latin typeface="Calibri"/>
                <a:ea typeface="Calibri"/>
                <a:cs typeface="Calibri"/>
                <a:sym typeface="Calibri"/>
              </a:rPr>
              <a:t>saúde</a:t>
            </a:r>
            <a:r>
              <a:rPr lang="en-GB" dirty="0">
                <a:latin typeface="Calibri"/>
                <a:ea typeface="Calibri"/>
                <a:cs typeface="Calibri"/>
                <a:sym typeface="Calibri"/>
              </a:rPr>
              <a:t> mental e </a:t>
            </a:r>
            <a:r>
              <a:rPr lang="en-GB" dirty="0" err="1">
                <a:latin typeface="Calibri"/>
                <a:ea typeface="Calibri"/>
                <a:cs typeface="Calibri"/>
                <a:sym typeface="Calibri"/>
              </a:rPr>
              <a:t>lares</a:t>
            </a:r>
            <a:r>
              <a:rPr lang="en-GB" dirty="0">
                <a:latin typeface="Calibri"/>
                <a:ea typeface="Calibri"/>
                <a:cs typeface="Calibri"/>
                <a:sym typeface="Calibri"/>
              </a:rPr>
              <a:t> </a:t>
            </a:r>
            <a:r>
              <a:rPr lang="en-GB" dirty="0" err="1">
                <a:latin typeface="Calibri"/>
                <a:ea typeface="Calibri"/>
                <a:cs typeface="Calibri"/>
                <a:sym typeface="Calibri"/>
              </a:rPr>
              <a:t>coletivos</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resultado</a:t>
            </a:r>
            <a:r>
              <a:rPr lang="en-GB" dirty="0">
                <a:latin typeface="Calibri"/>
                <a:ea typeface="Calibri"/>
                <a:cs typeface="Calibri"/>
                <a:sym typeface="Calibri"/>
              </a:rPr>
              <a:t> </a:t>
            </a:r>
            <a:r>
              <a:rPr lang="en-GB" dirty="0" err="1">
                <a:latin typeface="Calibri"/>
                <a:ea typeface="Calibri"/>
                <a:cs typeface="Calibri"/>
                <a:sym typeface="Calibri"/>
              </a:rPr>
              <a:t>direto</a:t>
            </a:r>
            <a:r>
              <a:rPr lang="en-GB" dirty="0">
                <a:latin typeface="Calibri"/>
                <a:ea typeface="Calibri"/>
                <a:cs typeface="Calibri"/>
                <a:sym typeface="Calibri"/>
              </a:rPr>
              <a:t> de </a:t>
            </a:r>
            <a:r>
              <a:rPr lang="en-GB" dirty="0" err="1">
                <a:latin typeface="Calibri"/>
                <a:ea typeface="Calibri"/>
                <a:cs typeface="Calibri"/>
                <a:sym typeface="Calibri"/>
              </a:rPr>
              <a:t>práticas</a:t>
            </a:r>
            <a:r>
              <a:rPr lang="en-GB" dirty="0">
                <a:latin typeface="Calibri"/>
                <a:ea typeface="Calibri"/>
                <a:cs typeface="Calibri"/>
                <a:sym typeface="Calibri"/>
              </a:rPr>
              <a:t> de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a:solidFill>
                  <a:srgbClr val="FF0000"/>
                </a:solidFill>
                <a:latin typeface="Calibri"/>
                <a:ea typeface="Calibri"/>
                <a:cs typeface="Calibri"/>
                <a:sym typeface="Calibri"/>
              </a:rPr>
              <a:t>(</a:t>
            </a:r>
            <a:r>
              <a:rPr lang="en-GB" dirty="0" err="1">
                <a:solidFill>
                  <a:srgbClr val="FF0000"/>
                </a:solidFill>
                <a:latin typeface="Calibri"/>
                <a:ea typeface="Calibri"/>
                <a:cs typeface="Calibri"/>
                <a:sym typeface="Calibri"/>
              </a:rPr>
              <a:t>referência</a:t>
            </a:r>
            <a:r>
              <a:rPr lang="en-GB" dirty="0">
                <a:solidFill>
                  <a:srgbClr val="FF0000"/>
                </a:solidFill>
                <a:latin typeface="Calibri"/>
                <a:ea typeface="Calibri"/>
                <a:cs typeface="Calibri"/>
                <a:sym typeface="Calibri"/>
              </a:rPr>
              <a:t> </a:t>
            </a:r>
            <a:r>
              <a:rPr lang="en-GB" dirty="0" err="1">
                <a:solidFill>
                  <a:srgbClr val="FF0000"/>
                </a:solidFill>
                <a:latin typeface="Calibri"/>
                <a:ea typeface="Calibri"/>
                <a:cs typeface="Calibri"/>
                <a:sym typeface="Calibri"/>
              </a:rPr>
              <a:t>ainda</a:t>
            </a:r>
            <a:r>
              <a:rPr lang="en-GB" dirty="0">
                <a:solidFill>
                  <a:srgbClr val="FF0000"/>
                </a:solidFill>
                <a:latin typeface="Calibri"/>
                <a:ea typeface="Calibri"/>
                <a:cs typeface="Calibri"/>
                <a:sym typeface="Calibri"/>
              </a:rPr>
              <a:t> a </a:t>
            </a:r>
            <a:r>
              <a:rPr lang="en-GB" dirty="0" err="1">
                <a:solidFill>
                  <a:srgbClr val="FF0000"/>
                </a:solidFill>
                <a:latin typeface="Calibri"/>
                <a:ea typeface="Calibri"/>
                <a:cs typeface="Calibri"/>
                <a:sym typeface="Calibri"/>
              </a:rPr>
              <a:t>inserir</a:t>
            </a:r>
            <a:r>
              <a:rPr lang="en-GB" dirty="0">
                <a:solidFill>
                  <a:srgbClr val="FF0000"/>
                </a:solidFill>
                <a:latin typeface="Calibri"/>
                <a:ea typeface="Calibri"/>
                <a:cs typeface="Calibri"/>
                <a:sym typeface="Calibri"/>
              </a:rPr>
              <a:t>...). </a:t>
            </a:r>
            <a:endParaRPr dirty="0">
              <a:solidFill>
                <a:srgbClr val="FF0000"/>
              </a:solidFill>
              <a:latin typeface="Calibri"/>
              <a:ea typeface="Calibri"/>
              <a:cs typeface="Calibri"/>
              <a:sym typeface="Calibri"/>
            </a:endParaRPr>
          </a:p>
          <a:p>
            <a:pPr marL="0" lvl="0" indent="0" algn="l" rtl="0">
              <a:spcBef>
                <a:spcPts val="0"/>
              </a:spcBef>
              <a:spcAft>
                <a:spcPts val="0"/>
              </a:spcAft>
              <a:buNone/>
            </a:pPr>
            <a:r>
              <a:rPr lang="en-GB" sz="900" dirty="0">
                <a:latin typeface="Calibri"/>
                <a:ea typeface="Calibri"/>
                <a:cs typeface="Calibri"/>
                <a:sym typeface="Calibri"/>
              </a:rPr>
              <a:t> </a:t>
            </a:r>
            <a:endParaRPr dirty="0"/>
          </a:p>
        </p:txBody>
      </p:sp>
      <p:sp>
        <p:nvSpPr>
          <p:cNvPr id="471" name="Google Shape;471;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53</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54:notes"/>
          <p:cNvSpPr>
            <a:spLocks noGrp="1" noRot="1" noChangeAspect="1"/>
          </p:cNvSpPr>
          <p:nvPr>
            <p:ph type="sldImg" idx="2"/>
          </p:nvPr>
        </p:nvSpPr>
        <p:spPr>
          <a:xfrm>
            <a:off x="1219200" y="696913"/>
            <a:ext cx="3721100" cy="2092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54:notes"/>
          <p:cNvSpPr txBox="1">
            <a:spLocks noGrp="1"/>
          </p:cNvSpPr>
          <p:nvPr>
            <p:ph type="body" idx="1"/>
          </p:nvPr>
        </p:nvSpPr>
        <p:spPr>
          <a:xfrm>
            <a:off x="685800" y="3097530"/>
            <a:ext cx="5486400" cy="490347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Apresentação</a:t>
            </a:r>
            <a:r>
              <a:rPr lang="en-GB" b="1" i="1" dirty="0">
                <a:latin typeface="Calibri"/>
                <a:ea typeface="Calibri"/>
                <a:cs typeface="Calibri"/>
                <a:sym typeface="Calibri"/>
              </a:rPr>
              <a:t>: Impacto </a:t>
            </a:r>
            <a:r>
              <a:rPr lang="en-GB" b="1" i="1" dirty="0" err="1">
                <a:latin typeface="Calibri"/>
                <a:ea typeface="Calibri"/>
                <a:cs typeface="Calibri"/>
                <a:sym typeface="Calibri"/>
              </a:rPr>
              <a:t>drástico</a:t>
            </a:r>
            <a:r>
              <a:rPr lang="en-GB" b="1" i="1" dirty="0">
                <a:latin typeface="Calibri"/>
                <a:ea typeface="Calibri"/>
                <a:cs typeface="Calibri"/>
                <a:sym typeface="Calibri"/>
              </a:rPr>
              <a:t> do </a:t>
            </a:r>
            <a:r>
              <a:rPr lang="en-GB" b="1" i="1" dirty="0" err="1">
                <a:latin typeface="Calibri"/>
                <a:ea typeface="Calibri"/>
                <a:cs typeface="Calibri"/>
                <a:sym typeface="Calibri"/>
              </a:rPr>
              <a:t>uso</a:t>
            </a:r>
            <a:r>
              <a:rPr lang="en-GB" b="1" i="1" dirty="0">
                <a:latin typeface="Calibri"/>
                <a:ea typeface="Calibri"/>
                <a:cs typeface="Calibri"/>
                <a:sym typeface="Calibri"/>
              </a:rPr>
              <a:t> de </a:t>
            </a:r>
            <a:r>
              <a:rPr lang="en-GB" b="1" i="1" dirty="0" err="1">
                <a:latin typeface="Calibri"/>
                <a:ea typeface="Calibri"/>
                <a:cs typeface="Calibri"/>
                <a:sym typeface="Calibri"/>
              </a:rPr>
              <a:t>isolamento</a:t>
            </a:r>
            <a:r>
              <a:rPr lang="en-GB" b="1" i="1" dirty="0">
                <a:latin typeface="Calibri"/>
                <a:ea typeface="Calibri"/>
                <a:cs typeface="Calibri"/>
                <a:sym typeface="Calibri"/>
              </a:rPr>
              <a:t> e </a:t>
            </a:r>
            <a:r>
              <a:rPr lang="en-GB" b="1" i="1" dirty="0" err="1">
                <a:latin typeface="Calibri"/>
                <a:ea typeface="Calibri"/>
                <a:cs typeface="Calibri"/>
                <a:sym typeface="Calibri"/>
              </a:rPr>
              <a:t>contenção</a:t>
            </a:r>
            <a:r>
              <a:rPr lang="en-GB" b="1" i="1" dirty="0">
                <a:latin typeface="Calibri"/>
                <a:ea typeface="Calibri"/>
                <a:cs typeface="Calibri"/>
                <a:sym typeface="Calibri"/>
              </a:rPr>
              <a:t> (5 min.)</a:t>
            </a:r>
            <a:endParaRPr dirty="0">
              <a:latin typeface="Calibri"/>
              <a:ea typeface="Calibri"/>
              <a:cs typeface="Calibri"/>
              <a:sym typeface="Calibri"/>
            </a:endParaRPr>
          </a:p>
          <a:p>
            <a:pPr marL="0" lvl="0" indent="0" algn="just" rtl="0">
              <a:lnSpc>
                <a:spcPct val="115000"/>
              </a:lnSpc>
              <a:spcBef>
                <a:spcPts val="800"/>
              </a:spcBef>
              <a:spcAft>
                <a:spcPts val="0"/>
              </a:spcAft>
              <a:buNone/>
            </a:pPr>
            <a:r>
              <a:rPr lang="en-GB" dirty="0">
                <a:solidFill>
                  <a:srgbClr val="548DD4"/>
                </a:solidFill>
                <a:latin typeface="Calibri"/>
                <a:ea typeface="Calibri"/>
                <a:cs typeface="Calibri"/>
                <a:sym typeface="Calibri"/>
              </a:rPr>
              <a:t>O </a:t>
            </a:r>
            <a:r>
              <a:rPr lang="en-GB" dirty="0" err="1">
                <a:solidFill>
                  <a:srgbClr val="548DD4"/>
                </a:solidFill>
                <a:latin typeface="Calibri"/>
                <a:ea typeface="Calibri"/>
                <a:cs typeface="Calibri"/>
                <a:sym typeface="Calibri"/>
              </a:rPr>
              <a:t>uso</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isolamento</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tem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sido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associado</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mortes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larga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escala</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pessoas</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utilizam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serviços</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emergência</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incapacidade</a:t>
            </a:r>
            <a:r>
              <a:rPr lang="en-GB" dirty="0">
                <a:solidFill>
                  <a:srgbClr val="548DD4"/>
                </a:solidFill>
                <a:latin typeface="Calibri"/>
                <a:ea typeface="Calibri"/>
                <a:cs typeface="Calibri"/>
                <a:sym typeface="Calibri"/>
              </a:rPr>
              <a:t> das </a:t>
            </a:r>
            <a:r>
              <a:rPr lang="en-GB" dirty="0" err="1">
                <a:solidFill>
                  <a:srgbClr val="548DD4"/>
                </a:solidFill>
                <a:latin typeface="Calibri"/>
                <a:ea typeface="Calibri"/>
                <a:cs typeface="Calibri"/>
                <a:sym typeface="Calibri"/>
              </a:rPr>
              <a:t>pessoas</a:t>
            </a:r>
            <a:r>
              <a:rPr lang="en-GB" dirty="0">
                <a:solidFill>
                  <a:srgbClr val="548DD4"/>
                </a:solidFill>
                <a:latin typeface="Calibri"/>
                <a:ea typeface="Calibri"/>
                <a:cs typeface="Calibri"/>
                <a:sym typeface="Calibri"/>
              </a:rPr>
              <a:t> de se </a:t>
            </a:r>
            <a:r>
              <a:rPr lang="en-GB" dirty="0" err="1">
                <a:solidFill>
                  <a:srgbClr val="548DD4"/>
                </a:solidFill>
                <a:latin typeface="Calibri"/>
                <a:ea typeface="Calibri"/>
                <a:cs typeface="Calibri"/>
                <a:sym typeface="Calibri"/>
              </a:rPr>
              <a:t>moverem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ou</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saírem</a:t>
            </a:r>
            <a:r>
              <a:rPr lang="en-GB" dirty="0">
                <a:solidFill>
                  <a:srgbClr val="548DD4"/>
                </a:solidFill>
                <a:latin typeface="Calibri"/>
                <a:ea typeface="Calibri"/>
                <a:cs typeface="Calibri"/>
                <a:sym typeface="Calibri"/>
              </a:rPr>
              <a:t> do </a:t>
            </a:r>
            <a:r>
              <a:rPr lang="en-GB" dirty="0" err="1">
                <a:solidFill>
                  <a:srgbClr val="548DD4"/>
                </a:solidFill>
                <a:latin typeface="Calibri"/>
                <a:ea typeface="Calibri"/>
                <a:cs typeface="Calibri"/>
                <a:sym typeface="Calibri"/>
              </a:rPr>
              <a:t>prédio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durante</a:t>
            </a:r>
            <a:r>
              <a:rPr lang="en-GB" dirty="0">
                <a:solidFill>
                  <a:srgbClr val="548DD4"/>
                </a:solidFill>
                <a:latin typeface="Calibri"/>
                <a:ea typeface="Calibri"/>
                <a:cs typeface="Calibri"/>
                <a:sym typeface="Calibri"/>
              </a:rPr>
              <a:t> um </a:t>
            </a:r>
            <a:r>
              <a:rPr lang="en-GB" dirty="0" err="1">
                <a:solidFill>
                  <a:srgbClr val="548DD4"/>
                </a:solidFill>
                <a:latin typeface="Calibri"/>
                <a:ea typeface="Calibri"/>
                <a:cs typeface="Calibri"/>
                <a:sym typeface="Calibri"/>
              </a:rPr>
              <a:t>incêndio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significa</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elas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ficam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presas</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não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conseguem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escapar</a:t>
            </a:r>
            <a:r>
              <a:rPr lang="en-GB" dirty="0">
                <a:solidFill>
                  <a:srgbClr val="548DD4"/>
                </a:solidFill>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600"/>
              </a:spcBef>
              <a:spcAft>
                <a:spcPts val="0"/>
              </a:spcAft>
              <a:buNone/>
            </a:pPr>
            <a:r>
              <a:rPr lang="en-GB" dirty="0" err="1">
                <a:solidFill>
                  <a:srgbClr val="548DD4"/>
                </a:solidFill>
                <a:latin typeface="Calibri"/>
                <a:ea typeface="Calibri"/>
                <a:cs typeface="Calibri"/>
                <a:sym typeface="Calibri"/>
              </a:rPr>
              <a:t>Abaixo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estão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dois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exemplos</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mortes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massa</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poderiam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ter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sido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evitadas</a:t>
            </a:r>
            <a:r>
              <a:rPr lang="en-GB" dirty="0">
                <a:solidFill>
                  <a:srgbClr val="548DD4"/>
                </a:solidFill>
                <a:latin typeface="Calibri"/>
                <a:ea typeface="Calibri"/>
                <a:cs typeface="Calibri"/>
                <a:sym typeface="Calibri"/>
              </a:rPr>
              <a:t> se as </a:t>
            </a:r>
            <a:r>
              <a:rPr lang="en-GB" dirty="0" err="1">
                <a:solidFill>
                  <a:srgbClr val="548DD4"/>
                </a:solidFill>
                <a:latin typeface="Calibri"/>
                <a:ea typeface="Calibri"/>
                <a:cs typeface="Calibri"/>
                <a:sym typeface="Calibri"/>
              </a:rPr>
              <a:t>pessoas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não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tivessem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sido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contidas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serviços</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saúde</a:t>
            </a:r>
            <a:r>
              <a:rPr lang="en-GB" dirty="0">
                <a:solidFill>
                  <a:srgbClr val="548DD4"/>
                </a:solidFill>
                <a:latin typeface="Calibri"/>
                <a:ea typeface="Calibri"/>
                <a:cs typeface="Calibri"/>
                <a:sym typeface="Calibri"/>
              </a:rPr>
              <a:t> mental. </a:t>
            </a:r>
            <a:endParaRPr dirty="0">
              <a:latin typeface="Calibri"/>
              <a:ea typeface="Calibri"/>
              <a:cs typeface="Calibri"/>
              <a:sym typeface="Calibri"/>
            </a:endParaRPr>
          </a:p>
          <a:p>
            <a:pPr marL="0" lvl="0" indent="0" algn="just" rtl="0">
              <a:lnSpc>
                <a:spcPct val="115000"/>
              </a:lnSpc>
              <a:spcBef>
                <a:spcPts val="600"/>
              </a:spcBef>
              <a:spcAft>
                <a:spcPts val="0"/>
              </a:spcAft>
              <a:buNone/>
            </a:pPr>
            <a:r>
              <a:rPr lang="en-GB" dirty="0" err="1">
                <a:solidFill>
                  <a:srgbClr val="548DD4"/>
                </a:solidFill>
                <a:latin typeface="Calibri"/>
                <a:ea typeface="Calibri"/>
                <a:cs typeface="Calibri"/>
                <a:sym typeface="Calibri"/>
              </a:rPr>
              <a: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devem</a:t>
            </a:r>
            <a:r>
              <a:rPr lang="en-GB" dirty="0">
                <a:solidFill>
                  <a:srgbClr val="548DD4"/>
                </a:solidFill>
                <a:latin typeface="Calibri"/>
                <a:ea typeface="Calibri"/>
                <a:cs typeface="Calibri"/>
                <a:sym typeface="Calibri"/>
              </a:rPr>
              <a:t> ser </a:t>
            </a:r>
            <a:r>
              <a:rPr lang="en-GB" dirty="0" err="1">
                <a:solidFill>
                  <a:srgbClr val="548DD4"/>
                </a:solidFill>
                <a:latin typeface="Calibri"/>
                <a:ea typeface="Calibri"/>
                <a:cs typeface="Calibri"/>
                <a:sym typeface="Calibri"/>
              </a:rPr>
              <a:t>convidados</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partilhar</a:t>
            </a:r>
            <a:r>
              <a:rPr lang="en-GB" dirty="0">
                <a:solidFill>
                  <a:srgbClr val="548DD4"/>
                </a:solidFill>
                <a:latin typeface="Calibri"/>
                <a:ea typeface="Calibri"/>
                <a:cs typeface="Calibri"/>
                <a:sym typeface="Calibri"/>
              </a:rPr>
              <a:t> outros </a:t>
            </a:r>
            <a:r>
              <a:rPr lang="en-GB" dirty="0" err="1">
                <a:solidFill>
                  <a:srgbClr val="548DD4"/>
                </a:solidFill>
                <a:latin typeface="Calibri"/>
                <a:ea typeface="Calibri"/>
                <a:cs typeface="Calibri"/>
                <a:sym typeface="Calibri"/>
              </a:rPr>
              <a:t>exemplos</a:t>
            </a:r>
            <a:r>
              <a:rPr lang="en-GB" dirty="0">
                <a:solidFill>
                  <a:srgbClr val="548DD4"/>
                </a:solidFill>
                <a:latin typeface="Calibri"/>
                <a:ea typeface="Calibri"/>
                <a:cs typeface="Calibri"/>
                <a:sym typeface="Calibri"/>
              </a:rPr>
              <a:t> de que </a:t>
            </a:r>
            <a:r>
              <a:rPr lang="en-GB" dirty="0" err="1">
                <a:solidFill>
                  <a:srgbClr val="548DD4"/>
                </a:solidFill>
                <a:latin typeface="Calibri"/>
                <a:ea typeface="Calibri"/>
                <a:cs typeface="Calibri"/>
                <a:sym typeface="Calibri"/>
              </a:rPr>
              <a:t>tenham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conhecimento</a:t>
            </a:r>
            <a:r>
              <a:rPr lang="en-GB" dirty="0">
                <a:solidFill>
                  <a:srgbClr val="548DD4"/>
                </a:solidFill>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600"/>
              </a:spcBef>
              <a:spcAft>
                <a:spcPts val="0"/>
              </a:spcAft>
              <a:buClr>
                <a:schemeClr val="dk1"/>
              </a:buClr>
              <a:buSzPts val="1200"/>
              <a:buFont typeface="Noto Sans Symbols"/>
              <a:buChar char="∙"/>
            </a:pPr>
            <a:r>
              <a:rPr lang="en-GB" dirty="0" err="1">
                <a:latin typeface="Calibri"/>
                <a:ea typeface="Calibri"/>
                <a:cs typeface="Calibri"/>
                <a:sym typeface="Calibri"/>
              </a:rPr>
              <a:t>Incidente</a:t>
            </a:r>
            <a:r>
              <a:rPr lang="en-GB" dirty="0">
                <a:latin typeface="Calibri"/>
                <a:ea typeface="Calibri"/>
                <a:cs typeface="Calibri"/>
                <a:sym typeface="Calibri"/>
              </a:rPr>
              <a:t> de </a:t>
            </a:r>
            <a:r>
              <a:rPr lang="en-GB" dirty="0" err="1">
                <a:latin typeface="Calibri"/>
                <a:ea typeface="Calibri"/>
                <a:cs typeface="Calibri"/>
                <a:sym typeface="Calibri"/>
              </a:rPr>
              <a:t>Incêndio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Erwadi</a:t>
            </a:r>
            <a:r>
              <a:rPr lang="en-GB" dirty="0">
                <a:latin typeface="Calibri"/>
                <a:ea typeface="Calibri"/>
                <a:cs typeface="Calibri"/>
                <a:sym typeface="Calibri"/>
              </a:rPr>
              <a:t> </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3"/>
              </a:rPr>
              <a:t>31</a:t>
            </a:r>
            <a:r>
              <a:rPr lang="en-GB" i="1" dirty="0">
                <a:latin typeface="Calibri"/>
                <a:ea typeface="Calibri"/>
                <a:cs typeface="Calibri"/>
                <a:sym typeface="Calibri"/>
              </a:rPr>
              <a:t>)</a:t>
            </a:r>
            <a:endParaRPr dirty="0">
              <a:latin typeface="Calibri"/>
              <a:ea typeface="Calibri"/>
              <a:cs typeface="Calibri"/>
              <a:sym typeface="Calibri"/>
            </a:endParaRPr>
          </a:p>
          <a:p>
            <a:pPr marL="685800" lvl="1" indent="-2286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6 de </a:t>
            </a:r>
            <a:r>
              <a:rPr lang="en-GB" dirty="0" err="1">
                <a:latin typeface="Calibri"/>
                <a:ea typeface="Calibri"/>
                <a:cs typeface="Calibri"/>
                <a:sym typeface="Calibri"/>
              </a:rPr>
              <a:t>agosto</a:t>
            </a:r>
            <a:r>
              <a:rPr lang="en-GB" dirty="0">
                <a:latin typeface="Calibri"/>
                <a:ea typeface="Calibri"/>
                <a:cs typeface="Calibri"/>
                <a:sym typeface="Calibri"/>
              </a:rPr>
              <a:t> de 2001</a:t>
            </a:r>
            <a:endParaRPr dirty="0">
              <a:latin typeface="Calibri"/>
              <a:ea typeface="Calibri"/>
              <a:cs typeface="Calibri"/>
              <a:sym typeface="Calibri"/>
            </a:endParaRPr>
          </a:p>
          <a:p>
            <a:pPr marL="685800" lvl="1" indent="-228600" algn="l" rtl="0">
              <a:lnSpc>
                <a:spcPct val="115000"/>
              </a:lnSpc>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Ramanathapuram</a:t>
            </a:r>
            <a:r>
              <a:rPr lang="en-GB" dirty="0">
                <a:latin typeface="Calibri"/>
                <a:ea typeface="Calibri"/>
                <a:cs typeface="Calibri"/>
                <a:sym typeface="Calibri"/>
              </a:rPr>
              <a:t>, Tamil Nadu, </a:t>
            </a:r>
            <a:r>
              <a:rPr lang="en-GB" dirty="0" err="1">
                <a:latin typeface="Calibri"/>
                <a:ea typeface="Calibri"/>
                <a:cs typeface="Calibri"/>
                <a:sym typeface="Calibri"/>
              </a:rPr>
              <a:t>Índia</a:t>
            </a:r>
            <a:endParaRPr dirty="0">
              <a:latin typeface="Calibri"/>
              <a:ea typeface="Calibri"/>
              <a:cs typeface="Calibri"/>
              <a:sym typeface="Calibri"/>
            </a:endParaRPr>
          </a:p>
          <a:p>
            <a:pPr marL="685800" lvl="1" indent="-2286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Pelo </a:t>
            </a:r>
            <a:r>
              <a:rPr lang="en-GB" dirty="0" err="1">
                <a:latin typeface="Calibri"/>
                <a:ea typeface="Calibri"/>
                <a:cs typeface="Calibri"/>
                <a:sym typeface="Calibri"/>
              </a:rPr>
              <a:t>menos</a:t>
            </a:r>
            <a:r>
              <a:rPr lang="en-GB" dirty="0">
                <a:latin typeface="Calibri"/>
                <a:ea typeface="Calibri"/>
                <a:cs typeface="Calibri"/>
                <a:sym typeface="Calibri"/>
              </a:rPr>
              <a:t> 25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mortas</a:t>
            </a:r>
            <a:endParaRPr dirty="0">
              <a:latin typeface="Calibri"/>
              <a:ea typeface="Calibri"/>
              <a:cs typeface="Calibri"/>
              <a:sym typeface="Calibri"/>
            </a:endParaRPr>
          </a:p>
          <a:p>
            <a:pPr marL="685800" lvl="1" indent="-2286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Quando </a:t>
            </a:r>
            <a:r>
              <a:rPr lang="en-GB" dirty="0" err="1">
                <a:latin typeface="Calibri"/>
                <a:ea typeface="Calibri"/>
                <a:cs typeface="Calibri"/>
                <a:sym typeface="Calibri"/>
              </a:rPr>
              <a:t>ocorreu</a:t>
            </a:r>
            <a:r>
              <a:rPr lang="en-GB" dirty="0">
                <a:latin typeface="Calibri"/>
                <a:ea typeface="Calibri"/>
                <a:cs typeface="Calibri"/>
                <a:sym typeface="Calibri"/>
              </a:rPr>
              <a:t> o </a:t>
            </a:r>
            <a:r>
              <a:rPr lang="en-GB" dirty="0" err="1">
                <a:latin typeface="Calibri"/>
                <a:ea typeface="Calibri"/>
                <a:cs typeface="Calibri"/>
                <a:sym typeface="Calibri"/>
              </a:rPr>
              <a:t>incêndio</a:t>
            </a:r>
            <a:r>
              <a:rPr lang="en-GB" dirty="0">
                <a:latin typeface="Calibri"/>
                <a:ea typeface="Calibri"/>
                <a:cs typeface="Calibri"/>
                <a:sym typeface="Calibri"/>
              </a:rPr>
              <a:t>, </a:t>
            </a:r>
            <a:r>
              <a:rPr lang="en-GB" dirty="0" err="1">
                <a:latin typeface="Calibri"/>
                <a:ea typeface="Calibri"/>
                <a:cs typeface="Calibri"/>
                <a:sym typeface="Calibri"/>
              </a:rPr>
              <a:t>todos</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usuários</a:t>
            </a:r>
            <a:r>
              <a:rPr lang="en-GB" dirty="0">
                <a:latin typeface="Calibri"/>
                <a:ea typeface="Calibri"/>
                <a:cs typeface="Calibri"/>
                <a:sym typeface="Calibri"/>
              </a:rPr>
              <a:t> do </a:t>
            </a:r>
            <a:r>
              <a:rPr lang="en-GB" dirty="0" err="1">
                <a:latin typeface="Calibri"/>
                <a:ea typeface="Calibri"/>
                <a:cs typeface="Calibri"/>
                <a:sym typeface="Calibri"/>
              </a:rPr>
              <a:t>serviço</a:t>
            </a:r>
            <a:r>
              <a:rPr lang="en-GB" dirty="0">
                <a:latin typeface="Calibri"/>
                <a:ea typeface="Calibri"/>
                <a:cs typeface="Calibri"/>
                <a:sym typeface="Calibri"/>
              </a:rPr>
              <a:t> </a:t>
            </a:r>
            <a:r>
              <a:rPr lang="en-GB" dirty="0" err="1">
                <a:latin typeface="Calibri"/>
                <a:ea typeface="Calibri"/>
                <a:cs typeface="Calibri"/>
                <a:sym typeface="Calibri"/>
              </a:rPr>
              <a:t>morreram</a:t>
            </a:r>
            <a:r>
              <a:rPr lang="en-GB" dirty="0">
                <a:latin typeface="Calibri"/>
                <a:ea typeface="Calibri"/>
                <a:cs typeface="Calibri"/>
                <a:sym typeface="Calibri"/>
              </a:rPr>
              <a:t> </a:t>
            </a:r>
            <a:r>
              <a:rPr lang="en-GB" dirty="0" err="1">
                <a:latin typeface="Calibri"/>
                <a:ea typeface="Calibri"/>
                <a:cs typeface="Calibri"/>
                <a:sym typeface="Calibri"/>
              </a:rPr>
              <a:t>queimados</a:t>
            </a:r>
            <a:r>
              <a:rPr lang="en-GB" dirty="0">
                <a:latin typeface="Calibri"/>
                <a:ea typeface="Calibri"/>
                <a:cs typeface="Calibri"/>
                <a:sym typeface="Calibri"/>
              </a:rPr>
              <a:t> </a:t>
            </a:r>
            <a:r>
              <a:rPr lang="en-GB" dirty="0" err="1">
                <a:latin typeface="Calibri"/>
                <a:ea typeface="Calibri"/>
                <a:cs typeface="Calibri"/>
                <a:sym typeface="Calibri"/>
              </a:rPr>
              <a:t>vivos</a:t>
            </a:r>
            <a:r>
              <a:rPr lang="en-GB" dirty="0">
                <a:latin typeface="Calibri"/>
                <a:ea typeface="Calibri"/>
                <a:cs typeface="Calibri"/>
                <a:sym typeface="Calibri"/>
              </a:rPr>
              <a:t> </a:t>
            </a:r>
            <a:r>
              <a:rPr lang="en-GB" dirty="0" err="1">
                <a:latin typeface="Calibri"/>
                <a:ea typeface="Calibri"/>
                <a:cs typeface="Calibri"/>
                <a:sym typeface="Calibri"/>
              </a:rPr>
              <a:t>porque</a:t>
            </a:r>
            <a:r>
              <a:rPr lang="en-GB" dirty="0">
                <a:latin typeface="Calibri"/>
                <a:ea typeface="Calibri"/>
                <a:cs typeface="Calibri"/>
                <a:sym typeface="Calibri"/>
              </a:rPr>
              <a:t> </a:t>
            </a:r>
            <a:r>
              <a:rPr lang="en-GB" dirty="0" err="1">
                <a:latin typeface="Calibri"/>
                <a:ea typeface="Calibri"/>
                <a:cs typeface="Calibri"/>
                <a:sym typeface="Calibri"/>
              </a:rPr>
              <a:t>estavam</a:t>
            </a:r>
            <a:r>
              <a:rPr lang="en-GB" dirty="0">
                <a:latin typeface="Calibri"/>
                <a:ea typeface="Calibri"/>
                <a:cs typeface="Calibri"/>
                <a:sym typeface="Calibri"/>
              </a:rPr>
              <a:t> </a:t>
            </a:r>
            <a:r>
              <a:rPr lang="en-GB" dirty="0" err="1">
                <a:latin typeface="Calibri"/>
                <a:ea typeface="Calibri"/>
                <a:cs typeface="Calibri"/>
                <a:sym typeface="Calibri"/>
              </a:rPr>
              <a:t>acorrentados</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1000"/>
              </a:spcBef>
              <a:spcAft>
                <a:spcPts val="0"/>
              </a:spcAft>
              <a:buClr>
                <a:schemeClr val="dk1"/>
              </a:buClr>
              <a:buSzPts val="1200"/>
              <a:buFont typeface="Noto Sans Symbols"/>
              <a:buChar char="∙"/>
            </a:pPr>
            <a:r>
              <a:rPr lang="en-GB" dirty="0" err="1">
                <a:latin typeface="Calibri"/>
                <a:ea typeface="Calibri"/>
                <a:cs typeface="Calibri"/>
                <a:sym typeface="Calibri"/>
              </a:rPr>
              <a:t>Incêndio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Ramensky</a:t>
            </a:r>
            <a:r>
              <a:rPr lang="en-GB" dirty="0">
                <a:latin typeface="Calibri"/>
                <a:ea typeface="Calibri"/>
                <a:cs typeface="Calibri"/>
                <a:sym typeface="Calibri"/>
              </a:rPr>
              <a:t>, </a:t>
            </a:r>
            <a:r>
              <a:rPr lang="en-GB" dirty="0" err="1">
                <a:latin typeface="Calibri"/>
                <a:ea typeface="Calibri"/>
                <a:cs typeface="Calibri"/>
                <a:sym typeface="Calibri"/>
              </a:rPr>
              <a:t>Moscou</a:t>
            </a:r>
            <a:r>
              <a:rPr lang="en-GB" dirty="0">
                <a:latin typeface="Calibri"/>
                <a:ea typeface="Calibri"/>
                <a:cs typeface="Calibri"/>
                <a:sym typeface="Calibri"/>
              </a:rPr>
              <a:t> (</a:t>
            </a:r>
            <a:r>
              <a:rPr lang="en-GB" u="sng" dirty="0">
                <a:solidFill>
                  <a:schemeClr val="hlink"/>
                </a:solidFill>
                <a:latin typeface="Calibri"/>
                <a:ea typeface="Calibri"/>
                <a:cs typeface="Calibri"/>
                <a:sym typeface="Calibri"/>
                <a:hlinkClick r:id="rId4"/>
              </a:rPr>
              <a:t>32</a:t>
            </a:r>
            <a:r>
              <a:rPr lang="en-GB" dirty="0">
                <a:latin typeface="Calibri"/>
                <a:ea typeface="Calibri"/>
                <a:cs typeface="Calibri"/>
                <a:sym typeface="Calibri"/>
              </a:rPr>
              <a:t>)</a:t>
            </a:r>
            <a:endParaRPr dirty="0">
              <a:latin typeface="Calibri"/>
              <a:ea typeface="Calibri"/>
              <a:cs typeface="Calibri"/>
              <a:sym typeface="Calibri"/>
            </a:endParaRPr>
          </a:p>
          <a:p>
            <a:pPr marL="685800" lvl="1" indent="-2286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26 de </a:t>
            </a:r>
            <a:r>
              <a:rPr lang="en-GB" dirty="0" err="1">
                <a:latin typeface="Calibri"/>
                <a:ea typeface="Calibri"/>
                <a:cs typeface="Calibri"/>
                <a:sym typeface="Calibri"/>
              </a:rPr>
              <a:t>abril</a:t>
            </a:r>
            <a:r>
              <a:rPr lang="en-GB" dirty="0">
                <a:latin typeface="Calibri"/>
                <a:ea typeface="Calibri"/>
                <a:cs typeface="Calibri"/>
                <a:sym typeface="Calibri"/>
              </a:rPr>
              <a:t> de 2013</a:t>
            </a:r>
            <a:endParaRPr dirty="0">
              <a:latin typeface="Calibri"/>
              <a:ea typeface="Calibri"/>
              <a:cs typeface="Calibri"/>
              <a:sym typeface="Calibri"/>
            </a:endParaRPr>
          </a:p>
          <a:p>
            <a:pPr marL="685800" lvl="1" indent="-228600" algn="l" rtl="0">
              <a:lnSpc>
                <a:spcPct val="115000"/>
              </a:lnSpc>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Ramensky</a:t>
            </a:r>
            <a:r>
              <a:rPr lang="en-GB" dirty="0">
                <a:latin typeface="Calibri"/>
                <a:ea typeface="Calibri"/>
                <a:cs typeface="Calibri"/>
                <a:sym typeface="Calibri"/>
              </a:rPr>
              <a:t>, </a:t>
            </a:r>
            <a:r>
              <a:rPr lang="en-GB" dirty="0" err="1">
                <a:latin typeface="Calibri"/>
                <a:ea typeface="Calibri"/>
                <a:cs typeface="Calibri"/>
                <a:sym typeface="Calibri"/>
              </a:rPr>
              <a:t>Rússia</a:t>
            </a:r>
            <a:endParaRPr dirty="0">
              <a:latin typeface="Calibri"/>
              <a:ea typeface="Calibri"/>
              <a:cs typeface="Calibri"/>
              <a:sym typeface="Calibri"/>
            </a:endParaRPr>
          </a:p>
          <a:p>
            <a:pPr marL="685800" lvl="1" indent="-2286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38 </a:t>
            </a:r>
            <a:r>
              <a:rPr lang="en-GB" dirty="0" err="1">
                <a:latin typeface="Calibri"/>
                <a:ea typeface="Calibri"/>
                <a:cs typeface="Calibri"/>
                <a:sym typeface="Calibri"/>
              </a:rPr>
              <a:t>mortos</a:t>
            </a:r>
            <a:endParaRPr dirty="0">
              <a:latin typeface="Calibri"/>
              <a:ea typeface="Calibri"/>
              <a:cs typeface="Calibri"/>
              <a:sym typeface="Calibri"/>
            </a:endParaRPr>
          </a:p>
          <a:p>
            <a:pPr marL="685800" lvl="1" indent="-2286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Um </a:t>
            </a:r>
            <a:r>
              <a:rPr lang="en-GB" dirty="0" err="1">
                <a:latin typeface="Calibri"/>
                <a:ea typeface="Calibri"/>
                <a:cs typeface="Calibri"/>
                <a:sym typeface="Calibri"/>
              </a:rPr>
              <a:t>incêndio</a:t>
            </a:r>
            <a:r>
              <a:rPr lang="en-GB" dirty="0">
                <a:latin typeface="Calibri"/>
                <a:ea typeface="Calibri"/>
                <a:cs typeface="Calibri"/>
                <a:sym typeface="Calibri"/>
              </a:rPr>
              <a:t> no </a:t>
            </a:r>
            <a:r>
              <a:rPr lang="en-GB" dirty="0" err="1">
                <a:latin typeface="Calibri"/>
                <a:ea typeface="Calibri"/>
                <a:cs typeface="Calibri"/>
                <a:sym typeface="Calibri"/>
              </a:rPr>
              <a:t>meio</a:t>
            </a:r>
            <a:r>
              <a:rPr lang="en-GB" dirty="0">
                <a:latin typeface="Calibri"/>
                <a:ea typeface="Calibri"/>
                <a:cs typeface="Calibri"/>
                <a:sym typeface="Calibri"/>
              </a:rPr>
              <a:t> da </a:t>
            </a:r>
            <a:r>
              <a:rPr lang="en-GB" dirty="0" err="1">
                <a:latin typeface="Calibri"/>
                <a:ea typeface="Calibri"/>
                <a:cs typeface="Calibri"/>
                <a:sym typeface="Calibri"/>
              </a:rPr>
              <a:t>noite</a:t>
            </a:r>
            <a:r>
              <a:rPr lang="en-GB" dirty="0">
                <a:latin typeface="Calibri"/>
                <a:ea typeface="Calibri"/>
                <a:cs typeface="Calibri"/>
                <a:sym typeface="Calibri"/>
              </a:rPr>
              <a:t> </a:t>
            </a:r>
            <a:r>
              <a:rPr lang="en-GB" dirty="0" err="1">
                <a:latin typeface="Calibri"/>
                <a:ea typeface="Calibri"/>
                <a:cs typeface="Calibri"/>
                <a:sym typeface="Calibri"/>
              </a:rPr>
              <a:t>matou</a:t>
            </a:r>
            <a:r>
              <a:rPr lang="en-GB" dirty="0">
                <a:latin typeface="Calibri"/>
                <a:ea typeface="Calibri"/>
                <a:cs typeface="Calibri"/>
                <a:sym typeface="Calibri"/>
              </a:rPr>
              <a:t> </a:t>
            </a:r>
            <a:r>
              <a:rPr lang="en-GB" dirty="0" err="1">
                <a:latin typeface="Calibri"/>
                <a:ea typeface="Calibri"/>
                <a:cs typeface="Calibri"/>
                <a:sym typeface="Calibri"/>
              </a:rPr>
              <a:t>usuários</a:t>
            </a:r>
            <a:r>
              <a:rPr lang="en-GB" dirty="0">
                <a:latin typeface="Calibri"/>
                <a:ea typeface="Calibri"/>
                <a:cs typeface="Calibri"/>
                <a:sym typeface="Calibri"/>
              </a:rPr>
              <a:t> de </a:t>
            </a:r>
            <a:r>
              <a:rPr lang="en-GB" dirty="0" err="1">
                <a:latin typeface="Calibri"/>
                <a:ea typeface="Calibri"/>
                <a:cs typeface="Calibri"/>
                <a:sym typeface="Calibri"/>
              </a:rPr>
              <a:t>serviços</a:t>
            </a:r>
            <a:r>
              <a:rPr lang="en-GB" dirty="0">
                <a:latin typeface="Calibri"/>
                <a:ea typeface="Calibri"/>
                <a:cs typeface="Calibri"/>
                <a:sym typeface="Calibri"/>
              </a:rPr>
              <a:t> que se </a:t>
            </a:r>
            <a:r>
              <a:rPr lang="en-GB" dirty="0" err="1">
                <a:latin typeface="Calibri"/>
                <a:ea typeface="Calibri"/>
                <a:cs typeface="Calibri"/>
                <a:sym typeface="Calibri"/>
              </a:rPr>
              <a:t>acredita</a:t>
            </a:r>
            <a:r>
              <a:rPr lang="en-GB" dirty="0">
                <a:latin typeface="Calibri"/>
                <a:ea typeface="Calibri"/>
                <a:cs typeface="Calibri"/>
                <a:sym typeface="Calibri"/>
              </a:rPr>
              <a:t> </a:t>
            </a:r>
            <a:r>
              <a:rPr lang="en-GB" dirty="0" err="1">
                <a:latin typeface="Calibri"/>
                <a:ea typeface="Calibri"/>
                <a:cs typeface="Calibri"/>
                <a:sym typeface="Calibri"/>
              </a:rPr>
              <a:t>terem</a:t>
            </a:r>
            <a:r>
              <a:rPr lang="en-GB" dirty="0">
                <a:latin typeface="Calibri"/>
                <a:ea typeface="Calibri"/>
                <a:cs typeface="Calibri"/>
                <a:sym typeface="Calibri"/>
              </a:rPr>
              <a:t> </a:t>
            </a:r>
            <a:r>
              <a:rPr lang="en-GB" dirty="0" err="1">
                <a:latin typeface="Calibri"/>
                <a:ea typeface="Calibri"/>
                <a:cs typeface="Calibri"/>
                <a:sym typeface="Calibri"/>
              </a:rPr>
              <a:t>sido</a:t>
            </a:r>
            <a:r>
              <a:rPr lang="en-GB" dirty="0">
                <a:latin typeface="Calibri"/>
                <a:ea typeface="Calibri"/>
                <a:cs typeface="Calibri"/>
                <a:sym typeface="Calibri"/>
              </a:rPr>
              <a:t> </a:t>
            </a:r>
            <a:r>
              <a:rPr lang="en-GB" dirty="0" err="1">
                <a:latin typeface="Calibri"/>
                <a:ea typeface="Calibri"/>
                <a:cs typeface="Calibri"/>
                <a:sym typeface="Calibri"/>
              </a:rPr>
              <a:t>fisicamente</a:t>
            </a:r>
            <a:r>
              <a:rPr lang="en-GB" dirty="0">
                <a:latin typeface="Calibri"/>
                <a:ea typeface="Calibri"/>
                <a:cs typeface="Calibri"/>
                <a:sym typeface="Calibri"/>
              </a:rPr>
              <a:t> e </a:t>
            </a:r>
            <a:r>
              <a:rPr lang="en-GB" dirty="0" err="1">
                <a:latin typeface="Calibri"/>
                <a:ea typeface="Calibri"/>
                <a:cs typeface="Calibri"/>
                <a:sym typeface="Calibri"/>
              </a:rPr>
              <a:t>quimicamente</a:t>
            </a:r>
            <a:r>
              <a:rPr lang="en-GB" dirty="0">
                <a:latin typeface="Calibri"/>
                <a:ea typeface="Calibri"/>
                <a:cs typeface="Calibri"/>
                <a:sym typeface="Calibri"/>
              </a:rPr>
              <a:t> </a:t>
            </a:r>
            <a:r>
              <a:rPr lang="en-GB" dirty="0" err="1">
                <a:latin typeface="Calibri"/>
                <a:ea typeface="Calibri"/>
                <a:cs typeface="Calibri"/>
                <a:sym typeface="Calibri"/>
              </a:rPr>
              <a:t>imobilizados</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instalação</a:t>
            </a:r>
            <a:r>
              <a:rPr lang="en-GB" dirty="0">
                <a:latin typeface="Calibri"/>
                <a:ea typeface="Calibri"/>
                <a:cs typeface="Calibri"/>
                <a:sym typeface="Calibri"/>
              </a:rPr>
              <a:t> </a:t>
            </a:r>
            <a:r>
              <a:rPr lang="en-GB" dirty="0" err="1">
                <a:latin typeface="Calibri"/>
                <a:ea typeface="Calibri"/>
                <a:cs typeface="Calibri"/>
                <a:sym typeface="Calibri"/>
              </a:rPr>
              <a:t>trancada</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478" name="Google Shape;478;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54</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55:notes"/>
          <p:cNvSpPr>
            <a:spLocks noGrp="1" noRot="1" noChangeAspect="1"/>
          </p:cNvSpPr>
          <p:nvPr>
            <p:ph type="sldImg" idx="2"/>
          </p:nvPr>
        </p:nvSpPr>
        <p:spPr>
          <a:xfrm>
            <a:off x="1257300" y="960438"/>
            <a:ext cx="3771900" cy="2122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55:notes"/>
          <p:cNvSpPr txBox="1">
            <a:spLocks noGrp="1"/>
          </p:cNvSpPr>
          <p:nvPr>
            <p:ph type="body" idx="1"/>
          </p:nvPr>
        </p:nvSpPr>
        <p:spPr>
          <a:xfrm>
            <a:off x="700790" y="3211829"/>
            <a:ext cx="5486400" cy="567733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Exercício</a:t>
            </a:r>
            <a:r>
              <a:rPr lang="en-GB" b="1" i="1" dirty="0">
                <a:latin typeface="Calibri"/>
                <a:ea typeface="Calibri"/>
                <a:cs typeface="Calibri"/>
                <a:sym typeface="Calibri"/>
              </a:rPr>
              <a:t> 3.3: Impacto </a:t>
            </a:r>
            <a:r>
              <a:rPr lang="en-GB" b="1" i="1" dirty="0" err="1">
                <a:latin typeface="Calibri"/>
                <a:ea typeface="Calibri"/>
                <a:cs typeface="Calibri"/>
                <a:sym typeface="Calibri"/>
              </a:rPr>
              <a:t>psicológico</a:t>
            </a:r>
            <a:r>
              <a:rPr lang="en-GB" b="1" i="1" dirty="0">
                <a:latin typeface="Calibri"/>
                <a:ea typeface="Calibri"/>
                <a:cs typeface="Calibri"/>
                <a:sym typeface="Calibri"/>
              </a:rPr>
              <a:t> do </a:t>
            </a:r>
            <a:r>
              <a:rPr lang="en-GB" b="1" i="1" dirty="0" err="1">
                <a:latin typeface="Calibri"/>
                <a:ea typeface="Calibri"/>
                <a:cs typeface="Calibri"/>
                <a:sym typeface="Calibri"/>
              </a:rPr>
              <a:t>uso</a:t>
            </a:r>
            <a:r>
              <a:rPr lang="en-GB" b="1" i="1" dirty="0">
                <a:latin typeface="Calibri"/>
                <a:ea typeface="Calibri"/>
                <a:cs typeface="Calibri"/>
                <a:sym typeface="Calibri"/>
              </a:rPr>
              <a:t> de </a:t>
            </a:r>
            <a:r>
              <a:rPr lang="en-GB" b="1" i="1" dirty="0" err="1">
                <a:latin typeface="Calibri"/>
                <a:ea typeface="Calibri"/>
                <a:cs typeface="Calibri"/>
                <a:sym typeface="Calibri"/>
              </a:rPr>
              <a:t>isolamento</a:t>
            </a:r>
            <a:r>
              <a:rPr lang="en-GB" b="1" i="1" dirty="0">
                <a:latin typeface="Calibri"/>
                <a:ea typeface="Calibri"/>
                <a:cs typeface="Calibri"/>
                <a:sym typeface="Calibri"/>
              </a:rPr>
              <a:t> e </a:t>
            </a:r>
            <a:r>
              <a:rPr lang="en-GB" b="1" i="1" dirty="0" err="1">
                <a:latin typeface="Calibri"/>
                <a:ea typeface="Calibri"/>
                <a:cs typeface="Calibri"/>
                <a:sym typeface="Calibri"/>
              </a:rPr>
              <a:t>contenção</a:t>
            </a:r>
            <a:r>
              <a:rPr lang="en-GB" b="1" i="1" dirty="0">
                <a:latin typeface="Calibri"/>
                <a:ea typeface="Calibri"/>
                <a:cs typeface="Calibri"/>
                <a:sym typeface="Calibri"/>
              </a:rPr>
              <a:t> </a:t>
            </a:r>
            <a:r>
              <a:rPr lang="en-GB" b="1" i="1" dirty="0" err="1">
                <a:latin typeface="Calibri"/>
                <a:ea typeface="Calibri"/>
                <a:cs typeface="Calibri"/>
                <a:sym typeface="Calibri"/>
              </a:rPr>
              <a:t>na</a:t>
            </a:r>
            <a:r>
              <a:rPr lang="en-GB" b="1" i="1" dirty="0">
                <a:latin typeface="Calibri"/>
                <a:ea typeface="Calibri"/>
                <a:cs typeface="Calibri"/>
                <a:sym typeface="Calibri"/>
              </a:rPr>
              <a:t> equipe de </a:t>
            </a:r>
            <a:r>
              <a:rPr lang="en-GB" b="1" i="1" dirty="0" err="1">
                <a:latin typeface="Calibri"/>
                <a:ea typeface="Calibri"/>
                <a:cs typeface="Calibri"/>
                <a:sym typeface="Calibri"/>
              </a:rPr>
              <a:t>serviço</a:t>
            </a:r>
            <a:r>
              <a:rPr lang="en-GB" b="1" i="1" dirty="0">
                <a:latin typeface="Calibri"/>
                <a:ea typeface="Calibri"/>
                <a:cs typeface="Calibri"/>
                <a:sym typeface="Calibri"/>
              </a:rPr>
              <a:t> (40 min.)</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b="1" dirty="0">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a:solidFill>
                  <a:srgbClr val="4F81BD"/>
                </a:solidFill>
                <a:latin typeface="Calibri"/>
                <a:ea typeface="Calibri"/>
                <a:cs typeface="Calibri"/>
                <a:sym typeface="Calibri"/>
              </a:rPr>
              <a:t>O </a:t>
            </a:r>
            <a:r>
              <a:rPr lang="en-GB" dirty="0" err="1">
                <a:solidFill>
                  <a:srgbClr val="4F81BD"/>
                </a:solidFill>
                <a:latin typeface="Calibri"/>
                <a:ea typeface="Calibri"/>
                <a:cs typeface="Calibri"/>
                <a:sym typeface="Calibri"/>
              </a:rPr>
              <a:t>objetivo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deste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exercício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é</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incentivar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refletir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sobre</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impacto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negativo</a:t>
            </a:r>
            <a:r>
              <a:rPr lang="en-GB" dirty="0">
                <a:solidFill>
                  <a:srgbClr val="4F81BD"/>
                </a:solidFill>
                <a:latin typeface="Calibri"/>
                <a:ea typeface="Calibri"/>
                <a:cs typeface="Calibri"/>
                <a:sym typeface="Calibri"/>
              </a:rPr>
              <a:t> do </a:t>
            </a:r>
            <a:r>
              <a:rPr lang="en-GB" dirty="0" err="1">
                <a:solidFill>
                  <a:srgbClr val="4F81BD"/>
                </a:solidFill>
                <a:latin typeface="Calibri"/>
                <a:ea typeface="Calibri"/>
                <a:cs typeface="Calibri"/>
                <a:sym typeface="Calibri"/>
              </a:rPr>
              <a:t>uso</a:t>
            </a:r>
            <a:r>
              <a:rPr lang="en-GB" dirty="0">
                <a:solidFill>
                  <a:srgbClr val="4F81BD"/>
                </a:solidFill>
                <a:latin typeface="Calibri"/>
                <a:ea typeface="Calibri"/>
                <a:cs typeface="Calibri"/>
                <a:sym typeface="Calibri"/>
              </a:rPr>
              <a:t> do </a:t>
            </a:r>
            <a:r>
              <a:rPr lang="en-GB" dirty="0" err="1">
                <a:solidFill>
                  <a:srgbClr val="4F81BD"/>
                </a:solidFill>
                <a:latin typeface="Calibri"/>
                <a:ea typeface="Calibri"/>
                <a:cs typeface="Calibri"/>
                <a:sym typeface="Calibri"/>
              </a:rPr>
              <a:t>isolamento</a:t>
            </a:r>
            <a:r>
              <a:rPr lang="en-GB" dirty="0">
                <a:solidFill>
                  <a:srgbClr val="4F81BD"/>
                </a:solidFill>
                <a:latin typeface="Calibri"/>
                <a:ea typeface="Calibri"/>
                <a:cs typeface="Calibri"/>
                <a:sym typeface="Calibri"/>
              </a:rPr>
              <a:t> e da </a:t>
            </a:r>
            <a:r>
              <a:rPr lang="en-GB" dirty="0" err="1">
                <a:solidFill>
                  <a:srgbClr val="4F81BD"/>
                </a:solidFill>
                <a:latin typeface="Calibri"/>
                <a:ea typeface="Calibri"/>
                <a:cs typeface="Calibri"/>
                <a:sym typeface="Calibri"/>
              </a:rPr>
              <a:t>contenção</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1000"/>
              </a:spcBef>
              <a:spcAft>
                <a:spcPts val="0"/>
              </a:spcAft>
              <a:buNone/>
            </a:pPr>
            <a:r>
              <a:rPr lang="en-GB" b="1" dirty="0" err="1">
                <a:solidFill>
                  <a:srgbClr val="548DD4"/>
                </a:solidFill>
                <a:latin typeface="Calibri"/>
                <a:ea typeface="Calibri"/>
                <a:cs typeface="Calibri"/>
                <a:sym typeface="Calibri"/>
              </a:rPr>
              <a:t>Existem</a:t>
            </a:r>
            <a:r>
              <a:rPr lang="en-GB" b="1" dirty="0">
                <a:solidFill>
                  <a:srgbClr val="548DD4"/>
                </a:solidFill>
                <a:latin typeface="Calibri"/>
                <a:ea typeface="Calibri"/>
                <a:cs typeface="Calibri"/>
                <a:sym typeface="Calibri"/>
              </a:rPr>
              <a:t> duas </a:t>
            </a:r>
            <a:r>
              <a:rPr lang="en-GB" b="1" dirty="0" err="1">
                <a:solidFill>
                  <a:srgbClr val="548DD4"/>
                </a:solidFill>
                <a:latin typeface="Calibri"/>
                <a:ea typeface="Calibri"/>
                <a:cs typeface="Calibri"/>
                <a:sym typeface="Calibri"/>
              </a:rPr>
              <a:t>opções</a:t>
            </a:r>
            <a:r>
              <a:rPr lang="en-GB" b="1" dirty="0">
                <a:solidFill>
                  <a:srgbClr val="548DD4"/>
                </a:solidFill>
                <a:latin typeface="Calibri"/>
                <a:ea typeface="Calibri"/>
                <a:cs typeface="Calibri"/>
                <a:sym typeface="Calibri"/>
              </a:rPr>
              <a:t> para </a:t>
            </a:r>
            <a:r>
              <a:rPr lang="en-GB" b="1" dirty="0" err="1">
                <a:solidFill>
                  <a:srgbClr val="548DD4"/>
                </a:solidFill>
                <a:latin typeface="Calibri"/>
                <a:ea typeface="Calibri"/>
                <a:cs typeface="Calibri"/>
                <a:sym typeface="Calibri"/>
              </a:rPr>
              <a:t>este</a:t>
            </a:r>
            <a:r>
              <a:rPr lang="en-GB" b="1" dirty="0">
                <a:solidFill>
                  <a:srgbClr val="548DD4"/>
                </a:solidFill>
                <a:latin typeface="Calibri"/>
                <a:ea typeface="Calibri"/>
                <a:cs typeface="Calibri"/>
                <a:sym typeface="Calibri"/>
              </a:rPr>
              <a:t> </a:t>
            </a:r>
            <a:r>
              <a:rPr lang="en-GB" b="1" dirty="0" err="1">
                <a:solidFill>
                  <a:srgbClr val="548DD4"/>
                </a:solidFill>
                <a:latin typeface="Calibri"/>
                <a:ea typeface="Calibri"/>
                <a:cs typeface="Calibri"/>
                <a:sym typeface="Calibri"/>
              </a:rPr>
              <a:t>exercício</a:t>
            </a:r>
            <a:r>
              <a:rPr lang="en-GB" b="1" dirty="0">
                <a:solidFill>
                  <a:srgbClr val="548DD4"/>
                </a:solidFill>
                <a:latin typeface="Calibri"/>
                <a:ea typeface="Calibri"/>
                <a:cs typeface="Calibri"/>
                <a:sym typeface="Calibri"/>
              </a:rPr>
              <a:t>. A </a:t>
            </a:r>
            <a:r>
              <a:rPr lang="en-GB" b="1" dirty="0" err="1">
                <a:solidFill>
                  <a:srgbClr val="548DD4"/>
                </a:solidFill>
                <a:latin typeface="Calibri"/>
                <a:ea typeface="Calibri"/>
                <a:cs typeface="Calibri"/>
                <a:sym typeface="Calibri"/>
              </a:rPr>
              <a:t>opção</a:t>
            </a:r>
            <a:r>
              <a:rPr lang="en-GB" b="1" dirty="0">
                <a:solidFill>
                  <a:srgbClr val="548DD4"/>
                </a:solidFill>
                <a:latin typeface="Calibri"/>
                <a:ea typeface="Calibri"/>
                <a:cs typeface="Calibri"/>
                <a:sym typeface="Calibri"/>
              </a:rPr>
              <a:t> 1 </a:t>
            </a:r>
            <a:r>
              <a:rPr lang="en-GB" b="1" dirty="0" err="1">
                <a:solidFill>
                  <a:srgbClr val="548DD4"/>
                </a:solidFill>
                <a:latin typeface="Calibri"/>
                <a:ea typeface="Calibri"/>
                <a:cs typeface="Calibri"/>
                <a:sym typeface="Calibri"/>
              </a:rPr>
              <a:t>é</a:t>
            </a:r>
            <a:r>
              <a:rPr lang="en-GB" b="1" dirty="0">
                <a:solidFill>
                  <a:srgbClr val="548DD4"/>
                </a:solidFill>
                <a:latin typeface="Calibri"/>
                <a:ea typeface="Calibri"/>
                <a:cs typeface="Calibri"/>
                <a:sym typeface="Calibri"/>
              </a:rPr>
              <a:t> a </a:t>
            </a:r>
            <a:r>
              <a:rPr lang="en-GB" b="1" dirty="0" err="1">
                <a:solidFill>
                  <a:srgbClr val="548DD4"/>
                </a:solidFill>
                <a:latin typeface="Calibri"/>
                <a:ea typeface="Calibri"/>
                <a:cs typeface="Calibri"/>
                <a:sym typeface="Calibri"/>
              </a:rPr>
              <a:t>preferida</a:t>
            </a:r>
            <a:r>
              <a:rPr lang="en-GB" b="1" dirty="0">
                <a:solidFill>
                  <a:srgbClr val="548DD4"/>
                </a:solidFill>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1000"/>
              </a:spcBef>
              <a:spcAft>
                <a:spcPts val="0"/>
              </a:spcAft>
              <a:buNone/>
            </a:pPr>
            <a:r>
              <a:rPr lang="en-GB" b="1" u="sng" dirty="0" err="1">
                <a:solidFill>
                  <a:srgbClr val="548DD4"/>
                </a:solidFill>
                <a:latin typeface="Calibri"/>
                <a:ea typeface="Calibri"/>
                <a:cs typeface="Calibri"/>
                <a:sym typeface="Calibri"/>
              </a:rPr>
              <a:t>Opção</a:t>
            </a:r>
            <a:r>
              <a:rPr lang="en-GB" b="1" u="sng" dirty="0">
                <a:solidFill>
                  <a:srgbClr val="548DD4"/>
                </a:solidFill>
                <a:latin typeface="Calibri"/>
                <a:ea typeface="Calibri"/>
                <a:cs typeface="Calibri"/>
                <a:sym typeface="Calibri"/>
              </a:rPr>
              <a:t> 1: </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a:solidFill>
                  <a:srgbClr val="548DD4"/>
                </a:solidFill>
                <a:latin typeface="Calibri"/>
                <a:ea typeface="Calibri"/>
                <a:cs typeface="Calibri"/>
                <a:sym typeface="Calibri"/>
              </a:rPr>
              <a:t>Antes da </a:t>
            </a:r>
            <a:r>
              <a:rPr lang="en-GB" dirty="0" err="1">
                <a:solidFill>
                  <a:srgbClr val="548DD4"/>
                </a:solidFill>
                <a:latin typeface="Calibri"/>
                <a:ea typeface="Calibri"/>
                <a:cs typeface="Calibri"/>
                <a:sym typeface="Calibri"/>
              </a:rPr>
              <a:t>sessão</a:t>
            </a:r>
            <a:r>
              <a:rPr lang="en-GB" dirty="0">
                <a:solidFill>
                  <a:srgbClr val="548DD4"/>
                </a:solidFill>
                <a:latin typeface="Calibri"/>
                <a:ea typeface="Calibri"/>
                <a:cs typeface="Calibri"/>
                <a:sym typeface="Calibri"/>
              </a:rPr>
              <a:t>, o </a:t>
            </a:r>
            <a:r>
              <a:rPr lang="en-GB" dirty="0" err="1">
                <a:solidFill>
                  <a:srgbClr val="548DD4"/>
                </a:solidFill>
                <a:latin typeface="Calibri"/>
                <a:ea typeface="Calibri"/>
                <a:cs typeface="Calibri"/>
                <a:sym typeface="Calibri"/>
              </a:rPr>
              <a:t>facilitador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deve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identificar</a:t>
            </a:r>
            <a:r>
              <a:rPr lang="en-GB" dirty="0">
                <a:solidFill>
                  <a:srgbClr val="548DD4"/>
                </a:solidFill>
                <a:latin typeface="Calibri"/>
                <a:ea typeface="Calibri"/>
                <a:cs typeface="Calibri"/>
                <a:sym typeface="Calibri"/>
              </a:rPr>
              <a:t> um </a:t>
            </a:r>
            <a:r>
              <a:rPr lang="en-GB" dirty="0" err="1">
                <a:solidFill>
                  <a:srgbClr val="548DD4"/>
                </a:solidFill>
                <a:latin typeface="Calibri"/>
                <a:ea typeface="Calibri"/>
                <a:cs typeface="Calibri"/>
                <a:sym typeface="Calibri"/>
              </a:rPr>
              <a:t>profissional</a:t>
            </a:r>
            <a:r>
              <a:rPr lang="en-GB" dirty="0">
                <a:solidFill>
                  <a:srgbClr val="548DD4"/>
                </a:solidFill>
                <a:latin typeface="Calibri"/>
                <a:ea typeface="Calibri"/>
                <a:cs typeface="Calibri"/>
                <a:sym typeface="Calibri"/>
              </a:rPr>
              <a:t> que se </a:t>
            </a:r>
            <a:r>
              <a:rPr lang="en-GB" dirty="0" err="1">
                <a:solidFill>
                  <a:srgbClr val="548DD4"/>
                </a:solidFill>
                <a:latin typeface="Calibri"/>
                <a:ea typeface="Calibri"/>
                <a:cs typeface="Calibri"/>
                <a:sym typeface="Calibri"/>
              </a:rPr>
              <a:t>sinta</a:t>
            </a:r>
            <a:r>
              <a:rPr lang="en-GB" dirty="0">
                <a:solidFill>
                  <a:srgbClr val="548DD4"/>
                </a:solidFill>
                <a:latin typeface="Calibri"/>
                <a:ea typeface="Calibri"/>
                <a:cs typeface="Calibri"/>
                <a:sym typeface="Calibri"/>
              </a:rPr>
              <a:t> à </a:t>
            </a:r>
            <a:r>
              <a:rPr lang="en-GB" dirty="0" err="1">
                <a:solidFill>
                  <a:srgbClr val="548DD4"/>
                </a:solidFill>
                <a:latin typeface="Calibri"/>
                <a:ea typeface="Calibri"/>
                <a:cs typeface="Calibri"/>
                <a:sym typeface="Calibri"/>
              </a:rPr>
              <a:t>vontade</a:t>
            </a:r>
            <a:r>
              <a:rPr lang="en-GB" dirty="0">
                <a:solidFill>
                  <a:srgbClr val="548DD4"/>
                </a:solidFill>
                <a:latin typeface="Calibri"/>
                <a:ea typeface="Calibri"/>
                <a:cs typeface="Calibri"/>
                <a:sym typeface="Calibri"/>
              </a:rPr>
              <a:t> para </a:t>
            </a:r>
            <a:r>
              <a:rPr lang="en-GB" dirty="0" err="1">
                <a:solidFill>
                  <a:srgbClr val="548DD4"/>
                </a:solidFill>
                <a:latin typeface="Calibri"/>
                <a:ea typeface="Calibri"/>
                <a:cs typeface="Calibri"/>
                <a:sym typeface="Calibri"/>
              </a:rPr>
              <a:t>compartilhar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experiências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negativas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associadas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uso</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isolamento</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incluindo</a:t>
            </a:r>
            <a:r>
              <a:rPr lang="en-GB" dirty="0">
                <a:solidFill>
                  <a:srgbClr val="548DD4"/>
                </a:solidFill>
                <a:latin typeface="Calibri"/>
                <a:ea typeface="Calibri"/>
                <a:cs typeface="Calibri"/>
                <a:sym typeface="Calibri"/>
              </a:rPr>
              <a:t> ser </a:t>
            </a:r>
            <a:r>
              <a:rPr lang="en-GB" dirty="0" err="1">
                <a:solidFill>
                  <a:srgbClr val="548DD4"/>
                </a:solidFill>
                <a:latin typeface="Calibri"/>
                <a:ea typeface="Calibri"/>
                <a:cs typeface="Calibri"/>
                <a:sym typeface="Calibri"/>
              </a:rPr>
              <a:t>acorrentado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forçado</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tomar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medicamentos</a:t>
            </a:r>
            <a:r>
              <a:rPr lang="en-GB" dirty="0">
                <a:solidFill>
                  <a:srgbClr val="548DD4"/>
                </a:solidFill>
                <a:latin typeface="Calibri"/>
                <a:ea typeface="Calibri"/>
                <a:cs typeface="Calibri"/>
                <a:sym typeface="Calibri"/>
              </a:rPr>
              <a:t>, etc.). A </a:t>
            </a:r>
            <a:r>
              <a:rPr lang="en-GB" dirty="0" err="1">
                <a:solidFill>
                  <a:srgbClr val="548DD4"/>
                </a:solidFill>
                <a:latin typeface="Calibri"/>
                <a:ea typeface="Calibri"/>
                <a:cs typeface="Calibri"/>
                <a:sym typeface="Calibri"/>
              </a:rPr>
              <a:t>pessoa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deve</a:t>
            </a:r>
            <a:r>
              <a:rPr lang="en-GB" dirty="0">
                <a:solidFill>
                  <a:srgbClr val="548DD4"/>
                </a:solidFill>
                <a:latin typeface="Calibri"/>
                <a:ea typeface="Calibri"/>
                <a:cs typeface="Calibri"/>
                <a:sym typeface="Calibri"/>
              </a:rPr>
              <a:t> ser </a:t>
            </a:r>
            <a:r>
              <a:rPr lang="en-GB" dirty="0" err="1">
                <a:solidFill>
                  <a:srgbClr val="548DD4"/>
                </a:solidFill>
                <a:latin typeface="Calibri"/>
                <a:ea typeface="Calibri"/>
                <a:cs typeface="Calibri"/>
                <a:sym typeface="Calibri"/>
              </a:rPr>
              <a:t>convidada</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compartilhar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suas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histórias</a:t>
            </a:r>
            <a:r>
              <a:rPr lang="en-GB" dirty="0">
                <a:solidFill>
                  <a:srgbClr val="548DD4"/>
                </a:solidFill>
                <a:latin typeface="Calibri"/>
                <a:ea typeface="Calibri"/>
                <a:cs typeface="Calibri"/>
                <a:sym typeface="Calibri"/>
              </a:rPr>
              <a:t> com o </a:t>
            </a:r>
            <a:r>
              <a:rPr lang="en-GB" dirty="0" err="1">
                <a:solidFill>
                  <a:srgbClr val="548DD4"/>
                </a:solidFill>
                <a:latin typeface="Calibri"/>
                <a:ea typeface="Calibri"/>
                <a:cs typeface="Calibri"/>
                <a:sym typeface="Calibri"/>
              </a:rPr>
              <a:t>grupo</a:t>
            </a:r>
            <a:r>
              <a:rPr lang="en-GB" dirty="0">
                <a:solidFill>
                  <a:srgbClr val="548DD4"/>
                </a:solidFill>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err="1">
                <a:solidFill>
                  <a:srgbClr val="548DD4"/>
                </a:solidFill>
                <a:latin typeface="Calibri"/>
                <a:ea typeface="Calibri"/>
                <a:cs typeface="Calibri"/>
                <a:sym typeface="Calibri"/>
              </a:rPr>
              <a:t>Após</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apresentação</a:t>
            </a:r>
            <a:r>
              <a:rPr lang="en-GB" dirty="0">
                <a:solidFill>
                  <a:srgbClr val="548DD4"/>
                </a:solidFill>
                <a:latin typeface="Calibri"/>
                <a:ea typeface="Calibri"/>
                <a:cs typeface="Calibri"/>
                <a:sym typeface="Calibri"/>
              </a:rPr>
              <a:t> das </a:t>
            </a:r>
            <a:r>
              <a:rPr lang="en-GB" dirty="0" err="1">
                <a:solidFill>
                  <a:srgbClr val="548DD4"/>
                </a:solidFill>
                <a:latin typeface="Calibri"/>
                <a:ea typeface="Calibri"/>
                <a:cs typeface="Calibri"/>
                <a:sym typeface="Calibri"/>
              </a:rPr>
              <a:t>experiências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negativas</a:t>
            </a:r>
            <a:r>
              <a:rPr lang="en-GB" dirty="0">
                <a:solidFill>
                  <a:srgbClr val="548DD4"/>
                </a:solidFill>
                <a:latin typeface="Calibri"/>
                <a:ea typeface="Calibri"/>
                <a:cs typeface="Calibri"/>
                <a:sym typeface="Calibri"/>
              </a:rPr>
              <a:t> do </a:t>
            </a:r>
            <a:r>
              <a:rPr lang="en-GB" dirty="0" err="1">
                <a:solidFill>
                  <a:srgbClr val="548DD4"/>
                </a:solidFill>
                <a:latin typeface="Calibri"/>
                <a:ea typeface="Calibri"/>
                <a:cs typeface="Calibri"/>
                <a:sym typeface="Calibri"/>
              </a:rPr>
              <a:t>orador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sobre</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aplicação</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isolamento</a:t>
            </a:r>
            <a:r>
              <a:rPr lang="en-GB" dirty="0">
                <a:solidFill>
                  <a:srgbClr val="548DD4"/>
                </a:solidFill>
                <a:latin typeface="Calibri"/>
                <a:ea typeface="Calibri"/>
                <a:cs typeface="Calibri"/>
                <a:sym typeface="Calibri"/>
              </a:rPr>
              <a:t> e/</a:t>
            </a:r>
            <a:r>
              <a:rPr lang="en-GB" dirty="0" err="1">
                <a:solidFill>
                  <a:srgbClr val="548DD4"/>
                </a:solidFill>
                <a:latin typeface="Calibri"/>
                <a:ea typeface="Calibri"/>
                <a:cs typeface="Calibri"/>
                <a:sym typeface="Calibri"/>
              </a:rPr>
              <a:t>ou</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 o </a:t>
            </a:r>
            <a:r>
              <a:rPr lang="en-GB" dirty="0" err="1">
                <a:solidFill>
                  <a:srgbClr val="548DD4"/>
                </a:solidFill>
                <a:latin typeface="Calibri"/>
                <a:ea typeface="Calibri"/>
                <a:cs typeface="Calibri"/>
                <a:sym typeface="Calibri"/>
              </a:rPr>
              <a:t>facilitador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pode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por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meio</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uma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série</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perguntas</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respostas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orientar</a:t>
            </a:r>
            <a:r>
              <a:rPr lang="en-GB" dirty="0">
                <a:solidFill>
                  <a:srgbClr val="548DD4"/>
                </a:solidFill>
                <a:latin typeface="Calibri"/>
                <a:ea typeface="Calibri"/>
                <a:cs typeface="Calibri"/>
                <a:sym typeface="Calibri"/>
              </a:rPr>
              <a:t> o </a:t>
            </a:r>
            <a:r>
              <a:rPr lang="en-GB" dirty="0" err="1">
                <a:solidFill>
                  <a:srgbClr val="548DD4"/>
                </a:solidFill>
                <a:latin typeface="Calibri"/>
                <a:ea typeface="Calibri"/>
                <a:cs typeface="Calibri"/>
                <a:sym typeface="Calibri"/>
              </a:rPr>
              <a:t>orador</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discutir</a:t>
            </a:r>
            <a:r>
              <a:rPr lang="en-GB" dirty="0">
                <a:solidFill>
                  <a:srgbClr val="548DD4"/>
                </a:solidFill>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548DD4"/>
              </a:buClr>
              <a:buSzPts val="1200"/>
              <a:buFont typeface="Noto Sans Symbols"/>
              <a:buChar char="∙"/>
            </a:pPr>
            <a:r>
              <a:rPr lang="en-GB" dirty="0">
                <a:solidFill>
                  <a:srgbClr val="548DD4"/>
                </a:solidFill>
                <a:latin typeface="Calibri"/>
                <a:ea typeface="Calibri"/>
                <a:cs typeface="Calibri"/>
                <a:sym typeface="Calibri"/>
              </a:rPr>
              <a:t>o </a:t>
            </a:r>
            <a:r>
              <a:rPr lang="en-GB" dirty="0" err="1">
                <a:solidFill>
                  <a:srgbClr val="548DD4"/>
                </a:solidFill>
                <a:latin typeface="Calibri"/>
                <a:ea typeface="Calibri"/>
                <a:cs typeface="Calibri"/>
                <a:sym typeface="Calibri"/>
              </a:rPr>
              <a:t>contexto</a:t>
            </a:r>
            <a:r>
              <a:rPr lang="en-GB" dirty="0">
                <a:solidFill>
                  <a:srgbClr val="548DD4"/>
                </a:solidFill>
                <a:latin typeface="Calibri"/>
                <a:ea typeface="Calibri"/>
                <a:cs typeface="Calibri"/>
                <a:sym typeface="Calibri"/>
              </a:rPr>
              <a:t> da </a:t>
            </a:r>
            <a:r>
              <a:rPr lang="en-GB" dirty="0" err="1">
                <a:solidFill>
                  <a:srgbClr val="548DD4"/>
                </a:solidFill>
                <a:latin typeface="Calibri"/>
                <a:ea typeface="Calibri"/>
                <a:cs typeface="Calibri"/>
                <a:sym typeface="Calibri"/>
              </a:rPr>
              <a:t>situação</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levou</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uso</a:t>
            </a:r>
            <a:r>
              <a:rPr lang="en-GB" dirty="0">
                <a:solidFill>
                  <a:srgbClr val="548DD4"/>
                </a:solidFill>
                <a:latin typeface="Calibri"/>
                <a:ea typeface="Calibri"/>
                <a:cs typeface="Calibri"/>
                <a:sym typeface="Calibri"/>
              </a:rPr>
              <a:t> do </a:t>
            </a:r>
            <a:r>
              <a:rPr lang="en-GB" dirty="0" err="1">
                <a:solidFill>
                  <a:srgbClr val="548DD4"/>
                </a:solidFill>
                <a:latin typeface="Calibri"/>
                <a:ea typeface="Calibri"/>
                <a:cs typeface="Calibri"/>
                <a:sym typeface="Calibri"/>
              </a:rPr>
              <a:t>isolamento</a:t>
            </a:r>
            <a:r>
              <a:rPr lang="en-GB" dirty="0">
                <a:solidFill>
                  <a:srgbClr val="548DD4"/>
                </a:solidFill>
                <a:latin typeface="Calibri"/>
                <a:ea typeface="Calibri"/>
                <a:cs typeface="Calibri"/>
                <a:sym typeface="Calibri"/>
              </a:rPr>
              <a:t> e/</a:t>
            </a:r>
            <a:r>
              <a:rPr lang="en-GB" dirty="0" err="1">
                <a:solidFill>
                  <a:srgbClr val="548DD4"/>
                </a:solidFill>
                <a:latin typeface="Calibri"/>
                <a:ea typeface="Calibri"/>
                <a:cs typeface="Calibri"/>
                <a:sym typeface="Calibri"/>
              </a:rPr>
              <a:t>ou</a:t>
            </a:r>
            <a:r>
              <a:rPr lang="en-GB" dirty="0">
                <a:solidFill>
                  <a:srgbClr val="548DD4"/>
                </a:solidFill>
                <a:latin typeface="Calibri"/>
                <a:ea typeface="Calibri"/>
                <a:cs typeface="Calibri"/>
                <a:sym typeface="Calibri"/>
              </a:rPr>
              <a:t> da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548DD4"/>
              </a:buClr>
              <a:buSzPts val="1200"/>
              <a:buFont typeface="Noto Sans Symbols"/>
              <a:buChar char="∙"/>
            </a:pPr>
            <a:r>
              <a:rPr lang="en-GB" dirty="0">
                <a:solidFill>
                  <a:srgbClr val="548DD4"/>
                </a:solidFill>
                <a:latin typeface="Calibri"/>
                <a:ea typeface="Calibri"/>
                <a:cs typeface="Calibri"/>
                <a:sym typeface="Calibri"/>
              </a:rPr>
              <a:t>o </a:t>
            </a:r>
            <a:r>
              <a:rPr lang="en-GB" dirty="0" err="1">
                <a:solidFill>
                  <a:srgbClr val="548DD4"/>
                </a:solidFill>
                <a:latin typeface="Calibri"/>
                <a:ea typeface="Calibri"/>
                <a:cs typeface="Calibri"/>
                <a:sym typeface="Calibri"/>
              </a:rPr>
              <a:t>impacto</a:t>
            </a:r>
            <a:r>
              <a:rPr lang="en-GB" dirty="0">
                <a:solidFill>
                  <a:srgbClr val="548DD4"/>
                </a:solidFill>
                <a:latin typeface="Calibri"/>
                <a:ea typeface="Calibri"/>
                <a:cs typeface="Calibri"/>
                <a:sym typeface="Calibri"/>
              </a:rPr>
              <a:t> da </a:t>
            </a:r>
            <a:r>
              <a:rPr lang="en-GB" dirty="0" err="1">
                <a:solidFill>
                  <a:srgbClr val="548DD4"/>
                </a:solidFill>
                <a:latin typeface="Calibri"/>
                <a:ea typeface="Calibri"/>
                <a:cs typeface="Calibri"/>
                <a:sym typeface="Calibri"/>
              </a:rPr>
              <a:t>administração</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isolamento</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incluindo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emoções</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desconforto</a:t>
            </a:r>
            <a:r>
              <a:rPr lang="en-GB" dirty="0">
                <a:solidFill>
                  <a:srgbClr val="548DD4"/>
                </a:solidFill>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548DD4"/>
              </a:buClr>
              <a:buSzPts val="1200"/>
              <a:buFont typeface="Noto Sans Symbols"/>
              <a:buChar char="∙"/>
            </a:pPr>
            <a:r>
              <a:rPr lang="en-GB" dirty="0">
                <a:solidFill>
                  <a:srgbClr val="548DD4"/>
                </a:solidFill>
                <a:latin typeface="Calibri"/>
                <a:ea typeface="Calibri"/>
                <a:cs typeface="Calibri"/>
                <a:sym typeface="Calibri"/>
              </a:rPr>
              <a:t>o </a:t>
            </a:r>
            <a:r>
              <a:rPr lang="en-GB" dirty="0" err="1">
                <a:solidFill>
                  <a:srgbClr val="548DD4"/>
                </a:solidFill>
                <a:latin typeface="Calibri"/>
                <a:ea typeface="Calibri"/>
                <a:cs typeface="Calibri"/>
                <a:sym typeface="Calibri"/>
              </a:rPr>
              <a:t>impacto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negativo</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isso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pode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ter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tido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na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relação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terapêutica</a:t>
            </a:r>
            <a:r>
              <a:rPr lang="en-GB" dirty="0">
                <a:solidFill>
                  <a:srgbClr val="548DD4"/>
                </a:solidFill>
                <a:latin typeface="Calibri"/>
                <a:ea typeface="Calibri"/>
                <a:cs typeface="Calibri"/>
                <a:sym typeface="Calibri"/>
              </a:rPr>
              <a:t> com as </a:t>
            </a:r>
            <a:r>
              <a:rPr lang="en-GB" dirty="0" err="1">
                <a:solidFill>
                  <a:srgbClr val="548DD4"/>
                </a:solidFill>
                <a:latin typeface="Calibri"/>
                <a:ea typeface="Calibri"/>
                <a:cs typeface="Calibri"/>
                <a:sym typeface="Calibri"/>
              </a:rPr>
              <a:t>pessoas</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utilizam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serviços</a:t>
            </a:r>
            <a:r>
              <a:rPr lang="en-GB" dirty="0">
                <a:solidFill>
                  <a:srgbClr val="548DD4"/>
                </a:solidFill>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0"/>
              </a:spcBef>
              <a:spcAft>
                <a:spcPts val="0"/>
              </a:spcAft>
              <a:buClr>
                <a:srgbClr val="548DD4"/>
              </a:buClr>
              <a:buSzPts val="1200"/>
              <a:buFont typeface="Noto Sans Symbols"/>
              <a:buChar char="∙"/>
            </a:pPr>
            <a:r>
              <a:rPr lang="en-GB" dirty="0">
                <a:solidFill>
                  <a:srgbClr val="548DD4"/>
                </a:solidFill>
                <a:latin typeface="Calibri"/>
                <a:ea typeface="Calibri"/>
                <a:cs typeface="Calibri"/>
                <a:sym typeface="Calibri"/>
              </a:rPr>
              <a:t>o que </a:t>
            </a:r>
            <a:r>
              <a:rPr lang="en-GB" dirty="0" err="1">
                <a:solidFill>
                  <a:srgbClr val="548DD4"/>
                </a:solidFill>
                <a:latin typeface="Calibri"/>
                <a:ea typeface="Calibri"/>
                <a:cs typeface="Calibri"/>
                <a:sym typeface="Calibri"/>
              </a:rPr>
              <a:t>poderia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ter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sido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feito</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diferente</a:t>
            </a:r>
            <a:r>
              <a:rPr lang="en-GB" dirty="0">
                <a:solidFill>
                  <a:srgbClr val="548DD4"/>
                </a:solidFill>
                <a:latin typeface="Calibri"/>
                <a:ea typeface="Calibri"/>
                <a:cs typeface="Calibri"/>
                <a:sym typeface="Calibri"/>
              </a:rPr>
              <a:t> para mudar o </a:t>
            </a:r>
            <a:r>
              <a:rPr lang="en-GB" dirty="0" err="1">
                <a:solidFill>
                  <a:srgbClr val="548DD4"/>
                </a:solidFill>
                <a:latin typeface="Calibri"/>
                <a:ea typeface="Calibri"/>
                <a:cs typeface="Calibri"/>
                <a:sym typeface="Calibri"/>
              </a:rPr>
              <a:t>curso</a:t>
            </a:r>
            <a:r>
              <a:rPr lang="en-GB" dirty="0">
                <a:solidFill>
                  <a:srgbClr val="548DD4"/>
                </a:solidFill>
                <a:latin typeface="Calibri"/>
                <a:ea typeface="Calibri"/>
                <a:cs typeface="Calibri"/>
                <a:sym typeface="Calibri"/>
              </a:rPr>
              <a:t> dos </a:t>
            </a:r>
            <a:r>
              <a:rPr lang="en-GB" dirty="0" err="1">
                <a:solidFill>
                  <a:srgbClr val="548DD4"/>
                </a:solidFill>
                <a:latin typeface="Calibri"/>
                <a:ea typeface="Calibri"/>
                <a:cs typeface="Calibri"/>
                <a:sym typeface="Calibri"/>
              </a:rPr>
              <a:t>acontecimentos</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evitar</a:t>
            </a:r>
            <a:r>
              <a:rPr lang="en-GB" dirty="0">
                <a:solidFill>
                  <a:srgbClr val="548DD4"/>
                </a:solidFill>
                <a:latin typeface="Calibri"/>
                <a:ea typeface="Calibri"/>
                <a:cs typeface="Calibri"/>
                <a:sym typeface="Calibri"/>
              </a:rPr>
              <a:t> o </a:t>
            </a:r>
            <a:r>
              <a:rPr lang="en-GB" dirty="0" err="1">
                <a:solidFill>
                  <a:srgbClr val="548DD4"/>
                </a:solidFill>
                <a:latin typeface="Calibri"/>
                <a:ea typeface="Calibri"/>
                <a:cs typeface="Calibri"/>
                <a:sym typeface="Calibri"/>
              </a:rPr>
              <a:t>uso</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isolamento</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err="1">
                <a:solidFill>
                  <a:srgbClr val="548DD4"/>
                </a:solidFill>
                <a:latin typeface="Calibri"/>
                <a:ea typeface="Calibri"/>
                <a:cs typeface="Calibri"/>
                <a:sym typeface="Calibri"/>
              </a:rPr>
              <a:t>Dê</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oportunidade</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fazer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perguntas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orador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relacionadas</a:t>
            </a:r>
            <a:r>
              <a:rPr lang="en-GB" dirty="0">
                <a:solidFill>
                  <a:srgbClr val="548DD4"/>
                </a:solidFill>
                <a:latin typeface="Calibri"/>
                <a:ea typeface="Calibri"/>
                <a:cs typeface="Calibri"/>
                <a:sym typeface="Calibri"/>
              </a:rPr>
              <a:t> com a </a:t>
            </a:r>
            <a:r>
              <a:rPr lang="en-GB" dirty="0" err="1">
                <a:solidFill>
                  <a:srgbClr val="548DD4"/>
                </a:solidFill>
                <a:latin typeface="Calibri"/>
                <a:ea typeface="Calibri"/>
                <a:cs typeface="Calibri"/>
                <a:sym typeface="Calibri"/>
              </a:rPr>
              <a:t>palestra</a:t>
            </a:r>
            <a:r>
              <a:rPr lang="en-GB" dirty="0">
                <a:solidFill>
                  <a:srgbClr val="548DD4"/>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485" name="Google Shape;485;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55</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56:notes"/>
          <p:cNvSpPr>
            <a:spLocks noGrp="1" noRot="1" noChangeAspect="1"/>
          </p:cNvSpPr>
          <p:nvPr>
            <p:ph type="sldImg" idx="2"/>
          </p:nvPr>
        </p:nvSpPr>
        <p:spPr>
          <a:xfrm>
            <a:off x="1519238" y="776288"/>
            <a:ext cx="3475037" cy="195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56:notes"/>
          <p:cNvSpPr txBox="1">
            <a:spLocks noGrp="1"/>
          </p:cNvSpPr>
          <p:nvPr>
            <p:ph type="body" idx="1"/>
          </p:nvPr>
        </p:nvSpPr>
        <p:spPr>
          <a:xfrm>
            <a:off x="685800" y="3086100"/>
            <a:ext cx="5486400" cy="4914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solidFill>
                  <a:srgbClr val="000000"/>
                </a:solidFill>
                <a:latin typeface="Calibri"/>
                <a:ea typeface="Calibri"/>
                <a:cs typeface="Calibri"/>
                <a:sym typeface="Calibri"/>
              </a:rPr>
              <a:t>Exercício</a:t>
            </a:r>
            <a:r>
              <a:rPr lang="en-GB" b="1" i="1" dirty="0">
                <a:solidFill>
                  <a:srgbClr val="000000"/>
                </a:solidFill>
                <a:latin typeface="Calibri"/>
                <a:ea typeface="Calibri"/>
                <a:cs typeface="Calibri"/>
                <a:sym typeface="Calibri"/>
              </a:rPr>
              <a:t> 3.3: Impacto </a:t>
            </a:r>
            <a:r>
              <a:rPr lang="en-GB" b="1" i="1" dirty="0" err="1">
                <a:solidFill>
                  <a:srgbClr val="000000"/>
                </a:solidFill>
                <a:latin typeface="Calibri"/>
                <a:ea typeface="Calibri"/>
                <a:cs typeface="Calibri"/>
                <a:sym typeface="Calibri"/>
              </a:rPr>
              <a:t>psicológico</a:t>
            </a:r>
            <a:r>
              <a:rPr lang="en-GB" b="1" i="1" dirty="0">
                <a:solidFill>
                  <a:srgbClr val="000000"/>
                </a:solidFill>
                <a:latin typeface="Calibri"/>
                <a:ea typeface="Calibri"/>
                <a:cs typeface="Calibri"/>
                <a:sym typeface="Calibri"/>
              </a:rPr>
              <a:t> do </a:t>
            </a:r>
            <a:r>
              <a:rPr lang="en-GB" b="1" i="1" dirty="0" err="1">
                <a:solidFill>
                  <a:srgbClr val="000000"/>
                </a:solidFill>
                <a:latin typeface="Calibri"/>
                <a:ea typeface="Calibri"/>
                <a:cs typeface="Calibri"/>
                <a:sym typeface="Calibri"/>
              </a:rPr>
              <a:t>uso</a:t>
            </a:r>
            <a:r>
              <a:rPr lang="en-GB" b="1" i="1" dirty="0">
                <a:solidFill>
                  <a:srgbClr val="000000"/>
                </a:solidFill>
                <a:latin typeface="Calibri"/>
                <a:ea typeface="Calibri"/>
                <a:cs typeface="Calibri"/>
                <a:sym typeface="Calibri"/>
              </a:rPr>
              <a:t> de </a:t>
            </a:r>
            <a:r>
              <a:rPr lang="en-GB" b="1" i="1" dirty="0" err="1">
                <a:solidFill>
                  <a:srgbClr val="000000"/>
                </a:solidFill>
                <a:latin typeface="Calibri"/>
                <a:ea typeface="Calibri"/>
                <a:cs typeface="Calibri"/>
                <a:sym typeface="Calibri"/>
              </a:rPr>
              <a:t>isolamento</a:t>
            </a:r>
            <a:r>
              <a:rPr lang="en-GB" b="1" i="1" dirty="0">
                <a:solidFill>
                  <a:srgbClr val="000000"/>
                </a:solidFill>
                <a:latin typeface="Calibri"/>
                <a:ea typeface="Calibri"/>
                <a:cs typeface="Calibri"/>
                <a:sym typeface="Calibri"/>
              </a:rPr>
              <a:t> e </a:t>
            </a:r>
            <a:r>
              <a:rPr lang="en-GB" b="1" i="1" dirty="0" err="1">
                <a:solidFill>
                  <a:srgbClr val="000000"/>
                </a:solidFill>
                <a:latin typeface="Calibri"/>
                <a:ea typeface="Calibri"/>
                <a:cs typeface="Calibri"/>
                <a:sym typeface="Calibri"/>
              </a:rPr>
              <a:t>contenção</a:t>
            </a:r>
            <a:r>
              <a:rPr lang="en-GB" b="1" i="1" dirty="0">
                <a:solidFill>
                  <a:srgbClr val="000000"/>
                </a:solidFill>
                <a:latin typeface="Calibri"/>
                <a:ea typeface="Calibri"/>
                <a:cs typeface="Calibri"/>
                <a:sym typeface="Calibri"/>
              </a:rPr>
              <a:t> </a:t>
            </a:r>
            <a:r>
              <a:rPr lang="en-GB" b="1" i="1" dirty="0" err="1">
                <a:solidFill>
                  <a:srgbClr val="000000"/>
                </a:solidFill>
                <a:latin typeface="Calibri"/>
                <a:ea typeface="Calibri"/>
                <a:cs typeface="Calibri"/>
                <a:sym typeface="Calibri"/>
              </a:rPr>
              <a:t>na</a:t>
            </a:r>
            <a:r>
              <a:rPr lang="en-GB" b="1" i="1" dirty="0">
                <a:solidFill>
                  <a:srgbClr val="000000"/>
                </a:solidFill>
                <a:latin typeface="Calibri"/>
                <a:ea typeface="Calibri"/>
                <a:cs typeface="Calibri"/>
                <a:sym typeface="Calibri"/>
              </a:rPr>
              <a:t> equipe de </a:t>
            </a:r>
            <a:r>
              <a:rPr lang="en-GB" b="1" i="1" dirty="0" err="1">
                <a:solidFill>
                  <a:srgbClr val="000000"/>
                </a:solidFill>
                <a:latin typeface="Calibri"/>
                <a:ea typeface="Calibri"/>
                <a:cs typeface="Calibri"/>
                <a:sym typeface="Calibri"/>
              </a:rPr>
              <a:t>serviço</a:t>
            </a:r>
            <a:r>
              <a:rPr lang="en-GB" b="1" i="1" dirty="0">
                <a:solidFill>
                  <a:srgbClr val="000000"/>
                </a:solidFill>
                <a:latin typeface="Calibri"/>
                <a:ea typeface="Calibri"/>
                <a:cs typeface="Calibri"/>
                <a:sym typeface="Calibri"/>
              </a:rPr>
              <a:t> (40 min.)</a:t>
            </a:r>
            <a:endParaRPr dirty="0">
              <a:solidFill>
                <a:srgbClr val="000000"/>
              </a:solidFill>
              <a:latin typeface="Calibri"/>
              <a:ea typeface="Calibri"/>
              <a:cs typeface="Calibri"/>
              <a:sym typeface="Calibri"/>
            </a:endParaRPr>
          </a:p>
          <a:p>
            <a:pPr marL="0" lvl="0" indent="0" algn="just" rtl="0">
              <a:lnSpc>
                <a:spcPct val="115000"/>
              </a:lnSpc>
              <a:spcBef>
                <a:spcPts val="600"/>
              </a:spcBef>
              <a:spcAft>
                <a:spcPts val="0"/>
              </a:spcAft>
              <a:buNone/>
            </a:pPr>
            <a:r>
              <a:rPr lang="en-GB" dirty="0">
                <a:solidFill>
                  <a:srgbClr val="4F81BD"/>
                </a:solidFill>
                <a:latin typeface="Calibri"/>
                <a:ea typeface="Calibri"/>
                <a:cs typeface="Calibri"/>
                <a:sym typeface="Calibri"/>
              </a:rPr>
              <a:t>O </a:t>
            </a:r>
            <a:r>
              <a:rPr lang="en-GB" dirty="0" err="1">
                <a:solidFill>
                  <a:srgbClr val="4F81BD"/>
                </a:solidFill>
                <a:latin typeface="Calibri"/>
                <a:ea typeface="Calibri"/>
                <a:cs typeface="Calibri"/>
                <a:sym typeface="Calibri"/>
              </a:rPr>
              <a:t>objetivo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deste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exercício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é</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incentivar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refletir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sobre</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impacto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negativo</a:t>
            </a:r>
            <a:r>
              <a:rPr lang="en-GB" dirty="0">
                <a:solidFill>
                  <a:srgbClr val="4F81BD"/>
                </a:solidFill>
                <a:latin typeface="Calibri"/>
                <a:ea typeface="Calibri"/>
                <a:cs typeface="Calibri"/>
                <a:sym typeface="Calibri"/>
              </a:rPr>
              <a:t> do </a:t>
            </a:r>
            <a:r>
              <a:rPr lang="en-GB" dirty="0" err="1">
                <a:solidFill>
                  <a:srgbClr val="4F81BD"/>
                </a:solidFill>
                <a:latin typeface="Calibri"/>
                <a:ea typeface="Calibri"/>
                <a:cs typeface="Calibri"/>
                <a:sym typeface="Calibri"/>
              </a:rPr>
              <a:t>uso</a:t>
            </a:r>
            <a:r>
              <a:rPr lang="en-GB" dirty="0">
                <a:solidFill>
                  <a:srgbClr val="4F81BD"/>
                </a:solidFill>
                <a:latin typeface="Calibri"/>
                <a:ea typeface="Calibri"/>
                <a:cs typeface="Calibri"/>
                <a:sym typeface="Calibri"/>
              </a:rPr>
              <a:t> do </a:t>
            </a:r>
            <a:r>
              <a:rPr lang="en-GB" dirty="0" err="1">
                <a:solidFill>
                  <a:srgbClr val="4F81BD"/>
                </a:solidFill>
                <a:latin typeface="Calibri"/>
                <a:ea typeface="Calibri"/>
                <a:cs typeface="Calibri"/>
                <a:sym typeface="Calibri"/>
              </a:rPr>
              <a:t>isolamento</a:t>
            </a:r>
            <a:r>
              <a:rPr lang="en-GB" dirty="0">
                <a:solidFill>
                  <a:srgbClr val="4F81BD"/>
                </a:solidFill>
                <a:latin typeface="Calibri"/>
                <a:ea typeface="Calibri"/>
                <a:cs typeface="Calibri"/>
                <a:sym typeface="Calibri"/>
              </a:rPr>
              <a:t> e da </a:t>
            </a:r>
            <a:r>
              <a:rPr lang="en-GB" dirty="0" err="1">
                <a:solidFill>
                  <a:srgbClr val="4F81BD"/>
                </a:solidFill>
                <a:latin typeface="Calibri"/>
                <a:ea typeface="Calibri"/>
                <a:cs typeface="Calibri"/>
                <a:sym typeface="Calibri"/>
              </a:rPr>
              <a:t>contenção</a:t>
            </a:r>
            <a:r>
              <a:rPr lang="en-GB" dirty="0">
                <a:solidFill>
                  <a:srgbClr val="4F81BD"/>
                </a:solidFill>
                <a:latin typeface="Calibri"/>
                <a:ea typeface="Calibri"/>
                <a:cs typeface="Calibri"/>
                <a:sym typeface="Calibri"/>
              </a:rPr>
              <a:t>. </a:t>
            </a:r>
            <a:endParaRPr b="1" u="sng" dirty="0">
              <a:solidFill>
                <a:srgbClr val="548DD4"/>
              </a:solidFill>
              <a:latin typeface="Calibri"/>
              <a:ea typeface="Calibri"/>
              <a:cs typeface="Calibri"/>
              <a:sym typeface="Calibri"/>
            </a:endParaRPr>
          </a:p>
          <a:p>
            <a:pPr marL="0" lvl="0" indent="0" algn="l" rtl="0">
              <a:lnSpc>
                <a:spcPct val="115000"/>
              </a:lnSpc>
              <a:spcBef>
                <a:spcPts val="600"/>
              </a:spcBef>
              <a:spcAft>
                <a:spcPts val="0"/>
              </a:spcAft>
              <a:buNone/>
            </a:pPr>
            <a:r>
              <a:rPr lang="en-GB" b="1" u="sng" dirty="0" err="1">
                <a:solidFill>
                  <a:srgbClr val="548DD4"/>
                </a:solidFill>
                <a:latin typeface="Calibri"/>
                <a:ea typeface="Calibri"/>
                <a:cs typeface="Calibri"/>
                <a:sym typeface="Calibri"/>
              </a:rPr>
              <a:t>Opção</a:t>
            </a:r>
            <a:r>
              <a:rPr lang="en-GB" b="1" u="sng" dirty="0">
                <a:solidFill>
                  <a:srgbClr val="548DD4"/>
                </a:solidFill>
                <a:latin typeface="Calibri"/>
                <a:ea typeface="Calibri"/>
                <a:cs typeface="Calibri"/>
                <a:sym typeface="Calibri"/>
              </a:rPr>
              <a:t> 2: </a:t>
            </a:r>
            <a:endParaRPr dirty="0">
              <a:latin typeface="Calibri"/>
              <a:ea typeface="Calibri"/>
              <a:cs typeface="Calibri"/>
              <a:sym typeface="Calibri"/>
            </a:endParaRPr>
          </a:p>
          <a:p>
            <a:pPr marL="0" lvl="0" indent="0" algn="just" rtl="0">
              <a:lnSpc>
                <a:spcPct val="115000"/>
              </a:lnSpc>
              <a:spcBef>
                <a:spcPts val="600"/>
              </a:spcBef>
              <a:spcAft>
                <a:spcPts val="0"/>
              </a:spcAft>
              <a:buNone/>
            </a:pPr>
            <a:r>
              <a:rPr lang="en-GB" dirty="0">
                <a:solidFill>
                  <a:srgbClr val="548DD4"/>
                </a:solidFill>
                <a:latin typeface="Calibri"/>
                <a:ea typeface="Calibri"/>
                <a:cs typeface="Calibri"/>
                <a:sym typeface="Calibri"/>
              </a:rPr>
              <a:t>Se </a:t>
            </a:r>
            <a:r>
              <a:rPr lang="en-GB" dirty="0" err="1">
                <a:solidFill>
                  <a:srgbClr val="548DD4"/>
                </a:solidFill>
                <a:latin typeface="Calibri"/>
                <a:ea typeface="Calibri"/>
                <a:cs typeface="Calibri"/>
                <a:sym typeface="Calibri"/>
              </a:rPr>
              <a:t>não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foi</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possível</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organizar</a:t>
            </a:r>
            <a:r>
              <a:rPr lang="en-GB" dirty="0">
                <a:solidFill>
                  <a:srgbClr val="548DD4"/>
                </a:solidFill>
                <a:latin typeface="Calibri"/>
                <a:ea typeface="Calibri"/>
                <a:cs typeface="Calibri"/>
                <a:sym typeface="Calibri"/>
              </a:rPr>
              <a:t> um </a:t>
            </a:r>
            <a:r>
              <a:rPr lang="en-GB" dirty="0" err="1">
                <a:solidFill>
                  <a:srgbClr val="548DD4"/>
                </a:solidFill>
                <a:latin typeface="Calibri"/>
                <a:ea typeface="Calibri"/>
                <a:cs typeface="Calibri"/>
                <a:sym typeface="Calibri"/>
              </a:rPr>
              <a:t>palestrante</a:t>
            </a:r>
            <a:r>
              <a:rPr lang="en-GB" dirty="0">
                <a:solidFill>
                  <a:srgbClr val="548DD4"/>
                </a:solidFill>
                <a:latin typeface="Calibri"/>
                <a:ea typeface="Calibri"/>
                <a:cs typeface="Calibri"/>
                <a:sym typeface="Calibri"/>
              </a:rPr>
              <a:t> antes da </a:t>
            </a:r>
            <a:r>
              <a:rPr lang="en-GB" dirty="0" err="1">
                <a:solidFill>
                  <a:srgbClr val="548DD4"/>
                </a:solidFill>
                <a:latin typeface="Calibri"/>
                <a:ea typeface="Calibri"/>
                <a:cs typeface="Calibri"/>
                <a:sym typeface="Calibri"/>
              </a:rPr>
              <a:t>sessão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compartilhe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este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vídeo</a:t>
            </a:r>
            <a:r>
              <a:rPr lang="en-GB" dirty="0">
                <a:solidFill>
                  <a:srgbClr val="548DD4"/>
                </a:solidFill>
                <a:latin typeface="Calibri"/>
                <a:ea typeface="Calibri"/>
                <a:cs typeface="Calibri"/>
                <a:sym typeface="Calibri"/>
              </a:rPr>
              <a:t> de 11 </a:t>
            </a:r>
            <a:r>
              <a:rPr lang="en-GB" dirty="0" err="1">
                <a:solidFill>
                  <a:srgbClr val="548DD4"/>
                </a:solidFill>
                <a:latin typeface="Calibri"/>
                <a:ea typeface="Calibri"/>
                <a:cs typeface="Calibri"/>
                <a:sym typeface="Calibri"/>
              </a:rPr>
              <a:t>minutos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sobre</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experiência</a:t>
            </a:r>
            <a:r>
              <a:rPr lang="en-GB" dirty="0">
                <a:solidFill>
                  <a:srgbClr val="548DD4"/>
                </a:solidFill>
                <a:latin typeface="Calibri"/>
                <a:ea typeface="Calibri"/>
                <a:cs typeface="Calibri"/>
                <a:sym typeface="Calibri"/>
              </a:rPr>
              <a:t> de um </a:t>
            </a:r>
            <a:r>
              <a:rPr lang="en-GB" dirty="0" err="1">
                <a:solidFill>
                  <a:srgbClr val="548DD4"/>
                </a:solidFill>
                <a:latin typeface="Calibri"/>
                <a:ea typeface="Calibri"/>
                <a:cs typeface="Calibri"/>
                <a:sym typeface="Calibri"/>
              </a:rPr>
              <a:t>psiquiatra</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foi</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atacado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por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uma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pessoa</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temia</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práticas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coercivas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fossem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usadas</a:t>
            </a:r>
            <a:r>
              <a:rPr lang="en-GB" dirty="0">
                <a:solidFill>
                  <a:srgbClr val="548DD4"/>
                </a:solidFill>
                <a:latin typeface="Calibri"/>
                <a:ea typeface="Calibri"/>
                <a:cs typeface="Calibri"/>
                <a:sym typeface="Calibri"/>
              </a:rPr>
              <a:t> contra </a:t>
            </a:r>
            <a:r>
              <a:rPr lang="en-GB" dirty="0" err="1">
                <a:solidFill>
                  <a:srgbClr val="548DD4"/>
                </a:solidFill>
                <a:latin typeface="Calibri"/>
                <a:ea typeface="Calibri"/>
                <a:cs typeface="Calibri"/>
                <a:sym typeface="Calibri"/>
              </a:rPr>
              <a:t>ele</a:t>
            </a:r>
            <a:r>
              <a:rPr lang="en-GB" dirty="0">
                <a:solidFill>
                  <a:srgbClr val="548DD4"/>
                </a:solidFill>
                <a:latin typeface="Calibri"/>
                <a:ea typeface="Calibri"/>
                <a:cs typeface="Calibri"/>
                <a:sym typeface="Calibri"/>
              </a:rPr>
              <a:t>.</a:t>
            </a:r>
            <a:endParaRPr dirty="0">
              <a:latin typeface="Calibri"/>
              <a:ea typeface="Calibri"/>
              <a:cs typeface="Calibri"/>
              <a:sym typeface="Calibri"/>
            </a:endParaRPr>
          </a:p>
          <a:p>
            <a:pPr marL="0" lvl="0" indent="0" algn="l" rtl="0">
              <a:lnSpc>
                <a:spcPct val="115000"/>
              </a:lnSpc>
              <a:spcBef>
                <a:spcPts val="600"/>
              </a:spcBef>
              <a:spcAft>
                <a:spcPts val="0"/>
              </a:spcAft>
              <a:buNone/>
            </a:pPr>
            <a:r>
              <a:rPr lang="en-GB" b="1" dirty="0" err="1">
                <a:latin typeface="Calibri"/>
                <a:ea typeface="Calibri"/>
                <a:cs typeface="Calibri"/>
                <a:sym typeface="Calibri"/>
              </a:rPr>
              <a:t>Impressões</a:t>
            </a:r>
            <a:r>
              <a:rPr lang="en-GB" b="1" dirty="0">
                <a:latin typeface="Calibri"/>
                <a:ea typeface="Calibri"/>
                <a:cs typeface="Calibri"/>
                <a:sym typeface="Calibri"/>
              </a:rPr>
              <a:t> </a:t>
            </a:r>
            <a:r>
              <a:rPr lang="en-GB" b="1" dirty="0" err="1">
                <a:latin typeface="Calibri"/>
                <a:ea typeface="Calibri"/>
                <a:cs typeface="Calibri"/>
                <a:sym typeface="Calibri"/>
              </a:rPr>
              <a:t>digitais</a:t>
            </a:r>
            <a:r>
              <a:rPr lang="en-GB" b="1" dirty="0">
                <a:latin typeface="Calibri"/>
                <a:ea typeface="Calibri"/>
                <a:cs typeface="Calibri"/>
                <a:sym typeface="Calibri"/>
              </a:rPr>
              <a:t> e </a:t>
            </a:r>
            <a:r>
              <a:rPr lang="en-GB" b="1" dirty="0" err="1">
                <a:latin typeface="Calibri"/>
                <a:ea typeface="Calibri"/>
                <a:cs typeface="Calibri"/>
                <a:sym typeface="Calibri"/>
              </a:rPr>
              <a:t>pegadas</a:t>
            </a:r>
            <a:r>
              <a:rPr lang="en-GB" b="1" dirty="0">
                <a:latin typeface="Calibri"/>
                <a:ea typeface="Calibri"/>
                <a:cs typeface="Calibri"/>
                <a:sym typeface="Calibri"/>
              </a:rPr>
              <a:t> </a:t>
            </a:r>
            <a:r>
              <a:rPr lang="en-GB" b="1" i="1" dirty="0">
                <a:latin typeface="Calibri"/>
                <a:ea typeface="Calibri"/>
                <a:cs typeface="Calibri"/>
                <a:sym typeface="Calibri"/>
              </a:rPr>
              <a:t>(</a:t>
            </a:r>
            <a:r>
              <a:rPr lang="en-GB" b="1" i="1"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33</a:t>
            </a:r>
            <a:r>
              <a:rPr lang="en-GB" b="1" i="1" dirty="0">
                <a:latin typeface="Calibri"/>
                <a:ea typeface="Calibri"/>
                <a:cs typeface="Calibri"/>
                <a:sym typeface="Calibri"/>
              </a:rPr>
              <a:t>) </a:t>
            </a:r>
            <a:r>
              <a:rPr lang="en-GB" b="1" u="sng" dirty="0">
                <a:solidFill>
                  <a:srgbClr val="548DD4"/>
                </a:solidFill>
                <a:latin typeface="Calibri"/>
                <a:ea typeface="Calibri"/>
                <a:cs typeface="Calibri"/>
                <a:sym typeface="Calibri"/>
              </a:rPr>
              <a:t>( 11:07)</a:t>
            </a:r>
            <a:r>
              <a:rPr lang="en-GB" b="1" dirty="0">
                <a:latin typeface="Calibri"/>
                <a:ea typeface="Calibri"/>
                <a:cs typeface="Calibri"/>
                <a:sym typeface="Calibri"/>
              </a:rPr>
              <a:t>: </a:t>
            </a:r>
            <a:r>
              <a:rPr lang="en-GB" b="1" u="sng" dirty="0">
                <a:solidFill>
                  <a:srgbClr val="0000FF"/>
                </a:solidFill>
                <a:latin typeface="Calibri"/>
                <a:ea typeface="Calibri"/>
                <a:cs typeface="Calibri"/>
                <a:sym typeface="Calibri"/>
              </a:rPr>
              <a:t> https://</a:t>
            </a:r>
            <a:r>
              <a:rPr lang="en-GB" b="1" u="sng" dirty="0" err="1">
                <a:solidFill>
                  <a:srgbClr val="0000FF"/>
                </a:solidFill>
                <a:latin typeface="Calibri"/>
                <a:ea typeface="Calibri"/>
                <a:cs typeface="Calibri"/>
                <a:sym typeface="Calibri"/>
              </a:rPr>
              <a:t>youtu.be</a:t>
            </a:r>
            <a:r>
              <a:rPr lang="en-GB" b="1" u="sng" dirty="0">
                <a:solidFill>
                  <a:srgbClr val="0000FF"/>
                </a:solidFill>
                <a:latin typeface="Calibri"/>
                <a:ea typeface="Calibri"/>
                <a:cs typeface="Calibri"/>
                <a:sym typeface="Calibri"/>
              </a:rPr>
              <a:t>/X8T2NEfUb3s </a:t>
            </a:r>
            <a:r>
              <a:rPr lang="en-GB" dirty="0">
                <a:solidFill>
                  <a:srgbClr val="548DD4"/>
                </a:solidFill>
                <a:latin typeface="Calibri"/>
                <a:ea typeface="Calibri"/>
                <a:cs typeface="Calibri"/>
                <a:sym typeface="Calibri"/>
              </a:rPr>
              <a:t>(</a:t>
            </a:r>
            <a:r>
              <a:rPr lang="en-GB" dirty="0" err="1">
                <a:solidFill>
                  <a:srgbClr val="548DD4"/>
                </a:solidFill>
                <a:latin typeface="Calibri"/>
                <a:ea typeface="Calibri"/>
                <a:cs typeface="Calibri"/>
                <a:sym typeface="Calibri"/>
              </a:rPr>
              <a:t>acesso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em</a:t>
            </a:r>
            <a:r>
              <a:rPr lang="en-GB" dirty="0">
                <a:solidFill>
                  <a:srgbClr val="548DD4"/>
                </a:solidFill>
                <a:latin typeface="Calibri"/>
                <a:ea typeface="Calibri"/>
                <a:cs typeface="Calibri"/>
                <a:sym typeface="Calibri"/>
              </a:rPr>
              <a:t> 9 de </a:t>
            </a:r>
            <a:r>
              <a:rPr lang="en-GB" dirty="0" err="1">
                <a:solidFill>
                  <a:srgbClr val="548DD4"/>
                </a:solidFill>
                <a:latin typeface="Calibri"/>
                <a:ea typeface="Calibri"/>
                <a:cs typeface="Calibri"/>
                <a:sym typeface="Calibri"/>
              </a:rPr>
              <a:t>abril</a:t>
            </a:r>
            <a:r>
              <a:rPr lang="en-GB" dirty="0">
                <a:solidFill>
                  <a:srgbClr val="548DD4"/>
                </a:solidFill>
                <a:latin typeface="Calibri"/>
                <a:ea typeface="Calibri"/>
                <a:cs typeface="Calibri"/>
                <a:sym typeface="Calibri"/>
              </a:rPr>
              <a:t> de 2019)</a:t>
            </a:r>
            <a:endParaRPr dirty="0">
              <a:latin typeface="Calibri"/>
              <a:ea typeface="Calibri"/>
              <a:cs typeface="Calibri"/>
              <a:sym typeface="Calibri"/>
            </a:endParaRPr>
          </a:p>
          <a:p>
            <a:pPr marL="0" lvl="0" indent="0" algn="l" rtl="0">
              <a:lnSpc>
                <a:spcPct val="115000"/>
              </a:lnSpc>
              <a:spcBef>
                <a:spcPts val="600"/>
              </a:spcBef>
              <a:spcAft>
                <a:spcPts val="0"/>
              </a:spcAft>
              <a:buNone/>
            </a:pPr>
            <a:r>
              <a:rPr lang="en-GB" dirty="0">
                <a:solidFill>
                  <a:srgbClr val="548DD4"/>
                </a:solidFill>
                <a:latin typeface="Calibri"/>
                <a:ea typeface="Calibri"/>
                <a:cs typeface="Calibri"/>
                <a:sym typeface="Calibri"/>
              </a:rPr>
              <a:t>Em </a:t>
            </a:r>
            <a:r>
              <a:rPr lang="en-GB" dirty="0" err="1">
                <a:solidFill>
                  <a:srgbClr val="548DD4"/>
                </a:solidFill>
                <a:latin typeface="Calibri"/>
                <a:ea typeface="Calibri"/>
                <a:cs typeface="Calibri"/>
                <a:sym typeface="Calibri"/>
              </a:rPr>
              <a:t>seguida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convide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compartilhar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suas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opiniões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sobre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este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vídeo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Pergunte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a:t>
            </a:r>
            <a:endParaRPr dirty="0">
              <a:latin typeface="Calibri"/>
              <a:ea typeface="Calibri"/>
              <a:cs typeface="Calibri"/>
              <a:sym typeface="Calibri"/>
            </a:endParaRPr>
          </a:p>
          <a:p>
            <a:pPr marL="342900" marR="0" lvl="0" indent="-228600" algn="l" rtl="0">
              <a:lnSpc>
                <a:spcPct val="115000"/>
              </a:lnSpc>
              <a:spcBef>
                <a:spcPts val="1000"/>
              </a:spcBef>
              <a:spcAft>
                <a:spcPts val="0"/>
              </a:spcAft>
              <a:buClr>
                <a:schemeClr val="dk1"/>
              </a:buClr>
              <a:buSzPts val="1200"/>
              <a:buFont typeface="Noto Sans Symbols"/>
              <a:buChar char="∙"/>
            </a:pPr>
            <a:r>
              <a:rPr lang="en-GB" dirty="0">
                <a:latin typeface="Calibri"/>
                <a:ea typeface="Calibri"/>
                <a:cs typeface="Calibri"/>
                <a:sym typeface="Calibri"/>
              </a:rPr>
              <a:t>O que </a:t>
            </a:r>
            <a:r>
              <a:rPr lang="en-GB" dirty="0" err="1">
                <a:latin typeface="Calibri"/>
                <a:ea typeface="Calibri"/>
                <a:cs typeface="Calibri"/>
                <a:sym typeface="Calibri"/>
              </a:rPr>
              <a:t>você</a:t>
            </a:r>
            <a:r>
              <a:rPr lang="en-GB" dirty="0">
                <a:latin typeface="Calibri"/>
                <a:ea typeface="Calibri"/>
                <a:cs typeface="Calibri"/>
                <a:sym typeface="Calibri"/>
              </a:rPr>
              <a:t> </a:t>
            </a:r>
            <a:r>
              <a:rPr lang="en-GB" dirty="0" err="1">
                <a:latin typeface="Calibri"/>
                <a:ea typeface="Calibri"/>
                <a:cs typeface="Calibri"/>
                <a:sym typeface="Calibri"/>
              </a:rPr>
              <a:t>acha</a:t>
            </a:r>
            <a:r>
              <a:rPr lang="en-GB" dirty="0">
                <a:latin typeface="Calibri"/>
                <a:ea typeface="Calibri"/>
                <a:cs typeface="Calibri"/>
                <a:sym typeface="Calibri"/>
              </a:rPr>
              <a:t> dessa </a:t>
            </a:r>
            <a:r>
              <a:rPr lang="en-GB" dirty="0" err="1">
                <a:latin typeface="Calibri"/>
                <a:ea typeface="Calibri"/>
                <a:cs typeface="Calibri"/>
                <a:sym typeface="Calibri"/>
              </a:rPr>
              <a:t>experiência</a:t>
            </a:r>
            <a:r>
              <a:rPr lang="en-GB" dirty="0">
                <a:latin typeface="Calibri"/>
                <a:ea typeface="Calibri"/>
                <a:cs typeface="Calibri"/>
                <a:sym typeface="Calibri"/>
              </a:rPr>
              <a:t>? </a:t>
            </a:r>
            <a:endParaRPr dirty="0">
              <a:latin typeface="Calibri"/>
              <a:ea typeface="Calibri"/>
              <a:cs typeface="Calibri"/>
              <a:sym typeface="Calibri"/>
            </a:endParaRPr>
          </a:p>
          <a:p>
            <a:pPr marL="342900" marR="0" lvl="0" indent="-228600" algn="l" rtl="0">
              <a:lnSpc>
                <a:spcPct val="115000"/>
              </a:lnSpc>
              <a:spcBef>
                <a:spcPts val="300"/>
              </a:spcBef>
              <a:spcAft>
                <a:spcPts val="0"/>
              </a:spcAft>
              <a:buClr>
                <a:schemeClr val="dk1"/>
              </a:buClr>
              <a:buSzPts val="1200"/>
              <a:buFont typeface="Noto Sans Symbols"/>
              <a:buChar char="∙"/>
            </a:pPr>
            <a:r>
              <a:rPr lang="en-GB" dirty="0">
                <a:latin typeface="Calibri"/>
                <a:ea typeface="Calibri"/>
                <a:cs typeface="Calibri"/>
                <a:sym typeface="Calibri"/>
              </a:rPr>
              <a:t>Quais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alguns</a:t>
            </a:r>
            <a:r>
              <a:rPr lang="en-GB" dirty="0">
                <a:latin typeface="Calibri"/>
                <a:ea typeface="Calibri"/>
                <a:cs typeface="Calibri"/>
                <a:sym typeface="Calibri"/>
              </a:rPr>
              <a:t> dos </a:t>
            </a:r>
            <a:r>
              <a:rPr lang="en-GB" dirty="0" err="1">
                <a:latin typeface="Calibri"/>
                <a:ea typeface="Calibri"/>
                <a:cs typeface="Calibri"/>
                <a:sym typeface="Calibri"/>
              </a:rPr>
              <a:t>termos</a:t>
            </a:r>
            <a:r>
              <a:rPr lang="en-GB" dirty="0">
                <a:latin typeface="Calibri"/>
                <a:ea typeface="Calibri"/>
                <a:cs typeface="Calibri"/>
                <a:sym typeface="Calibri"/>
              </a:rPr>
              <a:t>, </a:t>
            </a:r>
            <a:r>
              <a:rPr lang="en-GB" dirty="0" err="1">
                <a:latin typeface="Calibri"/>
                <a:ea typeface="Calibri"/>
                <a:cs typeface="Calibri"/>
                <a:sym typeface="Calibri"/>
              </a:rPr>
              <a:t>emoções</a:t>
            </a:r>
            <a:r>
              <a:rPr lang="en-GB" dirty="0">
                <a:latin typeface="Calibri"/>
                <a:ea typeface="Calibri"/>
                <a:cs typeface="Calibri"/>
                <a:sym typeface="Calibri"/>
              </a:rPr>
              <a:t> e </a:t>
            </a:r>
            <a:r>
              <a:rPr lang="en-GB" dirty="0" err="1">
                <a:latin typeface="Calibri"/>
                <a:ea typeface="Calibri"/>
                <a:cs typeface="Calibri"/>
                <a:sym typeface="Calibri"/>
              </a:rPr>
              <a:t>sentimentos</a:t>
            </a:r>
            <a:r>
              <a:rPr lang="en-GB" dirty="0">
                <a:latin typeface="Calibri"/>
                <a:ea typeface="Calibri"/>
                <a:cs typeface="Calibri"/>
                <a:sym typeface="Calibri"/>
              </a:rPr>
              <a:t> </a:t>
            </a:r>
            <a:r>
              <a:rPr lang="en-GB" dirty="0" err="1">
                <a:latin typeface="Calibri"/>
                <a:ea typeface="Calibri"/>
                <a:cs typeface="Calibri"/>
                <a:sym typeface="Calibri"/>
              </a:rPr>
              <a:t>usados</a:t>
            </a:r>
            <a:r>
              <a:rPr lang="en-GB" dirty="0">
                <a:latin typeface="Calibri"/>
                <a:ea typeface="Calibri"/>
                <a:cs typeface="Calibri"/>
                <a:sym typeface="Calibri"/>
              </a:rPr>
              <a:t> </a:t>
            </a:r>
            <a:r>
              <a:rPr lang="en-GB" dirty="0" err="1">
                <a:latin typeface="Calibri"/>
                <a:ea typeface="Calibri"/>
                <a:cs typeface="Calibri"/>
                <a:sym typeface="Calibri"/>
              </a:rPr>
              <a:t>pelo</a:t>
            </a:r>
            <a:r>
              <a:rPr lang="en-GB" dirty="0">
                <a:latin typeface="Calibri"/>
                <a:ea typeface="Calibri"/>
                <a:cs typeface="Calibri"/>
                <a:sym typeface="Calibri"/>
              </a:rPr>
              <a:t> </a:t>
            </a:r>
            <a:r>
              <a:rPr lang="en-GB" dirty="0" err="1">
                <a:latin typeface="Calibri"/>
                <a:ea typeface="Calibri"/>
                <a:cs typeface="Calibri"/>
                <a:sym typeface="Calibri"/>
              </a:rPr>
              <a:t>orador</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descrever</a:t>
            </a:r>
            <a:r>
              <a:rPr lang="en-GB" dirty="0">
                <a:latin typeface="Calibri"/>
                <a:ea typeface="Calibri"/>
                <a:cs typeface="Calibri"/>
                <a:sym typeface="Calibri"/>
              </a:rPr>
              <a:t> </a:t>
            </a:r>
            <a:r>
              <a:rPr lang="en-GB" dirty="0" err="1">
                <a:latin typeface="Calibri"/>
                <a:ea typeface="Calibri"/>
                <a:cs typeface="Calibri"/>
                <a:sym typeface="Calibri"/>
              </a:rPr>
              <a:t>sua</a:t>
            </a:r>
            <a:r>
              <a:rPr lang="en-GB" dirty="0">
                <a:latin typeface="Calibri"/>
                <a:ea typeface="Calibri"/>
                <a:cs typeface="Calibri"/>
                <a:sym typeface="Calibri"/>
              </a:rPr>
              <a:t> </a:t>
            </a:r>
            <a:r>
              <a:rPr lang="en-GB" dirty="0" err="1">
                <a:latin typeface="Calibri"/>
                <a:ea typeface="Calibri"/>
                <a:cs typeface="Calibri"/>
                <a:sym typeface="Calibri"/>
              </a:rPr>
              <a:t>experiência</a:t>
            </a:r>
            <a:r>
              <a:rPr lang="en-GB" dirty="0">
                <a:latin typeface="Calibri"/>
                <a:ea typeface="Calibri"/>
                <a:cs typeface="Calibri"/>
                <a:sym typeface="Calibri"/>
              </a:rPr>
              <a:t>? </a:t>
            </a:r>
            <a:endParaRPr dirty="0">
              <a:latin typeface="Calibri"/>
              <a:ea typeface="Calibri"/>
              <a:cs typeface="Calibri"/>
              <a:sym typeface="Calibri"/>
            </a:endParaRPr>
          </a:p>
          <a:p>
            <a:pPr marL="342900" marR="0" lvl="0" indent="-228600" algn="l" rtl="0">
              <a:lnSpc>
                <a:spcPct val="115000"/>
              </a:lnSpc>
              <a:spcBef>
                <a:spcPts val="300"/>
              </a:spcBef>
              <a:spcAft>
                <a:spcPts val="0"/>
              </a:spcAft>
              <a:buClr>
                <a:schemeClr val="dk1"/>
              </a:buClr>
              <a:buSzPts val="1200"/>
              <a:buFont typeface="Noto Sans Symbols"/>
              <a:buChar char="∙"/>
            </a:pPr>
            <a:r>
              <a:rPr lang="en-GB" dirty="0">
                <a:latin typeface="Calibri"/>
                <a:ea typeface="Calibri"/>
                <a:cs typeface="Calibri"/>
                <a:sym typeface="Calibri"/>
              </a:rPr>
              <a:t>Quais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alguns</a:t>
            </a:r>
            <a:r>
              <a:rPr lang="en-GB" dirty="0">
                <a:latin typeface="Calibri"/>
                <a:ea typeface="Calibri"/>
                <a:cs typeface="Calibri"/>
                <a:sym typeface="Calibri"/>
              </a:rPr>
              <a:t> dos </a:t>
            </a:r>
            <a:r>
              <a:rPr lang="en-GB" dirty="0" err="1">
                <a:latin typeface="Calibri"/>
                <a:ea typeface="Calibri"/>
                <a:cs typeface="Calibri"/>
                <a:sym typeface="Calibri"/>
              </a:rPr>
              <a:t>impactos</a:t>
            </a:r>
            <a:r>
              <a:rPr lang="en-GB" dirty="0">
                <a:latin typeface="Calibri"/>
                <a:ea typeface="Calibri"/>
                <a:cs typeface="Calibri"/>
                <a:sym typeface="Calibri"/>
              </a:rPr>
              <a:t> </a:t>
            </a:r>
            <a:r>
              <a:rPr lang="en-GB" dirty="0" err="1">
                <a:latin typeface="Calibri"/>
                <a:ea typeface="Calibri"/>
                <a:cs typeface="Calibri"/>
                <a:sym typeface="Calibri"/>
              </a:rPr>
              <a:t>sobre</a:t>
            </a:r>
            <a:r>
              <a:rPr lang="en-GB" dirty="0">
                <a:latin typeface="Calibri"/>
                <a:ea typeface="Calibri"/>
                <a:cs typeface="Calibri"/>
                <a:sym typeface="Calibri"/>
              </a:rPr>
              <a:t> a </a:t>
            </a:r>
            <a:r>
              <a:rPr lang="en-GB" dirty="0" err="1">
                <a:latin typeface="Calibri"/>
                <a:ea typeface="Calibri"/>
                <a:cs typeface="Calibri"/>
                <a:sym typeface="Calibri"/>
              </a:rPr>
              <a:t>pessoa</a:t>
            </a:r>
            <a:r>
              <a:rPr lang="en-GB" dirty="0">
                <a:latin typeface="Calibri"/>
                <a:ea typeface="Calibri"/>
                <a:cs typeface="Calibri"/>
                <a:sym typeface="Calibri"/>
              </a:rPr>
              <a:t> que </a:t>
            </a:r>
            <a:r>
              <a:rPr lang="en-GB" dirty="0" err="1">
                <a:latin typeface="Calibri"/>
                <a:ea typeface="Calibri"/>
                <a:cs typeface="Calibri"/>
                <a:sym typeface="Calibri"/>
              </a:rPr>
              <a:t>sofreu</a:t>
            </a:r>
            <a:r>
              <a:rPr lang="en-GB" dirty="0">
                <a:latin typeface="Calibri"/>
                <a:ea typeface="Calibri"/>
                <a:cs typeface="Calibri"/>
                <a:sym typeface="Calibri"/>
              </a:rPr>
              <a:t> a </a:t>
            </a:r>
            <a:r>
              <a:rPr lang="en-GB" dirty="0" err="1">
                <a:latin typeface="Calibri"/>
                <a:ea typeface="Calibri"/>
                <a:cs typeface="Calibri"/>
                <a:sym typeface="Calibri"/>
              </a:rPr>
              <a:t>coerção</a:t>
            </a:r>
            <a:r>
              <a:rPr lang="en-GB" dirty="0">
                <a:latin typeface="Calibri"/>
                <a:ea typeface="Calibri"/>
                <a:cs typeface="Calibri"/>
                <a:sym typeface="Calibri"/>
              </a:rPr>
              <a:t>, </a:t>
            </a:r>
            <a:r>
              <a:rPr lang="en-GB" dirty="0" err="1">
                <a:latin typeface="Calibri"/>
                <a:ea typeface="Calibri"/>
                <a:cs typeface="Calibri"/>
                <a:sym typeface="Calibri"/>
              </a:rPr>
              <a:t>bem</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sobre</a:t>
            </a:r>
            <a:r>
              <a:rPr lang="en-GB" dirty="0">
                <a:latin typeface="Calibri"/>
                <a:ea typeface="Calibri"/>
                <a:cs typeface="Calibri"/>
                <a:sym typeface="Calibri"/>
              </a:rPr>
              <a:t> a </a:t>
            </a:r>
            <a:r>
              <a:rPr lang="en-GB" dirty="0" err="1">
                <a:latin typeface="Calibri"/>
                <a:ea typeface="Calibri"/>
                <a:cs typeface="Calibri"/>
                <a:sym typeface="Calibri"/>
              </a:rPr>
              <a:t>relação</a:t>
            </a:r>
            <a:r>
              <a:rPr lang="en-GB" dirty="0">
                <a:latin typeface="Calibri"/>
                <a:ea typeface="Calibri"/>
                <a:cs typeface="Calibri"/>
                <a:sym typeface="Calibri"/>
              </a:rPr>
              <a:t> </a:t>
            </a:r>
            <a:r>
              <a:rPr lang="en-GB" dirty="0" err="1">
                <a:latin typeface="Calibri"/>
                <a:ea typeface="Calibri"/>
                <a:cs typeface="Calibri"/>
                <a:sym typeface="Calibri"/>
              </a:rPr>
              <a:t>terapêutica</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228600" algn="l" rtl="0">
              <a:lnSpc>
                <a:spcPct val="115000"/>
              </a:lnSpc>
              <a:spcBef>
                <a:spcPts val="300"/>
              </a:spcBef>
              <a:spcAft>
                <a:spcPts val="0"/>
              </a:spcAft>
              <a:buClr>
                <a:schemeClr val="dk1"/>
              </a:buClr>
              <a:buSzPts val="1200"/>
              <a:buFont typeface="Noto Sans Symbols"/>
              <a:buChar char="∙"/>
            </a:pPr>
            <a:r>
              <a:rPr lang="en-GB" dirty="0">
                <a:latin typeface="Calibri"/>
                <a:ea typeface="Calibri"/>
                <a:cs typeface="Calibri"/>
                <a:sym typeface="Calibri"/>
              </a:rPr>
              <a:t>O que </a:t>
            </a:r>
            <a:r>
              <a:rPr lang="en-GB" dirty="0" err="1">
                <a:latin typeface="Calibri"/>
                <a:ea typeface="Calibri"/>
                <a:cs typeface="Calibri"/>
                <a:sym typeface="Calibri"/>
              </a:rPr>
              <a:t>poderia</a:t>
            </a:r>
            <a:r>
              <a:rPr lang="en-GB" dirty="0">
                <a:latin typeface="Calibri"/>
                <a:ea typeface="Calibri"/>
                <a:cs typeface="Calibri"/>
                <a:sym typeface="Calibri"/>
              </a:rPr>
              <a:t> </a:t>
            </a:r>
            <a:r>
              <a:rPr lang="en-GB" dirty="0" err="1">
                <a:latin typeface="Calibri"/>
                <a:ea typeface="Calibri"/>
                <a:cs typeface="Calibri"/>
                <a:sym typeface="Calibri"/>
              </a:rPr>
              <a:t>ter</a:t>
            </a:r>
            <a:r>
              <a:rPr lang="en-GB" dirty="0">
                <a:latin typeface="Calibri"/>
                <a:ea typeface="Calibri"/>
                <a:cs typeface="Calibri"/>
                <a:sym typeface="Calibri"/>
              </a:rPr>
              <a:t> </a:t>
            </a:r>
            <a:r>
              <a:rPr lang="en-GB" dirty="0" err="1">
                <a:latin typeface="Calibri"/>
                <a:ea typeface="Calibri"/>
                <a:cs typeface="Calibri"/>
                <a:sym typeface="Calibri"/>
              </a:rPr>
              <a:t>sido</a:t>
            </a:r>
            <a:r>
              <a:rPr lang="en-GB" dirty="0">
                <a:latin typeface="Calibri"/>
                <a:ea typeface="Calibri"/>
                <a:cs typeface="Calibri"/>
                <a:sym typeface="Calibri"/>
              </a:rPr>
              <a:t> </a:t>
            </a:r>
            <a:r>
              <a:rPr lang="en-GB" dirty="0" err="1">
                <a:latin typeface="Calibri"/>
                <a:ea typeface="Calibri"/>
                <a:cs typeface="Calibri"/>
                <a:sym typeface="Calibri"/>
              </a:rPr>
              <a:t>feito</a:t>
            </a:r>
            <a:r>
              <a:rPr lang="en-GB" dirty="0">
                <a:latin typeface="Calibri"/>
                <a:ea typeface="Calibri"/>
                <a:cs typeface="Calibri"/>
                <a:sym typeface="Calibri"/>
              </a:rPr>
              <a:t> de </a:t>
            </a:r>
            <a:r>
              <a:rPr lang="en-GB" dirty="0" err="1">
                <a:latin typeface="Calibri"/>
                <a:ea typeface="Calibri"/>
                <a:cs typeface="Calibri"/>
                <a:sym typeface="Calibri"/>
              </a:rPr>
              <a:t>diferente</a:t>
            </a:r>
            <a:r>
              <a:rPr lang="en-GB" dirty="0">
                <a:latin typeface="Calibri"/>
                <a:ea typeface="Calibri"/>
                <a:cs typeface="Calibri"/>
                <a:sym typeface="Calibri"/>
              </a:rPr>
              <a:t> para mudar o </a:t>
            </a:r>
            <a:r>
              <a:rPr lang="en-GB" dirty="0" err="1">
                <a:latin typeface="Calibri"/>
                <a:ea typeface="Calibri"/>
                <a:cs typeface="Calibri"/>
                <a:sym typeface="Calibri"/>
              </a:rPr>
              <a:t>curso</a:t>
            </a:r>
            <a:r>
              <a:rPr lang="en-GB" dirty="0">
                <a:latin typeface="Calibri"/>
                <a:ea typeface="Calibri"/>
                <a:cs typeface="Calibri"/>
                <a:sym typeface="Calibri"/>
              </a:rPr>
              <a:t> dos </a:t>
            </a:r>
            <a:r>
              <a:rPr lang="en-GB" dirty="0" err="1">
                <a:latin typeface="Calibri"/>
                <a:ea typeface="Calibri"/>
                <a:cs typeface="Calibri"/>
                <a:sym typeface="Calibri"/>
              </a:rPr>
              <a:t>acontecimentos</a:t>
            </a:r>
            <a:r>
              <a:rPr lang="en-GB" dirty="0">
                <a:latin typeface="Calibri"/>
                <a:ea typeface="Calibri"/>
                <a:cs typeface="Calibri"/>
                <a:sym typeface="Calibri"/>
              </a:rPr>
              <a:t> e </a:t>
            </a:r>
            <a:r>
              <a:rPr lang="en-GB" dirty="0" err="1">
                <a:latin typeface="Calibri"/>
                <a:ea typeface="Calibri"/>
                <a:cs typeface="Calibri"/>
                <a:sym typeface="Calibri"/>
              </a:rPr>
              <a:t>evitar</a:t>
            </a:r>
            <a:r>
              <a:rPr lang="en-GB" dirty="0">
                <a:latin typeface="Calibri"/>
                <a:ea typeface="Calibri"/>
                <a:cs typeface="Calibri"/>
                <a:sym typeface="Calibri"/>
              </a:rPr>
              <a:t> que </a:t>
            </a:r>
            <a:r>
              <a:rPr lang="en-GB" dirty="0" err="1">
                <a:latin typeface="Calibri"/>
                <a:ea typeface="Calibri"/>
                <a:cs typeface="Calibri"/>
                <a:sym typeface="Calibri"/>
              </a:rPr>
              <a:t>essa</a:t>
            </a:r>
            <a:r>
              <a:rPr lang="en-GB" dirty="0">
                <a:latin typeface="Calibri"/>
                <a:ea typeface="Calibri"/>
                <a:cs typeface="Calibri"/>
                <a:sym typeface="Calibri"/>
              </a:rPr>
              <a:t> </a:t>
            </a:r>
            <a:r>
              <a:rPr lang="en-GB" dirty="0" err="1">
                <a:latin typeface="Calibri"/>
                <a:ea typeface="Calibri"/>
                <a:cs typeface="Calibri"/>
                <a:sym typeface="Calibri"/>
              </a:rPr>
              <a:t>situação</a:t>
            </a:r>
            <a:r>
              <a:rPr lang="en-GB" dirty="0">
                <a:latin typeface="Calibri"/>
                <a:ea typeface="Calibri"/>
                <a:cs typeface="Calibri"/>
                <a:sym typeface="Calibri"/>
              </a:rPr>
              <a:t> </a:t>
            </a:r>
            <a:r>
              <a:rPr lang="en-GB" dirty="0" err="1">
                <a:latin typeface="Calibri"/>
                <a:ea typeface="Calibri"/>
                <a:cs typeface="Calibri"/>
                <a:sym typeface="Calibri"/>
              </a:rPr>
              <a:t>ocorresse</a:t>
            </a:r>
            <a:r>
              <a:rPr lang="en-GB" dirty="0">
                <a:latin typeface="Calibri"/>
                <a:ea typeface="Calibri"/>
                <a:cs typeface="Calibri"/>
                <a:sym typeface="Calibri"/>
              </a:rPr>
              <a:t>?</a:t>
            </a:r>
            <a:endParaRPr dirty="0">
              <a:latin typeface="Calibri"/>
              <a:ea typeface="Calibri"/>
              <a:cs typeface="Calibri"/>
              <a:sym typeface="Calibri"/>
            </a:endParaRPr>
          </a:p>
          <a:p>
            <a:pPr marL="720090" marR="0" lvl="0" indent="0" algn="l"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491" name="Google Shape;491;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56</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7:notes"/>
          <p:cNvSpPr>
            <a:spLocks noGrp="1" noRot="1" noChangeAspect="1"/>
          </p:cNvSpPr>
          <p:nvPr>
            <p:ph type="sldImg" idx="2"/>
          </p:nvPr>
        </p:nvSpPr>
        <p:spPr>
          <a:xfrm>
            <a:off x="1276350" y="512763"/>
            <a:ext cx="3978275" cy="2238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57:notes"/>
          <p:cNvSpPr txBox="1">
            <a:spLocks noGrp="1"/>
          </p:cNvSpPr>
          <p:nvPr>
            <p:ph type="body" idx="1"/>
          </p:nvPr>
        </p:nvSpPr>
        <p:spPr>
          <a:xfrm>
            <a:off x="685800" y="2873200"/>
            <a:ext cx="5486400" cy="612089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Apresentação</a:t>
            </a:r>
            <a:r>
              <a:rPr lang="en-GB" b="1" i="1" dirty="0">
                <a:latin typeface="Calibri"/>
                <a:ea typeface="Calibri"/>
                <a:cs typeface="Calibri"/>
                <a:sym typeface="Calibri"/>
              </a:rPr>
              <a:t>: O </a:t>
            </a:r>
            <a:r>
              <a:rPr lang="en-GB" b="1" i="1" dirty="0" err="1">
                <a:latin typeface="Calibri"/>
                <a:ea typeface="Calibri"/>
                <a:cs typeface="Calibri"/>
                <a:sym typeface="Calibri"/>
              </a:rPr>
              <a:t>impacto</a:t>
            </a:r>
            <a:r>
              <a:rPr lang="en-GB" b="1" i="1" dirty="0">
                <a:latin typeface="Calibri"/>
                <a:ea typeface="Calibri"/>
                <a:cs typeface="Calibri"/>
                <a:sym typeface="Calibri"/>
              </a:rPr>
              <a:t> do </a:t>
            </a:r>
            <a:r>
              <a:rPr lang="en-GB" b="1" i="1" dirty="0" err="1">
                <a:latin typeface="Calibri"/>
                <a:ea typeface="Calibri"/>
                <a:cs typeface="Calibri"/>
                <a:sym typeface="Calibri"/>
              </a:rPr>
              <a:t>isolamento</a:t>
            </a:r>
            <a:r>
              <a:rPr lang="en-GB" b="1" i="1" dirty="0">
                <a:latin typeface="Calibri"/>
                <a:ea typeface="Calibri"/>
                <a:cs typeface="Calibri"/>
                <a:sym typeface="Calibri"/>
              </a:rPr>
              <a:t> e da </a:t>
            </a:r>
            <a:r>
              <a:rPr lang="en-GB" b="1" i="1" dirty="0" err="1">
                <a:latin typeface="Calibri"/>
                <a:ea typeface="Calibri"/>
                <a:cs typeface="Calibri"/>
                <a:sym typeface="Calibri"/>
              </a:rPr>
              <a:t>contenção</a:t>
            </a:r>
            <a:r>
              <a:rPr lang="en-GB" b="1" i="1" dirty="0">
                <a:latin typeface="Calibri"/>
                <a:ea typeface="Calibri"/>
                <a:cs typeface="Calibri"/>
                <a:sym typeface="Calibri"/>
              </a:rPr>
              <a:t> </a:t>
            </a:r>
            <a:r>
              <a:rPr lang="en-GB" b="1" i="1" dirty="0" err="1">
                <a:latin typeface="Calibri"/>
                <a:ea typeface="Calibri"/>
                <a:cs typeface="Calibri"/>
                <a:sym typeface="Calibri"/>
              </a:rPr>
              <a:t>na</a:t>
            </a:r>
            <a:r>
              <a:rPr lang="en-GB" b="1" i="1" dirty="0">
                <a:latin typeface="Calibri"/>
                <a:ea typeface="Calibri"/>
                <a:cs typeface="Calibri"/>
                <a:sym typeface="Calibri"/>
              </a:rPr>
              <a:t> </a:t>
            </a:r>
            <a:r>
              <a:rPr lang="en-GB" b="1" i="1" dirty="0" err="1">
                <a:latin typeface="Calibri"/>
                <a:ea typeface="Calibri"/>
                <a:cs typeface="Calibri"/>
                <a:sym typeface="Calibri"/>
              </a:rPr>
              <a:t>saúde</a:t>
            </a:r>
            <a:r>
              <a:rPr lang="en-GB" b="1" i="1" dirty="0">
                <a:latin typeface="Calibri"/>
                <a:ea typeface="Calibri"/>
                <a:cs typeface="Calibri"/>
                <a:sym typeface="Calibri"/>
              </a:rPr>
              <a:t> mental e </a:t>
            </a:r>
            <a:r>
              <a:rPr lang="en-GB" b="1" i="1" dirty="0" err="1">
                <a:latin typeface="Calibri"/>
                <a:ea typeface="Calibri"/>
                <a:cs typeface="Calibri"/>
                <a:sym typeface="Calibri"/>
              </a:rPr>
              <a:t>nos</a:t>
            </a:r>
            <a:r>
              <a:rPr lang="en-GB" b="1" i="1" dirty="0">
                <a:latin typeface="Calibri"/>
                <a:ea typeface="Calibri"/>
                <a:cs typeface="Calibri"/>
                <a:sym typeface="Calibri"/>
              </a:rPr>
              <a:t> </a:t>
            </a:r>
            <a:r>
              <a:rPr lang="en-GB" b="1" i="1" dirty="0" err="1">
                <a:latin typeface="Calibri"/>
                <a:ea typeface="Calibri"/>
                <a:cs typeface="Calibri"/>
                <a:sym typeface="Calibri"/>
              </a:rPr>
              <a:t>profissionais</a:t>
            </a:r>
            <a:r>
              <a:rPr lang="en-GB" b="1" i="1" dirty="0">
                <a:latin typeface="Calibri"/>
                <a:ea typeface="Calibri"/>
                <a:cs typeface="Calibri"/>
                <a:sym typeface="Calibri"/>
              </a:rPr>
              <a:t> e </a:t>
            </a:r>
            <a:r>
              <a:rPr lang="en-GB" b="1" i="1" dirty="0" err="1">
                <a:latin typeface="Calibri"/>
                <a:ea typeface="Calibri"/>
                <a:cs typeface="Calibri"/>
                <a:sym typeface="Calibri"/>
              </a:rPr>
              <a:t>serviços</a:t>
            </a:r>
            <a:r>
              <a:rPr lang="en-GB" b="1" i="1" dirty="0">
                <a:latin typeface="Calibri"/>
                <a:ea typeface="Calibri"/>
                <a:cs typeface="Calibri"/>
                <a:sym typeface="Calibri"/>
              </a:rPr>
              <a:t> </a:t>
            </a:r>
            <a:r>
              <a:rPr lang="en-GB" b="1" i="1" dirty="0" err="1">
                <a:latin typeface="Calibri"/>
                <a:ea typeface="Calibri"/>
                <a:cs typeface="Calibri"/>
                <a:sym typeface="Calibri"/>
              </a:rPr>
              <a:t>relacionados</a:t>
            </a:r>
            <a:r>
              <a:rPr lang="en-GB" b="1" i="1" dirty="0">
                <a:latin typeface="Calibri"/>
                <a:ea typeface="Calibri"/>
                <a:cs typeface="Calibri"/>
                <a:sym typeface="Calibri"/>
              </a:rPr>
              <a:t> (10 min.)</a:t>
            </a:r>
            <a:endParaRPr dirty="0">
              <a:latin typeface="Calibri"/>
              <a:ea typeface="Calibri"/>
              <a:cs typeface="Calibri"/>
              <a:sym typeface="Calibri"/>
            </a:endParaRPr>
          </a:p>
          <a:p>
            <a:pPr marL="0" lvl="0" indent="0" algn="l" rtl="0">
              <a:lnSpc>
                <a:spcPct val="115000"/>
              </a:lnSpc>
              <a:spcBef>
                <a:spcPts val="600"/>
              </a:spcBef>
              <a:spcAft>
                <a:spcPts val="0"/>
              </a:spcAft>
              <a:buNone/>
            </a:pPr>
            <a:r>
              <a:rPr lang="en-GB" dirty="0">
                <a:latin typeface="Calibri"/>
                <a:ea typeface="Calibri"/>
                <a:cs typeface="Calibri"/>
                <a:sym typeface="Calibri"/>
              </a:rPr>
              <a:t>O </a:t>
            </a:r>
            <a:r>
              <a:rPr lang="en-GB" dirty="0" err="1">
                <a:latin typeface="Calibri"/>
                <a:ea typeface="Calibri"/>
                <a:cs typeface="Calibri"/>
                <a:sym typeface="Calibri"/>
              </a:rPr>
              <a:t>uso</a:t>
            </a:r>
            <a:r>
              <a:rPr lang="en-GB" dirty="0">
                <a:latin typeface="Calibri"/>
                <a:ea typeface="Calibri"/>
                <a:cs typeface="Calibri"/>
                <a:sym typeface="Calibri"/>
              </a:rPr>
              <a:t> de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isolamento</a:t>
            </a:r>
            <a:r>
              <a:rPr lang="en-GB" dirty="0">
                <a:latin typeface="Calibri"/>
                <a:ea typeface="Calibri"/>
                <a:cs typeface="Calibri"/>
                <a:sym typeface="Calibri"/>
              </a:rPr>
              <a:t> </a:t>
            </a:r>
            <a:r>
              <a:rPr lang="en-GB" dirty="0" err="1">
                <a:latin typeface="Calibri"/>
                <a:ea typeface="Calibri"/>
                <a:cs typeface="Calibri"/>
                <a:sym typeface="Calibri"/>
              </a:rPr>
              <a:t>também</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ter</a:t>
            </a:r>
            <a:r>
              <a:rPr lang="en-GB" dirty="0">
                <a:latin typeface="Calibri"/>
                <a:ea typeface="Calibri"/>
                <a:cs typeface="Calibri"/>
                <a:sym typeface="Calibri"/>
              </a:rPr>
              <a:t> um </a:t>
            </a:r>
            <a:r>
              <a:rPr lang="en-GB" dirty="0" err="1">
                <a:latin typeface="Calibri"/>
                <a:ea typeface="Calibri"/>
                <a:cs typeface="Calibri"/>
                <a:sym typeface="Calibri"/>
              </a:rPr>
              <a:t>impacto</a:t>
            </a:r>
            <a:r>
              <a:rPr lang="en-GB" dirty="0">
                <a:latin typeface="Calibri"/>
                <a:ea typeface="Calibri"/>
                <a:cs typeface="Calibri"/>
                <a:sym typeface="Calibri"/>
              </a:rPr>
              <a:t> </a:t>
            </a:r>
            <a:r>
              <a:rPr lang="en-GB" dirty="0" err="1">
                <a:latin typeface="Calibri"/>
                <a:ea typeface="Calibri"/>
                <a:cs typeface="Calibri"/>
                <a:sym typeface="Calibri"/>
              </a:rPr>
              <a:t>negativo</a:t>
            </a:r>
            <a:r>
              <a:rPr lang="en-GB" dirty="0">
                <a:latin typeface="Calibri"/>
                <a:ea typeface="Calibri"/>
                <a:cs typeface="Calibri"/>
                <a:sym typeface="Calibri"/>
              </a:rPr>
              <a:t> </a:t>
            </a:r>
            <a:r>
              <a:rPr lang="en-GB" dirty="0" err="1">
                <a:latin typeface="Calibri"/>
                <a:ea typeface="Calibri"/>
                <a:cs typeface="Calibri"/>
                <a:sym typeface="Calibri"/>
              </a:rPr>
              <a:t>sobre</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profissionais</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600"/>
              </a:spcBef>
              <a:spcAft>
                <a:spcPts val="0"/>
              </a:spcAft>
              <a:buClr>
                <a:schemeClr val="dk1"/>
              </a:buClr>
              <a:buSzPts val="1200"/>
              <a:buFont typeface="Noto Sans Symbols"/>
              <a:buChar char="∙"/>
            </a:pPr>
            <a:r>
              <a:rPr lang="en-GB" dirty="0" err="1">
                <a:latin typeface="Calibri"/>
                <a:ea typeface="Calibri"/>
                <a:cs typeface="Calibri"/>
                <a:sym typeface="Calibri"/>
              </a:rPr>
              <a:t>Evidências</a:t>
            </a:r>
            <a:r>
              <a:rPr lang="en-GB" dirty="0">
                <a:latin typeface="Calibri"/>
                <a:ea typeface="Calibri"/>
                <a:cs typeface="Calibri"/>
                <a:sym typeface="Calibri"/>
              </a:rPr>
              <a:t> </a:t>
            </a:r>
            <a:r>
              <a:rPr lang="en-GB" dirty="0" err="1">
                <a:latin typeface="Calibri"/>
                <a:ea typeface="Calibri"/>
                <a:cs typeface="Calibri"/>
                <a:sym typeface="Calibri"/>
              </a:rPr>
              <a:t>indicam</a:t>
            </a:r>
            <a:r>
              <a:rPr lang="en-GB" dirty="0">
                <a:latin typeface="Calibri"/>
                <a:ea typeface="Calibri"/>
                <a:cs typeface="Calibri"/>
                <a:sym typeface="Calibri"/>
              </a:rPr>
              <a:t> que o </a:t>
            </a:r>
            <a:r>
              <a:rPr lang="en-GB" dirty="0" err="1">
                <a:latin typeface="Calibri"/>
                <a:ea typeface="Calibri"/>
                <a:cs typeface="Calibri"/>
                <a:sym typeface="Calibri"/>
              </a:rPr>
              <a:t>uso</a:t>
            </a:r>
            <a:r>
              <a:rPr lang="en-GB" dirty="0">
                <a:latin typeface="Calibri"/>
                <a:ea typeface="Calibri"/>
                <a:cs typeface="Calibri"/>
                <a:sym typeface="Calibri"/>
              </a:rPr>
              <a:t> de </a:t>
            </a:r>
            <a:r>
              <a:rPr lang="en-GB" dirty="0" err="1">
                <a:latin typeface="Calibri"/>
                <a:ea typeface="Calibri"/>
                <a:cs typeface="Calibri"/>
                <a:sym typeface="Calibri"/>
              </a:rPr>
              <a:t>métodos</a:t>
            </a:r>
            <a:r>
              <a:rPr lang="en-GB" dirty="0">
                <a:latin typeface="Calibri"/>
                <a:ea typeface="Calibri"/>
                <a:cs typeface="Calibri"/>
                <a:sym typeface="Calibri"/>
              </a:rPr>
              <a:t> </a:t>
            </a:r>
            <a:r>
              <a:rPr lang="en-GB" dirty="0" err="1">
                <a:latin typeface="Calibri"/>
                <a:ea typeface="Calibri"/>
                <a:cs typeface="Calibri"/>
                <a:sym typeface="Calibri"/>
              </a:rPr>
              <a:t>coercitivos</a:t>
            </a:r>
            <a:r>
              <a:rPr lang="en-GB" dirty="0">
                <a:latin typeface="Calibri"/>
                <a:ea typeface="Calibri"/>
                <a:cs typeface="Calibri"/>
                <a:sym typeface="Calibri"/>
              </a:rPr>
              <a:t> </a:t>
            </a:r>
            <a:r>
              <a:rPr lang="en-GB" dirty="0" err="1">
                <a:latin typeface="Calibri"/>
                <a:ea typeface="Calibri"/>
                <a:cs typeface="Calibri"/>
                <a:sym typeface="Calibri"/>
              </a:rPr>
              <a:t>está</a:t>
            </a:r>
            <a:r>
              <a:rPr lang="en-GB" dirty="0">
                <a:latin typeface="Calibri"/>
                <a:ea typeface="Calibri"/>
                <a:cs typeface="Calibri"/>
                <a:sym typeface="Calibri"/>
              </a:rPr>
              <a:t> </a:t>
            </a:r>
            <a:r>
              <a:rPr lang="en-GB" dirty="0" err="1">
                <a:latin typeface="Calibri"/>
                <a:ea typeface="Calibri"/>
                <a:cs typeface="Calibri"/>
                <a:sym typeface="Calibri"/>
              </a:rPr>
              <a:t>associado</a:t>
            </a:r>
            <a:r>
              <a:rPr lang="en-GB" dirty="0">
                <a:latin typeface="Calibri"/>
                <a:ea typeface="Calibri"/>
                <a:cs typeface="Calibri"/>
                <a:sym typeface="Calibri"/>
              </a:rPr>
              <a:t> a </a:t>
            </a:r>
            <a:r>
              <a:rPr lang="en-GB" dirty="0" err="1">
                <a:latin typeface="Calibri"/>
                <a:ea typeface="Calibri"/>
                <a:cs typeface="Calibri"/>
                <a:sym typeface="Calibri"/>
              </a:rPr>
              <a:t>lesões</a:t>
            </a:r>
            <a:r>
              <a:rPr lang="en-GB" dirty="0">
                <a:latin typeface="Calibri"/>
                <a:ea typeface="Calibri"/>
                <a:cs typeface="Calibri"/>
                <a:sym typeface="Calibri"/>
              </a:rPr>
              <a:t> </a:t>
            </a:r>
            <a:r>
              <a:rPr lang="en-GB" dirty="0" err="1">
                <a:latin typeface="Calibri"/>
                <a:ea typeface="Calibri"/>
                <a:cs typeface="Calibri"/>
                <a:sym typeface="Calibri"/>
              </a:rPr>
              <a:t>físicas</a:t>
            </a:r>
            <a:r>
              <a:rPr lang="en-GB" dirty="0">
                <a:latin typeface="Calibri"/>
                <a:ea typeface="Calibri"/>
                <a:cs typeface="Calibri"/>
                <a:sym typeface="Calibri"/>
              </a:rPr>
              <a:t> dos </a:t>
            </a:r>
            <a:r>
              <a:rPr lang="en-GB" dirty="0" err="1">
                <a:latin typeface="Calibri"/>
                <a:ea typeface="Calibri"/>
                <a:cs typeface="Calibri"/>
                <a:sym typeface="Calibri"/>
              </a:rPr>
              <a:t>profissionais</a:t>
            </a:r>
            <a:r>
              <a:rPr lang="en-GB" dirty="0">
                <a:latin typeface="Calibri"/>
                <a:ea typeface="Calibri"/>
                <a:cs typeface="Calibri"/>
                <a:sym typeface="Calibri"/>
              </a:rPr>
              <a:t>. Por </a:t>
            </a:r>
            <a:r>
              <a:rPr lang="en-GB" dirty="0" err="1">
                <a:latin typeface="Calibri"/>
                <a:ea typeface="Calibri"/>
                <a:cs typeface="Calibri"/>
                <a:sym typeface="Calibri"/>
              </a:rPr>
              <a:t>exemplo</a:t>
            </a:r>
            <a:r>
              <a:rPr lang="en-GB" dirty="0">
                <a:latin typeface="Calibri"/>
                <a:ea typeface="Calibri"/>
                <a:cs typeface="Calibri"/>
                <a:sym typeface="Calibri"/>
              </a:rPr>
              <a:t>, um </a:t>
            </a:r>
            <a:r>
              <a:rPr lang="en-GB" dirty="0" err="1">
                <a:latin typeface="Calibri"/>
                <a:ea typeface="Calibri"/>
                <a:cs typeface="Calibri"/>
                <a:sym typeface="Calibri"/>
              </a:rPr>
              <a:t>estudo</a:t>
            </a:r>
            <a:r>
              <a:rPr lang="en-GB" dirty="0">
                <a:latin typeface="Calibri"/>
                <a:ea typeface="Calibri"/>
                <a:cs typeface="Calibri"/>
                <a:sym typeface="Calibri"/>
              </a:rPr>
              <a:t> </a:t>
            </a:r>
            <a:r>
              <a:rPr lang="en-GB" dirty="0" err="1">
                <a:latin typeface="Calibri"/>
                <a:ea typeface="Calibri"/>
                <a:cs typeface="Calibri"/>
                <a:sym typeface="Calibri"/>
              </a:rPr>
              <a:t>atribuiu</a:t>
            </a:r>
            <a:r>
              <a:rPr lang="en-GB" dirty="0">
                <a:latin typeface="Calibri"/>
                <a:ea typeface="Calibri"/>
                <a:cs typeface="Calibri"/>
                <a:sym typeface="Calibri"/>
              </a:rPr>
              <a:t> </a:t>
            </a:r>
            <a:r>
              <a:rPr lang="en-GB" dirty="0" err="1">
                <a:latin typeface="Calibri"/>
                <a:ea typeface="Calibri"/>
                <a:cs typeface="Calibri"/>
                <a:sym typeface="Calibri"/>
              </a:rPr>
              <a:t>pelo</a:t>
            </a:r>
            <a:r>
              <a:rPr lang="en-GB" dirty="0">
                <a:latin typeface="Calibri"/>
                <a:ea typeface="Calibri"/>
                <a:cs typeface="Calibri"/>
                <a:sym typeface="Calibri"/>
              </a:rPr>
              <a:t> </a:t>
            </a:r>
            <a:r>
              <a:rPr lang="en-GB" dirty="0" err="1">
                <a:latin typeface="Calibri"/>
                <a:ea typeface="Calibri"/>
                <a:cs typeface="Calibri"/>
                <a:sym typeface="Calibri"/>
              </a:rPr>
              <a:t>menos</a:t>
            </a:r>
            <a:r>
              <a:rPr lang="en-GB" dirty="0">
                <a:latin typeface="Calibri"/>
                <a:ea typeface="Calibri"/>
                <a:cs typeface="Calibri"/>
                <a:sym typeface="Calibri"/>
              </a:rPr>
              <a:t> 50% das </a:t>
            </a:r>
            <a:r>
              <a:rPr lang="en-GB" dirty="0" err="1">
                <a:latin typeface="Calibri"/>
                <a:ea typeface="Calibri"/>
                <a:cs typeface="Calibri"/>
                <a:sym typeface="Calibri"/>
              </a:rPr>
              <a:t>lesões</a:t>
            </a:r>
            <a:r>
              <a:rPr lang="en-GB" dirty="0">
                <a:latin typeface="Calibri"/>
                <a:ea typeface="Calibri"/>
                <a:cs typeface="Calibri"/>
                <a:sym typeface="Calibri"/>
              </a:rPr>
              <a:t> </a:t>
            </a:r>
            <a:r>
              <a:rPr lang="en-GB" dirty="0" err="1">
                <a:latin typeface="Calibri"/>
                <a:ea typeface="Calibri"/>
                <a:cs typeface="Calibri"/>
                <a:sym typeface="Calibri"/>
              </a:rPr>
              <a:t>sofridas</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profissionais</a:t>
            </a:r>
            <a:r>
              <a:rPr lang="en-GB" dirty="0">
                <a:latin typeface="Calibri"/>
                <a:ea typeface="Calibri"/>
                <a:cs typeface="Calibri"/>
                <a:sym typeface="Calibri"/>
              </a:rPr>
              <a:t> de </a:t>
            </a:r>
            <a:r>
              <a:rPr lang="en-GB" dirty="0" err="1">
                <a:latin typeface="Calibri"/>
                <a:ea typeface="Calibri"/>
                <a:cs typeface="Calibri"/>
                <a:sym typeface="Calibri"/>
              </a:rPr>
              <a:t>saúde</a:t>
            </a:r>
            <a:r>
              <a:rPr lang="en-GB" dirty="0">
                <a:latin typeface="Calibri"/>
                <a:ea typeface="Calibri"/>
                <a:cs typeface="Calibri"/>
                <a:sym typeface="Calibri"/>
              </a:rPr>
              <a:t> mental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uso</a:t>
            </a:r>
            <a:r>
              <a:rPr lang="en-GB" dirty="0">
                <a:latin typeface="Calibri"/>
                <a:ea typeface="Calibri"/>
                <a:cs typeface="Calibri"/>
                <a:sym typeface="Calibri"/>
              </a:rPr>
              <a:t> de </a:t>
            </a:r>
            <a:r>
              <a:rPr lang="en-GB" dirty="0" err="1">
                <a:latin typeface="Calibri"/>
                <a:ea typeface="Calibri"/>
                <a:cs typeface="Calibri"/>
                <a:sym typeface="Calibri"/>
              </a:rPr>
              <a:t>isolamento</a:t>
            </a:r>
            <a:r>
              <a:rPr lang="en-GB" dirty="0">
                <a:latin typeface="Calibri"/>
                <a:ea typeface="Calibri"/>
                <a:cs typeface="Calibri"/>
                <a:sym typeface="Calibri"/>
              </a:rPr>
              <a:t> e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3"/>
              </a:rPr>
              <a:t>34</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4"/>
              </a:rPr>
              <a:t> 15</a:t>
            </a:r>
            <a:r>
              <a:rPr lang="en-GB" i="1" dirty="0">
                <a:latin typeface="Calibri"/>
                <a:ea typeface="Calibri"/>
                <a:cs typeface="Calibri"/>
                <a:sym typeface="Calibri"/>
              </a:rPr>
              <a:t>)</a:t>
            </a:r>
            <a:r>
              <a:rPr lang="en-GB" dirty="0">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400"/>
              </a:spcBef>
              <a:spcAft>
                <a:spcPts val="0"/>
              </a:spcAft>
              <a:buClr>
                <a:schemeClr val="dk1"/>
              </a:buClr>
              <a:buSzPts val="1200"/>
              <a:buFont typeface="Noto Sans Symbols"/>
              <a:buChar char="∙"/>
            </a:pP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profissionais</a:t>
            </a:r>
            <a:r>
              <a:rPr lang="en-GB" dirty="0">
                <a:latin typeface="Calibri"/>
                <a:ea typeface="Calibri"/>
                <a:cs typeface="Calibri"/>
                <a:sym typeface="Calibri"/>
              </a:rPr>
              <a:t> de </a:t>
            </a:r>
            <a:r>
              <a:rPr lang="en-GB" dirty="0" err="1">
                <a:latin typeface="Calibri"/>
                <a:ea typeface="Calibri"/>
                <a:cs typeface="Calibri"/>
                <a:sym typeface="Calibri"/>
              </a:rPr>
              <a:t>saúde</a:t>
            </a:r>
            <a:r>
              <a:rPr lang="en-GB" dirty="0">
                <a:latin typeface="Calibri"/>
                <a:ea typeface="Calibri"/>
                <a:cs typeface="Calibri"/>
                <a:sym typeface="Calibri"/>
              </a:rPr>
              <a:t> mental e outros </a:t>
            </a:r>
            <a:r>
              <a:rPr lang="en-GB" dirty="0" err="1">
                <a:latin typeface="Calibri"/>
                <a:ea typeface="Calibri"/>
                <a:cs typeface="Calibri"/>
                <a:sym typeface="Calibri"/>
              </a:rPr>
              <a:t>profissionais</a:t>
            </a:r>
            <a:r>
              <a:rPr lang="en-GB" dirty="0">
                <a:latin typeface="Calibri"/>
                <a:ea typeface="Calibri"/>
                <a:cs typeface="Calibri"/>
                <a:sym typeface="Calibri"/>
              </a:rPr>
              <a:t> que </a:t>
            </a:r>
            <a:r>
              <a:rPr lang="en-GB" dirty="0" err="1">
                <a:latin typeface="Calibri"/>
                <a:ea typeface="Calibri"/>
                <a:cs typeface="Calibri"/>
                <a:sym typeface="Calibri"/>
              </a:rPr>
              <a:t>empregam</a:t>
            </a:r>
            <a:r>
              <a:rPr lang="en-GB" dirty="0">
                <a:latin typeface="Calibri"/>
                <a:ea typeface="Calibri"/>
                <a:cs typeface="Calibri"/>
                <a:sym typeface="Calibri"/>
              </a:rPr>
              <a:t> </a:t>
            </a:r>
            <a:r>
              <a:rPr lang="en-GB" dirty="0" err="1">
                <a:latin typeface="Calibri"/>
                <a:ea typeface="Calibri"/>
                <a:cs typeface="Calibri"/>
                <a:sym typeface="Calibri"/>
              </a:rPr>
              <a:t>medidas</a:t>
            </a:r>
            <a:r>
              <a:rPr lang="en-GB" dirty="0">
                <a:latin typeface="Calibri"/>
                <a:ea typeface="Calibri"/>
                <a:cs typeface="Calibri"/>
                <a:sym typeface="Calibri"/>
              </a:rPr>
              <a:t> </a:t>
            </a:r>
            <a:r>
              <a:rPr lang="en-GB" dirty="0" err="1">
                <a:latin typeface="Calibri"/>
                <a:ea typeface="Calibri"/>
                <a:cs typeface="Calibri"/>
                <a:sym typeface="Calibri"/>
              </a:rPr>
              <a:t>coercivas</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isolamento</a:t>
            </a:r>
            <a:r>
              <a:rPr lang="en-GB" dirty="0">
                <a:latin typeface="Calibri"/>
                <a:ea typeface="Calibri"/>
                <a:cs typeface="Calibri"/>
                <a:sym typeface="Calibri"/>
              </a:rPr>
              <a:t> e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também</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sofrer</a:t>
            </a:r>
            <a:r>
              <a:rPr lang="en-GB" dirty="0">
                <a:latin typeface="Calibri"/>
                <a:ea typeface="Calibri"/>
                <a:cs typeface="Calibri"/>
                <a:sym typeface="Calibri"/>
              </a:rPr>
              <a:t> traumas </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5"/>
              </a:rPr>
              <a:t>35</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6"/>
              </a:rPr>
              <a:t> 11</a:t>
            </a:r>
            <a:r>
              <a:rPr lang="en-GB" i="1" dirty="0">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400"/>
              </a:spcBef>
              <a:spcAft>
                <a:spcPts val="0"/>
              </a:spcAft>
              <a:buClr>
                <a:schemeClr val="dk1"/>
              </a:buClr>
              <a:buSzPts val="1200"/>
              <a:buFont typeface="Noto Sans Symbols"/>
              <a:buChar char="∙"/>
            </a:pPr>
            <a:r>
              <a:rPr lang="en-GB" dirty="0">
                <a:latin typeface="Calibri"/>
                <a:ea typeface="Calibri"/>
                <a:cs typeface="Calibri"/>
                <a:sym typeface="Calibri"/>
              </a:rPr>
              <a:t>O </a:t>
            </a:r>
            <a:r>
              <a:rPr lang="en-GB" dirty="0" err="1">
                <a:latin typeface="Calibri"/>
                <a:ea typeface="Calibri"/>
                <a:cs typeface="Calibri"/>
                <a:sym typeface="Calibri"/>
              </a:rPr>
              <a:t>uso</a:t>
            </a:r>
            <a:r>
              <a:rPr lang="en-GB" dirty="0">
                <a:latin typeface="Calibri"/>
                <a:ea typeface="Calibri"/>
                <a:cs typeface="Calibri"/>
                <a:sym typeface="Calibri"/>
              </a:rPr>
              <a:t> da </a:t>
            </a:r>
            <a:r>
              <a:rPr lang="en-GB" dirty="0" err="1">
                <a:latin typeface="Calibri"/>
                <a:ea typeface="Calibri"/>
                <a:cs typeface="Calibri"/>
                <a:sym typeface="Calibri"/>
              </a:rPr>
              <a:t>força</a:t>
            </a:r>
            <a:r>
              <a:rPr lang="en-GB" dirty="0">
                <a:latin typeface="Calibri"/>
                <a:ea typeface="Calibri"/>
                <a:cs typeface="Calibri"/>
                <a:sym typeface="Calibri"/>
              </a:rPr>
              <a:t> e da </a:t>
            </a:r>
            <a:r>
              <a:rPr lang="en-GB" dirty="0" err="1">
                <a:latin typeface="Calibri"/>
                <a:ea typeface="Calibri"/>
                <a:cs typeface="Calibri"/>
                <a:sym typeface="Calibri"/>
              </a:rPr>
              <a:t>coerção</a:t>
            </a:r>
            <a:r>
              <a:rPr lang="en-GB" dirty="0">
                <a:latin typeface="Calibri"/>
                <a:ea typeface="Calibri"/>
                <a:cs typeface="Calibri"/>
                <a:sym typeface="Calibri"/>
              </a:rPr>
              <a:t> </a:t>
            </a:r>
            <a:r>
              <a:rPr lang="en-GB" dirty="0" err="1">
                <a:latin typeface="Calibri"/>
                <a:ea typeface="Calibri"/>
                <a:cs typeface="Calibri"/>
                <a:sym typeface="Calibri"/>
              </a:rPr>
              <a:t>gera</a:t>
            </a:r>
            <a:r>
              <a:rPr lang="en-GB" dirty="0">
                <a:latin typeface="Calibri"/>
                <a:ea typeface="Calibri"/>
                <a:cs typeface="Calibri"/>
                <a:sym typeface="Calibri"/>
              </a:rPr>
              <a:t> </a:t>
            </a:r>
            <a:r>
              <a:rPr lang="en-GB" dirty="0" err="1">
                <a:latin typeface="Calibri"/>
                <a:ea typeface="Calibri"/>
                <a:cs typeface="Calibri"/>
                <a:sym typeface="Calibri"/>
              </a:rPr>
              <a:t>ressentimento</a:t>
            </a:r>
            <a:r>
              <a:rPr lang="en-GB" dirty="0">
                <a:latin typeface="Calibri"/>
                <a:ea typeface="Calibri"/>
                <a:cs typeface="Calibri"/>
                <a:sym typeface="Calibri"/>
              </a:rPr>
              <a:t>, culpa, </a:t>
            </a:r>
            <a:r>
              <a:rPr lang="en-GB" dirty="0" err="1">
                <a:latin typeface="Calibri"/>
                <a:ea typeface="Calibri"/>
                <a:cs typeface="Calibri"/>
                <a:sym typeface="Calibri"/>
              </a:rPr>
              <a:t>frustração</a:t>
            </a:r>
            <a:r>
              <a:rPr lang="en-GB" dirty="0">
                <a:latin typeface="Calibri"/>
                <a:ea typeface="Calibri"/>
                <a:cs typeface="Calibri"/>
                <a:sym typeface="Calibri"/>
              </a:rPr>
              <a:t> e </a:t>
            </a:r>
            <a:r>
              <a:rPr lang="en-GB" dirty="0" err="1">
                <a:latin typeface="Calibri"/>
                <a:ea typeface="Calibri"/>
                <a:cs typeface="Calibri"/>
                <a:sym typeface="Calibri"/>
              </a:rPr>
              <a:t>perda</a:t>
            </a:r>
            <a:r>
              <a:rPr lang="en-GB" dirty="0">
                <a:latin typeface="Calibri"/>
                <a:ea typeface="Calibri"/>
                <a:cs typeface="Calibri"/>
                <a:sym typeface="Calibri"/>
              </a:rPr>
              <a:t> de </a:t>
            </a:r>
            <a:r>
              <a:rPr lang="en-GB" dirty="0" err="1">
                <a:latin typeface="Calibri"/>
                <a:ea typeface="Calibri"/>
                <a:cs typeface="Calibri"/>
                <a:sym typeface="Calibri"/>
              </a:rPr>
              <a:t>confiança</a:t>
            </a:r>
            <a:r>
              <a:rPr lang="en-GB" dirty="0">
                <a:latin typeface="Calibri"/>
                <a:ea typeface="Calibri"/>
                <a:cs typeface="Calibri"/>
                <a:sym typeface="Calibri"/>
              </a:rPr>
              <a:t> entre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usuários</a:t>
            </a:r>
            <a:r>
              <a:rPr lang="en-GB" dirty="0">
                <a:latin typeface="Calibri"/>
                <a:ea typeface="Calibri"/>
                <a:cs typeface="Calibri"/>
                <a:sym typeface="Calibri"/>
              </a:rPr>
              <a:t> dos </a:t>
            </a:r>
            <a:r>
              <a:rPr lang="en-GB" dirty="0" err="1">
                <a:latin typeface="Calibri"/>
                <a:ea typeface="Calibri"/>
                <a:cs typeface="Calibri"/>
                <a:sym typeface="Calibri"/>
              </a:rPr>
              <a:t>serviços</a:t>
            </a:r>
            <a:r>
              <a:rPr lang="en-GB" dirty="0">
                <a:latin typeface="Calibri"/>
                <a:ea typeface="Calibri"/>
                <a:cs typeface="Calibri"/>
                <a:sym typeface="Calibri"/>
              </a:rPr>
              <a:t> e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profissionais</a:t>
            </a:r>
            <a:r>
              <a:rPr lang="en-GB" dirty="0">
                <a:latin typeface="Calibri"/>
                <a:ea typeface="Calibri"/>
                <a:cs typeface="Calibri"/>
                <a:sym typeface="Calibri"/>
              </a:rPr>
              <a:t>, o que </a:t>
            </a:r>
            <a:r>
              <a:rPr lang="en-GB" dirty="0" err="1">
                <a:latin typeface="Calibri"/>
                <a:ea typeface="Calibri"/>
                <a:cs typeface="Calibri"/>
                <a:sym typeface="Calibri"/>
              </a:rPr>
              <a:t>tem</a:t>
            </a:r>
            <a:r>
              <a:rPr lang="en-GB" dirty="0">
                <a:latin typeface="Calibri"/>
                <a:ea typeface="Calibri"/>
                <a:cs typeface="Calibri"/>
                <a:sym typeface="Calibri"/>
              </a:rPr>
              <a:t> um </a:t>
            </a:r>
            <a:r>
              <a:rPr lang="en-GB" dirty="0" err="1">
                <a:latin typeface="Calibri"/>
                <a:ea typeface="Calibri"/>
                <a:cs typeface="Calibri"/>
                <a:sym typeface="Calibri"/>
              </a:rPr>
              <a:t>impacto</a:t>
            </a:r>
            <a:r>
              <a:rPr lang="en-GB" dirty="0">
                <a:latin typeface="Calibri"/>
                <a:ea typeface="Calibri"/>
                <a:cs typeface="Calibri"/>
                <a:sym typeface="Calibri"/>
              </a:rPr>
              <a:t> </a:t>
            </a:r>
            <a:r>
              <a:rPr lang="en-GB" dirty="0" err="1">
                <a:latin typeface="Calibri"/>
                <a:ea typeface="Calibri"/>
                <a:cs typeface="Calibri"/>
                <a:sym typeface="Calibri"/>
              </a:rPr>
              <a:t>negativo</a:t>
            </a:r>
            <a:r>
              <a:rPr lang="en-GB" dirty="0">
                <a:latin typeface="Calibri"/>
                <a:ea typeface="Calibri"/>
                <a:cs typeface="Calibri"/>
                <a:sym typeface="Calibri"/>
              </a:rPr>
              <a:t> </a:t>
            </a:r>
            <a:r>
              <a:rPr lang="en-GB" dirty="0" err="1">
                <a:latin typeface="Calibri"/>
                <a:ea typeface="Calibri"/>
                <a:cs typeface="Calibri"/>
                <a:sym typeface="Calibri"/>
              </a:rPr>
              <a:t>nas</a:t>
            </a:r>
            <a:r>
              <a:rPr lang="en-GB" dirty="0">
                <a:latin typeface="Calibri"/>
                <a:ea typeface="Calibri"/>
                <a:cs typeface="Calibri"/>
                <a:sym typeface="Calibri"/>
              </a:rPr>
              <a:t> </a:t>
            </a:r>
            <a:r>
              <a:rPr lang="en-GB" dirty="0" err="1">
                <a:latin typeface="Calibri"/>
                <a:ea typeface="Calibri"/>
                <a:cs typeface="Calibri"/>
                <a:sym typeface="Calibri"/>
              </a:rPr>
              <a:t>relações</a:t>
            </a:r>
            <a:r>
              <a:rPr lang="en-GB" dirty="0">
                <a:latin typeface="Calibri"/>
                <a:ea typeface="Calibri"/>
                <a:cs typeface="Calibri"/>
                <a:sym typeface="Calibri"/>
              </a:rPr>
              <a:t> </a:t>
            </a:r>
            <a:r>
              <a:rPr lang="en-GB" dirty="0" err="1">
                <a:latin typeface="Calibri"/>
                <a:ea typeface="Calibri"/>
                <a:cs typeface="Calibri"/>
                <a:sym typeface="Calibri"/>
              </a:rPr>
              <a:t>terapêuticas</a:t>
            </a:r>
            <a:r>
              <a:rPr lang="en-GB" dirty="0">
                <a:latin typeface="Calibri"/>
                <a:ea typeface="Calibri"/>
                <a:cs typeface="Calibri"/>
                <a:sym typeface="Calibri"/>
              </a:rPr>
              <a:t> </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7"/>
              </a:rPr>
              <a:t>36</a:t>
            </a:r>
            <a:r>
              <a:rPr lang="en-GB" i="1" dirty="0">
                <a:latin typeface="Calibri"/>
                <a:ea typeface="Calibri"/>
                <a:cs typeface="Calibri"/>
                <a:sym typeface="Calibri"/>
              </a:rPr>
              <a:t>)</a:t>
            </a:r>
            <a:r>
              <a:rPr lang="en-GB" dirty="0">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400"/>
              </a:spcBef>
              <a:spcAft>
                <a:spcPts val="0"/>
              </a:spcAft>
              <a:buClr>
                <a:schemeClr val="dk1"/>
              </a:buClr>
              <a:buSzPts val="1200"/>
              <a:buFont typeface="Noto Sans Symbols"/>
              <a:buChar char="∙"/>
            </a:pP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profissionais</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enfrentar</a:t>
            </a:r>
            <a:r>
              <a:rPr lang="en-GB" dirty="0">
                <a:latin typeface="Calibri"/>
                <a:ea typeface="Calibri"/>
                <a:cs typeface="Calibri"/>
                <a:sym typeface="Calibri"/>
              </a:rPr>
              <a:t> um </a:t>
            </a:r>
            <a:r>
              <a:rPr lang="en-GB" dirty="0" err="1">
                <a:latin typeface="Calibri"/>
                <a:ea typeface="Calibri"/>
                <a:cs typeface="Calibri"/>
                <a:sym typeface="Calibri"/>
              </a:rPr>
              <a:t>conflito</a:t>
            </a:r>
            <a:r>
              <a:rPr lang="en-GB" dirty="0">
                <a:latin typeface="Calibri"/>
                <a:ea typeface="Calibri"/>
                <a:cs typeface="Calibri"/>
                <a:sym typeface="Calibri"/>
              </a:rPr>
              <a:t> moral entre, </a:t>
            </a:r>
            <a:r>
              <a:rPr lang="en-GB" dirty="0" err="1">
                <a:latin typeface="Calibri"/>
                <a:ea typeface="Calibri"/>
                <a:cs typeface="Calibri"/>
                <a:sym typeface="Calibri"/>
              </a:rPr>
              <a:t>por</a:t>
            </a:r>
            <a:r>
              <a:rPr lang="en-GB" dirty="0">
                <a:latin typeface="Calibri"/>
                <a:ea typeface="Calibri"/>
                <a:cs typeface="Calibri"/>
                <a:sym typeface="Calibri"/>
              </a:rPr>
              <a:t> um </a:t>
            </a:r>
            <a:r>
              <a:rPr lang="en-GB" dirty="0" err="1">
                <a:latin typeface="Calibri"/>
                <a:ea typeface="Calibri"/>
                <a:cs typeface="Calibri"/>
                <a:sym typeface="Calibri"/>
              </a:rPr>
              <a:t>lado</a:t>
            </a:r>
            <a:r>
              <a:rPr lang="en-GB" dirty="0">
                <a:latin typeface="Calibri"/>
                <a:ea typeface="Calibri"/>
                <a:cs typeface="Calibri"/>
                <a:sym typeface="Calibri"/>
              </a:rPr>
              <a:t>, o </a:t>
            </a:r>
            <a:r>
              <a:rPr lang="en-GB" dirty="0" err="1">
                <a:latin typeface="Calibri"/>
                <a:ea typeface="Calibri"/>
                <a:cs typeface="Calibri"/>
                <a:sym typeface="Calibri"/>
              </a:rPr>
              <a:t>desejo</a:t>
            </a:r>
            <a:r>
              <a:rPr lang="en-GB" dirty="0">
                <a:latin typeface="Calibri"/>
                <a:ea typeface="Calibri"/>
                <a:cs typeface="Calibri"/>
                <a:sym typeface="Calibri"/>
              </a:rPr>
              <a:t> de </a:t>
            </a:r>
            <a:r>
              <a:rPr lang="en-GB" dirty="0" err="1">
                <a:latin typeface="Calibri"/>
                <a:ea typeface="Calibri"/>
                <a:cs typeface="Calibri"/>
                <a:sym typeface="Calibri"/>
              </a:rPr>
              <a:t>prestar</a:t>
            </a:r>
            <a:r>
              <a:rPr lang="en-GB" dirty="0">
                <a:latin typeface="Calibri"/>
                <a:ea typeface="Calibri"/>
                <a:cs typeface="Calibri"/>
                <a:sym typeface="Calibri"/>
              </a:rPr>
              <a:t> bons </a:t>
            </a:r>
            <a:r>
              <a:rPr lang="en-GB" dirty="0" err="1">
                <a:latin typeface="Calibri"/>
                <a:ea typeface="Calibri"/>
                <a:cs typeface="Calibri"/>
                <a:sym typeface="Calibri"/>
              </a:rPr>
              <a:t>cuidados</a:t>
            </a:r>
            <a:r>
              <a:rPr lang="en-GB" dirty="0">
                <a:latin typeface="Calibri"/>
                <a:ea typeface="Calibri"/>
                <a:cs typeface="Calibri"/>
                <a:sym typeface="Calibri"/>
              </a:rPr>
              <a:t> e </a:t>
            </a:r>
            <a:r>
              <a:rPr lang="en-GB" dirty="0" err="1">
                <a:latin typeface="Calibri"/>
                <a:ea typeface="Calibri"/>
                <a:cs typeface="Calibri"/>
                <a:sym typeface="Calibri"/>
              </a:rPr>
              <a:t>apoio</a:t>
            </a:r>
            <a:r>
              <a:rPr lang="en-GB" dirty="0">
                <a:latin typeface="Calibri"/>
                <a:ea typeface="Calibri"/>
                <a:cs typeface="Calibri"/>
                <a:sym typeface="Calibri"/>
              </a:rPr>
              <a:t> </a:t>
            </a:r>
            <a:r>
              <a:rPr lang="en-GB" dirty="0" err="1">
                <a:latin typeface="Calibri"/>
                <a:ea typeface="Calibri"/>
                <a:cs typeface="Calibri"/>
                <a:sym typeface="Calibri"/>
              </a:rPr>
              <a:t>às</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muitos</a:t>
            </a:r>
            <a:r>
              <a:rPr lang="en-GB" dirty="0">
                <a:latin typeface="Calibri"/>
                <a:ea typeface="Calibri"/>
                <a:cs typeface="Calibri"/>
                <a:sym typeface="Calibri"/>
              </a:rPr>
              <a:t> </a:t>
            </a:r>
            <a:r>
              <a:rPr lang="en-GB" dirty="0" err="1">
                <a:latin typeface="Calibri"/>
                <a:ea typeface="Calibri"/>
                <a:cs typeface="Calibri"/>
                <a:sym typeface="Calibri"/>
              </a:rPr>
              <a:t>casos</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 </a:t>
            </a:r>
            <a:r>
              <a:rPr lang="en-GB" dirty="0" err="1">
                <a:latin typeface="Calibri"/>
                <a:ea typeface="Calibri"/>
                <a:cs typeface="Calibri"/>
                <a:sym typeface="Calibri"/>
              </a:rPr>
              <a:t>razão</a:t>
            </a:r>
            <a:r>
              <a:rPr lang="en-GB" dirty="0">
                <a:latin typeface="Calibri"/>
                <a:ea typeface="Calibri"/>
                <a:cs typeface="Calibri"/>
                <a:sym typeface="Calibri"/>
              </a:rPr>
              <a:t> pela qual </a:t>
            </a:r>
            <a:r>
              <a:rPr lang="en-GB" dirty="0" err="1">
                <a:latin typeface="Calibri"/>
                <a:ea typeface="Calibri"/>
                <a:cs typeface="Calibri"/>
                <a:sym typeface="Calibri"/>
              </a:rPr>
              <a:t>ingressaram</a:t>
            </a:r>
            <a:r>
              <a:rPr lang="en-GB" dirty="0">
                <a:latin typeface="Calibri"/>
                <a:ea typeface="Calibri"/>
                <a:cs typeface="Calibri"/>
                <a:sym typeface="Calibri"/>
              </a:rPr>
              <a:t> </a:t>
            </a:r>
            <a:r>
              <a:rPr lang="en-GB" dirty="0" err="1">
                <a:latin typeface="Calibri"/>
                <a:ea typeface="Calibri"/>
                <a:cs typeface="Calibri"/>
                <a:sym typeface="Calibri"/>
              </a:rPr>
              <a:t>na</a:t>
            </a:r>
            <a:r>
              <a:rPr lang="en-GB" dirty="0">
                <a:latin typeface="Calibri"/>
                <a:ea typeface="Calibri"/>
                <a:cs typeface="Calibri"/>
                <a:sym typeface="Calibri"/>
              </a:rPr>
              <a:t> </a:t>
            </a:r>
            <a:r>
              <a:rPr lang="en-GB" dirty="0" err="1">
                <a:latin typeface="Calibri"/>
                <a:ea typeface="Calibri"/>
                <a:cs typeface="Calibri"/>
                <a:sym typeface="Calibri"/>
              </a:rPr>
              <a:t>profissão</a:t>
            </a:r>
            <a:r>
              <a:rPr lang="en-GB" dirty="0">
                <a:latin typeface="Calibri"/>
                <a:ea typeface="Calibri"/>
                <a:cs typeface="Calibri"/>
                <a:sym typeface="Calibri"/>
              </a:rPr>
              <a:t>) e, </a:t>
            </a:r>
            <a:r>
              <a:rPr lang="en-GB" dirty="0" err="1">
                <a:latin typeface="Calibri"/>
                <a:ea typeface="Calibri"/>
                <a:cs typeface="Calibri"/>
                <a:sym typeface="Calibri"/>
              </a:rPr>
              <a:t>por</a:t>
            </a:r>
            <a:r>
              <a:rPr lang="en-GB" dirty="0">
                <a:latin typeface="Calibri"/>
                <a:ea typeface="Calibri"/>
                <a:cs typeface="Calibri"/>
                <a:sym typeface="Calibri"/>
              </a:rPr>
              <a:t> outro, </a:t>
            </a:r>
            <a:r>
              <a:rPr lang="en-GB" dirty="0" err="1">
                <a:latin typeface="Calibri"/>
                <a:ea typeface="Calibri"/>
                <a:cs typeface="Calibri"/>
                <a:sym typeface="Calibri"/>
              </a:rPr>
              <a:t>serem</a:t>
            </a:r>
            <a:r>
              <a:rPr lang="en-GB" dirty="0">
                <a:latin typeface="Calibri"/>
                <a:ea typeface="Calibri"/>
                <a:cs typeface="Calibri"/>
                <a:sym typeface="Calibri"/>
              </a:rPr>
              <a:t> </a:t>
            </a:r>
            <a:r>
              <a:rPr lang="en-GB" dirty="0" err="1">
                <a:latin typeface="Calibri"/>
                <a:ea typeface="Calibri"/>
                <a:cs typeface="Calibri"/>
                <a:sym typeface="Calibri"/>
              </a:rPr>
              <a:t>forçados</a:t>
            </a:r>
            <a:r>
              <a:rPr lang="en-GB" dirty="0">
                <a:latin typeface="Calibri"/>
                <a:ea typeface="Calibri"/>
                <a:cs typeface="Calibri"/>
                <a:sym typeface="Calibri"/>
              </a:rPr>
              <a:t> a </a:t>
            </a:r>
            <a:r>
              <a:rPr lang="en-GB" dirty="0" err="1">
                <a:latin typeface="Calibri"/>
                <a:ea typeface="Calibri"/>
                <a:cs typeface="Calibri"/>
                <a:sym typeface="Calibri"/>
              </a:rPr>
              <a:t>agir</a:t>
            </a:r>
            <a:r>
              <a:rPr lang="en-GB" dirty="0">
                <a:latin typeface="Calibri"/>
                <a:ea typeface="Calibri"/>
                <a:cs typeface="Calibri"/>
                <a:sym typeface="Calibri"/>
              </a:rPr>
              <a:t> de forma </a:t>
            </a:r>
            <a:r>
              <a:rPr lang="en-GB" dirty="0" err="1">
                <a:latin typeface="Calibri"/>
                <a:ea typeface="Calibri"/>
                <a:cs typeface="Calibri"/>
                <a:sym typeface="Calibri"/>
              </a:rPr>
              <a:t>coerciva</a:t>
            </a:r>
            <a:r>
              <a:rPr lang="en-GB" dirty="0">
                <a:latin typeface="Calibri"/>
                <a:ea typeface="Calibri"/>
                <a:cs typeface="Calibri"/>
                <a:sym typeface="Calibri"/>
              </a:rPr>
              <a:t> e </a:t>
            </a:r>
            <a:r>
              <a:rPr lang="en-GB" dirty="0" err="1">
                <a:latin typeface="Calibri"/>
                <a:ea typeface="Calibri"/>
                <a:cs typeface="Calibri"/>
                <a:sym typeface="Calibri"/>
              </a:rPr>
              <a:t>abusiva</a:t>
            </a:r>
            <a:r>
              <a:rPr lang="en-GB" dirty="0">
                <a:latin typeface="Calibri"/>
                <a:ea typeface="Calibri"/>
                <a:cs typeface="Calibri"/>
                <a:sym typeface="Calibri"/>
              </a:rPr>
              <a:t> com as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procuram</a:t>
            </a:r>
            <a:r>
              <a:rPr lang="en-GB" dirty="0">
                <a:latin typeface="Calibri"/>
                <a:ea typeface="Calibri"/>
                <a:cs typeface="Calibri"/>
                <a:sym typeface="Calibri"/>
              </a:rPr>
              <a:t> </a:t>
            </a:r>
            <a:r>
              <a:rPr lang="en-GB" dirty="0" err="1">
                <a:latin typeface="Calibri"/>
                <a:ea typeface="Calibri"/>
                <a:cs typeface="Calibri"/>
                <a:sym typeface="Calibri"/>
              </a:rPr>
              <a:t>ajudar</a:t>
            </a:r>
            <a:r>
              <a:rPr lang="en-GB" dirty="0">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400"/>
              </a:spcBef>
              <a:spcAft>
                <a:spcPts val="0"/>
              </a:spcAft>
              <a:buClr>
                <a:schemeClr val="dk1"/>
              </a:buClr>
              <a:buSzPts val="1200"/>
              <a:buFont typeface="Noto Sans Symbols"/>
              <a:buChar char="∙"/>
            </a:pPr>
            <a:r>
              <a:rPr lang="en-GB" dirty="0">
                <a:latin typeface="Calibri"/>
                <a:ea typeface="Calibri"/>
                <a:cs typeface="Calibri"/>
                <a:sym typeface="Calibri"/>
              </a:rPr>
              <a:t>O </a:t>
            </a:r>
            <a:r>
              <a:rPr lang="en-GB" dirty="0" err="1">
                <a:latin typeface="Calibri"/>
                <a:ea typeface="Calibri"/>
                <a:cs typeface="Calibri"/>
                <a:sym typeface="Calibri"/>
              </a:rPr>
              <a:t>uso</a:t>
            </a:r>
            <a:r>
              <a:rPr lang="en-GB" dirty="0">
                <a:latin typeface="Calibri"/>
                <a:ea typeface="Calibri"/>
                <a:cs typeface="Calibri"/>
                <a:sym typeface="Calibri"/>
              </a:rPr>
              <a:t> dessas </a:t>
            </a:r>
            <a:r>
              <a:rPr lang="en-GB" dirty="0" err="1">
                <a:latin typeface="Calibri"/>
                <a:ea typeface="Calibri"/>
                <a:cs typeface="Calibri"/>
                <a:sym typeface="Calibri"/>
              </a:rPr>
              <a:t>práticas</a:t>
            </a:r>
            <a:r>
              <a:rPr lang="en-GB" dirty="0">
                <a:latin typeface="Calibri"/>
                <a:ea typeface="Calibri"/>
                <a:cs typeface="Calibri"/>
                <a:sym typeface="Calibri"/>
              </a:rPr>
              <a:t> </a:t>
            </a:r>
            <a:r>
              <a:rPr lang="en-GB" dirty="0" err="1">
                <a:latin typeface="Calibri"/>
                <a:ea typeface="Calibri"/>
                <a:cs typeface="Calibri"/>
                <a:sym typeface="Calibri"/>
              </a:rPr>
              <a:t>também</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levar</a:t>
            </a:r>
            <a:r>
              <a:rPr lang="en-GB" dirty="0">
                <a:latin typeface="Calibri"/>
                <a:ea typeface="Calibri"/>
                <a:cs typeface="Calibri"/>
                <a:sym typeface="Calibri"/>
              </a:rPr>
              <a:t> a </a:t>
            </a:r>
            <a:r>
              <a:rPr lang="en-GB" dirty="0" err="1">
                <a:latin typeface="Calibri"/>
                <a:ea typeface="Calibri"/>
                <a:cs typeface="Calibri"/>
                <a:sym typeface="Calibri"/>
              </a:rPr>
              <a:t>processos</a:t>
            </a:r>
            <a:r>
              <a:rPr lang="en-GB" dirty="0">
                <a:latin typeface="Calibri"/>
                <a:ea typeface="Calibri"/>
                <a:cs typeface="Calibri"/>
                <a:sym typeface="Calibri"/>
              </a:rPr>
              <a:t> </a:t>
            </a:r>
            <a:r>
              <a:rPr lang="en-GB" dirty="0" err="1">
                <a:latin typeface="Calibri"/>
                <a:ea typeface="Calibri"/>
                <a:cs typeface="Calibri"/>
                <a:sym typeface="Calibri"/>
              </a:rPr>
              <a:t>civis</a:t>
            </a:r>
            <a:r>
              <a:rPr lang="en-GB" dirty="0">
                <a:latin typeface="Calibri"/>
                <a:ea typeface="Calibri"/>
                <a:cs typeface="Calibri"/>
                <a:sym typeface="Calibri"/>
              </a:rPr>
              <a:t> e </a:t>
            </a:r>
            <a:r>
              <a:rPr lang="en-GB" dirty="0" err="1">
                <a:latin typeface="Calibri"/>
                <a:ea typeface="Calibri"/>
                <a:cs typeface="Calibri"/>
                <a:sym typeface="Calibri"/>
              </a:rPr>
              <a:t>criminais</a:t>
            </a:r>
            <a:r>
              <a:rPr lang="en-GB" dirty="0">
                <a:latin typeface="Calibri"/>
                <a:ea typeface="Calibri"/>
                <a:cs typeface="Calibri"/>
                <a:sym typeface="Calibri"/>
              </a:rPr>
              <a:t> contra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serviços</a:t>
            </a:r>
            <a:r>
              <a:rPr lang="en-GB" dirty="0">
                <a:latin typeface="Calibri"/>
                <a:ea typeface="Calibri"/>
                <a:cs typeface="Calibri"/>
                <a:sym typeface="Calibri"/>
              </a:rPr>
              <a:t> e/</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funcionários</a:t>
            </a:r>
            <a:r>
              <a:rPr lang="en-GB" dirty="0">
                <a:latin typeface="Calibri"/>
                <a:ea typeface="Calibri"/>
                <a:cs typeface="Calibri"/>
                <a:sym typeface="Calibri"/>
              </a:rPr>
              <a:t> —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exemplo</a:t>
            </a:r>
            <a:r>
              <a:rPr lang="en-GB" dirty="0">
                <a:latin typeface="Calibri"/>
                <a:ea typeface="Calibri"/>
                <a:cs typeface="Calibri"/>
                <a:sym typeface="Calibri"/>
              </a:rPr>
              <a:t>, com base no </a:t>
            </a:r>
            <a:r>
              <a:rPr lang="en-GB" dirty="0" err="1">
                <a:latin typeface="Calibri"/>
                <a:ea typeface="Calibri"/>
                <a:cs typeface="Calibri"/>
                <a:sym typeface="Calibri"/>
              </a:rPr>
              <a:t>uso</a:t>
            </a:r>
            <a:r>
              <a:rPr lang="en-GB" dirty="0">
                <a:latin typeface="Calibri"/>
                <a:ea typeface="Calibri"/>
                <a:cs typeface="Calibri"/>
                <a:sym typeface="Calibri"/>
              </a:rPr>
              <a:t> </a:t>
            </a:r>
            <a:r>
              <a:rPr lang="en-GB" dirty="0" err="1">
                <a:latin typeface="Calibri"/>
                <a:ea typeface="Calibri"/>
                <a:cs typeface="Calibri"/>
                <a:sym typeface="Calibri"/>
              </a:rPr>
              <a:t>excessivo</a:t>
            </a:r>
            <a:r>
              <a:rPr lang="en-GB" dirty="0">
                <a:latin typeface="Calibri"/>
                <a:ea typeface="Calibri"/>
                <a:cs typeface="Calibri"/>
                <a:sym typeface="Calibri"/>
              </a:rPr>
              <a:t> da </a:t>
            </a:r>
            <a:r>
              <a:rPr lang="en-GB" dirty="0" err="1">
                <a:latin typeface="Calibri"/>
                <a:ea typeface="Calibri"/>
                <a:cs typeface="Calibri"/>
                <a:sym typeface="Calibri"/>
              </a:rPr>
              <a:t>força</a:t>
            </a:r>
            <a:r>
              <a:rPr lang="en-GB" dirty="0">
                <a:latin typeface="Calibri"/>
                <a:ea typeface="Calibri"/>
                <a:cs typeface="Calibri"/>
                <a:sym typeface="Calibri"/>
              </a:rPr>
              <a:t>, </a:t>
            </a:r>
            <a:r>
              <a:rPr lang="en-GB" dirty="0" err="1">
                <a:latin typeface="Calibri"/>
                <a:ea typeface="Calibri"/>
                <a:cs typeface="Calibri"/>
                <a:sym typeface="Calibri"/>
              </a:rPr>
              <a:t>negligência</a:t>
            </a:r>
            <a:r>
              <a:rPr lang="en-GB" dirty="0">
                <a:latin typeface="Calibri"/>
                <a:ea typeface="Calibri"/>
                <a:cs typeface="Calibri"/>
                <a:sym typeface="Calibri"/>
              </a:rPr>
              <a:t> </a:t>
            </a:r>
            <a:r>
              <a:rPr lang="en-GB" dirty="0" err="1">
                <a:latin typeface="Calibri"/>
                <a:ea typeface="Calibri"/>
                <a:cs typeface="Calibri"/>
                <a:sym typeface="Calibri"/>
              </a:rPr>
              <a:t>médica</a:t>
            </a:r>
            <a:r>
              <a:rPr lang="en-GB" dirty="0">
                <a:latin typeface="Calibri"/>
                <a:ea typeface="Calibri"/>
                <a:cs typeface="Calibri"/>
                <a:sym typeface="Calibri"/>
              </a:rPr>
              <a:t>, </a:t>
            </a:r>
            <a:r>
              <a:rPr lang="en-GB" dirty="0" err="1">
                <a:latin typeface="Calibri"/>
                <a:ea typeface="Calibri"/>
                <a:cs typeface="Calibri"/>
                <a:sym typeface="Calibri"/>
              </a:rPr>
              <a:t>falha</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proteger</a:t>
            </a:r>
            <a:r>
              <a:rPr lang="en-GB" dirty="0">
                <a:latin typeface="Calibri"/>
                <a:ea typeface="Calibri"/>
                <a:cs typeface="Calibri"/>
                <a:sym typeface="Calibri"/>
              </a:rPr>
              <a:t>, </a:t>
            </a:r>
            <a:r>
              <a:rPr lang="en-GB" dirty="0" err="1">
                <a:latin typeface="Calibri"/>
                <a:ea typeface="Calibri"/>
                <a:cs typeface="Calibri"/>
                <a:sym typeface="Calibri"/>
              </a:rPr>
              <a:t>agressão</a:t>
            </a:r>
            <a:r>
              <a:rPr lang="en-GB" dirty="0">
                <a:latin typeface="Calibri"/>
                <a:ea typeface="Calibri"/>
                <a:cs typeface="Calibri"/>
                <a:sym typeface="Calibri"/>
              </a:rPr>
              <a:t> e </a:t>
            </a:r>
            <a:r>
              <a:rPr lang="en-GB" dirty="0" err="1">
                <a:latin typeface="Calibri"/>
                <a:ea typeface="Calibri"/>
                <a:cs typeface="Calibri"/>
                <a:sym typeface="Calibri"/>
              </a:rPr>
              <a:t>lesão</a:t>
            </a:r>
            <a:r>
              <a:rPr lang="en-GB" dirty="0">
                <a:latin typeface="Calibri"/>
                <a:ea typeface="Calibri"/>
                <a:cs typeface="Calibri"/>
                <a:sym typeface="Calibri"/>
              </a:rPr>
              <a:t> corporal e </a:t>
            </a:r>
            <a:r>
              <a:rPr lang="en-GB" dirty="0" err="1">
                <a:latin typeface="Calibri"/>
                <a:ea typeface="Calibri"/>
                <a:cs typeface="Calibri"/>
                <a:sym typeface="Calibri"/>
              </a:rPr>
              <a:t>falha</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manter</a:t>
            </a:r>
            <a:r>
              <a:rPr lang="en-GB" dirty="0">
                <a:latin typeface="Calibri"/>
                <a:ea typeface="Calibri"/>
                <a:cs typeface="Calibri"/>
                <a:sym typeface="Calibri"/>
              </a:rPr>
              <a:t> um </a:t>
            </a:r>
            <a:r>
              <a:rPr lang="en-GB" dirty="0" err="1">
                <a:latin typeface="Calibri"/>
                <a:ea typeface="Calibri"/>
                <a:cs typeface="Calibri"/>
                <a:sym typeface="Calibri"/>
              </a:rPr>
              <a:t>ambiente</a:t>
            </a:r>
            <a:r>
              <a:rPr lang="en-GB" dirty="0">
                <a:latin typeface="Calibri"/>
                <a:ea typeface="Calibri"/>
                <a:cs typeface="Calibri"/>
                <a:sym typeface="Calibri"/>
              </a:rPr>
              <a:t> </a:t>
            </a:r>
            <a:r>
              <a:rPr lang="en-GB" dirty="0" err="1">
                <a:latin typeface="Calibri"/>
                <a:ea typeface="Calibri"/>
                <a:cs typeface="Calibri"/>
                <a:sym typeface="Calibri"/>
              </a:rPr>
              <a:t>seguro</a:t>
            </a:r>
            <a:r>
              <a:rPr lang="en-GB" dirty="0">
                <a:latin typeface="Calibri"/>
                <a:ea typeface="Calibri"/>
                <a:cs typeface="Calibri"/>
                <a:sym typeface="Calibri"/>
              </a:rPr>
              <a:t> para as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utilizam</a:t>
            </a:r>
            <a:r>
              <a:rPr lang="en-GB" dirty="0">
                <a:latin typeface="Calibri"/>
                <a:ea typeface="Calibri"/>
                <a:cs typeface="Calibri"/>
                <a:sym typeface="Calibri"/>
              </a:rPr>
              <a:t> o </a:t>
            </a:r>
            <a:r>
              <a:rPr lang="en-GB" dirty="0" err="1">
                <a:latin typeface="Calibri"/>
                <a:ea typeface="Calibri"/>
                <a:cs typeface="Calibri"/>
                <a:sym typeface="Calibri"/>
              </a:rPr>
              <a:t>serviço</a:t>
            </a:r>
            <a:r>
              <a:rPr lang="en-GB" dirty="0">
                <a:latin typeface="Calibri"/>
                <a:ea typeface="Calibri"/>
                <a:cs typeface="Calibri"/>
                <a:sym typeface="Calibri"/>
              </a:rPr>
              <a:t> </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8"/>
              </a:rPr>
              <a:t>37</a:t>
            </a:r>
            <a:r>
              <a:rPr lang="en-GB" i="1" dirty="0">
                <a:latin typeface="Calibri"/>
                <a:ea typeface="Calibri"/>
                <a:cs typeface="Calibri"/>
                <a:sym typeface="Calibri"/>
              </a:rPr>
              <a:t>)</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400"/>
              </a:spcBef>
              <a:spcAft>
                <a:spcPts val="0"/>
              </a:spcAft>
              <a:buClr>
                <a:schemeClr val="dk1"/>
              </a:buClr>
              <a:buSzPts val="1200"/>
              <a:buFont typeface="Noto Sans Symbols"/>
              <a:buChar char="∙"/>
            </a:pPr>
            <a:r>
              <a:rPr lang="en-GB" dirty="0" err="1">
                <a:latin typeface="Calibri"/>
                <a:ea typeface="Calibri"/>
                <a:cs typeface="Calibri"/>
                <a:sym typeface="Calibri"/>
              </a:rPr>
              <a:t>Apesar</a:t>
            </a:r>
            <a:r>
              <a:rPr lang="en-GB" dirty="0">
                <a:latin typeface="Calibri"/>
                <a:ea typeface="Calibri"/>
                <a:cs typeface="Calibri"/>
                <a:sym typeface="Calibri"/>
              </a:rPr>
              <a:t> do </a:t>
            </a:r>
            <a:r>
              <a:rPr lang="en-GB" dirty="0" err="1">
                <a:latin typeface="Calibri"/>
                <a:ea typeface="Calibri"/>
                <a:cs typeface="Calibri"/>
                <a:sym typeface="Calibri"/>
              </a:rPr>
              <a:t>equívoco</a:t>
            </a:r>
            <a:r>
              <a:rPr lang="en-GB" dirty="0">
                <a:latin typeface="Calibri"/>
                <a:ea typeface="Calibri"/>
                <a:cs typeface="Calibri"/>
                <a:sym typeface="Calibri"/>
              </a:rPr>
              <a:t> </a:t>
            </a:r>
            <a:r>
              <a:rPr lang="en-GB" dirty="0" err="1">
                <a:latin typeface="Calibri"/>
                <a:ea typeface="Calibri"/>
                <a:cs typeface="Calibri"/>
                <a:sym typeface="Calibri"/>
              </a:rPr>
              <a:t>comum</a:t>
            </a:r>
            <a:r>
              <a:rPr lang="en-GB" dirty="0">
                <a:latin typeface="Calibri"/>
                <a:ea typeface="Calibri"/>
                <a:cs typeface="Calibri"/>
                <a:sym typeface="Calibri"/>
              </a:rPr>
              <a:t> de que o </a:t>
            </a:r>
            <a:r>
              <a:rPr lang="en-GB" dirty="0" err="1">
                <a:latin typeface="Calibri"/>
                <a:ea typeface="Calibri"/>
                <a:cs typeface="Calibri"/>
                <a:sym typeface="Calibri"/>
              </a:rPr>
              <a:t>uso</a:t>
            </a:r>
            <a:r>
              <a:rPr lang="en-GB" dirty="0">
                <a:latin typeface="Calibri"/>
                <a:ea typeface="Calibri"/>
                <a:cs typeface="Calibri"/>
                <a:sym typeface="Calibri"/>
              </a:rPr>
              <a:t> do </a:t>
            </a:r>
            <a:r>
              <a:rPr lang="en-GB" dirty="0" err="1">
                <a:latin typeface="Calibri"/>
                <a:ea typeface="Calibri"/>
                <a:cs typeface="Calibri"/>
                <a:sym typeface="Calibri"/>
              </a:rPr>
              <a:t>isolamento</a:t>
            </a:r>
            <a:r>
              <a:rPr lang="en-GB" dirty="0">
                <a:latin typeface="Calibri"/>
                <a:ea typeface="Calibri"/>
                <a:cs typeface="Calibri"/>
                <a:sym typeface="Calibri"/>
              </a:rPr>
              <a:t> e da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econômico</a:t>
            </a:r>
            <a:r>
              <a:rPr lang="en-GB" dirty="0">
                <a:latin typeface="Calibri"/>
                <a:ea typeface="Calibri"/>
                <a:cs typeface="Calibri"/>
                <a:sym typeface="Calibri"/>
              </a:rPr>
              <a:t>, </a:t>
            </a:r>
            <a:r>
              <a:rPr lang="en-GB" dirty="0" err="1">
                <a:latin typeface="Calibri"/>
                <a:ea typeface="Calibri"/>
                <a:cs typeface="Calibri"/>
                <a:sym typeface="Calibri"/>
              </a:rPr>
              <a:t>essa</a:t>
            </a:r>
            <a:r>
              <a:rPr lang="en-GB" dirty="0">
                <a:latin typeface="Calibri"/>
                <a:ea typeface="Calibri"/>
                <a:cs typeface="Calibri"/>
                <a:sym typeface="Calibri"/>
              </a:rPr>
              <a:t> </a:t>
            </a:r>
            <a:r>
              <a:rPr lang="en-GB" dirty="0" err="1">
                <a:latin typeface="Calibri"/>
                <a:ea typeface="Calibri"/>
                <a:cs typeface="Calibri"/>
                <a:sym typeface="Calibri"/>
              </a:rPr>
              <a:t>afirmação</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comprovada</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dados de </a:t>
            </a:r>
            <a:r>
              <a:rPr lang="en-GB" dirty="0" err="1">
                <a:latin typeface="Calibri"/>
                <a:ea typeface="Calibri"/>
                <a:cs typeface="Calibri"/>
                <a:sym typeface="Calibri"/>
              </a:rPr>
              <a:t>pesquisas</a:t>
            </a:r>
            <a:r>
              <a:rPr lang="en-GB" dirty="0">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400"/>
              </a:spcBef>
              <a:spcAft>
                <a:spcPts val="0"/>
              </a:spcAft>
              <a:buClr>
                <a:schemeClr val="dk1"/>
              </a:buClr>
              <a:buSzPts val="1200"/>
              <a:buFont typeface="Noto Sans Symbols"/>
              <a:buChar char="∙"/>
            </a:pPr>
            <a:r>
              <a:rPr lang="en-GB" dirty="0">
                <a:latin typeface="Calibri"/>
                <a:ea typeface="Calibri"/>
                <a:cs typeface="Calibri"/>
                <a:sym typeface="Calibri"/>
              </a:rPr>
              <a:t>O </a:t>
            </a:r>
            <a:r>
              <a:rPr lang="en-GB" dirty="0" err="1">
                <a:latin typeface="Calibri"/>
                <a:ea typeface="Calibri"/>
                <a:cs typeface="Calibri"/>
                <a:sym typeface="Calibri"/>
              </a:rPr>
              <a:t>uso</a:t>
            </a:r>
            <a:r>
              <a:rPr lang="en-GB" dirty="0">
                <a:latin typeface="Calibri"/>
                <a:ea typeface="Calibri"/>
                <a:cs typeface="Calibri"/>
                <a:sym typeface="Calibri"/>
              </a:rPr>
              <a:t> de </a:t>
            </a:r>
            <a:r>
              <a:rPr lang="en-GB" dirty="0" err="1">
                <a:latin typeface="Calibri"/>
                <a:ea typeface="Calibri"/>
                <a:cs typeface="Calibri"/>
                <a:sym typeface="Calibri"/>
              </a:rPr>
              <a:t>isolamento</a:t>
            </a:r>
            <a:r>
              <a:rPr lang="en-GB" dirty="0">
                <a:latin typeface="Calibri"/>
                <a:ea typeface="Calibri"/>
                <a:cs typeface="Calibri"/>
                <a:sym typeface="Calibri"/>
              </a:rPr>
              <a:t> e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aumenta</a:t>
            </a:r>
            <a:r>
              <a:rPr lang="en-GB" dirty="0">
                <a:latin typeface="Calibri"/>
                <a:ea typeface="Calibri"/>
                <a:cs typeface="Calibri"/>
                <a:sym typeface="Calibri"/>
              </a:rPr>
              <a:t> custos </a:t>
            </a:r>
            <a:r>
              <a:rPr lang="en-GB" dirty="0" err="1">
                <a:latin typeface="Calibri"/>
                <a:ea typeface="Calibri"/>
                <a:cs typeface="Calibri"/>
                <a:sym typeface="Calibri"/>
              </a:rPr>
              <a:t>como</a:t>
            </a:r>
            <a:r>
              <a:rPr lang="en-GB" dirty="0">
                <a:latin typeface="Calibri"/>
                <a:ea typeface="Calibri"/>
                <a:cs typeface="Calibri"/>
                <a:sym typeface="Calibri"/>
              </a:rPr>
              <a:t> tempo da equipe, </a:t>
            </a:r>
            <a:r>
              <a:rPr lang="en-GB" dirty="0" err="1">
                <a:latin typeface="Calibri"/>
                <a:ea typeface="Calibri"/>
                <a:cs typeface="Calibri"/>
                <a:sym typeface="Calibri"/>
              </a:rPr>
              <a:t>aumento</a:t>
            </a:r>
            <a:r>
              <a:rPr lang="en-GB" dirty="0">
                <a:latin typeface="Calibri"/>
                <a:ea typeface="Calibri"/>
                <a:cs typeface="Calibri"/>
                <a:sym typeface="Calibri"/>
              </a:rPr>
              <a:t> da </a:t>
            </a:r>
            <a:r>
              <a:rPr lang="en-GB" dirty="0" err="1">
                <a:latin typeface="Calibri"/>
                <a:ea typeface="Calibri"/>
                <a:cs typeface="Calibri"/>
                <a:sym typeface="Calibri"/>
              </a:rPr>
              <a:t>supervisão</a:t>
            </a:r>
            <a:r>
              <a:rPr lang="en-GB" dirty="0">
                <a:latin typeface="Calibri"/>
                <a:ea typeface="Calibri"/>
                <a:cs typeface="Calibri"/>
                <a:sym typeface="Calibri"/>
              </a:rPr>
              <a:t>, </a:t>
            </a:r>
            <a:r>
              <a:rPr lang="en-GB" dirty="0" err="1">
                <a:latin typeface="Calibri"/>
                <a:ea typeface="Calibri"/>
                <a:cs typeface="Calibri"/>
                <a:sym typeface="Calibri"/>
              </a:rPr>
              <a:t>sedativos</a:t>
            </a:r>
            <a:r>
              <a:rPr lang="en-GB" dirty="0">
                <a:latin typeface="Calibri"/>
                <a:ea typeface="Calibri"/>
                <a:cs typeface="Calibri"/>
                <a:sym typeface="Calibri"/>
              </a:rPr>
              <a:t> e </a:t>
            </a:r>
            <a:r>
              <a:rPr lang="en-GB" dirty="0" err="1">
                <a:latin typeface="Calibri"/>
                <a:ea typeface="Calibri"/>
                <a:cs typeface="Calibri"/>
                <a:sym typeface="Calibri"/>
              </a:rPr>
              <a:t>tranquilizantes</a:t>
            </a:r>
            <a:r>
              <a:rPr lang="en-GB" dirty="0">
                <a:latin typeface="Calibri"/>
                <a:ea typeface="Calibri"/>
                <a:cs typeface="Calibri"/>
                <a:sym typeface="Calibri"/>
              </a:rPr>
              <a:t>, </a:t>
            </a:r>
            <a:r>
              <a:rPr lang="en-GB" dirty="0" err="1">
                <a:latin typeface="Calibri"/>
                <a:ea typeface="Calibri"/>
                <a:cs typeface="Calibri"/>
                <a:sym typeface="Calibri"/>
              </a:rPr>
              <a:t>seguros</a:t>
            </a:r>
            <a:r>
              <a:rPr lang="en-GB" dirty="0">
                <a:latin typeface="Calibri"/>
                <a:ea typeface="Calibri"/>
                <a:cs typeface="Calibri"/>
                <a:sym typeface="Calibri"/>
              </a:rPr>
              <a:t>, </a:t>
            </a:r>
            <a:r>
              <a:rPr lang="en-GB" dirty="0" err="1">
                <a:latin typeface="Calibri"/>
                <a:ea typeface="Calibri"/>
                <a:cs typeface="Calibri"/>
                <a:sym typeface="Calibri"/>
              </a:rPr>
              <a:t>investigações</a:t>
            </a:r>
            <a:r>
              <a:rPr lang="en-GB" dirty="0">
                <a:latin typeface="Calibri"/>
                <a:ea typeface="Calibri"/>
                <a:cs typeface="Calibri"/>
                <a:sym typeface="Calibri"/>
              </a:rPr>
              <a:t>, </a:t>
            </a:r>
            <a:r>
              <a:rPr lang="en-GB" dirty="0" err="1">
                <a:latin typeface="Calibri"/>
                <a:ea typeface="Calibri"/>
                <a:cs typeface="Calibri"/>
                <a:sym typeface="Calibri"/>
              </a:rPr>
              <a:t>interrupção</a:t>
            </a:r>
            <a:r>
              <a:rPr lang="en-GB" dirty="0">
                <a:latin typeface="Calibri"/>
                <a:ea typeface="Calibri"/>
                <a:cs typeface="Calibri"/>
                <a:sym typeface="Calibri"/>
              </a:rPr>
              <a:t> dos </a:t>
            </a:r>
            <a:r>
              <a:rPr lang="en-GB" dirty="0" err="1">
                <a:latin typeface="Calibri"/>
                <a:ea typeface="Calibri"/>
                <a:cs typeface="Calibri"/>
                <a:sym typeface="Calibri"/>
              </a:rPr>
              <a:t>serviços</a:t>
            </a:r>
            <a:r>
              <a:rPr lang="en-GB" dirty="0">
                <a:latin typeface="Calibri"/>
                <a:ea typeface="Calibri"/>
                <a:cs typeface="Calibri"/>
                <a:sym typeface="Calibri"/>
              </a:rPr>
              <a:t>, </a:t>
            </a:r>
            <a:r>
              <a:rPr lang="en-GB" dirty="0" err="1">
                <a:latin typeface="Calibri"/>
                <a:ea typeface="Calibri"/>
                <a:cs typeface="Calibri"/>
                <a:sym typeface="Calibri"/>
              </a:rPr>
              <a:t>litígios</a:t>
            </a:r>
            <a:r>
              <a:rPr lang="en-GB" dirty="0">
                <a:latin typeface="Calibri"/>
                <a:ea typeface="Calibri"/>
                <a:cs typeface="Calibri"/>
                <a:sym typeface="Calibri"/>
              </a:rPr>
              <a:t> e </a:t>
            </a:r>
            <a:r>
              <a:rPr lang="en-GB" dirty="0" err="1">
                <a:latin typeface="Calibri"/>
                <a:ea typeface="Calibri"/>
                <a:cs typeface="Calibri"/>
                <a:sym typeface="Calibri"/>
              </a:rPr>
              <a:t>lesões</a:t>
            </a:r>
            <a:r>
              <a:rPr lang="en-GB" dirty="0">
                <a:latin typeface="Calibri"/>
                <a:ea typeface="Calibri"/>
                <a:cs typeface="Calibri"/>
                <a:sym typeface="Calibri"/>
              </a:rPr>
              <a:t> </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4"/>
              </a:rPr>
              <a:t>15</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9"/>
              </a:rPr>
              <a:t> 38</a:t>
            </a:r>
            <a:r>
              <a:rPr lang="en-GB" i="1" dirty="0">
                <a:latin typeface="Calibri"/>
                <a:ea typeface="Calibri"/>
                <a:cs typeface="Calibri"/>
                <a:sym typeface="Calibri"/>
              </a:rPr>
              <a:t>)</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498" name="Google Shape;498;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57</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200" b="1" dirty="0">
                <a:solidFill>
                  <a:srgbClr val="4F81BD"/>
                </a:solidFill>
                <a:latin typeface="Calibri"/>
                <a:ea typeface="Calibri"/>
                <a:cs typeface="Calibri"/>
                <a:sym typeface="Calibri"/>
              </a:rPr>
              <a:t>Tempo para </a:t>
            </a:r>
            <a:r>
              <a:rPr lang="en-GB" sz="1200" b="1" dirty="0" err="1">
                <a:solidFill>
                  <a:srgbClr val="4F81BD"/>
                </a:solidFill>
                <a:latin typeface="Calibri"/>
                <a:ea typeface="Calibri"/>
                <a:cs typeface="Calibri"/>
                <a:sym typeface="Calibri"/>
              </a:rPr>
              <a:t>este</a:t>
            </a:r>
            <a:r>
              <a:rPr lang="en-GB" sz="1200" b="1" dirty="0">
                <a:solidFill>
                  <a:srgbClr val="4F81BD"/>
                </a:solidFill>
                <a:latin typeface="Calibri"/>
                <a:ea typeface="Calibri"/>
                <a:cs typeface="Calibri"/>
                <a:sym typeface="Calibri"/>
              </a:rPr>
              <a:t> </a:t>
            </a:r>
            <a:r>
              <a:rPr lang="en-GB" sz="1200" b="1" dirty="0" err="1">
                <a:solidFill>
                  <a:srgbClr val="4F81BD"/>
                </a:solidFill>
                <a:latin typeface="Calibri"/>
                <a:ea typeface="Calibri"/>
                <a:cs typeface="Calibri"/>
                <a:sym typeface="Calibri"/>
              </a:rPr>
              <a:t>Tema</a:t>
            </a:r>
            <a:endParaRPr sz="1200" dirty="0">
              <a:latin typeface="Calibri"/>
              <a:ea typeface="Calibri"/>
              <a:cs typeface="Calibri"/>
              <a:sym typeface="Calibri"/>
            </a:endParaRPr>
          </a:p>
          <a:p>
            <a:pPr marL="0" lvl="0" indent="0" algn="just" rtl="0">
              <a:lnSpc>
                <a:spcPct val="115000"/>
              </a:lnSpc>
              <a:spcBef>
                <a:spcPts val="0"/>
              </a:spcBef>
              <a:spcAft>
                <a:spcPts val="0"/>
              </a:spcAft>
              <a:buNone/>
            </a:pPr>
            <a:r>
              <a:rPr lang="en-GB" sz="1200" dirty="0" err="1">
                <a:solidFill>
                  <a:srgbClr val="000000"/>
                </a:solidFill>
                <a:latin typeface="Calibri"/>
                <a:ea typeface="Calibri"/>
                <a:cs typeface="Calibri"/>
                <a:sym typeface="Calibri"/>
              </a:rPr>
              <a:t>Aproximadamente</a:t>
            </a:r>
            <a:r>
              <a:rPr lang="en-GB" sz="1200" dirty="0">
                <a:solidFill>
                  <a:srgbClr val="000000"/>
                </a:solidFill>
                <a:latin typeface="Calibri"/>
                <a:ea typeface="Calibri"/>
                <a:cs typeface="Calibri"/>
                <a:sym typeface="Calibri"/>
              </a:rPr>
              <a:t> 1 hora e 25 </a:t>
            </a:r>
            <a:r>
              <a:rPr lang="en-GB" sz="1200" dirty="0" err="1">
                <a:solidFill>
                  <a:srgbClr val="000000"/>
                </a:solidFill>
                <a:latin typeface="Calibri"/>
                <a:ea typeface="Calibri"/>
                <a:cs typeface="Calibri"/>
                <a:sym typeface="Calibri"/>
              </a:rPr>
              <a:t>minutos</a:t>
            </a:r>
            <a:r>
              <a:rPr lang="en-GB" sz="1200" dirty="0">
                <a:solidFill>
                  <a:srgbClr val="000000"/>
                </a:solidFill>
                <a:latin typeface="Calibri"/>
                <a:ea typeface="Calibri"/>
                <a:cs typeface="Calibri"/>
                <a:sym typeface="Calibri"/>
              </a:rPr>
              <a:t>.</a:t>
            </a:r>
            <a:endParaRPr sz="1200" dirty="0">
              <a:latin typeface="Calibri"/>
              <a:ea typeface="Calibri"/>
              <a:cs typeface="Calibri"/>
              <a:sym typeface="Calibri"/>
            </a:endParaRPr>
          </a:p>
          <a:p>
            <a:pPr marL="0" lvl="0" indent="0" algn="l" rtl="0">
              <a:spcBef>
                <a:spcPts val="0"/>
              </a:spcBef>
              <a:spcAft>
                <a:spcPts val="0"/>
              </a:spcAft>
              <a:buNone/>
            </a:pPr>
            <a:endParaRPr dirty="0"/>
          </a:p>
        </p:txBody>
      </p:sp>
      <p:sp>
        <p:nvSpPr>
          <p:cNvPr id="505" name="Google Shape;505;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58</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59:notes"/>
          <p:cNvSpPr>
            <a:spLocks noGrp="1" noRot="1" noChangeAspect="1"/>
          </p:cNvSpPr>
          <p:nvPr>
            <p:ph type="sldImg" idx="2"/>
          </p:nvPr>
        </p:nvSpPr>
        <p:spPr>
          <a:xfrm>
            <a:off x="554038" y="130175"/>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59:notes"/>
          <p:cNvSpPr txBox="1">
            <a:spLocks noGrp="1"/>
          </p:cNvSpPr>
          <p:nvPr>
            <p:ph type="body" idx="1"/>
          </p:nvPr>
        </p:nvSpPr>
        <p:spPr>
          <a:xfrm>
            <a:off x="554038" y="3761571"/>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Apresentação</a:t>
            </a:r>
            <a:r>
              <a:rPr lang="en-GB" b="1" i="1" dirty="0">
                <a:latin typeface="Calibri"/>
                <a:ea typeface="Calibri"/>
                <a:cs typeface="Calibri"/>
                <a:sym typeface="Calibri"/>
              </a:rPr>
              <a:t>: </a:t>
            </a:r>
            <a:r>
              <a:rPr lang="en-GB" b="1" i="1" dirty="0" err="1">
                <a:latin typeface="Calibri"/>
                <a:ea typeface="Calibri"/>
                <a:cs typeface="Calibri"/>
                <a:sym typeface="Calibri"/>
              </a:rPr>
              <a:t>Suposições</a:t>
            </a:r>
            <a:r>
              <a:rPr lang="en-GB" b="1" i="1" dirty="0">
                <a:latin typeface="Calibri"/>
                <a:ea typeface="Calibri"/>
                <a:cs typeface="Calibri"/>
                <a:sym typeface="Calibri"/>
              </a:rPr>
              <a:t> </a:t>
            </a:r>
            <a:r>
              <a:rPr lang="en-GB" b="1" i="1" dirty="0" err="1">
                <a:latin typeface="Calibri"/>
                <a:ea typeface="Calibri"/>
                <a:cs typeface="Calibri"/>
                <a:sym typeface="Calibri"/>
              </a:rPr>
              <a:t>desafiadoras</a:t>
            </a:r>
            <a:r>
              <a:rPr lang="en-GB" b="1" i="1" dirty="0">
                <a:latin typeface="Calibri"/>
                <a:ea typeface="Calibri"/>
                <a:cs typeface="Calibri"/>
                <a:sym typeface="Calibri"/>
              </a:rPr>
              <a:t> </a:t>
            </a:r>
            <a:r>
              <a:rPr lang="en-GB" b="1" i="1" dirty="0" err="1">
                <a:latin typeface="Calibri"/>
                <a:ea typeface="Calibri"/>
                <a:cs typeface="Calibri"/>
                <a:sym typeface="Calibri"/>
              </a:rPr>
              <a:t>sobre</a:t>
            </a:r>
            <a:r>
              <a:rPr lang="en-GB" b="1" i="1" dirty="0">
                <a:latin typeface="Calibri"/>
                <a:ea typeface="Calibri"/>
                <a:cs typeface="Calibri"/>
                <a:sym typeface="Calibri"/>
              </a:rPr>
              <a:t> </a:t>
            </a:r>
            <a:r>
              <a:rPr lang="en-GB" b="1" i="1" dirty="0" err="1">
                <a:latin typeface="Calibri"/>
                <a:ea typeface="Calibri"/>
                <a:cs typeface="Calibri"/>
                <a:sym typeface="Calibri"/>
              </a:rPr>
              <a:t>isolamento</a:t>
            </a:r>
            <a:r>
              <a:rPr lang="en-GB" b="1" i="1" dirty="0">
                <a:latin typeface="Calibri"/>
                <a:ea typeface="Calibri"/>
                <a:cs typeface="Calibri"/>
                <a:sym typeface="Calibri"/>
              </a:rPr>
              <a:t> e </a:t>
            </a:r>
            <a:r>
              <a:rPr lang="en-GB" b="1" i="1" dirty="0" err="1">
                <a:latin typeface="Calibri"/>
                <a:ea typeface="Calibri"/>
                <a:cs typeface="Calibri"/>
                <a:sym typeface="Calibri"/>
              </a:rPr>
              <a:t>contenção</a:t>
            </a:r>
            <a:r>
              <a:rPr lang="en-GB" b="1" i="1" dirty="0">
                <a:latin typeface="Calibri"/>
                <a:ea typeface="Calibri"/>
                <a:cs typeface="Calibri"/>
                <a:sym typeface="Calibri"/>
              </a:rPr>
              <a:t> (</a:t>
            </a:r>
            <a:r>
              <a:rPr lang="en-GB" b="1" i="1" u="sng" dirty="0">
                <a:solidFill>
                  <a:schemeClr val="hlink"/>
                </a:solidFill>
                <a:latin typeface="Calibri"/>
                <a:ea typeface="Calibri"/>
                <a:cs typeface="Calibri"/>
                <a:sym typeface="Calibri"/>
              </a:rPr>
              <a:t>35</a:t>
            </a:r>
            <a:r>
              <a:rPr lang="en-GB" b="1" i="1" dirty="0">
                <a:latin typeface="Calibri"/>
                <a:ea typeface="Calibri"/>
                <a:cs typeface="Calibri"/>
                <a:sym typeface="Calibri"/>
              </a:rPr>
              <a:t>) (20 min.)</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b="1" i="1" dirty="0">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b="1" dirty="0">
                <a:latin typeface="Calibri"/>
                <a:ea typeface="Calibri"/>
                <a:cs typeface="Calibri"/>
                <a:sym typeface="Calibri"/>
              </a:rPr>
              <a:t>Quais </a:t>
            </a:r>
            <a:r>
              <a:rPr lang="en-GB" b="1" dirty="0" err="1">
                <a:latin typeface="Calibri"/>
                <a:ea typeface="Calibri"/>
                <a:cs typeface="Calibri"/>
                <a:sym typeface="Calibri"/>
              </a:rPr>
              <a:t>são</a:t>
            </a:r>
            <a:r>
              <a:rPr lang="en-GB" b="1" dirty="0">
                <a:latin typeface="Calibri"/>
                <a:ea typeface="Calibri"/>
                <a:cs typeface="Calibri"/>
                <a:sym typeface="Calibri"/>
              </a:rPr>
              <a:t> as </a:t>
            </a:r>
            <a:r>
              <a:rPr lang="en-GB" b="1" u="sng" dirty="0" err="1">
                <a:latin typeface="Calibri"/>
                <a:ea typeface="Calibri"/>
                <a:cs typeface="Calibri"/>
                <a:sym typeface="Calibri"/>
              </a:rPr>
              <a:t>premissas</a:t>
            </a:r>
            <a:r>
              <a:rPr lang="en-GB" b="1" dirty="0">
                <a:latin typeface="Calibri"/>
                <a:ea typeface="Calibri"/>
                <a:cs typeface="Calibri"/>
                <a:sym typeface="Calibri"/>
              </a:rPr>
              <a:t> que </a:t>
            </a:r>
            <a:r>
              <a:rPr lang="en-GB" b="1" dirty="0" err="1">
                <a:latin typeface="Calibri"/>
                <a:ea typeface="Calibri"/>
                <a:cs typeface="Calibri"/>
                <a:sym typeface="Calibri"/>
              </a:rPr>
              <a:t>precisam</a:t>
            </a:r>
            <a:r>
              <a:rPr lang="en-GB" b="1" dirty="0">
                <a:latin typeface="Calibri"/>
                <a:ea typeface="Calibri"/>
                <a:cs typeface="Calibri"/>
                <a:sym typeface="Calibri"/>
              </a:rPr>
              <a:t> ser </a:t>
            </a:r>
            <a:r>
              <a:rPr lang="en-GB" b="1" dirty="0" err="1">
                <a:latin typeface="Calibri"/>
                <a:ea typeface="Calibri"/>
                <a:cs typeface="Calibri"/>
                <a:sym typeface="Calibri"/>
              </a:rPr>
              <a:t>contestadas</a:t>
            </a:r>
            <a:r>
              <a:rPr lang="en-GB" b="1" dirty="0">
                <a:latin typeface="Calibri"/>
                <a:ea typeface="Calibri"/>
                <a:cs typeface="Calibri"/>
                <a:sym typeface="Calibri"/>
              </a:rPr>
              <a:t> </a:t>
            </a:r>
            <a:r>
              <a:rPr lang="en-GB" b="1" dirty="0" err="1">
                <a:latin typeface="Calibri"/>
                <a:ea typeface="Calibri"/>
                <a:cs typeface="Calibri"/>
                <a:sym typeface="Calibri"/>
              </a:rPr>
              <a:t>em</a:t>
            </a:r>
            <a:r>
              <a:rPr lang="en-GB" b="1" dirty="0">
                <a:latin typeface="Calibri"/>
                <a:ea typeface="Calibri"/>
                <a:cs typeface="Calibri"/>
                <a:sym typeface="Calibri"/>
              </a:rPr>
              <a:t> </a:t>
            </a:r>
            <a:r>
              <a:rPr lang="en-GB" b="1" dirty="0" err="1">
                <a:latin typeface="Calibri"/>
                <a:ea typeface="Calibri"/>
                <a:cs typeface="Calibri"/>
                <a:sym typeface="Calibri"/>
              </a:rPr>
              <a:t>relação</a:t>
            </a:r>
            <a:r>
              <a:rPr lang="en-GB" b="1" dirty="0">
                <a:latin typeface="Calibri"/>
                <a:ea typeface="Calibri"/>
                <a:cs typeface="Calibri"/>
                <a:sym typeface="Calibri"/>
              </a:rPr>
              <a:t> </a:t>
            </a:r>
            <a:r>
              <a:rPr lang="en-GB" b="1" dirty="0" err="1">
                <a:latin typeface="Calibri"/>
                <a:ea typeface="Calibri"/>
                <a:cs typeface="Calibri"/>
                <a:sym typeface="Calibri"/>
              </a:rPr>
              <a:t>ao</a:t>
            </a:r>
            <a:r>
              <a:rPr lang="en-GB" b="1" dirty="0">
                <a:latin typeface="Calibri"/>
                <a:ea typeface="Calibri"/>
                <a:cs typeface="Calibri"/>
                <a:sym typeface="Calibri"/>
              </a:rPr>
              <a:t> </a:t>
            </a:r>
            <a:r>
              <a:rPr lang="en-GB" b="1" dirty="0" err="1">
                <a:latin typeface="Calibri"/>
                <a:ea typeface="Calibri"/>
                <a:cs typeface="Calibri"/>
                <a:sym typeface="Calibri"/>
              </a:rPr>
              <a:t>isolamento</a:t>
            </a:r>
            <a:r>
              <a:rPr lang="en-GB" b="1" dirty="0">
                <a:latin typeface="Calibri"/>
                <a:ea typeface="Calibri"/>
                <a:cs typeface="Calibri"/>
                <a:sym typeface="Calibri"/>
              </a:rPr>
              <a:t> e </a:t>
            </a:r>
            <a:r>
              <a:rPr lang="en-GB" b="1" dirty="0" err="1">
                <a:latin typeface="Calibri"/>
                <a:ea typeface="Calibri"/>
                <a:cs typeface="Calibri"/>
                <a:sym typeface="Calibri"/>
              </a:rPr>
              <a:t>contenção</a:t>
            </a:r>
            <a:r>
              <a:rPr lang="en-GB" b="1" dirty="0">
                <a:latin typeface="Calibri"/>
                <a:ea typeface="Calibri"/>
                <a:cs typeface="Calibri"/>
                <a:sym typeface="Calibri"/>
              </a:rPr>
              <a:t>?</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b="1" dirty="0">
                <a:latin typeface="Calibri"/>
                <a:ea typeface="Calibri"/>
                <a:cs typeface="Calibri"/>
                <a:sym typeface="Calibri"/>
              </a:rPr>
              <a:t> </a:t>
            </a:r>
            <a:endParaRPr dirty="0">
              <a:latin typeface="Calibri"/>
              <a:ea typeface="Calibri"/>
              <a:cs typeface="Calibri"/>
              <a:sym typeface="Calibri"/>
            </a:endParaRPr>
          </a:p>
          <a:p>
            <a:pPr marL="0" marR="0" lvl="0" indent="0" algn="l" rtl="0">
              <a:lnSpc>
                <a:spcPct val="115000"/>
              </a:lnSpc>
              <a:spcBef>
                <a:spcPts val="0"/>
              </a:spcBef>
              <a:spcAft>
                <a:spcPts val="0"/>
              </a:spcAft>
              <a:buNone/>
            </a:pPr>
            <a:r>
              <a:rPr lang="en-GB" b="1" dirty="0" err="1">
                <a:latin typeface="Calibri"/>
                <a:ea typeface="Calibri"/>
                <a:cs typeface="Calibri"/>
                <a:sym typeface="Calibri"/>
              </a:rPr>
              <a:t>Suposição</a:t>
            </a:r>
            <a:r>
              <a:rPr lang="en-GB" b="1" dirty="0">
                <a:latin typeface="Calibri"/>
                <a:ea typeface="Calibri"/>
                <a:cs typeface="Calibri"/>
                <a:sym typeface="Calibri"/>
              </a:rPr>
              <a:t> 1: O </a:t>
            </a:r>
            <a:r>
              <a:rPr lang="en-GB" b="1" dirty="0" err="1">
                <a:latin typeface="Calibri"/>
                <a:ea typeface="Calibri"/>
                <a:cs typeface="Calibri"/>
                <a:sym typeface="Calibri"/>
              </a:rPr>
              <a:t>isolamento</a:t>
            </a:r>
            <a:r>
              <a:rPr lang="en-GB" b="1" dirty="0">
                <a:latin typeface="Calibri"/>
                <a:ea typeface="Calibri"/>
                <a:cs typeface="Calibri"/>
                <a:sym typeface="Calibri"/>
              </a:rPr>
              <a:t> e a </a:t>
            </a:r>
            <a:r>
              <a:rPr lang="en-GB" b="1" dirty="0" err="1">
                <a:latin typeface="Calibri"/>
                <a:ea typeface="Calibri"/>
                <a:cs typeface="Calibri"/>
                <a:sym typeface="Calibri"/>
              </a:rPr>
              <a:t>contenção</a:t>
            </a:r>
            <a:r>
              <a:rPr lang="en-GB" b="1" dirty="0">
                <a:latin typeface="Calibri"/>
                <a:ea typeface="Calibri"/>
                <a:cs typeface="Calibri"/>
                <a:sym typeface="Calibri"/>
              </a:rPr>
              <a:t> </a:t>
            </a:r>
            <a:r>
              <a:rPr lang="en-GB" b="1" dirty="0" err="1">
                <a:latin typeface="Calibri"/>
                <a:ea typeface="Calibri"/>
                <a:cs typeface="Calibri"/>
                <a:sym typeface="Calibri"/>
              </a:rPr>
              <a:t>podem</a:t>
            </a:r>
            <a:r>
              <a:rPr lang="en-GB" b="1" dirty="0">
                <a:latin typeface="Calibri"/>
                <a:ea typeface="Calibri"/>
                <a:cs typeface="Calibri"/>
                <a:sym typeface="Calibri"/>
              </a:rPr>
              <a:t> ser </a:t>
            </a:r>
            <a:r>
              <a:rPr lang="en-GB" b="1" dirty="0" err="1">
                <a:latin typeface="Calibri"/>
                <a:ea typeface="Calibri"/>
                <a:cs typeface="Calibri"/>
                <a:sym typeface="Calibri"/>
              </a:rPr>
              <a:t>usados</a:t>
            </a:r>
            <a:r>
              <a:rPr lang="en-GB" b="1" dirty="0">
                <a:latin typeface="Calibri"/>
                <a:ea typeface="Calibri"/>
                <a:cs typeface="Calibri"/>
                <a:sym typeface="Calibri"/>
              </a:rPr>
              <a:t> para o </a:t>
            </a:r>
            <a:r>
              <a:rPr lang="en-GB" b="1" dirty="0" err="1">
                <a:latin typeface="Calibri"/>
                <a:ea typeface="Calibri"/>
                <a:cs typeface="Calibri"/>
                <a:sym typeface="Calibri"/>
              </a:rPr>
              <a:t>benefício</a:t>
            </a:r>
            <a:r>
              <a:rPr lang="en-GB" b="1" dirty="0">
                <a:latin typeface="Calibri"/>
                <a:ea typeface="Calibri"/>
                <a:cs typeface="Calibri"/>
                <a:sym typeface="Calibri"/>
              </a:rPr>
              <a:t> </a:t>
            </a:r>
            <a:r>
              <a:rPr lang="en-GB" b="1" dirty="0" err="1">
                <a:latin typeface="Calibri"/>
                <a:ea typeface="Calibri"/>
                <a:cs typeface="Calibri"/>
                <a:sym typeface="Calibri"/>
              </a:rPr>
              <a:t>terapêutico</a:t>
            </a:r>
            <a:r>
              <a:rPr lang="en-GB" b="1" dirty="0">
                <a:latin typeface="Calibri"/>
                <a:ea typeface="Calibri"/>
                <a:cs typeface="Calibri"/>
                <a:sym typeface="Calibri"/>
              </a:rPr>
              <a:t> das </a:t>
            </a:r>
            <a:r>
              <a:rPr lang="en-GB" b="1" dirty="0" err="1">
                <a:latin typeface="Calibri"/>
                <a:ea typeface="Calibri"/>
                <a:cs typeface="Calibri"/>
                <a:sym typeface="Calibri"/>
              </a:rPr>
              <a:t>pessoas</a:t>
            </a:r>
            <a:r>
              <a:rPr lang="en-GB" b="1" dirty="0">
                <a:latin typeface="Calibri"/>
                <a:ea typeface="Calibri"/>
                <a:cs typeface="Calibri"/>
                <a:sym typeface="Calibri"/>
              </a:rPr>
              <a:t> que </a:t>
            </a:r>
            <a:r>
              <a:rPr lang="en-GB" b="1" dirty="0" err="1">
                <a:latin typeface="Calibri"/>
                <a:ea typeface="Calibri"/>
                <a:cs typeface="Calibri"/>
                <a:sym typeface="Calibri"/>
              </a:rPr>
              <a:t>utilizam</a:t>
            </a:r>
            <a:r>
              <a:rPr lang="en-GB" b="1" dirty="0">
                <a:latin typeface="Calibri"/>
                <a:ea typeface="Calibri"/>
                <a:cs typeface="Calibri"/>
                <a:sym typeface="Calibri"/>
              </a:rPr>
              <a:t> </a:t>
            </a:r>
            <a:r>
              <a:rPr lang="en-GB" b="1" dirty="0" err="1">
                <a:latin typeface="Calibri"/>
                <a:ea typeface="Calibri"/>
                <a:cs typeface="Calibri"/>
                <a:sym typeface="Calibri"/>
              </a:rPr>
              <a:t>serviços</a:t>
            </a:r>
            <a:r>
              <a:rPr lang="en-GB" b="1" dirty="0">
                <a:latin typeface="Calibri"/>
                <a:ea typeface="Calibri"/>
                <a:cs typeface="Calibri"/>
                <a:sym typeface="Calibri"/>
              </a:rPr>
              <a:t> de </a:t>
            </a:r>
            <a:r>
              <a:rPr lang="en-GB" b="1" dirty="0" err="1">
                <a:latin typeface="Calibri"/>
                <a:ea typeface="Calibri"/>
                <a:cs typeface="Calibri"/>
                <a:sym typeface="Calibri"/>
              </a:rPr>
              <a:t>saúde</a:t>
            </a:r>
            <a:r>
              <a:rPr lang="en-GB" b="1" dirty="0">
                <a:latin typeface="Calibri"/>
                <a:ea typeface="Calibri"/>
                <a:cs typeface="Calibri"/>
                <a:sym typeface="Calibri"/>
              </a:rPr>
              <a:t> mental e </a:t>
            </a:r>
            <a:r>
              <a:rPr lang="en-GB" b="1" dirty="0" err="1">
                <a:latin typeface="Calibri"/>
                <a:ea typeface="Calibri"/>
                <a:cs typeface="Calibri"/>
                <a:sym typeface="Calibri"/>
              </a:rPr>
              <a:t>sociais</a:t>
            </a:r>
            <a:r>
              <a:rPr lang="en-GB" b="1" dirty="0">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há</a:t>
            </a:r>
            <a:r>
              <a:rPr lang="en-GB" dirty="0">
                <a:latin typeface="Calibri"/>
                <a:ea typeface="Calibri"/>
                <a:cs typeface="Calibri"/>
                <a:sym typeface="Calibri"/>
              </a:rPr>
              <a:t> </a:t>
            </a:r>
            <a:r>
              <a:rPr lang="en-GB" dirty="0" err="1">
                <a:latin typeface="Calibri"/>
                <a:ea typeface="Calibri"/>
                <a:cs typeface="Calibri"/>
                <a:sym typeface="Calibri"/>
              </a:rPr>
              <a:t>pesquisas</a:t>
            </a:r>
            <a:r>
              <a:rPr lang="en-GB" dirty="0">
                <a:latin typeface="Calibri"/>
                <a:ea typeface="Calibri"/>
                <a:cs typeface="Calibri"/>
                <a:sym typeface="Calibri"/>
              </a:rPr>
              <a:t> </a:t>
            </a:r>
            <a:r>
              <a:rPr lang="en-GB" dirty="0" err="1">
                <a:latin typeface="Calibri"/>
                <a:ea typeface="Calibri"/>
                <a:cs typeface="Calibri"/>
                <a:sym typeface="Calibri"/>
              </a:rPr>
              <a:t>baseadas</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evidências</a:t>
            </a:r>
            <a:r>
              <a:rPr lang="en-GB" dirty="0">
                <a:latin typeface="Calibri"/>
                <a:ea typeface="Calibri"/>
                <a:cs typeface="Calibri"/>
                <a:sym typeface="Calibri"/>
              </a:rPr>
              <a:t> que </a:t>
            </a:r>
            <a:r>
              <a:rPr lang="en-GB" dirty="0" err="1">
                <a:latin typeface="Calibri"/>
                <a:ea typeface="Calibri"/>
                <a:cs typeface="Calibri"/>
                <a:sym typeface="Calibri"/>
              </a:rPr>
              <a:t>apoiem</a:t>
            </a:r>
            <a:r>
              <a:rPr lang="en-GB" dirty="0">
                <a:latin typeface="Calibri"/>
                <a:ea typeface="Calibri"/>
                <a:cs typeface="Calibri"/>
                <a:sym typeface="Calibri"/>
              </a:rPr>
              <a:t> a </a:t>
            </a:r>
            <a:r>
              <a:rPr lang="en-GB" dirty="0" err="1">
                <a:latin typeface="Calibri"/>
                <a:ea typeface="Calibri"/>
                <a:cs typeface="Calibri"/>
                <a:sym typeface="Calibri"/>
              </a:rPr>
              <a:t>ideia</a:t>
            </a:r>
            <a:r>
              <a:rPr lang="en-GB" dirty="0">
                <a:latin typeface="Calibri"/>
                <a:ea typeface="Calibri"/>
                <a:cs typeface="Calibri"/>
                <a:sym typeface="Calibri"/>
              </a:rPr>
              <a:t> de que o </a:t>
            </a:r>
            <a:r>
              <a:rPr lang="en-GB" dirty="0" err="1">
                <a:latin typeface="Calibri"/>
                <a:ea typeface="Calibri"/>
                <a:cs typeface="Calibri"/>
                <a:sym typeface="Calibri"/>
              </a:rPr>
              <a:t>isolamento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terapêuticos</a:t>
            </a:r>
            <a:r>
              <a:rPr lang="en-GB" dirty="0">
                <a:latin typeface="Calibri"/>
                <a:ea typeface="Calibri"/>
                <a:cs typeface="Calibri"/>
                <a:sym typeface="Calibri"/>
              </a:rPr>
              <a:t>. </a:t>
            </a:r>
            <a:endParaRPr dirty="0"/>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Pelo </a:t>
            </a:r>
            <a:r>
              <a:rPr lang="en-GB" dirty="0" err="1">
                <a:latin typeface="Calibri"/>
                <a:ea typeface="Calibri"/>
                <a:cs typeface="Calibri"/>
                <a:sym typeface="Calibri"/>
              </a:rPr>
              <a:t>contrário</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visto </a:t>
            </a:r>
            <a:r>
              <a:rPr lang="en-GB" dirty="0" err="1">
                <a:latin typeface="Calibri"/>
                <a:ea typeface="Calibri"/>
                <a:cs typeface="Calibri"/>
                <a:sym typeface="Calibri"/>
              </a:rPr>
              <a:t>anteriormente</a:t>
            </a:r>
            <a:r>
              <a:rPr lang="en-GB" dirty="0">
                <a:latin typeface="Calibri"/>
                <a:ea typeface="Calibri"/>
                <a:cs typeface="Calibri"/>
                <a:sym typeface="Calibri"/>
              </a:rPr>
              <a:t>, as </a:t>
            </a:r>
            <a:r>
              <a:rPr lang="en-GB" dirty="0" err="1">
                <a:latin typeface="Calibri"/>
                <a:ea typeface="Calibri"/>
                <a:cs typeface="Calibri"/>
                <a:sym typeface="Calibri"/>
              </a:rPr>
              <a:t>evidências</a:t>
            </a:r>
            <a:r>
              <a:rPr lang="en-GB" dirty="0">
                <a:latin typeface="Calibri"/>
                <a:ea typeface="Calibri"/>
                <a:cs typeface="Calibri"/>
                <a:sym typeface="Calibri"/>
              </a:rPr>
              <a:t> </a:t>
            </a:r>
            <a:r>
              <a:rPr lang="en-GB" dirty="0" err="1">
                <a:latin typeface="Calibri"/>
                <a:ea typeface="Calibri"/>
                <a:cs typeface="Calibri"/>
                <a:sym typeface="Calibri"/>
              </a:rPr>
              <a:t>apontam</a:t>
            </a:r>
            <a:r>
              <a:rPr lang="en-GB" dirty="0">
                <a:latin typeface="Calibri"/>
                <a:ea typeface="Calibri"/>
                <a:cs typeface="Calibri"/>
                <a:sym typeface="Calibri"/>
              </a:rPr>
              <a:t> para o </a:t>
            </a:r>
            <a:r>
              <a:rPr lang="en-GB" dirty="0" err="1">
                <a:latin typeface="Calibri"/>
                <a:ea typeface="Calibri"/>
                <a:cs typeface="Calibri"/>
                <a:sym typeface="Calibri"/>
              </a:rPr>
              <a:t>fato</a:t>
            </a:r>
            <a:r>
              <a:rPr lang="en-GB" dirty="0">
                <a:latin typeface="Calibri"/>
                <a:ea typeface="Calibri"/>
                <a:cs typeface="Calibri"/>
                <a:sym typeface="Calibri"/>
              </a:rPr>
              <a:t> de que </a:t>
            </a:r>
            <a:r>
              <a:rPr lang="en-GB" dirty="0" err="1">
                <a:latin typeface="Calibri"/>
                <a:ea typeface="Calibri"/>
                <a:cs typeface="Calibri"/>
                <a:sym typeface="Calibri"/>
              </a:rPr>
              <a:t>essas</a:t>
            </a:r>
            <a:r>
              <a:rPr lang="en-GB" dirty="0">
                <a:latin typeface="Calibri"/>
                <a:ea typeface="Calibri"/>
                <a:cs typeface="Calibri"/>
                <a:sym typeface="Calibri"/>
              </a:rPr>
              <a:t> </a:t>
            </a:r>
            <a:r>
              <a:rPr lang="en-GB" dirty="0" err="1">
                <a:latin typeface="Calibri"/>
                <a:ea typeface="Calibri"/>
                <a:cs typeface="Calibri"/>
                <a:sym typeface="Calibri"/>
              </a:rPr>
              <a:t>práticas</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ser </a:t>
            </a:r>
            <a:r>
              <a:rPr lang="en-GB" dirty="0" err="1">
                <a:latin typeface="Calibri"/>
                <a:ea typeface="Calibri"/>
                <a:cs typeface="Calibri"/>
                <a:sym typeface="Calibri"/>
              </a:rPr>
              <a:t>prejudiciais</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bem-estar</a:t>
            </a:r>
            <a:r>
              <a:rPr lang="en-GB" dirty="0">
                <a:latin typeface="Calibri"/>
                <a:ea typeface="Calibri"/>
                <a:cs typeface="Calibri"/>
                <a:sym typeface="Calibri"/>
              </a:rPr>
              <a:t> </a:t>
            </a:r>
            <a:r>
              <a:rPr lang="en-GB" dirty="0" err="1">
                <a:latin typeface="Calibri"/>
                <a:ea typeface="Calibri"/>
                <a:cs typeface="Calibri"/>
                <a:sym typeface="Calibri"/>
              </a:rPr>
              <a:t>físico</a:t>
            </a:r>
            <a:r>
              <a:rPr lang="en-GB" dirty="0">
                <a:latin typeface="Calibri"/>
                <a:ea typeface="Calibri"/>
                <a:cs typeface="Calibri"/>
                <a:sym typeface="Calibri"/>
              </a:rPr>
              <a:t> e mental de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pessoa</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511" name="Google Shape;511;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59</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b="1" dirty="0" err="1">
                <a:latin typeface="Calibri"/>
                <a:ea typeface="Calibri"/>
                <a:cs typeface="Calibri"/>
                <a:sym typeface="Calibri"/>
              </a:rPr>
              <a:t>Suposição</a:t>
            </a:r>
            <a:r>
              <a:rPr lang="en-GB" b="1" dirty="0">
                <a:latin typeface="Calibri"/>
                <a:ea typeface="Calibri"/>
                <a:cs typeface="Calibri"/>
                <a:sym typeface="Calibri"/>
              </a:rPr>
              <a:t> 2: O </a:t>
            </a:r>
            <a:r>
              <a:rPr lang="en-GB" b="1" dirty="0" err="1">
                <a:latin typeface="Calibri"/>
                <a:ea typeface="Calibri"/>
                <a:cs typeface="Calibri"/>
                <a:sym typeface="Calibri"/>
              </a:rPr>
              <a:t>isolamento</a:t>
            </a:r>
            <a:r>
              <a:rPr lang="en-GB" b="1" dirty="0">
                <a:latin typeface="Calibri"/>
                <a:ea typeface="Calibri"/>
                <a:cs typeface="Calibri"/>
                <a:sym typeface="Calibri"/>
              </a:rPr>
              <a:t> e as </a:t>
            </a:r>
            <a:r>
              <a:rPr lang="en-GB" b="1" dirty="0" err="1">
                <a:latin typeface="Calibri"/>
                <a:ea typeface="Calibri"/>
                <a:cs typeface="Calibri"/>
                <a:sym typeface="Calibri"/>
              </a:rPr>
              <a:t>contenções</a:t>
            </a:r>
            <a:r>
              <a:rPr lang="en-GB" b="1" dirty="0">
                <a:latin typeface="Calibri"/>
                <a:ea typeface="Calibri"/>
                <a:cs typeface="Calibri"/>
                <a:sym typeface="Calibri"/>
              </a:rPr>
              <a:t> </a:t>
            </a:r>
            <a:r>
              <a:rPr lang="en-GB" b="1" dirty="0" err="1">
                <a:latin typeface="Calibri"/>
                <a:ea typeface="Calibri"/>
                <a:cs typeface="Calibri"/>
                <a:sym typeface="Calibri"/>
              </a:rPr>
              <a:t>mantêm</a:t>
            </a:r>
            <a:r>
              <a:rPr lang="en-GB" b="1" dirty="0">
                <a:latin typeface="Calibri"/>
                <a:ea typeface="Calibri"/>
                <a:cs typeface="Calibri"/>
                <a:sym typeface="Calibri"/>
              </a:rPr>
              <a:t> as </a:t>
            </a:r>
            <a:r>
              <a:rPr lang="en-GB" b="1" dirty="0" err="1">
                <a:latin typeface="Calibri"/>
                <a:ea typeface="Calibri"/>
                <a:cs typeface="Calibri"/>
                <a:sym typeface="Calibri"/>
              </a:rPr>
              <a:t>pessoas</a:t>
            </a:r>
            <a:r>
              <a:rPr lang="en-GB" b="1" dirty="0">
                <a:latin typeface="Calibri"/>
                <a:ea typeface="Calibri"/>
                <a:cs typeface="Calibri"/>
                <a:sym typeface="Calibri"/>
              </a:rPr>
              <a:t> </a:t>
            </a:r>
            <a:r>
              <a:rPr lang="en-GB" b="1" dirty="0" err="1">
                <a:latin typeface="Calibri"/>
                <a:ea typeface="Calibri"/>
                <a:cs typeface="Calibri"/>
                <a:sym typeface="Calibri"/>
              </a:rPr>
              <a:t>seguras</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O </a:t>
            </a:r>
            <a:r>
              <a:rPr lang="en-GB" dirty="0" err="1">
                <a:latin typeface="Calibri"/>
                <a:ea typeface="Calibri"/>
                <a:cs typeface="Calibri"/>
                <a:sym typeface="Calibri"/>
              </a:rPr>
              <a:t>isolamento</a:t>
            </a:r>
            <a:r>
              <a:rPr lang="en-GB" dirty="0">
                <a:latin typeface="Calibri"/>
                <a:ea typeface="Calibri"/>
                <a:cs typeface="Calibri"/>
                <a:sym typeface="Calibri"/>
              </a:rPr>
              <a:t> e as </a:t>
            </a:r>
            <a:r>
              <a:rPr lang="en-GB" dirty="0" err="1">
                <a:latin typeface="Calibri"/>
                <a:ea typeface="Calibri"/>
                <a:cs typeface="Calibri"/>
                <a:sym typeface="Calibri"/>
              </a:rPr>
              <a:t>contenções</a:t>
            </a:r>
            <a:r>
              <a:rPr lang="en-GB" dirty="0">
                <a:latin typeface="Calibri"/>
                <a:ea typeface="Calibri"/>
                <a:cs typeface="Calibri"/>
                <a:sym typeface="Calibri"/>
              </a:rPr>
              <a:t> </a:t>
            </a:r>
            <a:r>
              <a:rPr lang="en-GB" dirty="0" err="1">
                <a:latin typeface="Calibri"/>
                <a:ea typeface="Calibri"/>
                <a:cs typeface="Calibri"/>
                <a:sym typeface="Calibri"/>
              </a:rPr>
              <a:t>causam</a:t>
            </a:r>
            <a:r>
              <a:rPr lang="en-GB" dirty="0">
                <a:latin typeface="Calibri"/>
                <a:ea typeface="Calibri"/>
                <a:cs typeface="Calibri"/>
                <a:sym typeface="Calibri"/>
              </a:rPr>
              <a:t> </a:t>
            </a:r>
            <a:r>
              <a:rPr lang="en-GB" dirty="0" err="1">
                <a:latin typeface="Calibri"/>
                <a:ea typeface="Calibri"/>
                <a:cs typeface="Calibri"/>
                <a:sym typeface="Calibri"/>
              </a:rPr>
              <a:t>danos</a:t>
            </a:r>
            <a:r>
              <a:rPr lang="en-GB" dirty="0">
                <a:latin typeface="Calibri"/>
                <a:ea typeface="Calibri"/>
                <a:cs typeface="Calibri"/>
                <a:sym typeface="Calibri"/>
              </a:rPr>
              <a:t> </a:t>
            </a:r>
            <a:r>
              <a:rPr lang="en-GB" dirty="0" err="1">
                <a:latin typeface="Calibri"/>
                <a:ea typeface="Calibri"/>
                <a:cs typeface="Calibri"/>
                <a:sym typeface="Calibri"/>
              </a:rPr>
              <a:t>físicos</a:t>
            </a:r>
            <a:r>
              <a:rPr lang="en-GB" dirty="0">
                <a:latin typeface="Calibri"/>
                <a:ea typeface="Calibri"/>
                <a:cs typeface="Calibri"/>
                <a:sym typeface="Calibri"/>
              </a:rPr>
              <a:t>, </a:t>
            </a:r>
            <a:r>
              <a:rPr lang="en-GB" dirty="0" err="1">
                <a:latin typeface="Calibri"/>
                <a:ea typeface="Calibri"/>
                <a:cs typeface="Calibri"/>
                <a:sym typeface="Calibri"/>
              </a:rPr>
              <a:t>emocionais</a:t>
            </a:r>
            <a:r>
              <a:rPr lang="en-GB" dirty="0">
                <a:latin typeface="Calibri"/>
                <a:ea typeface="Calibri"/>
                <a:cs typeface="Calibri"/>
                <a:sym typeface="Calibri"/>
              </a:rPr>
              <a:t> e </a:t>
            </a:r>
            <a:r>
              <a:rPr lang="en-GB" dirty="0" err="1">
                <a:latin typeface="Calibri"/>
                <a:ea typeface="Calibri"/>
                <a:cs typeface="Calibri"/>
                <a:sym typeface="Calibri"/>
              </a:rPr>
              <a:t>mentais</a:t>
            </a:r>
            <a:r>
              <a:rPr lang="en-GB" dirty="0">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Como </a:t>
            </a:r>
            <a:r>
              <a:rPr lang="en-GB" dirty="0" err="1">
                <a:latin typeface="Calibri"/>
                <a:ea typeface="Calibri"/>
                <a:cs typeface="Calibri"/>
                <a:sym typeface="Calibri"/>
              </a:rPr>
              <a:t>vimos</a:t>
            </a:r>
            <a:r>
              <a:rPr lang="en-GB" dirty="0">
                <a:latin typeface="Calibri"/>
                <a:ea typeface="Calibri"/>
                <a:cs typeface="Calibri"/>
                <a:sym typeface="Calibri"/>
              </a:rPr>
              <a:t>, as </a:t>
            </a:r>
            <a:r>
              <a:rPr lang="en-GB" dirty="0" err="1">
                <a:latin typeface="Calibri"/>
                <a:ea typeface="Calibri"/>
                <a:cs typeface="Calibri"/>
                <a:sym typeface="Calibri"/>
              </a:rPr>
              <a:t>contenções</a:t>
            </a:r>
            <a:r>
              <a:rPr lang="en-GB" dirty="0">
                <a:latin typeface="Calibri"/>
                <a:ea typeface="Calibri"/>
                <a:cs typeface="Calibri"/>
                <a:sym typeface="Calibri"/>
              </a:rPr>
              <a:t> </a:t>
            </a:r>
            <a:r>
              <a:rPr lang="en-GB" dirty="0" err="1">
                <a:latin typeface="Calibri"/>
                <a:ea typeface="Calibri"/>
                <a:cs typeface="Calibri"/>
                <a:sym typeface="Calibri"/>
              </a:rPr>
              <a:t>às</a:t>
            </a:r>
            <a:r>
              <a:rPr lang="en-GB" dirty="0">
                <a:latin typeface="Calibri"/>
                <a:ea typeface="Calibri"/>
                <a:cs typeface="Calibri"/>
                <a:sym typeface="Calibri"/>
              </a:rPr>
              <a:t> </a:t>
            </a:r>
            <a:r>
              <a:rPr lang="en-GB" dirty="0" err="1">
                <a:latin typeface="Calibri"/>
                <a:ea typeface="Calibri"/>
                <a:cs typeface="Calibri"/>
                <a:sym typeface="Calibri"/>
              </a:rPr>
              <a:t>vezes</a:t>
            </a:r>
            <a:r>
              <a:rPr lang="en-GB" dirty="0">
                <a:latin typeface="Calibri"/>
                <a:ea typeface="Calibri"/>
                <a:cs typeface="Calibri"/>
                <a:sym typeface="Calibri"/>
              </a:rPr>
              <a:t> </a:t>
            </a:r>
            <a:r>
              <a:rPr lang="en-GB" dirty="0" err="1">
                <a:latin typeface="Calibri"/>
                <a:ea typeface="Calibri"/>
                <a:cs typeface="Calibri"/>
                <a:sym typeface="Calibri"/>
              </a:rPr>
              <a:t>causam</a:t>
            </a:r>
            <a:r>
              <a:rPr lang="en-GB" dirty="0">
                <a:latin typeface="Calibri"/>
                <a:ea typeface="Calibri"/>
                <a:cs typeface="Calibri"/>
                <a:sym typeface="Calibri"/>
              </a:rPr>
              <a:t> </a:t>
            </a:r>
            <a:r>
              <a:rPr lang="en-GB" dirty="0" err="1">
                <a:latin typeface="Calibri"/>
                <a:ea typeface="Calibri"/>
                <a:cs typeface="Calibri"/>
                <a:sym typeface="Calibri"/>
              </a:rPr>
              <a:t>danos</a:t>
            </a:r>
            <a:r>
              <a:rPr lang="en-GB" dirty="0">
                <a:latin typeface="Calibri"/>
                <a:ea typeface="Calibri"/>
                <a:cs typeface="Calibri"/>
                <a:sym typeface="Calibri"/>
              </a:rPr>
              <a:t> </a:t>
            </a:r>
            <a:r>
              <a:rPr lang="en-GB" dirty="0" err="1">
                <a:latin typeface="Calibri"/>
                <a:ea typeface="Calibri"/>
                <a:cs typeface="Calibri"/>
                <a:sym typeface="Calibri"/>
              </a:rPr>
              <a:t>físicos</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fraturas</a:t>
            </a:r>
            <a:r>
              <a:rPr lang="en-GB" dirty="0">
                <a:latin typeface="Calibri"/>
                <a:ea typeface="Calibri"/>
                <a:cs typeface="Calibri"/>
                <a:sym typeface="Calibri"/>
              </a:rPr>
              <a:t> e </a:t>
            </a:r>
            <a:r>
              <a:rPr lang="en-GB" dirty="0" err="1">
                <a:latin typeface="Calibri"/>
                <a:ea typeface="Calibri"/>
                <a:cs typeface="Calibri"/>
                <a:sym typeface="Calibri"/>
              </a:rPr>
              <a:t>até</a:t>
            </a:r>
            <a:r>
              <a:rPr lang="en-GB" dirty="0">
                <a:latin typeface="Calibri"/>
                <a:ea typeface="Calibri"/>
                <a:cs typeface="Calibri"/>
                <a:sym typeface="Calibri"/>
              </a:rPr>
              <a:t> </a:t>
            </a:r>
            <a:r>
              <a:rPr lang="en-GB" dirty="0" err="1">
                <a:latin typeface="Calibri"/>
                <a:ea typeface="Calibri"/>
                <a:cs typeface="Calibri"/>
                <a:sym typeface="Calibri"/>
              </a:rPr>
              <a:t>mesmo</a:t>
            </a:r>
            <a:r>
              <a:rPr lang="en-GB" dirty="0">
                <a:latin typeface="Calibri"/>
                <a:ea typeface="Calibri"/>
                <a:cs typeface="Calibri"/>
                <a:sym typeface="Calibri"/>
              </a:rPr>
              <a:t> a </a:t>
            </a:r>
            <a:r>
              <a:rPr lang="en-GB" dirty="0" err="1">
                <a:latin typeface="Calibri"/>
                <a:ea typeface="Calibri"/>
                <a:cs typeface="Calibri"/>
                <a:sym typeface="Calibri"/>
              </a:rPr>
              <a:t>morte</a:t>
            </a:r>
            <a:r>
              <a:rPr lang="en-GB" dirty="0">
                <a:latin typeface="Calibri"/>
                <a:ea typeface="Calibri"/>
                <a:cs typeface="Calibri"/>
                <a:sym typeface="Calibri"/>
              </a:rPr>
              <a:t>. </a:t>
            </a:r>
            <a:endParaRPr dirty="0"/>
          </a:p>
          <a:p>
            <a:pPr marL="342900" marR="0" lvl="0" indent="-342900" algn="l" rtl="0">
              <a:lnSpc>
                <a:spcPct val="115000"/>
              </a:lnSpc>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Além</a:t>
            </a:r>
            <a:r>
              <a:rPr lang="en-GB" dirty="0">
                <a:latin typeface="Calibri"/>
                <a:ea typeface="Calibri"/>
                <a:cs typeface="Calibri"/>
                <a:sym typeface="Calibri"/>
              </a:rPr>
              <a:t> </a:t>
            </a:r>
            <a:r>
              <a:rPr lang="en-GB" dirty="0" err="1">
                <a:latin typeface="Calibri"/>
                <a:ea typeface="Calibri"/>
                <a:cs typeface="Calibri"/>
                <a:sym typeface="Calibri"/>
              </a:rPr>
              <a:t>disso</a:t>
            </a:r>
            <a:r>
              <a:rPr lang="en-GB" dirty="0">
                <a:latin typeface="Calibri"/>
                <a:ea typeface="Calibri"/>
                <a:cs typeface="Calibri"/>
                <a:sym typeface="Calibri"/>
              </a:rPr>
              <a:t>, o </a:t>
            </a:r>
            <a:r>
              <a:rPr lang="en-GB" dirty="0" err="1">
                <a:latin typeface="Calibri"/>
                <a:ea typeface="Calibri"/>
                <a:cs typeface="Calibri"/>
                <a:sym typeface="Calibri"/>
              </a:rPr>
              <a:t>impacto</a:t>
            </a:r>
            <a:r>
              <a:rPr lang="en-GB" dirty="0">
                <a:latin typeface="Calibri"/>
                <a:ea typeface="Calibri"/>
                <a:cs typeface="Calibri"/>
                <a:sym typeface="Calibri"/>
              </a:rPr>
              <a:t> </a:t>
            </a:r>
            <a:r>
              <a:rPr lang="en-GB" dirty="0" err="1">
                <a:latin typeface="Calibri"/>
                <a:ea typeface="Calibri"/>
                <a:cs typeface="Calibri"/>
                <a:sym typeface="Calibri"/>
              </a:rPr>
              <a:t>psicológico</a:t>
            </a:r>
            <a:r>
              <a:rPr lang="en-GB" dirty="0">
                <a:latin typeface="Calibri"/>
                <a:ea typeface="Calibri"/>
                <a:cs typeface="Calibri"/>
                <a:sym typeface="Calibri"/>
              </a:rPr>
              <a:t> e o trauma </a:t>
            </a:r>
            <a:r>
              <a:rPr lang="en-GB" dirty="0" err="1">
                <a:latin typeface="Calibri"/>
                <a:ea typeface="Calibri"/>
                <a:cs typeface="Calibri"/>
                <a:sym typeface="Calibri"/>
              </a:rPr>
              <a:t>causados</a:t>
            </a:r>
            <a:r>
              <a:rPr lang="en-GB" dirty="0">
                <a:latin typeface="Calibri"/>
                <a:ea typeface="Calibri"/>
                <a:cs typeface="Calibri"/>
                <a:sym typeface="Calibri"/>
              </a:rPr>
              <a:t> </a:t>
            </a:r>
            <a:r>
              <a:rPr lang="en-GB" dirty="0" err="1">
                <a:latin typeface="Calibri"/>
                <a:ea typeface="Calibri"/>
                <a:cs typeface="Calibri"/>
                <a:sym typeface="Calibri"/>
              </a:rPr>
              <a:t>pelo</a:t>
            </a:r>
            <a:r>
              <a:rPr lang="en-GB" dirty="0">
                <a:latin typeface="Calibri"/>
                <a:ea typeface="Calibri"/>
                <a:cs typeface="Calibri"/>
                <a:sym typeface="Calibri"/>
              </a:rPr>
              <a:t> </a:t>
            </a:r>
            <a:r>
              <a:rPr lang="en-GB" dirty="0" err="1">
                <a:latin typeface="Calibri"/>
                <a:ea typeface="Calibri"/>
                <a:cs typeface="Calibri"/>
                <a:sym typeface="Calibri"/>
              </a:rPr>
              <a:t>isolamento</a:t>
            </a:r>
            <a:r>
              <a:rPr lang="en-GB" dirty="0">
                <a:latin typeface="Calibri"/>
                <a:ea typeface="Calibri"/>
                <a:cs typeface="Calibri"/>
                <a:sym typeface="Calibri"/>
              </a:rPr>
              <a:t> e </a:t>
            </a:r>
            <a:r>
              <a:rPr lang="en-GB" dirty="0" err="1">
                <a:latin typeface="Calibri"/>
                <a:ea typeface="Calibri"/>
                <a:cs typeface="Calibri"/>
                <a:sym typeface="Calibri"/>
              </a:rPr>
              <a:t>pelas</a:t>
            </a:r>
            <a:r>
              <a:rPr lang="en-GB" dirty="0">
                <a:latin typeface="Calibri"/>
                <a:ea typeface="Calibri"/>
                <a:cs typeface="Calibri"/>
                <a:sym typeface="Calibri"/>
              </a:rPr>
              <a:t> </a:t>
            </a:r>
            <a:r>
              <a:rPr lang="en-GB" dirty="0" err="1">
                <a:latin typeface="Calibri"/>
                <a:ea typeface="Calibri"/>
                <a:cs typeface="Calibri"/>
                <a:sym typeface="Calibri"/>
              </a:rPr>
              <a:t>contenções</a:t>
            </a:r>
            <a:r>
              <a:rPr lang="en-GB" dirty="0">
                <a:latin typeface="Calibri"/>
                <a:ea typeface="Calibri"/>
                <a:cs typeface="Calibri"/>
                <a:sym typeface="Calibri"/>
              </a:rPr>
              <a:t>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profundos</a:t>
            </a:r>
            <a:r>
              <a:rPr lang="en-GB" dirty="0">
                <a:latin typeface="Calibri"/>
                <a:ea typeface="Calibri"/>
                <a:cs typeface="Calibri"/>
                <a:sym typeface="Calibri"/>
              </a:rPr>
              <a:t> e </a:t>
            </a:r>
            <a:r>
              <a:rPr lang="en-GB" dirty="0" err="1">
                <a:latin typeface="Calibri"/>
                <a:ea typeface="Calibri"/>
                <a:cs typeface="Calibri"/>
                <a:sym typeface="Calibri"/>
              </a:rPr>
              <a:t>duradouros</a:t>
            </a:r>
            <a:r>
              <a:rPr lang="en-GB" dirty="0">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Uma </a:t>
            </a:r>
            <a:r>
              <a:rPr lang="en-GB" dirty="0" err="1">
                <a:latin typeface="Calibri"/>
                <a:ea typeface="Calibri"/>
                <a:cs typeface="Calibri"/>
                <a:sym typeface="Calibri"/>
              </a:rPr>
              <a:t>pesquisa</a:t>
            </a:r>
            <a:r>
              <a:rPr lang="en-GB" dirty="0">
                <a:latin typeface="Calibri"/>
                <a:ea typeface="Calibri"/>
                <a:cs typeface="Calibri"/>
                <a:sym typeface="Calibri"/>
              </a:rPr>
              <a:t> que </a:t>
            </a:r>
            <a:r>
              <a:rPr lang="en-GB" dirty="0" err="1">
                <a:latin typeface="Calibri"/>
                <a:ea typeface="Calibri"/>
                <a:cs typeface="Calibri"/>
                <a:sym typeface="Calibri"/>
              </a:rPr>
              <a:t>avaliou</a:t>
            </a:r>
            <a:r>
              <a:rPr lang="en-GB" dirty="0">
                <a:latin typeface="Calibri"/>
                <a:ea typeface="Calibri"/>
                <a:cs typeface="Calibri"/>
                <a:sym typeface="Calibri"/>
              </a:rPr>
              <a:t> o </a:t>
            </a:r>
            <a:r>
              <a:rPr lang="en-GB" dirty="0" err="1">
                <a:latin typeface="Calibri"/>
                <a:ea typeface="Calibri"/>
                <a:cs typeface="Calibri"/>
                <a:sym typeface="Calibri"/>
              </a:rPr>
              <a:t>impacto</a:t>
            </a:r>
            <a:r>
              <a:rPr lang="en-GB" dirty="0">
                <a:latin typeface="Calibri"/>
                <a:ea typeface="Calibri"/>
                <a:cs typeface="Calibri"/>
                <a:sym typeface="Calibri"/>
              </a:rPr>
              <a:t> de um </a:t>
            </a:r>
            <a:r>
              <a:rPr lang="en-GB" dirty="0" err="1">
                <a:latin typeface="Calibri"/>
                <a:ea typeface="Calibri"/>
                <a:cs typeface="Calibri"/>
                <a:sym typeface="Calibri"/>
              </a:rPr>
              <a:t>programa</a:t>
            </a:r>
            <a:r>
              <a:rPr lang="en-GB" dirty="0">
                <a:latin typeface="Calibri"/>
                <a:ea typeface="Calibri"/>
                <a:cs typeface="Calibri"/>
                <a:sym typeface="Calibri"/>
              </a:rPr>
              <a:t> de </a:t>
            </a:r>
            <a:r>
              <a:rPr lang="en-GB" dirty="0" err="1">
                <a:latin typeface="Calibri"/>
                <a:ea typeface="Calibri"/>
                <a:cs typeface="Calibri"/>
                <a:sym typeface="Calibri"/>
              </a:rPr>
              <a:t>redução</a:t>
            </a:r>
            <a:r>
              <a:rPr lang="en-GB" dirty="0">
                <a:latin typeface="Calibri"/>
                <a:ea typeface="Calibri"/>
                <a:cs typeface="Calibri"/>
                <a:sym typeface="Calibri"/>
              </a:rPr>
              <a:t> do </a:t>
            </a:r>
            <a:r>
              <a:rPr lang="en-GB" dirty="0" err="1">
                <a:latin typeface="Calibri"/>
                <a:ea typeface="Calibri"/>
                <a:cs typeface="Calibri"/>
                <a:sym typeface="Calibri"/>
              </a:rPr>
              <a:t>isolamento</a:t>
            </a:r>
            <a:r>
              <a:rPr lang="en-GB" dirty="0">
                <a:latin typeface="Calibri"/>
                <a:ea typeface="Calibri"/>
                <a:cs typeface="Calibri"/>
                <a:sym typeface="Calibri"/>
              </a:rPr>
              <a:t> e das </a:t>
            </a:r>
            <a:r>
              <a:rPr lang="en-GB" dirty="0" err="1">
                <a:latin typeface="Calibri"/>
                <a:ea typeface="Calibri"/>
                <a:cs typeface="Calibri"/>
                <a:sym typeface="Calibri"/>
              </a:rPr>
              <a:t>contenções</a:t>
            </a:r>
            <a:r>
              <a:rPr lang="en-GB" dirty="0">
                <a:latin typeface="Calibri"/>
                <a:ea typeface="Calibri"/>
                <a:cs typeface="Calibri"/>
                <a:sym typeface="Calibri"/>
              </a:rPr>
              <a:t> </a:t>
            </a:r>
            <a:r>
              <a:rPr lang="en-GB" dirty="0" err="1">
                <a:latin typeface="Calibri"/>
                <a:ea typeface="Calibri"/>
                <a:cs typeface="Calibri"/>
                <a:sym typeface="Calibri"/>
              </a:rPr>
              <a:t>na</a:t>
            </a:r>
            <a:r>
              <a:rPr lang="en-GB" dirty="0">
                <a:latin typeface="Calibri"/>
                <a:ea typeface="Calibri"/>
                <a:cs typeface="Calibri"/>
                <a:sym typeface="Calibri"/>
              </a:rPr>
              <a:t> </a:t>
            </a:r>
            <a:r>
              <a:rPr lang="en-GB" dirty="0" err="1">
                <a:latin typeface="Calibri"/>
                <a:ea typeface="Calibri"/>
                <a:cs typeface="Calibri"/>
                <a:sym typeface="Calibri"/>
              </a:rPr>
              <a:t>Pensilvânia</a:t>
            </a:r>
            <a:r>
              <a:rPr lang="en-GB" dirty="0">
                <a:latin typeface="Calibri"/>
                <a:ea typeface="Calibri"/>
                <a:cs typeface="Calibri"/>
                <a:sym typeface="Calibri"/>
              </a:rPr>
              <a:t> (EUA) </a:t>
            </a:r>
            <a:r>
              <a:rPr lang="en-GB" dirty="0" err="1">
                <a:latin typeface="Calibri"/>
                <a:ea typeface="Calibri"/>
                <a:cs typeface="Calibri"/>
                <a:sym typeface="Calibri"/>
              </a:rPr>
              <a:t>mostrou</a:t>
            </a:r>
            <a:r>
              <a:rPr lang="en-GB" dirty="0">
                <a:latin typeface="Calibri"/>
                <a:ea typeface="Calibri"/>
                <a:cs typeface="Calibri"/>
                <a:sym typeface="Calibri"/>
              </a:rPr>
              <a:t> que a </a:t>
            </a:r>
            <a:r>
              <a:rPr lang="en-GB" dirty="0" err="1">
                <a:latin typeface="Calibri"/>
                <a:ea typeface="Calibri"/>
                <a:cs typeface="Calibri"/>
                <a:sym typeface="Calibri"/>
              </a:rPr>
              <a:t>redução</a:t>
            </a:r>
            <a:r>
              <a:rPr lang="en-GB" dirty="0">
                <a:latin typeface="Calibri"/>
                <a:ea typeface="Calibri"/>
                <a:cs typeface="Calibri"/>
                <a:sym typeface="Calibri"/>
              </a:rPr>
              <a:t> </a:t>
            </a:r>
            <a:r>
              <a:rPr lang="en-GB" dirty="0" err="1">
                <a:latin typeface="Calibri"/>
                <a:ea typeface="Calibri"/>
                <a:cs typeface="Calibri"/>
                <a:sym typeface="Calibri"/>
              </a:rPr>
              <a:t>significativa</a:t>
            </a:r>
            <a:r>
              <a:rPr lang="en-GB" dirty="0">
                <a:latin typeface="Calibri"/>
                <a:ea typeface="Calibri"/>
                <a:cs typeface="Calibri"/>
                <a:sym typeface="Calibri"/>
              </a:rPr>
              <a:t> do </a:t>
            </a:r>
            <a:r>
              <a:rPr lang="en-GB" dirty="0" err="1">
                <a:latin typeface="Calibri"/>
                <a:ea typeface="Calibri"/>
                <a:cs typeface="Calibri"/>
                <a:sym typeface="Calibri"/>
              </a:rPr>
              <a:t>uso</a:t>
            </a:r>
            <a:r>
              <a:rPr lang="en-GB" dirty="0">
                <a:latin typeface="Calibri"/>
                <a:ea typeface="Calibri"/>
                <a:cs typeface="Calibri"/>
                <a:sym typeface="Calibri"/>
              </a:rPr>
              <a:t> do </a:t>
            </a:r>
            <a:r>
              <a:rPr lang="en-GB" dirty="0" err="1">
                <a:latin typeface="Calibri"/>
                <a:ea typeface="Calibri"/>
                <a:cs typeface="Calibri"/>
                <a:sym typeface="Calibri"/>
              </a:rPr>
              <a:t>isolamento</a:t>
            </a:r>
            <a:r>
              <a:rPr lang="en-GB" dirty="0">
                <a:latin typeface="Calibri"/>
                <a:ea typeface="Calibri"/>
                <a:cs typeface="Calibri"/>
                <a:sym typeface="Calibri"/>
              </a:rPr>
              <a:t> e das </a:t>
            </a:r>
            <a:r>
              <a:rPr lang="en-GB" dirty="0" err="1">
                <a:latin typeface="Calibri"/>
                <a:ea typeface="Calibri"/>
                <a:cs typeface="Calibri"/>
                <a:sym typeface="Calibri"/>
              </a:rPr>
              <a:t>contenções</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hospitais</a:t>
            </a:r>
            <a:r>
              <a:rPr lang="en-GB" dirty="0">
                <a:latin typeface="Calibri"/>
                <a:ea typeface="Calibri"/>
                <a:cs typeface="Calibri"/>
                <a:sym typeface="Calibri"/>
              </a:rPr>
              <a:t> </a:t>
            </a:r>
            <a:r>
              <a:rPr lang="en-GB" dirty="0" err="1">
                <a:latin typeface="Calibri"/>
                <a:ea typeface="Calibri"/>
                <a:cs typeface="Calibri"/>
                <a:sym typeface="Calibri"/>
              </a:rPr>
              <a:t>psiquiátricos</a:t>
            </a:r>
            <a:r>
              <a:rPr lang="en-GB" dirty="0">
                <a:latin typeface="Calibri"/>
                <a:ea typeface="Calibri"/>
                <a:cs typeface="Calibri"/>
                <a:sym typeface="Calibri"/>
              </a:rPr>
              <a:t> </a:t>
            </a:r>
            <a:r>
              <a:rPr lang="en-GB" dirty="0" err="1">
                <a:latin typeface="Calibri"/>
                <a:ea typeface="Calibri"/>
                <a:cs typeface="Calibri"/>
                <a:sym typeface="Calibri"/>
              </a:rPr>
              <a:t>estaduais</a:t>
            </a:r>
            <a:r>
              <a:rPr lang="en-GB" dirty="0">
                <a:latin typeface="Calibri"/>
                <a:ea typeface="Calibri"/>
                <a:cs typeface="Calibri"/>
                <a:sym typeface="Calibri"/>
              </a:rPr>
              <a:t> e </a:t>
            </a:r>
            <a:r>
              <a:rPr lang="en-GB" dirty="0" err="1">
                <a:latin typeface="Calibri"/>
                <a:ea typeface="Calibri"/>
                <a:cs typeface="Calibri"/>
                <a:sym typeface="Calibri"/>
              </a:rPr>
              <a:t>forenses</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resultou</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um </a:t>
            </a:r>
            <a:r>
              <a:rPr lang="en-GB" dirty="0" err="1">
                <a:latin typeface="Calibri"/>
                <a:ea typeface="Calibri"/>
                <a:cs typeface="Calibri"/>
                <a:sym typeface="Calibri"/>
              </a:rPr>
              <a:t>aumento</a:t>
            </a:r>
            <a:r>
              <a:rPr lang="en-GB" dirty="0">
                <a:latin typeface="Calibri"/>
                <a:ea typeface="Calibri"/>
                <a:cs typeface="Calibri"/>
                <a:sym typeface="Calibri"/>
              </a:rPr>
              <a:t> das </a:t>
            </a:r>
            <a:r>
              <a:rPr lang="en-GB" dirty="0" err="1">
                <a:latin typeface="Calibri"/>
                <a:ea typeface="Calibri"/>
                <a:cs typeface="Calibri"/>
                <a:sym typeface="Calibri"/>
              </a:rPr>
              <a:t>agressões</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pessoal</a:t>
            </a:r>
            <a:r>
              <a:rPr lang="en-GB" dirty="0">
                <a:latin typeface="Calibri"/>
                <a:ea typeface="Calibri"/>
                <a:cs typeface="Calibri"/>
                <a:sym typeface="Calibri"/>
              </a:rPr>
              <a:t> e,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alguns</a:t>
            </a:r>
            <a:r>
              <a:rPr lang="en-GB" dirty="0">
                <a:latin typeface="Calibri"/>
                <a:ea typeface="Calibri"/>
                <a:cs typeface="Calibri"/>
                <a:sym typeface="Calibri"/>
              </a:rPr>
              <a:t> </a:t>
            </a:r>
            <a:r>
              <a:rPr lang="en-GB" dirty="0" err="1">
                <a:latin typeface="Calibri"/>
                <a:ea typeface="Calibri"/>
                <a:cs typeface="Calibri"/>
                <a:sym typeface="Calibri"/>
              </a:rPr>
              <a:t>casos</a:t>
            </a:r>
            <a:r>
              <a:rPr lang="en-GB" dirty="0">
                <a:latin typeface="Calibri"/>
                <a:ea typeface="Calibri"/>
                <a:cs typeface="Calibri"/>
                <a:sym typeface="Calibri"/>
              </a:rPr>
              <a:t>, o </a:t>
            </a:r>
            <a:r>
              <a:rPr lang="en-GB" dirty="0" err="1">
                <a:latin typeface="Calibri"/>
                <a:ea typeface="Calibri"/>
                <a:cs typeface="Calibri"/>
                <a:sym typeface="Calibri"/>
              </a:rPr>
              <a:t>número</a:t>
            </a:r>
            <a:r>
              <a:rPr lang="en-GB" dirty="0">
                <a:latin typeface="Calibri"/>
                <a:ea typeface="Calibri"/>
                <a:cs typeface="Calibri"/>
                <a:sym typeface="Calibri"/>
              </a:rPr>
              <a:t> de </a:t>
            </a:r>
            <a:r>
              <a:rPr lang="en-GB" dirty="0" err="1">
                <a:latin typeface="Calibri"/>
                <a:ea typeface="Calibri"/>
                <a:cs typeface="Calibri"/>
                <a:sym typeface="Calibri"/>
              </a:rPr>
              <a:t>agressões</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pessoal</a:t>
            </a:r>
            <a:r>
              <a:rPr lang="en-GB" dirty="0">
                <a:latin typeface="Calibri"/>
                <a:ea typeface="Calibri"/>
                <a:cs typeface="Calibri"/>
                <a:sym typeface="Calibri"/>
              </a:rPr>
              <a:t> </a:t>
            </a:r>
            <a:r>
              <a:rPr lang="en-GB" dirty="0" err="1">
                <a:latin typeface="Calibri"/>
                <a:ea typeface="Calibri"/>
                <a:cs typeface="Calibri"/>
                <a:sym typeface="Calibri"/>
              </a:rPr>
              <a:t>diminuiu</a:t>
            </a:r>
            <a:r>
              <a:rPr lang="en-GB" dirty="0">
                <a:latin typeface="Calibri"/>
                <a:ea typeface="Calibri"/>
                <a:cs typeface="Calibri"/>
                <a:sym typeface="Calibri"/>
              </a:rPr>
              <a:t> </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3"/>
              </a:rPr>
              <a:t>39</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4"/>
              </a:rPr>
              <a:t> 40</a:t>
            </a:r>
            <a:r>
              <a:rPr lang="en-GB" i="1" dirty="0">
                <a:latin typeface="Calibri"/>
                <a:ea typeface="Calibri"/>
                <a:cs typeface="Calibri"/>
                <a:sym typeface="Calibri"/>
              </a:rPr>
              <a:t>)</a:t>
            </a:r>
            <a:r>
              <a:rPr lang="en-GB" dirty="0">
                <a:latin typeface="Calibri"/>
                <a:ea typeface="Calibri"/>
                <a:cs typeface="Calibri"/>
                <a:sym typeface="Calibri"/>
              </a:rPr>
              <a:t>. Outros </a:t>
            </a:r>
            <a:r>
              <a:rPr lang="en-GB" dirty="0" err="1">
                <a:latin typeface="Calibri"/>
                <a:ea typeface="Calibri"/>
                <a:cs typeface="Calibri"/>
                <a:sym typeface="Calibri"/>
              </a:rPr>
              <a:t>relatórios</a:t>
            </a:r>
            <a:r>
              <a:rPr lang="en-GB" dirty="0">
                <a:latin typeface="Calibri"/>
                <a:ea typeface="Calibri"/>
                <a:cs typeface="Calibri"/>
                <a:sym typeface="Calibri"/>
              </a:rPr>
              <a:t> </a:t>
            </a:r>
            <a:r>
              <a:rPr lang="en-GB" dirty="0" err="1">
                <a:latin typeface="Calibri"/>
                <a:ea typeface="Calibri"/>
                <a:cs typeface="Calibri"/>
                <a:sym typeface="Calibri"/>
              </a:rPr>
              <a:t>também</a:t>
            </a:r>
            <a:r>
              <a:rPr lang="en-GB" dirty="0">
                <a:latin typeface="Calibri"/>
                <a:ea typeface="Calibri"/>
                <a:cs typeface="Calibri"/>
                <a:sym typeface="Calibri"/>
              </a:rPr>
              <a:t> </a:t>
            </a:r>
            <a:r>
              <a:rPr lang="en-GB" dirty="0" err="1">
                <a:latin typeface="Calibri"/>
                <a:ea typeface="Calibri"/>
                <a:cs typeface="Calibri"/>
                <a:sym typeface="Calibri"/>
              </a:rPr>
              <a:t>indicam</a:t>
            </a:r>
            <a:r>
              <a:rPr lang="en-GB" dirty="0">
                <a:latin typeface="Calibri"/>
                <a:ea typeface="Calibri"/>
                <a:cs typeface="Calibri"/>
                <a:sym typeface="Calibri"/>
              </a:rPr>
              <a:t> que a </a:t>
            </a:r>
            <a:r>
              <a:rPr lang="en-GB" dirty="0" err="1">
                <a:latin typeface="Calibri"/>
                <a:ea typeface="Calibri"/>
                <a:cs typeface="Calibri"/>
                <a:sym typeface="Calibri"/>
              </a:rPr>
              <a:t>redução</a:t>
            </a:r>
            <a:r>
              <a:rPr lang="en-GB" dirty="0">
                <a:latin typeface="Calibri"/>
                <a:ea typeface="Calibri"/>
                <a:cs typeface="Calibri"/>
                <a:sym typeface="Calibri"/>
              </a:rPr>
              <a:t> das </a:t>
            </a:r>
            <a:r>
              <a:rPr lang="en-GB" dirty="0" err="1">
                <a:latin typeface="Calibri"/>
                <a:ea typeface="Calibri"/>
                <a:cs typeface="Calibri"/>
                <a:sym typeface="Calibri"/>
              </a:rPr>
              <a:t>medidas</a:t>
            </a:r>
            <a:r>
              <a:rPr lang="en-GB" dirty="0">
                <a:latin typeface="Calibri"/>
                <a:ea typeface="Calibri"/>
                <a:cs typeface="Calibri"/>
                <a:sym typeface="Calibri"/>
              </a:rPr>
              <a:t> </a:t>
            </a:r>
            <a:r>
              <a:rPr lang="en-GB" dirty="0" err="1">
                <a:latin typeface="Calibri"/>
                <a:ea typeface="Calibri"/>
                <a:cs typeface="Calibri"/>
                <a:sym typeface="Calibri"/>
              </a:rPr>
              <a:t>coercivas</a:t>
            </a:r>
            <a:r>
              <a:rPr lang="en-GB" dirty="0">
                <a:latin typeface="Calibri"/>
                <a:ea typeface="Calibri"/>
                <a:cs typeface="Calibri"/>
                <a:sym typeface="Calibri"/>
              </a:rPr>
              <a:t> </a:t>
            </a:r>
            <a:r>
              <a:rPr lang="en-GB" dirty="0" err="1">
                <a:latin typeface="Calibri"/>
                <a:ea typeface="Calibri"/>
                <a:cs typeface="Calibri"/>
                <a:sym typeface="Calibri"/>
              </a:rPr>
              <a:t>está</a:t>
            </a:r>
            <a:r>
              <a:rPr lang="en-GB" dirty="0">
                <a:latin typeface="Calibri"/>
                <a:ea typeface="Calibri"/>
                <a:cs typeface="Calibri"/>
                <a:sym typeface="Calibri"/>
              </a:rPr>
              <a:t> </a:t>
            </a:r>
            <a:r>
              <a:rPr lang="en-GB" dirty="0" err="1">
                <a:latin typeface="Calibri"/>
                <a:ea typeface="Calibri"/>
                <a:cs typeface="Calibri"/>
                <a:sym typeface="Calibri"/>
              </a:rPr>
              <a:t>associada</a:t>
            </a:r>
            <a:r>
              <a:rPr lang="en-GB" dirty="0">
                <a:latin typeface="Calibri"/>
                <a:ea typeface="Calibri"/>
                <a:cs typeface="Calibri"/>
                <a:sym typeface="Calibri"/>
              </a:rPr>
              <a:t> à </a:t>
            </a:r>
            <a:r>
              <a:rPr lang="en-GB" dirty="0" err="1">
                <a:latin typeface="Calibri"/>
                <a:ea typeface="Calibri"/>
                <a:cs typeface="Calibri"/>
                <a:sym typeface="Calibri"/>
              </a:rPr>
              <a:t>redução</a:t>
            </a:r>
            <a:r>
              <a:rPr lang="en-GB" dirty="0">
                <a:latin typeface="Calibri"/>
                <a:ea typeface="Calibri"/>
                <a:cs typeface="Calibri"/>
                <a:sym typeface="Calibri"/>
              </a:rPr>
              <a:t> dos </a:t>
            </a:r>
            <a:r>
              <a:rPr lang="en-GB" dirty="0" err="1">
                <a:latin typeface="Calibri"/>
                <a:ea typeface="Calibri"/>
                <a:cs typeface="Calibri"/>
                <a:sym typeface="Calibri"/>
              </a:rPr>
              <a:t>ferimentos</a:t>
            </a:r>
            <a:r>
              <a:rPr lang="en-GB" dirty="0">
                <a:latin typeface="Calibri"/>
                <a:ea typeface="Calibri"/>
                <a:cs typeface="Calibri"/>
                <a:sym typeface="Calibri"/>
              </a:rPr>
              <a:t> do </a:t>
            </a:r>
            <a:r>
              <a:rPr lang="en-GB" dirty="0" err="1">
                <a:latin typeface="Calibri"/>
                <a:ea typeface="Calibri"/>
                <a:cs typeface="Calibri"/>
                <a:sym typeface="Calibri"/>
              </a:rPr>
              <a:t>pessoal</a:t>
            </a:r>
            <a:r>
              <a:rPr lang="en-GB" dirty="0">
                <a:latin typeface="Calibri"/>
                <a:ea typeface="Calibri"/>
                <a:cs typeface="Calibri"/>
                <a:sym typeface="Calibri"/>
              </a:rPr>
              <a:t> </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5"/>
              </a:rPr>
              <a:t>41</a:t>
            </a: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518" name="Google Shape;518;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7:notes"/>
          <p:cNvSpPr txBox="1">
            <a:spLocks noGrp="1"/>
          </p:cNvSpPr>
          <p:nvPr>
            <p:ph type="body" idx="1"/>
          </p:nvPr>
        </p:nvSpPr>
        <p:spPr>
          <a:xfrm>
            <a:off x="685800" y="440055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err="1"/>
              <a:t>Temas</a:t>
            </a:r>
            <a:endParaRPr sz="1200" b="0" dirty="0">
              <a:latin typeface="Calibri"/>
              <a:ea typeface="Calibri"/>
              <a:cs typeface="Calibri"/>
              <a:sym typeface="Calibri"/>
            </a:endParaRPr>
          </a:p>
          <a:p>
            <a:pPr marL="0" lvl="0" indent="0" algn="l" rtl="0">
              <a:spcBef>
                <a:spcPts val="0"/>
              </a:spcBef>
              <a:spcAft>
                <a:spcPts val="0"/>
              </a:spcAft>
              <a:buNone/>
            </a:pPr>
            <a:r>
              <a:rPr lang="en-GB" sz="1200" b="1" dirty="0">
                <a:latin typeface="Calibri"/>
                <a:ea typeface="Calibri"/>
                <a:cs typeface="Calibri"/>
                <a:sym typeface="Calibri"/>
              </a:rPr>
              <a:t>Tema 1: </a:t>
            </a:r>
            <a:r>
              <a:rPr lang="en-GB" sz="1200" b="0" dirty="0">
                <a:latin typeface="Calibri"/>
                <a:ea typeface="Calibri"/>
                <a:cs typeface="Calibri"/>
                <a:sym typeface="Calibri"/>
              </a:rPr>
              <a:t>O que </a:t>
            </a:r>
            <a:r>
              <a:rPr lang="en-GB" sz="1200" b="0" dirty="0" err="1">
                <a:latin typeface="Calibri"/>
                <a:ea typeface="Calibri"/>
                <a:cs typeface="Calibri"/>
                <a:sym typeface="Calibri"/>
              </a:rPr>
              <a:t>é</a:t>
            </a:r>
            <a:r>
              <a:rPr lang="en-GB" sz="1200" b="0" dirty="0">
                <a:latin typeface="Calibri"/>
                <a:ea typeface="Calibri"/>
                <a:cs typeface="Calibri"/>
                <a:sym typeface="Calibri"/>
              </a:rPr>
              <a:t> </a:t>
            </a:r>
            <a:r>
              <a:rPr lang="en-GB" sz="1200" b="0" i="1" dirty="0">
                <a:latin typeface="Calibri"/>
                <a:ea typeface="Calibri"/>
                <a:cs typeface="Calibri"/>
                <a:sym typeface="Calibri"/>
              </a:rPr>
              <a:t>recovery</a:t>
            </a:r>
            <a:r>
              <a:rPr lang="en-GB" sz="1200" b="0" dirty="0">
                <a:latin typeface="Calibri"/>
                <a:ea typeface="Calibri"/>
                <a:cs typeface="Calibri"/>
                <a:sym typeface="Calibri"/>
              </a:rPr>
              <a:t> (</a:t>
            </a:r>
            <a:r>
              <a:rPr lang="en-GB" sz="1200" b="0" dirty="0" err="1">
                <a:latin typeface="Calibri"/>
                <a:ea typeface="Calibri"/>
                <a:cs typeface="Calibri"/>
                <a:sym typeface="Calibri"/>
              </a:rPr>
              <a:t>recuperação</a:t>
            </a:r>
            <a:r>
              <a:rPr lang="en-GB" sz="1200" b="0" dirty="0">
                <a:latin typeface="Calibri"/>
                <a:ea typeface="Calibri"/>
                <a:cs typeface="Calibri"/>
                <a:sym typeface="Calibri"/>
              </a:rPr>
              <a:t>)? (10 </a:t>
            </a:r>
            <a:r>
              <a:rPr lang="en-GB" sz="1200" b="0" dirty="0" err="1">
                <a:latin typeface="Calibri"/>
                <a:ea typeface="Calibri"/>
                <a:cs typeface="Calibri"/>
                <a:sym typeface="Calibri"/>
              </a:rPr>
              <a:t>minutos</a:t>
            </a:r>
            <a:r>
              <a:rPr lang="en-GB" sz="1200" b="0" dirty="0">
                <a:latin typeface="Calibri"/>
                <a:ea typeface="Calibri"/>
                <a:cs typeface="Calibri"/>
                <a:sym typeface="Calibri"/>
              </a:rPr>
              <a:t>) </a:t>
            </a:r>
          </a:p>
          <a:p>
            <a:pPr marL="0" lvl="0" indent="0" algn="l" rtl="0">
              <a:spcBef>
                <a:spcPts val="0"/>
              </a:spcBef>
              <a:spcAft>
                <a:spcPts val="0"/>
              </a:spcAft>
              <a:buNone/>
            </a:pPr>
            <a:r>
              <a:rPr lang="en-GB" sz="1200" b="1" dirty="0">
                <a:latin typeface="Calibri"/>
                <a:ea typeface="Calibri"/>
                <a:cs typeface="Calibri"/>
                <a:sym typeface="Calibri"/>
              </a:rPr>
              <a:t>Tema 2: </a:t>
            </a:r>
            <a:r>
              <a:rPr lang="en-GB" sz="1200" b="0" dirty="0" err="1">
                <a:latin typeface="Calibri"/>
                <a:ea typeface="Calibri"/>
                <a:cs typeface="Calibri"/>
                <a:sym typeface="Calibri"/>
              </a:rPr>
              <a:t>Definindo</a:t>
            </a:r>
            <a:r>
              <a:rPr lang="en-GB" sz="1200" b="0" dirty="0">
                <a:latin typeface="Calibri"/>
                <a:ea typeface="Calibri"/>
                <a:cs typeface="Calibri"/>
                <a:sym typeface="Calibri"/>
              </a:rPr>
              <a:t> </a:t>
            </a:r>
            <a:r>
              <a:rPr lang="en-GB" sz="1200" b="0" dirty="0" err="1">
                <a:latin typeface="Calibri"/>
                <a:ea typeface="Calibri"/>
                <a:cs typeface="Calibri"/>
                <a:sym typeface="Calibri"/>
              </a:rPr>
              <a:t>isolamento</a:t>
            </a:r>
            <a:r>
              <a:rPr lang="en-GB" sz="1200" b="0" dirty="0">
                <a:latin typeface="Calibri"/>
                <a:ea typeface="Calibri"/>
                <a:cs typeface="Calibri"/>
                <a:sym typeface="Calibri"/>
              </a:rPr>
              <a:t> e </a:t>
            </a:r>
            <a:r>
              <a:rPr lang="en-GB" sz="1200" b="0" dirty="0" err="1">
                <a:latin typeface="Calibri"/>
                <a:ea typeface="Calibri"/>
                <a:cs typeface="Calibri"/>
                <a:sym typeface="Calibri"/>
              </a:rPr>
              <a:t>contenção</a:t>
            </a:r>
            <a:r>
              <a:rPr lang="en-GB" sz="1200" b="0" dirty="0">
                <a:latin typeface="Calibri"/>
                <a:ea typeface="Calibri"/>
                <a:cs typeface="Calibri"/>
                <a:sym typeface="Calibri"/>
              </a:rPr>
              <a:t> (2 horas e 40 </a:t>
            </a:r>
            <a:r>
              <a:rPr lang="en-GB" sz="1200" b="0" dirty="0" err="1">
                <a:latin typeface="Calibri"/>
                <a:ea typeface="Calibri"/>
                <a:cs typeface="Calibri"/>
                <a:sym typeface="Calibri"/>
              </a:rPr>
              <a:t>minutos</a:t>
            </a:r>
            <a:r>
              <a:rPr lang="en-GB" sz="1200" b="0" dirty="0">
                <a:latin typeface="Calibri"/>
                <a:ea typeface="Calibri"/>
                <a:cs typeface="Calibri"/>
                <a:sym typeface="Calibri"/>
              </a:rPr>
              <a:t>) </a:t>
            </a:r>
          </a:p>
          <a:p>
            <a:pPr marL="0" lvl="0" indent="0" algn="l" rtl="0">
              <a:spcBef>
                <a:spcPts val="0"/>
              </a:spcBef>
              <a:spcAft>
                <a:spcPts val="0"/>
              </a:spcAft>
              <a:buNone/>
            </a:pPr>
            <a:r>
              <a:rPr lang="en-GB" sz="1200" b="1" dirty="0">
                <a:latin typeface="Calibri"/>
                <a:ea typeface="Calibri"/>
                <a:cs typeface="Calibri"/>
                <a:sym typeface="Calibri"/>
              </a:rPr>
              <a:t>Tema 3: </a:t>
            </a:r>
            <a:r>
              <a:rPr lang="en-GB" sz="1200" b="0" dirty="0">
                <a:latin typeface="Calibri"/>
                <a:ea typeface="Calibri"/>
                <a:cs typeface="Calibri"/>
                <a:sym typeface="Calibri"/>
              </a:rPr>
              <a:t>A </a:t>
            </a:r>
            <a:r>
              <a:rPr lang="en-GB" sz="1200" b="0" dirty="0" err="1">
                <a:latin typeface="Calibri"/>
                <a:ea typeface="Calibri"/>
                <a:cs typeface="Calibri"/>
                <a:sym typeface="Calibri"/>
              </a:rPr>
              <a:t>experiência</a:t>
            </a:r>
            <a:r>
              <a:rPr lang="en-GB" sz="1200" b="0" dirty="0">
                <a:latin typeface="Calibri"/>
                <a:ea typeface="Calibri"/>
                <a:cs typeface="Calibri"/>
                <a:sym typeface="Calibri"/>
              </a:rPr>
              <a:t> </a:t>
            </a:r>
            <a:r>
              <a:rPr lang="en-GB" sz="1200" b="0" dirty="0" err="1">
                <a:latin typeface="Calibri"/>
                <a:ea typeface="Calibri"/>
                <a:cs typeface="Calibri"/>
                <a:sym typeface="Calibri"/>
              </a:rPr>
              <a:t>pessoal</a:t>
            </a:r>
            <a:r>
              <a:rPr lang="en-GB" sz="1200" b="0" dirty="0">
                <a:latin typeface="Calibri"/>
                <a:ea typeface="Calibri"/>
                <a:cs typeface="Calibri"/>
                <a:sym typeface="Calibri"/>
              </a:rPr>
              <a:t> e o </a:t>
            </a:r>
            <a:r>
              <a:rPr lang="en-GB" sz="1200" b="0" dirty="0" err="1">
                <a:latin typeface="Calibri"/>
                <a:ea typeface="Calibri"/>
                <a:cs typeface="Calibri"/>
                <a:sym typeface="Calibri"/>
              </a:rPr>
              <a:t>impacto</a:t>
            </a:r>
            <a:r>
              <a:rPr lang="en-GB" sz="1200" b="0" dirty="0">
                <a:latin typeface="Calibri"/>
                <a:ea typeface="Calibri"/>
                <a:cs typeface="Calibri"/>
                <a:sym typeface="Calibri"/>
              </a:rPr>
              <a:t> do </a:t>
            </a:r>
            <a:r>
              <a:rPr lang="en-GB" sz="1200" b="0" dirty="0" err="1">
                <a:latin typeface="Calibri"/>
                <a:ea typeface="Calibri"/>
                <a:cs typeface="Calibri"/>
                <a:sym typeface="Calibri"/>
              </a:rPr>
              <a:t>isolamento</a:t>
            </a:r>
            <a:r>
              <a:rPr lang="en-GB" sz="1200" b="0" dirty="0">
                <a:latin typeface="Calibri"/>
                <a:ea typeface="Calibri"/>
                <a:cs typeface="Calibri"/>
                <a:sym typeface="Calibri"/>
              </a:rPr>
              <a:t> e da </a:t>
            </a:r>
            <a:r>
              <a:rPr lang="en-GB" sz="1200" b="0" dirty="0" err="1">
                <a:latin typeface="Calibri"/>
                <a:ea typeface="Calibri"/>
                <a:cs typeface="Calibri"/>
                <a:sym typeface="Calibri"/>
              </a:rPr>
              <a:t>contenção</a:t>
            </a:r>
            <a:r>
              <a:rPr lang="en-GB" sz="1200" b="0" dirty="0">
                <a:latin typeface="Calibri"/>
                <a:ea typeface="Calibri"/>
                <a:cs typeface="Calibri"/>
                <a:sym typeface="Calibri"/>
              </a:rPr>
              <a:t> (3 horas e 30 </a:t>
            </a:r>
            <a:r>
              <a:rPr lang="en-GB" sz="1200" b="0" dirty="0" err="1">
                <a:latin typeface="Calibri"/>
                <a:ea typeface="Calibri"/>
                <a:cs typeface="Calibri"/>
                <a:sym typeface="Calibri"/>
              </a:rPr>
              <a:t>minutos</a:t>
            </a:r>
            <a:r>
              <a:rPr lang="en-GB" sz="1200" b="0" dirty="0">
                <a:latin typeface="Calibri"/>
                <a:ea typeface="Calibri"/>
                <a:cs typeface="Calibri"/>
                <a:sym typeface="Calibri"/>
              </a:rPr>
              <a:t>) </a:t>
            </a:r>
          </a:p>
          <a:p>
            <a:pPr marL="0" lvl="0" indent="0" algn="l" rtl="0">
              <a:spcBef>
                <a:spcPts val="0"/>
              </a:spcBef>
              <a:spcAft>
                <a:spcPts val="0"/>
              </a:spcAft>
              <a:buNone/>
            </a:pPr>
            <a:r>
              <a:rPr lang="en-GB" sz="1200" b="1" dirty="0">
                <a:latin typeface="Calibri"/>
                <a:ea typeface="Calibri"/>
                <a:cs typeface="Calibri"/>
                <a:sym typeface="Calibri"/>
              </a:rPr>
              <a:t>Tema 4</a:t>
            </a:r>
            <a:r>
              <a:rPr lang="en-GB" sz="1200" b="0" dirty="0">
                <a:latin typeface="Calibri"/>
                <a:ea typeface="Calibri"/>
                <a:cs typeface="Calibri"/>
                <a:sym typeface="Calibri"/>
              </a:rPr>
              <a:t>: </a:t>
            </a:r>
            <a:r>
              <a:rPr lang="en-GB" sz="1200" b="0" dirty="0" err="1">
                <a:latin typeface="Calibri"/>
                <a:ea typeface="Calibri"/>
                <a:cs typeface="Calibri"/>
                <a:sym typeface="Calibri"/>
              </a:rPr>
              <a:t>Suposições</a:t>
            </a:r>
            <a:r>
              <a:rPr lang="en-GB" sz="1200" b="0" dirty="0">
                <a:latin typeface="Calibri"/>
                <a:ea typeface="Calibri"/>
                <a:cs typeface="Calibri"/>
                <a:sym typeface="Calibri"/>
              </a:rPr>
              <a:t> </a:t>
            </a:r>
            <a:r>
              <a:rPr lang="en-GB" sz="1200" b="0" dirty="0" err="1">
                <a:latin typeface="Calibri"/>
                <a:ea typeface="Calibri"/>
                <a:cs typeface="Calibri"/>
                <a:sym typeface="Calibri"/>
              </a:rPr>
              <a:t>desafiadoras</a:t>
            </a:r>
            <a:r>
              <a:rPr lang="en-GB" sz="1200" b="0" dirty="0">
                <a:latin typeface="Calibri"/>
                <a:ea typeface="Calibri"/>
                <a:cs typeface="Calibri"/>
                <a:sym typeface="Calibri"/>
              </a:rPr>
              <a:t> </a:t>
            </a:r>
            <a:r>
              <a:rPr lang="en-GB" sz="1200" b="0" dirty="0" err="1">
                <a:latin typeface="Calibri"/>
                <a:ea typeface="Calibri"/>
                <a:cs typeface="Calibri"/>
                <a:sym typeface="Calibri"/>
              </a:rPr>
              <a:t>sobre</a:t>
            </a:r>
            <a:r>
              <a:rPr lang="en-GB" sz="1200" b="0" dirty="0">
                <a:latin typeface="Calibri"/>
                <a:ea typeface="Calibri"/>
                <a:cs typeface="Calibri"/>
                <a:sym typeface="Calibri"/>
              </a:rPr>
              <a:t> </a:t>
            </a:r>
            <a:r>
              <a:rPr lang="en-GB" sz="1200" b="0" dirty="0" err="1">
                <a:latin typeface="Calibri"/>
                <a:ea typeface="Calibri"/>
                <a:cs typeface="Calibri"/>
                <a:sym typeface="Calibri"/>
              </a:rPr>
              <a:t>isolamento</a:t>
            </a:r>
            <a:r>
              <a:rPr lang="en-GB" sz="1200" b="0" dirty="0">
                <a:latin typeface="Calibri"/>
                <a:ea typeface="Calibri"/>
                <a:cs typeface="Calibri"/>
                <a:sym typeface="Calibri"/>
              </a:rPr>
              <a:t> e </a:t>
            </a:r>
            <a:r>
              <a:rPr lang="en-GB" sz="1200" b="0" dirty="0" err="1">
                <a:latin typeface="Calibri"/>
                <a:ea typeface="Calibri"/>
                <a:cs typeface="Calibri"/>
                <a:sym typeface="Calibri"/>
              </a:rPr>
              <a:t>contenção</a:t>
            </a:r>
            <a:r>
              <a:rPr lang="en-GB" sz="1200" b="0" dirty="0">
                <a:latin typeface="Calibri"/>
                <a:ea typeface="Calibri"/>
                <a:cs typeface="Calibri"/>
                <a:sym typeface="Calibri"/>
              </a:rPr>
              <a:t> (1 hora e 25 </a:t>
            </a:r>
            <a:r>
              <a:rPr lang="en-GB" sz="1200" b="0" dirty="0" err="1">
                <a:latin typeface="Calibri"/>
                <a:ea typeface="Calibri"/>
                <a:cs typeface="Calibri"/>
                <a:sym typeface="Calibri"/>
              </a:rPr>
              <a:t>minutos</a:t>
            </a:r>
            <a:r>
              <a:rPr lang="en-GB" sz="1200" b="0" dirty="0">
                <a:latin typeface="Calibri"/>
                <a:ea typeface="Calibri"/>
                <a:cs typeface="Calibri"/>
                <a:sym typeface="Calibri"/>
              </a:rPr>
              <a:t>) </a:t>
            </a:r>
          </a:p>
          <a:p>
            <a:pPr marL="0" lvl="0" indent="0" algn="l" rtl="0">
              <a:spcBef>
                <a:spcPts val="0"/>
              </a:spcBef>
              <a:spcAft>
                <a:spcPts val="0"/>
              </a:spcAft>
              <a:buNone/>
            </a:pPr>
            <a:r>
              <a:rPr lang="en-GB" sz="1200" b="1" dirty="0">
                <a:latin typeface="Calibri"/>
                <a:ea typeface="Calibri"/>
                <a:cs typeface="Calibri"/>
                <a:sym typeface="Calibri"/>
              </a:rPr>
              <a:t>Tema 5: </a:t>
            </a:r>
            <a:r>
              <a:rPr lang="en-GB" sz="1200" b="0" dirty="0" err="1">
                <a:latin typeface="Calibri"/>
                <a:ea typeface="Calibri"/>
                <a:cs typeface="Calibri"/>
                <a:sym typeface="Calibri"/>
              </a:rPr>
              <a:t>Identificando</a:t>
            </a:r>
            <a:r>
              <a:rPr lang="en-GB" sz="1200" b="0" dirty="0">
                <a:latin typeface="Calibri"/>
                <a:ea typeface="Calibri"/>
                <a:cs typeface="Calibri"/>
                <a:sym typeface="Calibri"/>
              </a:rPr>
              <a:t> </a:t>
            </a:r>
            <a:r>
              <a:rPr lang="en-GB" sz="1200" b="0" dirty="0" err="1">
                <a:latin typeface="Calibri"/>
                <a:ea typeface="Calibri"/>
                <a:cs typeface="Calibri"/>
                <a:sym typeface="Calibri"/>
              </a:rPr>
              <a:t>situações</a:t>
            </a:r>
            <a:r>
              <a:rPr lang="en-GB" sz="1200" b="0" dirty="0">
                <a:latin typeface="Calibri"/>
                <a:ea typeface="Calibri"/>
                <a:cs typeface="Calibri"/>
                <a:sym typeface="Calibri"/>
              </a:rPr>
              <a:t> </a:t>
            </a:r>
            <a:r>
              <a:rPr lang="en-GB" sz="1200" b="0" dirty="0" err="1">
                <a:latin typeface="Calibri"/>
                <a:ea typeface="Calibri"/>
                <a:cs typeface="Calibri"/>
                <a:sym typeface="Calibri"/>
              </a:rPr>
              <a:t>tensas</a:t>
            </a:r>
            <a:r>
              <a:rPr lang="en-GB" sz="1200" b="0" dirty="0">
                <a:latin typeface="Calibri"/>
                <a:ea typeface="Calibri"/>
                <a:cs typeface="Calibri"/>
                <a:sym typeface="Calibri"/>
              </a:rPr>
              <a:t> e </a:t>
            </a:r>
            <a:r>
              <a:rPr lang="en-GB" sz="1200" b="0" dirty="0" err="1">
                <a:latin typeface="Calibri"/>
                <a:ea typeface="Calibri"/>
                <a:cs typeface="Calibri"/>
                <a:sym typeface="Calibri"/>
              </a:rPr>
              <a:t>elementos</a:t>
            </a:r>
            <a:r>
              <a:rPr lang="en-GB" sz="1200" b="0" dirty="0">
                <a:latin typeface="Calibri"/>
                <a:ea typeface="Calibri"/>
                <a:cs typeface="Calibri"/>
                <a:sym typeface="Calibri"/>
              </a:rPr>
              <a:t> de </a:t>
            </a:r>
            <a:r>
              <a:rPr lang="en-GB" sz="1200" b="0" dirty="0" err="1">
                <a:latin typeface="Calibri"/>
                <a:ea typeface="Calibri"/>
                <a:cs typeface="Calibri"/>
                <a:sym typeface="Calibri"/>
              </a:rPr>
              <a:t>uma</a:t>
            </a:r>
            <a:r>
              <a:rPr lang="en-GB" sz="1200" b="0" dirty="0">
                <a:latin typeface="Calibri"/>
                <a:ea typeface="Calibri"/>
                <a:cs typeface="Calibri"/>
                <a:sym typeface="Calibri"/>
              </a:rPr>
              <a:t> </a:t>
            </a:r>
            <a:r>
              <a:rPr lang="en-GB" sz="1200" b="0" dirty="0" err="1">
                <a:latin typeface="Calibri"/>
                <a:ea typeface="Calibri"/>
                <a:cs typeface="Calibri"/>
                <a:sym typeface="Calibri"/>
              </a:rPr>
              <a:t>resposta</a:t>
            </a:r>
            <a:r>
              <a:rPr lang="en-GB" sz="1200" b="0" dirty="0">
                <a:latin typeface="Calibri"/>
                <a:ea typeface="Calibri"/>
                <a:cs typeface="Calibri"/>
                <a:sym typeface="Calibri"/>
              </a:rPr>
              <a:t> </a:t>
            </a:r>
            <a:r>
              <a:rPr lang="en-GB" sz="1200" b="0" dirty="0" err="1">
                <a:latin typeface="Calibri"/>
                <a:ea typeface="Calibri"/>
                <a:cs typeface="Calibri"/>
                <a:sym typeface="Calibri"/>
              </a:rPr>
              <a:t>bem-sucedida</a:t>
            </a:r>
            <a:r>
              <a:rPr lang="en-GB" sz="1200" b="0" dirty="0">
                <a:latin typeface="Calibri"/>
                <a:ea typeface="Calibri"/>
                <a:cs typeface="Calibri"/>
                <a:sym typeface="Calibri"/>
              </a:rPr>
              <a:t> (1 hora e 35 </a:t>
            </a:r>
            <a:r>
              <a:rPr lang="en-GB" sz="1200" b="0" dirty="0" err="1">
                <a:latin typeface="Calibri"/>
                <a:ea typeface="Calibri"/>
                <a:cs typeface="Calibri"/>
                <a:sym typeface="Calibri"/>
              </a:rPr>
              <a:t>minutos</a:t>
            </a:r>
            <a:r>
              <a:rPr lang="en-GB" sz="1200" b="0" dirty="0">
                <a:latin typeface="Calibri"/>
                <a:ea typeface="Calibri"/>
                <a:cs typeface="Calibri"/>
                <a:sym typeface="Calibri"/>
              </a:rPr>
              <a:t>) </a:t>
            </a:r>
          </a:p>
          <a:p>
            <a:pPr marL="0" lvl="0" indent="0" algn="l" rtl="0">
              <a:spcBef>
                <a:spcPts val="0"/>
              </a:spcBef>
              <a:spcAft>
                <a:spcPts val="0"/>
              </a:spcAft>
              <a:buNone/>
            </a:pPr>
            <a:r>
              <a:rPr lang="en-GB" sz="1200" b="1" dirty="0">
                <a:latin typeface="Calibri"/>
                <a:ea typeface="Calibri"/>
                <a:cs typeface="Calibri"/>
                <a:sym typeface="Calibri"/>
              </a:rPr>
              <a:t>Tema 6: </a:t>
            </a:r>
            <a:r>
              <a:rPr lang="en-GB" sz="1200" b="0" dirty="0" err="1">
                <a:latin typeface="Calibri"/>
                <a:ea typeface="Calibri"/>
                <a:cs typeface="Calibri"/>
                <a:sym typeface="Calibri"/>
              </a:rPr>
              <a:t>Planos</a:t>
            </a:r>
            <a:r>
              <a:rPr lang="en-GB" sz="1200" b="0" dirty="0">
                <a:latin typeface="Calibri"/>
                <a:ea typeface="Calibri"/>
                <a:cs typeface="Calibri"/>
                <a:sym typeface="Calibri"/>
              </a:rPr>
              <a:t> </a:t>
            </a:r>
            <a:r>
              <a:rPr lang="en-GB" sz="1200" b="0" dirty="0" err="1">
                <a:latin typeface="Calibri"/>
                <a:ea typeface="Calibri"/>
                <a:cs typeface="Calibri"/>
                <a:sym typeface="Calibri"/>
              </a:rPr>
              <a:t>individualizados</a:t>
            </a:r>
            <a:r>
              <a:rPr lang="en-GB" sz="1200" b="0" dirty="0">
                <a:latin typeface="Calibri"/>
                <a:ea typeface="Calibri"/>
                <a:cs typeface="Calibri"/>
                <a:sym typeface="Calibri"/>
              </a:rPr>
              <a:t> para </a:t>
            </a:r>
            <a:r>
              <a:rPr lang="en-GB" sz="1200" b="0" dirty="0" err="1">
                <a:latin typeface="Calibri"/>
                <a:ea typeface="Calibri"/>
                <a:cs typeface="Calibri"/>
                <a:sym typeface="Calibri"/>
              </a:rPr>
              <a:t>explorar</a:t>
            </a:r>
            <a:r>
              <a:rPr lang="en-GB" sz="1200" b="0" dirty="0">
                <a:latin typeface="Calibri"/>
                <a:ea typeface="Calibri"/>
                <a:cs typeface="Calibri"/>
                <a:sym typeface="Calibri"/>
              </a:rPr>
              <a:t> e responder a </a:t>
            </a:r>
            <a:r>
              <a:rPr lang="en-GB" sz="1200" b="0" dirty="0" err="1">
                <a:latin typeface="Calibri"/>
                <a:ea typeface="Calibri"/>
                <a:cs typeface="Calibri"/>
                <a:sym typeface="Calibri"/>
              </a:rPr>
              <a:t>sensibilidades</a:t>
            </a:r>
            <a:r>
              <a:rPr lang="en-GB" sz="1200" b="0" dirty="0">
                <a:latin typeface="Calibri"/>
                <a:ea typeface="Calibri"/>
                <a:cs typeface="Calibri"/>
                <a:sym typeface="Calibri"/>
              </a:rPr>
              <a:t> e </a:t>
            </a:r>
            <a:r>
              <a:rPr lang="en-GB" sz="1200" b="0" dirty="0" err="1">
                <a:latin typeface="Calibri"/>
                <a:ea typeface="Calibri"/>
                <a:cs typeface="Calibri"/>
                <a:sym typeface="Calibri"/>
              </a:rPr>
              <a:t>sinais</a:t>
            </a:r>
            <a:r>
              <a:rPr lang="en-GB" sz="1200" b="0" dirty="0">
                <a:latin typeface="Calibri"/>
                <a:ea typeface="Calibri"/>
                <a:cs typeface="Calibri"/>
                <a:sym typeface="Calibri"/>
              </a:rPr>
              <a:t> de </a:t>
            </a:r>
            <a:r>
              <a:rPr lang="en-GB" sz="1200" b="0" dirty="0" err="1">
                <a:latin typeface="Calibri"/>
                <a:ea typeface="Calibri"/>
                <a:cs typeface="Calibri"/>
                <a:sym typeface="Calibri"/>
              </a:rPr>
              <a:t>angústia</a:t>
            </a:r>
            <a:r>
              <a:rPr lang="en-GB" sz="1200" b="0" dirty="0">
                <a:latin typeface="Calibri"/>
                <a:ea typeface="Calibri"/>
                <a:cs typeface="Calibri"/>
                <a:sym typeface="Calibri"/>
              </a:rPr>
              <a:t> (1 hora) </a:t>
            </a:r>
          </a:p>
          <a:p>
            <a:pPr marL="0" lvl="0" indent="0" algn="l" rtl="0">
              <a:spcBef>
                <a:spcPts val="0"/>
              </a:spcBef>
              <a:spcAft>
                <a:spcPts val="0"/>
              </a:spcAft>
              <a:buNone/>
            </a:pPr>
            <a:r>
              <a:rPr lang="en-GB" sz="1200" b="1" dirty="0">
                <a:latin typeface="Calibri"/>
                <a:ea typeface="Calibri"/>
                <a:cs typeface="Calibri"/>
                <a:sym typeface="Calibri"/>
              </a:rPr>
              <a:t>Tema 7: </a:t>
            </a:r>
            <a:r>
              <a:rPr lang="en-GB" sz="1200" b="0" dirty="0" err="1">
                <a:latin typeface="Calibri"/>
                <a:ea typeface="Calibri"/>
                <a:cs typeface="Calibri"/>
                <a:sym typeface="Calibri"/>
              </a:rPr>
              <a:t>Criando</a:t>
            </a:r>
            <a:r>
              <a:rPr lang="en-GB" sz="1200" b="0" dirty="0">
                <a:latin typeface="Calibri"/>
                <a:ea typeface="Calibri"/>
                <a:cs typeface="Calibri"/>
                <a:sym typeface="Calibri"/>
              </a:rPr>
              <a:t> </a:t>
            </a:r>
            <a:r>
              <a:rPr lang="en-GB" sz="1200" b="0" dirty="0" err="1">
                <a:latin typeface="Calibri"/>
                <a:ea typeface="Calibri"/>
                <a:cs typeface="Calibri"/>
                <a:sym typeface="Calibri"/>
              </a:rPr>
              <a:t>uma</a:t>
            </a:r>
            <a:r>
              <a:rPr lang="en-GB" sz="1200" b="0" dirty="0">
                <a:latin typeface="Calibri"/>
                <a:ea typeface="Calibri"/>
                <a:cs typeface="Calibri"/>
                <a:sym typeface="Calibri"/>
              </a:rPr>
              <a:t> </a:t>
            </a:r>
            <a:r>
              <a:rPr lang="en-GB" sz="1200" b="0" dirty="0" err="1">
                <a:latin typeface="Calibri"/>
                <a:ea typeface="Calibri"/>
                <a:cs typeface="Calibri"/>
                <a:sym typeface="Calibri"/>
              </a:rPr>
              <a:t>cultura</a:t>
            </a:r>
            <a:r>
              <a:rPr lang="en-GB" sz="1200" b="0" dirty="0">
                <a:latin typeface="Calibri"/>
                <a:ea typeface="Calibri"/>
                <a:cs typeface="Calibri"/>
                <a:sym typeface="Calibri"/>
              </a:rPr>
              <a:t> de “</a:t>
            </a:r>
            <a:r>
              <a:rPr lang="en-GB" sz="1200" b="0" dirty="0" err="1">
                <a:latin typeface="Calibri"/>
                <a:ea typeface="Calibri"/>
                <a:cs typeface="Calibri"/>
                <a:sym typeface="Calibri"/>
              </a:rPr>
              <a:t>dizer</a:t>
            </a:r>
            <a:r>
              <a:rPr lang="en-GB" sz="1200" b="0" dirty="0">
                <a:latin typeface="Calibri"/>
                <a:ea typeface="Calibri"/>
                <a:cs typeface="Calibri"/>
                <a:sym typeface="Calibri"/>
              </a:rPr>
              <a:t> sim” e “</a:t>
            </a:r>
            <a:r>
              <a:rPr lang="en-GB" sz="1200" b="0" dirty="0" err="1">
                <a:latin typeface="Calibri"/>
                <a:ea typeface="Calibri"/>
                <a:cs typeface="Calibri"/>
                <a:sym typeface="Calibri"/>
              </a:rPr>
              <a:t>posso</a:t>
            </a:r>
            <a:r>
              <a:rPr lang="en-GB" sz="1200" b="0" dirty="0">
                <a:latin typeface="Calibri"/>
                <a:ea typeface="Calibri"/>
                <a:cs typeface="Calibri"/>
                <a:sym typeface="Calibri"/>
              </a:rPr>
              <a:t> </a:t>
            </a:r>
            <a:r>
              <a:rPr lang="en-GB" sz="1200" b="0" dirty="0" err="1">
                <a:latin typeface="Calibri"/>
                <a:ea typeface="Calibri"/>
                <a:cs typeface="Calibri"/>
                <a:sym typeface="Calibri"/>
              </a:rPr>
              <a:t>fazer</a:t>
            </a:r>
            <a:r>
              <a:rPr lang="en-GB" sz="1200" b="0" dirty="0">
                <a:latin typeface="Calibri"/>
                <a:ea typeface="Calibri"/>
                <a:cs typeface="Calibri"/>
                <a:sym typeface="Calibri"/>
              </a:rPr>
              <a:t>” (40 </a:t>
            </a:r>
            <a:r>
              <a:rPr lang="en-GB" sz="1200" b="0" dirty="0" err="1">
                <a:latin typeface="Calibri"/>
                <a:ea typeface="Calibri"/>
                <a:cs typeface="Calibri"/>
                <a:sym typeface="Calibri"/>
              </a:rPr>
              <a:t>minutos</a:t>
            </a:r>
            <a:r>
              <a:rPr lang="en-GB" sz="1200" b="0" dirty="0">
                <a:latin typeface="Calibri"/>
                <a:ea typeface="Calibri"/>
                <a:cs typeface="Calibri"/>
                <a:sym typeface="Calibri"/>
              </a:rPr>
              <a:t>) </a:t>
            </a:r>
          </a:p>
          <a:p>
            <a:pPr marL="0" lvl="0" indent="0" algn="l" rtl="0">
              <a:spcBef>
                <a:spcPts val="0"/>
              </a:spcBef>
              <a:spcAft>
                <a:spcPts val="0"/>
              </a:spcAft>
              <a:buNone/>
            </a:pPr>
            <a:r>
              <a:rPr lang="en-GB" sz="1200" b="1" dirty="0">
                <a:latin typeface="Calibri"/>
                <a:ea typeface="Calibri"/>
                <a:cs typeface="Calibri"/>
                <a:sym typeface="Calibri"/>
              </a:rPr>
              <a:t>Tema 8: </a:t>
            </a:r>
            <a:r>
              <a:rPr lang="en-GB" sz="1200" b="0" dirty="0">
                <a:latin typeface="Calibri"/>
                <a:ea typeface="Calibri"/>
                <a:cs typeface="Calibri"/>
                <a:sym typeface="Calibri"/>
              </a:rPr>
              <a:t>Ambientes de </a:t>
            </a:r>
            <a:r>
              <a:rPr lang="en-GB" sz="1200" b="0" dirty="0" err="1">
                <a:latin typeface="Calibri"/>
                <a:ea typeface="Calibri"/>
                <a:cs typeface="Calibri"/>
                <a:sym typeface="Calibri"/>
              </a:rPr>
              <a:t>apoio</a:t>
            </a:r>
            <a:r>
              <a:rPr lang="en-GB" sz="1200" b="0" dirty="0">
                <a:latin typeface="Calibri"/>
                <a:ea typeface="Calibri"/>
                <a:cs typeface="Calibri"/>
                <a:sym typeface="Calibri"/>
              </a:rPr>
              <a:t> e </a:t>
            </a:r>
            <a:r>
              <a:rPr lang="en-GB" sz="1200" b="0" dirty="0" err="1">
                <a:latin typeface="Calibri"/>
                <a:ea typeface="Calibri"/>
                <a:cs typeface="Calibri"/>
                <a:sym typeface="Calibri"/>
              </a:rPr>
              <a:t>uso</a:t>
            </a:r>
            <a:r>
              <a:rPr lang="en-GB" sz="1200" b="0" dirty="0">
                <a:latin typeface="Calibri"/>
                <a:ea typeface="Calibri"/>
                <a:cs typeface="Calibri"/>
                <a:sym typeface="Calibri"/>
              </a:rPr>
              <a:t> de salas de </a:t>
            </a:r>
            <a:r>
              <a:rPr lang="en-GB" sz="1200" b="0" dirty="0" err="1">
                <a:latin typeface="Calibri"/>
                <a:ea typeface="Calibri"/>
                <a:cs typeface="Calibri"/>
                <a:sym typeface="Calibri"/>
              </a:rPr>
              <a:t>acolhimento</a:t>
            </a:r>
            <a:r>
              <a:rPr lang="en-GB" sz="1200" b="0" dirty="0">
                <a:latin typeface="Calibri"/>
                <a:ea typeface="Calibri"/>
                <a:cs typeface="Calibri"/>
                <a:sym typeface="Calibri"/>
              </a:rPr>
              <a:t> (55 </a:t>
            </a:r>
            <a:r>
              <a:rPr lang="en-GB" sz="1200" b="0" dirty="0" err="1">
                <a:latin typeface="Calibri"/>
                <a:ea typeface="Calibri"/>
                <a:cs typeface="Calibri"/>
                <a:sym typeface="Calibri"/>
              </a:rPr>
              <a:t>minutos</a:t>
            </a:r>
            <a:r>
              <a:rPr lang="en-GB" sz="1200" b="0" dirty="0">
                <a:latin typeface="Calibri"/>
                <a:ea typeface="Calibri"/>
                <a:cs typeface="Calibri"/>
                <a:sym typeface="Calibri"/>
              </a:rPr>
              <a:t>) </a:t>
            </a:r>
          </a:p>
          <a:p>
            <a:pPr marL="0" lvl="0" indent="0" algn="l" rtl="0">
              <a:spcBef>
                <a:spcPts val="0"/>
              </a:spcBef>
              <a:spcAft>
                <a:spcPts val="0"/>
              </a:spcAft>
              <a:buNone/>
            </a:pPr>
            <a:r>
              <a:rPr lang="en-GB" sz="1200" b="1" dirty="0">
                <a:latin typeface="Calibri"/>
                <a:ea typeface="Calibri"/>
                <a:cs typeface="Calibri"/>
                <a:sym typeface="Calibri"/>
              </a:rPr>
              <a:t>Tema 9: </a:t>
            </a:r>
            <a:r>
              <a:rPr lang="en-GB" sz="1200" b="0" dirty="0" err="1">
                <a:latin typeface="Calibri"/>
                <a:ea typeface="Calibri"/>
                <a:cs typeface="Calibri"/>
                <a:sym typeface="Calibri"/>
              </a:rPr>
              <a:t>Redirecionamento</a:t>
            </a:r>
            <a:r>
              <a:rPr lang="en-GB" sz="1200" b="0" dirty="0">
                <a:latin typeface="Calibri"/>
                <a:ea typeface="Calibri"/>
                <a:cs typeface="Calibri"/>
                <a:sym typeface="Calibri"/>
              </a:rPr>
              <a:t> de </a:t>
            </a:r>
            <a:r>
              <a:rPr lang="en-GB" sz="1200" b="0" dirty="0" err="1">
                <a:latin typeface="Calibri"/>
                <a:ea typeface="Calibri"/>
                <a:cs typeface="Calibri"/>
                <a:sym typeface="Calibri"/>
              </a:rPr>
              <a:t>situações</a:t>
            </a:r>
            <a:r>
              <a:rPr lang="en-GB" sz="1200" b="0" dirty="0">
                <a:latin typeface="Calibri"/>
                <a:ea typeface="Calibri"/>
                <a:cs typeface="Calibri"/>
                <a:sym typeface="Calibri"/>
              </a:rPr>
              <a:t> </a:t>
            </a:r>
            <a:r>
              <a:rPr lang="en-GB" sz="1200" b="0" dirty="0" err="1">
                <a:latin typeface="Calibri"/>
                <a:ea typeface="Calibri"/>
                <a:cs typeface="Calibri"/>
                <a:sym typeface="Calibri"/>
              </a:rPr>
              <a:t>tensas</a:t>
            </a:r>
            <a:r>
              <a:rPr lang="en-GB" sz="1200" b="0" dirty="0">
                <a:latin typeface="Calibri"/>
                <a:ea typeface="Calibri"/>
                <a:cs typeface="Calibri"/>
                <a:sym typeface="Calibri"/>
              </a:rPr>
              <a:t> e </a:t>
            </a:r>
            <a:r>
              <a:rPr lang="en-GB" sz="1200" b="0" dirty="0" err="1">
                <a:latin typeface="Calibri"/>
                <a:ea typeface="Calibri"/>
                <a:cs typeface="Calibri"/>
                <a:sym typeface="Calibri"/>
              </a:rPr>
              <a:t>conflitantes</a:t>
            </a:r>
            <a:r>
              <a:rPr lang="en-GB" sz="1200" b="0" dirty="0">
                <a:latin typeface="Calibri"/>
                <a:ea typeface="Calibri"/>
                <a:cs typeface="Calibri"/>
                <a:sym typeface="Calibri"/>
              </a:rPr>
              <a:t> (15 </a:t>
            </a:r>
            <a:r>
              <a:rPr lang="en-GB" sz="1200" b="0" dirty="0" err="1">
                <a:latin typeface="Calibri"/>
                <a:ea typeface="Calibri"/>
                <a:cs typeface="Calibri"/>
                <a:sym typeface="Calibri"/>
              </a:rPr>
              <a:t>minutos</a:t>
            </a:r>
            <a:r>
              <a:rPr lang="en-GB" sz="1200" b="0" dirty="0">
                <a:latin typeface="Calibri"/>
                <a:ea typeface="Calibri"/>
                <a:cs typeface="Calibri"/>
                <a:sym typeface="Calibri"/>
              </a:rPr>
              <a:t>) </a:t>
            </a:r>
          </a:p>
          <a:p>
            <a:pPr marL="0" lvl="0" indent="0" algn="l" rtl="0">
              <a:spcBef>
                <a:spcPts val="0"/>
              </a:spcBef>
              <a:spcAft>
                <a:spcPts val="0"/>
              </a:spcAft>
              <a:buNone/>
            </a:pPr>
            <a:r>
              <a:rPr lang="en-GB" sz="1200" b="1" dirty="0">
                <a:latin typeface="Calibri"/>
                <a:ea typeface="Calibri"/>
                <a:cs typeface="Calibri"/>
                <a:sym typeface="Calibri"/>
              </a:rPr>
              <a:t>Tema 10: </a:t>
            </a:r>
            <a:r>
              <a:rPr lang="en-GB" sz="1200" b="0" dirty="0">
                <a:latin typeface="Calibri"/>
                <a:ea typeface="Calibri"/>
                <a:cs typeface="Calibri"/>
                <a:sym typeface="Calibri"/>
              </a:rPr>
              <a:t>Equipes de </a:t>
            </a:r>
            <a:r>
              <a:rPr lang="en-GB" sz="1200" b="0" dirty="0" err="1">
                <a:latin typeface="Calibri"/>
                <a:ea typeface="Calibri"/>
                <a:cs typeface="Calibri"/>
                <a:sym typeface="Calibri"/>
              </a:rPr>
              <a:t>resposta</a:t>
            </a:r>
            <a:r>
              <a:rPr lang="en-GB" sz="1200" b="0" dirty="0">
                <a:latin typeface="Calibri"/>
                <a:ea typeface="Calibri"/>
                <a:cs typeface="Calibri"/>
                <a:sym typeface="Calibri"/>
              </a:rPr>
              <a:t> (1 hora) </a:t>
            </a:r>
          </a:p>
          <a:p>
            <a:pPr marL="0" lvl="0" indent="0" algn="l" rtl="0">
              <a:spcBef>
                <a:spcPts val="0"/>
              </a:spcBef>
              <a:spcAft>
                <a:spcPts val="0"/>
              </a:spcAft>
              <a:buNone/>
            </a:pPr>
            <a:r>
              <a:rPr lang="en-GB" sz="1200" b="1" dirty="0">
                <a:latin typeface="Calibri"/>
                <a:ea typeface="Calibri"/>
                <a:cs typeface="Calibri"/>
                <a:sym typeface="Calibri"/>
              </a:rPr>
              <a:t>Tema 11:</a:t>
            </a:r>
            <a:r>
              <a:rPr lang="en-GB" sz="1200" b="0" dirty="0">
                <a:latin typeface="Calibri"/>
                <a:ea typeface="Calibri"/>
                <a:cs typeface="Calibri"/>
                <a:sym typeface="Calibri"/>
              </a:rPr>
              <a:t> </a:t>
            </a:r>
            <a:r>
              <a:rPr lang="en-GB" sz="1200" b="0" dirty="0" err="1">
                <a:latin typeface="Calibri"/>
                <a:ea typeface="Calibri"/>
                <a:cs typeface="Calibri"/>
                <a:sym typeface="Calibri"/>
              </a:rPr>
              <a:t>Ação</a:t>
            </a:r>
            <a:r>
              <a:rPr lang="en-GB" sz="1200" b="0" dirty="0">
                <a:latin typeface="Calibri"/>
                <a:ea typeface="Calibri"/>
                <a:cs typeface="Calibri"/>
                <a:sym typeface="Calibri"/>
              </a:rPr>
              <a:t> a ser </a:t>
            </a:r>
            <a:r>
              <a:rPr lang="en-GB" sz="1200" b="0" dirty="0" err="1">
                <a:latin typeface="Calibri"/>
                <a:ea typeface="Calibri"/>
                <a:cs typeface="Calibri"/>
                <a:sym typeface="Calibri"/>
              </a:rPr>
              <a:t>tomada</a:t>
            </a:r>
            <a:r>
              <a:rPr lang="en-GB" sz="1200" b="0" dirty="0">
                <a:latin typeface="Calibri"/>
                <a:ea typeface="Calibri"/>
                <a:cs typeface="Calibri"/>
                <a:sym typeface="Calibri"/>
              </a:rPr>
              <a:t> para </a:t>
            </a:r>
            <a:r>
              <a:rPr lang="en-GB" sz="1200" b="0" dirty="0" err="1">
                <a:latin typeface="Calibri"/>
                <a:ea typeface="Calibri"/>
                <a:cs typeface="Calibri"/>
                <a:sym typeface="Calibri"/>
              </a:rPr>
              <a:t>eliminar</a:t>
            </a:r>
            <a:r>
              <a:rPr lang="en-GB" sz="1200" b="0" dirty="0">
                <a:latin typeface="Calibri"/>
                <a:ea typeface="Calibri"/>
                <a:cs typeface="Calibri"/>
                <a:sym typeface="Calibri"/>
              </a:rPr>
              <a:t> </a:t>
            </a:r>
            <a:r>
              <a:rPr lang="en-GB" sz="1200" b="0" dirty="0" err="1">
                <a:latin typeface="Calibri"/>
                <a:ea typeface="Calibri"/>
                <a:cs typeface="Calibri"/>
                <a:sym typeface="Calibri"/>
              </a:rPr>
              <a:t>isolamento</a:t>
            </a:r>
            <a:r>
              <a:rPr lang="en-GB" sz="1200" b="0" dirty="0">
                <a:latin typeface="Calibri"/>
                <a:ea typeface="Calibri"/>
                <a:cs typeface="Calibri"/>
                <a:sym typeface="Calibri"/>
              </a:rPr>
              <a:t> e </a:t>
            </a:r>
            <a:r>
              <a:rPr lang="en-GB" sz="1200" b="0" dirty="0" err="1">
                <a:latin typeface="Calibri"/>
                <a:ea typeface="Calibri"/>
                <a:cs typeface="Calibri"/>
                <a:sym typeface="Calibri"/>
              </a:rPr>
              <a:t>contenção</a:t>
            </a:r>
            <a:r>
              <a:rPr lang="en-GB" sz="1200" b="0" dirty="0">
                <a:latin typeface="Calibri"/>
                <a:ea typeface="Calibri"/>
                <a:cs typeface="Calibri"/>
                <a:sym typeface="Calibri"/>
              </a:rPr>
              <a:t> (2 horas e 10 </a:t>
            </a:r>
            <a:r>
              <a:rPr lang="en-GB" sz="1200" b="0" dirty="0" err="1">
                <a:latin typeface="Calibri"/>
                <a:ea typeface="Calibri"/>
                <a:cs typeface="Calibri"/>
                <a:sym typeface="Calibri"/>
              </a:rPr>
              <a:t>minutos</a:t>
            </a:r>
            <a:r>
              <a:rPr lang="en-GB" sz="1200" b="0" dirty="0">
                <a:latin typeface="Calibri"/>
                <a:ea typeface="Calibri"/>
                <a:cs typeface="Calibri"/>
                <a:sym typeface="Calibri"/>
              </a:rPr>
              <a:t>) </a:t>
            </a:r>
          </a:p>
          <a:p>
            <a:pPr marL="0" lvl="0" indent="0" algn="l" rtl="0">
              <a:lnSpc>
                <a:spcPct val="115000"/>
              </a:lnSpc>
              <a:spcBef>
                <a:spcPts val="0"/>
              </a:spcBef>
              <a:spcAft>
                <a:spcPts val="0"/>
              </a:spcAft>
              <a:buNone/>
            </a:pPr>
            <a:r>
              <a:rPr lang="en-GB" b="1" dirty="0">
                <a:solidFill>
                  <a:srgbClr val="4F81BD"/>
                </a:solidFill>
                <a:latin typeface="Calibri"/>
                <a:ea typeface="Calibri"/>
                <a:cs typeface="Calibri"/>
                <a:sym typeface="Calibri"/>
              </a:rPr>
              <a:t>Para </a:t>
            </a:r>
            <a:r>
              <a:rPr lang="en-GB" b="1" dirty="0" err="1">
                <a:solidFill>
                  <a:srgbClr val="4F81BD"/>
                </a:solidFill>
                <a:latin typeface="Calibri"/>
                <a:ea typeface="Calibri"/>
                <a:cs typeface="Calibri"/>
                <a:sym typeface="Calibri"/>
              </a:rPr>
              <a:t>obter</a:t>
            </a:r>
            <a:r>
              <a:rPr lang="en-GB" b="1" dirty="0">
                <a:solidFill>
                  <a:srgbClr val="4F81BD"/>
                </a:solidFill>
                <a:latin typeface="Calibri"/>
                <a:ea typeface="Calibri"/>
                <a:cs typeface="Calibri"/>
                <a:sym typeface="Calibri"/>
              </a:rPr>
              <a:t> a </a:t>
            </a:r>
            <a:r>
              <a:rPr lang="en-GB" b="1" dirty="0" err="1">
                <a:solidFill>
                  <a:srgbClr val="4F81BD"/>
                </a:solidFill>
                <a:latin typeface="Calibri"/>
                <a:ea typeface="Calibri"/>
                <a:cs typeface="Calibri"/>
                <a:sym typeface="Calibri"/>
              </a:rPr>
              <a:t>lista</a:t>
            </a:r>
            <a:r>
              <a:rPr lang="en-GB" b="1"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completa</a:t>
            </a:r>
            <a:r>
              <a:rPr lang="en-GB" b="1" dirty="0">
                <a:solidFill>
                  <a:srgbClr val="4F81BD"/>
                </a:solidFill>
                <a:latin typeface="Calibri"/>
                <a:ea typeface="Calibri"/>
                <a:cs typeface="Calibri"/>
                <a:sym typeface="Calibri"/>
              </a:rPr>
              <a:t> de </a:t>
            </a:r>
            <a:r>
              <a:rPr lang="en-GB" b="1" dirty="0" err="1">
                <a:solidFill>
                  <a:srgbClr val="4F81BD"/>
                </a:solidFill>
                <a:latin typeface="Calibri"/>
                <a:ea typeface="Calibri"/>
                <a:cs typeface="Calibri"/>
                <a:sym typeface="Calibri"/>
              </a:rPr>
              <a:t>referências</a:t>
            </a:r>
            <a:r>
              <a:rPr lang="en-GB" b="1"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incluídas</a:t>
            </a:r>
            <a:r>
              <a:rPr lang="en-GB" b="1"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nas</a:t>
            </a:r>
            <a:r>
              <a:rPr lang="en-GB" b="1"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páginas</a:t>
            </a:r>
            <a:r>
              <a:rPr lang="en-GB" b="1" dirty="0">
                <a:solidFill>
                  <a:srgbClr val="4F81BD"/>
                </a:solidFill>
                <a:latin typeface="Calibri"/>
                <a:ea typeface="Calibri"/>
                <a:cs typeface="Calibri"/>
                <a:sym typeface="Calibri"/>
              </a:rPr>
              <a:t> de </a:t>
            </a:r>
            <a:r>
              <a:rPr lang="en-GB" b="1" dirty="0" err="1">
                <a:solidFill>
                  <a:srgbClr val="4F81BD"/>
                </a:solidFill>
                <a:latin typeface="Calibri"/>
                <a:ea typeface="Calibri"/>
                <a:cs typeface="Calibri"/>
                <a:sym typeface="Calibri"/>
              </a:rPr>
              <a:t>notas</a:t>
            </a:r>
            <a:r>
              <a:rPr lang="en-GB" b="1"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destes</a:t>
            </a:r>
            <a:r>
              <a:rPr lang="en-GB" b="1" dirty="0">
                <a:solidFill>
                  <a:srgbClr val="4F81BD"/>
                </a:solidFill>
                <a:latin typeface="Calibri"/>
                <a:ea typeface="Calibri"/>
                <a:cs typeface="Calibri"/>
                <a:sym typeface="Calibri"/>
              </a:rPr>
              <a:t> slides, </a:t>
            </a:r>
            <a:r>
              <a:rPr lang="en-GB" b="1" dirty="0" err="1">
                <a:solidFill>
                  <a:srgbClr val="4F81BD"/>
                </a:solidFill>
                <a:latin typeface="Calibri"/>
                <a:ea typeface="Calibri"/>
                <a:cs typeface="Calibri"/>
                <a:sym typeface="Calibri"/>
              </a:rPr>
              <a:t>consulte</a:t>
            </a:r>
            <a:r>
              <a:rPr lang="en-GB" b="1" dirty="0">
                <a:solidFill>
                  <a:srgbClr val="4F81BD"/>
                </a:solidFill>
                <a:latin typeface="Calibri"/>
                <a:ea typeface="Calibri"/>
                <a:cs typeface="Calibri"/>
                <a:sym typeface="Calibri"/>
              </a:rPr>
              <a:t> o </a:t>
            </a:r>
            <a:r>
              <a:rPr lang="en-GB" b="1" dirty="0" err="1">
                <a:solidFill>
                  <a:srgbClr val="4F81BD"/>
                </a:solidFill>
                <a:latin typeface="Calibri"/>
                <a:ea typeface="Calibri"/>
                <a:cs typeface="Calibri"/>
                <a:sym typeface="Calibri"/>
              </a:rPr>
              <a:t>módulo</a:t>
            </a:r>
            <a:r>
              <a:rPr lang="en-GB" b="1"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correspondente</a:t>
            </a:r>
            <a:r>
              <a:rPr lang="en-GB" b="1" dirty="0">
                <a:solidFill>
                  <a:srgbClr val="4F81BD"/>
                </a:solidFill>
                <a:latin typeface="Calibri"/>
                <a:ea typeface="Calibri"/>
                <a:cs typeface="Calibri"/>
                <a:sym typeface="Calibri"/>
              </a:rPr>
              <a:t>.</a:t>
            </a:r>
            <a:endParaRPr dirty="0"/>
          </a:p>
          <a:p>
            <a:pPr marL="0" lvl="0" indent="0" algn="l" rtl="0">
              <a:lnSpc>
                <a:spcPct val="115000"/>
              </a:lnSpc>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dirty="0"/>
          </a:p>
        </p:txBody>
      </p:sp>
      <p:sp>
        <p:nvSpPr>
          <p:cNvPr id="121" name="Google Shape;12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b="1" dirty="0" err="1">
                <a:latin typeface="Calibri"/>
                <a:ea typeface="Calibri"/>
                <a:cs typeface="Calibri"/>
                <a:sym typeface="Calibri"/>
              </a:rPr>
              <a:t>Suposição</a:t>
            </a:r>
            <a:r>
              <a:rPr lang="en-GB" b="1" dirty="0">
                <a:latin typeface="Calibri"/>
                <a:ea typeface="Calibri"/>
                <a:cs typeface="Calibri"/>
                <a:sym typeface="Calibri"/>
              </a:rPr>
              <a:t> 3: O </a:t>
            </a:r>
            <a:r>
              <a:rPr lang="en-GB" b="1" dirty="0" err="1">
                <a:latin typeface="Calibri"/>
                <a:ea typeface="Calibri"/>
                <a:cs typeface="Calibri"/>
                <a:sym typeface="Calibri"/>
              </a:rPr>
              <a:t>isolamento</a:t>
            </a:r>
            <a:r>
              <a:rPr lang="en-GB" b="1" dirty="0">
                <a:latin typeface="Calibri"/>
                <a:ea typeface="Calibri"/>
                <a:cs typeface="Calibri"/>
                <a:sym typeface="Calibri"/>
              </a:rPr>
              <a:t> e as </a:t>
            </a:r>
            <a:r>
              <a:rPr lang="en-GB" b="1" dirty="0" err="1">
                <a:latin typeface="Calibri"/>
                <a:ea typeface="Calibri"/>
                <a:cs typeface="Calibri"/>
                <a:sym typeface="Calibri"/>
              </a:rPr>
              <a:t>contenções</a:t>
            </a:r>
            <a:r>
              <a:rPr lang="en-GB" b="1" dirty="0">
                <a:latin typeface="Calibri"/>
                <a:ea typeface="Calibri"/>
                <a:cs typeface="Calibri"/>
                <a:sym typeface="Calibri"/>
              </a:rPr>
              <a:t> </a:t>
            </a:r>
            <a:r>
              <a:rPr lang="en-GB" b="1" dirty="0" err="1">
                <a:latin typeface="Calibri"/>
                <a:ea typeface="Calibri"/>
                <a:cs typeface="Calibri"/>
                <a:sym typeface="Calibri"/>
              </a:rPr>
              <a:t>impedem</a:t>
            </a:r>
            <a:r>
              <a:rPr lang="en-GB" b="1" dirty="0">
                <a:latin typeface="Calibri"/>
                <a:ea typeface="Calibri"/>
                <a:cs typeface="Calibri"/>
                <a:sym typeface="Calibri"/>
              </a:rPr>
              <a:t> </a:t>
            </a:r>
            <a:r>
              <a:rPr lang="en-GB" b="1" dirty="0" err="1">
                <a:latin typeface="Calibri"/>
                <a:ea typeface="Calibri"/>
                <a:cs typeface="Calibri"/>
                <a:sym typeface="Calibri"/>
              </a:rPr>
              <a:t>comportamentos</a:t>
            </a:r>
            <a:r>
              <a:rPr lang="en-GB" b="1" dirty="0">
                <a:latin typeface="Calibri"/>
                <a:ea typeface="Calibri"/>
                <a:cs typeface="Calibri"/>
                <a:sym typeface="Calibri"/>
              </a:rPr>
              <a:t> </a:t>
            </a:r>
            <a:r>
              <a:rPr lang="en-GB" b="1" dirty="0" err="1">
                <a:latin typeface="Calibri"/>
                <a:ea typeface="Calibri"/>
                <a:cs typeface="Calibri"/>
                <a:sym typeface="Calibri"/>
              </a:rPr>
              <a:t>violentos</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As </a:t>
            </a:r>
            <a:r>
              <a:rPr lang="en-GB" dirty="0" err="1">
                <a:latin typeface="Calibri"/>
                <a:ea typeface="Calibri"/>
                <a:cs typeface="Calibri"/>
                <a:sym typeface="Calibri"/>
              </a:rPr>
              <a:t>evidências</a:t>
            </a:r>
            <a:r>
              <a:rPr lang="en-GB" dirty="0">
                <a:latin typeface="Calibri"/>
                <a:ea typeface="Calibri"/>
                <a:cs typeface="Calibri"/>
                <a:sym typeface="Calibri"/>
              </a:rPr>
              <a:t> </a:t>
            </a:r>
            <a:r>
              <a:rPr lang="en-GB" dirty="0" err="1">
                <a:latin typeface="Calibri"/>
                <a:ea typeface="Calibri"/>
                <a:cs typeface="Calibri"/>
                <a:sym typeface="Calibri"/>
              </a:rPr>
              <a:t>mostram</a:t>
            </a:r>
            <a:r>
              <a:rPr lang="en-GB" dirty="0">
                <a:latin typeface="Calibri"/>
                <a:ea typeface="Calibri"/>
                <a:cs typeface="Calibri"/>
                <a:sym typeface="Calibri"/>
              </a:rPr>
              <a:t> que o </a:t>
            </a:r>
            <a:r>
              <a:rPr lang="en-GB" dirty="0" err="1">
                <a:latin typeface="Calibri"/>
                <a:ea typeface="Calibri"/>
                <a:cs typeface="Calibri"/>
                <a:sym typeface="Calibri"/>
              </a:rPr>
              <a:t>isolamento</a:t>
            </a:r>
            <a:r>
              <a:rPr lang="en-GB" dirty="0">
                <a:latin typeface="Calibri"/>
                <a:ea typeface="Calibri"/>
                <a:cs typeface="Calibri"/>
                <a:sym typeface="Calibri"/>
              </a:rPr>
              <a:t> e as </a:t>
            </a:r>
            <a:r>
              <a:rPr lang="en-GB" dirty="0" err="1">
                <a:latin typeface="Calibri"/>
                <a:ea typeface="Calibri"/>
                <a:cs typeface="Calibri"/>
                <a:sym typeface="Calibri"/>
              </a:rPr>
              <a:t>contenções</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agravar</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sentimentos</a:t>
            </a:r>
            <a:r>
              <a:rPr lang="en-GB" dirty="0">
                <a:latin typeface="Calibri"/>
                <a:ea typeface="Calibri"/>
                <a:cs typeface="Calibri"/>
                <a:sym typeface="Calibri"/>
              </a:rPr>
              <a:t> de </a:t>
            </a:r>
            <a:r>
              <a:rPr lang="en-GB" dirty="0" err="1">
                <a:latin typeface="Calibri"/>
                <a:ea typeface="Calibri"/>
                <a:cs typeface="Calibri"/>
                <a:sym typeface="Calibri"/>
              </a:rPr>
              <a:t>frustração</a:t>
            </a:r>
            <a:r>
              <a:rPr lang="en-GB" dirty="0">
                <a:latin typeface="Calibri"/>
                <a:ea typeface="Calibri"/>
                <a:cs typeface="Calibri"/>
                <a:sym typeface="Calibri"/>
              </a:rPr>
              <a:t> e </a:t>
            </a:r>
            <a:r>
              <a:rPr lang="en-GB" dirty="0" err="1">
                <a:latin typeface="Calibri"/>
                <a:ea typeface="Calibri"/>
                <a:cs typeface="Calibri"/>
                <a:sym typeface="Calibri"/>
              </a:rPr>
              <a:t>raiva</a:t>
            </a:r>
            <a:r>
              <a:rPr lang="en-GB" dirty="0">
                <a:latin typeface="Calibri"/>
                <a:ea typeface="Calibri"/>
                <a:cs typeface="Calibri"/>
                <a:sym typeface="Calibri"/>
              </a:rPr>
              <a:t>, </a:t>
            </a:r>
            <a:r>
              <a:rPr lang="en-GB" dirty="0" err="1">
                <a:latin typeface="Calibri"/>
                <a:ea typeface="Calibri"/>
                <a:cs typeface="Calibri"/>
                <a:sym typeface="Calibri"/>
              </a:rPr>
              <a:t>resultando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comportamentos</a:t>
            </a:r>
            <a:r>
              <a:rPr lang="en-GB" dirty="0">
                <a:latin typeface="Calibri"/>
                <a:ea typeface="Calibri"/>
                <a:cs typeface="Calibri"/>
                <a:sym typeface="Calibri"/>
              </a:rPr>
              <a:t> </a:t>
            </a:r>
            <a:r>
              <a:rPr lang="en-GB" dirty="0" err="1">
                <a:latin typeface="Calibri"/>
                <a:ea typeface="Calibri"/>
                <a:cs typeface="Calibri"/>
                <a:sym typeface="Calibri"/>
              </a:rPr>
              <a:t>mais</a:t>
            </a:r>
            <a:r>
              <a:rPr lang="en-GB" dirty="0">
                <a:latin typeface="Calibri"/>
                <a:ea typeface="Calibri"/>
                <a:cs typeface="Calibri"/>
                <a:sym typeface="Calibri"/>
              </a:rPr>
              <a:t> </a:t>
            </a:r>
            <a:r>
              <a:rPr lang="en-GB" dirty="0" err="1">
                <a:latin typeface="Calibri"/>
                <a:ea typeface="Calibri"/>
                <a:cs typeface="Calibri"/>
                <a:sym typeface="Calibri"/>
              </a:rPr>
              <a:t>prejudiciais</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De </a:t>
            </a:r>
            <a:r>
              <a:rPr lang="en-GB" dirty="0" err="1">
                <a:latin typeface="Calibri"/>
                <a:ea typeface="Calibri"/>
                <a:cs typeface="Calibri"/>
                <a:sym typeface="Calibri"/>
              </a:rPr>
              <a:t>fato</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já</a:t>
            </a:r>
            <a:r>
              <a:rPr lang="en-GB" dirty="0">
                <a:latin typeface="Calibri"/>
                <a:ea typeface="Calibri"/>
                <a:cs typeface="Calibri"/>
                <a:sym typeface="Calibri"/>
              </a:rPr>
              <a:t> </a:t>
            </a:r>
            <a:r>
              <a:rPr lang="en-GB" dirty="0" err="1">
                <a:latin typeface="Calibri"/>
                <a:ea typeface="Calibri"/>
                <a:cs typeface="Calibri"/>
                <a:sym typeface="Calibri"/>
              </a:rPr>
              <a:t>passaram</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práticas</a:t>
            </a:r>
            <a:r>
              <a:rPr lang="en-GB" dirty="0">
                <a:latin typeface="Calibri"/>
                <a:ea typeface="Calibri"/>
                <a:cs typeface="Calibri"/>
                <a:sym typeface="Calibri"/>
              </a:rPr>
              <a:t> </a:t>
            </a:r>
            <a:r>
              <a:rPr lang="en-GB" dirty="0" err="1">
                <a:latin typeface="Calibri"/>
                <a:ea typeface="Calibri"/>
                <a:cs typeface="Calibri"/>
                <a:sym typeface="Calibri"/>
              </a:rPr>
              <a:t>coercivas</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isolamento</a:t>
            </a:r>
            <a:r>
              <a:rPr lang="en-GB" dirty="0">
                <a:latin typeface="Calibri"/>
                <a:ea typeface="Calibri"/>
                <a:cs typeface="Calibri"/>
                <a:sym typeface="Calibri"/>
              </a:rPr>
              <a:t> e </a:t>
            </a:r>
            <a:r>
              <a:rPr lang="en-GB" dirty="0" err="1">
                <a:latin typeface="Calibri"/>
                <a:ea typeface="Calibri"/>
                <a:cs typeface="Calibri"/>
                <a:sym typeface="Calibri"/>
              </a:rPr>
              <a:t>contenções</a:t>
            </a:r>
            <a:r>
              <a:rPr lang="en-GB" dirty="0">
                <a:latin typeface="Calibri"/>
                <a:ea typeface="Calibri"/>
                <a:cs typeface="Calibri"/>
                <a:sym typeface="Calibri"/>
              </a:rPr>
              <a:t>, e </a:t>
            </a:r>
            <a:r>
              <a:rPr lang="en-GB" dirty="0" err="1">
                <a:latin typeface="Calibri"/>
                <a:ea typeface="Calibri"/>
                <a:cs typeface="Calibri"/>
                <a:sym typeface="Calibri"/>
              </a:rPr>
              <a:t>pelos</a:t>
            </a:r>
            <a:r>
              <a:rPr lang="en-GB" dirty="0">
                <a:latin typeface="Calibri"/>
                <a:ea typeface="Calibri"/>
                <a:cs typeface="Calibri"/>
                <a:sym typeface="Calibri"/>
              </a:rPr>
              <a:t> </a:t>
            </a:r>
            <a:r>
              <a:rPr lang="en-GB" dirty="0" err="1">
                <a:latin typeface="Calibri"/>
                <a:ea typeface="Calibri"/>
                <a:cs typeface="Calibri"/>
                <a:sym typeface="Calibri"/>
              </a:rPr>
              <a:t>sentimentos</a:t>
            </a:r>
            <a:r>
              <a:rPr lang="en-GB" dirty="0">
                <a:latin typeface="Calibri"/>
                <a:ea typeface="Calibri"/>
                <a:cs typeface="Calibri"/>
                <a:sym typeface="Calibri"/>
              </a:rPr>
              <a:t> </a:t>
            </a:r>
            <a:r>
              <a:rPr lang="en-GB" dirty="0" err="1">
                <a:latin typeface="Calibri"/>
                <a:ea typeface="Calibri"/>
                <a:cs typeface="Calibri"/>
                <a:sym typeface="Calibri"/>
              </a:rPr>
              <a:t>associados</a:t>
            </a:r>
            <a:r>
              <a:rPr lang="en-GB" dirty="0">
                <a:latin typeface="Calibri"/>
                <a:ea typeface="Calibri"/>
                <a:cs typeface="Calibri"/>
                <a:sym typeface="Calibri"/>
              </a:rPr>
              <a:t> de </a:t>
            </a:r>
            <a:r>
              <a:rPr lang="en-GB" dirty="0" err="1">
                <a:latin typeface="Calibri"/>
                <a:ea typeface="Calibri"/>
                <a:cs typeface="Calibri"/>
                <a:sym typeface="Calibri"/>
              </a:rPr>
              <a:t>perda</a:t>
            </a:r>
            <a:r>
              <a:rPr lang="en-GB" dirty="0">
                <a:latin typeface="Calibri"/>
                <a:ea typeface="Calibri"/>
                <a:cs typeface="Calibri"/>
                <a:sym typeface="Calibri"/>
              </a:rPr>
              <a:t> de </a:t>
            </a:r>
            <a:r>
              <a:rPr lang="en-GB" dirty="0" err="1">
                <a:latin typeface="Calibri"/>
                <a:ea typeface="Calibri"/>
                <a:cs typeface="Calibri"/>
                <a:sym typeface="Calibri"/>
              </a:rPr>
              <a:t>controle</a:t>
            </a:r>
            <a:r>
              <a:rPr lang="en-GB" dirty="0">
                <a:latin typeface="Calibri"/>
                <a:ea typeface="Calibri"/>
                <a:cs typeface="Calibri"/>
                <a:sym typeface="Calibri"/>
              </a:rPr>
              <a:t>, </a:t>
            </a:r>
            <a:r>
              <a:rPr lang="en-GB" dirty="0" err="1">
                <a:latin typeface="Calibri"/>
                <a:ea typeface="Calibri"/>
                <a:cs typeface="Calibri"/>
                <a:sym typeface="Calibri"/>
              </a:rPr>
              <a:t>medo</a:t>
            </a:r>
            <a:r>
              <a:rPr lang="en-GB" dirty="0">
                <a:latin typeface="Calibri"/>
                <a:ea typeface="Calibri"/>
                <a:cs typeface="Calibri"/>
                <a:sym typeface="Calibri"/>
              </a:rPr>
              <a:t> e </a:t>
            </a:r>
            <a:r>
              <a:rPr lang="en-GB" dirty="0" err="1">
                <a:latin typeface="Calibri"/>
                <a:ea typeface="Calibri"/>
                <a:cs typeface="Calibri"/>
                <a:sym typeface="Calibri"/>
              </a:rPr>
              <a:t>humilhação</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sentir</a:t>
            </a:r>
            <a:r>
              <a:rPr lang="en-GB" dirty="0">
                <a:latin typeface="Calibri"/>
                <a:ea typeface="Calibri"/>
                <a:cs typeface="Calibri"/>
                <a:sym typeface="Calibri"/>
              </a:rPr>
              <a:t> que </a:t>
            </a:r>
            <a:r>
              <a:rPr lang="en-GB" dirty="0" err="1">
                <a:latin typeface="Calibri"/>
                <a:ea typeface="Calibri"/>
                <a:cs typeface="Calibri"/>
                <a:sym typeface="Calibri"/>
              </a:rPr>
              <a:t>têm</a:t>
            </a:r>
            <a:r>
              <a:rPr lang="en-GB" dirty="0">
                <a:latin typeface="Calibri"/>
                <a:ea typeface="Calibri"/>
                <a:cs typeface="Calibri"/>
                <a:sym typeface="Calibri"/>
              </a:rPr>
              <a:t> </a:t>
            </a:r>
            <a:r>
              <a:rPr lang="en-GB" dirty="0" err="1">
                <a:latin typeface="Calibri"/>
                <a:ea typeface="Calibri"/>
                <a:cs typeface="Calibri"/>
                <a:sym typeface="Calibri"/>
              </a:rPr>
              <a:t>pouca</a:t>
            </a:r>
            <a:r>
              <a:rPr lang="en-GB" dirty="0">
                <a:latin typeface="Calibri"/>
                <a:ea typeface="Calibri"/>
                <a:cs typeface="Calibri"/>
                <a:sym typeface="Calibri"/>
              </a:rPr>
              <a:t> </a:t>
            </a:r>
            <a:r>
              <a:rPr lang="en-GB" dirty="0" err="1">
                <a:latin typeface="Calibri"/>
                <a:ea typeface="Calibri"/>
                <a:cs typeface="Calibri"/>
                <a:sym typeface="Calibri"/>
              </a:rPr>
              <a:t>escolha</a:t>
            </a:r>
            <a:r>
              <a:rPr lang="en-GB" dirty="0">
                <a:latin typeface="Calibri"/>
                <a:ea typeface="Calibri"/>
                <a:cs typeface="Calibri"/>
                <a:sym typeface="Calibri"/>
              </a:rPr>
              <a:t> a </a:t>
            </a:r>
            <a:r>
              <a:rPr lang="en-GB" dirty="0" err="1">
                <a:latin typeface="Calibri"/>
                <a:ea typeface="Calibri"/>
                <a:cs typeface="Calibri"/>
                <a:sym typeface="Calibri"/>
              </a:rPr>
              <a:t>não</a:t>
            </a:r>
            <a:r>
              <a:rPr lang="en-GB" dirty="0">
                <a:latin typeface="Calibri"/>
                <a:ea typeface="Calibri"/>
                <a:cs typeface="Calibri"/>
                <a:sym typeface="Calibri"/>
              </a:rPr>
              <a:t> ser se defender, </a:t>
            </a:r>
            <a:r>
              <a:rPr lang="en-GB" dirty="0" err="1">
                <a:latin typeface="Calibri"/>
                <a:ea typeface="Calibri"/>
                <a:cs typeface="Calibri"/>
                <a:sym typeface="Calibri"/>
              </a:rPr>
              <a:t>mesmo</a:t>
            </a:r>
            <a:r>
              <a:rPr lang="en-GB" dirty="0">
                <a:latin typeface="Calibri"/>
                <a:ea typeface="Calibri"/>
                <a:cs typeface="Calibri"/>
                <a:sym typeface="Calibri"/>
              </a:rPr>
              <a:t> que de forma </a:t>
            </a:r>
            <a:r>
              <a:rPr lang="en-GB" dirty="0" err="1">
                <a:latin typeface="Calibri"/>
                <a:ea typeface="Calibri"/>
                <a:cs typeface="Calibri"/>
                <a:sym typeface="Calibri"/>
              </a:rPr>
              <a:t>violenta</a:t>
            </a:r>
            <a:r>
              <a:rPr lang="en-GB" dirty="0">
                <a:latin typeface="Calibri"/>
                <a:ea typeface="Calibri"/>
                <a:cs typeface="Calibri"/>
                <a:sym typeface="Calibri"/>
              </a:rPr>
              <a:t>, contra </a:t>
            </a:r>
            <a:r>
              <a:rPr lang="en-GB" dirty="0" err="1">
                <a:latin typeface="Calibri"/>
                <a:ea typeface="Calibri"/>
                <a:cs typeface="Calibri"/>
                <a:sym typeface="Calibri"/>
              </a:rPr>
              <a:t>uma</a:t>
            </a:r>
            <a:r>
              <a:rPr lang="en-GB" dirty="0">
                <a:latin typeface="Calibri"/>
                <a:ea typeface="Calibri"/>
                <a:cs typeface="Calibri"/>
                <a:sym typeface="Calibri"/>
              </a:rPr>
              <a:t> nova </a:t>
            </a:r>
            <a:r>
              <a:rPr lang="en-GB" dirty="0" err="1">
                <a:latin typeface="Calibri"/>
                <a:ea typeface="Calibri"/>
                <a:cs typeface="Calibri"/>
                <a:sym typeface="Calibri"/>
              </a:rPr>
              <a:t>intervenção</a:t>
            </a:r>
            <a:r>
              <a:rPr lang="en-GB" dirty="0">
                <a:latin typeface="Calibri"/>
                <a:ea typeface="Calibri"/>
                <a:cs typeface="Calibri"/>
                <a:sym typeface="Calibri"/>
              </a:rPr>
              <a:t> </a:t>
            </a:r>
            <a:r>
              <a:rPr lang="en-GB" dirty="0" err="1">
                <a:latin typeface="Calibri"/>
                <a:ea typeface="Calibri"/>
                <a:cs typeface="Calibri"/>
                <a:sym typeface="Calibri"/>
              </a:rPr>
              <a:t>coercitiva</a:t>
            </a:r>
            <a:r>
              <a:rPr lang="en-GB" dirty="0">
                <a:latin typeface="Calibri"/>
                <a:ea typeface="Calibri"/>
                <a:cs typeface="Calibri"/>
                <a:sym typeface="Calibri"/>
              </a:rPr>
              <a:t>. </a:t>
            </a:r>
            <a:endParaRPr dirty="0"/>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“Se </a:t>
            </a:r>
            <a:r>
              <a:rPr lang="en-GB" dirty="0" err="1">
                <a:latin typeface="Calibri"/>
                <a:ea typeface="Calibri"/>
                <a:cs typeface="Calibri"/>
                <a:sym typeface="Calibri"/>
              </a:rPr>
              <a:t>queremos</a:t>
            </a:r>
            <a:r>
              <a:rPr lang="en-GB" dirty="0">
                <a:latin typeface="Calibri"/>
                <a:ea typeface="Calibri"/>
                <a:cs typeface="Calibri"/>
                <a:sym typeface="Calibri"/>
              </a:rPr>
              <a:t> que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deixem</a:t>
            </a:r>
            <a:r>
              <a:rPr lang="en-GB" dirty="0">
                <a:latin typeface="Calibri"/>
                <a:ea typeface="Calibri"/>
                <a:cs typeface="Calibri"/>
                <a:sym typeface="Calibri"/>
              </a:rPr>
              <a:t> de </a:t>
            </a:r>
            <a:r>
              <a:rPr lang="en-GB" dirty="0" err="1">
                <a:latin typeface="Calibri"/>
                <a:ea typeface="Calibri"/>
                <a:cs typeface="Calibri"/>
                <a:sym typeface="Calibri"/>
              </a:rPr>
              <a:t>agir</a:t>
            </a:r>
            <a:r>
              <a:rPr lang="en-GB" dirty="0">
                <a:latin typeface="Calibri"/>
                <a:ea typeface="Calibri"/>
                <a:cs typeface="Calibri"/>
                <a:sym typeface="Calibri"/>
              </a:rPr>
              <a:t> de forma </a:t>
            </a:r>
            <a:r>
              <a:rPr lang="en-GB" dirty="0" err="1">
                <a:latin typeface="Calibri"/>
                <a:ea typeface="Calibri"/>
                <a:cs typeface="Calibri"/>
                <a:sym typeface="Calibri"/>
              </a:rPr>
              <a:t>violenta</a:t>
            </a:r>
            <a:r>
              <a:rPr lang="en-GB" dirty="0">
                <a:latin typeface="Calibri"/>
                <a:ea typeface="Calibri"/>
                <a:cs typeface="Calibri"/>
                <a:sym typeface="Calibri"/>
              </a:rPr>
              <a:t>, </a:t>
            </a:r>
            <a:r>
              <a:rPr lang="en-GB" dirty="0" err="1">
                <a:latin typeface="Calibri"/>
                <a:ea typeface="Calibri"/>
                <a:cs typeface="Calibri"/>
                <a:sym typeface="Calibri"/>
              </a:rPr>
              <a:t>talvez</a:t>
            </a:r>
            <a:r>
              <a:rPr lang="en-GB" dirty="0">
                <a:latin typeface="Calibri"/>
                <a:ea typeface="Calibri"/>
                <a:cs typeface="Calibri"/>
                <a:sym typeface="Calibri"/>
              </a:rPr>
              <a:t> </a:t>
            </a:r>
            <a:r>
              <a:rPr lang="en-GB" dirty="0" err="1">
                <a:latin typeface="Calibri"/>
                <a:ea typeface="Calibri"/>
                <a:cs typeface="Calibri"/>
                <a:sym typeface="Calibri"/>
              </a:rPr>
              <a:t>precisemos</a:t>
            </a:r>
            <a:r>
              <a:rPr lang="en-GB" dirty="0">
                <a:latin typeface="Calibri"/>
                <a:ea typeface="Calibri"/>
                <a:cs typeface="Calibri"/>
                <a:sym typeface="Calibri"/>
              </a:rPr>
              <a:t> de </a:t>
            </a:r>
            <a:r>
              <a:rPr lang="en-GB" dirty="0" err="1">
                <a:latin typeface="Calibri"/>
                <a:ea typeface="Calibri"/>
                <a:cs typeface="Calibri"/>
                <a:sym typeface="Calibri"/>
              </a:rPr>
              <a:t>deixar</a:t>
            </a:r>
            <a:r>
              <a:rPr lang="en-GB" dirty="0">
                <a:latin typeface="Calibri"/>
                <a:ea typeface="Calibri"/>
                <a:cs typeface="Calibri"/>
                <a:sym typeface="Calibri"/>
              </a:rPr>
              <a:t> de as </a:t>
            </a:r>
            <a:r>
              <a:rPr lang="en-GB" dirty="0" err="1">
                <a:latin typeface="Calibri"/>
                <a:ea typeface="Calibri"/>
                <a:cs typeface="Calibri"/>
                <a:sym typeface="Calibri"/>
              </a:rPr>
              <a:t>tratar</a:t>
            </a:r>
            <a:r>
              <a:rPr lang="en-GB" dirty="0">
                <a:latin typeface="Calibri"/>
                <a:ea typeface="Calibri"/>
                <a:cs typeface="Calibri"/>
                <a:sym typeface="Calibri"/>
              </a:rPr>
              <a:t> de forma </a:t>
            </a:r>
            <a:r>
              <a:rPr lang="en-GB" dirty="0" err="1">
                <a:latin typeface="Calibri"/>
                <a:ea typeface="Calibri"/>
                <a:cs typeface="Calibri"/>
                <a:sym typeface="Calibri"/>
              </a:rPr>
              <a:t>violenta</a:t>
            </a:r>
            <a:r>
              <a:rPr lang="en-GB" dirty="0">
                <a:latin typeface="Calibri"/>
                <a:ea typeface="Calibri"/>
                <a:cs typeface="Calibri"/>
                <a:sym typeface="Calibri"/>
              </a:rPr>
              <a:t>” </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3"/>
              </a:rPr>
              <a:t>42</a:t>
            </a:r>
            <a:r>
              <a:rPr lang="en-GB" i="1" dirty="0">
                <a:latin typeface="Calibri"/>
                <a:ea typeface="Calibri"/>
                <a:cs typeface="Calibri"/>
                <a:sym typeface="Calibri"/>
              </a:rPr>
              <a:t>)</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As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utilizam</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serviços</a:t>
            </a:r>
            <a:r>
              <a:rPr lang="en-GB" dirty="0">
                <a:latin typeface="Calibri"/>
                <a:ea typeface="Calibri"/>
                <a:cs typeface="Calibri"/>
                <a:sym typeface="Calibri"/>
              </a:rPr>
              <a:t> </a:t>
            </a:r>
            <a:r>
              <a:rPr lang="en-GB" dirty="0" err="1">
                <a:latin typeface="Calibri"/>
                <a:ea typeface="Calibri"/>
                <a:cs typeface="Calibri"/>
                <a:sym typeface="Calibri"/>
              </a:rPr>
              <a:t>tendem</a:t>
            </a:r>
            <a:r>
              <a:rPr lang="en-GB" dirty="0">
                <a:latin typeface="Calibri"/>
                <a:ea typeface="Calibri"/>
                <a:cs typeface="Calibri"/>
                <a:sym typeface="Calibri"/>
              </a:rPr>
              <a:t> a </a:t>
            </a:r>
            <a:r>
              <a:rPr lang="en-GB" dirty="0" err="1">
                <a:latin typeface="Calibri"/>
                <a:ea typeface="Calibri"/>
                <a:cs typeface="Calibri"/>
                <a:sym typeface="Calibri"/>
              </a:rPr>
              <a:t>ver</a:t>
            </a:r>
            <a:r>
              <a:rPr lang="en-GB" dirty="0">
                <a:latin typeface="Calibri"/>
                <a:ea typeface="Calibri"/>
                <a:cs typeface="Calibri"/>
                <a:sym typeface="Calibri"/>
              </a:rPr>
              <a:t> o </a:t>
            </a:r>
            <a:r>
              <a:rPr lang="en-GB" dirty="0" err="1">
                <a:latin typeface="Calibri"/>
                <a:ea typeface="Calibri"/>
                <a:cs typeface="Calibri"/>
                <a:sym typeface="Calibri"/>
              </a:rPr>
              <a:t>isolamento</a:t>
            </a:r>
            <a:r>
              <a:rPr lang="en-GB" dirty="0">
                <a:latin typeface="Calibri"/>
                <a:ea typeface="Calibri"/>
                <a:cs typeface="Calibri"/>
                <a:sym typeface="Calibri"/>
              </a:rPr>
              <a:t> e a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punições</a:t>
            </a:r>
            <a:r>
              <a:rPr lang="en-GB" dirty="0">
                <a:latin typeface="Calibri"/>
                <a:ea typeface="Calibri"/>
                <a:cs typeface="Calibri"/>
                <a:sym typeface="Calibri"/>
              </a:rPr>
              <a:t> </a:t>
            </a:r>
            <a:r>
              <a:rPr lang="en-GB" dirty="0" err="1">
                <a:latin typeface="Calibri"/>
                <a:ea typeface="Calibri"/>
                <a:cs typeface="Calibri"/>
                <a:sym typeface="Calibri"/>
              </a:rPr>
              <a:t>disciplinares</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exemplo</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fazerem</a:t>
            </a:r>
            <a:r>
              <a:rPr lang="en-GB" dirty="0">
                <a:latin typeface="Calibri"/>
                <a:ea typeface="Calibri"/>
                <a:cs typeface="Calibri"/>
                <a:sym typeface="Calibri"/>
              </a:rPr>
              <a:t> o que </a:t>
            </a:r>
            <a:r>
              <a:rPr lang="en-GB" dirty="0" err="1">
                <a:latin typeface="Calibri"/>
                <a:ea typeface="Calibri"/>
                <a:cs typeface="Calibri"/>
                <a:sym typeface="Calibri"/>
              </a:rPr>
              <a:t>lhes</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pedido</a:t>
            </a:r>
            <a:r>
              <a:rPr lang="en-GB" dirty="0">
                <a:latin typeface="Calibri"/>
                <a:ea typeface="Calibri"/>
                <a:cs typeface="Calibri"/>
                <a:sym typeface="Calibri"/>
              </a:rPr>
              <a:t>, </a:t>
            </a:r>
            <a:r>
              <a:rPr lang="en-GB" dirty="0" err="1">
                <a:latin typeface="Calibri"/>
                <a:ea typeface="Calibri"/>
                <a:cs typeface="Calibri"/>
                <a:sym typeface="Calibri"/>
              </a:rPr>
              <a:t>incluindo</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seguirem</a:t>
            </a:r>
            <a:r>
              <a:rPr lang="en-GB" dirty="0">
                <a:latin typeface="Calibri"/>
                <a:ea typeface="Calibri"/>
                <a:cs typeface="Calibri"/>
                <a:sym typeface="Calibri"/>
              </a:rPr>
              <a:t> as </a:t>
            </a:r>
            <a:r>
              <a:rPr lang="en-GB" dirty="0" err="1">
                <a:latin typeface="Calibri"/>
                <a:ea typeface="Calibri"/>
                <a:cs typeface="Calibri"/>
                <a:sym typeface="Calibri"/>
              </a:rPr>
              <a:t>instruções</a:t>
            </a:r>
            <a:r>
              <a:rPr lang="en-GB" dirty="0">
                <a:latin typeface="Calibri"/>
                <a:ea typeface="Calibri"/>
                <a:cs typeface="Calibri"/>
                <a:sym typeface="Calibri"/>
              </a:rPr>
              <a:t> para </a:t>
            </a:r>
            <a:r>
              <a:rPr lang="en-GB" dirty="0" err="1">
                <a:latin typeface="Calibri"/>
                <a:ea typeface="Calibri"/>
                <a:cs typeface="Calibri"/>
                <a:sym typeface="Calibri"/>
              </a:rPr>
              <a:t>tomar</a:t>
            </a:r>
            <a:r>
              <a:rPr lang="en-GB" dirty="0">
                <a:latin typeface="Calibri"/>
                <a:ea typeface="Calibri"/>
                <a:cs typeface="Calibri"/>
                <a:sym typeface="Calibri"/>
              </a:rPr>
              <a:t> a </a:t>
            </a:r>
            <a:r>
              <a:rPr lang="en-GB" dirty="0" err="1">
                <a:latin typeface="Calibri"/>
                <a:ea typeface="Calibri"/>
                <a:cs typeface="Calibri"/>
                <a:sym typeface="Calibri"/>
              </a:rPr>
              <a:t>medicação</a:t>
            </a:r>
            <a:r>
              <a:rPr lang="en-GB" dirty="0">
                <a:latin typeface="Calibri"/>
                <a:ea typeface="Calibri"/>
                <a:cs typeface="Calibri"/>
                <a:sym typeface="Calibri"/>
              </a:rPr>
              <a:t>), o que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aumentar</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sentimentos</a:t>
            </a:r>
            <a:r>
              <a:rPr lang="en-GB" dirty="0">
                <a:latin typeface="Calibri"/>
                <a:ea typeface="Calibri"/>
                <a:cs typeface="Calibri"/>
                <a:sym typeface="Calibri"/>
              </a:rPr>
              <a:t> de </a:t>
            </a:r>
            <a:r>
              <a:rPr lang="en-GB" dirty="0" err="1">
                <a:latin typeface="Calibri"/>
                <a:ea typeface="Calibri"/>
                <a:cs typeface="Calibri"/>
                <a:sym typeface="Calibri"/>
              </a:rPr>
              <a:t>frustração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relação</a:t>
            </a:r>
            <a:r>
              <a:rPr lang="en-GB" dirty="0">
                <a:latin typeface="Calibri"/>
                <a:ea typeface="Calibri"/>
                <a:cs typeface="Calibri"/>
                <a:sym typeface="Calibri"/>
              </a:rPr>
              <a:t> </a:t>
            </a:r>
            <a:r>
              <a:rPr lang="en-GB" dirty="0" err="1">
                <a:latin typeface="Calibri"/>
                <a:ea typeface="Calibri"/>
                <a:cs typeface="Calibri"/>
                <a:sym typeface="Calibri"/>
              </a:rPr>
              <a:t>aos</a:t>
            </a:r>
            <a:r>
              <a:rPr lang="en-GB" dirty="0">
                <a:latin typeface="Calibri"/>
                <a:ea typeface="Calibri"/>
                <a:cs typeface="Calibri"/>
                <a:sym typeface="Calibri"/>
              </a:rPr>
              <a:t> </a:t>
            </a:r>
            <a:r>
              <a:rPr lang="en-GB" dirty="0" err="1">
                <a:latin typeface="Calibri"/>
                <a:ea typeface="Calibri"/>
                <a:cs typeface="Calibri"/>
                <a:sym typeface="Calibri"/>
              </a:rPr>
              <a:t>profissionais</a:t>
            </a:r>
            <a:r>
              <a:rPr lang="en-GB" dirty="0">
                <a:latin typeface="Calibri"/>
                <a:ea typeface="Calibri"/>
                <a:cs typeface="Calibri"/>
                <a:sym typeface="Calibri"/>
              </a:rPr>
              <a:t> de </a:t>
            </a:r>
            <a:r>
              <a:rPr lang="en-GB" dirty="0" err="1">
                <a:latin typeface="Calibri"/>
                <a:ea typeface="Calibri"/>
                <a:cs typeface="Calibri"/>
                <a:sym typeface="Calibri"/>
              </a:rPr>
              <a:t>saúde</a:t>
            </a:r>
            <a:r>
              <a:rPr lang="en-GB" dirty="0">
                <a:latin typeface="Calibri"/>
                <a:ea typeface="Calibri"/>
                <a:cs typeface="Calibri"/>
                <a:sym typeface="Calibri"/>
              </a:rPr>
              <a:t> mental e outros </a:t>
            </a:r>
            <a:r>
              <a:rPr lang="en-GB" dirty="0" err="1">
                <a:latin typeface="Calibri"/>
                <a:ea typeface="Calibri"/>
                <a:cs typeface="Calibri"/>
                <a:sym typeface="Calibri"/>
              </a:rPr>
              <a:t>profissionais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relacionadas</a:t>
            </a:r>
            <a:r>
              <a:rPr lang="en-GB" dirty="0">
                <a:latin typeface="Calibri"/>
                <a:ea typeface="Calibri"/>
                <a:cs typeface="Calibri"/>
                <a:sym typeface="Calibri"/>
              </a:rPr>
              <a:t>. O </a:t>
            </a:r>
            <a:r>
              <a:rPr lang="en-GB" dirty="0" err="1">
                <a:latin typeface="Calibri"/>
                <a:ea typeface="Calibri"/>
                <a:cs typeface="Calibri"/>
                <a:sym typeface="Calibri"/>
              </a:rPr>
              <a:t>recurso</a:t>
            </a:r>
            <a:r>
              <a:rPr lang="en-GB" dirty="0">
                <a:latin typeface="Calibri"/>
                <a:ea typeface="Calibri"/>
                <a:cs typeface="Calibri"/>
                <a:sym typeface="Calibri"/>
              </a:rPr>
              <a:t> a </a:t>
            </a:r>
            <a:r>
              <a:rPr lang="en-GB" dirty="0" err="1">
                <a:latin typeface="Calibri"/>
                <a:ea typeface="Calibri"/>
                <a:cs typeface="Calibri"/>
                <a:sym typeface="Calibri"/>
              </a:rPr>
              <a:t>estas</a:t>
            </a:r>
            <a:r>
              <a:rPr lang="en-GB" dirty="0">
                <a:latin typeface="Calibri"/>
                <a:ea typeface="Calibri"/>
                <a:cs typeface="Calibri"/>
                <a:sym typeface="Calibri"/>
              </a:rPr>
              <a:t> </a:t>
            </a:r>
            <a:r>
              <a:rPr lang="en-GB" dirty="0" err="1">
                <a:latin typeface="Calibri"/>
                <a:ea typeface="Calibri"/>
                <a:cs typeface="Calibri"/>
                <a:sym typeface="Calibri"/>
              </a:rPr>
              <a:t>práticas</a:t>
            </a:r>
            <a:r>
              <a:rPr lang="en-GB" dirty="0">
                <a:latin typeface="Calibri"/>
                <a:ea typeface="Calibri"/>
                <a:cs typeface="Calibri"/>
                <a:sym typeface="Calibri"/>
              </a:rPr>
              <a:t> </a:t>
            </a:r>
            <a:r>
              <a:rPr lang="en-GB" dirty="0" err="1">
                <a:latin typeface="Calibri"/>
                <a:ea typeface="Calibri"/>
                <a:cs typeface="Calibri"/>
                <a:sym typeface="Calibri"/>
              </a:rPr>
              <a:t>também</a:t>
            </a:r>
            <a:r>
              <a:rPr lang="en-GB" dirty="0">
                <a:latin typeface="Calibri"/>
                <a:ea typeface="Calibri"/>
                <a:cs typeface="Calibri"/>
                <a:sym typeface="Calibri"/>
              </a:rPr>
              <a:t> </a:t>
            </a:r>
            <a:r>
              <a:rPr lang="en-GB" dirty="0" err="1">
                <a:latin typeface="Calibri"/>
                <a:ea typeface="Calibri"/>
                <a:cs typeface="Calibri"/>
                <a:sym typeface="Calibri"/>
              </a:rPr>
              <a:t>reforça</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cultura</a:t>
            </a:r>
            <a:r>
              <a:rPr lang="en-GB" dirty="0">
                <a:latin typeface="Calibri"/>
                <a:ea typeface="Calibri"/>
                <a:cs typeface="Calibri"/>
                <a:sym typeface="Calibri"/>
              </a:rPr>
              <a:t> de “</a:t>
            </a:r>
            <a:r>
              <a:rPr lang="en-GB" dirty="0" err="1">
                <a:latin typeface="Calibri"/>
                <a:ea typeface="Calibri"/>
                <a:cs typeface="Calibri"/>
                <a:sym typeface="Calibri"/>
              </a:rPr>
              <a:t>eles</a:t>
            </a:r>
            <a:r>
              <a:rPr lang="en-GB" dirty="0">
                <a:latin typeface="Calibri"/>
                <a:ea typeface="Calibri"/>
                <a:cs typeface="Calibri"/>
                <a:sym typeface="Calibri"/>
              </a:rPr>
              <a:t> e </a:t>
            </a:r>
            <a:r>
              <a:rPr lang="en-GB" dirty="0" err="1">
                <a:latin typeface="Calibri"/>
                <a:ea typeface="Calibri"/>
                <a:cs typeface="Calibri"/>
                <a:sym typeface="Calibri"/>
              </a:rPr>
              <a:t>nós</a:t>
            </a:r>
            <a:r>
              <a:rPr lang="en-GB" dirty="0">
                <a:latin typeface="Calibri"/>
                <a:ea typeface="Calibri"/>
                <a:cs typeface="Calibri"/>
                <a:sym typeface="Calibri"/>
              </a:rPr>
              <a:t>” </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4"/>
              </a:rPr>
              <a:t>15</a:t>
            </a:r>
            <a:r>
              <a:rPr lang="en-GB" i="1"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525" name="Google Shape;525;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61</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b="1" dirty="0" err="1">
                <a:latin typeface="Calibri"/>
                <a:ea typeface="Calibri"/>
                <a:cs typeface="Calibri"/>
                <a:sym typeface="Calibri"/>
              </a:rPr>
              <a:t>Suposição</a:t>
            </a:r>
            <a:r>
              <a:rPr lang="en-GB" b="1" dirty="0">
                <a:latin typeface="Calibri"/>
                <a:ea typeface="Calibri"/>
                <a:cs typeface="Calibri"/>
                <a:sym typeface="Calibri"/>
              </a:rPr>
              <a:t> 4: </a:t>
            </a:r>
            <a:r>
              <a:rPr lang="en-GB" b="1" dirty="0" err="1">
                <a:latin typeface="Calibri"/>
                <a:ea typeface="Calibri"/>
                <a:cs typeface="Calibri"/>
                <a:sym typeface="Calibri"/>
              </a:rPr>
              <a:t>Os</a:t>
            </a:r>
            <a:r>
              <a:rPr lang="en-GB" b="1" dirty="0">
                <a:latin typeface="Calibri"/>
                <a:ea typeface="Calibri"/>
                <a:cs typeface="Calibri"/>
                <a:sym typeface="Calibri"/>
              </a:rPr>
              <a:t> </a:t>
            </a:r>
            <a:r>
              <a:rPr lang="en-GB" b="1" dirty="0" err="1">
                <a:latin typeface="Calibri"/>
                <a:ea typeface="Calibri"/>
                <a:cs typeface="Calibri"/>
                <a:sym typeface="Calibri"/>
              </a:rPr>
              <a:t>funcionários</a:t>
            </a:r>
            <a:r>
              <a:rPr lang="en-GB" b="1" dirty="0">
                <a:latin typeface="Calibri"/>
                <a:ea typeface="Calibri"/>
                <a:cs typeface="Calibri"/>
                <a:sym typeface="Calibri"/>
              </a:rPr>
              <a:t> </a:t>
            </a:r>
            <a:r>
              <a:rPr lang="en-GB" b="1" dirty="0" err="1">
                <a:latin typeface="Calibri"/>
                <a:ea typeface="Calibri"/>
                <a:cs typeface="Calibri"/>
                <a:sym typeface="Calibri"/>
              </a:rPr>
              <a:t>conseguem</a:t>
            </a:r>
            <a:r>
              <a:rPr lang="en-GB" b="1" dirty="0">
                <a:latin typeface="Calibri"/>
                <a:ea typeface="Calibri"/>
                <a:cs typeface="Calibri"/>
                <a:sym typeface="Calibri"/>
              </a:rPr>
              <a:t> </a:t>
            </a:r>
            <a:r>
              <a:rPr lang="en-GB" b="1" dirty="0" err="1">
                <a:latin typeface="Calibri"/>
                <a:ea typeface="Calibri"/>
                <a:cs typeface="Calibri"/>
                <a:sym typeface="Calibri"/>
              </a:rPr>
              <a:t>reconhecer</a:t>
            </a:r>
            <a:r>
              <a:rPr lang="en-GB" b="1" dirty="0">
                <a:latin typeface="Calibri"/>
                <a:ea typeface="Calibri"/>
                <a:cs typeface="Calibri"/>
                <a:sym typeface="Calibri"/>
              </a:rPr>
              <a:t> com </a:t>
            </a:r>
            <a:r>
              <a:rPr lang="en-GB" b="1" dirty="0" err="1">
                <a:latin typeface="Calibri"/>
                <a:ea typeface="Calibri"/>
                <a:cs typeface="Calibri"/>
                <a:sym typeface="Calibri"/>
              </a:rPr>
              <a:t>precisão</a:t>
            </a:r>
            <a:r>
              <a:rPr lang="en-GB" b="1" dirty="0">
                <a:latin typeface="Calibri"/>
                <a:ea typeface="Calibri"/>
                <a:cs typeface="Calibri"/>
                <a:sym typeface="Calibri"/>
              </a:rPr>
              <a:t> </a:t>
            </a:r>
            <a:r>
              <a:rPr lang="en-GB" b="1" dirty="0" err="1">
                <a:latin typeface="Calibri"/>
                <a:ea typeface="Calibri"/>
                <a:cs typeface="Calibri"/>
                <a:sym typeface="Calibri"/>
              </a:rPr>
              <a:t>situações</a:t>
            </a:r>
            <a:r>
              <a:rPr lang="en-GB" b="1" dirty="0">
                <a:latin typeface="Calibri"/>
                <a:ea typeface="Calibri"/>
                <a:cs typeface="Calibri"/>
                <a:sym typeface="Calibri"/>
              </a:rPr>
              <a:t> </a:t>
            </a:r>
            <a:r>
              <a:rPr lang="en-GB" b="1" dirty="0" err="1">
                <a:latin typeface="Calibri"/>
                <a:ea typeface="Calibri"/>
                <a:cs typeface="Calibri"/>
                <a:sym typeface="Calibri"/>
              </a:rPr>
              <a:t>potencialmente</a:t>
            </a:r>
            <a:r>
              <a:rPr lang="en-GB" b="1" dirty="0">
                <a:latin typeface="Calibri"/>
                <a:ea typeface="Calibri"/>
                <a:cs typeface="Calibri"/>
                <a:sym typeface="Calibri"/>
              </a:rPr>
              <a:t> </a:t>
            </a:r>
            <a:r>
              <a:rPr lang="en-GB" b="1" dirty="0" err="1">
                <a:latin typeface="Calibri"/>
                <a:ea typeface="Calibri"/>
                <a:cs typeface="Calibri"/>
                <a:sym typeface="Calibri"/>
              </a:rPr>
              <a:t>violentas</a:t>
            </a:r>
            <a:r>
              <a:rPr lang="en-GB" b="1" dirty="0">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A </a:t>
            </a:r>
            <a:r>
              <a:rPr lang="en-GB" dirty="0" err="1">
                <a:latin typeface="Calibri"/>
                <a:ea typeface="Calibri"/>
                <a:cs typeface="Calibri"/>
                <a:sym typeface="Calibri"/>
              </a:rPr>
              <a:t>crença</a:t>
            </a:r>
            <a:r>
              <a:rPr lang="en-GB" dirty="0">
                <a:latin typeface="Calibri"/>
                <a:ea typeface="Calibri"/>
                <a:cs typeface="Calibri"/>
                <a:sym typeface="Calibri"/>
              </a:rPr>
              <a:t> de que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possível</a:t>
            </a:r>
            <a:r>
              <a:rPr lang="en-GB" dirty="0">
                <a:latin typeface="Calibri"/>
                <a:ea typeface="Calibri"/>
                <a:cs typeface="Calibri"/>
                <a:sym typeface="Calibri"/>
              </a:rPr>
              <a:t> </a:t>
            </a:r>
            <a:r>
              <a:rPr lang="en-GB" dirty="0" err="1">
                <a:latin typeface="Calibri"/>
                <a:ea typeface="Calibri"/>
                <a:cs typeface="Calibri"/>
                <a:sym typeface="Calibri"/>
              </a:rPr>
              <a:t>prever</a:t>
            </a:r>
            <a:r>
              <a:rPr lang="en-GB" dirty="0">
                <a:latin typeface="Calibri"/>
                <a:ea typeface="Calibri"/>
                <a:cs typeface="Calibri"/>
                <a:sym typeface="Calibri"/>
              </a:rPr>
              <a:t> com </a:t>
            </a:r>
            <a:r>
              <a:rPr lang="en-GB" dirty="0" err="1">
                <a:latin typeface="Calibri"/>
                <a:ea typeface="Calibri"/>
                <a:cs typeface="Calibri"/>
                <a:sym typeface="Calibri"/>
              </a:rPr>
              <a:t>precisão</a:t>
            </a:r>
            <a:r>
              <a:rPr lang="en-GB" dirty="0">
                <a:latin typeface="Calibri"/>
                <a:ea typeface="Calibri"/>
                <a:cs typeface="Calibri"/>
                <a:sym typeface="Calibri"/>
              </a:rPr>
              <a:t> </a:t>
            </a:r>
            <a:r>
              <a:rPr lang="en-GB" dirty="0" err="1">
                <a:latin typeface="Calibri"/>
                <a:ea typeface="Calibri"/>
                <a:cs typeface="Calibri"/>
                <a:sym typeface="Calibri"/>
              </a:rPr>
              <a:t>comportamentos</a:t>
            </a:r>
            <a:r>
              <a:rPr lang="en-GB" dirty="0">
                <a:latin typeface="Calibri"/>
                <a:ea typeface="Calibri"/>
                <a:cs typeface="Calibri"/>
                <a:sym typeface="Calibri"/>
              </a:rPr>
              <a:t> e </a:t>
            </a:r>
            <a:r>
              <a:rPr lang="en-GB" dirty="0" err="1">
                <a:latin typeface="Calibri"/>
                <a:ea typeface="Calibri"/>
                <a:cs typeface="Calibri"/>
                <a:sym typeface="Calibri"/>
              </a:rPr>
              <a:t>situações</a:t>
            </a:r>
            <a:r>
              <a:rPr lang="en-GB" dirty="0">
                <a:latin typeface="Calibri"/>
                <a:ea typeface="Calibri"/>
                <a:cs typeface="Calibri"/>
                <a:sym typeface="Calibri"/>
              </a:rPr>
              <a:t> </a:t>
            </a:r>
            <a:r>
              <a:rPr lang="en-GB" dirty="0" err="1">
                <a:latin typeface="Calibri"/>
                <a:ea typeface="Calibri"/>
                <a:cs typeface="Calibri"/>
                <a:sym typeface="Calibri"/>
              </a:rPr>
              <a:t>potencialmente</a:t>
            </a:r>
            <a:r>
              <a:rPr lang="en-GB" dirty="0">
                <a:latin typeface="Calibri"/>
                <a:ea typeface="Calibri"/>
                <a:cs typeface="Calibri"/>
                <a:sym typeface="Calibri"/>
              </a:rPr>
              <a:t> </a:t>
            </a:r>
            <a:r>
              <a:rPr lang="en-GB" dirty="0" err="1">
                <a:latin typeface="Calibri"/>
                <a:ea typeface="Calibri"/>
                <a:cs typeface="Calibri"/>
                <a:sym typeface="Calibri"/>
              </a:rPr>
              <a:t>violentos</a:t>
            </a:r>
            <a:r>
              <a:rPr lang="en-GB" dirty="0">
                <a:latin typeface="Calibri"/>
                <a:ea typeface="Calibri"/>
                <a:cs typeface="Calibri"/>
                <a:sym typeface="Calibri"/>
              </a:rPr>
              <a:t> </a:t>
            </a:r>
            <a:r>
              <a:rPr lang="en-GB" dirty="0" err="1">
                <a:latin typeface="Calibri"/>
                <a:ea typeface="Calibri"/>
                <a:cs typeface="Calibri"/>
                <a:sym typeface="Calibri"/>
              </a:rPr>
              <a:t>também</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razão</a:t>
            </a:r>
            <a:r>
              <a:rPr lang="en-GB" dirty="0">
                <a:latin typeface="Calibri"/>
                <a:ea typeface="Calibri"/>
                <a:cs typeface="Calibri"/>
                <a:sym typeface="Calibri"/>
              </a:rPr>
              <a:t> pela qual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profissionais</a:t>
            </a:r>
            <a:r>
              <a:rPr lang="en-GB" dirty="0">
                <a:latin typeface="Calibri"/>
                <a:ea typeface="Calibri"/>
                <a:cs typeface="Calibri"/>
                <a:sym typeface="Calibri"/>
              </a:rPr>
              <a:t> </a:t>
            </a:r>
            <a:r>
              <a:rPr lang="en-GB" dirty="0" err="1">
                <a:latin typeface="Calibri"/>
                <a:ea typeface="Calibri"/>
                <a:cs typeface="Calibri"/>
                <a:sym typeface="Calibri"/>
              </a:rPr>
              <a:t>recorrem</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isolamento</a:t>
            </a:r>
            <a:r>
              <a:rPr lang="en-GB" dirty="0">
                <a:latin typeface="Calibri"/>
                <a:ea typeface="Calibri"/>
                <a:cs typeface="Calibri"/>
                <a:sym typeface="Calibri"/>
              </a:rPr>
              <a:t> e à </a:t>
            </a:r>
            <a:r>
              <a:rPr lang="en-GB" dirty="0" err="1">
                <a:latin typeface="Calibri"/>
                <a:ea typeface="Calibri"/>
                <a:cs typeface="Calibri"/>
                <a:sym typeface="Calibri"/>
              </a:rPr>
              <a:t>contenção</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No </a:t>
            </a:r>
            <a:r>
              <a:rPr lang="en-GB" dirty="0" err="1">
                <a:latin typeface="Calibri"/>
                <a:ea typeface="Calibri"/>
                <a:cs typeface="Calibri"/>
                <a:sym typeface="Calibri"/>
              </a:rPr>
              <a:t>entanto</a:t>
            </a:r>
            <a:r>
              <a:rPr lang="en-GB" dirty="0">
                <a:latin typeface="Calibri"/>
                <a:ea typeface="Calibri"/>
                <a:cs typeface="Calibri"/>
                <a:sym typeface="Calibri"/>
              </a:rPr>
              <a:t>, </a:t>
            </a:r>
            <a:r>
              <a:rPr lang="en-GB" dirty="0" err="1">
                <a:latin typeface="Calibri"/>
                <a:ea typeface="Calibri"/>
                <a:cs typeface="Calibri"/>
                <a:sym typeface="Calibri"/>
              </a:rPr>
              <a:t>prever</a:t>
            </a:r>
            <a:r>
              <a:rPr lang="en-GB" dirty="0">
                <a:latin typeface="Calibri"/>
                <a:ea typeface="Calibri"/>
                <a:cs typeface="Calibri"/>
                <a:sym typeface="Calibri"/>
              </a:rPr>
              <a:t> com </a:t>
            </a:r>
            <a:r>
              <a:rPr lang="en-GB" dirty="0" err="1">
                <a:latin typeface="Calibri"/>
                <a:ea typeface="Calibri"/>
                <a:cs typeface="Calibri"/>
                <a:sym typeface="Calibri"/>
              </a:rPr>
              <a:t>precisão</a:t>
            </a:r>
            <a:r>
              <a:rPr lang="en-GB" dirty="0">
                <a:latin typeface="Calibri"/>
                <a:ea typeface="Calibri"/>
                <a:cs typeface="Calibri"/>
                <a:sym typeface="Calibri"/>
              </a:rPr>
              <a:t> a </a:t>
            </a:r>
            <a:r>
              <a:rPr lang="en-GB" dirty="0" err="1">
                <a:latin typeface="Calibri"/>
                <a:ea typeface="Calibri"/>
                <a:cs typeface="Calibri"/>
                <a:sym typeface="Calibri"/>
              </a:rPr>
              <a:t>violência</a:t>
            </a:r>
            <a:r>
              <a:rPr lang="en-GB" dirty="0">
                <a:latin typeface="Calibri"/>
                <a:ea typeface="Calibri"/>
                <a:cs typeface="Calibri"/>
                <a:sym typeface="Calibri"/>
              </a:rPr>
              <a:t> e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danos</a:t>
            </a:r>
            <a:r>
              <a:rPr lang="en-GB" dirty="0">
                <a:latin typeface="Calibri"/>
                <a:ea typeface="Calibri"/>
                <a:cs typeface="Calibri"/>
                <a:sym typeface="Calibri"/>
              </a:rPr>
              <a:t> </a:t>
            </a:r>
            <a:r>
              <a:rPr lang="en-GB" dirty="0" err="1">
                <a:latin typeface="Calibri"/>
                <a:ea typeface="Calibri"/>
                <a:cs typeface="Calibri"/>
                <a:sym typeface="Calibri"/>
              </a:rPr>
              <a:t>futuros</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extremamente</a:t>
            </a:r>
            <a:r>
              <a:rPr lang="en-GB" dirty="0">
                <a:latin typeface="Calibri"/>
                <a:ea typeface="Calibri"/>
                <a:cs typeface="Calibri"/>
                <a:sym typeface="Calibri"/>
              </a:rPr>
              <a:t> </a:t>
            </a:r>
            <a:r>
              <a:rPr lang="en-GB" dirty="0" err="1">
                <a:latin typeface="Calibri"/>
                <a:ea typeface="Calibri"/>
                <a:cs typeface="Calibri"/>
                <a:sym typeface="Calibri"/>
              </a:rPr>
              <a:t>difícil</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Muitas</a:t>
            </a:r>
            <a:r>
              <a:rPr lang="en-GB" dirty="0">
                <a:latin typeface="Calibri"/>
                <a:ea typeface="Calibri"/>
                <a:cs typeface="Calibri"/>
                <a:sym typeface="Calibri"/>
              </a:rPr>
              <a:t> </a:t>
            </a:r>
            <a:r>
              <a:rPr lang="en-GB" dirty="0" err="1">
                <a:latin typeface="Calibri"/>
                <a:ea typeface="Calibri"/>
                <a:cs typeface="Calibri"/>
                <a:sym typeface="Calibri"/>
              </a:rPr>
              <a:t>vezes</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funcionários</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conseguem</a:t>
            </a:r>
            <a:r>
              <a:rPr lang="en-GB" dirty="0">
                <a:latin typeface="Calibri"/>
                <a:ea typeface="Calibri"/>
                <a:cs typeface="Calibri"/>
                <a:sym typeface="Calibri"/>
              </a:rPr>
              <a:t> </a:t>
            </a:r>
            <a:r>
              <a:rPr lang="en-GB" dirty="0" err="1">
                <a:latin typeface="Calibri"/>
                <a:ea typeface="Calibri"/>
                <a:cs typeface="Calibri"/>
                <a:sym typeface="Calibri"/>
              </a:rPr>
              <a:t>diferenciar</a:t>
            </a:r>
            <a:r>
              <a:rPr lang="en-GB" dirty="0">
                <a:latin typeface="Calibri"/>
                <a:ea typeface="Calibri"/>
                <a:cs typeface="Calibri"/>
                <a:sym typeface="Calibri"/>
              </a:rPr>
              <a:t> entre </a:t>
            </a:r>
            <a:r>
              <a:rPr lang="en-GB" dirty="0" err="1">
                <a:latin typeface="Calibri"/>
                <a:ea typeface="Calibri"/>
                <a:cs typeface="Calibri"/>
                <a:sym typeface="Calibri"/>
              </a:rPr>
              <a:t>comportamentos</a:t>
            </a:r>
            <a:r>
              <a:rPr lang="en-GB" dirty="0">
                <a:latin typeface="Calibri"/>
                <a:ea typeface="Calibri"/>
                <a:cs typeface="Calibri"/>
                <a:sym typeface="Calibri"/>
              </a:rPr>
              <a:t> </a:t>
            </a:r>
            <a:r>
              <a:rPr lang="en-GB" dirty="0" err="1">
                <a:latin typeface="Calibri"/>
                <a:ea typeface="Calibri"/>
                <a:cs typeface="Calibri"/>
                <a:sym typeface="Calibri"/>
              </a:rPr>
              <a:t>imprevisíveis</a:t>
            </a:r>
            <a:r>
              <a:rPr lang="en-GB" dirty="0">
                <a:latin typeface="Calibri"/>
                <a:ea typeface="Calibri"/>
                <a:cs typeface="Calibri"/>
                <a:sym typeface="Calibri"/>
              </a:rPr>
              <a:t>/</a:t>
            </a:r>
            <a:r>
              <a:rPr lang="en-GB" dirty="0" err="1">
                <a:latin typeface="Calibri"/>
                <a:ea typeface="Calibri"/>
                <a:cs typeface="Calibri"/>
                <a:sym typeface="Calibri"/>
              </a:rPr>
              <a:t>inesperados</a:t>
            </a:r>
            <a:r>
              <a:rPr lang="en-GB" dirty="0">
                <a:latin typeface="Calibri"/>
                <a:ea typeface="Calibri"/>
                <a:cs typeface="Calibri"/>
                <a:sym typeface="Calibri"/>
              </a:rPr>
              <a:t> e </a:t>
            </a:r>
            <a:r>
              <a:rPr lang="en-GB" dirty="0" err="1">
                <a:latin typeface="Calibri"/>
                <a:ea typeface="Calibri"/>
                <a:cs typeface="Calibri"/>
                <a:sym typeface="Calibri"/>
              </a:rPr>
              <a:t>comportamentos</a:t>
            </a:r>
            <a:r>
              <a:rPr lang="en-GB" dirty="0">
                <a:latin typeface="Calibri"/>
                <a:ea typeface="Calibri"/>
                <a:cs typeface="Calibri"/>
                <a:sym typeface="Calibri"/>
              </a:rPr>
              <a:t> </a:t>
            </a:r>
            <a:r>
              <a:rPr lang="en-GB" dirty="0" err="1">
                <a:latin typeface="Calibri"/>
                <a:ea typeface="Calibri"/>
                <a:cs typeface="Calibri"/>
                <a:sym typeface="Calibri"/>
              </a:rPr>
              <a:t>arriscados</a:t>
            </a:r>
            <a:r>
              <a:rPr lang="en-GB" dirty="0">
                <a:latin typeface="Calibri"/>
                <a:ea typeface="Calibri"/>
                <a:cs typeface="Calibri"/>
                <a:sym typeface="Calibri"/>
              </a:rPr>
              <a:t>/</a:t>
            </a:r>
            <a:r>
              <a:rPr lang="en-GB" dirty="0" err="1">
                <a:latin typeface="Calibri"/>
                <a:ea typeface="Calibri"/>
                <a:cs typeface="Calibri"/>
                <a:sym typeface="Calibri"/>
              </a:rPr>
              <a:t>perigosos</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funcionários</a:t>
            </a:r>
            <a:r>
              <a:rPr lang="en-GB" dirty="0">
                <a:latin typeface="Calibri"/>
                <a:ea typeface="Calibri"/>
                <a:cs typeface="Calibri"/>
                <a:sym typeface="Calibri"/>
              </a:rPr>
              <a:t> </a:t>
            </a:r>
            <a:r>
              <a:rPr lang="en-GB" dirty="0" err="1">
                <a:latin typeface="Calibri"/>
                <a:ea typeface="Calibri"/>
                <a:cs typeface="Calibri"/>
                <a:sym typeface="Calibri"/>
              </a:rPr>
              <a:t>também</a:t>
            </a:r>
            <a:r>
              <a:rPr lang="en-GB" dirty="0">
                <a:latin typeface="Calibri"/>
                <a:ea typeface="Calibri"/>
                <a:cs typeface="Calibri"/>
                <a:sym typeface="Calibri"/>
              </a:rPr>
              <a:t> </a:t>
            </a:r>
            <a:r>
              <a:rPr lang="en-GB" dirty="0" err="1">
                <a:latin typeface="Calibri"/>
                <a:ea typeface="Calibri"/>
                <a:cs typeface="Calibri"/>
                <a:sym typeface="Calibri"/>
              </a:rPr>
              <a:t>costumam</a:t>
            </a:r>
            <a:r>
              <a:rPr lang="en-GB" dirty="0">
                <a:latin typeface="Calibri"/>
                <a:ea typeface="Calibri"/>
                <a:cs typeface="Calibri"/>
                <a:sym typeface="Calibri"/>
              </a:rPr>
              <a:t> </a:t>
            </a:r>
            <a:r>
              <a:rPr lang="en-GB" dirty="0" err="1">
                <a:latin typeface="Calibri"/>
                <a:ea typeface="Calibri"/>
                <a:cs typeface="Calibri"/>
                <a:sym typeface="Calibri"/>
              </a:rPr>
              <a:t>associar</a:t>
            </a:r>
            <a:r>
              <a:rPr lang="en-GB" dirty="0">
                <a:latin typeface="Calibri"/>
                <a:ea typeface="Calibri"/>
                <a:cs typeface="Calibri"/>
                <a:sym typeface="Calibri"/>
              </a:rPr>
              <a:t> o </a:t>
            </a:r>
            <a:r>
              <a:rPr lang="en-GB" dirty="0" err="1">
                <a:latin typeface="Calibri"/>
                <a:ea typeface="Calibri"/>
                <a:cs typeface="Calibri"/>
                <a:sym typeface="Calibri"/>
              </a:rPr>
              <a:t>sofrimento</a:t>
            </a:r>
            <a:r>
              <a:rPr lang="en-GB" dirty="0">
                <a:latin typeface="Calibri"/>
                <a:ea typeface="Calibri"/>
                <a:cs typeface="Calibri"/>
                <a:sym typeface="Calibri"/>
              </a:rPr>
              <a:t> à </a:t>
            </a:r>
            <a:r>
              <a:rPr lang="en-GB" dirty="0" err="1">
                <a:latin typeface="Calibri"/>
                <a:ea typeface="Calibri"/>
                <a:cs typeface="Calibri"/>
                <a:sym typeface="Calibri"/>
              </a:rPr>
              <a:t>agressividade</a:t>
            </a:r>
            <a:r>
              <a:rPr lang="en-GB" dirty="0">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A </a:t>
            </a:r>
            <a:r>
              <a:rPr lang="en-GB" dirty="0" err="1">
                <a:latin typeface="Calibri"/>
                <a:ea typeface="Calibri"/>
                <a:cs typeface="Calibri"/>
                <a:sym typeface="Calibri"/>
              </a:rPr>
              <a:t>incerteza</a:t>
            </a:r>
            <a:r>
              <a:rPr lang="en-GB" dirty="0">
                <a:latin typeface="Calibri"/>
                <a:ea typeface="Calibri"/>
                <a:cs typeface="Calibri"/>
                <a:sym typeface="Calibri"/>
              </a:rPr>
              <a:t> com que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profissionais</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antecipar</a:t>
            </a:r>
            <a:r>
              <a:rPr lang="en-GB" dirty="0">
                <a:latin typeface="Calibri"/>
                <a:ea typeface="Calibri"/>
                <a:cs typeface="Calibri"/>
                <a:sym typeface="Calibri"/>
              </a:rPr>
              <a:t> o </a:t>
            </a:r>
            <a:r>
              <a:rPr lang="en-GB" dirty="0" err="1">
                <a:latin typeface="Calibri"/>
                <a:ea typeface="Calibri"/>
                <a:cs typeface="Calibri"/>
                <a:sym typeface="Calibri"/>
              </a:rPr>
              <a:t>risco</a:t>
            </a:r>
            <a:r>
              <a:rPr lang="en-GB" dirty="0">
                <a:latin typeface="Calibri"/>
                <a:ea typeface="Calibri"/>
                <a:cs typeface="Calibri"/>
                <a:sym typeface="Calibri"/>
              </a:rPr>
              <a:t> de </a:t>
            </a:r>
            <a:r>
              <a:rPr lang="en-GB" dirty="0" err="1">
                <a:latin typeface="Calibri"/>
                <a:ea typeface="Calibri"/>
                <a:cs typeface="Calibri"/>
                <a:sym typeface="Calibri"/>
              </a:rPr>
              <a:t>danos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violência</a:t>
            </a:r>
            <a:r>
              <a:rPr lang="en-GB" dirty="0">
                <a:latin typeface="Calibri"/>
                <a:ea typeface="Calibri"/>
                <a:cs typeface="Calibri"/>
                <a:sym typeface="Calibri"/>
              </a:rPr>
              <a:t> a </a:t>
            </a:r>
            <a:r>
              <a:rPr lang="en-GB" dirty="0" err="1">
                <a:latin typeface="Calibri"/>
                <a:ea typeface="Calibri"/>
                <a:cs typeface="Calibri"/>
                <a:sym typeface="Calibri"/>
              </a:rPr>
              <a:t>si</a:t>
            </a:r>
            <a:r>
              <a:rPr lang="en-GB" dirty="0">
                <a:latin typeface="Calibri"/>
                <a:ea typeface="Calibri"/>
                <a:cs typeface="Calibri"/>
                <a:sym typeface="Calibri"/>
              </a:rPr>
              <a:t> </a:t>
            </a:r>
            <a:r>
              <a:rPr lang="en-GB" dirty="0" err="1">
                <a:latin typeface="Calibri"/>
                <a:ea typeface="Calibri"/>
                <a:cs typeface="Calibri"/>
                <a:sym typeface="Calibri"/>
              </a:rPr>
              <a:t>próprios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 </a:t>
            </a:r>
            <a:r>
              <a:rPr lang="en-GB" dirty="0" err="1">
                <a:latin typeface="Calibri"/>
                <a:ea typeface="Calibri"/>
                <a:cs typeface="Calibri"/>
                <a:sym typeface="Calibri"/>
              </a:rPr>
              <a:t>terceiros</a:t>
            </a:r>
            <a:r>
              <a:rPr lang="en-GB" dirty="0">
                <a:latin typeface="Calibri"/>
                <a:ea typeface="Calibri"/>
                <a:cs typeface="Calibri"/>
                <a:sym typeface="Calibri"/>
              </a:rPr>
              <a:t> </a:t>
            </a:r>
            <a:r>
              <a:rPr lang="en-GB" dirty="0" err="1">
                <a:latin typeface="Calibri"/>
                <a:ea typeface="Calibri"/>
                <a:cs typeface="Calibri"/>
                <a:sym typeface="Calibri"/>
              </a:rPr>
              <a:t>resultou</a:t>
            </a:r>
            <a:r>
              <a:rPr lang="en-GB" dirty="0">
                <a:latin typeface="Calibri"/>
                <a:ea typeface="Calibri"/>
                <a:cs typeface="Calibri"/>
                <a:sym typeface="Calibri"/>
              </a:rPr>
              <a:t> </a:t>
            </a:r>
            <a:r>
              <a:rPr lang="en-GB" dirty="0" err="1">
                <a:latin typeface="Calibri"/>
                <a:ea typeface="Calibri"/>
                <a:cs typeface="Calibri"/>
                <a:sym typeface="Calibri"/>
              </a:rPr>
              <a:t>numa</a:t>
            </a:r>
            <a:r>
              <a:rPr lang="en-GB" dirty="0">
                <a:latin typeface="Calibri"/>
                <a:ea typeface="Calibri"/>
                <a:cs typeface="Calibri"/>
                <a:sym typeface="Calibri"/>
              </a:rPr>
              <a:t> </a:t>
            </a:r>
            <a:r>
              <a:rPr lang="en-GB" dirty="0" err="1">
                <a:latin typeface="Calibri"/>
                <a:ea typeface="Calibri"/>
                <a:cs typeface="Calibri"/>
                <a:sym typeface="Calibri"/>
              </a:rPr>
              <a:t>cultura</a:t>
            </a:r>
            <a:r>
              <a:rPr lang="en-GB" dirty="0">
                <a:latin typeface="Calibri"/>
                <a:ea typeface="Calibri"/>
                <a:cs typeface="Calibri"/>
                <a:sym typeface="Calibri"/>
              </a:rPr>
              <a:t> de </a:t>
            </a:r>
            <a:r>
              <a:rPr lang="en-GB" dirty="0" err="1">
                <a:latin typeface="Calibri"/>
                <a:ea typeface="Calibri"/>
                <a:cs typeface="Calibri"/>
                <a:sym typeface="Calibri"/>
              </a:rPr>
              <a:t>práticas</a:t>
            </a:r>
            <a:r>
              <a:rPr lang="en-GB" dirty="0">
                <a:latin typeface="Calibri"/>
                <a:ea typeface="Calibri"/>
                <a:cs typeface="Calibri"/>
                <a:sym typeface="Calibri"/>
              </a:rPr>
              <a:t> </a:t>
            </a:r>
            <a:r>
              <a:rPr lang="en-GB" dirty="0" err="1">
                <a:latin typeface="Calibri"/>
                <a:ea typeface="Calibri"/>
                <a:cs typeface="Calibri"/>
                <a:sym typeface="Calibri"/>
              </a:rPr>
              <a:t>excessivamente</a:t>
            </a:r>
            <a:r>
              <a:rPr lang="en-GB" dirty="0">
                <a:latin typeface="Calibri"/>
                <a:ea typeface="Calibri"/>
                <a:cs typeface="Calibri"/>
                <a:sym typeface="Calibri"/>
              </a:rPr>
              <a:t> </a:t>
            </a:r>
            <a:r>
              <a:rPr lang="en-GB" dirty="0" err="1">
                <a:latin typeface="Calibri"/>
                <a:ea typeface="Calibri"/>
                <a:cs typeface="Calibri"/>
                <a:sym typeface="Calibri"/>
              </a:rPr>
              <a:t>defensivas</a:t>
            </a:r>
            <a:r>
              <a:rPr lang="en-GB" dirty="0">
                <a:latin typeface="Calibri"/>
                <a:ea typeface="Calibri"/>
                <a:cs typeface="Calibri"/>
                <a:sym typeface="Calibri"/>
              </a:rPr>
              <a:t> e </a:t>
            </a:r>
            <a:r>
              <a:rPr lang="en-GB" dirty="0" err="1">
                <a:latin typeface="Calibri"/>
                <a:ea typeface="Calibri"/>
                <a:cs typeface="Calibri"/>
                <a:sym typeface="Calibri"/>
              </a:rPr>
              <a:t>num</a:t>
            </a:r>
            <a:r>
              <a:rPr lang="en-GB" dirty="0">
                <a:latin typeface="Calibri"/>
                <a:ea typeface="Calibri"/>
                <a:cs typeface="Calibri"/>
                <a:sym typeface="Calibri"/>
              </a:rPr>
              <a:t> </a:t>
            </a:r>
            <a:r>
              <a:rPr lang="en-GB" dirty="0" err="1">
                <a:latin typeface="Calibri"/>
                <a:ea typeface="Calibri"/>
                <a:cs typeface="Calibri"/>
                <a:sym typeface="Calibri"/>
              </a:rPr>
              <a:t>aumento</a:t>
            </a:r>
            <a:r>
              <a:rPr lang="en-GB" dirty="0">
                <a:latin typeface="Calibri"/>
                <a:ea typeface="Calibri"/>
                <a:cs typeface="Calibri"/>
                <a:sym typeface="Calibri"/>
              </a:rPr>
              <a:t> do </a:t>
            </a:r>
            <a:r>
              <a:rPr lang="en-GB" dirty="0" err="1">
                <a:latin typeface="Calibri"/>
                <a:ea typeface="Calibri"/>
                <a:cs typeface="Calibri"/>
                <a:sym typeface="Calibri"/>
              </a:rPr>
              <a:t>recurso</a:t>
            </a:r>
            <a:r>
              <a:rPr lang="en-GB" dirty="0">
                <a:latin typeface="Calibri"/>
                <a:ea typeface="Calibri"/>
                <a:cs typeface="Calibri"/>
                <a:sym typeface="Calibri"/>
              </a:rPr>
              <a:t> a </a:t>
            </a:r>
            <a:r>
              <a:rPr lang="en-GB" dirty="0" err="1">
                <a:latin typeface="Calibri"/>
                <a:ea typeface="Calibri"/>
                <a:cs typeface="Calibri"/>
                <a:sym typeface="Calibri"/>
              </a:rPr>
              <a:t>práticas</a:t>
            </a:r>
            <a:r>
              <a:rPr lang="en-GB" dirty="0">
                <a:latin typeface="Calibri"/>
                <a:ea typeface="Calibri"/>
                <a:cs typeface="Calibri"/>
                <a:sym typeface="Calibri"/>
              </a:rPr>
              <a:t> </a:t>
            </a:r>
            <a:r>
              <a:rPr lang="en-GB" dirty="0" err="1">
                <a:latin typeface="Calibri"/>
                <a:ea typeface="Calibri"/>
                <a:cs typeface="Calibri"/>
                <a:sym typeface="Calibri"/>
              </a:rPr>
              <a:t>coercivas</a:t>
            </a:r>
            <a:r>
              <a:rPr lang="en-GB" dirty="0">
                <a:latin typeface="Calibri"/>
                <a:ea typeface="Calibri"/>
                <a:cs typeface="Calibri"/>
                <a:sym typeface="Calibri"/>
              </a:rPr>
              <a:t> </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3"/>
              </a:rPr>
              <a:t>43</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4"/>
              </a:rPr>
              <a:t> 44</a:t>
            </a:r>
            <a:r>
              <a:rPr lang="en-GB" i="1" dirty="0">
                <a:latin typeface="Calibri"/>
                <a:ea typeface="Calibri"/>
                <a:cs typeface="Calibri"/>
                <a:sym typeface="Calibri"/>
              </a:rPr>
              <a:t>)</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532" name="Google Shape;532;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62</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b="1">
                <a:latin typeface="Calibri"/>
                <a:ea typeface="Calibri"/>
                <a:cs typeface="Calibri"/>
                <a:sym typeface="Calibri"/>
              </a:rPr>
              <a:t>Suposição 5: Pessoas com deficiências psicossociais, intelectuais ou cognitivas são frequentemente irracionais, violentas e imprevisíveis </a:t>
            </a:r>
            <a:endParaRPr>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Existe um equívoco comum de que as pessoas com deficiências psicossociais são governadas pela sua psicose e/ou alucinações, o que as torna violentas, imprevisíveis e irracionais.</a:t>
            </a:r>
            <a:endParaRPr>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Existem evidências substanciais que demonstram que elas não são mais violentas do que o resto da população e, na verdade, são mais propensas a serem vítimas de violência do que perpetradoras </a:t>
            </a:r>
            <a:r>
              <a:rPr lang="en-GB" i="1">
                <a:latin typeface="Calibri"/>
                <a:ea typeface="Calibri"/>
                <a:cs typeface="Calibri"/>
                <a:sym typeface="Calibri"/>
              </a:rPr>
              <a:t>(</a:t>
            </a:r>
            <a:r>
              <a:rPr lang="en-GB" i="1"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45</a:t>
            </a:r>
            <a:r>
              <a:rPr lang="en-GB" i="1">
                <a:latin typeface="Calibri"/>
                <a:ea typeface="Calibri"/>
                <a:cs typeface="Calibri"/>
                <a:sym typeface="Calibri"/>
              </a:rPr>
              <a:t>,</a:t>
            </a:r>
            <a:r>
              <a:rPr lang="en-GB" i="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46</a:t>
            </a:r>
            <a:r>
              <a:rPr lang="en-GB" i="1">
                <a:latin typeface="Calibri"/>
                <a:ea typeface="Calibri"/>
                <a:cs typeface="Calibri"/>
                <a:sym typeface="Calibri"/>
              </a:rPr>
              <a:t>,</a:t>
            </a:r>
            <a:r>
              <a:rPr lang="en-GB" i="1" u="sng">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47</a:t>
            </a:r>
            <a:r>
              <a:rPr lang="en-GB" i="1">
                <a:latin typeface="Calibri"/>
                <a:ea typeface="Calibri"/>
                <a:cs typeface="Calibri"/>
                <a:sym typeface="Calibri"/>
              </a:rPr>
              <a:t>,</a:t>
            </a:r>
            <a:r>
              <a:rPr lang="en-GB" i="1" u="sng">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 48</a:t>
            </a:r>
            <a:r>
              <a:rPr lang="en-GB" i="1">
                <a:latin typeface="Calibri"/>
                <a:ea typeface="Calibri"/>
                <a:cs typeface="Calibri"/>
                <a:sym typeface="Calibri"/>
              </a:rPr>
              <a:t>).</a:t>
            </a:r>
            <a:endParaRPr>
              <a:latin typeface="Calibri"/>
              <a:ea typeface="Calibri"/>
              <a:cs typeface="Calibri"/>
              <a:sym typeface="Calibri"/>
            </a:endParaRPr>
          </a:p>
          <a:p>
            <a:pPr marL="0" lvl="0" indent="0" algn="l" rtl="0">
              <a:spcBef>
                <a:spcPts val="0"/>
              </a:spcBef>
              <a:spcAft>
                <a:spcPts val="0"/>
              </a:spcAft>
              <a:buNone/>
            </a:pPr>
            <a:endParaRPr/>
          </a:p>
        </p:txBody>
      </p:sp>
      <p:sp>
        <p:nvSpPr>
          <p:cNvPr id="539" name="Google Shape;539;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63</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b="1">
                <a:latin typeface="Calibri"/>
                <a:ea typeface="Calibri"/>
                <a:cs typeface="Calibri"/>
                <a:sym typeface="Calibri"/>
              </a:rPr>
              <a:t>Suposição 6: Existem circunstâncias em que o uso do isolamento e da contenção não pode ser evitado</a:t>
            </a:r>
            <a:endParaRPr>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Esta é uma das principais suposições sobre isolamento e contenção. Exploraremos essa suposição em detalhes no próximo exercício.</a:t>
            </a:r>
            <a:endParaRPr>
              <a:latin typeface="Calibri"/>
              <a:ea typeface="Calibri"/>
              <a:cs typeface="Calibri"/>
              <a:sym typeface="Calibri"/>
            </a:endParaRPr>
          </a:p>
          <a:p>
            <a:pPr marL="0" lvl="0" indent="0" algn="l" rtl="0">
              <a:spcBef>
                <a:spcPts val="0"/>
              </a:spcBef>
              <a:spcAft>
                <a:spcPts val="0"/>
              </a:spcAft>
              <a:buNone/>
            </a:pPr>
            <a:endParaRPr/>
          </a:p>
        </p:txBody>
      </p:sp>
      <p:sp>
        <p:nvSpPr>
          <p:cNvPr id="546" name="Google Shape;546;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64</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65:notes"/>
          <p:cNvSpPr>
            <a:spLocks noGrp="1" noRot="1" noChangeAspect="1"/>
          </p:cNvSpPr>
          <p:nvPr>
            <p:ph type="sldImg" idx="2"/>
          </p:nvPr>
        </p:nvSpPr>
        <p:spPr>
          <a:xfrm>
            <a:off x="1797050" y="220663"/>
            <a:ext cx="2951163" cy="1660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65:notes"/>
          <p:cNvSpPr txBox="1">
            <a:spLocks noGrp="1"/>
          </p:cNvSpPr>
          <p:nvPr>
            <p:ph type="body" idx="1"/>
          </p:nvPr>
        </p:nvSpPr>
        <p:spPr>
          <a:xfrm>
            <a:off x="685800" y="1977390"/>
            <a:ext cx="5486400" cy="61150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400"/>
              <a:buFont typeface="Arial"/>
              <a:buNone/>
              <a:tabLst/>
              <a:defRPr/>
            </a:pPr>
            <a:r>
              <a:rPr lang="en-GB" b="1" i="1" dirty="0" err="1">
                <a:latin typeface="Calibri"/>
                <a:ea typeface="Calibri"/>
                <a:cs typeface="Calibri"/>
                <a:sym typeface="Calibri"/>
              </a:rPr>
              <a:t>Exercício</a:t>
            </a:r>
            <a:r>
              <a:rPr lang="en-GB" b="1" i="1" dirty="0">
                <a:latin typeface="Calibri"/>
                <a:ea typeface="Calibri"/>
                <a:cs typeface="Calibri"/>
                <a:sym typeface="Calibri"/>
              </a:rPr>
              <a:t> 4.1: </a:t>
            </a:r>
            <a:r>
              <a:rPr lang="en-GB" b="1" i="1" dirty="0" err="1">
                <a:latin typeface="Calibri"/>
                <a:ea typeface="Calibri"/>
                <a:cs typeface="Calibri"/>
                <a:sym typeface="Calibri"/>
              </a:rPr>
              <a:t>Desafiando</a:t>
            </a:r>
            <a:r>
              <a:rPr lang="en-GB" b="1" i="1" dirty="0">
                <a:latin typeface="Calibri"/>
                <a:ea typeface="Calibri"/>
                <a:cs typeface="Calibri"/>
                <a:sym typeface="Calibri"/>
              </a:rPr>
              <a:t> a </a:t>
            </a:r>
            <a:r>
              <a:rPr lang="en-GB" b="1" i="1" dirty="0" err="1">
                <a:latin typeface="Calibri"/>
                <a:ea typeface="Calibri"/>
                <a:cs typeface="Calibri"/>
                <a:sym typeface="Calibri"/>
              </a:rPr>
              <a:t>suposição</a:t>
            </a:r>
            <a:r>
              <a:rPr lang="en-GB" b="1" i="1" dirty="0">
                <a:latin typeface="Calibri"/>
                <a:ea typeface="Calibri"/>
                <a:cs typeface="Calibri"/>
                <a:sym typeface="Calibri"/>
              </a:rPr>
              <a:t> de que </a:t>
            </a:r>
            <a:r>
              <a:rPr lang="en-GB" b="1" i="1" dirty="0" err="1">
                <a:latin typeface="Calibri"/>
                <a:ea typeface="Calibri"/>
                <a:cs typeface="Calibri"/>
                <a:sym typeface="Calibri"/>
              </a:rPr>
              <a:t>circunstâncias</a:t>
            </a:r>
            <a:r>
              <a:rPr lang="en-GB" b="1" i="1" dirty="0">
                <a:latin typeface="Calibri"/>
                <a:ea typeface="Calibri"/>
                <a:cs typeface="Calibri"/>
                <a:sym typeface="Calibri"/>
              </a:rPr>
              <a:t> </a:t>
            </a:r>
            <a:r>
              <a:rPr lang="en-GB" b="1" i="1" dirty="0" err="1">
                <a:latin typeface="Calibri"/>
                <a:ea typeface="Calibri"/>
                <a:cs typeface="Calibri"/>
                <a:sym typeface="Calibri"/>
              </a:rPr>
              <a:t>excepcionais</a:t>
            </a:r>
            <a:r>
              <a:rPr lang="en-GB" b="1" i="1" dirty="0">
                <a:latin typeface="Calibri"/>
                <a:ea typeface="Calibri"/>
                <a:cs typeface="Calibri"/>
                <a:sym typeface="Calibri"/>
              </a:rPr>
              <a:t> </a:t>
            </a:r>
            <a:r>
              <a:rPr lang="en-GB" b="1" i="1" dirty="0" err="1">
                <a:latin typeface="Calibri"/>
                <a:ea typeface="Calibri"/>
                <a:cs typeface="Calibri"/>
                <a:sym typeface="Calibri"/>
              </a:rPr>
              <a:t>são</a:t>
            </a:r>
            <a:r>
              <a:rPr lang="en-GB" b="1" i="1" dirty="0">
                <a:latin typeface="Calibri"/>
                <a:ea typeface="Calibri"/>
                <a:cs typeface="Calibri"/>
                <a:sym typeface="Calibri"/>
              </a:rPr>
              <a:t> </a:t>
            </a:r>
            <a:r>
              <a:rPr lang="en-GB" b="1" i="1" dirty="0" err="1">
                <a:latin typeface="Calibri"/>
                <a:ea typeface="Calibri"/>
                <a:cs typeface="Calibri"/>
                <a:sym typeface="Calibri"/>
              </a:rPr>
              <a:t>razões</a:t>
            </a:r>
            <a:r>
              <a:rPr lang="en-GB" b="1" i="1" dirty="0">
                <a:latin typeface="Calibri"/>
                <a:ea typeface="Calibri"/>
                <a:cs typeface="Calibri"/>
                <a:sym typeface="Calibri"/>
              </a:rPr>
              <a:t> </a:t>
            </a:r>
            <a:r>
              <a:rPr lang="en-GB" b="1" i="1" dirty="0" err="1">
                <a:latin typeface="Calibri"/>
                <a:ea typeface="Calibri"/>
                <a:cs typeface="Calibri"/>
                <a:sym typeface="Calibri"/>
              </a:rPr>
              <a:t>válidas</a:t>
            </a:r>
            <a:r>
              <a:rPr lang="en-GB" b="1" i="1" dirty="0">
                <a:latin typeface="Calibri"/>
                <a:ea typeface="Calibri"/>
                <a:cs typeface="Calibri"/>
                <a:sym typeface="Calibri"/>
              </a:rPr>
              <a:t> para o </a:t>
            </a:r>
            <a:r>
              <a:rPr lang="en-GB" b="1" i="1" dirty="0" err="1">
                <a:latin typeface="Calibri"/>
                <a:ea typeface="Calibri"/>
                <a:cs typeface="Calibri"/>
                <a:sym typeface="Calibri"/>
              </a:rPr>
              <a:t>uso</a:t>
            </a:r>
            <a:r>
              <a:rPr lang="en-GB" b="1" i="1" dirty="0">
                <a:latin typeface="Calibri"/>
                <a:ea typeface="Calibri"/>
                <a:cs typeface="Calibri"/>
                <a:sym typeface="Calibri"/>
              </a:rPr>
              <a:t> de </a:t>
            </a:r>
            <a:r>
              <a:rPr lang="en-GB" b="1" i="1" dirty="0" err="1">
                <a:latin typeface="Calibri"/>
                <a:ea typeface="Calibri"/>
                <a:cs typeface="Calibri"/>
                <a:sym typeface="Calibri"/>
              </a:rPr>
              <a:t>isolamento</a:t>
            </a:r>
            <a:r>
              <a:rPr lang="en-GB" b="1" i="1" dirty="0">
                <a:latin typeface="Calibri"/>
                <a:ea typeface="Calibri"/>
                <a:cs typeface="Calibri"/>
                <a:sym typeface="Calibri"/>
              </a:rPr>
              <a:t> e </a:t>
            </a:r>
            <a:r>
              <a:rPr lang="en-GB" b="1" i="1" dirty="0" err="1">
                <a:latin typeface="Calibri"/>
                <a:ea typeface="Calibri"/>
                <a:cs typeface="Calibri"/>
                <a:sym typeface="Calibri"/>
              </a:rPr>
              <a:t>contenção</a:t>
            </a:r>
            <a:r>
              <a:rPr lang="en-GB" b="1" i="1" dirty="0">
                <a:latin typeface="Calibri"/>
                <a:ea typeface="Calibri"/>
                <a:cs typeface="Calibri"/>
                <a:sym typeface="Calibri"/>
              </a:rPr>
              <a:t> (25 min.)</a:t>
            </a:r>
            <a:endParaRPr dirty="0">
              <a:latin typeface="Calibri"/>
              <a:ea typeface="Calibri"/>
              <a:cs typeface="Calibri"/>
              <a:sym typeface="Calibri"/>
            </a:endParaRPr>
          </a:p>
          <a:p>
            <a:pPr marL="0" lvl="0" indent="0" algn="just" rtl="0">
              <a:spcBef>
                <a:spcPts val="600"/>
              </a:spcBef>
              <a:spcAft>
                <a:spcPts val="0"/>
              </a:spcAft>
              <a:buNone/>
            </a:pPr>
            <a:r>
              <a:rPr lang="en-GB" dirty="0">
                <a:solidFill>
                  <a:srgbClr val="4F81BD"/>
                </a:solidFill>
                <a:latin typeface="Calibri"/>
                <a:ea typeface="Calibri"/>
                <a:cs typeface="Calibri"/>
                <a:sym typeface="Calibri"/>
              </a:rPr>
              <a:t>A </a:t>
            </a:r>
            <a:r>
              <a:rPr lang="en-GB" dirty="0" err="1">
                <a:solidFill>
                  <a:srgbClr val="4F81BD"/>
                </a:solidFill>
                <a:latin typeface="Calibri"/>
                <a:ea typeface="Calibri"/>
                <a:cs typeface="Calibri"/>
                <a:sym typeface="Calibri"/>
              </a:rPr>
              <a:t>suposição</a:t>
            </a:r>
            <a:r>
              <a:rPr lang="en-GB" dirty="0">
                <a:solidFill>
                  <a:srgbClr val="4F81BD"/>
                </a:solidFill>
                <a:latin typeface="Calibri"/>
                <a:ea typeface="Calibri"/>
                <a:cs typeface="Calibri"/>
                <a:sym typeface="Calibri"/>
              </a:rPr>
              <a:t> de que </a:t>
            </a:r>
            <a:r>
              <a:rPr lang="en-GB" dirty="0" err="1">
                <a:solidFill>
                  <a:srgbClr val="4F81BD"/>
                </a:solidFill>
                <a:latin typeface="Calibri"/>
                <a:ea typeface="Calibri"/>
                <a:cs typeface="Calibri"/>
                <a:sym typeface="Calibri"/>
              </a:rPr>
              <a:t>existem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circunstâncias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excepcionais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que o </a:t>
            </a:r>
            <a:r>
              <a:rPr lang="en-GB" dirty="0" err="1">
                <a:solidFill>
                  <a:srgbClr val="4F81BD"/>
                </a:solidFill>
                <a:latin typeface="Calibri"/>
                <a:ea typeface="Calibri"/>
                <a:cs typeface="Calibri"/>
                <a:sym typeface="Calibri"/>
              </a:rPr>
              <a:t>isolamento</a:t>
            </a:r>
            <a:r>
              <a:rPr lang="en-GB" dirty="0">
                <a:solidFill>
                  <a:srgbClr val="4F81BD"/>
                </a:solidFill>
                <a:latin typeface="Calibri"/>
                <a:ea typeface="Calibri"/>
                <a:cs typeface="Calibri"/>
                <a:sym typeface="Calibri"/>
              </a:rPr>
              <a:t> e a </a:t>
            </a:r>
            <a:r>
              <a:rPr lang="en-GB" dirty="0" err="1">
                <a:solidFill>
                  <a:srgbClr val="4F81BD"/>
                </a:solidFill>
                <a:latin typeface="Calibri"/>
                <a:ea typeface="Calibri"/>
                <a:cs typeface="Calibri"/>
                <a:sym typeface="Calibri"/>
              </a:rPr>
              <a:t>contenção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precisam</a:t>
            </a:r>
            <a:r>
              <a:rPr lang="en-GB" dirty="0">
                <a:solidFill>
                  <a:srgbClr val="4F81BD"/>
                </a:solidFill>
                <a:latin typeface="Calibri"/>
                <a:ea typeface="Calibri"/>
                <a:cs typeface="Calibri"/>
                <a:sym typeface="Calibri"/>
              </a:rPr>
              <a:t> ser </a:t>
            </a:r>
            <a:r>
              <a:rPr lang="en-GB" dirty="0" err="1">
                <a:solidFill>
                  <a:srgbClr val="4F81BD"/>
                </a:solidFill>
                <a:latin typeface="Calibri"/>
                <a:ea typeface="Calibri"/>
                <a:cs typeface="Calibri"/>
                <a:sym typeface="Calibri"/>
              </a:rPr>
              <a:t>usados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é</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das </a:t>
            </a:r>
            <a:r>
              <a:rPr lang="en-GB" dirty="0" err="1">
                <a:solidFill>
                  <a:srgbClr val="4F81BD"/>
                </a:solidFill>
                <a:latin typeface="Calibri"/>
                <a:ea typeface="Calibri"/>
                <a:cs typeface="Calibri"/>
                <a:sym typeface="Calibri"/>
              </a:rPr>
              <a:t>questões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mais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desafiadoras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relação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esforços</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acabar</a:t>
            </a:r>
            <a:r>
              <a:rPr lang="en-GB" dirty="0">
                <a:solidFill>
                  <a:srgbClr val="4F81BD"/>
                </a:solidFill>
                <a:latin typeface="Calibri"/>
                <a:ea typeface="Calibri"/>
                <a:cs typeface="Calibri"/>
                <a:sym typeface="Calibri"/>
              </a:rPr>
              <a:t> com o </a:t>
            </a:r>
            <a:r>
              <a:rPr lang="en-GB" dirty="0" err="1">
                <a:solidFill>
                  <a:srgbClr val="4F81BD"/>
                </a:solidFill>
                <a:latin typeface="Calibri"/>
                <a:ea typeface="Calibri"/>
                <a:cs typeface="Calibri"/>
                <a:sym typeface="Calibri"/>
              </a:rPr>
              <a:t>uso</a:t>
            </a:r>
            <a:r>
              <a:rPr lang="en-GB" dirty="0">
                <a:solidFill>
                  <a:srgbClr val="4F81BD"/>
                </a:solidFill>
                <a:latin typeface="Calibri"/>
                <a:ea typeface="Calibri"/>
                <a:cs typeface="Calibri"/>
                <a:sym typeface="Calibri"/>
              </a:rPr>
              <a:t> do </a:t>
            </a:r>
            <a:r>
              <a:rPr lang="en-GB" dirty="0" err="1">
                <a:solidFill>
                  <a:srgbClr val="4F81BD"/>
                </a:solidFill>
                <a:latin typeface="Calibri"/>
                <a:ea typeface="Calibri"/>
                <a:cs typeface="Calibri"/>
                <a:sym typeface="Calibri"/>
              </a:rPr>
              <a:t>isolamento</a:t>
            </a:r>
            <a:r>
              <a:rPr lang="en-GB" dirty="0">
                <a:solidFill>
                  <a:srgbClr val="4F81BD"/>
                </a:solidFill>
                <a:latin typeface="Calibri"/>
                <a:ea typeface="Calibri"/>
                <a:cs typeface="Calibri"/>
                <a:sym typeface="Calibri"/>
              </a:rPr>
              <a:t> e da </a:t>
            </a:r>
            <a:r>
              <a:rPr lang="en-GB" dirty="0" err="1">
                <a:solidFill>
                  <a:srgbClr val="4F81BD"/>
                </a:solidFill>
                <a:latin typeface="Calibri"/>
                <a:ea typeface="Calibri"/>
                <a:cs typeface="Calibri"/>
                <a:sym typeface="Calibri"/>
              </a:rPr>
              <a:t>contenção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nos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serviços</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saúde</a:t>
            </a:r>
            <a:r>
              <a:rPr lang="en-GB" dirty="0">
                <a:solidFill>
                  <a:srgbClr val="4F81BD"/>
                </a:solidFill>
                <a:latin typeface="Calibri"/>
                <a:ea typeface="Calibri"/>
                <a:cs typeface="Calibri"/>
                <a:sym typeface="Calibri"/>
              </a:rPr>
              <a:t> mental e </a:t>
            </a:r>
            <a:r>
              <a:rPr lang="en-GB" dirty="0" err="1">
                <a:solidFill>
                  <a:srgbClr val="4F81BD"/>
                </a:solidFill>
                <a:latin typeface="Calibri"/>
                <a:ea typeface="Calibri"/>
                <a:cs typeface="Calibri"/>
                <a:sym typeface="Calibri"/>
              </a:rPr>
              <a:t>sociais</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facilitador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deve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estar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preparado</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discutir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isso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exaustivamente</a:t>
            </a:r>
            <a:r>
              <a:rPr lang="en-GB" dirty="0">
                <a:solidFill>
                  <a:srgbClr val="4F81BD"/>
                </a:solidFill>
                <a:latin typeface="Calibri"/>
                <a:ea typeface="Calibri"/>
                <a:cs typeface="Calibri"/>
                <a:sym typeface="Calibri"/>
              </a:rPr>
              <a:t> com o </a:t>
            </a:r>
            <a:r>
              <a:rPr lang="en-GB" dirty="0" err="1">
                <a:solidFill>
                  <a:srgbClr val="4F81BD"/>
                </a:solidFill>
                <a:latin typeface="Calibri"/>
                <a:ea typeface="Calibri"/>
                <a:cs typeface="Calibri"/>
                <a:sym typeface="Calibri"/>
              </a:rPr>
              <a:t>grupo</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just" rtl="0">
              <a:spcBef>
                <a:spcPts val="600"/>
              </a:spcBef>
              <a:spcAft>
                <a:spcPts val="0"/>
              </a:spcAft>
              <a:buNone/>
            </a:pPr>
            <a:r>
              <a:rPr lang="en-GB" dirty="0" err="1">
                <a:solidFill>
                  <a:srgbClr val="4F81BD"/>
                </a:solidFill>
                <a:latin typeface="Calibri"/>
                <a:ea typeface="Calibri"/>
                <a:cs typeface="Calibri"/>
                <a:sym typeface="Calibri"/>
              </a:rPr>
              <a:t>Alguns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podem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expressar</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opinião</a:t>
            </a:r>
            <a:r>
              <a:rPr lang="en-GB" dirty="0">
                <a:solidFill>
                  <a:srgbClr val="4F81BD"/>
                </a:solidFill>
                <a:latin typeface="Calibri"/>
                <a:ea typeface="Calibri"/>
                <a:cs typeface="Calibri"/>
                <a:sym typeface="Calibri"/>
              </a:rPr>
              <a:t> de que, </a:t>
            </a:r>
            <a:r>
              <a:rPr lang="en-GB" dirty="0" err="1">
                <a:solidFill>
                  <a:srgbClr val="4F81BD"/>
                </a:solidFill>
                <a:latin typeface="Calibri"/>
                <a:ea typeface="Calibri"/>
                <a:cs typeface="Calibri"/>
                <a:sym typeface="Calibri"/>
              </a:rPr>
              <a:t>às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vezes</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isolamento</a:t>
            </a:r>
            <a:r>
              <a:rPr lang="en-GB" dirty="0">
                <a:solidFill>
                  <a:srgbClr val="4F81BD"/>
                </a:solidFill>
                <a:latin typeface="Calibri"/>
                <a:ea typeface="Calibri"/>
                <a:cs typeface="Calibri"/>
                <a:sym typeface="Calibri"/>
              </a:rPr>
              <a:t> e a </a:t>
            </a:r>
            <a:r>
              <a:rPr lang="en-GB" dirty="0" err="1">
                <a:solidFill>
                  <a:srgbClr val="4F81BD"/>
                </a:solidFill>
                <a:latin typeface="Calibri"/>
                <a:ea typeface="Calibri"/>
                <a:cs typeface="Calibri"/>
                <a:sym typeface="Calibri"/>
              </a:rPr>
              <a:t>contenção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não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podem</a:t>
            </a:r>
            <a:r>
              <a:rPr lang="en-GB" dirty="0">
                <a:solidFill>
                  <a:srgbClr val="4F81BD"/>
                </a:solidFill>
                <a:latin typeface="Calibri"/>
                <a:ea typeface="Calibri"/>
                <a:cs typeface="Calibri"/>
                <a:sym typeface="Calibri"/>
              </a:rPr>
              <a:t> ser </a:t>
            </a:r>
            <a:r>
              <a:rPr lang="en-GB" dirty="0" err="1">
                <a:solidFill>
                  <a:srgbClr val="4F81BD"/>
                </a:solidFill>
                <a:latin typeface="Calibri"/>
                <a:ea typeface="Calibri"/>
                <a:cs typeface="Calibri"/>
                <a:sym typeface="Calibri"/>
              </a:rPr>
              <a:t>evitados</a:t>
            </a:r>
            <a:r>
              <a:rPr lang="en-GB" dirty="0">
                <a:solidFill>
                  <a:srgbClr val="4F81BD"/>
                </a:solidFill>
                <a:latin typeface="Calibri"/>
                <a:ea typeface="Calibri"/>
                <a:cs typeface="Calibri"/>
                <a:sym typeface="Calibri"/>
              </a:rPr>
              <a:t>. Por </a:t>
            </a:r>
            <a:r>
              <a:rPr lang="en-GB" dirty="0" err="1">
                <a:solidFill>
                  <a:srgbClr val="4F81BD"/>
                </a:solidFill>
                <a:latin typeface="Calibri"/>
                <a:ea typeface="Calibri"/>
                <a:cs typeface="Calibri"/>
                <a:sym typeface="Calibri"/>
              </a:rPr>
              <a:t>exemplo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alguns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podem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argumentar</a:t>
            </a:r>
            <a:r>
              <a:rPr lang="en-GB" dirty="0">
                <a:solidFill>
                  <a:srgbClr val="4F81BD"/>
                </a:solidFill>
                <a:latin typeface="Calibri"/>
                <a:ea typeface="Calibri"/>
                <a:cs typeface="Calibri"/>
                <a:sym typeface="Calibri"/>
              </a:rPr>
              <a:t> que, se </a:t>
            </a:r>
            <a:r>
              <a:rPr lang="en-GB" dirty="0" err="1">
                <a:solidFill>
                  <a:srgbClr val="4F81BD"/>
                </a:solidFill>
                <a:latin typeface="Calibri"/>
                <a:ea typeface="Calibri"/>
                <a:cs typeface="Calibri"/>
                <a:sym typeface="Calibri"/>
              </a:rPr>
              <a:t>alguém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está</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agindo</a:t>
            </a:r>
            <a:r>
              <a:rPr lang="en-GB" dirty="0">
                <a:solidFill>
                  <a:srgbClr val="4F81BD"/>
                </a:solidFill>
                <a:latin typeface="Calibri"/>
                <a:ea typeface="Calibri"/>
                <a:cs typeface="Calibri"/>
                <a:sym typeface="Calibri"/>
              </a:rPr>
              <a:t> de forma </a:t>
            </a:r>
            <a:r>
              <a:rPr lang="en-GB" dirty="0" err="1">
                <a:solidFill>
                  <a:srgbClr val="4F81BD"/>
                </a:solidFill>
                <a:latin typeface="Calibri"/>
                <a:ea typeface="Calibri"/>
                <a:cs typeface="Calibri"/>
                <a:sym typeface="Calibri"/>
              </a:rPr>
              <a:t>perigosa</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violenta</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isolamento</a:t>
            </a:r>
            <a:r>
              <a:rPr lang="en-GB" dirty="0">
                <a:solidFill>
                  <a:srgbClr val="4F81BD"/>
                </a:solidFill>
                <a:latin typeface="Calibri"/>
                <a:ea typeface="Calibri"/>
                <a:cs typeface="Calibri"/>
                <a:sym typeface="Calibri"/>
              </a:rPr>
              <a:t> e a </a:t>
            </a:r>
            <a:r>
              <a:rPr lang="en-GB" dirty="0" err="1">
                <a:solidFill>
                  <a:srgbClr val="4F81BD"/>
                </a:solidFill>
                <a:latin typeface="Calibri"/>
                <a:ea typeface="Calibri"/>
                <a:cs typeface="Calibri"/>
                <a:sym typeface="Calibri"/>
              </a:rPr>
              <a:t>contenção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podem</a:t>
            </a:r>
            <a:r>
              <a:rPr lang="en-GB" dirty="0">
                <a:solidFill>
                  <a:srgbClr val="4F81BD"/>
                </a:solidFill>
                <a:latin typeface="Calibri"/>
                <a:ea typeface="Calibri"/>
                <a:cs typeface="Calibri"/>
                <a:sym typeface="Calibri"/>
              </a:rPr>
              <a:t> ser </a:t>
            </a:r>
            <a:r>
              <a:rPr lang="en-GB" dirty="0" err="1">
                <a:solidFill>
                  <a:srgbClr val="4F81BD"/>
                </a:solidFill>
                <a:latin typeface="Calibri"/>
                <a:ea typeface="Calibri"/>
                <a:cs typeface="Calibri"/>
                <a:sym typeface="Calibri"/>
              </a:rPr>
              <a:t>inevitáveis</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evitar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danos</a:t>
            </a:r>
            <a:r>
              <a:rPr lang="en-GB" dirty="0">
                <a:solidFill>
                  <a:srgbClr val="4F81BD"/>
                </a:solidFill>
                <a:latin typeface="Calibri"/>
                <a:ea typeface="Calibri"/>
                <a:cs typeface="Calibri"/>
                <a:sym typeface="Calibri"/>
              </a:rPr>
              <a:t> à </a:t>
            </a:r>
            <a:r>
              <a:rPr lang="en-GB" dirty="0" err="1">
                <a:solidFill>
                  <a:srgbClr val="4F81BD"/>
                </a:solidFill>
                <a:latin typeface="Calibri"/>
                <a:ea typeface="Calibri"/>
                <a:cs typeface="Calibri"/>
                <a:sym typeface="Calibri"/>
              </a:rPr>
              <a:t>pessoa</a:t>
            </a:r>
            <a:r>
              <a:rPr lang="en-GB" dirty="0">
                <a:solidFill>
                  <a:srgbClr val="4F81BD"/>
                </a:solidFill>
                <a:latin typeface="Calibri"/>
                <a:ea typeface="Calibri"/>
                <a:cs typeface="Calibri"/>
                <a:sym typeface="Calibri"/>
              </a:rPr>
              <a:t> e a </a:t>
            </a:r>
            <a:r>
              <a:rPr lang="en-GB" dirty="0" err="1">
                <a:solidFill>
                  <a:srgbClr val="4F81BD"/>
                </a:solidFill>
                <a:latin typeface="Calibri"/>
                <a:ea typeface="Calibri"/>
                <a:cs typeface="Calibri"/>
                <a:sym typeface="Calibri"/>
              </a:rPr>
              <a:t>outras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pessoas</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exercício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abaixo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como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objetivo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dissipar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esse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equívoco</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600"/>
              </a:spcBef>
              <a:spcAft>
                <a:spcPts val="0"/>
              </a:spcAft>
              <a:buNone/>
            </a:pPr>
            <a:r>
              <a:rPr lang="en-GB" dirty="0">
                <a:solidFill>
                  <a:srgbClr val="548DD4"/>
                </a:solidFill>
                <a:latin typeface="Calibri"/>
                <a:ea typeface="Calibri"/>
                <a:cs typeface="Calibri"/>
                <a:sym typeface="Calibri"/>
              </a:rPr>
              <a:t>Agora </a:t>
            </a:r>
            <a:r>
              <a:rPr lang="en-GB" dirty="0" err="1">
                <a:solidFill>
                  <a:srgbClr val="548DD4"/>
                </a:solidFill>
                <a:latin typeface="Calibri"/>
                <a:ea typeface="Calibri"/>
                <a:cs typeface="Calibri"/>
                <a:sym typeface="Calibri"/>
              </a:rPr>
              <a:t>mostre</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seguinte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afirmação</a:t>
            </a:r>
            <a:r>
              <a:rPr lang="en-GB" dirty="0">
                <a:solidFill>
                  <a:srgbClr val="548DD4"/>
                </a:solidFill>
                <a:latin typeface="Calibri"/>
                <a:ea typeface="Calibri"/>
                <a:cs typeface="Calibri"/>
                <a:sym typeface="Calibri"/>
              </a:rPr>
              <a:t>/</a:t>
            </a:r>
            <a:r>
              <a:rPr lang="en-GB" dirty="0" err="1">
                <a:solidFill>
                  <a:srgbClr val="548DD4"/>
                </a:solidFill>
                <a:latin typeface="Calibri"/>
                <a:ea typeface="Calibri"/>
                <a:cs typeface="Calibri"/>
                <a:sym typeface="Calibri"/>
              </a:rPr>
              <a:t>equívoco</a:t>
            </a:r>
            <a:r>
              <a:rPr lang="en-GB" dirty="0">
                <a:solidFill>
                  <a:srgbClr val="548DD4"/>
                </a:solidFill>
                <a:latin typeface="Calibri"/>
                <a:ea typeface="Calibri"/>
                <a:cs typeface="Calibri"/>
                <a:sym typeface="Calibri"/>
              </a:rPr>
              <a:t>:</a:t>
            </a:r>
            <a:endParaRPr dirty="0">
              <a:latin typeface="Calibri"/>
              <a:ea typeface="Calibri"/>
              <a:cs typeface="Calibri"/>
              <a:sym typeface="Calibri"/>
            </a:endParaRPr>
          </a:p>
          <a:p>
            <a:pPr marL="0" lvl="0" indent="0" algn="ctr" rtl="0">
              <a:spcBef>
                <a:spcPts val="600"/>
              </a:spcBef>
              <a:spcAft>
                <a:spcPts val="0"/>
              </a:spcAft>
              <a:buNone/>
            </a:pPr>
            <a:r>
              <a:rPr lang="en-GB" sz="1400" b="1" dirty="0" err="1">
                <a:latin typeface="Calibri"/>
                <a:ea typeface="Calibri"/>
                <a:cs typeface="Calibri"/>
                <a:sym typeface="Calibri"/>
              </a:rPr>
              <a:t>Há</a:t>
            </a:r>
            <a:r>
              <a:rPr lang="en-GB" sz="1400" b="1" dirty="0">
                <a:latin typeface="Calibri"/>
                <a:ea typeface="Calibri"/>
                <a:cs typeface="Calibri"/>
                <a:sym typeface="Calibri"/>
              </a:rPr>
              <a:t> </a:t>
            </a:r>
            <a:r>
              <a:rPr lang="en-GB" sz="1400" b="1" dirty="0" err="1">
                <a:latin typeface="Calibri"/>
                <a:ea typeface="Calibri"/>
                <a:cs typeface="Calibri"/>
                <a:sym typeface="Calibri"/>
              </a:rPr>
              <a:t>circunstâncias</a:t>
            </a:r>
            <a:r>
              <a:rPr lang="en-GB" sz="1400" b="1" dirty="0">
                <a:latin typeface="Calibri"/>
                <a:ea typeface="Calibri"/>
                <a:cs typeface="Calibri"/>
                <a:sym typeface="Calibri"/>
              </a:rPr>
              <a:t> </a:t>
            </a:r>
            <a:r>
              <a:rPr lang="en-GB" sz="1400" b="1" dirty="0" err="1">
                <a:latin typeface="Calibri"/>
                <a:ea typeface="Calibri"/>
                <a:cs typeface="Calibri"/>
                <a:sym typeface="Calibri"/>
              </a:rPr>
              <a:t>em</a:t>
            </a:r>
            <a:r>
              <a:rPr lang="en-GB" sz="1400" b="1" dirty="0">
                <a:latin typeface="Calibri"/>
                <a:ea typeface="Calibri"/>
                <a:cs typeface="Calibri"/>
                <a:sym typeface="Calibri"/>
              </a:rPr>
              <a:t> que o </a:t>
            </a:r>
            <a:r>
              <a:rPr lang="en-GB" sz="1400" b="1" dirty="0" err="1">
                <a:latin typeface="Calibri"/>
                <a:ea typeface="Calibri"/>
                <a:cs typeface="Calibri"/>
                <a:sym typeface="Calibri"/>
              </a:rPr>
              <a:t>uso</a:t>
            </a:r>
            <a:r>
              <a:rPr lang="en-GB" sz="1400" b="1" dirty="0">
                <a:latin typeface="Calibri"/>
                <a:ea typeface="Calibri"/>
                <a:cs typeface="Calibri"/>
                <a:sym typeface="Calibri"/>
              </a:rPr>
              <a:t> de </a:t>
            </a:r>
            <a:r>
              <a:rPr lang="en-GB" sz="1400" b="1" dirty="0" err="1">
                <a:latin typeface="Calibri"/>
                <a:ea typeface="Calibri"/>
                <a:cs typeface="Calibri"/>
                <a:sym typeface="Calibri"/>
              </a:rPr>
              <a:t>isolamento</a:t>
            </a:r>
            <a:r>
              <a:rPr lang="en-GB" sz="1400" b="1" dirty="0">
                <a:latin typeface="Calibri"/>
                <a:ea typeface="Calibri"/>
                <a:cs typeface="Calibri"/>
                <a:sym typeface="Calibri"/>
              </a:rPr>
              <a:t> e </a:t>
            </a:r>
            <a:r>
              <a:rPr lang="en-GB" sz="1400" b="1" dirty="0" err="1">
                <a:latin typeface="Calibri"/>
                <a:ea typeface="Calibri"/>
                <a:cs typeface="Calibri"/>
                <a:sym typeface="Calibri"/>
              </a:rPr>
              <a:t>contenção</a:t>
            </a:r>
            <a:r>
              <a:rPr lang="en-GB" sz="1400" b="1" dirty="0">
                <a:latin typeface="Calibri"/>
                <a:ea typeface="Calibri"/>
                <a:cs typeface="Calibri"/>
                <a:sym typeface="Calibri"/>
              </a:rPr>
              <a:t> </a:t>
            </a:r>
            <a:r>
              <a:rPr lang="en-GB" sz="1400" b="1" dirty="0" err="1">
                <a:latin typeface="Calibri"/>
                <a:ea typeface="Calibri"/>
                <a:cs typeface="Calibri"/>
                <a:sym typeface="Calibri"/>
              </a:rPr>
              <a:t>não</a:t>
            </a:r>
            <a:r>
              <a:rPr lang="en-GB" sz="1400" b="1" dirty="0">
                <a:latin typeface="Calibri"/>
                <a:ea typeface="Calibri"/>
                <a:cs typeface="Calibri"/>
                <a:sym typeface="Calibri"/>
              </a:rPr>
              <a:t> </a:t>
            </a:r>
            <a:r>
              <a:rPr lang="en-GB" sz="1400" b="1" dirty="0" err="1">
                <a:latin typeface="Calibri"/>
                <a:ea typeface="Calibri"/>
                <a:cs typeface="Calibri"/>
                <a:sym typeface="Calibri"/>
              </a:rPr>
              <a:t>pode</a:t>
            </a:r>
            <a:r>
              <a:rPr lang="en-GB" sz="1400" b="1" dirty="0">
                <a:latin typeface="Calibri"/>
                <a:ea typeface="Calibri"/>
                <a:cs typeface="Calibri"/>
                <a:sym typeface="Calibri"/>
              </a:rPr>
              <a:t> ser </a:t>
            </a:r>
            <a:r>
              <a:rPr lang="en-GB" sz="1400" b="1" dirty="0" err="1">
                <a:latin typeface="Calibri"/>
                <a:ea typeface="Calibri"/>
                <a:cs typeface="Calibri"/>
                <a:sym typeface="Calibri"/>
              </a:rPr>
              <a:t>evitado</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r>
              <a:rPr lang="en-GB" dirty="0" err="1">
                <a:solidFill>
                  <a:srgbClr val="4F81BD"/>
                </a:solidFill>
                <a:latin typeface="Calibri"/>
                <a:ea typeface="Calibri"/>
                <a:cs typeface="Calibri"/>
                <a:sym typeface="Calibri"/>
              </a:rPr>
              <a:t>Faça</a:t>
            </a:r>
            <a:r>
              <a:rPr lang="en-GB" dirty="0">
                <a:solidFill>
                  <a:srgbClr val="4F81BD"/>
                </a:solidFill>
                <a:latin typeface="Calibri"/>
                <a:ea typeface="Calibri"/>
                <a:cs typeface="Calibri"/>
                <a:sym typeface="Calibri"/>
              </a:rPr>
              <a:t> as </a:t>
            </a:r>
            <a:r>
              <a:rPr lang="en-GB" dirty="0" err="1">
                <a:solidFill>
                  <a:srgbClr val="4F81BD"/>
                </a:solidFill>
                <a:latin typeface="Calibri"/>
                <a:ea typeface="Calibri"/>
                <a:cs typeface="Calibri"/>
                <a:sym typeface="Calibri"/>
              </a:rPr>
              <a:t>seguintes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perguntas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e incentive-</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discutir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suas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respostas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diretamente</a:t>
            </a:r>
            <a:r>
              <a:rPr lang="en-GB" dirty="0">
                <a:solidFill>
                  <a:srgbClr val="4F81BD"/>
                </a:solidFill>
                <a:latin typeface="Calibri"/>
                <a:ea typeface="Calibri"/>
                <a:cs typeface="Calibri"/>
                <a:sym typeface="Calibri"/>
              </a:rPr>
              <a:t> entre </a:t>
            </a:r>
            <a:r>
              <a:rPr lang="en-GB" dirty="0" err="1">
                <a:solidFill>
                  <a:srgbClr val="4F81BD"/>
                </a:solidFill>
                <a:latin typeface="Calibri"/>
                <a:ea typeface="Calibri"/>
                <a:cs typeface="Calibri"/>
                <a:sym typeface="Calibri"/>
              </a:rPr>
              <a:t>si</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342900" marR="0" lvl="0" indent="-342900" algn="l" rtl="0">
              <a:spcBef>
                <a:spcPts val="600"/>
              </a:spcBef>
              <a:spcAft>
                <a:spcPts val="0"/>
              </a:spcAft>
              <a:buClr>
                <a:schemeClr val="dk1"/>
              </a:buClr>
              <a:buSzPts val="1200"/>
              <a:buFont typeface="Calibri"/>
              <a:buAutoNum type="arabicPeriod"/>
            </a:pPr>
            <a:r>
              <a:rPr lang="en-GB" b="1" dirty="0" err="1">
                <a:latin typeface="Calibri"/>
                <a:ea typeface="Calibri"/>
                <a:cs typeface="Calibri"/>
                <a:sym typeface="Calibri"/>
              </a:rPr>
              <a:t>Concorda</a:t>
            </a:r>
            <a:r>
              <a:rPr lang="en-GB" b="1" dirty="0">
                <a:latin typeface="Calibri"/>
                <a:ea typeface="Calibri"/>
                <a:cs typeface="Calibri"/>
                <a:sym typeface="Calibri"/>
              </a:rPr>
              <a:t> </a:t>
            </a:r>
            <a:r>
              <a:rPr lang="en-GB" b="1" dirty="0" err="1">
                <a:latin typeface="Calibri"/>
                <a:ea typeface="Calibri"/>
                <a:cs typeface="Calibri"/>
                <a:sym typeface="Calibri"/>
              </a:rPr>
              <a:t>ou</a:t>
            </a:r>
            <a:r>
              <a:rPr lang="en-GB" b="1" dirty="0">
                <a:latin typeface="Calibri"/>
                <a:ea typeface="Calibri"/>
                <a:cs typeface="Calibri"/>
                <a:sym typeface="Calibri"/>
              </a:rPr>
              <a:t> </a:t>
            </a:r>
            <a:r>
              <a:rPr lang="en-GB" b="1" dirty="0" err="1">
                <a:latin typeface="Calibri"/>
                <a:ea typeface="Calibri"/>
                <a:cs typeface="Calibri"/>
                <a:sym typeface="Calibri"/>
              </a:rPr>
              <a:t>discorda</a:t>
            </a:r>
            <a:r>
              <a:rPr lang="en-GB" b="1" dirty="0">
                <a:latin typeface="Calibri"/>
                <a:ea typeface="Calibri"/>
                <a:cs typeface="Calibri"/>
                <a:sym typeface="Calibri"/>
              </a:rPr>
              <a:t> </a:t>
            </a:r>
            <a:r>
              <a:rPr lang="en-GB" b="1" dirty="0" err="1">
                <a:latin typeface="Calibri"/>
                <a:ea typeface="Calibri"/>
                <a:cs typeface="Calibri"/>
                <a:sym typeface="Calibri"/>
              </a:rPr>
              <a:t>desta</a:t>
            </a:r>
            <a:r>
              <a:rPr lang="en-GB" b="1" dirty="0">
                <a:latin typeface="Calibri"/>
                <a:ea typeface="Calibri"/>
                <a:cs typeface="Calibri"/>
                <a:sym typeface="Calibri"/>
              </a:rPr>
              <a:t> </a:t>
            </a:r>
            <a:r>
              <a:rPr lang="en-GB" b="1" dirty="0" err="1">
                <a:latin typeface="Calibri"/>
                <a:ea typeface="Calibri"/>
                <a:cs typeface="Calibri"/>
                <a:sym typeface="Calibri"/>
              </a:rPr>
              <a:t>afirmação</a:t>
            </a:r>
            <a:r>
              <a:rPr lang="en-GB" b="1" dirty="0">
                <a:latin typeface="Calibri"/>
                <a:ea typeface="Calibri"/>
                <a:cs typeface="Calibri"/>
                <a:sym typeface="Calibri"/>
              </a:rPr>
              <a:t>? </a:t>
            </a:r>
            <a:r>
              <a:rPr lang="en-GB" b="1" dirty="0" err="1">
                <a:latin typeface="Calibri"/>
                <a:ea typeface="Calibri"/>
                <a:cs typeface="Calibri"/>
                <a:sym typeface="Calibri"/>
              </a:rPr>
              <a:t>Porquê</a:t>
            </a:r>
            <a:r>
              <a:rPr lang="en-GB" b="1" dirty="0">
                <a:latin typeface="Calibri"/>
                <a:ea typeface="Calibri"/>
                <a:cs typeface="Calibri"/>
                <a:sym typeface="Calibri"/>
              </a:rPr>
              <a:t>?</a:t>
            </a:r>
            <a:endParaRPr b="1"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Calibri"/>
              <a:buAutoNum type="arabicPeriod"/>
            </a:pPr>
            <a:r>
              <a:rPr lang="en-GB" b="1" dirty="0">
                <a:latin typeface="Calibri"/>
                <a:ea typeface="Calibri"/>
                <a:cs typeface="Calibri"/>
                <a:sym typeface="Calibri"/>
              </a:rPr>
              <a:t>Sob quais </a:t>
            </a:r>
            <a:r>
              <a:rPr lang="en-GB" b="1" dirty="0" err="1">
                <a:latin typeface="Calibri"/>
                <a:ea typeface="Calibri"/>
                <a:cs typeface="Calibri"/>
                <a:sym typeface="Calibri"/>
              </a:rPr>
              <a:t>circunstâncias</a:t>
            </a:r>
            <a:r>
              <a:rPr lang="en-GB" b="1" dirty="0">
                <a:latin typeface="Calibri"/>
                <a:ea typeface="Calibri"/>
                <a:cs typeface="Calibri"/>
                <a:sym typeface="Calibri"/>
              </a:rPr>
              <a:t> </a:t>
            </a:r>
            <a:r>
              <a:rPr lang="en-GB" b="1" dirty="0" err="1">
                <a:latin typeface="Calibri"/>
                <a:ea typeface="Calibri"/>
                <a:cs typeface="Calibri"/>
                <a:sym typeface="Calibri"/>
              </a:rPr>
              <a:t>você</a:t>
            </a:r>
            <a:r>
              <a:rPr lang="en-GB" b="1" dirty="0">
                <a:latin typeface="Calibri"/>
                <a:ea typeface="Calibri"/>
                <a:cs typeface="Calibri"/>
                <a:sym typeface="Calibri"/>
              </a:rPr>
              <a:t> </a:t>
            </a:r>
            <a:r>
              <a:rPr lang="en-GB" b="1" dirty="0" err="1">
                <a:latin typeface="Calibri"/>
                <a:ea typeface="Calibri"/>
                <a:cs typeface="Calibri"/>
                <a:sym typeface="Calibri"/>
              </a:rPr>
              <a:t>acha</a:t>
            </a:r>
            <a:r>
              <a:rPr lang="en-GB" b="1" dirty="0">
                <a:latin typeface="Calibri"/>
                <a:ea typeface="Calibri"/>
                <a:cs typeface="Calibri"/>
                <a:sym typeface="Calibri"/>
              </a:rPr>
              <a:t> que </a:t>
            </a:r>
            <a:r>
              <a:rPr lang="en-GB" b="1" dirty="0" err="1">
                <a:latin typeface="Calibri"/>
                <a:ea typeface="Calibri"/>
                <a:cs typeface="Calibri"/>
                <a:sym typeface="Calibri"/>
              </a:rPr>
              <a:t>isolamento</a:t>
            </a:r>
            <a:r>
              <a:rPr lang="en-GB" b="1" dirty="0">
                <a:latin typeface="Calibri"/>
                <a:ea typeface="Calibri"/>
                <a:cs typeface="Calibri"/>
                <a:sym typeface="Calibri"/>
              </a:rPr>
              <a:t> e </a:t>
            </a:r>
            <a:r>
              <a:rPr lang="en-GB" b="1" dirty="0" err="1">
                <a:latin typeface="Calibri"/>
                <a:ea typeface="Calibri"/>
                <a:cs typeface="Calibri"/>
                <a:sym typeface="Calibri"/>
              </a:rPr>
              <a:t>contenção</a:t>
            </a:r>
            <a:r>
              <a:rPr lang="en-GB" b="1" dirty="0">
                <a:latin typeface="Calibri"/>
                <a:ea typeface="Calibri"/>
                <a:cs typeface="Calibri"/>
                <a:sym typeface="Calibri"/>
              </a:rPr>
              <a:t> </a:t>
            </a:r>
            <a:r>
              <a:rPr lang="en-GB" b="1" dirty="0" err="1">
                <a:latin typeface="Calibri"/>
                <a:ea typeface="Calibri"/>
                <a:cs typeface="Calibri"/>
                <a:sym typeface="Calibri"/>
              </a:rPr>
              <a:t>não</a:t>
            </a:r>
            <a:r>
              <a:rPr lang="en-GB" b="1" dirty="0">
                <a:latin typeface="Calibri"/>
                <a:ea typeface="Calibri"/>
                <a:cs typeface="Calibri"/>
                <a:sym typeface="Calibri"/>
              </a:rPr>
              <a:t> </a:t>
            </a:r>
            <a:r>
              <a:rPr lang="en-GB" b="1" dirty="0" err="1">
                <a:latin typeface="Calibri"/>
                <a:ea typeface="Calibri"/>
                <a:cs typeface="Calibri"/>
                <a:sym typeface="Calibri"/>
              </a:rPr>
              <a:t>podem</a:t>
            </a:r>
            <a:r>
              <a:rPr lang="en-GB" b="1" dirty="0">
                <a:latin typeface="Calibri"/>
                <a:ea typeface="Calibri"/>
                <a:cs typeface="Calibri"/>
                <a:sym typeface="Calibri"/>
              </a:rPr>
              <a:t> ser </a:t>
            </a:r>
            <a:r>
              <a:rPr lang="en-GB" b="1" dirty="0" err="1">
                <a:latin typeface="Calibri"/>
                <a:ea typeface="Calibri"/>
                <a:cs typeface="Calibri"/>
                <a:sym typeface="Calibri"/>
              </a:rPr>
              <a:t>evitados</a:t>
            </a:r>
            <a:r>
              <a:rPr lang="en-GB" b="1" dirty="0">
                <a:latin typeface="Calibri"/>
                <a:ea typeface="Calibri"/>
                <a:cs typeface="Calibri"/>
                <a:sym typeface="Calibri"/>
              </a:rPr>
              <a:t>?</a:t>
            </a:r>
            <a:endParaRPr b="1" dirty="0">
              <a:latin typeface="Calibri"/>
              <a:ea typeface="Calibri"/>
              <a:cs typeface="Calibri"/>
              <a:sym typeface="Calibri"/>
            </a:endParaRPr>
          </a:p>
          <a:p>
            <a:pPr marL="360045" marR="0" lvl="0" indent="-360045" algn="just" rtl="0">
              <a:spcBef>
                <a:spcPts val="600"/>
              </a:spcBef>
              <a:spcAft>
                <a:spcPts val="0"/>
              </a:spcAft>
              <a:buNone/>
            </a:pPr>
            <a:r>
              <a:rPr lang="en-GB" dirty="0">
                <a:solidFill>
                  <a:srgbClr val="4F81BD"/>
                </a:solidFill>
                <a:latin typeface="Calibri"/>
                <a:ea typeface="Calibri"/>
                <a:cs typeface="Calibri"/>
                <a:sym typeface="Calibri"/>
              </a:rPr>
              <a:t>As </a:t>
            </a:r>
            <a:r>
              <a:rPr lang="en-GB" dirty="0" err="1">
                <a:solidFill>
                  <a:srgbClr val="4F81BD"/>
                </a:solidFill>
                <a:latin typeface="Calibri"/>
                <a:ea typeface="Calibri"/>
                <a:cs typeface="Calibri"/>
                <a:sym typeface="Calibri"/>
              </a:rPr>
              <a:t>ideias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podem</a:t>
            </a:r>
            <a:r>
              <a:rPr lang="en-GB" dirty="0">
                <a:solidFill>
                  <a:srgbClr val="4F81BD"/>
                </a:solidFill>
                <a:latin typeface="Calibri"/>
                <a:ea typeface="Calibri"/>
                <a:cs typeface="Calibri"/>
                <a:sym typeface="Calibri"/>
              </a:rPr>
              <a:t> ser </a:t>
            </a:r>
            <a:r>
              <a:rPr lang="en-GB" dirty="0" err="1">
                <a:solidFill>
                  <a:srgbClr val="4F81BD"/>
                </a:solidFill>
                <a:latin typeface="Calibri"/>
                <a:ea typeface="Calibri"/>
                <a:cs typeface="Calibri"/>
                <a:sym typeface="Calibri"/>
              </a:rPr>
              <a:t>anotadas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um flipchart. </a:t>
            </a:r>
            <a:endParaRPr dirty="0"/>
          </a:p>
          <a:p>
            <a:pPr marL="0" lvl="0" indent="0" algn="just" rtl="0">
              <a:spcBef>
                <a:spcPts val="0"/>
              </a:spcBef>
              <a:spcAft>
                <a:spcPts val="0"/>
              </a:spcAft>
              <a:buNone/>
            </a:pPr>
            <a:r>
              <a:rPr lang="en-GB" dirty="0" err="1">
                <a:solidFill>
                  <a:srgbClr val="4F81BD"/>
                </a:solidFill>
                <a:latin typeface="Calibri"/>
                <a:ea typeface="Calibri"/>
                <a:cs typeface="Calibri"/>
                <a:sym typeface="Calibri"/>
              </a:rPr>
              <a:t>Algumas</a:t>
            </a:r>
            <a:r>
              <a:rPr lang="en-GB" dirty="0">
                <a:solidFill>
                  <a:srgbClr val="4F81BD"/>
                </a:solidFill>
                <a:latin typeface="Calibri"/>
                <a:ea typeface="Calibri"/>
                <a:cs typeface="Calibri"/>
                <a:sym typeface="Calibri"/>
              </a:rPr>
              <a:t> das </a:t>
            </a:r>
            <a:r>
              <a:rPr lang="en-GB" dirty="0" err="1">
                <a:solidFill>
                  <a:srgbClr val="4F81BD"/>
                </a:solidFill>
                <a:latin typeface="Calibri"/>
                <a:ea typeface="Calibri"/>
                <a:cs typeface="Calibri"/>
                <a:sym typeface="Calibri"/>
              </a:rPr>
              <a:t>circunstâncias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concordam</a:t>
            </a:r>
            <a:r>
              <a:rPr lang="en-GB" dirty="0">
                <a:solidFill>
                  <a:srgbClr val="4F81BD"/>
                </a:solidFill>
                <a:latin typeface="Calibri"/>
                <a:ea typeface="Calibri"/>
                <a:cs typeface="Calibri"/>
                <a:sym typeface="Calibri"/>
              </a:rPr>
              <a:t> com as </a:t>
            </a:r>
            <a:r>
              <a:rPr lang="en-GB" dirty="0" err="1">
                <a:solidFill>
                  <a:srgbClr val="4F81BD"/>
                </a:solidFill>
                <a:latin typeface="Calibri"/>
                <a:ea typeface="Calibri"/>
                <a:cs typeface="Calibri"/>
                <a:sym typeface="Calibri"/>
              </a:rPr>
              <a:t>afirmações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acima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podem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mencionar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incluem</a:t>
            </a:r>
            <a:r>
              <a:rPr lang="en-GB" dirty="0">
                <a:solidFill>
                  <a:srgbClr val="4F81BD"/>
                </a:solidFill>
                <a:latin typeface="Calibri"/>
                <a:ea typeface="Calibri"/>
                <a:cs typeface="Calibri"/>
                <a:sym typeface="Calibri"/>
              </a:rPr>
              <a:t> (mas </a:t>
            </a:r>
            <a:r>
              <a:rPr lang="en-GB" dirty="0" err="1">
                <a:solidFill>
                  <a:srgbClr val="4F81BD"/>
                </a:solidFill>
                <a:latin typeface="Calibri"/>
                <a:ea typeface="Calibri"/>
                <a:cs typeface="Calibri"/>
                <a:sym typeface="Calibri"/>
              </a:rPr>
              <a:t>não</a:t>
            </a:r>
            <a:r>
              <a:rPr lang="en-GB" dirty="0">
                <a:solidFill>
                  <a:srgbClr val="4F81BD"/>
                </a:solidFill>
                <a:latin typeface="Calibri"/>
                <a:ea typeface="Calibri"/>
                <a:cs typeface="Calibri"/>
                <a:sym typeface="Calibri"/>
              </a:rPr>
              <a:t> se </a:t>
            </a:r>
            <a:r>
              <a:rPr lang="en-GB" dirty="0" err="1">
                <a:solidFill>
                  <a:srgbClr val="4F81BD"/>
                </a:solidFill>
                <a:latin typeface="Calibri"/>
                <a:ea typeface="Calibri"/>
                <a:cs typeface="Calibri"/>
                <a:sym typeface="Calibri"/>
              </a:rPr>
              <a:t>limitam</a:t>
            </a:r>
            <a:r>
              <a:rPr lang="en-GB" dirty="0">
                <a:solidFill>
                  <a:srgbClr val="4F81BD"/>
                </a:solidFill>
                <a:latin typeface="Calibri"/>
                <a:ea typeface="Calibri"/>
                <a:cs typeface="Calibri"/>
                <a:sym typeface="Calibri"/>
              </a:rPr>
              <a:t> a):</a:t>
            </a:r>
            <a:endParaRPr dirty="0">
              <a:latin typeface="Calibri"/>
              <a:ea typeface="Calibri"/>
              <a:cs typeface="Calibri"/>
              <a:sym typeface="Calibri"/>
            </a:endParaRPr>
          </a:p>
          <a:p>
            <a:pPr marL="228600" marR="0" lvl="0" indent="-171450" algn="just" rtl="0">
              <a:spcBef>
                <a:spcPts val="0"/>
              </a:spcBef>
              <a:spcAft>
                <a:spcPts val="0"/>
              </a:spcAft>
              <a:buClr>
                <a:srgbClr val="4F81BD"/>
              </a:buClr>
              <a:buSzPts val="1200"/>
              <a:buFont typeface="Noto Sans Symbols"/>
              <a:buChar char="∙"/>
            </a:pPr>
            <a:r>
              <a:rPr lang="en-GB" dirty="0">
                <a:solidFill>
                  <a:srgbClr val="4F81BD"/>
                </a:solidFill>
                <a:latin typeface="Calibri"/>
                <a:ea typeface="Calibri"/>
                <a:cs typeface="Calibri"/>
                <a:sym typeface="Calibri"/>
              </a:rPr>
              <a:t>Quando as </a:t>
            </a:r>
            <a:r>
              <a:rPr lang="en-GB" dirty="0" err="1">
                <a:solidFill>
                  <a:srgbClr val="4F81BD"/>
                </a:solidFill>
                <a:latin typeface="Calibri"/>
                <a:ea typeface="Calibri"/>
                <a:cs typeface="Calibri"/>
                <a:sym typeface="Calibri"/>
              </a:rPr>
              <a:t>pessoas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utilizam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serviços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agem</a:t>
            </a:r>
            <a:r>
              <a:rPr lang="en-GB" dirty="0">
                <a:solidFill>
                  <a:srgbClr val="4F81BD"/>
                </a:solidFill>
                <a:latin typeface="Calibri"/>
                <a:ea typeface="Calibri"/>
                <a:cs typeface="Calibri"/>
                <a:sym typeface="Calibri"/>
              </a:rPr>
              <a:t> de forma </a:t>
            </a:r>
            <a:r>
              <a:rPr lang="en-GB" dirty="0" err="1">
                <a:solidFill>
                  <a:srgbClr val="4F81BD"/>
                </a:solidFill>
                <a:latin typeface="Calibri"/>
                <a:ea typeface="Calibri"/>
                <a:cs typeface="Calibri"/>
                <a:sym typeface="Calibri"/>
              </a:rPr>
              <a:t>agressiva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ameaçam</a:t>
            </a:r>
            <a:r>
              <a:rPr lang="en-GB" dirty="0">
                <a:solidFill>
                  <a:srgbClr val="4F81BD"/>
                </a:solidFill>
                <a:latin typeface="Calibri"/>
                <a:ea typeface="Calibri"/>
                <a:cs typeface="Calibri"/>
                <a:sym typeface="Calibri"/>
              </a:rPr>
              <a:t> com </a:t>
            </a:r>
            <a:r>
              <a:rPr lang="en-GB" dirty="0" err="1">
                <a:solidFill>
                  <a:srgbClr val="4F81BD"/>
                </a:solidFill>
                <a:latin typeface="Calibri"/>
                <a:ea typeface="Calibri"/>
                <a:cs typeface="Calibri"/>
                <a:sym typeface="Calibri"/>
              </a:rPr>
              <a:t>violência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funcionários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outras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pessoas</a:t>
            </a:r>
            <a:r>
              <a:rPr lang="en-GB" dirty="0">
                <a:solidFill>
                  <a:srgbClr val="4F81BD"/>
                </a:solidFill>
                <a:latin typeface="Calibri"/>
                <a:ea typeface="Calibri"/>
                <a:cs typeface="Calibri"/>
                <a:sym typeface="Calibri"/>
              </a:rPr>
              <a:t> no </a:t>
            </a:r>
            <a:r>
              <a:rPr lang="en-GB" dirty="0" err="1">
                <a:solidFill>
                  <a:srgbClr val="4F81BD"/>
                </a:solidFill>
                <a:latin typeface="Calibri"/>
                <a:ea typeface="Calibri"/>
                <a:cs typeface="Calibri"/>
                <a:sym typeface="Calibri"/>
              </a:rPr>
              <a:t>serviço</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228600" marR="0" lvl="0" indent="-171450" algn="just" rtl="0">
              <a:spcBef>
                <a:spcPts val="0"/>
              </a:spcBef>
              <a:spcAft>
                <a:spcPts val="0"/>
              </a:spcAft>
              <a:buClr>
                <a:srgbClr val="4F81BD"/>
              </a:buClr>
              <a:buSzPts val="1200"/>
              <a:buFont typeface="Noto Sans Symbols"/>
              <a:buChar char="∙"/>
            </a:pPr>
            <a:r>
              <a:rPr lang="en-GB" dirty="0">
                <a:solidFill>
                  <a:srgbClr val="4F81BD"/>
                </a:solidFill>
                <a:latin typeface="Calibri"/>
                <a:ea typeface="Calibri"/>
                <a:cs typeface="Calibri"/>
                <a:sym typeface="Calibri"/>
              </a:rPr>
              <a:t>Quando as </a:t>
            </a:r>
            <a:r>
              <a:rPr lang="en-GB" dirty="0" err="1">
                <a:solidFill>
                  <a:srgbClr val="4F81BD"/>
                </a:solidFill>
                <a:latin typeface="Calibri"/>
                <a:ea typeface="Calibri"/>
                <a:cs typeface="Calibri"/>
                <a:sym typeface="Calibri"/>
              </a:rPr>
              <a:t>pessoas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utilizam</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serviço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precisam</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cuidados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hospitalares</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tratamento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imediatos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porque</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sua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vida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está</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risco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exemplo</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injetar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insulina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numa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precisa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urgentemente</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tratamento</a:t>
            </a:r>
            <a:r>
              <a:rPr lang="en-GB" dirty="0">
                <a:solidFill>
                  <a:srgbClr val="4F81BD"/>
                </a:solidFill>
                <a:latin typeface="Calibri"/>
                <a:ea typeface="Calibri"/>
                <a:cs typeface="Calibri"/>
                <a:sym typeface="Calibri"/>
              </a:rPr>
              <a:t> para diabetes, para </a:t>
            </a:r>
            <a:r>
              <a:rPr lang="en-GB" dirty="0" err="1">
                <a:solidFill>
                  <a:srgbClr val="4F81BD"/>
                </a:solidFill>
                <a:latin typeface="Calibri"/>
                <a:ea typeface="Calibri"/>
                <a:cs typeface="Calibri"/>
                <a:sym typeface="Calibri"/>
              </a:rPr>
              <a:t>proteger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a:t>
            </a:r>
            <a:r>
              <a:rPr lang="en-GB" dirty="0">
                <a:solidFill>
                  <a:srgbClr val="4F81BD"/>
                </a:solidFill>
                <a:latin typeface="Calibri"/>
                <a:ea typeface="Calibri"/>
                <a:cs typeface="Calibri"/>
                <a:sym typeface="Calibri"/>
              </a:rPr>
              <a:t> com alto </a:t>
            </a:r>
            <a:r>
              <a:rPr lang="en-GB" dirty="0" err="1">
                <a:solidFill>
                  <a:srgbClr val="4F81BD"/>
                </a:solidFill>
                <a:latin typeface="Calibri"/>
                <a:ea typeface="Calibri"/>
                <a:cs typeface="Calibri"/>
                <a:sym typeface="Calibri"/>
              </a:rPr>
              <a:t>risco</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suicídio</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228600" marR="0" lvl="0" indent="-171450" algn="just" rtl="0">
              <a:spcBef>
                <a:spcPts val="0"/>
              </a:spcBef>
              <a:spcAft>
                <a:spcPts val="0"/>
              </a:spcAft>
              <a:buClr>
                <a:srgbClr val="4F81BD"/>
              </a:buClr>
              <a:buSzPts val="1200"/>
              <a:buFont typeface="Noto Sans Symbols"/>
              <a:buChar char="∙"/>
            </a:pPr>
            <a:r>
              <a:rPr lang="en-GB" dirty="0">
                <a:solidFill>
                  <a:srgbClr val="4F81BD"/>
                </a:solidFill>
                <a:latin typeface="Calibri"/>
                <a:ea typeface="Calibri"/>
                <a:cs typeface="Calibri"/>
                <a:sym typeface="Calibri"/>
              </a:rPr>
              <a:t>Quando as </a:t>
            </a:r>
            <a:r>
              <a:rPr lang="en-GB" dirty="0" err="1">
                <a:solidFill>
                  <a:srgbClr val="4F81BD"/>
                </a:solidFill>
                <a:latin typeface="Calibri"/>
                <a:ea typeface="Calibri"/>
                <a:cs typeface="Calibri"/>
                <a:sym typeface="Calibri"/>
              </a:rPr>
              <a:t>pessoas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utilizam</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serviço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resistem</a:t>
            </a:r>
            <a:r>
              <a:rPr lang="en-GB" dirty="0">
                <a:solidFill>
                  <a:srgbClr val="4F81BD"/>
                </a:solidFill>
                <a:latin typeface="Calibri"/>
                <a:ea typeface="Calibri"/>
                <a:cs typeface="Calibri"/>
                <a:sym typeface="Calibri"/>
              </a:rPr>
              <a:t> à </a:t>
            </a:r>
            <a:r>
              <a:rPr lang="en-GB" dirty="0" err="1">
                <a:solidFill>
                  <a:srgbClr val="4F81BD"/>
                </a:solidFill>
                <a:latin typeface="Calibri"/>
                <a:ea typeface="Calibri"/>
                <a:cs typeface="Calibri"/>
                <a:sym typeface="Calibri"/>
              </a:rPr>
              <a:t>medicação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mesmo</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profissionais</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saúde</a:t>
            </a:r>
            <a:r>
              <a:rPr lang="en-GB" dirty="0">
                <a:solidFill>
                  <a:srgbClr val="4F81BD"/>
                </a:solidFill>
                <a:latin typeface="Calibri"/>
                <a:ea typeface="Calibri"/>
                <a:cs typeface="Calibri"/>
                <a:sym typeface="Calibri"/>
              </a:rPr>
              <a:t> mental e </a:t>
            </a:r>
            <a:r>
              <a:rPr lang="en-GB" dirty="0" err="1">
                <a:solidFill>
                  <a:srgbClr val="4F81BD"/>
                </a:solidFill>
                <a:latin typeface="Calibri"/>
                <a:ea typeface="Calibri"/>
                <a:cs typeface="Calibri"/>
                <a:sym typeface="Calibri"/>
              </a:rPr>
              <a:t>assistência</a:t>
            </a:r>
            <a:r>
              <a:rPr lang="en-GB" dirty="0">
                <a:solidFill>
                  <a:srgbClr val="4F81BD"/>
                </a:solidFill>
                <a:latin typeface="Calibri"/>
                <a:ea typeface="Calibri"/>
                <a:cs typeface="Calibri"/>
                <a:sym typeface="Calibri"/>
              </a:rPr>
              <a:t> social </a:t>
            </a:r>
            <a:r>
              <a:rPr lang="en-GB" dirty="0" err="1">
                <a:solidFill>
                  <a:srgbClr val="4F81BD"/>
                </a:solidFill>
                <a:latin typeface="Calibri"/>
                <a:ea typeface="Calibri"/>
                <a:cs typeface="Calibri"/>
                <a:sym typeface="Calibri"/>
              </a:rPr>
              <a:t>acreditem</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ela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é</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necessária</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360045" marR="0" lvl="0" indent="-360045" algn="just" rtl="0">
              <a:spcBef>
                <a:spcPts val="0"/>
              </a:spcBef>
              <a:spcAft>
                <a:spcPts val="0"/>
              </a:spcAft>
              <a:buNone/>
            </a:pPr>
            <a:endParaRPr dirty="0">
              <a:solidFill>
                <a:srgbClr val="4F81BD"/>
              </a:solidFill>
              <a:latin typeface="Calibri"/>
              <a:ea typeface="Calibri"/>
              <a:cs typeface="Calibri"/>
              <a:sym typeface="Calibri"/>
            </a:endParaRPr>
          </a:p>
          <a:p>
            <a:pPr marL="360045" marR="0" lvl="0" indent="-360045" algn="just"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553" name="Google Shape;553;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65</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60045" marR="0" lvl="0" indent="-360045" algn="l" rtl="0">
              <a:spcBef>
                <a:spcPts val="0"/>
              </a:spcBef>
              <a:spcAft>
                <a:spcPts val="0"/>
              </a:spcAft>
              <a:buNone/>
            </a:pPr>
            <a:r>
              <a:rPr lang="en-GB" dirty="0" err="1">
                <a:solidFill>
                  <a:srgbClr val="4F81BD"/>
                </a:solidFill>
                <a:latin typeface="Calibri"/>
                <a:ea typeface="Calibri"/>
                <a:cs typeface="Calibri"/>
                <a:sym typeface="Calibri"/>
              </a:rPr>
              <a:t>Após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discussão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oriente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sobre</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seguinte</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360045" marR="0" lvl="0" indent="-360045" algn="l" rtl="0">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r>
              <a:rPr lang="en-GB" b="1" dirty="0">
                <a:latin typeface="Calibri"/>
                <a:ea typeface="Calibri"/>
                <a:cs typeface="Calibri"/>
                <a:sym typeface="Calibri"/>
              </a:rPr>
              <a:t>O </a:t>
            </a:r>
            <a:r>
              <a:rPr lang="en-GB" b="1" dirty="0" err="1">
                <a:latin typeface="Calibri"/>
                <a:ea typeface="Calibri"/>
                <a:cs typeface="Calibri"/>
                <a:sym typeface="Calibri"/>
              </a:rPr>
              <a:t>isolamento</a:t>
            </a:r>
            <a:r>
              <a:rPr lang="en-GB" b="1" dirty="0">
                <a:latin typeface="Calibri"/>
                <a:ea typeface="Calibri"/>
                <a:cs typeface="Calibri"/>
                <a:sym typeface="Calibri"/>
              </a:rPr>
              <a:t> e a </a:t>
            </a:r>
            <a:r>
              <a:rPr lang="en-GB" b="1" dirty="0" err="1">
                <a:latin typeface="Calibri"/>
                <a:ea typeface="Calibri"/>
                <a:cs typeface="Calibri"/>
                <a:sym typeface="Calibri"/>
              </a:rPr>
              <a:t>contenção</a:t>
            </a:r>
            <a:r>
              <a:rPr lang="en-GB" b="1" dirty="0">
                <a:latin typeface="Calibri"/>
                <a:ea typeface="Calibri"/>
                <a:cs typeface="Calibri"/>
                <a:sym typeface="Calibri"/>
              </a:rPr>
              <a:t> de </a:t>
            </a:r>
            <a:r>
              <a:rPr lang="en-GB" b="1" dirty="0" err="1">
                <a:latin typeface="Calibri"/>
                <a:ea typeface="Calibri"/>
                <a:cs typeface="Calibri"/>
                <a:sym typeface="Calibri"/>
              </a:rPr>
              <a:t>pessoas</a:t>
            </a:r>
            <a:r>
              <a:rPr lang="en-GB" b="1" dirty="0">
                <a:latin typeface="Calibri"/>
                <a:ea typeface="Calibri"/>
                <a:cs typeface="Calibri"/>
                <a:sym typeface="Calibri"/>
              </a:rPr>
              <a:t> com </a:t>
            </a:r>
            <a:r>
              <a:rPr lang="en-GB" b="1" dirty="0" err="1">
                <a:latin typeface="Calibri"/>
                <a:ea typeface="Calibri"/>
                <a:cs typeface="Calibri"/>
                <a:sym typeface="Calibri"/>
              </a:rPr>
              <a:t>deficiências</a:t>
            </a:r>
            <a:r>
              <a:rPr lang="en-GB" b="1" dirty="0">
                <a:latin typeface="Calibri"/>
                <a:ea typeface="Calibri"/>
                <a:cs typeface="Calibri"/>
                <a:sym typeface="Calibri"/>
              </a:rPr>
              <a:t> </a:t>
            </a:r>
            <a:r>
              <a:rPr lang="en-GB" b="1" dirty="0" err="1">
                <a:latin typeface="Calibri"/>
                <a:ea typeface="Calibri"/>
                <a:cs typeface="Calibri"/>
                <a:sym typeface="Calibri"/>
              </a:rPr>
              <a:t>psicossociais</a:t>
            </a:r>
            <a:r>
              <a:rPr lang="en-GB" b="1" dirty="0">
                <a:latin typeface="Calibri"/>
                <a:ea typeface="Calibri"/>
                <a:cs typeface="Calibri"/>
                <a:sym typeface="Calibri"/>
              </a:rPr>
              <a:t>, </a:t>
            </a:r>
            <a:r>
              <a:rPr lang="en-GB" b="1" dirty="0" err="1">
                <a:latin typeface="Calibri"/>
                <a:ea typeface="Calibri"/>
                <a:cs typeface="Calibri"/>
                <a:sym typeface="Calibri"/>
              </a:rPr>
              <a:t>intelectuais</a:t>
            </a:r>
            <a:r>
              <a:rPr lang="en-GB" b="1" dirty="0">
                <a:latin typeface="Calibri"/>
                <a:ea typeface="Calibri"/>
                <a:cs typeface="Calibri"/>
                <a:sym typeface="Calibri"/>
              </a:rPr>
              <a:t> </a:t>
            </a:r>
            <a:r>
              <a:rPr lang="en-GB" b="1" dirty="0" err="1">
                <a:latin typeface="Calibri"/>
                <a:ea typeface="Calibri"/>
                <a:cs typeface="Calibri"/>
                <a:sym typeface="Calibri"/>
              </a:rPr>
              <a:t>ou</a:t>
            </a:r>
            <a:r>
              <a:rPr lang="en-GB" b="1" dirty="0">
                <a:latin typeface="Calibri"/>
                <a:ea typeface="Calibri"/>
                <a:cs typeface="Calibri"/>
                <a:sym typeface="Calibri"/>
              </a:rPr>
              <a:t> </a:t>
            </a:r>
            <a:r>
              <a:rPr lang="en-GB" b="1" dirty="0" err="1">
                <a:latin typeface="Calibri"/>
                <a:ea typeface="Calibri"/>
                <a:cs typeface="Calibri"/>
                <a:sym typeface="Calibri"/>
              </a:rPr>
              <a:t>cognitivas</a:t>
            </a:r>
            <a:r>
              <a:rPr lang="en-GB" b="1" dirty="0">
                <a:latin typeface="Calibri"/>
                <a:ea typeface="Calibri"/>
                <a:cs typeface="Calibri"/>
                <a:sym typeface="Calibri"/>
              </a:rPr>
              <a:t> </a:t>
            </a:r>
            <a:r>
              <a:rPr lang="en-GB" b="1" dirty="0" err="1">
                <a:latin typeface="Calibri"/>
                <a:ea typeface="Calibri"/>
                <a:cs typeface="Calibri"/>
                <a:sym typeface="Calibri"/>
              </a:rPr>
              <a:t>devem</a:t>
            </a:r>
            <a:r>
              <a:rPr lang="en-GB" b="1" dirty="0">
                <a:latin typeface="Calibri"/>
                <a:ea typeface="Calibri"/>
                <a:cs typeface="Calibri"/>
                <a:sym typeface="Calibri"/>
              </a:rPr>
              <a:t> ser </a:t>
            </a:r>
            <a:r>
              <a:rPr lang="en-GB" b="1" dirty="0" err="1">
                <a:latin typeface="Calibri"/>
                <a:ea typeface="Calibri"/>
                <a:cs typeface="Calibri"/>
                <a:sym typeface="Calibri"/>
              </a:rPr>
              <a:t>evitados</a:t>
            </a:r>
            <a:r>
              <a:rPr lang="en-GB" b="1" dirty="0">
                <a:latin typeface="Calibri"/>
                <a:ea typeface="Calibri"/>
                <a:cs typeface="Calibri"/>
                <a:sym typeface="Calibri"/>
              </a:rPr>
              <a:t>, </a:t>
            </a:r>
            <a:r>
              <a:rPr lang="en-GB" b="1" dirty="0" err="1">
                <a:latin typeface="Calibri"/>
                <a:ea typeface="Calibri"/>
                <a:cs typeface="Calibri"/>
                <a:sym typeface="Calibri"/>
              </a:rPr>
              <a:t>mesmo</a:t>
            </a:r>
            <a:r>
              <a:rPr lang="en-GB" b="1" dirty="0">
                <a:latin typeface="Calibri"/>
                <a:ea typeface="Calibri"/>
                <a:cs typeface="Calibri"/>
                <a:sym typeface="Calibri"/>
              </a:rPr>
              <a:t> </a:t>
            </a:r>
            <a:r>
              <a:rPr lang="en-GB" b="1" dirty="0" err="1">
                <a:latin typeface="Calibri"/>
                <a:ea typeface="Calibri"/>
                <a:cs typeface="Calibri"/>
                <a:sym typeface="Calibri"/>
              </a:rPr>
              <a:t>em</a:t>
            </a:r>
            <a:r>
              <a:rPr lang="en-GB" b="1" dirty="0">
                <a:latin typeface="Calibri"/>
                <a:ea typeface="Calibri"/>
                <a:cs typeface="Calibri"/>
                <a:sym typeface="Calibri"/>
              </a:rPr>
              <a:t> </a:t>
            </a:r>
            <a:r>
              <a:rPr lang="en-GB" b="1" dirty="0" err="1">
                <a:latin typeface="Calibri"/>
                <a:ea typeface="Calibri"/>
                <a:cs typeface="Calibri"/>
                <a:sym typeface="Calibri"/>
              </a:rPr>
              <a:t>circunstâncias</a:t>
            </a:r>
            <a:r>
              <a:rPr lang="en-GB" b="1" dirty="0">
                <a:latin typeface="Calibri"/>
                <a:ea typeface="Calibri"/>
                <a:cs typeface="Calibri"/>
                <a:sym typeface="Calibri"/>
              </a:rPr>
              <a:t> </a:t>
            </a:r>
            <a:r>
              <a:rPr lang="en-GB" b="1" dirty="0" err="1">
                <a:latin typeface="Calibri"/>
                <a:ea typeface="Calibri"/>
                <a:cs typeface="Calibri"/>
                <a:sym typeface="Calibri"/>
              </a:rPr>
              <a:t>extremas</a:t>
            </a:r>
            <a:r>
              <a:rPr lang="en-GB" b="1" dirty="0">
                <a:latin typeface="Calibri"/>
                <a:ea typeface="Calibri"/>
                <a:cs typeface="Calibri"/>
                <a:sym typeface="Calibri"/>
              </a:rPr>
              <a:t>.</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O </a:t>
            </a:r>
            <a:r>
              <a:rPr lang="en-GB" dirty="0" err="1">
                <a:latin typeface="Calibri"/>
                <a:ea typeface="Calibri"/>
                <a:cs typeface="Calibri"/>
                <a:sym typeface="Calibri"/>
              </a:rPr>
              <a:t>isolamento</a:t>
            </a:r>
            <a:r>
              <a:rPr lang="en-GB" dirty="0">
                <a:latin typeface="Calibri"/>
                <a:ea typeface="Calibri"/>
                <a:cs typeface="Calibri"/>
                <a:sym typeface="Calibri"/>
              </a:rPr>
              <a:t> e a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intervenções</a:t>
            </a:r>
            <a:r>
              <a:rPr lang="en-GB" dirty="0">
                <a:latin typeface="Calibri"/>
                <a:ea typeface="Calibri"/>
                <a:cs typeface="Calibri"/>
                <a:sym typeface="Calibri"/>
              </a:rPr>
              <a:t> de </a:t>
            </a:r>
            <a:r>
              <a:rPr lang="en-GB" dirty="0" err="1">
                <a:latin typeface="Calibri"/>
                <a:ea typeface="Calibri"/>
                <a:cs typeface="Calibri"/>
                <a:sym typeface="Calibri"/>
              </a:rPr>
              <a:t>último</a:t>
            </a:r>
            <a:r>
              <a:rPr lang="en-GB" dirty="0">
                <a:latin typeface="Calibri"/>
                <a:ea typeface="Calibri"/>
                <a:cs typeface="Calibri"/>
                <a:sym typeface="Calibri"/>
              </a:rPr>
              <a:t> </a:t>
            </a:r>
            <a:r>
              <a:rPr lang="en-GB" dirty="0" err="1">
                <a:latin typeface="Calibri"/>
                <a:ea typeface="Calibri"/>
                <a:cs typeface="Calibri"/>
                <a:sym typeface="Calibri"/>
              </a:rPr>
              <a:t>recurso</a:t>
            </a:r>
            <a:r>
              <a:rPr lang="en-GB" dirty="0">
                <a:latin typeface="Calibri"/>
                <a:ea typeface="Calibri"/>
                <a:cs typeface="Calibri"/>
                <a:sym typeface="Calibri"/>
              </a:rPr>
              <a:t>. </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u="sng" dirty="0">
                <a:latin typeface="Calibri"/>
                <a:ea typeface="Calibri"/>
                <a:cs typeface="Calibri"/>
                <a:sym typeface="Calibri"/>
              </a:rPr>
              <a:t>Sempre</a:t>
            </a:r>
            <a:r>
              <a:rPr lang="en-GB" dirty="0">
                <a:latin typeface="Calibri"/>
                <a:ea typeface="Calibri"/>
                <a:cs typeface="Calibri"/>
                <a:sym typeface="Calibri"/>
              </a:rPr>
              <a:t> </a:t>
            </a:r>
            <a:r>
              <a:rPr lang="en-GB" dirty="0" err="1">
                <a:latin typeface="Calibri"/>
                <a:ea typeface="Calibri"/>
                <a:cs typeface="Calibri"/>
                <a:sym typeface="Calibri"/>
              </a:rPr>
              <a:t>devem</a:t>
            </a:r>
            <a:r>
              <a:rPr lang="en-GB" dirty="0">
                <a:latin typeface="Calibri"/>
                <a:ea typeface="Calibri"/>
                <a:cs typeface="Calibri"/>
                <a:sym typeface="Calibri"/>
              </a:rPr>
              <a:t> ser </a:t>
            </a:r>
            <a:r>
              <a:rPr lang="en-GB" dirty="0" err="1">
                <a:latin typeface="Calibri"/>
                <a:ea typeface="Calibri"/>
                <a:cs typeface="Calibri"/>
                <a:sym typeface="Calibri"/>
              </a:rPr>
              <a:t>buscadas</a:t>
            </a:r>
            <a:r>
              <a:rPr lang="en-GB" dirty="0">
                <a:latin typeface="Calibri"/>
                <a:ea typeface="Calibri"/>
                <a:cs typeface="Calibri"/>
                <a:sym typeface="Calibri"/>
              </a:rPr>
              <a:t> </a:t>
            </a:r>
            <a:r>
              <a:rPr lang="en-GB" dirty="0" err="1">
                <a:latin typeface="Calibri"/>
                <a:ea typeface="Calibri"/>
                <a:cs typeface="Calibri"/>
                <a:sym typeface="Calibri"/>
              </a:rPr>
              <a:t>alternativas</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isolamento</a:t>
            </a:r>
            <a:r>
              <a:rPr lang="en-GB" dirty="0">
                <a:latin typeface="Calibri"/>
                <a:ea typeface="Calibri"/>
                <a:cs typeface="Calibri"/>
                <a:sym typeface="Calibri"/>
              </a:rPr>
              <a:t> e à </a:t>
            </a:r>
            <a:r>
              <a:rPr lang="en-GB" dirty="0" err="1">
                <a:latin typeface="Calibri"/>
                <a:ea typeface="Calibri"/>
                <a:cs typeface="Calibri"/>
                <a:sym typeface="Calibri"/>
              </a:rPr>
              <a:t>contenção</a:t>
            </a:r>
            <a:r>
              <a:rPr lang="en-GB" dirty="0">
                <a:latin typeface="Calibri"/>
                <a:ea typeface="Calibri"/>
                <a:cs typeface="Calibri"/>
                <a:sym typeface="Calibri"/>
              </a:rPr>
              <a:t>, a </a:t>
            </a:r>
            <a:r>
              <a:rPr lang="en-GB" dirty="0" err="1">
                <a:latin typeface="Calibri"/>
                <a:ea typeface="Calibri"/>
                <a:cs typeface="Calibri"/>
                <a:sym typeface="Calibri"/>
              </a:rPr>
              <a:t>fim</a:t>
            </a:r>
            <a:r>
              <a:rPr lang="en-GB" dirty="0">
                <a:latin typeface="Calibri"/>
                <a:ea typeface="Calibri"/>
                <a:cs typeface="Calibri"/>
                <a:sym typeface="Calibri"/>
              </a:rPr>
              <a:t> de </a:t>
            </a:r>
            <a:r>
              <a:rPr lang="en-GB" dirty="0" err="1">
                <a:latin typeface="Calibri"/>
                <a:ea typeface="Calibri"/>
                <a:cs typeface="Calibri"/>
                <a:sym typeface="Calibri"/>
              </a:rPr>
              <a:t>proteger</a:t>
            </a:r>
            <a:r>
              <a:rPr lang="en-GB" dirty="0">
                <a:latin typeface="Calibri"/>
                <a:ea typeface="Calibri"/>
                <a:cs typeface="Calibri"/>
                <a:sym typeface="Calibri"/>
              </a:rPr>
              <a:t> o </a:t>
            </a:r>
            <a:r>
              <a:rPr lang="en-GB" dirty="0" err="1">
                <a:latin typeface="Calibri"/>
                <a:ea typeface="Calibri"/>
                <a:cs typeface="Calibri"/>
                <a:sym typeface="Calibri"/>
              </a:rPr>
              <a:t>bem-estar</a:t>
            </a:r>
            <a:r>
              <a:rPr lang="en-GB" dirty="0">
                <a:latin typeface="Calibri"/>
                <a:ea typeface="Calibri"/>
                <a:cs typeface="Calibri"/>
                <a:sym typeface="Calibri"/>
              </a:rPr>
              <a:t> das </a:t>
            </a:r>
            <a:r>
              <a:rPr lang="en-GB" dirty="0" err="1">
                <a:latin typeface="Calibri"/>
                <a:ea typeface="Calibri"/>
                <a:cs typeface="Calibri"/>
                <a:sym typeface="Calibri"/>
              </a:rPr>
              <a:t>pessoas</a:t>
            </a:r>
            <a:r>
              <a:rPr lang="en-GB" dirty="0">
                <a:latin typeface="Calibri"/>
                <a:ea typeface="Calibri"/>
                <a:cs typeface="Calibri"/>
                <a:sym typeface="Calibri"/>
              </a:rPr>
              <a:t>. </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No </a:t>
            </a:r>
            <a:r>
              <a:rPr lang="en-GB" dirty="0" err="1">
                <a:latin typeface="Calibri"/>
                <a:ea typeface="Calibri"/>
                <a:cs typeface="Calibri"/>
                <a:sym typeface="Calibri"/>
              </a:rPr>
              <a:t>entanto</a:t>
            </a:r>
            <a:r>
              <a:rPr lang="en-GB" dirty="0">
                <a:latin typeface="Calibri"/>
                <a:ea typeface="Calibri"/>
                <a:cs typeface="Calibri"/>
                <a:sym typeface="Calibri"/>
              </a:rPr>
              <a:t>, </a:t>
            </a:r>
            <a:r>
              <a:rPr lang="en-GB" dirty="0" err="1">
                <a:latin typeface="Calibri"/>
                <a:ea typeface="Calibri"/>
                <a:cs typeface="Calibri"/>
                <a:sym typeface="Calibri"/>
              </a:rPr>
              <a:t>quando</a:t>
            </a:r>
            <a:r>
              <a:rPr lang="en-GB" dirty="0">
                <a:latin typeface="Calibri"/>
                <a:ea typeface="Calibri"/>
                <a:cs typeface="Calibri"/>
                <a:sym typeface="Calibri"/>
              </a:rPr>
              <a:t> </a:t>
            </a:r>
            <a:r>
              <a:rPr lang="en-GB" dirty="0" err="1">
                <a:latin typeface="Calibri"/>
                <a:ea typeface="Calibri"/>
                <a:cs typeface="Calibri"/>
                <a:sym typeface="Calibri"/>
              </a:rPr>
              <a:t>alguém</a:t>
            </a:r>
            <a:r>
              <a:rPr lang="en-GB" dirty="0">
                <a:latin typeface="Calibri"/>
                <a:ea typeface="Calibri"/>
                <a:cs typeface="Calibri"/>
                <a:sym typeface="Calibri"/>
              </a:rPr>
              <a:t> </a:t>
            </a:r>
            <a:r>
              <a:rPr lang="en-GB" dirty="0" err="1">
                <a:latin typeface="Calibri"/>
                <a:ea typeface="Calibri"/>
                <a:cs typeface="Calibri"/>
                <a:sym typeface="Calibri"/>
              </a:rPr>
              <a:t>está</a:t>
            </a:r>
            <a:r>
              <a:rPr lang="en-GB" dirty="0">
                <a:latin typeface="Calibri"/>
                <a:ea typeface="Calibri"/>
                <a:cs typeface="Calibri"/>
                <a:sym typeface="Calibri"/>
              </a:rPr>
              <a:t> </a:t>
            </a:r>
            <a:r>
              <a:rPr lang="en-GB" dirty="0" err="1">
                <a:latin typeface="Calibri"/>
                <a:ea typeface="Calibri"/>
                <a:cs typeface="Calibri"/>
                <a:sym typeface="Calibri"/>
              </a:rPr>
              <a:t>agindo</a:t>
            </a:r>
            <a:r>
              <a:rPr lang="en-GB" dirty="0">
                <a:latin typeface="Calibri"/>
                <a:ea typeface="Calibri"/>
                <a:cs typeface="Calibri"/>
                <a:sym typeface="Calibri"/>
              </a:rPr>
              <a:t> de </a:t>
            </a:r>
            <a:r>
              <a:rPr lang="en-GB" dirty="0" err="1">
                <a:latin typeface="Calibri"/>
                <a:ea typeface="Calibri"/>
                <a:cs typeface="Calibri"/>
                <a:sym typeface="Calibri"/>
              </a:rPr>
              <a:t>maneira</a:t>
            </a:r>
            <a:r>
              <a:rPr lang="en-GB" dirty="0">
                <a:latin typeface="Calibri"/>
                <a:ea typeface="Calibri"/>
                <a:cs typeface="Calibri"/>
                <a:sym typeface="Calibri"/>
              </a:rPr>
              <a:t> </a:t>
            </a:r>
            <a:r>
              <a:rPr lang="en-GB" dirty="0" err="1">
                <a:latin typeface="Calibri"/>
                <a:ea typeface="Calibri"/>
                <a:cs typeface="Calibri"/>
                <a:sym typeface="Calibri"/>
              </a:rPr>
              <a:t>muito</a:t>
            </a:r>
            <a:r>
              <a:rPr lang="en-GB" dirty="0">
                <a:latin typeface="Calibri"/>
                <a:ea typeface="Calibri"/>
                <a:cs typeface="Calibri"/>
                <a:sym typeface="Calibri"/>
              </a:rPr>
              <a:t> </a:t>
            </a:r>
            <a:r>
              <a:rPr lang="en-GB" dirty="0" err="1">
                <a:latin typeface="Calibri"/>
                <a:ea typeface="Calibri"/>
                <a:cs typeface="Calibri"/>
                <a:sym typeface="Calibri"/>
              </a:rPr>
              <a:t>perigosa</a:t>
            </a:r>
            <a:r>
              <a:rPr lang="en-GB" dirty="0">
                <a:latin typeface="Calibri"/>
                <a:ea typeface="Calibri"/>
                <a:cs typeface="Calibri"/>
                <a:sym typeface="Calibri"/>
              </a:rPr>
              <a:t> para </a:t>
            </a:r>
            <a:r>
              <a:rPr lang="en-GB" dirty="0" err="1">
                <a:latin typeface="Calibri"/>
                <a:ea typeface="Calibri"/>
                <a:cs typeface="Calibri"/>
                <a:sym typeface="Calibri"/>
              </a:rPr>
              <a:t>os</a:t>
            </a:r>
            <a:r>
              <a:rPr lang="en-GB" dirty="0">
                <a:latin typeface="Calibri"/>
                <a:ea typeface="Calibri"/>
                <a:cs typeface="Calibri"/>
                <a:sym typeface="Calibri"/>
              </a:rPr>
              <a:t> outros, </a:t>
            </a:r>
            <a:r>
              <a:rPr lang="en-GB" dirty="0" err="1">
                <a:latin typeface="Calibri"/>
                <a:ea typeface="Calibri"/>
                <a:cs typeface="Calibri"/>
                <a:sym typeface="Calibri"/>
              </a:rPr>
              <a:t>essa</a:t>
            </a:r>
            <a:r>
              <a:rPr lang="en-GB" dirty="0">
                <a:latin typeface="Calibri"/>
                <a:ea typeface="Calibri"/>
                <a:cs typeface="Calibri"/>
                <a:sym typeface="Calibri"/>
              </a:rPr>
              <a:t>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deve</a:t>
            </a:r>
            <a:r>
              <a:rPr lang="en-GB" dirty="0">
                <a:latin typeface="Calibri"/>
                <a:ea typeface="Calibri"/>
                <a:cs typeface="Calibri"/>
                <a:sym typeface="Calibri"/>
              </a:rPr>
              <a:t> ser </a:t>
            </a:r>
            <a:r>
              <a:rPr lang="en-GB" sz="1200" dirty="0" err="1">
                <a:solidFill>
                  <a:schemeClr val="dk1"/>
                </a:solidFill>
                <a:latin typeface="Calibri"/>
                <a:ea typeface="Calibri"/>
                <a:cs typeface="Calibri"/>
                <a:sym typeface="Calibri"/>
              </a:rPr>
              <a:t>impedida</a:t>
            </a:r>
            <a:r>
              <a:rPr lang="en-GB" sz="1200" dirty="0">
                <a:solidFill>
                  <a:schemeClr val="dk1"/>
                </a:solidFill>
                <a:latin typeface="Calibri"/>
                <a:ea typeface="Calibri"/>
                <a:cs typeface="Calibri"/>
                <a:sym typeface="Calibri"/>
              </a:rPr>
              <a:t> da </a:t>
            </a:r>
            <a:r>
              <a:rPr lang="en-GB" sz="1200" dirty="0" err="1">
                <a:solidFill>
                  <a:schemeClr val="dk1"/>
                </a:solidFill>
                <a:latin typeface="Calibri"/>
                <a:ea typeface="Calibri"/>
                <a:cs typeface="Calibri"/>
                <a:sym typeface="Calibri"/>
              </a:rPr>
              <a:t>mesma</a:t>
            </a:r>
            <a:r>
              <a:rPr lang="en-GB" sz="1200" dirty="0">
                <a:solidFill>
                  <a:schemeClr val="dk1"/>
                </a:solidFill>
                <a:latin typeface="Calibri"/>
                <a:ea typeface="Calibri"/>
                <a:cs typeface="Calibri"/>
                <a:sym typeface="Calibri"/>
              </a:rPr>
              <a:t> forma que </a:t>
            </a:r>
            <a:r>
              <a:rPr lang="en-GB" sz="1200" dirty="0" err="1">
                <a:solidFill>
                  <a:schemeClr val="dk1"/>
                </a:solidFill>
                <a:latin typeface="Calibri"/>
                <a:ea typeface="Calibri"/>
                <a:cs typeface="Calibri"/>
                <a:sym typeface="Calibri"/>
              </a:rPr>
              <a:t>você</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impediria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qualquer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pessoa</a:t>
            </a:r>
            <a:r>
              <a:rPr lang="en-GB" sz="1200" dirty="0">
                <a:solidFill>
                  <a:schemeClr val="dk1"/>
                </a:solidFill>
                <a:latin typeface="Calibri"/>
                <a:ea typeface="Calibri"/>
                <a:cs typeface="Calibri"/>
                <a:sym typeface="Calibri"/>
              </a:rPr>
              <a:t>, com </a:t>
            </a:r>
            <a:r>
              <a:rPr lang="en-GB" sz="1200" dirty="0" err="1">
                <a:solidFill>
                  <a:schemeClr val="dk1"/>
                </a:solidFill>
                <a:latin typeface="Calibri"/>
                <a:ea typeface="Calibri"/>
                <a:cs typeface="Calibri"/>
                <a:sym typeface="Calibri"/>
              </a:rPr>
              <a:t>ou</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sem</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def</a:t>
            </a:r>
            <a:r>
              <a:rPr lang="en-GB" dirty="0" err="1">
                <a:latin typeface="Calibri"/>
                <a:ea typeface="Calibri"/>
                <a:cs typeface="Calibri"/>
                <a:sym typeface="Calibri"/>
              </a:rPr>
              <a:t>iciência</a:t>
            </a:r>
            <a:r>
              <a:rPr lang="en-GB" dirty="0">
                <a:latin typeface="Calibri"/>
                <a:ea typeface="Calibri"/>
                <a:cs typeface="Calibri"/>
                <a:sym typeface="Calibri"/>
              </a:rPr>
              <a:t> – por </a:t>
            </a:r>
            <a:r>
              <a:rPr lang="en-GB" dirty="0" err="1">
                <a:latin typeface="Calibri"/>
                <a:ea typeface="Calibri"/>
                <a:cs typeface="Calibri"/>
                <a:sym typeface="Calibri"/>
              </a:rPr>
              <a:t>exemplo</a:t>
            </a:r>
            <a:r>
              <a:rPr lang="en-GB" dirty="0">
                <a:latin typeface="Calibri"/>
                <a:ea typeface="Calibri"/>
                <a:cs typeface="Calibri"/>
                <a:sym typeface="Calibri"/>
              </a:rPr>
              <a:t>, </a:t>
            </a:r>
            <a:r>
              <a:rPr lang="en-GB" dirty="0" err="1">
                <a:latin typeface="Calibri"/>
                <a:ea typeface="Calibri"/>
                <a:cs typeface="Calibri"/>
                <a:sym typeface="Calibri"/>
              </a:rPr>
              <a:t>envolvendo</a:t>
            </a:r>
            <a:r>
              <a:rPr lang="en-GB" dirty="0">
                <a:latin typeface="Calibri"/>
                <a:ea typeface="Calibri"/>
                <a:cs typeface="Calibri"/>
                <a:sym typeface="Calibri"/>
              </a:rPr>
              <a:t> um </a:t>
            </a:r>
            <a:r>
              <a:rPr lang="en-GB" dirty="0" err="1">
                <a:latin typeface="Calibri"/>
                <a:ea typeface="Calibri"/>
                <a:cs typeface="Calibri"/>
                <a:sym typeface="Calibri"/>
              </a:rPr>
              <a:t>grupo</a:t>
            </a:r>
            <a:r>
              <a:rPr lang="en-GB" dirty="0">
                <a:latin typeface="Calibri"/>
                <a:ea typeface="Calibri"/>
                <a:cs typeface="Calibri"/>
                <a:sym typeface="Calibri"/>
              </a:rPr>
              <a:t> </a:t>
            </a:r>
            <a:r>
              <a:rPr lang="en-GB" dirty="0" err="1">
                <a:latin typeface="Calibri"/>
                <a:ea typeface="Calibri"/>
                <a:cs typeface="Calibri"/>
                <a:sym typeface="Calibri"/>
              </a:rPr>
              <a:t>especialmente</a:t>
            </a:r>
            <a:r>
              <a:rPr lang="en-GB" dirty="0">
                <a:latin typeface="Calibri"/>
                <a:ea typeface="Calibri"/>
                <a:cs typeface="Calibri"/>
                <a:sym typeface="Calibri"/>
              </a:rPr>
              <a:t> </a:t>
            </a:r>
            <a:r>
              <a:rPr lang="en-GB" dirty="0" err="1">
                <a:latin typeface="Calibri"/>
                <a:ea typeface="Calibri"/>
                <a:cs typeface="Calibri"/>
                <a:sym typeface="Calibri"/>
              </a:rPr>
              <a:t>treinado</a:t>
            </a:r>
            <a:r>
              <a:rPr lang="en-GB" dirty="0">
                <a:latin typeface="Calibri"/>
                <a:ea typeface="Calibri"/>
                <a:cs typeface="Calibri"/>
                <a:sym typeface="Calibri"/>
              </a:rPr>
              <a:t> e </a:t>
            </a:r>
            <a:r>
              <a:rPr lang="en-GB" dirty="0" err="1">
                <a:latin typeface="Calibri"/>
                <a:ea typeface="Calibri"/>
                <a:cs typeface="Calibri"/>
                <a:sym typeface="Calibri"/>
              </a:rPr>
              <a:t>equipado</a:t>
            </a:r>
            <a:r>
              <a:rPr lang="en-GB" dirty="0">
                <a:latin typeface="Calibri"/>
                <a:ea typeface="Calibri"/>
                <a:cs typeface="Calibri"/>
                <a:sym typeface="Calibri"/>
              </a:rPr>
              <a:t> com as </a:t>
            </a:r>
            <a:r>
              <a:rPr lang="en-GB" dirty="0" err="1">
                <a:latin typeface="Calibri"/>
                <a:ea typeface="Calibri"/>
                <a:cs typeface="Calibri"/>
                <a:sym typeface="Calibri"/>
              </a:rPr>
              <a:t>habilidades</a:t>
            </a:r>
            <a:r>
              <a:rPr lang="en-GB" dirty="0">
                <a:latin typeface="Calibri"/>
                <a:ea typeface="Calibri"/>
                <a:cs typeface="Calibri"/>
                <a:sym typeface="Calibri"/>
              </a:rPr>
              <a:t> </a:t>
            </a:r>
            <a:r>
              <a:rPr lang="en-GB" dirty="0" err="1">
                <a:latin typeface="Calibri"/>
                <a:ea typeface="Calibri"/>
                <a:cs typeface="Calibri"/>
                <a:sym typeface="Calibri"/>
              </a:rPr>
              <a:t>necessárias</a:t>
            </a:r>
            <a:r>
              <a:rPr lang="en-GB" dirty="0">
                <a:latin typeface="Calibri"/>
                <a:ea typeface="Calibri"/>
                <a:cs typeface="Calibri"/>
                <a:sym typeface="Calibri"/>
              </a:rPr>
              <a:t> para lidar com a </a:t>
            </a:r>
            <a:r>
              <a:rPr lang="en-GB" dirty="0" err="1">
                <a:latin typeface="Calibri"/>
                <a:ea typeface="Calibri"/>
                <a:cs typeface="Calibri"/>
                <a:sym typeface="Calibri"/>
              </a:rPr>
              <a:t>situação</a:t>
            </a:r>
            <a:r>
              <a:rPr lang="en-GB" dirty="0">
                <a:latin typeface="Calibri"/>
                <a:ea typeface="Calibri"/>
                <a:cs typeface="Calibri"/>
                <a:sym typeface="Calibri"/>
              </a:rPr>
              <a:t> (por </a:t>
            </a:r>
            <a:r>
              <a:rPr lang="en-GB" dirty="0" err="1">
                <a:latin typeface="Calibri"/>
                <a:ea typeface="Calibri"/>
                <a:cs typeface="Calibri"/>
                <a:sym typeface="Calibri"/>
              </a:rPr>
              <a:t>exemplo</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equipe</a:t>
            </a:r>
            <a:r>
              <a:rPr lang="en-GB" dirty="0">
                <a:latin typeface="Calibri"/>
                <a:ea typeface="Calibri"/>
                <a:cs typeface="Calibri"/>
                <a:sym typeface="Calibri"/>
              </a:rPr>
              <a:t> de </a:t>
            </a:r>
            <a:r>
              <a:rPr lang="en-GB" dirty="0" err="1">
                <a:latin typeface="Calibri"/>
                <a:ea typeface="Calibri"/>
                <a:cs typeface="Calibri"/>
                <a:sym typeface="Calibri"/>
              </a:rPr>
              <a:t>resposta</a:t>
            </a:r>
            <a:r>
              <a:rPr lang="en-GB" dirty="0">
                <a:latin typeface="Calibri"/>
                <a:ea typeface="Calibri"/>
                <a:cs typeface="Calibri"/>
                <a:sym typeface="Calibri"/>
              </a:rPr>
              <a:t>, </a:t>
            </a:r>
            <a:r>
              <a:rPr lang="en-GB" dirty="0" err="1">
                <a:latin typeface="Calibri"/>
                <a:ea typeface="Calibri"/>
                <a:cs typeface="Calibri"/>
                <a:sym typeface="Calibri"/>
              </a:rPr>
              <a:t>consulte</a:t>
            </a:r>
            <a:r>
              <a:rPr lang="en-GB" dirty="0">
                <a:latin typeface="Calibri"/>
                <a:ea typeface="Calibri"/>
                <a:cs typeface="Calibri"/>
                <a:sym typeface="Calibri"/>
              </a:rPr>
              <a:t> o </a:t>
            </a:r>
            <a:r>
              <a:rPr lang="en-GB" dirty="0" err="1">
                <a:latin typeface="Calibri"/>
                <a:ea typeface="Calibri"/>
                <a:cs typeface="Calibri"/>
                <a:sym typeface="Calibri"/>
              </a:rPr>
              <a:t>Tema</a:t>
            </a:r>
            <a:r>
              <a:rPr lang="en-GB" dirty="0">
                <a:latin typeface="Calibri"/>
                <a:ea typeface="Calibri"/>
                <a:cs typeface="Calibri"/>
                <a:sym typeface="Calibri"/>
              </a:rPr>
              <a:t> 10)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alguns</a:t>
            </a:r>
            <a:r>
              <a:rPr lang="en-GB" dirty="0">
                <a:latin typeface="Calibri"/>
                <a:ea typeface="Calibri"/>
                <a:cs typeface="Calibri"/>
                <a:sym typeface="Calibri"/>
              </a:rPr>
              <a:t> </a:t>
            </a:r>
            <a:r>
              <a:rPr lang="en-GB" dirty="0" err="1">
                <a:latin typeface="Calibri"/>
                <a:ea typeface="Calibri"/>
                <a:cs typeface="Calibri"/>
                <a:sym typeface="Calibri"/>
              </a:rPr>
              <a:t>casos</a:t>
            </a:r>
            <a:r>
              <a:rPr lang="en-GB" dirty="0">
                <a:latin typeface="Calibri"/>
                <a:ea typeface="Calibri"/>
                <a:cs typeface="Calibri"/>
                <a:sym typeface="Calibri"/>
              </a:rPr>
              <a:t>, </a:t>
            </a:r>
            <a:r>
              <a:rPr lang="en-GB" dirty="0" err="1">
                <a:latin typeface="Calibri"/>
                <a:ea typeface="Calibri"/>
                <a:cs typeface="Calibri"/>
                <a:sym typeface="Calibri"/>
              </a:rPr>
              <a:t>órgãos</a:t>
            </a:r>
            <a:r>
              <a:rPr lang="en-GB" dirty="0">
                <a:latin typeface="Calibri"/>
                <a:ea typeface="Calibri"/>
                <a:cs typeface="Calibri"/>
                <a:sym typeface="Calibri"/>
              </a:rPr>
              <a:t> de </a:t>
            </a:r>
            <a:r>
              <a:rPr lang="en-GB" dirty="0" err="1">
                <a:latin typeface="Calibri"/>
                <a:ea typeface="Calibri"/>
                <a:cs typeface="Calibri"/>
                <a:sym typeface="Calibri"/>
              </a:rPr>
              <a:t>aplicação</a:t>
            </a:r>
            <a:r>
              <a:rPr lang="en-GB" dirty="0">
                <a:latin typeface="Calibri"/>
                <a:ea typeface="Calibri"/>
                <a:cs typeface="Calibri"/>
                <a:sym typeface="Calibri"/>
              </a:rPr>
              <a:t> da lei (por </a:t>
            </a:r>
            <a:r>
              <a:rPr lang="en-GB" dirty="0" err="1">
                <a:latin typeface="Calibri"/>
                <a:ea typeface="Calibri"/>
                <a:cs typeface="Calibri"/>
                <a:sym typeface="Calibri"/>
              </a:rPr>
              <a:t>exemplo</a:t>
            </a:r>
            <a:r>
              <a:rPr lang="en-GB" dirty="0">
                <a:latin typeface="Calibri"/>
                <a:ea typeface="Calibri"/>
                <a:cs typeface="Calibri"/>
                <a:sym typeface="Calibri"/>
              </a:rPr>
              <a:t>, a </a:t>
            </a:r>
            <a:r>
              <a:rPr lang="en-GB" dirty="0" err="1">
                <a:latin typeface="Calibri"/>
                <a:ea typeface="Calibri"/>
                <a:cs typeface="Calibri"/>
                <a:sym typeface="Calibri"/>
              </a:rPr>
              <a:t>polícia</a:t>
            </a:r>
            <a:r>
              <a:rPr lang="en-GB" dirty="0">
                <a:latin typeface="Calibri"/>
                <a:ea typeface="Calibri"/>
                <a:cs typeface="Calibri"/>
                <a:sym typeface="Calibri"/>
              </a:rPr>
              <a:t>) para </a:t>
            </a:r>
            <a:r>
              <a:rPr lang="en-GB" dirty="0" err="1">
                <a:latin typeface="Calibri"/>
                <a:ea typeface="Calibri"/>
                <a:cs typeface="Calibri"/>
                <a:sym typeface="Calibri"/>
              </a:rPr>
              <a:t>garantir</a:t>
            </a:r>
            <a:r>
              <a:rPr lang="en-GB" dirty="0">
                <a:latin typeface="Calibri"/>
                <a:ea typeface="Calibri"/>
                <a:cs typeface="Calibri"/>
                <a:sym typeface="Calibri"/>
              </a:rPr>
              <a:t> a </a:t>
            </a:r>
            <a:r>
              <a:rPr lang="en-GB" dirty="0" err="1">
                <a:latin typeface="Calibri"/>
                <a:ea typeface="Calibri"/>
                <a:cs typeface="Calibri"/>
                <a:sym typeface="Calibri"/>
              </a:rPr>
              <a:t>segurança</a:t>
            </a:r>
            <a:r>
              <a:rPr lang="en-GB" dirty="0">
                <a:latin typeface="Calibri"/>
                <a:ea typeface="Calibri"/>
                <a:cs typeface="Calibri"/>
                <a:sym typeface="Calibri"/>
              </a:rPr>
              <a:t> de </a:t>
            </a:r>
            <a:r>
              <a:rPr lang="en-GB" dirty="0" err="1">
                <a:latin typeface="Calibri"/>
                <a:ea typeface="Calibri"/>
                <a:cs typeface="Calibri"/>
                <a:sym typeface="Calibri"/>
              </a:rPr>
              <a:t>todos</a:t>
            </a:r>
            <a:r>
              <a:rPr lang="en-GB" dirty="0">
                <a:latin typeface="Calibri"/>
                <a:ea typeface="Calibri"/>
                <a:cs typeface="Calibri"/>
                <a:sym typeface="Calibri"/>
              </a:rPr>
              <a:t>. </a:t>
            </a:r>
            <a:endParaRPr dirty="0"/>
          </a:p>
          <a:p>
            <a:pPr marL="342900" marR="0" lvl="0" indent="-342900" algn="l" rtl="0">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órgãos</a:t>
            </a:r>
            <a:r>
              <a:rPr lang="en-GB" dirty="0">
                <a:latin typeface="Calibri"/>
                <a:ea typeface="Calibri"/>
                <a:cs typeface="Calibri"/>
                <a:sym typeface="Calibri"/>
              </a:rPr>
              <a:t> de </a:t>
            </a:r>
            <a:r>
              <a:rPr lang="en-GB" dirty="0" err="1">
                <a:latin typeface="Calibri"/>
                <a:ea typeface="Calibri"/>
                <a:cs typeface="Calibri"/>
                <a:sym typeface="Calibri"/>
              </a:rPr>
              <a:t>aplicação</a:t>
            </a:r>
            <a:r>
              <a:rPr lang="en-GB" dirty="0">
                <a:latin typeface="Calibri"/>
                <a:ea typeface="Calibri"/>
                <a:cs typeface="Calibri"/>
                <a:sym typeface="Calibri"/>
              </a:rPr>
              <a:t> da lei que </a:t>
            </a:r>
            <a:r>
              <a:rPr lang="en-GB" dirty="0" err="1">
                <a:latin typeface="Calibri"/>
                <a:ea typeface="Calibri"/>
                <a:cs typeface="Calibri"/>
                <a:sym typeface="Calibri"/>
              </a:rPr>
              <a:t>respondem</a:t>
            </a:r>
            <a:r>
              <a:rPr lang="en-GB" dirty="0">
                <a:latin typeface="Calibri"/>
                <a:ea typeface="Calibri"/>
                <a:cs typeface="Calibri"/>
                <a:sym typeface="Calibri"/>
              </a:rPr>
              <a:t> a </a:t>
            </a:r>
            <a:r>
              <a:rPr lang="en-GB" dirty="0" err="1">
                <a:latin typeface="Calibri"/>
                <a:ea typeface="Calibri"/>
                <a:cs typeface="Calibri"/>
                <a:sym typeface="Calibri"/>
              </a:rPr>
              <a:t>tais</a:t>
            </a:r>
            <a:r>
              <a:rPr lang="en-GB" dirty="0">
                <a:latin typeface="Calibri"/>
                <a:ea typeface="Calibri"/>
                <a:cs typeface="Calibri"/>
                <a:sym typeface="Calibri"/>
              </a:rPr>
              <a:t> crises </a:t>
            </a:r>
            <a:r>
              <a:rPr lang="en-GB" dirty="0" err="1">
                <a:latin typeface="Calibri"/>
                <a:ea typeface="Calibri"/>
                <a:cs typeface="Calibri"/>
                <a:sym typeface="Calibri"/>
              </a:rPr>
              <a:t>devem</a:t>
            </a:r>
            <a:r>
              <a:rPr lang="en-GB" dirty="0">
                <a:latin typeface="Calibri"/>
                <a:ea typeface="Calibri"/>
                <a:cs typeface="Calibri"/>
                <a:sym typeface="Calibri"/>
              </a:rPr>
              <a:t> ser </a:t>
            </a:r>
            <a:r>
              <a:rPr lang="en-GB" dirty="0" err="1">
                <a:latin typeface="Calibri"/>
                <a:ea typeface="Calibri"/>
                <a:cs typeface="Calibri"/>
                <a:sym typeface="Calibri"/>
              </a:rPr>
              <a:t>treinados</a:t>
            </a:r>
            <a:r>
              <a:rPr lang="en-GB" dirty="0">
                <a:latin typeface="Calibri"/>
                <a:ea typeface="Calibri"/>
                <a:cs typeface="Calibri"/>
                <a:sym typeface="Calibri"/>
              </a:rPr>
              <a:t> para </a:t>
            </a:r>
            <a:r>
              <a:rPr lang="en-GB" dirty="0" err="1">
                <a:latin typeface="Calibri"/>
                <a:ea typeface="Calibri"/>
                <a:cs typeface="Calibri"/>
                <a:sym typeface="Calibri"/>
              </a:rPr>
              <a:t>compreender</a:t>
            </a:r>
            <a:r>
              <a:rPr lang="en-GB" dirty="0">
                <a:latin typeface="Calibri"/>
                <a:ea typeface="Calibri"/>
                <a:cs typeface="Calibri"/>
                <a:sym typeface="Calibri"/>
              </a:rPr>
              <a:t> as </a:t>
            </a:r>
            <a:r>
              <a:rPr lang="en-GB" dirty="0" err="1">
                <a:latin typeface="Calibri"/>
                <a:ea typeface="Calibri"/>
                <a:cs typeface="Calibri"/>
                <a:sym typeface="Calibri"/>
              </a:rPr>
              <a:t>necessidades</a:t>
            </a:r>
            <a:r>
              <a:rPr lang="en-GB" dirty="0">
                <a:latin typeface="Calibri"/>
                <a:ea typeface="Calibri"/>
                <a:cs typeface="Calibri"/>
                <a:sym typeface="Calibri"/>
              </a:rPr>
              <a:t> e </a:t>
            </a:r>
            <a:r>
              <a:rPr lang="en-GB" dirty="0" err="1">
                <a:latin typeface="Calibri"/>
                <a:ea typeface="Calibri"/>
                <a:cs typeface="Calibri"/>
                <a:sym typeface="Calibri"/>
              </a:rPr>
              <a:t>especificidades</a:t>
            </a:r>
            <a:r>
              <a:rPr lang="en-GB" dirty="0">
                <a:latin typeface="Calibri"/>
                <a:ea typeface="Calibri"/>
                <a:cs typeface="Calibri"/>
                <a:sym typeface="Calibri"/>
              </a:rPr>
              <a:t> das </a:t>
            </a:r>
            <a:r>
              <a:rPr lang="en-GB" dirty="0" err="1">
                <a:latin typeface="Calibri"/>
                <a:ea typeface="Calibri"/>
                <a:cs typeface="Calibri"/>
                <a:sym typeface="Calibri"/>
              </a:rPr>
              <a:t>pessoas</a:t>
            </a:r>
            <a:r>
              <a:rPr lang="en-GB" dirty="0">
                <a:latin typeface="Calibri"/>
                <a:ea typeface="Calibri"/>
                <a:cs typeface="Calibri"/>
                <a:sym typeface="Calibri"/>
              </a:rPr>
              <a:t> com </a:t>
            </a:r>
            <a:r>
              <a:rPr lang="en-GB" dirty="0" err="1">
                <a:latin typeface="Calibri"/>
                <a:ea typeface="Calibri"/>
                <a:cs typeface="Calibri"/>
                <a:sym typeface="Calibri"/>
              </a:rPr>
              <a:t>deficiência</a:t>
            </a:r>
            <a:r>
              <a:rPr lang="en-GB" dirty="0">
                <a:latin typeface="Calibri"/>
                <a:ea typeface="Calibri"/>
                <a:cs typeface="Calibri"/>
                <a:sym typeface="Calibri"/>
              </a:rPr>
              <a:t>, </a:t>
            </a:r>
            <a:r>
              <a:rPr lang="en-GB" dirty="0" err="1">
                <a:latin typeface="Calibri"/>
                <a:ea typeface="Calibri"/>
                <a:cs typeface="Calibri"/>
                <a:sym typeface="Calibri"/>
              </a:rPr>
              <a:t>incluindo</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 com </a:t>
            </a:r>
            <a:r>
              <a:rPr lang="en-GB" dirty="0" err="1">
                <a:latin typeface="Calibri"/>
                <a:ea typeface="Calibri"/>
                <a:cs typeface="Calibri"/>
                <a:sym typeface="Calibri"/>
              </a:rPr>
              <a:t>deficiências</a:t>
            </a:r>
            <a:r>
              <a:rPr lang="en-GB" dirty="0">
                <a:latin typeface="Calibri"/>
                <a:ea typeface="Calibri"/>
                <a:cs typeface="Calibri"/>
                <a:sym typeface="Calibri"/>
              </a:rPr>
              <a:t> </a:t>
            </a:r>
            <a:r>
              <a:rPr lang="en-GB" dirty="0" err="1">
                <a:latin typeface="Calibri"/>
                <a:ea typeface="Calibri"/>
                <a:cs typeface="Calibri"/>
                <a:sym typeface="Calibri"/>
              </a:rPr>
              <a:t>psicossociais</a:t>
            </a:r>
            <a:r>
              <a:rPr lang="en-GB" dirty="0">
                <a:latin typeface="Calibri"/>
                <a:ea typeface="Calibri"/>
                <a:cs typeface="Calibri"/>
                <a:sym typeface="Calibri"/>
              </a:rPr>
              <a:t>, </a:t>
            </a:r>
            <a:r>
              <a:rPr lang="en-GB" dirty="0" err="1">
                <a:latin typeface="Calibri"/>
                <a:ea typeface="Calibri"/>
                <a:cs typeface="Calibri"/>
                <a:sym typeface="Calibri"/>
              </a:rPr>
              <a:t>intelectuais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cognitivas</a:t>
            </a: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560" name="Google Shape;560;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66</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err="1">
                <a:latin typeface="Calibri"/>
                <a:ea typeface="Calibri"/>
                <a:cs typeface="Calibri"/>
                <a:sym typeface="Calibri"/>
              </a:rPr>
              <a:t>Os</a:t>
            </a:r>
            <a:r>
              <a:rPr lang="en-GB" b="1" dirty="0">
                <a:latin typeface="Calibri"/>
                <a:ea typeface="Calibri"/>
                <a:cs typeface="Calibri"/>
                <a:sym typeface="Calibri"/>
              </a:rPr>
              <a:t> </a:t>
            </a:r>
            <a:r>
              <a:rPr lang="en-GB" b="1" dirty="0" err="1">
                <a:latin typeface="Calibri"/>
                <a:ea typeface="Calibri"/>
                <a:cs typeface="Calibri"/>
                <a:sym typeface="Calibri"/>
              </a:rPr>
              <a:t>funcionários</a:t>
            </a:r>
            <a:r>
              <a:rPr lang="en-GB" b="1" dirty="0">
                <a:latin typeface="Calibri"/>
                <a:ea typeface="Calibri"/>
                <a:cs typeface="Calibri"/>
                <a:sym typeface="Calibri"/>
              </a:rPr>
              <a:t> </a:t>
            </a:r>
            <a:r>
              <a:rPr lang="en-GB" b="1" dirty="0" err="1">
                <a:latin typeface="Calibri"/>
                <a:ea typeface="Calibri"/>
                <a:cs typeface="Calibri"/>
                <a:sym typeface="Calibri"/>
              </a:rPr>
              <a:t>acreditam</a:t>
            </a:r>
            <a:r>
              <a:rPr lang="en-GB" b="1" dirty="0">
                <a:latin typeface="Calibri"/>
                <a:ea typeface="Calibri"/>
                <a:cs typeface="Calibri"/>
                <a:sym typeface="Calibri"/>
              </a:rPr>
              <a:t> que, </a:t>
            </a:r>
            <a:r>
              <a:rPr lang="en-GB" b="1" dirty="0" err="1">
                <a:latin typeface="Calibri"/>
                <a:ea typeface="Calibri"/>
                <a:cs typeface="Calibri"/>
                <a:sym typeface="Calibri"/>
              </a:rPr>
              <a:t>em</a:t>
            </a:r>
            <a:r>
              <a:rPr lang="en-GB" b="1" dirty="0">
                <a:latin typeface="Calibri"/>
                <a:ea typeface="Calibri"/>
                <a:cs typeface="Calibri"/>
                <a:sym typeface="Calibri"/>
              </a:rPr>
              <a:t> </a:t>
            </a:r>
            <a:r>
              <a:rPr lang="en-GB" b="1" dirty="0" err="1">
                <a:latin typeface="Calibri"/>
                <a:ea typeface="Calibri"/>
                <a:cs typeface="Calibri"/>
                <a:sym typeface="Calibri"/>
              </a:rPr>
              <a:t>alguns</a:t>
            </a:r>
            <a:r>
              <a:rPr lang="en-GB" b="1" dirty="0">
                <a:latin typeface="Calibri"/>
                <a:ea typeface="Calibri"/>
                <a:cs typeface="Calibri"/>
                <a:sym typeface="Calibri"/>
              </a:rPr>
              <a:t> </a:t>
            </a:r>
            <a:r>
              <a:rPr lang="en-GB" b="1" dirty="0" err="1">
                <a:latin typeface="Calibri"/>
                <a:ea typeface="Calibri"/>
                <a:cs typeface="Calibri"/>
                <a:sym typeface="Calibri"/>
              </a:rPr>
              <a:t>casos</a:t>
            </a:r>
            <a:r>
              <a:rPr lang="en-GB" b="1" dirty="0">
                <a:latin typeface="Calibri"/>
                <a:ea typeface="Calibri"/>
                <a:cs typeface="Calibri"/>
                <a:sym typeface="Calibri"/>
              </a:rPr>
              <a:t>, é </a:t>
            </a:r>
            <a:r>
              <a:rPr lang="en-GB" b="1" dirty="0" err="1">
                <a:latin typeface="Calibri"/>
                <a:ea typeface="Calibri"/>
                <a:cs typeface="Calibri"/>
                <a:sym typeface="Calibri"/>
              </a:rPr>
              <a:t>impossível</a:t>
            </a:r>
            <a:r>
              <a:rPr lang="en-GB" b="1" dirty="0">
                <a:latin typeface="Calibri"/>
                <a:ea typeface="Calibri"/>
                <a:cs typeface="Calibri"/>
                <a:sym typeface="Calibri"/>
              </a:rPr>
              <a:t> </a:t>
            </a:r>
            <a:r>
              <a:rPr lang="en-GB" b="1" dirty="0" err="1">
                <a:latin typeface="Calibri"/>
                <a:ea typeface="Calibri"/>
                <a:cs typeface="Calibri"/>
                <a:sym typeface="Calibri"/>
              </a:rPr>
              <a:t>encontrar</a:t>
            </a:r>
            <a:r>
              <a:rPr lang="en-GB" b="1" dirty="0">
                <a:latin typeface="Calibri"/>
                <a:ea typeface="Calibri"/>
                <a:cs typeface="Calibri"/>
                <a:sym typeface="Calibri"/>
              </a:rPr>
              <a:t> </a:t>
            </a:r>
            <a:r>
              <a:rPr lang="en-GB" b="1" dirty="0" err="1">
                <a:latin typeface="Calibri"/>
                <a:ea typeface="Calibri"/>
                <a:cs typeface="Calibri"/>
                <a:sym typeface="Calibri"/>
              </a:rPr>
              <a:t>alternativas</a:t>
            </a:r>
            <a:r>
              <a:rPr lang="en-GB" b="1" dirty="0">
                <a:latin typeface="Calibri"/>
                <a:ea typeface="Calibri"/>
                <a:cs typeface="Calibri"/>
                <a:sym typeface="Calibri"/>
              </a:rPr>
              <a:t> à </a:t>
            </a:r>
            <a:r>
              <a:rPr lang="en-GB" b="1" dirty="0" err="1">
                <a:latin typeface="Calibri"/>
                <a:ea typeface="Calibri"/>
                <a:cs typeface="Calibri"/>
                <a:sym typeface="Calibri"/>
              </a:rPr>
              <a:t>isolamento</a:t>
            </a:r>
            <a:r>
              <a:rPr lang="en-GB" b="1" dirty="0">
                <a:latin typeface="Calibri"/>
                <a:ea typeface="Calibri"/>
                <a:cs typeface="Calibri"/>
                <a:sym typeface="Calibri"/>
              </a:rPr>
              <a:t> e à </a:t>
            </a:r>
            <a:r>
              <a:rPr lang="en-GB" b="1" dirty="0" err="1">
                <a:latin typeface="Calibri"/>
                <a:ea typeface="Calibri"/>
                <a:cs typeface="Calibri"/>
                <a:sym typeface="Calibri"/>
              </a:rPr>
              <a:t>contenção</a:t>
            </a:r>
            <a:r>
              <a:rPr lang="en-GB" b="1" dirty="0">
                <a:latin typeface="Calibri"/>
                <a:ea typeface="Calibri"/>
                <a:cs typeface="Calibri"/>
                <a:sym typeface="Calibri"/>
              </a:rPr>
              <a:t>, e é por </a:t>
            </a:r>
            <a:r>
              <a:rPr lang="en-GB" b="1" dirty="0" err="1">
                <a:latin typeface="Calibri"/>
                <a:ea typeface="Calibri"/>
                <a:cs typeface="Calibri"/>
                <a:sym typeface="Calibri"/>
              </a:rPr>
              <a:t>isso</a:t>
            </a:r>
            <a:r>
              <a:rPr lang="en-GB" b="1" dirty="0">
                <a:latin typeface="Calibri"/>
                <a:ea typeface="Calibri"/>
                <a:cs typeface="Calibri"/>
                <a:sym typeface="Calibri"/>
              </a:rPr>
              <a:t> que </a:t>
            </a:r>
            <a:r>
              <a:rPr lang="en-GB" b="1" dirty="0" err="1">
                <a:latin typeface="Calibri"/>
                <a:ea typeface="Calibri"/>
                <a:cs typeface="Calibri"/>
                <a:sym typeface="Calibri"/>
              </a:rPr>
              <a:t>estas</a:t>
            </a:r>
            <a:r>
              <a:rPr lang="en-GB" b="1" dirty="0">
                <a:latin typeface="Calibri"/>
                <a:ea typeface="Calibri"/>
                <a:cs typeface="Calibri"/>
                <a:sym typeface="Calibri"/>
              </a:rPr>
              <a:t> </a:t>
            </a:r>
            <a:r>
              <a:rPr lang="en-GB" b="1" dirty="0" err="1">
                <a:latin typeface="Calibri"/>
                <a:ea typeface="Calibri"/>
                <a:cs typeface="Calibri"/>
                <a:sym typeface="Calibri"/>
              </a:rPr>
              <a:t>medidas</a:t>
            </a:r>
            <a:r>
              <a:rPr lang="en-GB" b="1" dirty="0">
                <a:latin typeface="Calibri"/>
                <a:ea typeface="Calibri"/>
                <a:cs typeface="Calibri"/>
                <a:sym typeface="Calibri"/>
              </a:rPr>
              <a:t> </a:t>
            </a:r>
            <a:r>
              <a:rPr lang="en-GB" b="1" dirty="0" err="1">
                <a:latin typeface="Calibri"/>
                <a:ea typeface="Calibri"/>
                <a:cs typeface="Calibri"/>
                <a:sym typeface="Calibri"/>
              </a:rPr>
              <a:t>são</a:t>
            </a:r>
            <a:r>
              <a:rPr lang="en-GB" b="1" dirty="0">
                <a:latin typeface="Calibri"/>
                <a:ea typeface="Calibri"/>
                <a:cs typeface="Calibri"/>
                <a:sym typeface="Calibri"/>
              </a:rPr>
              <a:t> </a:t>
            </a:r>
            <a:r>
              <a:rPr lang="en-GB" b="1" dirty="0" err="1">
                <a:latin typeface="Calibri"/>
                <a:ea typeface="Calibri"/>
                <a:cs typeface="Calibri"/>
                <a:sym typeface="Calibri"/>
              </a:rPr>
              <a:t>usadas</a:t>
            </a:r>
            <a:r>
              <a:rPr lang="en-GB" b="1" dirty="0">
                <a:latin typeface="Calibri"/>
                <a:ea typeface="Calibri"/>
                <a:cs typeface="Calibri"/>
                <a:sym typeface="Calibri"/>
              </a:rPr>
              <a:t> no </a:t>
            </a:r>
            <a:r>
              <a:rPr lang="en-GB" b="1" dirty="0" err="1">
                <a:latin typeface="Calibri"/>
                <a:ea typeface="Calibri"/>
                <a:cs typeface="Calibri"/>
                <a:sym typeface="Calibri"/>
              </a:rPr>
              <a:t>serviço</a:t>
            </a:r>
            <a:r>
              <a:rPr lang="en-GB" b="1" dirty="0">
                <a:latin typeface="Calibri"/>
                <a:ea typeface="Calibri"/>
                <a:cs typeface="Calibri"/>
                <a:sym typeface="Calibri"/>
              </a:rPr>
              <a:t>.</a:t>
            </a:r>
            <a:endParaRPr dirty="0">
              <a:latin typeface="Calibri"/>
              <a:ea typeface="Calibri"/>
              <a:cs typeface="Calibri"/>
              <a:sym typeface="Calibri"/>
            </a:endParaRPr>
          </a:p>
          <a:p>
            <a:pPr marL="342900" marR="0" lvl="0" indent="-342900" algn="l" rtl="0">
              <a:spcBef>
                <a:spcPts val="0"/>
              </a:spcBef>
              <a:spcAft>
                <a:spcPts val="0"/>
              </a:spcAft>
              <a:buClr>
                <a:srgbClr val="000000"/>
              </a:buClr>
              <a:buSzPts val="1200"/>
              <a:buFont typeface="Noto Sans Symbols"/>
              <a:buChar char="∙"/>
            </a:pPr>
            <a:r>
              <a:rPr lang="en-GB" dirty="0" err="1">
                <a:solidFill>
                  <a:srgbClr val="000000"/>
                </a:solidFill>
                <a:latin typeface="Calibri"/>
                <a:ea typeface="Calibri"/>
                <a:cs typeface="Calibri"/>
                <a:sym typeface="Calibri"/>
              </a:rPr>
              <a:t>Devemos</a:t>
            </a:r>
            <a:r>
              <a:rPr lang="en-GB" dirty="0">
                <a:solidFill>
                  <a:srgbClr val="000000"/>
                </a:solidFill>
                <a:latin typeface="Calibri"/>
                <a:ea typeface="Calibri"/>
                <a:cs typeface="Calibri"/>
                <a:sym typeface="Calibri"/>
              </a:rPr>
              <a:t> sempre </a:t>
            </a:r>
            <a:r>
              <a:rPr lang="en-GB" dirty="0" err="1">
                <a:solidFill>
                  <a:srgbClr val="000000"/>
                </a:solidFill>
                <a:latin typeface="Calibri"/>
                <a:ea typeface="Calibri"/>
                <a:cs typeface="Calibri"/>
                <a:sym typeface="Calibri"/>
              </a:rPr>
              <a:t>considerar</a:t>
            </a:r>
            <a:r>
              <a:rPr lang="en-GB" dirty="0">
                <a:solidFill>
                  <a:srgbClr val="000000"/>
                </a:solidFill>
                <a:latin typeface="Calibri"/>
                <a:ea typeface="Calibri"/>
                <a:cs typeface="Calibri"/>
                <a:sym typeface="Calibri"/>
              </a:rPr>
              <a:t> o </a:t>
            </a:r>
            <a:r>
              <a:rPr lang="en-GB" dirty="0" err="1">
                <a:solidFill>
                  <a:srgbClr val="000000"/>
                </a:solidFill>
                <a:latin typeface="Calibri"/>
                <a:ea typeface="Calibri"/>
                <a:cs typeface="Calibri"/>
                <a:sym typeface="Calibri"/>
              </a:rPr>
              <a:t>uso</a:t>
            </a:r>
            <a:r>
              <a:rPr lang="en-GB" dirty="0">
                <a:solidFill>
                  <a:srgbClr val="000000"/>
                </a:solidFill>
                <a:latin typeface="Calibri"/>
                <a:ea typeface="Calibri"/>
                <a:cs typeface="Calibri"/>
                <a:sym typeface="Calibri"/>
              </a:rPr>
              <a:t> do </a:t>
            </a:r>
            <a:r>
              <a:rPr lang="en-GB" dirty="0" err="1">
                <a:solidFill>
                  <a:srgbClr val="000000"/>
                </a:solidFill>
                <a:latin typeface="Calibri"/>
                <a:ea typeface="Calibri"/>
                <a:cs typeface="Calibri"/>
                <a:sym typeface="Calibri"/>
              </a:rPr>
              <a:t>isolamento</a:t>
            </a:r>
            <a:r>
              <a:rPr lang="en-GB" dirty="0">
                <a:solidFill>
                  <a:srgbClr val="000000"/>
                </a:solidFill>
                <a:latin typeface="Calibri"/>
                <a:ea typeface="Calibri"/>
                <a:cs typeface="Calibri"/>
                <a:sym typeface="Calibri"/>
              </a:rPr>
              <a:t> e da </a:t>
            </a:r>
            <a:r>
              <a:rPr lang="en-GB" dirty="0" err="1">
                <a:solidFill>
                  <a:srgbClr val="000000"/>
                </a:solidFill>
                <a:latin typeface="Calibri"/>
                <a:ea typeface="Calibri"/>
                <a:cs typeface="Calibri"/>
                <a:sym typeface="Calibri"/>
              </a:rPr>
              <a:t>contenção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como</a:t>
            </a:r>
            <a:r>
              <a:rPr lang="en-GB" dirty="0">
                <a:solidFill>
                  <a:srgbClr val="000000"/>
                </a:solidFill>
                <a:latin typeface="Calibri"/>
                <a:ea typeface="Calibri"/>
                <a:cs typeface="Calibri"/>
                <a:sym typeface="Calibri"/>
              </a:rPr>
              <a:t> um </a:t>
            </a:r>
            <a:r>
              <a:rPr lang="en-GB" dirty="0" err="1">
                <a:solidFill>
                  <a:srgbClr val="000000"/>
                </a:solidFill>
                <a:latin typeface="Calibri"/>
                <a:ea typeface="Calibri"/>
                <a:cs typeface="Calibri"/>
                <a:sym typeface="Calibri"/>
              </a:rPr>
              <a:t>fracasso</a:t>
            </a:r>
            <a:r>
              <a:rPr lang="en-GB" dirty="0">
                <a:solidFill>
                  <a:srgbClr val="000000"/>
                </a:solidFill>
                <a:latin typeface="Calibri"/>
                <a:ea typeface="Calibri"/>
                <a:cs typeface="Calibri"/>
                <a:sym typeface="Calibri"/>
              </a:rPr>
              <a:t>, um </a:t>
            </a:r>
            <a:r>
              <a:rPr lang="en-GB" dirty="0" err="1">
                <a:solidFill>
                  <a:srgbClr val="000000"/>
                </a:solidFill>
                <a:latin typeface="Calibri"/>
                <a:ea typeface="Calibri"/>
                <a:cs typeface="Calibri"/>
                <a:sym typeface="Calibri"/>
              </a:rPr>
              <a:t>mau</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resultado</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uma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violação</a:t>
            </a:r>
            <a:r>
              <a:rPr lang="en-GB" dirty="0">
                <a:solidFill>
                  <a:srgbClr val="000000"/>
                </a:solidFill>
                <a:latin typeface="Calibri"/>
                <a:ea typeface="Calibri"/>
                <a:cs typeface="Calibri"/>
                <a:sym typeface="Calibri"/>
              </a:rPr>
              <a:t> dos </a:t>
            </a:r>
            <a:r>
              <a:rPr lang="en-GB" dirty="0" err="1">
                <a:solidFill>
                  <a:srgbClr val="000000"/>
                </a:solidFill>
                <a:latin typeface="Calibri"/>
                <a:ea typeface="Calibri"/>
                <a:cs typeface="Calibri"/>
                <a:sym typeface="Calibri"/>
              </a:rPr>
              <a:t>direitos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humanos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mesmo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quando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parece</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todas</a:t>
            </a:r>
            <a:r>
              <a:rPr lang="en-GB" dirty="0">
                <a:solidFill>
                  <a:srgbClr val="000000"/>
                </a:solidFill>
                <a:latin typeface="Calibri"/>
                <a:ea typeface="Calibri"/>
                <a:cs typeface="Calibri"/>
                <a:sym typeface="Calibri"/>
              </a:rPr>
              <a:t> as </a:t>
            </a:r>
            <a:r>
              <a:rPr lang="en-GB" dirty="0" err="1">
                <a:solidFill>
                  <a:srgbClr val="000000"/>
                </a:solidFill>
                <a:latin typeface="Calibri"/>
                <a:ea typeface="Calibri"/>
                <a:cs typeface="Calibri"/>
                <a:sym typeface="Calibri"/>
              </a:rPr>
              <a:t>alternativas</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estas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práticas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foram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implementadas</a:t>
            </a:r>
            <a:r>
              <a:rPr lang="en-GB" dirty="0">
                <a:solidFill>
                  <a:srgbClr val="000000"/>
                </a:solidFill>
                <a:latin typeface="Calibri"/>
                <a:ea typeface="Calibri"/>
                <a:cs typeface="Calibri"/>
                <a:sym typeface="Calibri"/>
              </a:rPr>
              <a:t> antes de se </a:t>
            </a:r>
            <a:r>
              <a:rPr lang="en-GB" dirty="0" err="1">
                <a:solidFill>
                  <a:srgbClr val="000000"/>
                </a:solidFill>
                <a:latin typeface="Calibri"/>
                <a:ea typeface="Calibri"/>
                <a:cs typeface="Calibri"/>
                <a:sym typeface="Calibri"/>
              </a:rPr>
              <a:t>recorrer</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elas</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Existem</a:t>
            </a:r>
            <a:r>
              <a:rPr lang="en-GB" dirty="0">
                <a:latin typeface="Calibri"/>
                <a:ea typeface="Calibri"/>
                <a:cs typeface="Calibri"/>
                <a:sym typeface="Calibri"/>
              </a:rPr>
              <a:t> sempre </a:t>
            </a:r>
            <a:r>
              <a:rPr lang="en-GB" dirty="0" err="1">
                <a:latin typeface="Calibri"/>
                <a:ea typeface="Calibri"/>
                <a:cs typeface="Calibri"/>
                <a:sym typeface="Calibri"/>
              </a:rPr>
              <a:t>alternativas</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isolamento</a:t>
            </a:r>
            <a:r>
              <a:rPr lang="en-GB" dirty="0">
                <a:latin typeface="Calibri"/>
                <a:ea typeface="Calibri"/>
                <a:cs typeface="Calibri"/>
                <a:sym typeface="Calibri"/>
              </a:rPr>
              <a:t> e à </a:t>
            </a:r>
            <a:r>
              <a:rPr lang="en-GB" dirty="0" err="1">
                <a:latin typeface="Calibri"/>
                <a:ea typeface="Calibri"/>
                <a:cs typeface="Calibri"/>
                <a:sym typeface="Calibri"/>
              </a:rPr>
              <a:t>contenção</a:t>
            </a:r>
            <a:r>
              <a:rPr lang="en-GB" dirty="0">
                <a:latin typeface="Calibri"/>
                <a:ea typeface="Calibri"/>
                <a:cs typeface="Calibri"/>
                <a:sym typeface="Calibri"/>
              </a:rPr>
              <a:t>. </a:t>
            </a:r>
            <a:endParaRPr dirty="0">
              <a:latin typeface="Calibri"/>
              <a:ea typeface="Calibri"/>
              <a:cs typeface="Calibri"/>
              <a:sym typeface="Calibri"/>
            </a:endParaRPr>
          </a:p>
          <a:p>
            <a:pPr marL="342900" marR="0" lvl="0" indent="-342900" algn="l" rtl="0">
              <a:spcBef>
                <a:spcPts val="0"/>
              </a:spcBef>
              <a:spcAft>
                <a:spcPts val="0"/>
              </a:spcAft>
              <a:buClr>
                <a:srgbClr val="000000"/>
              </a:buClr>
              <a:buSzPts val="1200"/>
              <a:buFont typeface="Noto Sans Symbols"/>
              <a:buChar char="∙"/>
            </a:pPr>
            <a:r>
              <a:rPr lang="en-GB" dirty="0" err="1">
                <a:solidFill>
                  <a:srgbClr val="000000"/>
                </a:solidFill>
                <a:latin typeface="Calibri"/>
                <a:ea typeface="Calibri"/>
                <a:cs typeface="Calibri"/>
                <a:sym typeface="Calibri"/>
              </a:rPr>
              <a:t>Algumas</a:t>
            </a:r>
            <a:r>
              <a:rPr lang="en-GB" dirty="0">
                <a:solidFill>
                  <a:srgbClr val="000000"/>
                </a:solidFill>
                <a:latin typeface="Calibri"/>
                <a:ea typeface="Calibri"/>
                <a:cs typeface="Calibri"/>
                <a:sym typeface="Calibri"/>
              </a:rPr>
              <a:t> dessas </a:t>
            </a:r>
            <a:r>
              <a:rPr lang="en-GB" dirty="0" err="1">
                <a:solidFill>
                  <a:srgbClr val="000000"/>
                </a:solidFill>
                <a:latin typeface="Calibri"/>
                <a:ea typeface="Calibri"/>
                <a:cs typeface="Calibri"/>
                <a:sym typeface="Calibri"/>
              </a:rPr>
              <a:t>alternativas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serão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discutidas</a:t>
            </a:r>
            <a:r>
              <a:rPr lang="en-GB" dirty="0">
                <a:solidFill>
                  <a:srgbClr val="000000"/>
                </a:solidFill>
                <a:latin typeface="Calibri"/>
                <a:ea typeface="Calibri"/>
                <a:cs typeface="Calibri"/>
                <a:sym typeface="Calibri"/>
              </a:rPr>
              <a:t> no </a:t>
            </a:r>
            <a:r>
              <a:rPr lang="en-GB" dirty="0" err="1">
                <a:solidFill>
                  <a:srgbClr val="000000"/>
                </a:solidFill>
                <a:latin typeface="Calibri"/>
                <a:ea typeface="Calibri"/>
                <a:cs typeface="Calibri"/>
                <a:sym typeface="Calibri"/>
              </a:rPr>
              <a:t>próximo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Tema</a:t>
            </a:r>
            <a:r>
              <a:rPr lang="en-GB" dirty="0">
                <a:solidFill>
                  <a:srgbClr val="000000"/>
                </a:solidFill>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567" name="Google Shape;567;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67</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latin typeface="Calibri"/>
                <a:ea typeface="Calibri"/>
                <a:cs typeface="Calibri"/>
                <a:sym typeface="Calibri"/>
              </a:rPr>
              <a:t>O uso de isolamento e contenção também é uma falha no serviço, uma falha de todo o sistema e também pode ser uma falha de membros individuais da equipe. </a:t>
            </a:r>
            <a:endParaRPr>
              <a:latin typeface="Calibri"/>
              <a:ea typeface="Calibri"/>
              <a:cs typeface="Calibri"/>
              <a:sym typeface="Calibri"/>
            </a:endParaRPr>
          </a:p>
          <a:p>
            <a:pPr marL="360045" marR="0" lvl="0" indent="-360045" algn="l" rtl="0">
              <a:spcBef>
                <a:spcPts val="0"/>
              </a:spcBef>
              <a:spcAft>
                <a:spcPts val="0"/>
              </a:spcAft>
              <a:buNone/>
            </a:pPr>
            <a:r>
              <a:rPr lang="en-GB" b="1">
                <a:latin typeface="Calibri"/>
                <a:ea typeface="Calibri"/>
                <a:cs typeface="Calibri"/>
                <a:sym typeface="Calibri"/>
              </a:rPr>
              <a:t> </a:t>
            </a:r>
            <a:endParaRPr>
              <a:latin typeface="Calibri"/>
              <a:ea typeface="Calibri"/>
              <a:cs typeface="Calibri"/>
              <a:sym typeface="Calibri"/>
            </a:endParaRPr>
          </a:p>
          <a:p>
            <a:pPr marL="0" lvl="0" indent="0" algn="just" rtl="0">
              <a:spcBef>
                <a:spcPts val="0"/>
              </a:spcBef>
              <a:spcAft>
                <a:spcPts val="0"/>
              </a:spcAft>
              <a:buNone/>
            </a:pPr>
            <a:r>
              <a:rPr lang="en-GB">
                <a:solidFill>
                  <a:srgbClr val="4F81BD"/>
                </a:solidFill>
                <a:latin typeface="Calibri"/>
                <a:ea typeface="Calibri"/>
                <a:cs typeface="Calibri"/>
                <a:sym typeface="Calibri"/>
              </a:rPr>
              <a:t>A afirmação “O uso de isolamento e contenção é sempre uma falha no serviço” pode ser vista como uma acusação aos membros da equipe. É importante destacar que:</a:t>
            </a:r>
            <a:endParaRPr>
              <a:latin typeface="Calibri"/>
              <a:ea typeface="Calibri"/>
              <a:cs typeface="Calibri"/>
              <a:sym typeface="Calibri"/>
            </a:endParaRPr>
          </a:p>
          <a:p>
            <a:pPr marL="0" lvl="0" indent="0" algn="just" rtl="0">
              <a:spcBef>
                <a:spcPts val="0"/>
              </a:spcBef>
              <a:spcAft>
                <a:spcPts val="0"/>
              </a:spcAft>
              <a:buNone/>
            </a:pP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342900" marR="0" lvl="0" indent="-342900" algn="l" rtl="0">
              <a:spcBef>
                <a:spcPts val="0"/>
              </a:spcBef>
              <a:spcAft>
                <a:spcPts val="0"/>
              </a:spcAft>
              <a:buClr>
                <a:srgbClr val="000000"/>
              </a:buClr>
              <a:buSzPts val="1200"/>
              <a:buFont typeface="Noto Sans Symbols"/>
              <a:buChar char="∙"/>
            </a:pPr>
            <a:r>
              <a:rPr lang="en-GB">
                <a:solidFill>
                  <a:srgbClr val="000000"/>
                </a:solidFill>
                <a:latin typeface="Calibri"/>
                <a:ea typeface="Calibri"/>
                <a:cs typeface="Calibri"/>
                <a:sym typeface="Calibri"/>
              </a:rPr>
              <a:t>É necessário criar um espaço de reflexão para que cada membro da equipe possa refletir se ele próprio pode ter desempenhado algum papel nos eventos que resultaram no uso de contenção ou isolamento</a:t>
            </a:r>
            <a:r>
              <a:rPr lang="en-GB">
                <a:solidFill>
                  <a:srgbClr val="4F81BD"/>
                </a:solidFill>
                <a:latin typeface="Calibri"/>
                <a:ea typeface="Calibri"/>
                <a:cs typeface="Calibri"/>
                <a:sym typeface="Calibri"/>
              </a:rPr>
              <a:t>. </a:t>
            </a:r>
            <a:endParaRPr>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a:latin typeface="Calibri"/>
                <a:ea typeface="Calibri"/>
                <a:cs typeface="Calibri"/>
                <a:sym typeface="Calibri"/>
              </a:rPr>
              <a:t>Também é necessário considerar se o uso de isolamento ou contenção foi um ato criminoso. </a:t>
            </a:r>
            <a:endParaRPr/>
          </a:p>
          <a:p>
            <a:pPr marL="800100" marR="0" lvl="1" indent="-342900" algn="l" rtl="0">
              <a:spcBef>
                <a:spcPts val="0"/>
              </a:spcBef>
              <a:spcAft>
                <a:spcPts val="0"/>
              </a:spcAft>
              <a:buClr>
                <a:schemeClr val="dk1"/>
              </a:buClr>
              <a:buSzPts val="1200"/>
              <a:buFont typeface="Noto Sans Symbols"/>
              <a:buChar char="∙"/>
            </a:pPr>
            <a:r>
              <a:rPr lang="en-GB">
                <a:latin typeface="Calibri"/>
                <a:ea typeface="Calibri"/>
                <a:cs typeface="Calibri"/>
                <a:sym typeface="Calibri"/>
              </a:rPr>
              <a:t>Nesse caso, devem ser tomadas as medidas adequadas no âmbito do sistema de justiça criminal.</a:t>
            </a:r>
            <a:endParaRPr>
              <a:latin typeface="Calibri"/>
              <a:ea typeface="Calibri"/>
              <a:cs typeface="Calibri"/>
              <a:sym typeface="Calibri"/>
            </a:endParaRPr>
          </a:p>
          <a:p>
            <a:pPr marL="0" lvl="0" indent="0" algn="l" rtl="0">
              <a:spcBef>
                <a:spcPts val="0"/>
              </a:spcBef>
              <a:spcAft>
                <a:spcPts val="0"/>
              </a:spcAft>
              <a:buNone/>
            </a:pPr>
            <a:endParaRPr/>
          </a:p>
        </p:txBody>
      </p:sp>
      <p:sp>
        <p:nvSpPr>
          <p:cNvPr id="574" name="Google Shape;574;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68</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latin typeface="Calibri"/>
                <a:ea typeface="Calibri"/>
                <a:cs typeface="Calibri"/>
                <a:sym typeface="Calibri"/>
              </a:rPr>
              <a:t>Cada falha deve ser considerada um evento adverso.</a:t>
            </a:r>
            <a:endParaRPr>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a:latin typeface="Calibri"/>
                <a:ea typeface="Calibri"/>
                <a:cs typeface="Calibri"/>
                <a:sym typeface="Calibri"/>
              </a:rPr>
              <a:t>Deve ser vista como uma oportunidade para compreender e corrigir o que correu mal.</a:t>
            </a:r>
            <a:endParaRPr>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a:latin typeface="Calibri"/>
                <a:ea typeface="Calibri"/>
                <a:cs typeface="Calibri"/>
                <a:sym typeface="Calibri"/>
              </a:rPr>
              <a:t>Deve também permitir uma reflexão crítica sobre como os indivíduos podem, inadvertidamente, contribuir para o isolamento e a contenção (por exemplo, “Que fatores relacionados a mim, ao indivíduo e à situação me levaram a acreditar que essa resposta era adequada?”).</a:t>
            </a:r>
            <a:endParaRPr>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a:latin typeface="Calibri"/>
                <a:ea typeface="Calibri"/>
                <a:cs typeface="Calibri"/>
                <a:sym typeface="Calibri"/>
              </a:rPr>
              <a:t>Deve levar a equipe a revisar e melhorar todas as estratégias que foram implementadas para acabar com o isolamento e a contenção.</a:t>
            </a:r>
            <a:endParaRPr>
              <a:latin typeface="Calibri"/>
              <a:ea typeface="Calibri"/>
              <a:cs typeface="Calibri"/>
              <a:sym typeface="Calibri"/>
            </a:endParaRPr>
          </a:p>
          <a:p>
            <a:pPr marL="0" lvl="0" indent="0" algn="l" rtl="0">
              <a:spcBef>
                <a:spcPts val="0"/>
              </a:spcBef>
              <a:spcAft>
                <a:spcPts val="0"/>
              </a:spcAft>
              <a:buNone/>
            </a:pPr>
            <a:endParaRPr/>
          </a:p>
        </p:txBody>
      </p:sp>
      <p:sp>
        <p:nvSpPr>
          <p:cNvPr id="581" name="Google Shape;581;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69</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latin typeface="Calibri"/>
                <a:ea typeface="Calibri"/>
                <a:cs typeface="Calibri"/>
                <a:sym typeface="Calibri"/>
              </a:rPr>
              <a:t>Um </a:t>
            </a:r>
            <a:r>
              <a:rPr lang="en-GB" b="1" dirty="0" err="1">
                <a:latin typeface="Calibri"/>
                <a:ea typeface="Calibri"/>
                <a:cs typeface="Calibri"/>
                <a:sym typeface="Calibri"/>
              </a:rPr>
              <a:t>relatório</a:t>
            </a:r>
            <a:r>
              <a:rPr lang="en-GB" b="1" dirty="0">
                <a:latin typeface="Calibri"/>
                <a:ea typeface="Calibri"/>
                <a:cs typeface="Calibri"/>
                <a:sym typeface="Calibri"/>
              </a:rPr>
              <a:t> </a:t>
            </a:r>
            <a:r>
              <a:rPr lang="en-GB" b="1" dirty="0" err="1">
                <a:latin typeface="Calibri"/>
                <a:ea typeface="Calibri"/>
                <a:cs typeface="Calibri"/>
                <a:sym typeface="Calibri"/>
              </a:rPr>
              <a:t>deve</a:t>
            </a:r>
            <a:r>
              <a:rPr lang="en-GB" b="1" dirty="0">
                <a:latin typeface="Calibri"/>
                <a:ea typeface="Calibri"/>
                <a:cs typeface="Calibri"/>
                <a:sym typeface="Calibri"/>
              </a:rPr>
              <a:t> ser </a:t>
            </a:r>
            <a:r>
              <a:rPr lang="en-GB" b="1" dirty="0" err="1">
                <a:latin typeface="Calibri"/>
                <a:ea typeface="Calibri"/>
                <a:cs typeface="Calibri"/>
                <a:sym typeface="Calibri"/>
              </a:rPr>
              <a:t>escrito</a:t>
            </a:r>
            <a:r>
              <a:rPr lang="en-GB" b="1" dirty="0">
                <a:latin typeface="Calibri"/>
                <a:ea typeface="Calibri"/>
                <a:cs typeface="Calibri"/>
                <a:sym typeface="Calibri"/>
              </a:rPr>
              <a:t> </a:t>
            </a:r>
            <a:r>
              <a:rPr lang="en-GB" b="1" dirty="0" err="1">
                <a:latin typeface="Calibri"/>
                <a:ea typeface="Calibri"/>
                <a:cs typeface="Calibri"/>
                <a:sym typeface="Calibri"/>
              </a:rPr>
              <a:t>sobre</a:t>
            </a:r>
            <a:r>
              <a:rPr lang="en-GB" b="1" dirty="0">
                <a:latin typeface="Calibri"/>
                <a:ea typeface="Calibri"/>
                <a:cs typeface="Calibri"/>
                <a:sym typeface="Calibri"/>
              </a:rPr>
              <a:t> o </a:t>
            </a:r>
            <a:r>
              <a:rPr lang="en-GB" b="1" dirty="0" err="1">
                <a:latin typeface="Calibri"/>
                <a:ea typeface="Calibri"/>
                <a:cs typeface="Calibri"/>
                <a:sym typeface="Calibri"/>
              </a:rPr>
              <a:t>incidente</a:t>
            </a:r>
            <a:r>
              <a:rPr lang="en-GB" b="1" dirty="0">
                <a:latin typeface="Calibri"/>
                <a:ea typeface="Calibri"/>
                <a:cs typeface="Calibri"/>
                <a:sym typeface="Calibri"/>
              </a:rPr>
              <a:t> </a:t>
            </a:r>
            <a:r>
              <a:rPr lang="en-GB" b="1" dirty="0" err="1">
                <a:latin typeface="Calibri"/>
                <a:ea typeface="Calibri"/>
                <a:cs typeface="Calibri"/>
                <a:sym typeface="Calibri"/>
              </a:rPr>
              <a:t>específico</a:t>
            </a:r>
            <a:r>
              <a:rPr lang="en-GB" b="1" dirty="0">
                <a:latin typeface="Calibri"/>
                <a:ea typeface="Calibri"/>
                <a:cs typeface="Calibri"/>
                <a:sym typeface="Calibri"/>
              </a:rPr>
              <a:t>.</a:t>
            </a:r>
          </a:p>
          <a:p>
            <a:pPr marL="0" lvl="0" indent="0" algn="l" rtl="0">
              <a:spcBef>
                <a:spcPts val="0"/>
              </a:spcBef>
              <a:spcAft>
                <a:spcPts val="0"/>
              </a:spcAft>
              <a:buNone/>
            </a:pPr>
            <a:endParaRPr dirty="0">
              <a:latin typeface="Calibri"/>
              <a:ea typeface="Calibri"/>
              <a:cs typeface="Calibri"/>
              <a:sym typeface="Calibri"/>
            </a:endParaRPr>
          </a:p>
          <a:p>
            <a:pPr marL="457200" lvl="1" indent="-171450" algn="l" rtl="0">
              <a:spcBef>
                <a:spcPts val="0"/>
              </a:spcBef>
              <a:spcAft>
                <a:spcPts val="0"/>
              </a:spcAft>
              <a:buClr>
                <a:schemeClr val="dk1"/>
              </a:buClr>
              <a:buSzPts val="1200"/>
              <a:buFont typeface="Arial"/>
              <a:buChar char="•"/>
            </a:pPr>
            <a:r>
              <a:rPr lang="en-GB" dirty="0">
                <a:latin typeface="Calibri"/>
                <a:ea typeface="Calibri"/>
                <a:cs typeface="Calibri"/>
                <a:sym typeface="Calibri"/>
              </a:rPr>
              <a:t>Nesse </a:t>
            </a:r>
            <a:r>
              <a:rPr lang="en-GB" dirty="0" err="1">
                <a:latin typeface="Calibri"/>
                <a:ea typeface="Calibri"/>
                <a:cs typeface="Calibri"/>
                <a:sym typeface="Calibri"/>
              </a:rPr>
              <a:t>relatório</a:t>
            </a:r>
            <a:r>
              <a:rPr lang="en-GB" dirty="0">
                <a:latin typeface="Calibri"/>
                <a:ea typeface="Calibri"/>
                <a:cs typeface="Calibri"/>
                <a:sym typeface="Calibri"/>
              </a:rPr>
              <a:t>, </a:t>
            </a:r>
            <a:r>
              <a:rPr lang="en-GB" dirty="0">
                <a:solidFill>
                  <a:srgbClr val="000000"/>
                </a:solidFill>
                <a:latin typeface="Calibri"/>
                <a:ea typeface="Calibri"/>
                <a:cs typeface="Calibri"/>
                <a:sym typeface="Calibri"/>
              </a:rPr>
              <a:t>a </a:t>
            </a:r>
            <a:r>
              <a:rPr lang="en-GB" dirty="0" err="1">
                <a:solidFill>
                  <a:srgbClr val="000000"/>
                </a:solidFill>
                <a:latin typeface="Calibri"/>
                <a:ea typeface="Calibri"/>
                <a:cs typeface="Calibri"/>
                <a:sym typeface="Calibri"/>
              </a:rPr>
              <a:t>pessoa</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sofreu</a:t>
            </a:r>
            <a:r>
              <a:rPr lang="en-GB" dirty="0">
                <a:solidFill>
                  <a:srgbClr val="000000"/>
                </a:solidFill>
                <a:latin typeface="Calibri"/>
                <a:ea typeface="Calibri"/>
                <a:cs typeface="Calibri"/>
                <a:sym typeface="Calibri"/>
              </a:rPr>
              <a:t> o </a:t>
            </a:r>
            <a:r>
              <a:rPr lang="en-GB" dirty="0" err="1">
                <a:solidFill>
                  <a:srgbClr val="000000"/>
                </a:solidFill>
                <a:latin typeface="Calibri"/>
                <a:ea typeface="Calibri"/>
                <a:cs typeface="Calibri"/>
                <a:sym typeface="Calibri"/>
              </a:rPr>
              <a:t>isolamento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ou</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contenção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deve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ter</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oportunidade</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comunicar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sua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perspectiva</a:t>
            </a:r>
            <a:r>
              <a:rPr lang="en-GB" dirty="0">
                <a:solidFill>
                  <a:srgbClr val="000000"/>
                </a:solidFill>
                <a:latin typeface="Calibri"/>
                <a:ea typeface="Calibri"/>
                <a:cs typeface="Calibri"/>
                <a:sym typeface="Calibri"/>
              </a:rPr>
              <a:t> (com o </a:t>
            </a:r>
            <a:r>
              <a:rPr lang="en-GB" dirty="0" err="1">
                <a:solidFill>
                  <a:srgbClr val="000000"/>
                </a:solidFill>
                <a:latin typeface="Calibri"/>
                <a:ea typeface="Calibri"/>
                <a:cs typeface="Calibri"/>
                <a:sym typeface="Calibri"/>
              </a:rPr>
              <a:t>apoio</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uma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pessoa</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confiança</a:t>
            </a:r>
            <a:r>
              <a:rPr lang="en-GB" dirty="0">
                <a:solidFill>
                  <a:srgbClr val="000000"/>
                </a:solidFill>
                <a:latin typeface="Calibri"/>
                <a:ea typeface="Calibri"/>
                <a:cs typeface="Calibri"/>
                <a:sym typeface="Calibri"/>
              </a:rPr>
              <a:t>, se </a:t>
            </a:r>
            <a:r>
              <a:rPr lang="en-GB" dirty="0" err="1">
                <a:solidFill>
                  <a:srgbClr val="000000"/>
                </a:solidFill>
                <a:latin typeface="Calibri"/>
                <a:ea typeface="Calibri"/>
                <a:cs typeface="Calibri"/>
                <a:sym typeface="Calibri"/>
              </a:rPr>
              <a:t>desejar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sobre</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914400" lvl="2" indent="-171450" algn="l" rtl="0">
              <a:spcBef>
                <a:spcPts val="0"/>
              </a:spcBef>
              <a:spcAft>
                <a:spcPts val="0"/>
              </a:spcAft>
              <a:buClr>
                <a:srgbClr val="000000"/>
              </a:buClr>
              <a:buSzPts val="1200"/>
              <a:buFont typeface="Arial"/>
              <a:buChar char="•"/>
            </a:pPr>
            <a:r>
              <a:rPr lang="en-GB" dirty="0" err="1">
                <a:solidFill>
                  <a:srgbClr val="000000"/>
                </a:solidFill>
                <a:latin typeface="Calibri"/>
                <a:ea typeface="Calibri"/>
                <a:cs typeface="Calibri"/>
                <a:sym typeface="Calibri"/>
              </a:rPr>
              <a:t>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eventos</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levaram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uso</a:t>
            </a:r>
            <a:r>
              <a:rPr lang="en-GB" dirty="0">
                <a:solidFill>
                  <a:srgbClr val="000000"/>
                </a:solidFill>
                <a:latin typeface="Calibri"/>
                <a:ea typeface="Calibri"/>
                <a:cs typeface="Calibri"/>
                <a:sym typeface="Calibri"/>
              </a:rPr>
              <a:t> do </a:t>
            </a:r>
            <a:r>
              <a:rPr lang="en-GB" dirty="0" err="1">
                <a:solidFill>
                  <a:srgbClr val="000000"/>
                </a:solidFill>
                <a:latin typeface="Calibri"/>
                <a:ea typeface="Calibri"/>
                <a:cs typeface="Calibri"/>
                <a:sym typeface="Calibri"/>
              </a:rPr>
              <a:t>isolamento</a:t>
            </a:r>
            <a:r>
              <a:rPr lang="en-GB" dirty="0">
                <a:solidFill>
                  <a:srgbClr val="000000"/>
                </a:solidFill>
                <a:latin typeface="Calibri"/>
                <a:ea typeface="Calibri"/>
                <a:cs typeface="Calibri"/>
                <a:sym typeface="Calibri"/>
              </a:rPr>
              <a:t> e/</a:t>
            </a:r>
            <a:r>
              <a:rPr lang="en-GB" dirty="0" err="1">
                <a:solidFill>
                  <a:srgbClr val="000000"/>
                </a:solidFill>
                <a:latin typeface="Calibri"/>
                <a:ea typeface="Calibri"/>
                <a:cs typeface="Calibri"/>
                <a:sym typeface="Calibri"/>
              </a:rPr>
              <a:t>ou</a:t>
            </a:r>
            <a:r>
              <a:rPr lang="en-GB" dirty="0">
                <a:solidFill>
                  <a:srgbClr val="000000"/>
                </a:solidFill>
                <a:latin typeface="Calibri"/>
                <a:ea typeface="Calibri"/>
                <a:cs typeface="Calibri"/>
                <a:sym typeface="Calibri"/>
              </a:rPr>
              <a:t> da </a:t>
            </a:r>
            <a:r>
              <a:rPr lang="en-GB" dirty="0" err="1">
                <a:solidFill>
                  <a:srgbClr val="000000"/>
                </a:solidFill>
                <a:latin typeface="Calibri"/>
                <a:ea typeface="Calibri"/>
                <a:cs typeface="Calibri"/>
                <a:sym typeface="Calibri"/>
              </a:rPr>
              <a:t>contenção</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914400" lvl="2" indent="-171450" algn="l" rtl="0">
              <a:spcBef>
                <a:spcPts val="0"/>
              </a:spcBef>
              <a:spcAft>
                <a:spcPts val="0"/>
              </a:spcAft>
              <a:buClr>
                <a:srgbClr val="000000"/>
              </a:buClr>
              <a:buSzPts val="1200"/>
              <a:buFont typeface="Arial"/>
              <a:buChar char="•"/>
            </a:pPr>
            <a:r>
              <a:rPr lang="en-GB" dirty="0">
                <a:solidFill>
                  <a:srgbClr val="000000"/>
                </a:solidFill>
                <a:latin typeface="Calibri"/>
                <a:ea typeface="Calibri"/>
                <a:cs typeface="Calibri"/>
                <a:sym typeface="Calibri"/>
              </a:rPr>
              <a:t>o </a:t>
            </a:r>
            <a:r>
              <a:rPr lang="en-GB" dirty="0" err="1">
                <a:solidFill>
                  <a:srgbClr val="000000"/>
                </a:solidFill>
                <a:latin typeface="Calibri"/>
                <a:ea typeface="Calibri"/>
                <a:cs typeface="Calibri"/>
                <a:sym typeface="Calibri"/>
              </a:rPr>
              <a:t>uso</a:t>
            </a:r>
            <a:r>
              <a:rPr lang="en-GB" dirty="0">
                <a:solidFill>
                  <a:srgbClr val="000000"/>
                </a:solidFill>
                <a:latin typeface="Calibri"/>
                <a:ea typeface="Calibri"/>
                <a:cs typeface="Calibri"/>
                <a:sym typeface="Calibri"/>
              </a:rPr>
              <a:t> da </a:t>
            </a:r>
            <a:r>
              <a:rPr lang="en-GB" dirty="0" err="1">
                <a:solidFill>
                  <a:srgbClr val="000000"/>
                </a:solidFill>
                <a:latin typeface="Calibri"/>
                <a:ea typeface="Calibri"/>
                <a:cs typeface="Calibri"/>
                <a:sym typeface="Calibri"/>
              </a:rPr>
              <a:t>isolamento</a:t>
            </a:r>
            <a:r>
              <a:rPr lang="en-GB" dirty="0">
                <a:solidFill>
                  <a:srgbClr val="000000"/>
                </a:solidFill>
                <a:latin typeface="Calibri"/>
                <a:ea typeface="Calibri"/>
                <a:cs typeface="Calibri"/>
                <a:sym typeface="Calibri"/>
              </a:rPr>
              <a:t> e/</a:t>
            </a:r>
            <a:r>
              <a:rPr lang="en-GB" dirty="0" err="1">
                <a:solidFill>
                  <a:srgbClr val="000000"/>
                </a:solidFill>
                <a:latin typeface="Calibri"/>
                <a:ea typeface="Calibri"/>
                <a:cs typeface="Calibri"/>
                <a:sym typeface="Calibri"/>
              </a:rPr>
              <a:t>ou</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contenção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si</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seus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impactos</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914400" lvl="2" indent="-171450" algn="l" rtl="0">
              <a:spcBef>
                <a:spcPts val="0"/>
              </a:spcBef>
              <a:spcAft>
                <a:spcPts val="0"/>
              </a:spcAft>
              <a:buClr>
                <a:srgbClr val="000000"/>
              </a:buClr>
              <a:buSzPts val="1200"/>
              <a:buFont typeface="Arial"/>
              <a:buChar char="•"/>
            </a:pPr>
            <a:r>
              <a:rPr lang="en-GB" dirty="0">
                <a:solidFill>
                  <a:srgbClr val="000000"/>
                </a:solidFill>
                <a:latin typeface="Calibri"/>
                <a:ea typeface="Calibri"/>
                <a:cs typeface="Calibri"/>
                <a:sym typeface="Calibri"/>
              </a:rPr>
              <a:t>o que </a:t>
            </a:r>
            <a:r>
              <a:rPr lang="en-GB" dirty="0" err="1">
                <a:solidFill>
                  <a:srgbClr val="000000"/>
                </a:solidFill>
                <a:latin typeface="Calibri"/>
                <a:ea typeface="Calibri"/>
                <a:cs typeface="Calibri"/>
                <a:sym typeface="Calibri"/>
              </a:rPr>
              <a:t>acredita</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deve</a:t>
            </a:r>
            <a:r>
              <a:rPr lang="en-GB" dirty="0">
                <a:solidFill>
                  <a:srgbClr val="000000"/>
                </a:solidFill>
                <a:latin typeface="Calibri"/>
                <a:ea typeface="Calibri"/>
                <a:cs typeface="Calibri"/>
                <a:sym typeface="Calibri"/>
              </a:rPr>
              <a:t> ser </a:t>
            </a:r>
            <a:r>
              <a:rPr lang="en-GB" dirty="0" err="1">
                <a:solidFill>
                  <a:srgbClr val="000000"/>
                </a:solidFill>
                <a:latin typeface="Calibri"/>
                <a:ea typeface="Calibri"/>
                <a:cs typeface="Calibri"/>
                <a:sym typeface="Calibri"/>
              </a:rPr>
              <a:t>feito</a:t>
            </a:r>
            <a:r>
              <a:rPr lang="en-GB" dirty="0">
                <a:solidFill>
                  <a:srgbClr val="000000"/>
                </a:solidFill>
                <a:latin typeface="Calibri"/>
                <a:ea typeface="Calibri"/>
                <a:cs typeface="Calibri"/>
                <a:sym typeface="Calibri"/>
              </a:rPr>
              <a:t> para </a:t>
            </a:r>
            <a:r>
              <a:rPr lang="en-GB" dirty="0" err="1">
                <a:solidFill>
                  <a:srgbClr val="000000"/>
                </a:solidFill>
                <a:latin typeface="Calibri"/>
                <a:ea typeface="Calibri"/>
                <a:cs typeface="Calibri"/>
                <a:sym typeface="Calibri"/>
              </a:rPr>
              <a:t>evitar</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estas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práticas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sejam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novamente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usadas</a:t>
            </a:r>
            <a:r>
              <a:rPr lang="en-GB" dirty="0">
                <a:solidFill>
                  <a:srgbClr val="000000"/>
                </a:solidFill>
                <a:latin typeface="Calibri"/>
                <a:ea typeface="Calibri"/>
                <a:cs typeface="Calibri"/>
                <a:sym typeface="Calibri"/>
              </a:rPr>
              <a:t>. </a:t>
            </a:r>
            <a:endParaRPr dirty="0">
              <a:latin typeface="Calibri"/>
              <a:ea typeface="Calibri"/>
              <a:cs typeface="Calibri"/>
              <a:sym typeface="Calibri"/>
            </a:endParaRPr>
          </a:p>
          <a:p>
            <a:pPr marL="457200" lvl="1" indent="-171450" algn="l" rtl="0">
              <a:spcBef>
                <a:spcPts val="0"/>
              </a:spcBef>
              <a:spcAft>
                <a:spcPts val="0"/>
              </a:spcAft>
              <a:buClr>
                <a:srgbClr val="000000"/>
              </a:buClr>
              <a:buSzPts val="1200"/>
              <a:buFont typeface="Arial"/>
              <a:buChar char="•"/>
            </a:pPr>
            <a:r>
              <a:rPr lang="en-GB" dirty="0">
                <a:solidFill>
                  <a:srgbClr val="000000"/>
                </a:solidFill>
                <a:latin typeface="Calibri"/>
                <a:ea typeface="Calibri"/>
                <a:cs typeface="Calibri"/>
                <a:sym typeface="Calibri"/>
              </a:rPr>
              <a:t>A </a:t>
            </a:r>
            <a:r>
              <a:rPr lang="en-GB" dirty="0" err="1">
                <a:solidFill>
                  <a:srgbClr val="000000"/>
                </a:solidFill>
                <a:latin typeface="Calibri"/>
                <a:ea typeface="Calibri"/>
                <a:cs typeface="Calibri"/>
                <a:sym typeface="Calibri"/>
              </a:rPr>
              <a:t>situação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também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deve</a:t>
            </a:r>
            <a:r>
              <a:rPr lang="en-GB" dirty="0">
                <a:solidFill>
                  <a:srgbClr val="000000"/>
                </a:solidFill>
                <a:latin typeface="Calibri"/>
                <a:ea typeface="Calibri"/>
                <a:cs typeface="Calibri"/>
                <a:sym typeface="Calibri"/>
              </a:rPr>
              <a:t> ser </a:t>
            </a:r>
            <a:r>
              <a:rPr lang="en-GB" dirty="0" err="1">
                <a:solidFill>
                  <a:srgbClr val="000000"/>
                </a:solidFill>
                <a:latin typeface="Calibri"/>
                <a:ea typeface="Calibri"/>
                <a:cs typeface="Calibri"/>
                <a:sym typeface="Calibri"/>
              </a:rPr>
              <a:t>analisada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órgãos</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mecanismos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independentes</a:t>
            </a:r>
            <a:r>
              <a:rPr lang="en-GB" dirty="0">
                <a:solidFill>
                  <a:srgbClr val="000000"/>
                </a:solidFill>
                <a:latin typeface="Calibri"/>
                <a:ea typeface="Calibri"/>
                <a:cs typeface="Calibri"/>
                <a:sym typeface="Calibri"/>
              </a:rPr>
              <a:t> do </a:t>
            </a:r>
            <a:r>
              <a:rPr lang="en-GB" dirty="0" err="1">
                <a:solidFill>
                  <a:srgbClr val="000000"/>
                </a:solidFill>
                <a:latin typeface="Calibri"/>
                <a:ea typeface="Calibri"/>
                <a:cs typeface="Calibri"/>
                <a:sym typeface="Calibri"/>
              </a:rPr>
              <a:t>serviço</a:t>
            </a:r>
            <a:r>
              <a:rPr lang="en-GB" dirty="0">
                <a:solidFill>
                  <a:srgbClr val="000000"/>
                </a:solidFill>
                <a:latin typeface="Calibri"/>
                <a:ea typeface="Calibri"/>
                <a:cs typeface="Calibri"/>
                <a:sym typeface="Calibri"/>
              </a:rPr>
              <a:t>.</a:t>
            </a:r>
            <a:endParaRPr dirty="0"/>
          </a:p>
          <a:p>
            <a:pPr marL="457200" lvl="1" indent="-171450" algn="l" rtl="0">
              <a:spcBef>
                <a:spcPts val="0"/>
              </a:spcBef>
              <a:spcAft>
                <a:spcPts val="0"/>
              </a:spcAft>
              <a:buClr>
                <a:srgbClr val="000000"/>
              </a:buClr>
              <a:buSzPts val="1200"/>
              <a:buFont typeface="Arial"/>
              <a:buChar char="•"/>
            </a:pPr>
            <a:r>
              <a:rPr lang="en-GB" dirty="0">
                <a:solidFill>
                  <a:srgbClr val="000000"/>
                </a:solidFill>
                <a:latin typeface="Calibri"/>
                <a:ea typeface="Calibri"/>
                <a:cs typeface="Calibri"/>
                <a:sym typeface="Calibri"/>
              </a:rPr>
              <a:t>Em </a:t>
            </a:r>
            <a:r>
              <a:rPr lang="en-GB" dirty="0" err="1">
                <a:solidFill>
                  <a:srgbClr val="000000"/>
                </a:solidFill>
                <a:latin typeface="Calibri"/>
                <a:ea typeface="Calibri"/>
                <a:cs typeface="Calibri"/>
                <a:sym typeface="Calibri"/>
              </a:rPr>
              <a:t>casos</a:t>
            </a:r>
            <a:r>
              <a:rPr lang="en-GB" dirty="0">
                <a:solidFill>
                  <a:srgbClr val="000000"/>
                </a:solidFill>
                <a:latin typeface="Calibri"/>
                <a:ea typeface="Calibri"/>
                <a:cs typeface="Calibri"/>
                <a:sym typeface="Calibri"/>
              </a:rPr>
              <a:t> de grave </a:t>
            </a:r>
            <a:r>
              <a:rPr lang="en-GB" dirty="0" err="1">
                <a:solidFill>
                  <a:srgbClr val="000000"/>
                </a:solidFill>
                <a:latin typeface="Calibri"/>
                <a:ea typeface="Calibri"/>
                <a:cs typeface="Calibri"/>
                <a:sym typeface="Calibri"/>
              </a:rPr>
              <a:t>preocupação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jurídica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deve</a:t>
            </a:r>
            <a:r>
              <a:rPr lang="en-GB" dirty="0">
                <a:solidFill>
                  <a:srgbClr val="000000"/>
                </a:solidFill>
                <a:latin typeface="Calibri"/>
                <a:ea typeface="Calibri"/>
                <a:cs typeface="Calibri"/>
                <a:sym typeface="Calibri"/>
              </a:rPr>
              <a:t> ser </a:t>
            </a:r>
            <a:r>
              <a:rPr lang="en-GB" dirty="0" err="1">
                <a:solidFill>
                  <a:srgbClr val="000000"/>
                </a:solidFill>
                <a:latin typeface="Calibri"/>
                <a:ea typeface="Calibri"/>
                <a:cs typeface="Calibri"/>
                <a:sym typeface="Calibri"/>
              </a:rPr>
              <a:t>realizada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uma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investigação</a:t>
            </a:r>
            <a:r>
              <a:rPr lang="en-GB" dirty="0">
                <a:solidFill>
                  <a:srgbClr val="000000"/>
                </a:solidFill>
                <a:latin typeface="Calibri"/>
                <a:ea typeface="Calibri"/>
                <a:cs typeface="Calibri"/>
                <a:sym typeface="Calibri"/>
              </a:rPr>
              <a:t> criminal e </a:t>
            </a:r>
            <a:r>
              <a:rPr lang="en-GB" dirty="0" err="1">
                <a:solidFill>
                  <a:srgbClr val="000000"/>
                </a:solidFill>
                <a:latin typeface="Calibri"/>
                <a:ea typeface="Calibri"/>
                <a:cs typeface="Calibri"/>
                <a:sym typeface="Calibri"/>
              </a:rPr>
              <a:t>instaurado</a:t>
            </a:r>
            <a:r>
              <a:rPr lang="en-GB" dirty="0">
                <a:solidFill>
                  <a:srgbClr val="000000"/>
                </a:solidFill>
                <a:latin typeface="Calibri"/>
                <a:ea typeface="Calibri"/>
                <a:cs typeface="Calibri"/>
                <a:sym typeface="Calibri"/>
              </a:rPr>
              <a:t> um </a:t>
            </a:r>
            <a:r>
              <a:rPr lang="en-GB" dirty="0" err="1">
                <a:solidFill>
                  <a:srgbClr val="000000"/>
                </a:solidFill>
                <a:latin typeface="Calibri"/>
                <a:ea typeface="Calibri"/>
                <a:cs typeface="Calibri"/>
                <a:sym typeface="Calibri"/>
              </a:rPr>
              <a:t>processo</a:t>
            </a:r>
            <a:r>
              <a:rPr lang="en-GB" dirty="0">
                <a:solidFill>
                  <a:srgbClr val="000000"/>
                </a:solidFill>
                <a:latin typeface="Calibri"/>
                <a:ea typeface="Calibri"/>
                <a:cs typeface="Calibri"/>
                <a:sym typeface="Calibri"/>
              </a:rPr>
              <a:t> judicial.</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588" name="Google Shape;588;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
        <p:nvSpPr>
          <p:cNvPr id="128" name="Google Shape;12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dirty="0">
                <a:solidFill>
                  <a:srgbClr val="4F81BD"/>
                </a:solidFill>
                <a:latin typeface="Calibri"/>
                <a:ea typeface="Calibri"/>
                <a:cs typeface="Calibri"/>
                <a:sym typeface="Calibri"/>
              </a:rPr>
              <a:t>Tempo para </a:t>
            </a:r>
            <a:r>
              <a:rPr lang="en-GB" b="1" dirty="0" err="1">
                <a:solidFill>
                  <a:srgbClr val="4F81BD"/>
                </a:solidFill>
                <a:latin typeface="Calibri"/>
                <a:ea typeface="Calibri"/>
                <a:cs typeface="Calibri"/>
                <a:sym typeface="Calibri"/>
              </a:rPr>
              <a:t>este</a:t>
            </a:r>
            <a:r>
              <a:rPr lang="en-GB" b="1"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Tema</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err="1">
                <a:solidFill>
                  <a:srgbClr val="000000"/>
                </a:solidFill>
                <a:latin typeface="Calibri"/>
                <a:ea typeface="Calibri"/>
                <a:cs typeface="Calibri"/>
                <a:sym typeface="Calibri"/>
              </a:rPr>
              <a:t>Aproximadamente</a:t>
            </a:r>
            <a:r>
              <a:rPr lang="en-GB" dirty="0">
                <a:solidFill>
                  <a:srgbClr val="000000"/>
                </a:solidFill>
                <a:latin typeface="Calibri"/>
                <a:ea typeface="Calibri"/>
                <a:cs typeface="Calibri"/>
                <a:sym typeface="Calibri"/>
              </a:rPr>
              <a:t> 10 </a:t>
            </a:r>
            <a:r>
              <a:rPr lang="en-GB" dirty="0" err="1">
                <a:solidFill>
                  <a:srgbClr val="000000"/>
                </a:solidFill>
                <a:latin typeface="Calibri"/>
                <a:ea typeface="Calibri"/>
                <a:cs typeface="Calibri"/>
                <a:sym typeface="Calibri"/>
              </a:rPr>
              <a:t>minutos</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pt-BR" sz="1200" b="0" i="0" u="none" strike="noStrike" cap="none" dirty="0">
                <a:solidFill>
                  <a:schemeClr val="dk1"/>
                </a:solidFill>
                <a:effectLst/>
                <a:latin typeface="Calibri"/>
                <a:ea typeface="Calibri"/>
                <a:cs typeface="Calibri"/>
                <a:sym typeface="Calibri"/>
              </a:rPr>
              <a:t>• Um relatório deve ser escrito periodicamente (por exemplo, anualmente) para documentar todos os casos de isolamento e contenção no serviço durante o período. Também deve descrever e analisar estratégias em vigor para eliminar o isolamento e a contenção. </a:t>
            </a:r>
          </a:p>
          <a:p>
            <a:r>
              <a:rPr lang="pt-BR" sz="1200" b="0" i="0" u="none" strike="noStrike" cap="none" dirty="0">
                <a:solidFill>
                  <a:schemeClr val="dk1"/>
                </a:solidFill>
                <a:effectLst/>
                <a:latin typeface="Calibri"/>
                <a:ea typeface="Calibri"/>
                <a:cs typeface="Calibri"/>
                <a:sym typeface="Calibri"/>
              </a:rPr>
              <a:t>• As informações contidas no relatório devem ser anônimas/desidentificadas – ou seja, não devem incluir a identidade das pessoas envolvidas. </a:t>
            </a:r>
          </a:p>
          <a:p>
            <a:r>
              <a:rPr lang="pt-BR" sz="1200" b="0" i="0" u="none" strike="noStrike" cap="none" dirty="0">
                <a:solidFill>
                  <a:schemeClr val="dk1"/>
                </a:solidFill>
                <a:effectLst/>
                <a:latin typeface="Calibri"/>
                <a:ea typeface="Calibri"/>
                <a:cs typeface="Calibri"/>
                <a:sym typeface="Calibri"/>
              </a:rPr>
              <a:t>• Esses relatórios sobre o uso de isolamento e contenção devem ser disponibilizados ao público. Isso permitirá que as pessoas façam escolhas mais informadas em relação ao seu profissional de saúde, permitirá que organizações ou indivíduos contestem o uso dessas práticas (inclusive através do processo legal em tribunal) e também incentivará os governos a investigar serviços que têm particularmente altas taxas de isolamento e contenção. </a:t>
            </a:r>
          </a:p>
          <a:p>
            <a:r>
              <a:rPr lang="pt-BR" sz="1200" b="0" i="0" u="none" strike="noStrike" cap="none" dirty="0">
                <a:solidFill>
                  <a:schemeClr val="dk1"/>
                </a:solidFill>
                <a:effectLst/>
                <a:latin typeface="Calibri"/>
                <a:ea typeface="Calibri"/>
                <a:cs typeface="Calibri"/>
                <a:sym typeface="Calibri"/>
              </a:rPr>
              <a:t>• Promover uma cultura de transparência por meio de relatórios regulares provavelmente motivará a gerência e a equipe a mudar e melhorar suas práticas. </a:t>
            </a:r>
          </a:p>
          <a:p>
            <a:pPr marL="0" lvl="0" indent="0" algn="l" rtl="0">
              <a:spcBef>
                <a:spcPts val="0"/>
              </a:spcBef>
              <a:spcAft>
                <a:spcPts val="0"/>
              </a:spcAft>
              <a:buNone/>
            </a:pPr>
            <a:endParaRPr dirty="0"/>
          </a:p>
        </p:txBody>
      </p:sp>
      <p:sp>
        <p:nvSpPr>
          <p:cNvPr id="595" name="Google Shape;595;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71</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72:notes"/>
          <p:cNvSpPr>
            <a:spLocks noGrp="1" noRot="1" noChangeAspect="1"/>
          </p:cNvSpPr>
          <p:nvPr>
            <p:ph type="sldImg" idx="2"/>
          </p:nvPr>
        </p:nvSpPr>
        <p:spPr>
          <a:xfrm>
            <a:off x="1608138" y="169863"/>
            <a:ext cx="3316287" cy="186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72:notes"/>
          <p:cNvSpPr txBox="1">
            <a:spLocks noGrp="1"/>
          </p:cNvSpPr>
          <p:nvPr>
            <p:ph type="body" idx="1"/>
          </p:nvPr>
        </p:nvSpPr>
        <p:spPr>
          <a:xfrm>
            <a:off x="685800" y="2045969"/>
            <a:ext cx="5486400" cy="692816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Exercício</a:t>
            </a:r>
            <a:r>
              <a:rPr lang="en-GB" b="1" i="1" dirty="0">
                <a:latin typeface="Calibri"/>
                <a:ea typeface="Calibri"/>
                <a:cs typeface="Calibri"/>
                <a:sym typeface="Calibri"/>
              </a:rPr>
              <a:t> 4.2: </a:t>
            </a:r>
            <a:r>
              <a:rPr lang="en-GB" b="1" i="1" dirty="0" err="1">
                <a:latin typeface="Calibri"/>
                <a:ea typeface="Calibri"/>
                <a:cs typeface="Calibri"/>
                <a:sym typeface="Calibri"/>
              </a:rPr>
              <a:t>É</a:t>
            </a:r>
            <a:r>
              <a:rPr lang="en-GB" b="1" i="1" dirty="0">
                <a:latin typeface="Calibri"/>
                <a:ea typeface="Calibri"/>
                <a:cs typeface="Calibri"/>
                <a:sym typeface="Calibri"/>
              </a:rPr>
              <a:t> </a:t>
            </a:r>
            <a:r>
              <a:rPr lang="en-GB" b="1" i="1" dirty="0" err="1">
                <a:latin typeface="Calibri"/>
                <a:ea typeface="Calibri"/>
                <a:cs typeface="Calibri"/>
                <a:sym typeface="Calibri"/>
              </a:rPr>
              <a:t>possível</a:t>
            </a:r>
            <a:r>
              <a:rPr lang="en-GB" b="1" i="1" dirty="0">
                <a:latin typeface="Calibri"/>
                <a:ea typeface="Calibri"/>
                <a:cs typeface="Calibri"/>
                <a:sym typeface="Calibri"/>
              </a:rPr>
              <a:t> </a:t>
            </a:r>
            <a:r>
              <a:rPr lang="en-GB" b="1" i="1" dirty="0" err="1">
                <a:latin typeface="Calibri"/>
                <a:ea typeface="Calibri"/>
                <a:cs typeface="Calibri"/>
                <a:sym typeface="Calibri"/>
              </a:rPr>
              <a:t>alterar</a:t>
            </a:r>
            <a:r>
              <a:rPr lang="en-GB" b="1" i="1" dirty="0">
                <a:latin typeface="Calibri"/>
                <a:ea typeface="Calibri"/>
                <a:cs typeface="Calibri"/>
                <a:sym typeface="Calibri"/>
              </a:rPr>
              <a:t> o </a:t>
            </a:r>
            <a:r>
              <a:rPr lang="en-GB" b="1" i="1" dirty="0" err="1">
                <a:latin typeface="Calibri"/>
                <a:ea typeface="Calibri"/>
                <a:cs typeface="Calibri"/>
                <a:sym typeface="Calibri"/>
              </a:rPr>
              <a:t>curso</a:t>
            </a:r>
            <a:r>
              <a:rPr lang="en-GB" b="1" i="1" dirty="0">
                <a:latin typeface="Calibri"/>
                <a:ea typeface="Calibri"/>
                <a:cs typeface="Calibri"/>
                <a:sym typeface="Calibri"/>
              </a:rPr>
              <a:t> dos </a:t>
            </a:r>
            <a:r>
              <a:rPr lang="en-GB" b="1" i="1" dirty="0" err="1">
                <a:latin typeface="Calibri"/>
                <a:ea typeface="Calibri"/>
                <a:cs typeface="Calibri"/>
                <a:sym typeface="Calibri"/>
              </a:rPr>
              <a:t>eventos</a:t>
            </a:r>
            <a:r>
              <a:rPr lang="en-GB" b="1" i="1" dirty="0">
                <a:latin typeface="Calibri"/>
                <a:ea typeface="Calibri"/>
                <a:cs typeface="Calibri"/>
                <a:sym typeface="Calibri"/>
              </a:rPr>
              <a:t> que </a:t>
            </a:r>
            <a:r>
              <a:rPr lang="en-GB" b="1" i="1" dirty="0" err="1">
                <a:latin typeface="Calibri"/>
                <a:ea typeface="Calibri"/>
                <a:cs typeface="Calibri"/>
                <a:sym typeface="Calibri"/>
              </a:rPr>
              <a:t>antecederam</a:t>
            </a:r>
            <a:r>
              <a:rPr lang="en-GB" b="1" i="1" dirty="0">
                <a:latin typeface="Calibri"/>
                <a:ea typeface="Calibri"/>
                <a:cs typeface="Calibri"/>
                <a:sym typeface="Calibri"/>
              </a:rPr>
              <a:t> o </a:t>
            </a:r>
            <a:r>
              <a:rPr lang="en-GB" b="1" i="1" dirty="0" err="1">
                <a:latin typeface="Calibri"/>
                <a:ea typeface="Calibri"/>
                <a:cs typeface="Calibri"/>
                <a:sym typeface="Calibri"/>
              </a:rPr>
              <a:t>uso</a:t>
            </a:r>
            <a:r>
              <a:rPr lang="en-GB" b="1" i="1" dirty="0">
                <a:latin typeface="Calibri"/>
                <a:ea typeface="Calibri"/>
                <a:cs typeface="Calibri"/>
                <a:sym typeface="Calibri"/>
              </a:rPr>
              <a:t> de </a:t>
            </a:r>
            <a:r>
              <a:rPr lang="en-GB" b="1" i="1" dirty="0" err="1">
                <a:latin typeface="Calibri"/>
                <a:ea typeface="Calibri"/>
                <a:cs typeface="Calibri"/>
                <a:sym typeface="Calibri"/>
              </a:rPr>
              <a:t>isolamento</a:t>
            </a:r>
            <a:r>
              <a:rPr lang="en-GB" b="1" i="1" dirty="0">
                <a:latin typeface="Calibri"/>
                <a:ea typeface="Calibri"/>
                <a:cs typeface="Calibri"/>
                <a:sym typeface="Calibri"/>
              </a:rPr>
              <a:t> e </a:t>
            </a:r>
            <a:r>
              <a:rPr lang="en-GB" b="1" i="1" dirty="0" err="1">
                <a:latin typeface="Calibri"/>
                <a:ea typeface="Calibri"/>
                <a:cs typeface="Calibri"/>
                <a:sym typeface="Calibri"/>
              </a:rPr>
              <a:t>contenções</a:t>
            </a:r>
            <a:r>
              <a:rPr lang="en-GB" b="1" i="1" dirty="0">
                <a:latin typeface="Calibri"/>
                <a:ea typeface="Calibri"/>
                <a:cs typeface="Calibri"/>
                <a:sym typeface="Calibri"/>
              </a:rPr>
              <a:t>?  (30 min.)</a:t>
            </a:r>
            <a:endParaRPr dirty="0">
              <a:latin typeface="Calibri"/>
              <a:ea typeface="Calibri"/>
              <a:cs typeface="Calibri"/>
              <a:sym typeface="Calibri"/>
            </a:endParaRPr>
          </a:p>
          <a:p>
            <a:pPr marL="0" lvl="0" indent="0" algn="l" rtl="0">
              <a:lnSpc>
                <a:spcPct val="115000"/>
              </a:lnSpc>
              <a:spcBef>
                <a:spcPts val="600"/>
              </a:spcBef>
              <a:spcAft>
                <a:spcPts val="0"/>
              </a:spcAft>
              <a:buNone/>
            </a:pPr>
            <a:r>
              <a:rPr lang="en-GB" dirty="0">
                <a:solidFill>
                  <a:srgbClr val="548DD4"/>
                </a:solidFill>
                <a:latin typeface="Calibri"/>
                <a:ea typeface="Calibri"/>
                <a:cs typeface="Calibri"/>
                <a:sym typeface="Calibri"/>
              </a:rPr>
              <a:t>Este </a:t>
            </a:r>
            <a:r>
              <a:rPr lang="en-GB" dirty="0" err="1">
                <a:solidFill>
                  <a:srgbClr val="548DD4"/>
                </a:solidFill>
                <a:latin typeface="Calibri"/>
                <a:ea typeface="Calibri"/>
                <a:cs typeface="Calibri"/>
                <a:sym typeface="Calibri"/>
              </a:rPr>
              <a:t>exercício</a:t>
            </a:r>
            <a:r>
              <a:rPr lang="en-GB" dirty="0">
                <a:solidFill>
                  <a:srgbClr val="548DD4"/>
                </a:solidFill>
                <a:latin typeface="Calibri"/>
                <a:ea typeface="Calibri"/>
                <a:cs typeface="Calibri"/>
                <a:sym typeface="Calibri"/>
              </a:rPr>
              <a:t> se </a:t>
            </a:r>
            <a:r>
              <a:rPr lang="en-GB" dirty="0" err="1">
                <a:solidFill>
                  <a:srgbClr val="548DD4"/>
                </a:solidFill>
                <a:latin typeface="Calibri"/>
                <a:ea typeface="Calibri"/>
                <a:cs typeface="Calibri"/>
                <a:sym typeface="Calibri"/>
              </a:rPr>
              <a:t>concentra</a:t>
            </a:r>
            <a:r>
              <a:rPr lang="en-GB" dirty="0">
                <a:solidFill>
                  <a:srgbClr val="548DD4"/>
                </a:solidFill>
                <a:latin typeface="Calibri"/>
                <a:ea typeface="Calibri"/>
                <a:cs typeface="Calibri"/>
                <a:sym typeface="Calibri"/>
              </a:rPr>
              <a:t> no que </a:t>
            </a:r>
            <a:r>
              <a:rPr lang="en-GB" dirty="0" err="1">
                <a:solidFill>
                  <a:srgbClr val="548DD4"/>
                </a:solidFill>
                <a:latin typeface="Calibri"/>
                <a:ea typeface="Calibri"/>
                <a:cs typeface="Calibri"/>
                <a:sym typeface="Calibri"/>
              </a:rPr>
              <a:t>pode</a:t>
            </a:r>
            <a:r>
              <a:rPr lang="en-GB" dirty="0">
                <a:solidFill>
                  <a:srgbClr val="548DD4"/>
                </a:solidFill>
                <a:latin typeface="Calibri"/>
                <a:ea typeface="Calibri"/>
                <a:cs typeface="Calibri"/>
                <a:sym typeface="Calibri"/>
              </a:rPr>
              <a:t> ser </a:t>
            </a:r>
            <a:r>
              <a:rPr lang="en-GB" dirty="0" err="1">
                <a:solidFill>
                  <a:srgbClr val="548DD4"/>
                </a:solidFill>
                <a:latin typeface="Calibri"/>
                <a:ea typeface="Calibri"/>
                <a:cs typeface="Calibri"/>
                <a:sym typeface="Calibri"/>
              </a:rPr>
              <a:t>feito</a:t>
            </a:r>
            <a:r>
              <a:rPr lang="en-GB" dirty="0">
                <a:solidFill>
                  <a:srgbClr val="548DD4"/>
                </a:solidFill>
                <a:latin typeface="Calibri"/>
                <a:ea typeface="Calibri"/>
                <a:cs typeface="Calibri"/>
                <a:sym typeface="Calibri"/>
              </a:rPr>
              <a:t> para </a:t>
            </a:r>
            <a:r>
              <a:rPr lang="en-GB" dirty="0" err="1">
                <a:solidFill>
                  <a:srgbClr val="548DD4"/>
                </a:solidFill>
                <a:latin typeface="Calibri"/>
                <a:ea typeface="Calibri"/>
                <a:cs typeface="Calibri"/>
                <a:sym typeface="Calibri"/>
              </a:rPr>
              <a:t>impedir</a:t>
            </a:r>
            <a:r>
              <a:rPr lang="en-GB" dirty="0">
                <a:solidFill>
                  <a:srgbClr val="548DD4"/>
                </a:solidFill>
                <a:latin typeface="Calibri"/>
                <a:ea typeface="Calibri"/>
                <a:cs typeface="Calibri"/>
                <a:sym typeface="Calibri"/>
              </a:rPr>
              <a:t> que as </a:t>
            </a:r>
            <a:r>
              <a:rPr lang="en-GB" dirty="0" err="1">
                <a:solidFill>
                  <a:srgbClr val="548DD4"/>
                </a:solidFill>
                <a:latin typeface="Calibri"/>
                <a:ea typeface="Calibri"/>
                <a:cs typeface="Calibri"/>
                <a:sym typeface="Calibri"/>
              </a:rPr>
              <a:t>situações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aumentem</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explorar</a:t>
            </a:r>
            <a:r>
              <a:rPr lang="en-GB" dirty="0">
                <a:solidFill>
                  <a:srgbClr val="548DD4"/>
                </a:solidFill>
                <a:latin typeface="Calibri"/>
                <a:ea typeface="Calibri"/>
                <a:cs typeface="Calibri"/>
                <a:sym typeface="Calibri"/>
              </a:rPr>
              <a:t> as </a:t>
            </a:r>
            <a:r>
              <a:rPr lang="en-GB" dirty="0" err="1">
                <a:solidFill>
                  <a:srgbClr val="548DD4"/>
                </a:solidFill>
                <a:latin typeface="Calibri"/>
                <a:ea typeface="Calibri"/>
                <a:cs typeface="Calibri"/>
                <a:sym typeface="Calibri"/>
              </a:rPr>
              <a:t>oportunidades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perdidas</a:t>
            </a:r>
            <a:r>
              <a:rPr lang="en-GB" dirty="0">
                <a:solidFill>
                  <a:srgbClr val="548DD4"/>
                </a:solidFill>
                <a:latin typeface="Calibri"/>
                <a:ea typeface="Calibri"/>
                <a:cs typeface="Calibri"/>
                <a:sym typeface="Calibri"/>
              </a:rPr>
              <a:t> para </a:t>
            </a:r>
            <a:r>
              <a:rPr lang="en-GB" dirty="0" err="1">
                <a:solidFill>
                  <a:srgbClr val="548DD4"/>
                </a:solidFill>
                <a:latin typeface="Calibri"/>
                <a:ea typeface="Calibri"/>
                <a:cs typeface="Calibri"/>
                <a:sym typeface="Calibri"/>
              </a:rPr>
              <a:t>intervir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longo</a:t>
            </a:r>
            <a:r>
              <a:rPr lang="en-GB" dirty="0">
                <a:solidFill>
                  <a:srgbClr val="548DD4"/>
                </a:solidFill>
                <a:latin typeface="Calibri"/>
                <a:ea typeface="Calibri"/>
                <a:cs typeface="Calibri"/>
                <a:sym typeface="Calibri"/>
              </a:rPr>
              <a:t> do </a:t>
            </a:r>
            <a:r>
              <a:rPr lang="en-GB" dirty="0" err="1">
                <a:solidFill>
                  <a:srgbClr val="548DD4"/>
                </a:solidFill>
                <a:latin typeface="Calibri"/>
                <a:ea typeface="Calibri"/>
                <a:cs typeface="Calibri"/>
                <a:sym typeface="Calibri"/>
              </a:rPr>
              <a:t>caminho</a:t>
            </a:r>
            <a:r>
              <a:rPr lang="en-GB" dirty="0">
                <a:solidFill>
                  <a:srgbClr val="548DD4"/>
                </a:solidFill>
                <a:latin typeface="Calibri"/>
                <a:ea typeface="Calibri"/>
                <a:cs typeface="Calibri"/>
                <a:sym typeface="Calibri"/>
              </a:rPr>
              <a:t>. </a:t>
            </a:r>
          </a:p>
          <a:p>
            <a:pPr marL="0" lvl="0" indent="0" algn="l" rtl="0">
              <a:lnSpc>
                <a:spcPct val="115000"/>
              </a:lnSpc>
              <a:spcBef>
                <a:spcPts val="600"/>
              </a:spcBef>
              <a:spcAft>
                <a:spcPts val="0"/>
              </a:spcAft>
              <a:buNone/>
            </a:pPr>
            <a:r>
              <a:rPr lang="en-GB" dirty="0" err="1">
                <a:solidFill>
                  <a:srgbClr val="548DD4"/>
                </a:solidFill>
                <a:latin typeface="Calibri"/>
                <a:ea typeface="Calibri"/>
                <a:cs typeface="Calibri"/>
                <a:sym typeface="Calibri"/>
              </a:rPr>
              <a: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podem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apresentar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seus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próprios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exemplos</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cenários</a:t>
            </a:r>
            <a:r>
              <a:rPr lang="en-GB" dirty="0">
                <a:solidFill>
                  <a:srgbClr val="548DD4"/>
                </a:solidFill>
                <a:latin typeface="Calibri"/>
                <a:ea typeface="Calibri"/>
                <a:cs typeface="Calibri"/>
                <a:sym typeface="Calibri"/>
              </a:rPr>
              <a:t>. Incentive-</a:t>
            </a:r>
            <a:r>
              <a:rPr lang="en-GB" dirty="0" err="1">
                <a:solidFill>
                  <a:srgbClr val="548DD4"/>
                </a:solidFill>
                <a:latin typeface="Calibri"/>
                <a:ea typeface="Calibri"/>
                <a:cs typeface="Calibri"/>
                <a:sym typeface="Calibri"/>
              </a:rPr>
              <a:t>os</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refletir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sobre</a:t>
            </a:r>
            <a:r>
              <a:rPr lang="en-GB" dirty="0">
                <a:solidFill>
                  <a:srgbClr val="548DD4"/>
                </a:solidFill>
                <a:latin typeface="Calibri"/>
                <a:ea typeface="Calibri"/>
                <a:cs typeface="Calibri"/>
                <a:sym typeface="Calibri"/>
              </a:rPr>
              <a:t> esses </a:t>
            </a:r>
            <a:r>
              <a:rPr lang="en-GB" dirty="0" err="1">
                <a:solidFill>
                  <a:srgbClr val="548DD4"/>
                </a:solidFill>
                <a:latin typeface="Calibri"/>
                <a:ea typeface="Calibri"/>
                <a:cs typeface="Calibri"/>
                <a:sym typeface="Calibri"/>
              </a:rPr>
              <a:t>cenários</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maneira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semelhante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exercício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abaixo</a:t>
            </a:r>
            <a:r>
              <a:rPr lang="en-GB" dirty="0">
                <a:solidFill>
                  <a:srgbClr val="548DD4"/>
                </a:solidFill>
                <a:latin typeface="Calibri"/>
                <a:ea typeface="Calibri"/>
                <a:cs typeface="Calibri"/>
                <a:sym typeface="Calibri"/>
              </a:rPr>
              <a:t>. </a:t>
            </a:r>
          </a:p>
          <a:p>
            <a:pPr marL="0" lvl="0" indent="0" algn="l" rtl="0">
              <a:lnSpc>
                <a:spcPct val="115000"/>
              </a:lnSpc>
              <a:spcBef>
                <a:spcPts val="600"/>
              </a:spcBef>
              <a:spcAft>
                <a:spcPts val="0"/>
              </a:spcAft>
              <a:buNone/>
            </a:pPr>
            <a:r>
              <a:rPr lang="en-GB" dirty="0" err="1">
                <a:solidFill>
                  <a:srgbClr val="548DD4"/>
                </a:solidFill>
                <a:latin typeface="Calibri"/>
                <a:ea typeface="Calibri"/>
                <a:cs typeface="Calibri"/>
                <a:sym typeface="Calibri"/>
              </a:rPr>
              <a:t>Mostre</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leia</a:t>
            </a:r>
            <a:r>
              <a:rPr lang="en-GB" dirty="0">
                <a:solidFill>
                  <a:srgbClr val="548DD4"/>
                </a:solidFill>
                <a:latin typeface="Calibri"/>
                <a:ea typeface="Calibri"/>
                <a:cs typeface="Calibri"/>
                <a:sym typeface="Calibri"/>
              </a:rPr>
              <a:t> o </a:t>
            </a:r>
            <a:r>
              <a:rPr lang="en-GB" dirty="0" err="1">
                <a:solidFill>
                  <a:srgbClr val="548DD4"/>
                </a:solidFill>
                <a:latin typeface="Calibri"/>
                <a:ea typeface="Calibri"/>
                <a:cs typeface="Calibri"/>
                <a:sym typeface="Calibri"/>
              </a:rPr>
              <a:t>seguinte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cenário</a:t>
            </a:r>
            <a:r>
              <a:rPr lang="en-GB" dirty="0">
                <a:solidFill>
                  <a:srgbClr val="548DD4"/>
                </a:solidFill>
                <a:latin typeface="Calibri"/>
                <a:ea typeface="Calibri"/>
                <a:cs typeface="Calibri"/>
                <a:sym typeface="Calibri"/>
              </a:rPr>
              <a:t> para </a:t>
            </a:r>
            <a:r>
              <a:rPr lang="en-GB" dirty="0" err="1">
                <a:solidFill>
                  <a:srgbClr val="548DD4"/>
                </a:solidFill>
                <a:latin typeface="Calibri"/>
                <a:ea typeface="Calibri"/>
                <a:cs typeface="Calibri"/>
                <a:sym typeface="Calibri"/>
              </a:rPr>
              <a: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a:t>
            </a:r>
          </a:p>
          <a:p>
            <a:pPr marL="0" lvl="0" indent="0" algn="l" rtl="0">
              <a:lnSpc>
                <a:spcPct val="115000"/>
              </a:lnSpc>
              <a:spcBef>
                <a:spcPts val="600"/>
              </a:spcBef>
              <a:spcAft>
                <a:spcPts val="0"/>
              </a:spcAft>
              <a:buNone/>
            </a:pPr>
            <a:endParaRPr dirty="0"/>
          </a:p>
          <a:p>
            <a:pPr marL="0" lvl="0" indent="0" algn="l" rtl="0">
              <a:lnSpc>
                <a:spcPct val="115000"/>
              </a:lnSpc>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None/>
            </a:pPr>
            <a:r>
              <a:rPr lang="en-GB" b="1" i="1" dirty="0">
                <a:latin typeface="Calibri"/>
                <a:ea typeface="Calibri"/>
                <a:cs typeface="Calibri"/>
                <a:sym typeface="Calibri"/>
              </a:rPr>
              <a:t>CENÁRIO 1: A EXPERIÊNCIA DE TOM</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a:latin typeface="Calibri"/>
                <a:ea typeface="Calibri"/>
                <a:cs typeface="Calibri"/>
                <a:sym typeface="Calibri"/>
              </a:rPr>
              <a:t>Tom </a:t>
            </a:r>
            <a:r>
              <a:rPr lang="en-GB" dirty="0" err="1">
                <a:latin typeface="Calibri"/>
                <a:ea typeface="Calibri"/>
                <a:cs typeface="Calibri"/>
                <a:sym typeface="Calibri"/>
              </a:rPr>
              <a:t>está</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casa de </a:t>
            </a:r>
            <a:r>
              <a:rPr lang="en-GB" dirty="0" err="1">
                <a:latin typeface="Calibri"/>
                <a:ea typeface="Calibri"/>
                <a:cs typeface="Calibri"/>
                <a:sym typeface="Calibri"/>
              </a:rPr>
              <a:t>assistência</a:t>
            </a:r>
            <a:r>
              <a:rPr lang="en-GB" dirty="0">
                <a:latin typeface="Calibri"/>
                <a:ea typeface="Calibri"/>
                <a:cs typeface="Calibri"/>
                <a:sym typeface="Calibri"/>
              </a:rPr>
              <a:t> social para </a:t>
            </a:r>
            <a:r>
              <a:rPr lang="en-GB" dirty="0" err="1">
                <a:latin typeface="Calibri"/>
                <a:ea typeface="Calibri"/>
                <a:cs typeface="Calibri"/>
                <a:sym typeface="Calibri"/>
              </a:rPr>
              <a:t>pessoas</a:t>
            </a:r>
            <a:r>
              <a:rPr lang="en-GB" dirty="0">
                <a:latin typeface="Calibri"/>
                <a:ea typeface="Calibri"/>
                <a:cs typeface="Calibri"/>
                <a:sym typeface="Calibri"/>
              </a:rPr>
              <a:t> com </a:t>
            </a:r>
            <a:r>
              <a:rPr lang="en-GB" dirty="0" err="1">
                <a:latin typeface="Calibri"/>
                <a:ea typeface="Calibri"/>
                <a:cs typeface="Calibri"/>
                <a:sym typeface="Calibri"/>
              </a:rPr>
              <a:t>demência</a:t>
            </a:r>
            <a:r>
              <a:rPr lang="en-GB" dirty="0">
                <a:latin typeface="Calibri"/>
                <a:ea typeface="Calibri"/>
                <a:cs typeface="Calibri"/>
                <a:sym typeface="Calibri"/>
              </a:rPr>
              <a:t>. Ele </a:t>
            </a:r>
            <a:r>
              <a:rPr lang="en-GB" dirty="0" err="1">
                <a:latin typeface="Calibri"/>
                <a:ea typeface="Calibri"/>
                <a:cs typeface="Calibri"/>
                <a:sym typeface="Calibri"/>
              </a:rPr>
              <a:t>quer</a:t>
            </a:r>
            <a:r>
              <a:rPr lang="en-GB" dirty="0">
                <a:latin typeface="Calibri"/>
                <a:ea typeface="Calibri"/>
                <a:cs typeface="Calibri"/>
                <a:sym typeface="Calibri"/>
              </a:rPr>
              <a:t> </a:t>
            </a:r>
            <a:r>
              <a:rPr lang="en-GB" dirty="0" err="1">
                <a:latin typeface="Calibri"/>
                <a:ea typeface="Calibri"/>
                <a:cs typeface="Calibri"/>
                <a:sym typeface="Calibri"/>
              </a:rPr>
              <a:t>fazer</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ligação</a:t>
            </a:r>
            <a:r>
              <a:rPr lang="en-GB" dirty="0">
                <a:latin typeface="Calibri"/>
                <a:ea typeface="Calibri"/>
                <a:cs typeface="Calibri"/>
                <a:sym typeface="Calibri"/>
              </a:rPr>
              <a:t> para </a:t>
            </a:r>
            <a:r>
              <a:rPr lang="en-GB" dirty="0" err="1">
                <a:latin typeface="Calibri"/>
                <a:ea typeface="Calibri"/>
                <a:cs typeface="Calibri"/>
                <a:sym typeface="Calibri"/>
              </a:rPr>
              <a:t>sua</a:t>
            </a:r>
            <a:r>
              <a:rPr lang="en-GB" dirty="0">
                <a:latin typeface="Calibri"/>
                <a:ea typeface="Calibri"/>
                <a:cs typeface="Calibri"/>
                <a:sym typeface="Calibri"/>
              </a:rPr>
              <a:t> </a:t>
            </a:r>
            <a:r>
              <a:rPr lang="en-GB" dirty="0" err="1">
                <a:latin typeface="Calibri"/>
                <a:ea typeface="Calibri"/>
                <a:cs typeface="Calibri"/>
                <a:sym typeface="Calibri"/>
              </a:rPr>
              <a:t>irmã</a:t>
            </a:r>
            <a:r>
              <a:rPr lang="en-GB" dirty="0">
                <a:latin typeface="Calibri"/>
                <a:ea typeface="Calibri"/>
                <a:cs typeface="Calibri"/>
                <a:sym typeface="Calibri"/>
              </a:rPr>
              <a:t> e </a:t>
            </a:r>
            <a:r>
              <a:rPr lang="en-GB" dirty="0" err="1">
                <a:latin typeface="Calibri"/>
                <a:ea typeface="Calibri"/>
                <a:cs typeface="Calibri"/>
                <a:sym typeface="Calibri"/>
              </a:rPr>
              <a:t>precisa</a:t>
            </a:r>
            <a:r>
              <a:rPr lang="en-GB" dirty="0">
                <a:latin typeface="Calibri"/>
                <a:ea typeface="Calibri"/>
                <a:cs typeface="Calibri"/>
                <a:sym typeface="Calibri"/>
              </a:rPr>
              <a:t> </a:t>
            </a:r>
            <a:r>
              <a:rPr lang="en-GB" dirty="0" err="1">
                <a:latin typeface="Calibri"/>
                <a:ea typeface="Calibri"/>
                <a:cs typeface="Calibri"/>
                <a:sym typeface="Calibri"/>
              </a:rPr>
              <a:t>obter</a:t>
            </a:r>
            <a:r>
              <a:rPr lang="en-GB" dirty="0">
                <a:latin typeface="Calibri"/>
                <a:ea typeface="Calibri"/>
                <a:cs typeface="Calibri"/>
                <a:sym typeface="Calibri"/>
              </a:rPr>
              <a:t> um </a:t>
            </a:r>
            <a:r>
              <a:rPr lang="en-GB" dirty="0" err="1">
                <a:latin typeface="Calibri"/>
                <a:ea typeface="Calibri"/>
                <a:cs typeface="Calibri"/>
                <a:sym typeface="Calibri"/>
              </a:rPr>
              <a:t>cartão</a:t>
            </a:r>
            <a:r>
              <a:rPr lang="en-GB" dirty="0">
                <a:latin typeface="Calibri"/>
                <a:ea typeface="Calibri"/>
                <a:cs typeface="Calibri"/>
                <a:sym typeface="Calibri"/>
              </a:rPr>
              <a:t> </a:t>
            </a:r>
            <a:r>
              <a:rPr lang="en-GB" dirty="0" err="1">
                <a:latin typeface="Calibri"/>
                <a:ea typeface="Calibri"/>
                <a:cs typeface="Calibri"/>
                <a:sym typeface="Calibri"/>
              </a:rPr>
              <a:t>telefônico</a:t>
            </a:r>
            <a:r>
              <a:rPr lang="en-GB" dirty="0">
                <a:latin typeface="Calibri"/>
                <a:ea typeface="Calibri"/>
                <a:cs typeface="Calibri"/>
                <a:sym typeface="Calibri"/>
              </a:rPr>
              <a:t> da </a:t>
            </a:r>
            <a:r>
              <a:rPr lang="en-GB" dirty="0" err="1">
                <a:latin typeface="Calibri"/>
                <a:ea typeface="Calibri"/>
                <a:cs typeface="Calibri"/>
                <a:sym typeface="Calibri"/>
              </a:rPr>
              <a:t>enfermeira</a:t>
            </a:r>
            <a:r>
              <a:rPr lang="en-GB" dirty="0">
                <a:latin typeface="Calibri"/>
                <a:ea typeface="Calibri"/>
                <a:cs typeface="Calibri"/>
                <a:sym typeface="Calibri"/>
              </a:rPr>
              <a:t> para </a:t>
            </a:r>
            <a:r>
              <a:rPr lang="en-GB" dirty="0" err="1">
                <a:latin typeface="Calibri"/>
                <a:ea typeface="Calibri"/>
                <a:cs typeface="Calibri"/>
                <a:sym typeface="Calibri"/>
              </a:rPr>
              <a:t>poder</a:t>
            </a:r>
            <a:r>
              <a:rPr lang="en-GB" dirty="0">
                <a:latin typeface="Calibri"/>
                <a:ea typeface="Calibri"/>
                <a:cs typeface="Calibri"/>
                <a:sym typeface="Calibri"/>
              </a:rPr>
              <a:t> </a:t>
            </a:r>
            <a:r>
              <a:rPr lang="en-GB" dirty="0" err="1">
                <a:latin typeface="Calibri"/>
                <a:ea typeface="Calibri"/>
                <a:cs typeface="Calibri"/>
                <a:sym typeface="Calibri"/>
              </a:rPr>
              <a:t>fazer</a:t>
            </a:r>
            <a:r>
              <a:rPr lang="en-GB" dirty="0">
                <a:latin typeface="Calibri"/>
                <a:ea typeface="Calibri"/>
                <a:cs typeface="Calibri"/>
                <a:sym typeface="Calibri"/>
              </a:rPr>
              <a:t> </a:t>
            </a:r>
            <a:r>
              <a:rPr lang="en-GB" dirty="0" err="1">
                <a:latin typeface="Calibri"/>
                <a:ea typeface="Calibri"/>
                <a:cs typeface="Calibri"/>
                <a:sym typeface="Calibri"/>
              </a:rPr>
              <a:t>sua</a:t>
            </a:r>
            <a:r>
              <a:rPr lang="en-GB" dirty="0">
                <a:latin typeface="Calibri"/>
                <a:ea typeface="Calibri"/>
                <a:cs typeface="Calibri"/>
                <a:sym typeface="Calibri"/>
              </a:rPr>
              <a:t> </a:t>
            </a:r>
            <a:r>
              <a:rPr lang="en-GB" dirty="0" err="1">
                <a:latin typeface="Calibri"/>
                <a:ea typeface="Calibri"/>
                <a:cs typeface="Calibri"/>
                <a:sym typeface="Calibri"/>
              </a:rPr>
              <a:t>ligação</a:t>
            </a:r>
            <a:r>
              <a:rPr lang="en-GB" dirty="0">
                <a:latin typeface="Calibri"/>
                <a:ea typeface="Calibri"/>
                <a:cs typeface="Calibri"/>
                <a:sym typeface="Calibri"/>
              </a:rPr>
              <a:t>. A </a:t>
            </a:r>
            <a:r>
              <a:rPr lang="en-GB" dirty="0" err="1">
                <a:latin typeface="Calibri"/>
                <a:ea typeface="Calibri"/>
                <a:cs typeface="Calibri"/>
                <a:sym typeface="Calibri"/>
              </a:rPr>
              <a:t>enfermeira</a:t>
            </a:r>
            <a:r>
              <a:rPr lang="en-GB" dirty="0">
                <a:latin typeface="Calibri"/>
                <a:ea typeface="Calibri"/>
                <a:cs typeface="Calibri"/>
                <a:sym typeface="Calibri"/>
              </a:rPr>
              <a:t> </a:t>
            </a:r>
            <a:r>
              <a:rPr lang="en-GB" dirty="0" err="1">
                <a:latin typeface="Calibri"/>
                <a:ea typeface="Calibri"/>
                <a:cs typeface="Calibri"/>
                <a:sym typeface="Calibri"/>
              </a:rPr>
              <a:t>diz</a:t>
            </a:r>
            <a:r>
              <a:rPr lang="en-GB" dirty="0">
                <a:latin typeface="Calibri"/>
                <a:ea typeface="Calibri"/>
                <a:cs typeface="Calibri"/>
                <a:sym typeface="Calibri"/>
              </a:rPr>
              <a:t> que </a:t>
            </a:r>
            <a:r>
              <a:rPr lang="en-GB" dirty="0" err="1">
                <a:latin typeface="Calibri"/>
                <a:ea typeface="Calibri"/>
                <a:cs typeface="Calibri"/>
                <a:sym typeface="Calibri"/>
              </a:rPr>
              <a:t>atenderá</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pedido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um </a:t>
            </a:r>
            <a:r>
              <a:rPr lang="en-GB" dirty="0" err="1">
                <a:latin typeface="Calibri"/>
                <a:ea typeface="Calibri"/>
                <a:cs typeface="Calibri"/>
                <a:sym typeface="Calibri"/>
              </a:rPr>
              <a:t>minuto</a:t>
            </a:r>
            <a:r>
              <a:rPr lang="en-GB" dirty="0">
                <a:latin typeface="Calibri"/>
                <a:ea typeface="Calibri"/>
                <a:cs typeface="Calibri"/>
                <a:sym typeface="Calibri"/>
              </a:rPr>
              <a:t> </a:t>
            </a:r>
            <a:r>
              <a:rPr lang="en-GB" dirty="0" err="1">
                <a:latin typeface="Calibri"/>
                <a:ea typeface="Calibri"/>
                <a:cs typeface="Calibri"/>
                <a:sym typeface="Calibri"/>
              </a:rPr>
              <a:t>porque</a:t>
            </a:r>
            <a:r>
              <a:rPr lang="en-GB" dirty="0">
                <a:latin typeface="Calibri"/>
                <a:ea typeface="Calibri"/>
                <a:cs typeface="Calibri"/>
                <a:sym typeface="Calibri"/>
              </a:rPr>
              <a:t> </a:t>
            </a:r>
            <a:r>
              <a:rPr lang="en-GB" dirty="0" err="1">
                <a:latin typeface="Calibri"/>
                <a:ea typeface="Calibri"/>
                <a:cs typeface="Calibri"/>
                <a:sym typeface="Calibri"/>
              </a:rPr>
              <a:t>está</a:t>
            </a:r>
            <a:r>
              <a:rPr lang="en-GB" dirty="0">
                <a:latin typeface="Calibri"/>
                <a:ea typeface="Calibri"/>
                <a:cs typeface="Calibri"/>
                <a:sym typeface="Calibri"/>
              </a:rPr>
              <a:t> </a:t>
            </a:r>
            <a:r>
              <a:rPr lang="en-GB" dirty="0" err="1">
                <a:latin typeface="Calibri"/>
                <a:ea typeface="Calibri"/>
                <a:cs typeface="Calibri"/>
                <a:sym typeface="Calibri"/>
              </a:rPr>
              <a:t>muito</a:t>
            </a:r>
            <a:r>
              <a:rPr lang="en-GB" dirty="0">
                <a:latin typeface="Calibri"/>
                <a:ea typeface="Calibri"/>
                <a:cs typeface="Calibri"/>
                <a:sym typeface="Calibri"/>
              </a:rPr>
              <a:t> </a:t>
            </a:r>
            <a:r>
              <a:rPr lang="en-GB" dirty="0" err="1">
                <a:latin typeface="Calibri"/>
                <a:ea typeface="Calibri"/>
                <a:cs typeface="Calibri"/>
                <a:sym typeface="Calibri"/>
              </a:rPr>
              <a:t>ocupada</a:t>
            </a:r>
            <a:r>
              <a:rPr lang="en-GB" dirty="0">
                <a:latin typeface="Calibri"/>
                <a:ea typeface="Calibri"/>
                <a:cs typeface="Calibri"/>
                <a:sym typeface="Calibri"/>
              </a:rPr>
              <a:t>. </a:t>
            </a:r>
          </a:p>
          <a:p>
            <a:pPr marL="0" lvl="0" indent="0" algn="just" rtl="0">
              <a:lnSpc>
                <a:spcPct val="115000"/>
              </a:lnSpc>
              <a:spcBef>
                <a:spcPts val="0"/>
              </a:spcBef>
              <a:spcAft>
                <a:spcPts val="0"/>
              </a:spcAft>
              <a:buNone/>
            </a:pPr>
            <a:endParaRPr lang="en-GB" dirty="0">
              <a:latin typeface="Calibri"/>
              <a:ea typeface="Calibri"/>
              <a:cs typeface="Calibri"/>
              <a:sym typeface="Calibri"/>
            </a:endParaRPr>
          </a:p>
          <a:p>
            <a:pPr marL="0" lvl="0" indent="0" algn="just" rtl="0">
              <a:lnSpc>
                <a:spcPct val="115000"/>
              </a:lnSpc>
              <a:spcBef>
                <a:spcPts val="0"/>
              </a:spcBef>
              <a:spcAft>
                <a:spcPts val="0"/>
              </a:spcAft>
              <a:buNone/>
            </a:pPr>
            <a:r>
              <a:rPr lang="en-GB" dirty="0">
                <a:latin typeface="Calibri"/>
                <a:ea typeface="Calibri"/>
                <a:cs typeface="Calibri"/>
                <a:sym typeface="Calibri"/>
              </a:rPr>
              <a:t>Como a </a:t>
            </a:r>
            <a:r>
              <a:rPr lang="en-GB" dirty="0" err="1">
                <a:latin typeface="Calibri"/>
                <a:ea typeface="Calibri"/>
                <a:cs typeface="Calibri"/>
                <a:sym typeface="Calibri"/>
              </a:rPr>
              <a:t>enfermeira</a:t>
            </a:r>
            <a:r>
              <a:rPr lang="en-GB" dirty="0">
                <a:latin typeface="Calibri"/>
                <a:ea typeface="Calibri"/>
                <a:cs typeface="Calibri"/>
                <a:sym typeface="Calibri"/>
              </a:rPr>
              <a:t> </a:t>
            </a:r>
            <a:r>
              <a:rPr lang="en-GB" dirty="0" err="1">
                <a:latin typeface="Calibri"/>
                <a:ea typeface="Calibri"/>
                <a:cs typeface="Calibri"/>
                <a:sym typeface="Calibri"/>
              </a:rPr>
              <a:t>está</a:t>
            </a:r>
            <a:r>
              <a:rPr lang="en-GB" dirty="0">
                <a:latin typeface="Calibri"/>
                <a:ea typeface="Calibri"/>
                <a:cs typeface="Calibri"/>
                <a:sym typeface="Calibri"/>
              </a:rPr>
              <a:t> </a:t>
            </a:r>
            <a:r>
              <a:rPr lang="en-GB" dirty="0" err="1">
                <a:latin typeface="Calibri"/>
                <a:ea typeface="Calibri"/>
                <a:cs typeface="Calibri"/>
                <a:sym typeface="Calibri"/>
              </a:rPr>
              <a:t>sobrecarregada</a:t>
            </a:r>
            <a:r>
              <a:rPr lang="en-GB" dirty="0">
                <a:latin typeface="Calibri"/>
                <a:ea typeface="Calibri"/>
                <a:cs typeface="Calibri"/>
                <a:sym typeface="Calibri"/>
              </a:rPr>
              <a:t> com </a:t>
            </a:r>
            <a:r>
              <a:rPr lang="en-GB" dirty="0" err="1">
                <a:latin typeface="Calibri"/>
                <a:ea typeface="Calibri"/>
                <a:cs typeface="Calibri"/>
                <a:sym typeface="Calibri"/>
              </a:rPr>
              <a:t>várias</a:t>
            </a:r>
            <a:r>
              <a:rPr lang="en-GB" dirty="0">
                <a:latin typeface="Calibri"/>
                <a:ea typeface="Calibri"/>
                <a:cs typeface="Calibri"/>
                <a:sym typeface="Calibri"/>
              </a:rPr>
              <a:t> </a:t>
            </a:r>
            <a:r>
              <a:rPr lang="en-GB" dirty="0" err="1">
                <a:latin typeface="Calibri"/>
                <a:ea typeface="Calibri"/>
                <a:cs typeface="Calibri"/>
                <a:sym typeface="Calibri"/>
              </a:rPr>
              <a:t>tarefas</a:t>
            </a:r>
            <a:r>
              <a:rPr lang="en-GB" dirty="0">
                <a:latin typeface="Calibri"/>
                <a:ea typeface="Calibri"/>
                <a:cs typeface="Calibri"/>
                <a:sym typeface="Calibri"/>
              </a:rPr>
              <a:t>, Tom </a:t>
            </a:r>
            <a:r>
              <a:rPr lang="en-GB" dirty="0" err="1">
                <a:latin typeface="Calibri"/>
                <a:ea typeface="Calibri"/>
                <a:cs typeface="Calibri"/>
                <a:sym typeface="Calibri"/>
              </a:rPr>
              <a:t>precisa</a:t>
            </a:r>
            <a:r>
              <a:rPr lang="en-GB" dirty="0">
                <a:latin typeface="Calibri"/>
                <a:ea typeface="Calibri"/>
                <a:cs typeface="Calibri"/>
                <a:sym typeface="Calibri"/>
              </a:rPr>
              <a:t> </a:t>
            </a:r>
            <a:r>
              <a:rPr lang="en-GB" dirty="0" err="1">
                <a:latin typeface="Calibri"/>
                <a:ea typeface="Calibri"/>
                <a:cs typeface="Calibri"/>
                <a:sym typeface="Calibri"/>
              </a:rPr>
              <a:t>esperar</a:t>
            </a:r>
            <a:r>
              <a:rPr lang="en-GB" dirty="0">
                <a:latin typeface="Calibri"/>
                <a:ea typeface="Calibri"/>
                <a:cs typeface="Calibri"/>
                <a:sym typeface="Calibri"/>
              </a:rPr>
              <a:t> </a:t>
            </a:r>
            <a:r>
              <a:rPr lang="en-GB" dirty="0" err="1">
                <a:latin typeface="Calibri"/>
                <a:ea typeface="Calibri"/>
                <a:cs typeface="Calibri"/>
                <a:sym typeface="Calibri"/>
              </a:rPr>
              <a:t>mais</a:t>
            </a:r>
            <a:r>
              <a:rPr lang="en-GB" dirty="0">
                <a:latin typeface="Calibri"/>
                <a:ea typeface="Calibri"/>
                <a:cs typeface="Calibri"/>
                <a:sym typeface="Calibri"/>
              </a:rPr>
              <a:t> de </a:t>
            </a:r>
            <a:r>
              <a:rPr lang="en-GB" dirty="0" err="1">
                <a:latin typeface="Calibri"/>
                <a:ea typeface="Calibri"/>
                <a:cs typeface="Calibri"/>
                <a:sym typeface="Calibri"/>
              </a:rPr>
              <a:t>uma</a:t>
            </a:r>
            <a:r>
              <a:rPr lang="en-GB" dirty="0">
                <a:latin typeface="Calibri"/>
                <a:ea typeface="Calibri"/>
                <a:cs typeface="Calibri"/>
                <a:sym typeface="Calibri"/>
              </a:rPr>
              <a:t> hora. Ele </a:t>
            </a:r>
            <a:r>
              <a:rPr lang="en-GB" dirty="0" err="1">
                <a:latin typeface="Calibri"/>
                <a:ea typeface="Calibri"/>
                <a:cs typeface="Calibri"/>
                <a:sym typeface="Calibri"/>
              </a:rPr>
              <a:t>fica</a:t>
            </a:r>
            <a:r>
              <a:rPr lang="en-GB" dirty="0">
                <a:latin typeface="Calibri"/>
                <a:ea typeface="Calibri"/>
                <a:cs typeface="Calibri"/>
                <a:sym typeface="Calibri"/>
              </a:rPr>
              <a:t> </a:t>
            </a:r>
            <a:r>
              <a:rPr lang="en-GB" dirty="0" err="1">
                <a:latin typeface="Calibri"/>
                <a:ea typeface="Calibri"/>
                <a:cs typeface="Calibri"/>
                <a:sym typeface="Calibri"/>
              </a:rPr>
              <a:t>cada</a:t>
            </a:r>
            <a:r>
              <a:rPr lang="en-GB" dirty="0">
                <a:latin typeface="Calibri"/>
                <a:ea typeface="Calibri"/>
                <a:cs typeface="Calibri"/>
                <a:sym typeface="Calibri"/>
              </a:rPr>
              <a:t> </a:t>
            </a:r>
            <a:r>
              <a:rPr lang="en-GB" dirty="0" err="1">
                <a:latin typeface="Calibri"/>
                <a:ea typeface="Calibri"/>
                <a:cs typeface="Calibri"/>
                <a:sym typeface="Calibri"/>
              </a:rPr>
              <a:t>vez</a:t>
            </a:r>
            <a:r>
              <a:rPr lang="en-GB" dirty="0">
                <a:latin typeface="Calibri"/>
                <a:ea typeface="Calibri"/>
                <a:cs typeface="Calibri"/>
                <a:sym typeface="Calibri"/>
              </a:rPr>
              <a:t> </a:t>
            </a:r>
            <a:r>
              <a:rPr lang="en-GB" dirty="0" err="1">
                <a:latin typeface="Calibri"/>
                <a:ea typeface="Calibri"/>
                <a:cs typeface="Calibri"/>
                <a:sym typeface="Calibri"/>
              </a:rPr>
              <a:t>mais</a:t>
            </a:r>
            <a:r>
              <a:rPr lang="en-GB" dirty="0">
                <a:latin typeface="Calibri"/>
                <a:ea typeface="Calibri"/>
                <a:cs typeface="Calibri"/>
                <a:sym typeface="Calibri"/>
              </a:rPr>
              <a:t> </a:t>
            </a:r>
            <a:r>
              <a:rPr lang="en-GB" dirty="0" err="1">
                <a:latin typeface="Calibri"/>
                <a:ea typeface="Calibri"/>
                <a:cs typeface="Calibri"/>
                <a:sym typeface="Calibri"/>
              </a:rPr>
              <a:t>agitado</a:t>
            </a:r>
            <a:r>
              <a:rPr lang="en-GB" dirty="0">
                <a:latin typeface="Calibri"/>
                <a:ea typeface="Calibri"/>
                <a:cs typeface="Calibri"/>
                <a:sym typeface="Calibri"/>
              </a:rPr>
              <a:t> e bate com </a:t>
            </a:r>
            <a:r>
              <a:rPr lang="en-GB" dirty="0" err="1">
                <a:latin typeface="Calibri"/>
                <a:ea typeface="Calibri"/>
                <a:cs typeface="Calibri"/>
                <a:sym typeface="Calibri"/>
              </a:rPr>
              <a:t>raiva</a:t>
            </a:r>
            <a:r>
              <a:rPr lang="en-GB" dirty="0">
                <a:latin typeface="Calibri"/>
                <a:ea typeface="Calibri"/>
                <a:cs typeface="Calibri"/>
                <a:sym typeface="Calibri"/>
              </a:rPr>
              <a:t> </a:t>
            </a:r>
            <a:r>
              <a:rPr lang="en-GB" dirty="0" err="1">
                <a:latin typeface="Calibri"/>
                <a:ea typeface="Calibri"/>
                <a:cs typeface="Calibri"/>
                <a:sym typeface="Calibri"/>
              </a:rPr>
              <a:t>na</a:t>
            </a:r>
            <a:r>
              <a:rPr lang="en-GB" dirty="0">
                <a:latin typeface="Calibri"/>
                <a:ea typeface="Calibri"/>
                <a:cs typeface="Calibri"/>
                <a:sym typeface="Calibri"/>
              </a:rPr>
              <a:t> porta do </a:t>
            </a:r>
            <a:r>
              <a:rPr lang="en-GB" dirty="0" err="1">
                <a:latin typeface="Calibri"/>
                <a:ea typeface="Calibri"/>
                <a:cs typeface="Calibri"/>
                <a:sym typeface="Calibri"/>
              </a:rPr>
              <a:t>escritório</a:t>
            </a:r>
            <a:r>
              <a:rPr lang="en-GB" dirty="0">
                <a:latin typeface="Calibri"/>
                <a:ea typeface="Calibri"/>
                <a:cs typeface="Calibri"/>
                <a:sym typeface="Calibri"/>
              </a:rPr>
              <a:t> de </a:t>
            </a:r>
            <a:r>
              <a:rPr lang="en-GB" dirty="0" err="1">
                <a:latin typeface="Calibri"/>
                <a:ea typeface="Calibri"/>
                <a:cs typeface="Calibri"/>
                <a:sym typeface="Calibri"/>
              </a:rPr>
              <a:t>enfermagem</a:t>
            </a:r>
            <a:r>
              <a:rPr lang="en-GB" dirty="0">
                <a:latin typeface="Calibri"/>
                <a:ea typeface="Calibri"/>
                <a:cs typeface="Calibri"/>
                <a:sym typeface="Calibri"/>
              </a:rPr>
              <a:t>. A </a:t>
            </a:r>
            <a:r>
              <a:rPr lang="en-GB" dirty="0" err="1">
                <a:latin typeface="Calibri"/>
                <a:ea typeface="Calibri"/>
                <a:cs typeface="Calibri"/>
                <a:sym typeface="Calibri"/>
              </a:rPr>
              <a:t>enfermeira</a:t>
            </a:r>
            <a:r>
              <a:rPr lang="en-GB" dirty="0">
                <a:latin typeface="Calibri"/>
                <a:ea typeface="Calibri"/>
                <a:cs typeface="Calibri"/>
                <a:sym typeface="Calibri"/>
              </a:rPr>
              <a:t> </a:t>
            </a:r>
            <a:r>
              <a:rPr lang="en-GB" dirty="0" err="1">
                <a:latin typeface="Calibri"/>
                <a:ea typeface="Calibri"/>
                <a:cs typeface="Calibri"/>
                <a:sym typeface="Calibri"/>
              </a:rPr>
              <a:t>pede</a:t>
            </a:r>
            <a:r>
              <a:rPr lang="en-GB" dirty="0">
                <a:latin typeface="Calibri"/>
                <a:ea typeface="Calibri"/>
                <a:cs typeface="Calibri"/>
                <a:sym typeface="Calibri"/>
              </a:rPr>
              <a:t> que </a:t>
            </a:r>
            <a:r>
              <a:rPr lang="en-GB" dirty="0" err="1">
                <a:latin typeface="Calibri"/>
                <a:ea typeface="Calibri"/>
                <a:cs typeface="Calibri"/>
                <a:sym typeface="Calibri"/>
              </a:rPr>
              <a:t>ele</a:t>
            </a:r>
            <a:r>
              <a:rPr lang="en-GB" dirty="0">
                <a:latin typeface="Calibri"/>
                <a:ea typeface="Calibri"/>
                <a:cs typeface="Calibri"/>
                <a:sym typeface="Calibri"/>
              </a:rPr>
              <a:t> se “</a:t>
            </a:r>
            <a:r>
              <a:rPr lang="en-GB" dirty="0" err="1">
                <a:latin typeface="Calibri"/>
                <a:ea typeface="Calibri"/>
                <a:cs typeface="Calibri"/>
                <a:sym typeface="Calibri"/>
              </a:rPr>
              <a:t>acalme</a:t>
            </a:r>
            <a:r>
              <a:rPr lang="en-GB" dirty="0">
                <a:latin typeface="Calibri"/>
                <a:ea typeface="Calibri"/>
                <a:cs typeface="Calibri"/>
                <a:sym typeface="Calibri"/>
              </a:rPr>
              <a:t>”, o que </a:t>
            </a:r>
            <a:r>
              <a:rPr lang="en-GB" dirty="0" err="1">
                <a:latin typeface="Calibri"/>
                <a:ea typeface="Calibri"/>
                <a:cs typeface="Calibri"/>
                <a:sym typeface="Calibri"/>
              </a:rPr>
              <a:t>resulta</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um profundo </a:t>
            </a:r>
            <a:r>
              <a:rPr lang="en-GB" dirty="0" err="1">
                <a:latin typeface="Calibri"/>
                <a:ea typeface="Calibri"/>
                <a:cs typeface="Calibri"/>
                <a:sym typeface="Calibri"/>
              </a:rPr>
              <a:t>sentimento</a:t>
            </a:r>
            <a:r>
              <a:rPr lang="en-GB" dirty="0">
                <a:latin typeface="Calibri"/>
                <a:ea typeface="Calibri"/>
                <a:cs typeface="Calibri"/>
                <a:sym typeface="Calibri"/>
              </a:rPr>
              <a:t> de </a:t>
            </a:r>
            <a:r>
              <a:rPr lang="en-GB" dirty="0" err="1">
                <a:latin typeface="Calibri"/>
                <a:ea typeface="Calibri"/>
                <a:cs typeface="Calibri"/>
                <a:sym typeface="Calibri"/>
              </a:rPr>
              <a:t>frustração</a:t>
            </a:r>
            <a:r>
              <a:rPr lang="en-GB" dirty="0">
                <a:latin typeface="Calibri"/>
                <a:ea typeface="Calibri"/>
                <a:cs typeface="Calibri"/>
                <a:sym typeface="Calibri"/>
              </a:rPr>
              <a:t> para Tom. </a:t>
            </a:r>
          </a:p>
          <a:p>
            <a:pPr marL="0" lvl="0" indent="0" algn="just" rtl="0">
              <a:lnSpc>
                <a:spcPct val="115000"/>
              </a:lnSpc>
              <a:spcBef>
                <a:spcPts val="0"/>
              </a:spcBef>
              <a:spcAft>
                <a:spcPts val="0"/>
              </a:spcAft>
              <a:buNone/>
            </a:pPr>
            <a:endParaRPr lang="en-GB" dirty="0">
              <a:latin typeface="Calibri"/>
              <a:ea typeface="Calibri"/>
              <a:cs typeface="Calibri"/>
              <a:sym typeface="Calibri"/>
            </a:endParaRPr>
          </a:p>
          <a:p>
            <a:pPr marL="0" lvl="0" indent="0" algn="just" rtl="0">
              <a:lnSpc>
                <a:spcPct val="115000"/>
              </a:lnSpc>
              <a:spcBef>
                <a:spcPts val="0"/>
              </a:spcBef>
              <a:spcAft>
                <a:spcPts val="0"/>
              </a:spcAft>
              <a:buNone/>
            </a:pPr>
            <a:r>
              <a:rPr lang="en-GB" dirty="0">
                <a:latin typeface="Calibri"/>
                <a:ea typeface="Calibri"/>
                <a:cs typeface="Calibri"/>
                <a:sym typeface="Calibri"/>
              </a:rPr>
              <a:t>A </a:t>
            </a:r>
            <a:r>
              <a:rPr lang="en-GB" dirty="0" err="1">
                <a:latin typeface="Calibri"/>
                <a:ea typeface="Calibri"/>
                <a:cs typeface="Calibri"/>
                <a:sym typeface="Calibri"/>
              </a:rPr>
              <a:t>enfermeira</a:t>
            </a:r>
            <a:r>
              <a:rPr lang="en-GB" dirty="0">
                <a:latin typeface="Calibri"/>
                <a:ea typeface="Calibri"/>
                <a:cs typeface="Calibri"/>
                <a:sym typeface="Calibri"/>
              </a:rPr>
              <a:t> </a:t>
            </a:r>
            <a:r>
              <a:rPr lang="en-GB" dirty="0" err="1">
                <a:latin typeface="Calibri"/>
                <a:ea typeface="Calibri"/>
                <a:cs typeface="Calibri"/>
                <a:sym typeface="Calibri"/>
              </a:rPr>
              <a:t>então</a:t>
            </a:r>
            <a:r>
              <a:rPr lang="en-GB" dirty="0">
                <a:latin typeface="Calibri"/>
                <a:ea typeface="Calibri"/>
                <a:cs typeface="Calibri"/>
                <a:sym typeface="Calibri"/>
              </a:rPr>
              <a:t> </a:t>
            </a:r>
            <a:r>
              <a:rPr lang="en-GB" dirty="0" err="1">
                <a:latin typeface="Calibri"/>
                <a:ea typeface="Calibri"/>
                <a:cs typeface="Calibri"/>
                <a:sym typeface="Calibri"/>
              </a:rPr>
              <a:t>responde</a:t>
            </a:r>
            <a:r>
              <a:rPr lang="en-GB" dirty="0">
                <a:latin typeface="Calibri"/>
                <a:ea typeface="Calibri"/>
                <a:cs typeface="Calibri"/>
                <a:sym typeface="Calibri"/>
              </a:rPr>
              <a:t> </a:t>
            </a:r>
            <a:r>
              <a:rPr lang="en-GB" dirty="0" err="1">
                <a:latin typeface="Calibri"/>
                <a:ea typeface="Calibri"/>
                <a:cs typeface="Calibri"/>
                <a:sym typeface="Calibri"/>
              </a:rPr>
              <a:t>dizendo</a:t>
            </a:r>
            <a:r>
              <a:rPr lang="en-GB" dirty="0">
                <a:latin typeface="Calibri"/>
                <a:ea typeface="Calibri"/>
                <a:cs typeface="Calibri"/>
                <a:sym typeface="Calibri"/>
              </a:rPr>
              <a:t>: “se </a:t>
            </a:r>
            <a:r>
              <a:rPr lang="en-GB" dirty="0" err="1">
                <a:latin typeface="Calibri"/>
                <a:ea typeface="Calibri"/>
                <a:cs typeface="Calibri"/>
                <a:sym typeface="Calibri"/>
              </a:rPr>
              <a:t>você</a:t>
            </a:r>
            <a:r>
              <a:rPr lang="en-GB" dirty="0">
                <a:latin typeface="Calibri"/>
                <a:ea typeface="Calibri"/>
                <a:cs typeface="Calibri"/>
                <a:sym typeface="Calibri"/>
              </a:rPr>
              <a:t> </a:t>
            </a:r>
            <a:r>
              <a:rPr lang="en-GB" dirty="0" err="1">
                <a:latin typeface="Calibri"/>
                <a:ea typeface="Calibri"/>
                <a:cs typeface="Calibri"/>
                <a:sym typeface="Calibri"/>
              </a:rPr>
              <a:t>estiver</a:t>
            </a:r>
            <a:r>
              <a:rPr lang="en-GB" dirty="0">
                <a:latin typeface="Calibri"/>
                <a:ea typeface="Calibri"/>
                <a:cs typeface="Calibri"/>
                <a:sym typeface="Calibri"/>
              </a:rPr>
              <a:t> </a:t>
            </a:r>
            <a:r>
              <a:rPr lang="en-GB" dirty="0" err="1">
                <a:latin typeface="Calibri"/>
                <a:ea typeface="Calibri"/>
                <a:cs typeface="Calibri"/>
                <a:sym typeface="Calibri"/>
              </a:rPr>
              <a:t>nesse</a:t>
            </a:r>
            <a:r>
              <a:rPr lang="en-GB" dirty="0">
                <a:latin typeface="Calibri"/>
                <a:ea typeface="Calibri"/>
                <a:cs typeface="Calibri"/>
                <a:sym typeface="Calibri"/>
              </a:rPr>
              <a:t> </a:t>
            </a:r>
            <a:r>
              <a:rPr lang="en-GB" dirty="0" err="1">
                <a:latin typeface="Calibri"/>
                <a:ea typeface="Calibri"/>
                <a:cs typeface="Calibri"/>
                <a:sym typeface="Calibri"/>
              </a:rPr>
              <a:t>estado</a:t>
            </a:r>
            <a:r>
              <a:rPr lang="en-GB" dirty="0">
                <a:latin typeface="Calibri"/>
                <a:ea typeface="Calibri"/>
                <a:cs typeface="Calibri"/>
                <a:sym typeface="Calibri"/>
              </a:rPr>
              <a:t> de </a:t>
            </a:r>
            <a:r>
              <a:rPr lang="en-GB" dirty="0" err="1">
                <a:latin typeface="Calibri"/>
                <a:ea typeface="Calibri"/>
                <a:cs typeface="Calibri"/>
                <a:sym typeface="Calibri"/>
              </a:rPr>
              <a:t>espírito</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permitirei</a:t>
            </a:r>
            <a:r>
              <a:rPr lang="en-GB" dirty="0">
                <a:latin typeface="Calibri"/>
                <a:ea typeface="Calibri"/>
                <a:cs typeface="Calibri"/>
                <a:sym typeface="Calibri"/>
              </a:rPr>
              <a:t> que </a:t>
            </a:r>
            <a:r>
              <a:rPr lang="en-GB" dirty="0" err="1">
                <a:latin typeface="Calibri"/>
                <a:ea typeface="Calibri"/>
                <a:cs typeface="Calibri"/>
                <a:sym typeface="Calibri"/>
              </a:rPr>
              <a:t>você</a:t>
            </a:r>
            <a:r>
              <a:rPr lang="en-GB" dirty="0">
                <a:latin typeface="Calibri"/>
                <a:ea typeface="Calibri"/>
                <a:cs typeface="Calibri"/>
                <a:sym typeface="Calibri"/>
              </a:rPr>
              <a:t> </a:t>
            </a:r>
            <a:r>
              <a:rPr lang="en-GB" dirty="0" err="1">
                <a:latin typeface="Calibri"/>
                <a:ea typeface="Calibri"/>
                <a:cs typeface="Calibri"/>
                <a:sym typeface="Calibri"/>
              </a:rPr>
              <a:t>faça</a:t>
            </a:r>
            <a:r>
              <a:rPr lang="en-GB" dirty="0">
                <a:latin typeface="Calibri"/>
                <a:ea typeface="Calibri"/>
                <a:cs typeface="Calibri"/>
                <a:sym typeface="Calibri"/>
              </a:rPr>
              <a:t> </a:t>
            </a:r>
            <a:r>
              <a:rPr lang="en-GB" dirty="0" err="1">
                <a:latin typeface="Calibri"/>
                <a:ea typeface="Calibri"/>
                <a:cs typeface="Calibri"/>
                <a:sym typeface="Calibri"/>
              </a:rPr>
              <a:t>sua</a:t>
            </a:r>
            <a:r>
              <a:rPr lang="en-GB" dirty="0">
                <a:latin typeface="Calibri"/>
                <a:ea typeface="Calibri"/>
                <a:cs typeface="Calibri"/>
                <a:sym typeface="Calibri"/>
              </a:rPr>
              <a:t> </a:t>
            </a:r>
            <a:r>
              <a:rPr lang="en-GB" dirty="0" err="1">
                <a:latin typeface="Calibri"/>
                <a:ea typeface="Calibri"/>
                <a:cs typeface="Calibri"/>
                <a:sym typeface="Calibri"/>
              </a:rPr>
              <a:t>ligação</a:t>
            </a:r>
            <a:r>
              <a:rPr lang="en-GB" dirty="0">
                <a:latin typeface="Calibri"/>
                <a:ea typeface="Calibri"/>
                <a:cs typeface="Calibri"/>
                <a:sym typeface="Calibri"/>
              </a:rPr>
              <a:t>”. </a:t>
            </a:r>
          </a:p>
          <a:p>
            <a:pPr marL="0" lvl="0" indent="0" algn="just" rtl="0">
              <a:lnSpc>
                <a:spcPct val="115000"/>
              </a:lnSpc>
              <a:spcBef>
                <a:spcPts val="0"/>
              </a:spcBef>
              <a:spcAft>
                <a:spcPts val="0"/>
              </a:spcAft>
              <a:buNone/>
            </a:pPr>
            <a:endParaRPr lang="en-GB" dirty="0">
              <a:latin typeface="Calibri"/>
              <a:ea typeface="Calibri"/>
              <a:cs typeface="Calibri"/>
              <a:sym typeface="Calibri"/>
            </a:endParaRPr>
          </a:p>
          <a:p>
            <a:pPr marL="0" lvl="0" indent="0" algn="just" rtl="0">
              <a:lnSpc>
                <a:spcPct val="115000"/>
              </a:lnSpc>
              <a:spcBef>
                <a:spcPts val="0"/>
              </a:spcBef>
              <a:spcAft>
                <a:spcPts val="0"/>
              </a:spcAft>
              <a:buNone/>
            </a:pPr>
            <a:r>
              <a:rPr lang="en-GB" dirty="0">
                <a:latin typeface="Calibri"/>
                <a:ea typeface="Calibri"/>
                <a:cs typeface="Calibri"/>
                <a:sym typeface="Calibri"/>
              </a:rPr>
              <a:t>Tom </a:t>
            </a:r>
            <a:r>
              <a:rPr lang="en-GB" dirty="0" err="1">
                <a:latin typeface="Calibri"/>
                <a:ea typeface="Calibri"/>
                <a:cs typeface="Calibri"/>
                <a:sym typeface="Calibri"/>
              </a:rPr>
              <a:t>começa</a:t>
            </a:r>
            <a:r>
              <a:rPr lang="en-GB" dirty="0">
                <a:latin typeface="Calibri"/>
                <a:ea typeface="Calibri"/>
                <a:cs typeface="Calibri"/>
                <a:sym typeface="Calibri"/>
              </a:rPr>
              <a:t> a </a:t>
            </a:r>
            <a:r>
              <a:rPr lang="en-GB" dirty="0" err="1">
                <a:latin typeface="Calibri"/>
                <a:ea typeface="Calibri"/>
                <a:cs typeface="Calibri"/>
                <a:sym typeface="Calibri"/>
              </a:rPr>
              <a:t>andar</a:t>
            </a:r>
            <a:r>
              <a:rPr lang="en-GB" dirty="0">
                <a:latin typeface="Calibri"/>
                <a:ea typeface="Calibri"/>
                <a:cs typeface="Calibri"/>
                <a:sym typeface="Calibri"/>
              </a:rPr>
              <a:t> de um </a:t>
            </a:r>
            <a:r>
              <a:rPr lang="en-GB" dirty="0" err="1">
                <a:latin typeface="Calibri"/>
                <a:ea typeface="Calibri"/>
                <a:cs typeface="Calibri"/>
                <a:sym typeface="Calibri"/>
              </a:rPr>
              <a:t>lado</a:t>
            </a:r>
            <a:r>
              <a:rPr lang="en-GB" dirty="0">
                <a:latin typeface="Calibri"/>
                <a:ea typeface="Calibri"/>
                <a:cs typeface="Calibri"/>
                <a:sym typeface="Calibri"/>
              </a:rPr>
              <a:t> para o outro no </a:t>
            </a:r>
            <a:r>
              <a:rPr lang="en-GB" dirty="0" err="1">
                <a:latin typeface="Calibri"/>
                <a:ea typeface="Calibri"/>
                <a:cs typeface="Calibri"/>
                <a:sym typeface="Calibri"/>
              </a:rPr>
              <a:t>corredor</a:t>
            </a:r>
            <a:r>
              <a:rPr lang="en-GB" dirty="0">
                <a:latin typeface="Calibri"/>
                <a:ea typeface="Calibri"/>
                <a:cs typeface="Calibri"/>
                <a:sym typeface="Calibri"/>
              </a:rPr>
              <a:t> e </a:t>
            </a:r>
            <a:r>
              <a:rPr lang="en-GB" dirty="0" err="1">
                <a:latin typeface="Calibri"/>
                <a:ea typeface="Calibri"/>
                <a:cs typeface="Calibri"/>
                <a:sym typeface="Calibri"/>
              </a:rPr>
              <a:t>fica</a:t>
            </a:r>
            <a:r>
              <a:rPr lang="en-GB" dirty="0">
                <a:latin typeface="Calibri"/>
                <a:ea typeface="Calibri"/>
                <a:cs typeface="Calibri"/>
                <a:sym typeface="Calibri"/>
              </a:rPr>
              <a:t> </a:t>
            </a:r>
            <a:r>
              <a:rPr lang="en-GB" dirty="0" err="1">
                <a:latin typeface="Calibri"/>
                <a:ea typeface="Calibri"/>
                <a:cs typeface="Calibri"/>
                <a:sym typeface="Calibri"/>
              </a:rPr>
              <a:t>cada</a:t>
            </a:r>
            <a:r>
              <a:rPr lang="en-GB" dirty="0">
                <a:latin typeface="Calibri"/>
                <a:ea typeface="Calibri"/>
                <a:cs typeface="Calibri"/>
                <a:sym typeface="Calibri"/>
              </a:rPr>
              <a:t> </a:t>
            </a:r>
            <a:r>
              <a:rPr lang="en-GB" dirty="0" err="1">
                <a:latin typeface="Calibri"/>
                <a:ea typeface="Calibri"/>
                <a:cs typeface="Calibri"/>
                <a:sym typeface="Calibri"/>
              </a:rPr>
              <a:t>vez</a:t>
            </a:r>
            <a:r>
              <a:rPr lang="en-GB" dirty="0">
                <a:latin typeface="Calibri"/>
                <a:ea typeface="Calibri"/>
                <a:cs typeface="Calibri"/>
                <a:sym typeface="Calibri"/>
              </a:rPr>
              <a:t> </a:t>
            </a:r>
            <a:r>
              <a:rPr lang="en-GB" dirty="0" err="1">
                <a:latin typeface="Calibri"/>
                <a:ea typeface="Calibri"/>
                <a:cs typeface="Calibri"/>
                <a:sym typeface="Calibri"/>
              </a:rPr>
              <a:t>mais</a:t>
            </a:r>
            <a:r>
              <a:rPr lang="en-GB" dirty="0">
                <a:latin typeface="Calibri"/>
                <a:ea typeface="Calibri"/>
                <a:cs typeface="Calibri"/>
                <a:sym typeface="Calibri"/>
              </a:rPr>
              <a:t> </a:t>
            </a:r>
            <a:r>
              <a:rPr lang="en-GB" dirty="0" err="1">
                <a:latin typeface="Calibri"/>
                <a:ea typeface="Calibri"/>
                <a:cs typeface="Calibri"/>
                <a:sym typeface="Calibri"/>
              </a:rPr>
              <a:t>agitado</a:t>
            </a:r>
            <a:r>
              <a:rPr lang="en-GB" dirty="0">
                <a:latin typeface="Calibri"/>
                <a:ea typeface="Calibri"/>
                <a:cs typeface="Calibri"/>
                <a:sym typeface="Calibri"/>
              </a:rPr>
              <a:t>, </a:t>
            </a:r>
            <a:r>
              <a:rPr lang="en-GB" dirty="0" err="1">
                <a:latin typeface="Calibri"/>
                <a:ea typeface="Calibri"/>
                <a:cs typeface="Calibri"/>
                <a:sym typeface="Calibri"/>
              </a:rPr>
              <a:t>chutando</a:t>
            </a:r>
            <a:r>
              <a:rPr lang="en-GB" dirty="0">
                <a:latin typeface="Calibri"/>
                <a:ea typeface="Calibri"/>
                <a:cs typeface="Calibri"/>
                <a:sym typeface="Calibri"/>
              </a:rPr>
              <a:t> a porta e </a:t>
            </a:r>
            <a:r>
              <a:rPr lang="en-GB" dirty="0" err="1">
                <a:latin typeface="Calibri"/>
                <a:ea typeface="Calibri"/>
                <a:cs typeface="Calibri"/>
                <a:sym typeface="Calibri"/>
              </a:rPr>
              <a:t>sendo</a:t>
            </a:r>
            <a:r>
              <a:rPr lang="en-GB" dirty="0">
                <a:latin typeface="Calibri"/>
                <a:ea typeface="Calibri"/>
                <a:cs typeface="Calibri"/>
                <a:sym typeface="Calibri"/>
              </a:rPr>
              <a:t> </a:t>
            </a:r>
            <a:r>
              <a:rPr lang="en-GB" dirty="0" err="1">
                <a:latin typeface="Calibri"/>
                <a:ea typeface="Calibri"/>
                <a:cs typeface="Calibri"/>
                <a:sym typeface="Calibri"/>
              </a:rPr>
              <a:t>verbalmente</a:t>
            </a:r>
            <a:r>
              <a:rPr lang="en-GB" dirty="0">
                <a:latin typeface="Calibri"/>
                <a:ea typeface="Calibri"/>
                <a:cs typeface="Calibri"/>
                <a:sym typeface="Calibri"/>
              </a:rPr>
              <a:t> </a:t>
            </a:r>
            <a:r>
              <a:rPr lang="en-GB" dirty="0" err="1">
                <a:latin typeface="Calibri"/>
                <a:ea typeface="Calibri"/>
                <a:cs typeface="Calibri"/>
                <a:sym typeface="Calibri"/>
              </a:rPr>
              <a:t>abusivo</a:t>
            </a:r>
            <a:r>
              <a:rPr lang="en-GB" dirty="0">
                <a:latin typeface="Calibri"/>
                <a:ea typeface="Calibri"/>
                <a:cs typeface="Calibri"/>
                <a:sym typeface="Calibri"/>
              </a:rPr>
              <a:t> com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funcionários</a:t>
            </a:r>
            <a:r>
              <a:rPr lang="en-GB" dirty="0">
                <a:latin typeface="Calibri"/>
                <a:ea typeface="Calibri"/>
                <a:cs typeface="Calibri"/>
                <a:sym typeface="Calibri"/>
              </a:rPr>
              <a:t> que </a:t>
            </a:r>
            <a:r>
              <a:rPr lang="en-GB" dirty="0" err="1">
                <a:latin typeface="Calibri"/>
                <a:ea typeface="Calibri"/>
                <a:cs typeface="Calibri"/>
                <a:sym typeface="Calibri"/>
              </a:rPr>
              <a:t>passam</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ele</a:t>
            </a:r>
            <a:r>
              <a:rPr lang="en-GB" dirty="0">
                <a:latin typeface="Calibri"/>
                <a:ea typeface="Calibri"/>
                <a:cs typeface="Calibri"/>
                <a:sym typeface="Calibri"/>
              </a:rPr>
              <a:t>. </a:t>
            </a:r>
          </a:p>
          <a:p>
            <a:pPr marL="0" lvl="0" indent="0" algn="just" rtl="0">
              <a:lnSpc>
                <a:spcPct val="115000"/>
              </a:lnSpc>
              <a:spcBef>
                <a:spcPts val="0"/>
              </a:spcBef>
              <a:spcAft>
                <a:spcPts val="0"/>
              </a:spcAft>
              <a:buNone/>
            </a:pPr>
            <a:endParaRPr lang="en-GB" dirty="0">
              <a:latin typeface="Calibri"/>
              <a:ea typeface="Calibri"/>
              <a:cs typeface="Calibri"/>
              <a:sym typeface="Calibri"/>
            </a:endParaRPr>
          </a:p>
          <a:p>
            <a:pPr marL="0" lvl="0" indent="0" algn="just" rtl="0">
              <a:lnSpc>
                <a:spcPct val="115000"/>
              </a:lnSpc>
              <a:spcBef>
                <a:spcPts val="0"/>
              </a:spcBef>
              <a:spcAft>
                <a:spcPts val="0"/>
              </a:spcAft>
              <a:buNone/>
            </a:pPr>
            <a:r>
              <a:rPr lang="en-GB" dirty="0">
                <a:latin typeface="Calibri"/>
                <a:ea typeface="Calibri"/>
                <a:cs typeface="Calibri"/>
                <a:sym typeface="Calibri"/>
              </a:rPr>
              <a:t>A </a:t>
            </a:r>
            <a:r>
              <a:rPr lang="en-GB" dirty="0" err="1">
                <a:latin typeface="Calibri"/>
                <a:ea typeface="Calibri"/>
                <a:cs typeface="Calibri"/>
                <a:sym typeface="Calibri"/>
              </a:rPr>
              <a:t>agitação</a:t>
            </a:r>
            <a:r>
              <a:rPr lang="en-GB" dirty="0">
                <a:latin typeface="Calibri"/>
                <a:ea typeface="Calibri"/>
                <a:cs typeface="Calibri"/>
                <a:sym typeface="Calibri"/>
              </a:rPr>
              <a:t> de Tom </a:t>
            </a:r>
            <a:r>
              <a:rPr lang="en-GB" dirty="0" err="1">
                <a:latin typeface="Calibri"/>
                <a:ea typeface="Calibri"/>
                <a:cs typeface="Calibri"/>
                <a:sym typeface="Calibri"/>
              </a:rPr>
              <a:t>resulta</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sua</a:t>
            </a:r>
            <a:r>
              <a:rPr lang="en-GB" dirty="0">
                <a:latin typeface="Calibri"/>
                <a:ea typeface="Calibri"/>
                <a:cs typeface="Calibri"/>
                <a:sym typeface="Calibri"/>
              </a:rPr>
              <a:t>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física</a:t>
            </a:r>
            <a:r>
              <a:rPr lang="en-GB" dirty="0">
                <a:latin typeface="Calibri"/>
                <a:ea typeface="Calibri"/>
                <a:cs typeface="Calibri"/>
                <a:sym typeface="Calibri"/>
              </a:rPr>
              <a:t> e </a:t>
            </a:r>
            <a:r>
              <a:rPr lang="en-GB" dirty="0" err="1">
                <a:latin typeface="Calibri"/>
                <a:ea typeface="Calibri"/>
                <a:cs typeface="Calibri"/>
                <a:sym typeface="Calibri"/>
              </a:rPr>
              <a:t>química</a:t>
            </a:r>
            <a:r>
              <a:rPr lang="en-GB" dirty="0">
                <a:latin typeface="Calibri"/>
                <a:ea typeface="Calibri"/>
                <a:cs typeface="Calibri"/>
                <a:sym typeface="Calibri"/>
              </a:rPr>
              <a:t>. </a:t>
            </a:r>
            <a:r>
              <a:rPr lang="en-GB" dirty="0" err="1">
                <a:latin typeface="Calibri"/>
                <a:ea typeface="Calibri"/>
                <a:cs typeface="Calibri"/>
                <a:sym typeface="Calibri"/>
              </a:rPr>
              <a:t>Isso</a:t>
            </a:r>
            <a:r>
              <a:rPr lang="en-GB" dirty="0">
                <a:latin typeface="Calibri"/>
                <a:ea typeface="Calibri"/>
                <a:cs typeface="Calibri"/>
                <a:sym typeface="Calibri"/>
              </a:rPr>
              <a:t> </a:t>
            </a:r>
            <a:r>
              <a:rPr lang="en-GB" dirty="0" err="1">
                <a:latin typeface="Calibri"/>
                <a:ea typeface="Calibri"/>
                <a:cs typeface="Calibri"/>
                <a:sym typeface="Calibri"/>
              </a:rPr>
              <a:t>foi</a:t>
            </a:r>
            <a:r>
              <a:rPr lang="en-GB" dirty="0">
                <a:latin typeface="Calibri"/>
                <a:ea typeface="Calibri"/>
                <a:cs typeface="Calibri"/>
                <a:sym typeface="Calibri"/>
              </a:rPr>
              <a:t> </a:t>
            </a:r>
            <a:r>
              <a:rPr lang="en-GB" dirty="0" err="1">
                <a:latin typeface="Calibri"/>
                <a:ea typeface="Calibri"/>
                <a:cs typeface="Calibri"/>
                <a:sym typeface="Calibri"/>
              </a:rPr>
              <a:t>justificado</a:t>
            </a:r>
            <a:r>
              <a:rPr lang="en-GB" dirty="0">
                <a:latin typeface="Calibri"/>
                <a:ea typeface="Calibri"/>
                <a:cs typeface="Calibri"/>
                <a:sym typeface="Calibri"/>
              </a:rPr>
              <a:t> pela equipe do </a:t>
            </a:r>
            <a:r>
              <a:rPr lang="en-GB" dirty="0" err="1">
                <a:latin typeface="Calibri"/>
                <a:ea typeface="Calibri"/>
                <a:cs typeface="Calibri"/>
                <a:sym typeface="Calibri"/>
              </a:rPr>
              <a:t>serviço</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necessário</a:t>
            </a:r>
            <a:r>
              <a:rPr lang="en-GB" dirty="0">
                <a:latin typeface="Calibri"/>
                <a:ea typeface="Calibri"/>
                <a:cs typeface="Calibri"/>
                <a:sym typeface="Calibri"/>
              </a:rPr>
              <a:t> para a </a:t>
            </a:r>
            <a:r>
              <a:rPr lang="en-GB" dirty="0" err="1">
                <a:latin typeface="Calibri"/>
                <a:ea typeface="Calibri"/>
                <a:cs typeface="Calibri"/>
                <a:sym typeface="Calibri"/>
              </a:rPr>
              <a:t>segurança</a:t>
            </a:r>
            <a:r>
              <a:rPr lang="en-GB" dirty="0">
                <a:latin typeface="Calibri"/>
                <a:ea typeface="Calibri"/>
                <a:cs typeface="Calibri"/>
                <a:sym typeface="Calibri"/>
              </a:rPr>
              <a:t> dele e de </a:t>
            </a:r>
            <a:r>
              <a:rPr lang="en-GB" dirty="0" err="1">
                <a:latin typeface="Calibri"/>
                <a:ea typeface="Calibri"/>
                <a:cs typeface="Calibri"/>
                <a:sym typeface="Calibri"/>
              </a:rPr>
              <a:t>outras</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a:t>
            </a:r>
          </a:p>
          <a:p>
            <a:pPr marL="0" lvl="0" indent="0" algn="l" rtl="0">
              <a:lnSpc>
                <a:spcPct val="115000"/>
              </a:lnSpc>
              <a:spcBef>
                <a:spcPts val="0"/>
              </a:spcBef>
              <a:spcAft>
                <a:spcPts val="0"/>
              </a:spcAft>
              <a:buNone/>
            </a:pP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a:solidFill>
                  <a:srgbClr val="548DD4"/>
                </a:solidFill>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602" name="Google Shape;602;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72</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dirty="0" err="1">
                <a:solidFill>
                  <a:srgbClr val="548DD4"/>
                </a:solidFill>
                <a:latin typeface="Calibri"/>
                <a:ea typeface="Calibri"/>
                <a:cs typeface="Calibri"/>
                <a:sym typeface="Calibri"/>
              </a:rPr>
              <a:t>Peça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respondam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às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seguintes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perguntas</a:t>
            </a:r>
            <a:r>
              <a:rPr lang="en-GB" dirty="0">
                <a:solidFill>
                  <a:srgbClr val="548DD4"/>
                </a:solidFill>
                <a:latin typeface="Calibri"/>
                <a:ea typeface="Calibri"/>
                <a:cs typeface="Calibri"/>
                <a:sym typeface="Calibri"/>
              </a:rPr>
              <a:t>:</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Calibri"/>
              <a:buAutoNum type="arabicPeriod"/>
            </a:pPr>
            <a:r>
              <a:rPr lang="en-GB" b="1" dirty="0">
                <a:latin typeface="Calibri"/>
                <a:ea typeface="Calibri"/>
                <a:cs typeface="Calibri"/>
                <a:sym typeface="Calibri"/>
              </a:rPr>
              <a:t>O que </a:t>
            </a:r>
            <a:r>
              <a:rPr lang="en-GB" b="1" dirty="0" err="1">
                <a:latin typeface="Calibri"/>
                <a:ea typeface="Calibri"/>
                <a:cs typeface="Calibri"/>
                <a:sym typeface="Calibri"/>
              </a:rPr>
              <a:t>você</a:t>
            </a:r>
            <a:r>
              <a:rPr lang="en-GB" b="1" dirty="0">
                <a:latin typeface="Calibri"/>
                <a:ea typeface="Calibri"/>
                <a:cs typeface="Calibri"/>
                <a:sym typeface="Calibri"/>
              </a:rPr>
              <a:t> </a:t>
            </a:r>
            <a:r>
              <a:rPr lang="en-GB" b="1" dirty="0" err="1">
                <a:latin typeface="Calibri"/>
                <a:ea typeface="Calibri"/>
                <a:cs typeface="Calibri"/>
                <a:sym typeface="Calibri"/>
              </a:rPr>
              <a:t>pensa</a:t>
            </a:r>
            <a:r>
              <a:rPr lang="en-GB" b="1" dirty="0">
                <a:latin typeface="Calibri"/>
                <a:ea typeface="Calibri"/>
                <a:cs typeface="Calibri"/>
                <a:sym typeface="Calibri"/>
              </a:rPr>
              <a:t> </a:t>
            </a:r>
            <a:r>
              <a:rPr lang="en-GB" b="1" dirty="0" err="1">
                <a:latin typeface="Calibri"/>
                <a:ea typeface="Calibri"/>
                <a:cs typeface="Calibri"/>
                <a:sym typeface="Calibri"/>
              </a:rPr>
              <a:t>sobre</a:t>
            </a:r>
            <a:r>
              <a:rPr lang="en-GB" b="1" dirty="0">
                <a:latin typeface="Calibri"/>
                <a:ea typeface="Calibri"/>
                <a:cs typeface="Calibri"/>
                <a:sym typeface="Calibri"/>
              </a:rPr>
              <a:t> </a:t>
            </a:r>
            <a:r>
              <a:rPr lang="en-GB" b="1" dirty="0" err="1">
                <a:latin typeface="Calibri"/>
                <a:ea typeface="Calibri"/>
                <a:cs typeface="Calibri"/>
                <a:sym typeface="Calibri"/>
              </a:rPr>
              <a:t>este</a:t>
            </a:r>
            <a:r>
              <a:rPr lang="en-GB" b="1" dirty="0">
                <a:latin typeface="Calibri"/>
                <a:ea typeface="Calibri"/>
                <a:cs typeface="Calibri"/>
                <a:sym typeface="Calibri"/>
              </a:rPr>
              <a:t> </a:t>
            </a:r>
            <a:r>
              <a:rPr lang="en-GB" b="1" dirty="0" err="1">
                <a:latin typeface="Calibri"/>
                <a:ea typeface="Calibri"/>
                <a:cs typeface="Calibri"/>
                <a:sym typeface="Calibri"/>
              </a:rPr>
              <a:t>caso</a:t>
            </a:r>
            <a:r>
              <a:rPr lang="en-GB" b="1" dirty="0">
                <a:latin typeface="Calibri"/>
                <a:ea typeface="Calibri"/>
                <a:cs typeface="Calibri"/>
                <a:sym typeface="Calibri"/>
              </a:rPr>
              <a:t>? </a:t>
            </a:r>
          </a:p>
          <a:p>
            <a:pPr marL="342900" marR="0" lvl="0" indent="-342900" algn="l" rtl="0">
              <a:lnSpc>
                <a:spcPct val="115000"/>
              </a:lnSpc>
              <a:spcBef>
                <a:spcPts val="0"/>
              </a:spcBef>
              <a:spcAft>
                <a:spcPts val="0"/>
              </a:spcAft>
              <a:buClr>
                <a:schemeClr val="dk1"/>
              </a:buClr>
              <a:buSzPts val="1200"/>
              <a:buFont typeface="Calibri"/>
              <a:buAutoNum type="arabicPeriod"/>
            </a:pPr>
            <a:r>
              <a:rPr lang="en-GB" b="1" dirty="0" err="1">
                <a:latin typeface="Calibri"/>
                <a:ea typeface="Calibri"/>
                <a:cs typeface="Calibri"/>
                <a:sym typeface="Calibri"/>
              </a:rPr>
              <a:t>Situações</a:t>
            </a:r>
            <a:r>
              <a:rPr lang="en-GB" b="1" dirty="0">
                <a:latin typeface="Calibri"/>
                <a:ea typeface="Calibri"/>
                <a:cs typeface="Calibri"/>
                <a:sym typeface="Calibri"/>
              </a:rPr>
              <a:t> </a:t>
            </a:r>
            <a:r>
              <a:rPr lang="en-GB" b="1" dirty="0" err="1">
                <a:latin typeface="Calibri"/>
                <a:ea typeface="Calibri"/>
                <a:cs typeface="Calibri"/>
                <a:sym typeface="Calibri"/>
              </a:rPr>
              <a:t>como</a:t>
            </a:r>
            <a:r>
              <a:rPr lang="en-GB" b="1" dirty="0">
                <a:latin typeface="Calibri"/>
                <a:ea typeface="Calibri"/>
                <a:cs typeface="Calibri"/>
                <a:sym typeface="Calibri"/>
              </a:rPr>
              <a:t> </a:t>
            </a:r>
            <a:r>
              <a:rPr lang="en-GB" b="1" dirty="0" err="1">
                <a:latin typeface="Calibri"/>
                <a:ea typeface="Calibri"/>
                <a:cs typeface="Calibri"/>
                <a:sym typeface="Calibri"/>
              </a:rPr>
              <a:t>esta</a:t>
            </a:r>
            <a:r>
              <a:rPr lang="en-GB" b="1" dirty="0">
                <a:latin typeface="Calibri"/>
                <a:ea typeface="Calibri"/>
                <a:cs typeface="Calibri"/>
                <a:sym typeface="Calibri"/>
              </a:rPr>
              <a:t> </a:t>
            </a:r>
            <a:r>
              <a:rPr lang="en-GB" b="1" dirty="0" err="1">
                <a:latin typeface="Calibri"/>
                <a:ea typeface="Calibri"/>
                <a:cs typeface="Calibri"/>
                <a:sym typeface="Calibri"/>
              </a:rPr>
              <a:t>são</a:t>
            </a:r>
            <a:r>
              <a:rPr lang="en-GB" b="1" dirty="0">
                <a:latin typeface="Calibri"/>
                <a:ea typeface="Calibri"/>
                <a:cs typeface="Calibri"/>
                <a:sym typeface="Calibri"/>
              </a:rPr>
              <a:t> </a:t>
            </a:r>
            <a:r>
              <a:rPr lang="en-GB" b="1" dirty="0" err="1">
                <a:latin typeface="Calibri"/>
                <a:ea typeface="Calibri"/>
                <a:cs typeface="Calibri"/>
                <a:sym typeface="Calibri"/>
              </a:rPr>
              <a:t>comuns</a:t>
            </a:r>
            <a:r>
              <a:rPr lang="en-GB" b="1" dirty="0">
                <a:latin typeface="Calibri"/>
                <a:ea typeface="Calibri"/>
                <a:cs typeface="Calibri"/>
                <a:sym typeface="Calibri"/>
              </a:rPr>
              <a:t> no </a:t>
            </a:r>
            <a:r>
              <a:rPr lang="en-GB" b="1" dirty="0" err="1">
                <a:latin typeface="Calibri"/>
                <a:ea typeface="Calibri"/>
                <a:cs typeface="Calibri"/>
                <a:sym typeface="Calibri"/>
              </a:rPr>
              <a:t>seu</a:t>
            </a:r>
            <a:r>
              <a:rPr lang="en-GB" b="1" dirty="0">
                <a:latin typeface="Calibri"/>
                <a:ea typeface="Calibri"/>
                <a:cs typeface="Calibri"/>
                <a:sym typeface="Calibri"/>
              </a:rPr>
              <a:t> </a:t>
            </a:r>
            <a:r>
              <a:rPr lang="en-GB" b="1" dirty="0" err="1">
                <a:latin typeface="Calibri"/>
                <a:ea typeface="Calibri"/>
                <a:cs typeface="Calibri"/>
                <a:sym typeface="Calibri"/>
              </a:rPr>
              <a:t>serviço</a:t>
            </a:r>
            <a:r>
              <a:rPr lang="en-GB" b="1" dirty="0">
                <a:latin typeface="Calibri"/>
                <a:ea typeface="Calibri"/>
                <a:cs typeface="Calibri"/>
                <a:sym typeface="Calibri"/>
              </a:rPr>
              <a:t>? </a:t>
            </a:r>
          </a:p>
          <a:p>
            <a:pPr marL="342900" marR="0" lvl="0" indent="-342900" algn="l" rtl="0">
              <a:lnSpc>
                <a:spcPct val="115000"/>
              </a:lnSpc>
              <a:spcBef>
                <a:spcPts val="0"/>
              </a:spcBef>
              <a:spcAft>
                <a:spcPts val="0"/>
              </a:spcAft>
              <a:buClr>
                <a:schemeClr val="dk1"/>
              </a:buClr>
              <a:buSzPts val="1200"/>
              <a:buFont typeface="Calibri"/>
              <a:buAutoNum type="arabicPeriod"/>
            </a:pPr>
            <a:r>
              <a:rPr lang="en-GB" b="1" dirty="0">
                <a:latin typeface="Calibri"/>
                <a:ea typeface="Calibri"/>
                <a:cs typeface="Calibri"/>
                <a:sym typeface="Calibri"/>
              </a:rPr>
              <a:t>O </a:t>
            </a:r>
            <a:r>
              <a:rPr lang="en-GB" b="1" dirty="0" err="1">
                <a:latin typeface="Calibri"/>
                <a:ea typeface="Calibri"/>
                <a:cs typeface="Calibri"/>
                <a:sym typeface="Calibri"/>
              </a:rPr>
              <a:t>uso</a:t>
            </a:r>
            <a:r>
              <a:rPr lang="en-GB" b="1" dirty="0">
                <a:latin typeface="Calibri"/>
                <a:ea typeface="Calibri"/>
                <a:cs typeface="Calibri"/>
                <a:sym typeface="Calibri"/>
              </a:rPr>
              <a:t> de </a:t>
            </a:r>
            <a:r>
              <a:rPr lang="en-GB" b="1" dirty="0" err="1">
                <a:latin typeface="Calibri"/>
                <a:ea typeface="Calibri"/>
                <a:cs typeface="Calibri"/>
                <a:sym typeface="Calibri"/>
              </a:rPr>
              <a:t>contenção</a:t>
            </a:r>
            <a:r>
              <a:rPr lang="en-GB" b="1" dirty="0">
                <a:latin typeface="Calibri"/>
                <a:ea typeface="Calibri"/>
                <a:cs typeface="Calibri"/>
                <a:sym typeface="Calibri"/>
              </a:rPr>
              <a:t> </a:t>
            </a:r>
            <a:r>
              <a:rPr lang="en-GB" b="1" dirty="0" err="1">
                <a:latin typeface="Calibri"/>
                <a:ea typeface="Calibri"/>
                <a:cs typeface="Calibri"/>
                <a:sym typeface="Calibri"/>
              </a:rPr>
              <a:t>neste</a:t>
            </a:r>
            <a:r>
              <a:rPr lang="en-GB" b="1" dirty="0">
                <a:latin typeface="Calibri"/>
                <a:ea typeface="Calibri"/>
                <a:cs typeface="Calibri"/>
                <a:sym typeface="Calibri"/>
              </a:rPr>
              <a:t> </a:t>
            </a:r>
            <a:r>
              <a:rPr lang="en-GB" b="1" dirty="0" err="1">
                <a:latin typeface="Calibri"/>
                <a:ea typeface="Calibri"/>
                <a:cs typeface="Calibri"/>
                <a:sym typeface="Calibri"/>
              </a:rPr>
              <a:t>caso</a:t>
            </a:r>
            <a:r>
              <a:rPr lang="en-GB" b="1" dirty="0">
                <a:latin typeface="Calibri"/>
                <a:ea typeface="Calibri"/>
                <a:cs typeface="Calibri"/>
                <a:sym typeface="Calibri"/>
              </a:rPr>
              <a:t> </a:t>
            </a:r>
            <a:r>
              <a:rPr lang="en-GB" b="1" dirty="0" err="1">
                <a:latin typeface="Calibri"/>
                <a:ea typeface="Calibri"/>
                <a:cs typeface="Calibri"/>
                <a:sym typeface="Calibri"/>
              </a:rPr>
              <a:t>foi</a:t>
            </a:r>
            <a:r>
              <a:rPr lang="en-GB" b="1" dirty="0">
                <a:latin typeface="Calibri"/>
                <a:ea typeface="Calibri"/>
                <a:cs typeface="Calibri"/>
                <a:sym typeface="Calibri"/>
              </a:rPr>
              <a:t> </a:t>
            </a:r>
            <a:r>
              <a:rPr lang="en-GB" b="1" dirty="0" err="1">
                <a:latin typeface="Calibri"/>
                <a:ea typeface="Calibri"/>
                <a:cs typeface="Calibri"/>
                <a:sym typeface="Calibri"/>
              </a:rPr>
              <a:t>inevitável</a:t>
            </a:r>
            <a:r>
              <a:rPr lang="en-GB" b="1" dirty="0">
                <a:latin typeface="Calibri"/>
                <a:ea typeface="Calibri"/>
                <a:cs typeface="Calibri"/>
                <a:sym typeface="Calibri"/>
              </a:rPr>
              <a:t>? O que </a:t>
            </a:r>
            <a:r>
              <a:rPr lang="en-GB" b="1" dirty="0" err="1">
                <a:latin typeface="Calibri"/>
                <a:ea typeface="Calibri"/>
                <a:cs typeface="Calibri"/>
                <a:sym typeface="Calibri"/>
              </a:rPr>
              <a:t>poderia</a:t>
            </a:r>
            <a:r>
              <a:rPr lang="en-GB" b="1" dirty="0">
                <a:latin typeface="Calibri"/>
                <a:ea typeface="Calibri"/>
                <a:cs typeface="Calibri"/>
                <a:sym typeface="Calibri"/>
              </a:rPr>
              <a:t> </a:t>
            </a:r>
            <a:r>
              <a:rPr lang="en-GB" b="1" dirty="0" err="1">
                <a:latin typeface="Calibri"/>
                <a:ea typeface="Calibri"/>
                <a:cs typeface="Calibri"/>
                <a:sym typeface="Calibri"/>
              </a:rPr>
              <a:t>ter</a:t>
            </a:r>
            <a:r>
              <a:rPr lang="en-GB" b="1" dirty="0">
                <a:latin typeface="Calibri"/>
                <a:ea typeface="Calibri"/>
                <a:cs typeface="Calibri"/>
                <a:sym typeface="Calibri"/>
              </a:rPr>
              <a:t> </a:t>
            </a:r>
            <a:r>
              <a:rPr lang="en-GB" b="1" dirty="0" err="1">
                <a:latin typeface="Calibri"/>
                <a:ea typeface="Calibri"/>
                <a:cs typeface="Calibri"/>
                <a:sym typeface="Calibri"/>
              </a:rPr>
              <a:t>sido</a:t>
            </a:r>
            <a:r>
              <a:rPr lang="en-GB" b="1" dirty="0">
                <a:latin typeface="Calibri"/>
                <a:ea typeface="Calibri"/>
                <a:cs typeface="Calibri"/>
                <a:sym typeface="Calibri"/>
              </a:rPr>
              <a:t> </a:t>
            </a:r>
            <a:r>
              <a:rPr lang="en-GB" b="1" dirty="0" err="1">
                <a:latin typeface="Calibri"/>
                <a:ea typeface="Calibri"/>
                <a:cs typeface="Calibri"/>
                <a:sym typeface="Calibri"/>
              </a:rPr>
              <a:t>feito</a:t>
            </a:r>
            <a:r>
              <a:rPr lang="en-GB" b="1" dirty="0">
                <a:latin typeface="Calibri"/>
                <a:ea typeface="Calibri"/>
                <a:cs typeface="Calibri"/>
                <a:sym typeface="Calibri"/>
              </a:rPr>
              <a:t> para </a:t>
            </a:r>
            <a:r>
              <a:rPr lang="en-GB" b="1" dirty="0" err="1">
                <a:latin typeface="Calibri"/>
                <a:ea typeface="Calibri"/>
                <a:cs typeface="Calibri"/>
                <a:sym typeface="Calibri"/>
              </a:rPr>
              <a:t>evitá</a:t>
            </a:r>
            <a:r>
              <a:rPr lang="en-GB" b="1" dirty="0">
                <a:latin typeface="Calibri"/>
                <a:ea typeface="Calibri"/>
                <a:cs typeface="Calibri"/>
                <a:sym typeface="Calibri"/>
              </a:rPr>
              <a:t>-lo? </a:t>
            </a:r>
          </a:p>
          <a:p>
            <a:pPr marL="342900" marR="0" lvl="0" indent="-342900" algn="l" rtl="0">
              <a:lnSpc>
                <a:spcPct val="115000"/>
              </a:lnSpc>
              <a:spcBef>
                <a:spcPts val="0"/>
              </a:spcBef>
              <a:spcAft>
                <a:spcPts val="0"/>
              </a:spcAft>
              <a:buClr>
                <a:schemeClr val="dk1"/>
              </a:buClr>
              <a:buSzPts val="1200"/>
              <a:buFont typeface="Calibri"/>
              <a:buAutoNum type="arabicPeriod"/>
            </a:pPr>
            <a:r>
              <a:rPr lang="en-GB" b="1" dirty="0">
                <a:latin typeface="Calibri"/>
                <a:ea typeface="Calibri"/>
                <a:cs typeface="Calibri"/>
                <a:sym typeface="Calibri"/>
              </a:rPr>
              <a:t>De </a:t>
            </a:r>
            <a:r>
              <a:rPr lang="en-GB" b="1" dirty="0" err="1">
                <a:latin typeface="Calibri"/>
                <a:ea typeface="Calibri"/>
                <a:cs typeface="Calibri"/>
                <a:sym typeface="Calibri"/>
              </a:rPr>
              <a:t>quem</a:t>
            </a:r>
            <a:r>
              <a:rPr lang="en-GB" b="1" dirty="0">
                <a:latin typeface="Calibri"/>
                <a:ea typeface="Calibri"/>
                <a:cs typeface="Calibri"/>
                <a:sym typeface="Calibri"/>
              </a:rPr>
              <a:t> </a:t>
            </a:r>
            <a:r>
              <a:rPr lang="en-GB" b="1" dirty="0" err="1">
                <a:latin typeface="Calibri"/>
                <a:ea typeface="Calibri"/>
                <a:cs typeface="Calibri"/>
                <a:sym typeface="Calibri"/>
              </a:rPr>
              <a:t>foi</a:t>
            </a:r>
            <a:r>
              <a:rPr lang="en-GB" b="1" dirty="0">
                <a:latin typeface="Calibri"/>
                <a:ea typeface="Calibri"/>
                <a:cs typeface="Calibri"/>
                <a:sym typeface="Calibri"/>
              </a:rPr>
              <a:t> à </a:t>
            </a:r>
            <a:r>
              <a:rPr lang="en-GB" b="1" dirty="0" err="1">
                <a:latin typeface="Calibri"/>
                <a:ea typeface="Calibri"/>
                <a:cs typeface="Calibri"/>
                <a:sym typeface="Calibri"/>
              </a:rPr>
              <a:t>responsabilidade</a:t>
            </a:r>
            <a:r>
              <a:rPr lang="en-GB" b="1" dirty="0">
                <a:latin typeface="Calibri"/>
                <a:ea typeface="Calibri"/>
                <a:cs typeface="Calibri"/>
                <a:sym typeface="Calibri"/>
              </a:rPr>
              <a:t>? A </a:t>
            </a:r>
            <a:r>
              <a:rPr lang="en-GB" b="1" dirty="0" err="1">
                <a:latin typeface="Calibri"/>
                <a:ea typeface="Calibri"/>
                <a:cs typeface="Calibri"/>
                <a:sym typeface="Calibri"/>
              </a:rPr>
              <a:t>responsabilidade</a:t>
            </a:r>
            <a:r>
              <a:rPr lang="en-GB" b="1" dirty="0">
                <a:latin typeface="Calibri"/>
                <a:ea typeface="Calibri"/>
                <a:cs typeface="Calibri"/>
                <a:sym typeface="Calibri"/>
              </a:rPr>
              <a:t> </a:t>
            </a:r>
            <a:r>
              <a:rPr lang="en-GB" b="1" dirty="0" err="1">
                <a:latin typeface="Calibri"/>
                <a:ea typeface="Calibri"/>
                <a:cs typeface="Calibri"/>
                <a:sym typeface="Calibri"/>
              </a:rPr>
              <a:t>foi</a:t>
            </a:r>
            <a:r>
              <a:rPr lang="en-GB" b="1" dirty="0">
                <a:latin typeface="Calibri"/>
                <a:ea typeface="Calibri"/>
                <a:cs typeface="Calibri"/>
                <a:sym typeface="Calibri"/>
              </a:rPr>
              <a:t> </a:t>
            </a:r>
            <a:r>
              <a:rPr lang="en-GB" b="1" dirty="0" err="1">
                <a:latin typeface="Calibri"/>
                <a:ea typeface="Calibri"/>
                <a:cs typeface="Calibri"/>
                <a:sym typeface="Calibri"/>
              </a:rPr>
              <a:t>apenas</a:t>
            </a:r>
            <a:r>
              <a:rPr lang="en-GB" b="1" dirty="0">
                <a:latin typeface="Calibri"/>
                <a:ea typeface="Calibri"/>
                <a:cs typeface="Calibri"/>
                <a:sym typeface="Calibri"/>
              </a:rPr>
              <a:t> da </a:t>
            </a:r>
            <a:r>
              <a:rPr lang="en-GB" b="1" dirty="0" err="1">
                <a:latin typeface="Calibri"/>
                <a:ea typeface="Calibri"/>
                <a:cs typeface="Calibri"/>
                <a:sym typeface="Calibri"/>
              </a:rPr>
              <a:t>enfermeira</a:t>
            </a:r>
            <a:r>
              <a:rPr lang="en-GB" b="1" dirty="0">
                <a:latin typeface="Calibri"/>
                <a:ea typeface="Calibri"/>
                <a:cs typeface="Calibri"/>
                <a:sym typeface="Calibri"/>
              </a:rPr>
              <a:t>? </a:t>
            </a:r>
          </a:p>
          <a:p>
            <a:pPr marL="342900" marR="0" lvl="0" indent="-342900" algn="l" rtl="0">
              <a:lnSpc>
                <a:spcPct val="115000"/>
              </a:lnSpc>
              <a:spcBef>
                <a:spcPts val="0"/>
              </a:spcBef>
              <a:spcAft>
                <a:spcPts val="0"/>
              </a:spcAft>
              <a:buClr>
                <a:schemeClr val="dk1"/>
              </a:buClr>
              <a:buSzPts val="1200"/>
              <a:buFont typeface="Calibri"/>
              <a:buAutoNum type="arabicPeriod"/>
            </a:pPr>
            <a:r>
              <a:rPr lang="en-GB" b="1" dirty="0">
                <a:latin typeface="Calibri"/>
                <a:ea typeface="Calibri"/>
                <a:cs typeface="Calibri"/>
                <a:sym typeface="Calibri"/>
              </a:rPr>
              <a:t>Em </a:t>
            </a:r>
            <a:r>
              <a:rPr lang="en-GB" b="1" dirty="0" err="1">
                <a:latin typeface="Calibri"/>
                <a:ea typeface="Calibri"/>
                <a:cs typeface="Calibri"/>
                <a:sym typeface="Calibri"/>
              </a:rPr>
              <a:t>sua</a:t>
            </a:r>
            <a:r>
              <a:rPr lang="en-GB" b="1" dirty="0">
                <a:latin typeface="Calibri"/>
                <a:ea typeface="Calibri"/>
                <a:cs typeface="Calibri"/>
                <a:sym typeface="Calibri"/>
              </a:rPr>
              <a:t> </a:t>
            </a:r>
            <a:r>
              <a:rPr lang="en-GB" b="1" dirty="0" err="1">
                <a:latin typeface="Calibri"/>
                <a:ea typeface="Calibri"/>
                <a:cs typeface="Calibri"/>
                <a:sym typeface="Calibri"/>
              </a:rPr>
              <a:t>opinião</a:t>
            </a:r>
            <a:r>
              <a:rPr lang="en-GB" b="1" dirty="0">
                <a:latin typeface="Calibri"/>
                <a:ea typeface="Calibri"/>
                <a:cs typeface="Calibri"/>
                <a:sym typeface="Calibri"/>
              </a:rPr>
              <a:t>, qual </a:t>
            </a:r>
            <a:r>
              <a:rPr lang="en-GB" b="1" dirty="0" err="1">
                <a:latin typeface="Calibri"/>
                <a:ea typeface="Calibri"/>
                <a:cs typeface="Calibri"/>
                <a:sym typeface="Calibri"/>
              </a:rPr>
              <a:t>foi</a:t>
            </a:r>
            <a:r>
              <a:rPr lang="en-GB" b="1" dirty="0">
                <a:latin typeface="Calibri"/>
                <a:ea typeface="Calibri"/>
                <a:cs typeface="Calibri"/>
                <a:sym typeface="Calibri"/>
              </a:rPr>
              <a:t> o </a:t>
            </a:r>
            <a:r>
              <a:rPr lang="en-GB" b="1" dirty="0" err="1">
                <a:latin typeface="Calibri"/>
                <a:ea typeface="Calibri"/>
                <a:cs typeface="Calibri"/>
                <a:sym typeface="Calibri"/>
              </a:rPr>
              <a:t>impacto</a:t>
            </a:r>
            <a:r>
              <a:rPr lang="en-GB" b="1" dirty="0">
                <a:latin typeface="Calibri"/>
                <a:ea typeface="Calibri"/>
                <a:cs typeface="Calibri"/>
                <a:sym typeface="Calibri"/>
              </a:rPr>
              <a:t> </a:t>
            </a:r>
            <a:r>
              <a:rPr lang="en-GB" b="1" dirty="0" err="1">
                <a:latin typeface="Calibri"/>
                <a:ea typeface="Calibri"/>
                <a:cs typeface="Calibri"/>
                <a:sym typeface="Calibri"/>
              </a:rPr>
              <a:t>deste</a:t>
            </a:r>
            <a:r>
              <a:rPr lang="en-GB" b="1" dirty="0">
                <a:latin typeface="Calibri"/>
                <a:ea typeface="Calibri"/>
                <a:cs typeface="Calibri"/>
                <a:sym typeface="Calibri"/>
              </a:rPr>
              <a:t> </a:t>
            </a:r>
            <a:r>
              <a:rPr lang="en-GB" b="1" dirty="0" err="1">
                <a:latin typeface="Calibri"/>
                <a:ea typeface="Calibri"/>
                <a:cs typeface="Calibri"/>
                <a:sym typeface="Calibri"/>
              </a:rPr>
              <a:t>incidente</a:t>
            </a:r>
            <a:r>
              <a:rPr lang="en-GB" b="1" dirty="0">
                <a:latin typeface="Calibri"/>
                <a:ea typeface="Calibri"/>
                <a:cs typeface="Calibri"/>
                <a:sym typeface="Calibri"/>
              </a:rPr>
              <a:t> no </a:t>
            </a:r>
            <a:r>
              <a:rPr lang="en-GB" b="1" dirty="0" err="1">
                <a:latin typeface="Calibri"/>
                <a:ea typeface="Calibri"/>
                <a:cs typeface="Calibri"/>
                <a:sym typeface="Calibri"/>
              </a:rPr>
              <a:t>bem-estar</a:t>
            </a:r>
            <a:r>
              <a:rPr lang="en-GB" b="1" dirty="0">
                <a:latin typeface="Calibri"/>
                <a:ea typeface="Calibri"/>
                <a:cs typeface="Calibri"/>
                <a:sym typeface="Calibri"/>
              </a:rPr>
              <a:t> de Tom? </a:t>
            </a:r>
          </a:p>
          <a:p>
            <a:pPr marL="0" lvl="0" indent="0" algn="l" rtl="0">
              <a:spcBef>
                <a:spcPts val="0"/>
              </a:spcBef>
              <a:spcAft>
                <a:spcPts val="0"/>
              </a:spcAft>
              <a:buNone/>
            </a:pPr>
            <a:endParaRPr dirty="0"/>
          </a:p>
        </p:txBody>
      </p:sp>
      <p:sp>
        <p:nvSpPr>
          <p:cNvPr id="610" name="Google Shape;610;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73</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74:notes"/>
          <p:cNvSpPr>
            <a:spLocks noGrp="1" noRot="1" noChangeAspect="1"/>
          </p:cNvSpPr>
          <p:nvPr>
            <p:ph type="sldImg" idx="2"/>
          </p:nvPr>
        </p:nvSpPr>
        <p:spPr>
          <a:xfrm>
            <a:off x="771525" y="150813"/>
            <a:ext cx="5548313" cy="3121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74:notes"/>
          <p:cNvSpPr txBox="1">
            <a:spLocks noGrp="1"/>
          </p:cNvSpPr>
          <p:nvPr>
            <p:ph type="body" idx="1"/>
          </p:nvPr>
        </p:nvSpPr>
        <p:spPr>
          <a:xfrm>
            <a:off x="685800" y="3760470"/>
            <a:ext cx="5486400" cy="424053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a:latin typeface="Calibri"/>
                <a:ea typeface="Calibri"/>
                <a:cs typeface="Calibri"/>
                <a:sym typeface="Calibri"/>
              </a:rPr>
              <a:t>Reflexões sobre o cenário de Tom (1):</a:t>
            </a:r>
            <a:endParaRPr>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O resultado desse cenário é bastante comum em muitos serviços de saúde mental e assistência social, mas poderia ter sido evitado. </a:t>
            </a:r>
            <a:endParaRPr>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O nível de dependência do serviço e da equipe experimentado por Tom, e o fato de ele não ter controle sobre sua comunicação, que é um aspecto importante da vida, levam-no a reagir a essa situação.</a:t>
            </a:r>
            <a:endParaRPr>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O fato de a rotina da equipe ter prioridade sobre as necessidades de Tom, apesar de o objetivo principal do serviço ser prestar cuidados e apoio às pessoas, indica que a equipe tem uma atitude desumanizante em relação às pessoas que utilizam o serviço. Isso também se reflete na resposta da enfermeira a Tom, que é humilhante e verbalmente abusiva.</a:t>
            </a:r>
            <a:endParaRPr>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Nesse caso, a enfermeira deveria ter priorizado as necessidades de Tom acima de outras tarefas que poderiam ter sido adiadas por alguns minutos, para fornecer o cartão telefônico a Tom. A crise poderia então ter sido evitada. </a:t>
            </a:r>
            <a:endParaRPr>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Outros médicos, enfermeiros e outros funcionários provavelmente passaram por Tom, talvez sabendo que ele estava esperando para fazer uma ligação, e teriam notado os primeiros sinais de angústia devido à espera desnecessária. Teria levado alguns minutos do seu dia de trabalho para ajudar Tom, mas nenhum funcionário o ajudou. No final, o curso dos eventos custou muito mais tempo à equipe.  </a:t>
            </a:r>
            <a:endParaRPr>
              <a:latin typeface="Calibri"/>
              <a:ea typeface="Calibri"/>
              <a:cs typeface="Calibri"/>
              <a:sym typeface="Calibri"/>
            </a:endParaRPr>
          </a:p>
          <a:p>
            <a:pPr marL="0" lvl="0" indent="0" algn="l" rtl="0">
              <a:spcBef>
                <a:spcPts val="0"/>
              </a:spcBef>
              <a:spcAft>
                <a:spcPts val="0"/>
              </a:spcAft>
              <a:buNone/>
            </a:pPr>
            <a:endParaRPr/>
          </a:p>
        </p:txBody>
      </p:sp>
      <p:sp>
        <p:nvSpPr>
          <p:cNvPr id="617" name="Google Shape;617;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74</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75:notes"/>
          <p:cNvSpPr>
            <a:spLocks noGrp="1" noRot="1" noChangeAspect="1"/>
          </p:cNvSpPr>
          <p:nvPr>
            <p:ph type="sldImg" idx="2"/>
          </p:nvPr>
        </p:nvSpPr>
        <p:spPr>
          <a:xfrm>
            <a:off x="949325" y="455613"/>
            <a:ext cx="4697413" cy="26431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75:notes"/>
          <p:cNvSpPr txBox="1">
            <a:spLocks noGrp="1"/>
          </p:cNvSpPr>
          <p:nvPr>
            <p:ph type="body" idx="1"/>
          </p:nvPr>
        </p:nvSpPr>
        <p:spPr>
          <a:xfrm>
            <a:off x="638978" y="3305059"/>
            <a:ext cx="5640636" cy="475928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dirty="0" err="1">
                <a:solidFill>
                  <a:srgbClr val="000000"/>
                </a:solidFill>
                <a:latin typeface="Calibri"/>
                <a:ea typeface="Calibri"/>
                <a:cs typeface="Calibri"/>
                <a:sym typeface="Calibri"/>
              </a:rPr>
              <a:t>Reflexões</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sobre</a:t>
            </a:r>
            <a:r>
              <a:rPr lang="en-GB" b="1" dirty="0">
                <a:solidFill>
                  <a:srgbClr val="000000"/>
                </a:solidFill>
                <a:latin typeface="Calibri"/>
                <a:ea typeface="Calibri"/>
                <a:cs typeface="Calibri"/>
                <a:sym typeface="Calibri"/>
              </a:rPr>
              <a:t> o </a:t>
            </a:r>
            <a:r>
              <a:rPr lang="en-GB" b="1" dirty="0" err="1">
                <a:solidFill>
                  <a:srgbClr val="000000"/>
                </a:solidFill>
                <a:latin typeface="Calibri"/>
                <a:ea typeface="Calibri"/>
                <a:cs typeface="Calibri"/>
                <a:sym typeface="Calibri"/>
              </a:rPr>
              <a:t>cenário</a:t>
            </a:r>
            <a:r>
              <a:rPr lang="en-GB" b="1" dirty="0">
                <a:solidFill>
                  <a:srgbClr val="000000"/>
                </a:solidFill>
                <a:latin typeface="Calibri"/>
                <a:ea typeface="Calibri"/>
                <a:cs typeface="Calibri"/>
                <a:sym typeface="Calibri"/>
              </a:rPr>
              <a:t> de Tom (2):</a:t>
            </a:r>
            <a:endParaRPr dirty="0">
              <a:solidFill>
                <a:srgbClr val="000000"/>
              </a:solidFill>
              <a:latin typeface="Calibri"/>
              <a:ea typeface="Calibri"/>
              <a:cs typeface="Calibri"/>
              <a:sym typeface="Calibri"/>
            </a:endParaRPr>
          </a:p>
          <a:p>
            <a:pPr marL="342900" lvl="0" indent="-342900" algn="l" rtl="0">
              <a:lnSpc>
                <a:spcPct val="115000"/>
              </a:lnSpc>
              <a:spcBef>
                <a:spcPts val="0"/>
              </a:spcBef>
              <a:spcAft>
                <a:spcPts val="0"/>
              </a:spcAft>
              <a:buClr>
                <a:srgbClr val="000000"/>
              </a:buClr>
              <a:buSzPts val="1200"/>
              <a:buFont typeface="Noto Sans Symbols"/>
              <a:buChar char="∙"/>
            </a:pPr>
            <a:r>
              <a:rPr lang="en-GB" dirty="0">
                <a:solidFill>
                  <a:srgbClr val="000000"/>
                </a:solidFill>
                <a:latin typeface="Calibri"/>
                <a:ea typeface="Calibri"/>
                <a:cs typeface="Calibri"/>
                <a:sym typeface="Calibri"/>
              </a:rPr>
              <a:t>O </a:t>
            </a:r>
            <a:r>
              <a:rPr lang="en-GB" dirty="0" err="1">
                <a:solidFill>
                  <a:srgbClr val="000000"/>
                </a:solidFill>
                <a:latin typeface="Calibri"/>
                <a:ea typeface="Calibri"/>
                <a:cs typeface="Calibri"/>
                <a:sym typeface="Calibri"/>
              </a:rPr>
              <a:t>uso</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contenções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físicas</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químicas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provavelmente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afetou</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negativamente</a:t>
            </a:r>
            <a:r>
              <a:rPr lang="en-GB" dirty="0">
                <a:solidFill>
                  <a:srgbClr val="000000"/>
                </a:solidFill>
                <a:latin typeface="Calibri"/>
                <a:ea typeface="Calibri"/>
                <a:cs typeface="Calibri"/>
                <a:sym typeface="Calibri"/>
              </a:rPr>
              <a:t> Tom (</a:t>
            </a:r>
            <a:r>
              <a:rPr lang="en-GB" dirty="0" err="1">
                <a:solidFill>
                  <a:srgbClr val="000000"/>
                </a:solidFill>
                <a:latin typeface="Calibri"/>
                <a:ea typeface="Calibri"/>
                <a:cs typeface="Calibri"/>
                <a:sym typeface="Calibri"/>
              </a:rPr>
              <a:t>por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exemplo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impotência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traumatização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perda</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controle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medo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desumanização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teve</a:t>
            </a:r>
            <a:r>
              <a:rPr lang="en-GB" dirty="0">
                <a:solidFill>
                  <a:srgbClr val="000000"/>
                </a:solidFill>
                <a:latin typeface="Calibri"/>
                <a:ea typeface="Calibri"/>
                <a:cs typeface="Calibri"/>
                <a:sym typeface="Calibri"/>
              </a:rPr>
              <a:t> um </a:t>
            </a:r>
            <a:r>
              <a:rPr lang="en-GB" dirty="0" err="1">
                <a:solidFill>
                  <a:srgbClr val="000000"/>
                </a:solidFill>
                <a:latin typeface="Calibri"/>
                <a:ea typeface="Calibri"/>
                <a:cs typeface="Calibri"/>
                <a:sym typeface="Calibri"/>
              </a:rPr>
              <a:t>efeito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negativo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seu</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bem-estar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aumentou</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os</a:t>
            </a:r>
            <a:r>
              <a:rPr lang="en-GB" dirty="0">
                <a:solidFill>
                  <a:srgbClr val="000000"/>
                </a:solidFill>
                <a:latin typeface="Calibri"/>
                <a:ea typeface="Calibri"/>
                <a:cs typeface="Calibri"/>
                <a:sym typeface="Calibri"/>
              </a:rPr>
              <a:t> custos do </a:t>
            </a:r>
            <a:r>
              <a:rPr lang="en-GB" dirty="0" err="1">
                <a:solidFill>
                  <a:srgbClr val="000000"/>
                </a:solidFill>
                <a:latin typeface="Calibri"/>
                <a:ea typeface="Calibri"/>
                <a:cs typeface="Calibri"/>
                <a:sym typeface="Calibri"/>
              </a:rPr>
              <a:t>serviço</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aumentou</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demanda</a:t>
            </a:r>
            <a:r>
              <a:rPr lang="en-GB" dirty="0">
                <a:solidFill>
                  <a:srgbClr val="000000"/>
                </a:solidFill>
                <a:latin typeface="Calibri"/>
                <a:ea typeface="Calibri"/>
                <a:cs typeface="Calibri"/>
                <a:sym typeface="Calibri"/>
              </a:rPr>
              <a:t> de tempo da equipe de </a:t>
            </a:r>
            <a:r>
              <a:rPr lang="en-GB" dirty="0" err="1">
                <a:solidFill>
                  <a:srgbClr val="000000"/>
                </a:solidFill>
                <a:latin typeface="Calibri"/>
                <a:ea typeface="Calibri"/>
                <a:cs typeface="Calibri"/>
                <a:sym typeface="Calibri"/>
              </a:rPr>
              <a:t>atendimento</a:t>
            </a:r>
            <a:r>
              <a:rPr lang="en-GB" dirty="0">
                <a:solidFill>
                  <a:srgbClr val="000000"/>
                </a:solidFill>
                <a:latin typeface="Calibri"/>
                <a:ea typeface="Calibri"/>
                <a:cs typeface="Calibri"/>
                <a:sym typeface="Calibri"/>
              </a:rPr>
              <a:t>.</a:t>
            </a:r>
            <a:endParaRPr dirty="0">
              <a:solidFill>
                <a:srgbClr val="000000"/>
              </a:solidFill>
              <a:latin typeface="Calibri"/>
              <a:ea typeface="Calibri"/>
              <a:cs typeface="Calibri"/>
              <a:sym typeface="Calibri"/>
            </a:endParaRPr>
          </a:p>
          <a:p>
            <a:pPr marL="342900" lvl="0" indent="-342900" algn="l" rtl="0">
              <a:lnSpc>
                <a:spcPct val="115000"/>
              </a:lnSpc>
              <a:spcBef>
                <a:spcPts val="0"/>
              </a:spcBef>
              <a:spcAft>
                <a:spcPts val="0"/>
              </a:spcAft>
              <a:buClr>
                <a:srgbClr val="000000"/>
              </a:buClr>
              <a:buSzPts val="1200"/>
              <a:buFont typeface="Noto Sans Symbols"/>
              <a:buChar char="∙"/>
            </a:pPr>
            <a:r>
              <a:rPr lang="en-GB" dirty="0">
                <a:solidFill>
                  <a:srgbClr val="000000"/>
                </a:solidFill>
                <a:latin typeface="Calibri"/>
                <a:ea typeface="Calibri"/>
                <a:cs typeface="Calibri"/>
                <a:sym typeface="Calibri"/>
              </a:rPr>
              <a:t>Cada </a:t>
            </a:r>
            <a:r>
              <a:rPr lang="en-GB" dirty="0" err="1">
                <a:solidFill>
                  <a:srgbClr val="000000"/>
                </a:solidFill>
                <a:latin typeface="Calibri"/>
                <a:ea typeface="Calibri"/>
                <a:cs typeface="Calibri"/>
                <a:sym typeface="Calibri"/>
              </a:rPr>
              <a:t>pessoa</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desviou</a:t>
            </a:r>
            <a:r>
              <a:rPr lang="en-GB" dirty="0">
                <a:solidFill>
                  <a:srgbClr val="000000"/>
                </a:solidFill>
                <a:latin typeface="Calibri"/>
                <a:ea typeface="Calibri"/>
                <a:cs typeface="Calibri"/>
                <a:sym typeface="Calibri"/>
              </a:rPr>
              <a:t> o </a:t>
            </a:r>
            <a:r>
              <a:rPr lang="en-GB" dirty="0" err="1">
                <a:solidFill>
                  <a:srgbClr val="000000"/>
                </a:solidFill>
                <a:latin typeface="Calibri"/>
                <a:ea typeface="Calibri"/>
                <a:cs typeface="Calibri"/>
                <a:sym typeface="Calibri"/>
              </a:rPr>
              <a:t>olhar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quando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poderia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ter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tomado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medidas</a:t>
            </a:r>
            <a:r>
              <a:rPr lang="en-GB" dirty="0">
                <a:solidFill>
                  <a:srgbClr val="000000"/>
                </a:solidFill>
                <a:latin typeface="Calibri"/>
                <a:ea typeface="Calibri"/>
                <a:cs typeface="Calibri"/>
                <a:sym typeface="Calibri"/>
              </a:rPr>
              <a:t> para </a:t>
            </a:r>
            <a:r>
              <a:rPr lang="en-GB" dirty="0" err="1">
                <a:solidFill>
                  <a:srgbClr val="000000"/>
                </a:solidFill>
                <a:latin typeface="Calibri"/>
                <a:ea typeface="Calibri"/>
                <a:cs typeface="Calibri"/>
                <a:sym typeface="Calibri"/>
              </a:rPr>
              <a:t>ajudar</a:t>
            </a:r>
            <a:r>
              <a:rPr lang="en-GB" dirty="0">
                <a:solidFill>
                  <a:srgbClr val="000000"/>
                </a:solidFill>
                <a:latin typeface="Calibri"/>
                <a:ea typeface="Calibri"/>
                <a:cs typeface="Calibri"/>
                <a:sym typeface="Calibri"/>
              </a:rPr>
              <a:t> Tom </a:t>
            </a:r>
            <a:r>
              <a:rPr lang="en-GB" dirty="0" err="1">
                <a:solidFill>
                  <a:srgbClr val="000000"/>
                </a:solidFill>
                <a:latin typeface="Calibri"/>
                <a:ea typeface="Calibri"/>
                <a:cs typeface="Calibri"/>
                <a:sym typeface="Calibri"/>
              </a:rPr>
              <a:t>pode</a:t>
            </a:r>
            <a:r>
              <a:rPr lang="en-GB" dirty="0">
                <a:solidFill>
                  <a:srgbClr val="000000"/>
                </a:solidFill>
                <a:latin typeface="Calibri"/>
                <a:ea typeface="Calibri"/>
                <a:cs typeface="Calibri"/>
                <a:sym typeface="Calibri"/>
              </a:rPr>
              <a:t> ser </a:t>
            </a:r>
            <a:r>
              <a:rPr lang="en-GB" dirty="0" err="1">
                <a:solidFill>
                  <a:srgbClr val="000000"/>
                </a:solidFill>
                <a:latin typeface="Calibri"/>
                <a:ea typeface="Calibri"/>
                <a:cs typeface="Calibri"/>
                <a:sym typeface="Calibri"/>
              </a:rPr>
              <a:t>considerada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pessoalmente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responsável</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pelo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agravamento</a:t>
            </a:r>
            <a:r>
              <a:rPr lang="en-GB" dirty="0">
                <a:solidFill>
                  <a:srgbClr val="000000"/>
                </a:solidFill>
                <a:latin typeface="Calibri"/>
                <a:ea typeface="Calibri"/>
                <a:cs typeface="Calibri"/>
                <a:sym typeface="Calibri"/>
              </a:rPr>
              <a:t> da </a:t>
            </a:r>
            <a:r>
              <a:rPr lang="en-GB" dirty="0" err="1">
                <a:solidFill>
                  <a:srgbClr val="000000"/>
                </a:solidFill>
                <a:latin typeface="Calibri"/>
                <a:ea typeface="Calibri"/>
                <a:cs typeface="Calibri"/>
                <a:sym typeface="Calibri"/>
              </a:rPr>
              <a:t>situação</a:t>
            </a:r>
            <a:r>
              <a:rPr lang="en-GB" dirty="0">
                <a:solidFill>
                  <a:srgbClr val="000000"/>
                </a:solidFill>
                <a:latin typeface="Calibri"/>
                <a:ea typeface="Calibri"/>
                <a:cs typeface="Calibri"/>
                <a:sym typeface="Calibri"/>
              </a:rPr>
              <a:t>.</a:t>
            </a:r>
            <a:endParaRPr dirty="0">
              <a:solidFill>
                <a:srgbClr val="000000"/>
              </a:solidFill>
              <a:latin typeface="Calibri"/>
              <a:ea typeface="Calibri"/>
              <a:cs typeface="Calibri"/>
              <a:sym typeface="Calibri"/>
            </a:endParaRPr>
          </a:p>
          <a:p>
            <a:pPr marL="342900" lvl="0" indent="-342900" algn="l" rtl="0">
              <a:lnSpc>
                <a:spcPct val="115000"/>
              </a:lnSpc>
              <a:spcBef>
                <a:spcPts val="0"/>
              </a:spcBef>
              <a:spcAft>
                <a:spcPts val="0"/>
              </a:spcAft>
              <a:buClr>
                <a:srgbClr val="000000"/>
              </a:buClr>
              <a:buSzPts val="1200"/>
              <a:buFont typeface="Noto Sans Symbols"/>
              <a:buChar char="∙"/>
            </a:pPr>
            <a:r>
              <a:rPr lang="en-GB" dirty="0">
                <a:solidFill>
                  <a:srgbClr val="000000"/>
                </a:solidFill>
                <a:latin typeface="Calibri"/>
                <a:ea typeface="Calibri"/>
                <a:cs typeface="Calibri"/>
                <a:sym typeface="Calibri"/>
              </a:rPr>
              <a:t>Um </a:t>
            </a:r>
            <a:r>
              <a:rPr lang="en-GB" dirty="0" err="1">
                <a:solidFill>
                  <a:srgbClr val="000000"/>
                </a:solidFill>
                <a:latin typeface="Calibri"/>
                <a:ea typeface="Calibri"/>
                <a:cs typeface="Calibri"/>
                <a:sym typeface="Calibri"/>
              </a:rPr>
              <a:t>fator</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pode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ter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contribuído</a:t>
            </a:r>
            <a:r>
              <a:rPr lang="en-GB" dirty="0">
                <a:solidFill>
                  <a:srgbClr val="000000"/>
                </a:solidFill>
                <a:latin typeface="Calibri"/>
                <a:ea typeface="Calibri"/>
                <a:cs typeface="Calibri"/>
                <a:sym typeface="Calibri"/>
              </a:rPr>
              <a:t> para o </a:t>
            </a:r>
            <a:r>
              <a:rPr lang="en-GB" dirty="0" err="1">
                <a:solidFill>
                  <a:srgbClr val="000000"/>
                </a:solidFill>
                <a:latin typeface="Calibri"/>
                <a:ea typeface="Calibri"/>
                <a:cs typeface="Calibri"/>
                <a:sym typeface="Calibri"/>
              </a:rPr>
              <a:t>resultado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também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pode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ter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sido</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falha</a:t>
            </a:r>
            <a:r>
              <a:rPr lang="en-GB" dirty="0">
                <a:solidFill>
                  <a:srgbClr val="000000"/>
                </a:solidFill>
                <a:latin typeface="Calibri"/>
                <a:ea typeface="Calibri"/>
                <a:cs typeface="Calibri"/>
                <a:sym typeface="Calibri"/>
              </a:rPr>
              <a:t> da </a:t>
            </a:r>
            <a:r>
              <a:rPr lang="en-GB" dirty="0" err="1">
                <a:solidFill>
                  <a:srgbClr val="000000"/>
                </a:solidFill>
                <a:latin typeface="Calibri"/>
                <a:ea typeface="Calibri"/>
                <a:cs typeface="Calibri"/>
                <a:sym typeface="Calibri"/>
              </a:rPr>
              <a:t>gestão</a:t>
            </a:r>
            <a:r>
              <a:rPr lang="en-GB" dirty="0">
                <a:solidFill>
                  <a:srgbClr val="000000"/>
                </a:solidFill>
                <a:latin typeface="Calibri"/>
                <a:ea typeface="Calibri"/>
                <a:cs typeface="Calibri"/>
                <a:sym typeface="Calibri"/>
              </a:rPr>
              <a:t> do </a:t>
            </a:r>
            <a:r>
              <a:rPr lang="en-GB" dirty="0" err="1">
                <a:solidFill>
                  <a:srgbClr val="000000"/>
                </a:solidFill>
                <a:latin typeface="Calibri"/>
                <a:ea typeface="Calibri"/>
                <a:cs typeface="Calibri"/>
                <a:sym typeface="Calibri"/>
              </a:rPr>
              <a:t>serviço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contratar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pessoal</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suficiente</a:t>
            </a:r>
            <a:r>
              <a:rPr lang="en-GB" dirty="0">
                <a:solidFill>
                  <a:srgbClr val="000000"/>
                </a:solidFill>
                <a:latin typeface="Calibri"/>
                <a:ea typeface="Calibri"/>
                <a:cs typeface="Calibri"/>
                <a:sym typeface="Calibri"/>
              </a:rPr>
              <a:t> para </a:t>
            </a:r>
            <a:r>
              <a:rPr lang="en-GB" dirty="0" err="1">
                <a:solidFill>
                  <a:srgbClr val="000000"/>
                </a:solidFill>
                <a:latin typeface="Calibri"/>
                <a:ea typeface="Calibri"/>
                <a:cs typeface="Calibri"/>
                <a:sym typeface="Calibri"/>
              </a:rPr>
              <a:t>evitar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sobrecarregar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funcionários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existentes</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fim</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permitir</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eles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respondessem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adequadamente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às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necessidades</a:t>
            </a:r>
            <a:r>
              <a:rPr lang="en-GB" dirty="0">
                <a:solidFill>
                  <a:srgbClr val="000000"/>
                </a:solidFill>
                <a:latin typeface="Calibri"/>
                <a:ea typeface="Calibri"/>
                <a:cs typeface="Calibri"/>
                <a:sym typeface="Calibri"/>
              </a:rPr>
              <a:t> das </a:t>
            </a:r>
            <a:r>
              <a:rPr lang="en-GB" dirty="0" err="1">
                <a:solidFill>
                  <a:srgbClr val="000000"/>
                </a:solidFill>
                <a:latin typeface="Calibri"/>
                <a:ea typeface="Calibri"/>
                <a:cs typeface="Calibri"/>
                <a:sym typeface="Calibri"/>
              </a:rPr>
              <a:t>pessoas</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utilizavam</a:t>
            </a:r>
            <a:r>
              <a:rPr lang="en-GB" dirty="0">
                <a:solidFill>
                  <a:srgbClr val="000000"/>
                </a:solidFill>
                <a:latin typeface="Calibri"/>
                <a:ea typeface="Calibri"/>
                <a:cs typeface="Calibri"/>
                <a:sym typeface="Calibri"/>
              </a:rPr>
              <a:t> o </a:t>
            </a:r>
            <a:r>
              <a:rPr lang="en-GB" dirty="0" err="1">
                <a:solidFill>
                  <a:srgbClr val="000000"/>
                </a:solidFill>
                <a:latin typeface="Calibri"/>
                <a:ea typeface="Calibri"/>
                <a:cs typeface="Calibri"/>
                <a:sym typeface="Calibri"/>
              </a:rPr>
              <a:t>serviço</a:t>
            </a:r>
            <a:r>
              <a:rPr lang="en-GB" dirty="0">
                <a:solidFill>
                  <a:srgbClr val="000000"/>
                </a:solidFill>
                <a:latin typeface="Calibri"/>
                <a:ea typeface="Calibri"/>
                <a:cs typeface="Calibri"/>
                <a:sym typeface="Calibri"/>
              </a:rPr>
              <a:t>. </a:t>
            </a:r>
            <a:endParaRPr dirty="0"/>
          </a:p>
          <a:p>
            <a:pPr marL="800100" lvl="1" indent="-342900" algn="l" rtl="0">
              <a:lnSpc>
                <a:spcPct val="115000"/>
              </a:lnSpc>
              <a:spcBef>
                <a:spcPts val="0"/>
              </a:spcBef>
              <a:spcAft>
                <a:spcPts val="0"/>
              </a:spcAft>
              <a:buClr>
                <a:srgbClr val="000000"/>
              </a:buClr>
              <a:buSzPts val="1200"/>
              <a:buFont typeface="Noto Sans Symbols"/>
              <a:buChar char="∙"/>
            </a:pPr>
            <a:r>
              <a:rPr lang="en-GB" dirty="0">
                <a:solidFill>
                  <a:srgbClr val="000000"/>
                </a:solidFill>
                <a:latin typeface="Calibri"/>
                <a:ea typeface="Calibri"/>
                <a:cs typeface="Calibri"/>
                <a:sym typeface="Calibri"/>
              </a:rPr>
              <a:t>As </a:t>
            </a:r>
            <a:r>
              <a:rPr lang="en-GB" dirty="0" err="1">
                <a:solidFill>
                  <a:srgbClr val="000000"/>
                </a:solidFill>
                <a:latin typeface="Calibri"/>
                <a:ea typeface="Calibri"/>
                <a:cs typeface="Calibri"/>
                <a:sym typeface="Calibri"/>
              </a:rPr>
              <a:t>pessoas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podem</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devem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tomar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medidas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proativas</a:t>
            </a:r>
            <a:r>
              <a:rPr lang="en-GB" dirty="0">
                <a:solidFill>
                  <a:srgbClr val="000000"/>
                </a:solidFill>
                <a:latin typeface="Calibri"/>
                <a:ea typeface="Calibri"/>
                <a:cs typeface="Calibri"/>
                <a:sym typeface="Calibri"/>
              </a:rPr>
              <a:t> para </a:t>
            </a:r>
            <a:r>
              <a:rPr lang="en-GB" dirty="0" err="1">
                <a:solidFill>
                  <a:srgbClr val="000000"/>
                </a:solidFill>
                <a:latin typeface="Calibri"/>
                <a:ea typeface="Calibri"/>
                <a:cs typeface="Calibri"/>
                <a:sym typeface="Calibri"/>
              </a:rPr>
              <a:t>influenciar</a:t>
            </a:r>
            <a:r>
              <a:rPr lang="en-GB" dirty="0">
                <a:solidFill>
                  <a:srgbClr val="000000"/>
                </a:solidFill>
                <a:latin typeface="Calibri"/>
                <a:ea typeface="Calibri"/>
                <a:cs typeface="Calibri"/>
                <a:sym typeface="Calibri"/>
              </a:rPr>
              <a:t> o </a:t>
            </a:r>
            <a:r>
              <a:rPr lang="en-GB" dirty="0" err="1">
                <a:solidFill>
                  <a:srgbClr val="000000"/>
                </a:solidFill>
                <a:latin typeface="Calibri"/>
                <a:ea typeface="Calibri"/>
                <a:cs typeface="Calibri"/>
                <a:sym typeface="Calibri"/>
              </a:rPr>
              <a:t>curso</a:t>
            </a:r>
            <a:r>
              <a:rPr lang="en-GB" dirty="0">
                <a:solidFill>
                  <a:srgbClr val="000000"/>
                </a:solidFill>
                <a:latin typeface="Calibri"/>
                <a:ea typeface="Calibri"/>
                <a:cs typeface="Calibri"/>
                <a:sym typeface="Calibri"/>
              </a:rPr>
              <a:t> dos </a:t>
            </a:r>
            <a:r>
              <a:rPr lang="en-GB" dirty="0" err="1">
                <a:solidFill>
                  <a:srgbClr val="000000"/>
                </a:solidFill>
                <a:latin typeface="Calibri"/>
                <a:ea typeface="Calibri"/>
                <a:cs typeface="Calibri"/>
                <a:sym typeface="Calibri"/>
              </a:rPr>
              <a:t>acontecimentos</a:t>
            </a:r>
            <a:r>
              <a:rPr lang="en-GB" dirty="0">
                <a:solidFill>
                  <a:srgbClr val="000000"/>
                </a:solidFill>
                <a:latin typeface="Calibri"/>
                <a:ea typeface="Calibri"/>
                <a:cs typeface="Calibri"/>
                <a:sym typeface="Calibri"/>
              </a:rPr>
              <a:t> sempre que </a:t>
            </a:r>
            <a:r>
              <a:rPr lang="en-GB" dirty="0" err="1">
                <a:solidFill>
                  <a:srgbClr val="000000"/>
                </a:solidFill>
                <a:latin typeface="Calibri"/>
                <a:ea typeface="Calibri"/>
                <a:cs typeface="Calibri"/>
                <a:sym typeface="Calibri"/>
              </a:rPr>
              <a:t>possível</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fim</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evitar</a:t>
            </a:r>
            <a:r>
              <a:rPr lang="en-GB" dirty="0">
                <a:solidFill>
                  <a:srgbClr val="000000"/>
                </a:solidFill>
                <a:latin typeface="Calibri"/>
                <a:ea typeface="Calibri"/>
                <a:cs typeface="Calibri"/>
                <a:sym typeface="Calibri"/>
              </a:rPr>
              <a:t> o </a:t>
            </a:r>
            <a:r>
              <a:rPr lang="en-GB" dirty="0" err="1">
                <a:solidFill>
                  <a:srgbClr val="000000"/>
                </a:solidFill>
                <a:latin typeface="Calibri"/>
                <a:ea typeface="Calibri"/>
                <a:cs typeface="Calibri"/>
                <a:sym typeface="Calibri"/>
              </a:rPr>
              <a:t>agravamento</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uma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situação</a:t>
            </a:r>
            <a:r>
              <a:rPr lang="en-GB" dirty="0">
                <a:solidFill>
                  <a:srgbClr val="000000"/>
                </a:solidFill>
                <a:latin typeface="Calibri"/>
                <a:ea typeface="Calibri"/>
                <a:cs typeface="Calibri"/>
                <a:sym typeface="Calibri"/>
              </a:rPr>
              <a:t>. </a:t>
            </a:r>
            <a:endParaRPr dirty="0"/>
          </a:p>
          <a:p>
            <a:pPr marL="800100" lvl="1" indent="-342900" algn="l" rtl="0">
              <a:lnSpc>
                <a:spcPct val="115000"/>
              </a:lnSpc>
              <a:spcBef>
                <a:spcPts val="0"/>
              </a:spcBef>
              <a:spcAft>
                <a:spcPts val="0"/>
              </a:spcAft>
              <a:buClr>
                <a:srgbClr val="000000"/>
              </a:buClr>
              <a:buSzPts val="1200"/>
              <a:buFont typeface="Noto Sans Symbols"/>
              <a:buChar char="∙"/>
            </a:pPr>
            <a:r>
              <a:rPr lang="en-GB" dirty="0">
                <a:solidFill>
                  <a:srgbClr val="000000"/>
                </a:solidFill>
                <a:latin typeface="Calibri"/>
                <a:ea typeface="Calibri"/>
                <a:cs typeface="Calibri"/>
                <a:sym typeface="Calibri"/>
              </a:rPr>
              <a:t>Todos </a:t>
            </a:r>
            <a:r>
              <a:rPr lang="en-GB" dirty="0" err="1">
                <a:solidFill>
                  <a:srgbClr val="000000"/>
                </a:solidFill>
                <a:latin typeface="Calibri"/>
                <a:ea typeface="Calibri"/>
                <a:cs typeface="Calibri"/>
                <a:sym typeface="Calibri"/>
              </a:rPr>
              <a:t>têm</a:t>
            </a:r>
            <a:r>
              <a:rPr lang="en-GB" dirty="0">
                <a:solidFill>
                  <a:srgbClr val="000000"/>
                </a:solidFill>
                <a:latin typeface="Calibri"/>
                <a:ea typeface="Calibri"/>
                <a:cs typeface="Calibri"/>
                <a:sym typeface="Calibri"/>
              </a:rPr>
              <a:t> um </a:t>
            </a:r>
            <a:r>
              <a:rPr lang="en-GB" dirty="0" err="1">
                <a:solidFill>
                  <a:srgbClr val="000000"/>
                </a:solidFill>
                <a:latin typeface="Calibri"/>
                <a:ea typeface="Calibri"/>
                <a:cs typeface="Calibri"/>
                <a:sym typeface="Calibri"/>
              </a:rPr>
              <a:t>papel</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desempenhar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na</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prevenção</a:t>
            </a:r>
            <a:r>
              <a:rPr lang="en-GB" dirty="0">
                <a:solidFill>
                  <a:srgbClr val="000000"/>
                </a:solidFill>
                <a:latin typeface="Calibri"/>
                <a:ea typeface="Calibri"/>
                <a:cs typeface="Calibri"/>
                <a:sym typeface="Calibri"/>
              </a:rPr>
              <a:t> do </a:t>
            </a:r>
            <a:r>
              <a:rPr lang="en-GB" dirty="0" err="1">
                <a:solidFill>
                  <a:srgbClr val="000000"/>
                </a:solidFill>
                <a:latin typeface="Calibri"/>
                <a:ea typeface="Calibri"/>
                <a:cs typeface="Calibri"/>
                <a:sym typeface="Calibri"/>
              </a:rPr>
              <a:t>uso</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isolamento</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contenção</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demonstrar</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são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práticas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evitáveis</a:t>
            </a:r>
            <a:r>
              <a:rPr lang="en-GB" dirty="0">
                <a:solidFill>
                  <a:srgbClr val="000000"/>
                </a:solidFill>
                <a:latin typeface="Calibri"/>
                <a:ea typeface="Calibri"/>
                <a:cs typeface="Calibri"/>
                <a:sym typeface="Calibri"/>
              </a:rPr>
              <a:t>. </a:t>
            </a:r>
            <a:endParaRPr dirty="0">
              <a:solidFill>
                <a:srgbClr val="000000"/>
              </a:solidFill>
              <a:latin typeface="Calibri"/>
              <a:ea typeface="Calibri"/>
              <a:cs typeface="Calibri"/>
              <a:sym typeface="Calibri"/>
            </a:endParaRPr>
          </a:p>
          <a:p>
            <a:pPr marL="342900" lvl="0" indent="-342900" algn="l" rtl="0">
              <a:lnSpc>
                <a:spcPct val="115000"/>
              </a:lnSpc>
              <a:spcBef>
                <a:spcPts val="0"/>
              </a:spcBef>
              <a:spcAft>
                <a:spcPts val="0"/>
              </a:spcAft>
              <a:buClr>
                <a:srgbClr val="000000"/>
              </a:buClr>
              <a:buSzPts val="1200"/>
              <a:buFont typeface="Noto Sans Symbols"/>
              <a:buChar char="∙"/>
            </a:pPr>
            <a:r>
              <a:rPr lang="en-GB" dirty="0">
                <a:solidFill>
                  <a:srgbClr val="000000"/>
                </a:solidFill>
                <a:latin typeface="Calibri"/>
                <a:ea typeface="Calibri"/>
                <a:cs typeface="Calibri"/>
                <a:sym typeface="Calibri"/>
              </a:rPr>
              <a:t>Tom </a:t>
            </a:r>
            <a:r>
              <a:rPr lang="en-GB" dirty="0" err="1">
                <a:solidFill>
                  <a:srgbClr val="000000"/>
                </a:solidFill>
                <a:latin typeface="Calibri"/>
                <a:ea typeface="Calibri"/>
                <a:cs typeface="Calibri"/>
                <a:sym typeface="Calibri"/>
              </a:rPr>
              <a:t>foi</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abandonado</a:t>
            </a:r>
            <a:r>
              <a:rPr lang="en-GB" dirty="0">
                <a:solidFill>
                  <a:srgbClr val="000000"/>
                </a:solidFill>
                <a:latin typeface="Calibri"/>
                <a:ea typeface="Calibri"/>
                <a:cs typeface="Calibri"/>
                <a:sym typeface="Calibri"/>
              </a:rPr>
              <a:t> – </a:t>
            </a:r>
            <a:r>
              <a:rPr lang="en-GB" dirty="0" err="1">
                <a:solidFill>
                  <a:srgbClr val="000000"/>
                </a:solidFill>
                <a:latin typeface="Calibri"/>
                <a:ea typeface="Calibri"/>
                <a:cs typeface="Calibri"/>
                <a:sym typeface="Calibri"/>
              </a:rPr>
              <a:t>pelo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serviço</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permitiu</a:t>
            </a:r>
            <a:r>
              <a:rPr lang="en-GB" dirty="0">
                <a:solidFill>
                  <a:srgbClr val="000000"/>
                </a:solidFill>
                <a:latin typeface="Calibri"/>
                <a:ea typeface="Calibri"/>
                <a:cs typeface="Calibri"/>
                <a:sym typeface="Calibri"/>
              </a:rPr>
              <a:t> o </a:t>
            </a:r>
            <a:r>
              <a:rPr lang="en-GB" dirty="0" err="1">
                <a:solidFill>
                  <a:srgbClr val="000000"/>
                </a:solidFill>
                <a:latin typeface="Calibri"/>
                <a:ea typeface="Calibri"/>
                <a:cs typeface="Calibri"/>
                <a:sym typeface="Calibri"/>
              </a:rPr>
              <a:t>isolamento</a:t>
            </a:r>
            <a:r>
              <a:rPr lang="en-GB" dirty="0">
                <a:solidFill>
                  <a:srgbClr val="000000"/>
                </a:solidFill>
                <a:latin typeface="Calibri"/>
                <a:ea typeface="Calibri"/>
                <a:cs typeface="Calibri"/>
                <a:sym typeface="Calibri"/>
              </a:rPr>
              <a:t> e a </a:t>
            </a:r>
            <a:r>
              <a:rPr lang="en-GB" dirty="0" err="1">
                <a:solidFill>
                  <a:srgbClr val="000000"/>
                </a:solidFill>
                <a:latin typeface="Calibri"/>
                <a:ea typeface="Calibri"/>
                <a:cs typeface="Calibri"/>
                <a:sym typeface="Calibri"/>
              </a:rPr>
              <a:t>contenção</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também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pelos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funcionários</a:t>
            </a:r>
            <a:r>
              <a:rPr lang="en-GB" dirty="0">
                <a:solidFill>
                  <a:srgbClr val="000000"/>
                </a:solidFill>
                <a:latin typeface="Calibri"/>
                <a:ea typeface="Calibri"/>
                <a:cs typeface="Calibri"/>
                <a:sym typeface="Calibri"/>
              </a:rPr>
              <a:t> do </a:t>
            </a:r>
            <a:r>
              <a:rPr lang="en-GB" dirty="0" err="1">
                <a:solidFill>
                  <a:srgbClr val="000000"/>
                </a:solidFill>
                <a:latin typeface="Calibri"/>
                <a:ea typeface="Calibri"/>
                <a:cs typeface="Calibri"/>
                <a:sym typeface="Calibri"/>
              </a:rPr>
              <a:t>serviço</a:t>
            </a:r>
            <a:r>
              <a:rPr lang="en-GB" dirty="0">
                <a:solidFill>
                  <a:srgbClr val="000000"/>
                </a:solidFill>
                <a:latin typeface="Calibri"/>
                <a:ea typeface="Calibri"/>
                <a:cs typeface="Calibri"/>
                <a:sym typeface="Calibri"/>
              </a:rPr>
              <a:t> que </a:t>
            </a:r>
            <a:r>
              <a:rPr lang="en-GB" dirty="0" err="1">
                <a:solidFill>
                  <a:srgbClr val="000000"/>
                </a:solidFill>
                <a:latin typeface="Calibri"/>
                <a:ea typeface="Calibri"/>
                <a:cs typeface="Calibri"/>
                <a:sym typeface="Calibri"/>
              </a:rPr>
              <a:t>ignoraram</a:t>
            </a:r>
            <a:r>
              <a:rPr lang="en-GB" dirty="0">
                <a:solidFill>
                  <a:srgbClr val="000000"/>
                </a:solidFill>
                <a:latin typeface="Calibri"/>
                <a:ea typeface="Calibri"/>
                <a:cs typeface="Calibri"/>
                <a:sym typeface="Calibri"/>
              </a:rPr>
              <a:t> o </a:t>
            </a:r>
            <a:r>
              <a:rPr lang="en-GB" dirty="0" err="1">
                <a:solidFill>
                  <a:srgbClr val="000000"/>
                </a:solidFill>
                <a:latin typeface="Calibri"/>
                <a:ea typeface="Calibri"/>
                <a:cs typeface="Calibri"/>
                <a:sym typeface="Calibri"/>
              </a:rPr>
              <a:t>seu</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pedido</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seus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direitos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humanos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básicos</a:t>
            </a:r>
            <a:r>
              <a:rPr lang="en-GB" dirty="0">
                <a:solidFill>
                  <a:srgbClr val="000000"/>
                </a:solidFill>
                <a:latin typeface="Calibri"/>
                <a:ea typeface="Calibri"/>
                <a:cs typeface="Calibri"/>
                <a:sym typeface="Calibri"/>
              </a:rPr>
              <a:t>.</a:t>
            </a:r>
            <a:endParaRPr dirty="0">
              <a:solidFill>
                <a:srgbClr val="000000"/>
              </a:solidFill>
              <a:latin typeface="Calibri"/>
              <a:ea typeface="Calibri"/>
              <a:cs typeface="Calibri"/>
              <a:sym typeface="Calibri"/>
            </a:endParaRPr>
          </a:p>
          <a:p>
            <a:pPr marL="0" lvl="0" indent="0" algn="l" rtl="0">
              <a:spcBef>
                <a:spcPts val="0"/>
              </a:spcBef>
              <a:spcAft>
                <a:spcPts val="0"/>
              </a:spcAft>
              <a:buNone/>
            </a:pPr>
            <a:endParaRPr dirty="0"/>
          </a:p>
        </p:txBody>
      </p:sp>
      <p:sp>
        <p:nvSpPr>
          <p:cNvPr id="625" name="Google Shape;625;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75</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76:notes"/>
          <p:cNvSpPr>
            <a:spLocks noGrp="1" noRot="1" noChangeAspect="1"/>
          </p:cNvSpPr>
          <p:nvPr>
            <p:ph type="sldImg" idx="2"/>
          </p:nvPr>
        </p:nvSpPr>
        <p:spPr>
          <a:xfrm>
            <a:off x="1336675" y="696913"/>
            <a:ext cx="3417888" cy="19224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76:notes"/>
          <p:cNvSpPr txBox="1">
            <a:spLocks noGrp="1"/>
          </p:cNvSpPr>
          <p:nvPr>
            <p:ph type="body" idx="1"/>
          </p:nvPr>
        </p:nvSpPr>
        <p:spPr>
          <a:xfrm>
            <a:off x="685800" y="3154680"/>
            <a:ext cx="5486400" cy="484632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a:latin typeface="Calibri"/>
                <a:ea typeface="Calibri"/>
                <a:cs typeface="Calibri"/>
                <a:sym typeface="Calibri"/>
              </a:rPr>
              <a:t>CENÁRIO 2: A EXPERIÊNCIA DE FATIMA  </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a:latin typeface="Calibri"/>
                <a:ea typeface="Calibri"/>
                <a:cs typeface="Calibri"/>
                <a:sym typeface="Calibri"/>
              </a:rPr>
              <a:t>Fátima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estudante</a:t>
            </a:r>
            <a:r>
              <a:rPr lang="en-GB" dirty="0">
                <a:latin typeface="Calibri"/>
                <a:ea typeface="Calibri"/>
                <a:cs typeface="Calibri"/>
                <a:sym typeface="Calibri"/>
              </a:rPr>
              <a:t> do </a:t>
            </a:r>
            <a:r>
              <a:rPr lang="en-GB" dirty="0" err="1">
                <a:latin typeface="Calibri"/>
                <a:ea typeface="Calibri"/>
                <a:cs typeface="Calibri"/>
                <a:sym typeface="Calibri"/>
              </a:rPr>
              <a:t>primeiro</a:t>
            </a:r>
            <a:r>
              <a:rPr lang="en-GB" dirty="0">
                <a:latin typeface="Calibri"/>
                <a:ea typeface="Calibri"/>
                <a:cs typeface="Calibri"/>
                <a:sym typeface="Calibri"/>
              </a:rPr>
              <a:t> </a:t>
            </a:r>
            <a:r>
              <a:rPr lang="en-GB" dirty="0" err="1">
                <a:latin typeface="Calibri"/>
                <a:ea typeface="Calibri"/>
                <a:cs typeface="Calibri"/>
                <a:sym typeface="Calibri"/>
              </a:rPr>
              <a:t>ano</a:t>
            </a:r>
            <a:r>
              <a:rPr lang="en-GB" dirty="0">
                <a:latin typeface="Calibri"/>
                <a:ea typeface="Calibri"/>
                <a:cs typeface="Calibri"/>
                <a:sym typeface="Calibri"/>
              </a:rPr>
              <a:t> da </a:t>
            </a:r>
            <a:r>
              <a:rPr lang="en-GB" dirty="0" err="1">
                <a:latin typeface="Calibri"/>
                <a:ea typeface="Calibri"/>
                <a:cs typeface="Calibri"/>
                <a:sym typeface="Calibri"/>
              </a:rPr>
              <a:t>universidade</a:t>
            </a:r>
            <a:r>
              <a:rPr lang="en-GB" dirty="0">
                <a:latin typeface="Calibri"/>
                <a:ea typeface="Calibri"/>
                <a:cs typeface="Calibri"/>
                <a:sym typeface="Calibri"/>
              </a:rPr>
              <a:t> que </a:t>
            </a:r>
            <a:r>
              <a:rPr lang="en-GB" dirty="0" err="1">
                <a:latin typeface="Calibri"/>
                <a:ea typeface="Calibri"/>
                <a:cs typeface="Calibri"/>
                <a:sym typeface="Calibri"/>
              </a:rPr>
              <a:t>está</a:t>
            </a:r>
            <a:r>
              <a:rPr lang="en-GB" dirty="0">
                <a:latin typeface="Calibri"/>
                <a:ea typeface="Calibri"/>
                <a:cs typeface="Calibri"/>
                <a:sym typeface="Calibri"/>
              </a:rPr>
              <a:t> </a:t>
            </a:r>
            <a:r>
              <a:rPr lang="en-GB" dirty="0" err="1">
                <a:latin typeface="Calibri"/>
                <a:ea typeface="Calibri"/>
                <a:cs typeface="Calibri"/>
                <a:sym typeface="Calibri"/>
              </a:rPr>
              <a:t>dividindo</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casa com outros </a:t>
            </a:r>
            <a:r>
              <a:rPr lang="en-GB" dirty="0" err="1">
                <a:latin typeface="Calibri"/>
                <a:ea typeface="Calibri"/>
                <a:cs typeface="Calibri"/>
                <a:sym typeface="Calibri"/>
              </a:rPr>
              <a:t>estudantes</a:t>
            </a:r>
            <a:r>
              <a:rPr lang="en-GB" dirty="0">
                <a:latin typeface="Calibri"/>
                <a:ea typeface="Calibri"/>
                <a:cs typeface="Calibri"/>
                <a:sym typeface="Calibri"/>
              </a:rPr>
              <a:t>. Ela </a:t>
            </a:r>
            <a:r>
              <a:rPr lang="en-GB" dirty="0" err="1">
                <a:latin typeface="Calibri"/>
                <a:ea typeface="Calibri"/>
                <a:cs typeface="Calibri"/>
                <a:sym typeface="Calibri"/>
              </a:rPr>
              <a:t>está</a:t>
            </a:r>
            <a:r>
              <a:rPr lang="en-GB" dirty="0">
                <a:latin typeface="Calibri"/>
                <a:ea typeface="Calibri"/>
                <a:cs typeface="Calibri"/>
                <a:sym typeface="Calibri"/>
              </a:rPr>
              <a:t> </a:t>
            </a:r>
            <a:r>
              <a:rPr lang="en-GB" dirty="0" err="1">
                <a:latin typeface="Calibri"/>
                <a:ea typeface="Calibri"/>
                <a:cs typeface="Calibri"/>
                <a:sym typeface="Calibri"/>
              </a:rPr>
              <a:t>vivendo</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situação</a:t>
            </a:r>
            <a:r>
              <a:rPr lang="en-GB" dirty="0">
                <a:latin typeface="Calibri"/>
                <a:ea typeface="Calibri"/>
                <a:cs typeface="Calibri"/>
                <a:sym typeface="Calibri"/>
              </a:rPr>
              <a:t> de </a:t>
            </a:r>
            <a:r>
              <a:rPr lang="en-GB" dirty="0" err="1">
                <a:latin typeface="Calibri"/>
                <a:ea typeface="Calibri"/>
                <a:cs typeface="Calibri"/>
                <a:sym typeface="Calibri"/>
              </a:rPr>
              <a:t>privação</a:t>
            </a:r>
            <a:r>
              <a:rPr lang="en-GB" dirty="0">
                <a:latin typeface="Calibri"/>
                <a:ea typeface="Calibri"/>
                <a:cs typeface="Calibri"/>
                <a:sym typeface="Calibri"/>
              </a:rPr>
              <a:t> de </a:t>
            </a:r>
            <a:r>
              <a:rPr lang="en-GB" dirty="0" err="1">
                <a:latin typeface="Calibri"/>
                <a:ea typeface="Calibri"/>
                <a:cs typeface="Calibri"/>
                <a:sym typeface="Calibri"/>
              </a:rPr>
              <a:t>sono</a:t>
            </a:r>
            <a:r>
              <a:rPr lang="en-GB" dirty="0">
                <a:latin typeface="Calibri"/>
                <a:ea typeface="Calibri"/>
                <a:cs typeface="Calibri"/>
                <a:sym typeface="Calibri"/>
              </a:rPr>
              <a:t> </a:t>
            </a:r>
            <a:r>
              <a:rPr lang="en-GB" dirty="0" err="1">
                <a:latin typeface="Calibri"/>
                <a:ea typeface="Calibri"/>
                <a:cs typeface="Calibri"/>
                <a:sym typeface="Calibri"/>
              </a:rPr>
              <a:t>porque</a:t>
            </a:r>
            <a:r>
              <a:rPr lang="en-GB" dirty="0">
                <a:latin typeface="Calibri"/>
                <a:ea typeface="Calibri"/>
                <a:cs typeface="Calibri"/>
                <a:sym typeface="Calibri"/>
              </a:rPr>
              <a:t> </a:t>
            </a:r>
            <a:r>
              <a:rPr lang="en-GB" dirty="0" err="1">
                <a:latin typeface="Calibri"/>
                <a:ea typeface="Calibri"/>
                <a:cs typeface="Calibri"/>
                <a:sym typeface="Calibri"/>
              </a:rPr>
              <a:t>estuda</a:t>
            </a:r>
            <a:r>
              <a:rPr lang="en-GB" dirty="0">
                <a:latin typeface="Calibri"/>
                <a:ea typeface="Calibri"/>
                <a:cs typeface="Calibri"/>
                <a:sym typeface="Calibri"/>
              </a:rPr>
              <a:t> longas horas para </a:t>
            </a:r>
            <a:r>
              <a:rPr lang="en-GB" dirty="0" err="1">
                <a:latin typeface="Calibri"/>
                <a:ea typeface="Calibri"/>
                <a:cs typeface="Calibri"/>
                <a:sym typeface="Calibri"/>
              </a:rPr>
              <a:t>passar</a:t>
            </a:r>
            <a:r>
              <a:rPr lang="en-GB" dirty="0">
                <a:latin typeface="Calibri"/>
                <a:ea typeface="Calibri"/>
                <a:cs typeface="Calibri"/>
                <a:sym typeface="Calibri"/>
              </a:rPr>
              <a:t> </a:t>
            </a:r>
            <a:r>
              <a:rPr lang="en-GB" dirty="0" err="1">
                <a:latin typeface="Calibri"/>
                <a:ea typeface="Calibri"/>
                <a:cs typeface="Calibri"/>
                <a:sym typeface="Calibri"/>
              </a:rPr>
              <a:t>nas</a:t>
            </a:r>
            <a:r>
              <a:rPr lang="en-GB" dirty="0">
                <a:latin typeface="Calibri"/>
                <a:ea typeface="Calibri"/>
                <a:cs typeface="Calibri"/>
                <a:sym typeface="Calibri"/>
              </a:rPr>
              <a:t> </a:t>
            </a:r>
            <a:r>
              <a:rPr lang="en-GB" dirty="0" err="1">
                <a:latin typeface="Calibri"/>
                <a:ea typeface="Calibri"/>
                <a:cs typeface="Calibri"/>
                <a:sym typeface="Calibri"/>
              </a:rPr>
              <a:t>provas</a:t>
            </a:r>
            <a:r>
              <a:rPr lang="en-GB" dirty="0">
                <a:latin typeface="Calibri"/>
                <a:ea typeface="Calibri"/>
                <a:cs typeface="Calibri"/>
                <a:sym typeface="Calibri"/>
              </a:rPr>
              <a:t>. Ela </a:t>
            </a:r>
            <a:r>
              <a:rPr lang="en-GB" dirty="0" err="1">
                <a:latin typeface="Calibri"/>
                <a:ea typeface="Calibri"/>
                <a:cs typeface="Calibri"/>
                <a:sym typeface="Calibri"/>
              </a:rPr>
              <a:t>está</a:t>
            </a:r>
            <a:r>
              <a:rPr lang="en-GB" dirty="0">
                <a:latin typeface="Calibri"/>
                <a:ea typeface="Calibri"/>
                <a:cs typeface="Calibri"/>
                <a:sym typeface="Calibri"/>
              </a:rPr>
              <a:t> </a:t>
            </a:r>
            <a:r>
              <a:rPr lang="en-GB" dirty="0" err="1">
                <a:latin typeface="Calibri"/>
                <a:ea typeface="Calibri"/>
                <a:cs typeface="Calibri"/>
                <a:sym typeface="Calibri"/>
              </a:rPr>
              <a:t>cada</a:t>
            </a:r>
            <a:r>
              <a:rPr lang="en-GB" dirty="0">
                <a:latin typeface="Calibri"/>
                <a:ea typeface="Calibri"/>
                <a:cs typeface="Calibri"/>
                <a:sym typeface="Calibri"/>
              </a:rPr>
              <a:t> </a:t>
            </a:r>
            <a:r>
              <a:rPr lang="en-GB" dirty="0" err="1">
                <a:latin typeface="Calibri"/>
                <a:ea typeface="Calibri"/>
                <a:cs typeface="Calibri"/>
                <a:sym typeface="Calibri"/>
              </a:rPr>
              <a:t>vez</a:t>
            </a:r>
            <a:r>
              <a:rPr lang="en-GB" dirty="0">
                <a:latin typeface="Calibri"/>
                <a:ea typeface="Calibri"/>
                <a:cs typeface="Calibri"/>
                <a:sym typeface="Calibri"/>
              </a:rPr>
              <a:t> </a:t>
            </a:r>
            <a:r>
              <a:rPr lang="en-GB" dirty="0" err="1">
                <a:latin typeface="Calibri"/>
                <a:ea typeface="Calibri"/>
                <a:cs typeface="Calibri"/>
                <a:sym typeface="Calibri"/>
              </a:rPr>
              <a:t>mais</a:t>
            </a:r>
            <a:r>
              <a:rPr lang="en-GB" dirty="0">
                <a:latin typeface="Calibri"/>
                <a:ea typeface="Calibri"/>
                <a:cs typeface="Calibri"/>
                <a:sym typeface="Calibri"/>
              </a:rPr>
              <a:t> </a:t>
            </a:r>
            <a:r>
              <a:rPr lang="en-GB" dirty="0" err="1">
                <a:latin typeface="Calibri"/>
                <a:ea typeface="Calibri"/>
                <a:cs typeface="Calibri"/>
                <a:sym typeface="Calibri"/>
              </a:rPr>
              <a:t>ansiosa</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poder</a:t>
            </a:r>
            <a:r>
              <a:rPr lang="en-GB" dirty="0">
                <a:latin typeface="Calibri"/>
                <a:ea typeface="Calibri"/>
                <a:cs typeface="Calibri"/>
                <a:sym typeface="Calibri"/>
              </a:rPr>
              <a:t> </a:t>
            </a:r>
            <a:r>
              <a:rPr lang="en-GB" dirty="0" err="1">
                <a:latin typeface="Calibri"/>
                <a:ea typeface="Calibri"/>
                <a:cs typeface="Calibri"/>
                <a:sym typeface="Calibri"/>
              </a:rPr>
              <a:t>falhar</a:t>
            </a:r>
            <a:r>
              <a:rPr lang="en-GB" dirty="0">
                <a:latin typeface="Calibri"/>
                <a:ea typeface="Calibri"/>
                <a:cs typeface="Calibri"/>
                <a:sym typeface="Calibri"/>
              </a:rPr>
              <a:t>. </a:t>
            </a:r>
          </a:p>
          <a:p>
            <a:pPr marL="0" lvl="0" indent="0" algn="just" rtl="0">
              <a:lnSpc>
                <a:spcPct val="115000"/>
              </a:lnSpc>
              <a:spcBef>
                <a:spcPts val="0"/>
              </a:spcBef>
              <a:spcAft>
                <a:spcPts val="0"/>
              </a:spcAft>
              <a:buNone/>
            </a:pPr>
            <a:endParaRPr lang="en-GB" dirty="0">
              <a:latin typeface="Calibri"/>
              <a:ea typeface="Calibri"/>
              <a:cs typeface="Calibri"/>
              <a:sym typeface="Calibri"/>
            </a:endParaRPr>
          </a:p>
          <a:p>
            <a:pPr marL="0" lvl="0" indent="0" algn="just" rtl="0">
              <a:lnSpc>
                <a:spcPct val="115000"/>
              </a:lnSpc>
              <a:spcBef>
                <a:spcPts val="0"/>
              </a:spcBef>
              <a:spcAft>
                <a:spcPts val="0"/>
              </a:spcAft>
              <a:buNone/>
            </a:pPr>
            <a:r>
              <a:rPr lang="en-GB" dirty="0">
                <a:latin typeface="Calibri"/>
                <a:ea typeface="Calibri"/>
                <a:cs typeface="Calibri"/>
                <a:sym typeface="Calibri"/>
              </a:rPr>
              <a:t>Ela </a:t>
            </a:r>
            <a:r>
              <a:rPr lang="en-GB" dirty="0" err="1">
                <a:latin typeface="Calibri"/>
                <a:ea typeface="Calibri"/>
                <a:cs typeface="Calibri"/>
                <a:sym typeface="Calibri"/>
              </a:rPr>
              <a:t>vai</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médico</a:t>
            </a:r>
            <a:r>
              <a:rPr lang="en-GB" dirty="0">
                <a:latin typeface="Calibri"/>
                <a:ea typeface="Calibri"/>
                <a:cs typeface="Calibri"/>
                <a:sym typeface="Calibri"/>
              </a:rPr>
              <a:t> do </a:t>
            </a:r>
            <a:r>
              <a:rPr lang="en-GB" dirty="0" err="1">
                <a:latin typeface="Calibri"/>
                <a:ea typeface="Calibri"/>
                <a:cs typeface="Calibri"/>
                <a:sym typeface="Calibri"/>
              </a:rPr>
              <a:t>centro</a:t>
            </a:r>
            <a:r>
              <a:rPr lang="en-GB" dirty="0">
                <a:latin typeface="Calibri"/>
                <a:ea typeface="Calibri"/>
                <a:cs typeface="Calibri"/>
                <a:sym typeface="Calibri"/>
              </a:rPr>
              <a:t> de </a:t>
            </a:r>
            <a:r>
              <a:rPr lang="en-GB" dirty="0" err="1">
                <a:latin typeface="Calibri"/>
                <a:ea typeface="Calibri"/>
                <a:cs typeface="Calibri"/>
                <a:sym typeface="Calibri"/>
              </a:rPr>
              <a:t>saúde</a:t>
            </a:r>
            <a:r>
              <a:rPr lang="en-GB" dirty="0">
                <a:latin typeface="Calibri"/>
                <a:ea typeface="Calibri"/>
                <a:cs typeface="Calibri"/>
                <a:sym typeface="Calibri"/>
              </a:rPr>
              <a:t> local para </a:t>
            </a:r>
            <a:r>
              <a:rPr lang="en-GB" dirty="0" err="1">
                <a:latin typeface="Calibri"/>
                <a:ea typeface="Calibri"/>
                <a:cs typeface="Calibri"/>
                <a:sym typeface="Calibri"/>
              </a:rPr>
              <a:t>discutir</a:t>
            </a:r>
            <a:r>
              <a:rPr lang="en-GB" dirty="0">
                <a:latin typeface="Calibri"/>
                <a:ea typeface="Calibri"/>
                <a:cs typeface="Calibri"/>
                <a:sym typeface="Calibri"/>
              </a:rPr>
              <a:t> </a:t>
            </a:r>
            <a:r>
              <a:rPr lang="en-GB" dirty="0" err="1">
                <a:latin typeface="Calibri"/>
                <a:ea typeface="Calibri"/>
                <a:cs typeface="Calibri"/>
                <a:sym typeface="Calibri"/>
              </a:rPr>
              <a:t>seus</a:t>
            </a:r>
            <a:r>
              <a:rPr lang="en-GB" dirty="0">
                <a:latin typeface="Calibri"/>
                <a:ea typeface="Calibri"/>
                <a:cs typeface="Calibri"/>
                <a:sym typeface="Calibri"/>
              </a:rPr>
              <a:t> </a:t>
            </a:r>
            <a:r>
              <a:rPr lang="en-GB" dirty="0" err="1">
                <a:latin typeface="Calibri"/>
                <a:ea typeface="Calibri"/>
                <a:cs typeface="Calibri"/>
                <a:sym typeface="Calibri"/>
              </a:rPr>
              <a:t>problemas</a:t>
            </a:r>
            <a:r>
              <a:rPr lang="en-GB" dirty="0">
                <a:latin typeface="Calibri"/>
                <a:ea typeface="Calibri"/>
                <a:cs typeface="Calibri"/>
                <a:sym typeface="Calibri"/>
              </a:rPr>
              <a:t> de </a:t>
            </a:r>
            <a:r>
              <a:rPr lang="en-GB" dirty="0" err="1">
                <a:latin typeface="Calibri"/>
                <a:ea typeface="Calibri"/>
                <a:cs typeface="Calibri"/>
                <a:sym typeface="Calibri"/>
              </a:rPr>
              <a:t>sono</a:t>
            </a:r>
            <a:r>
              <a:rPr lang="en-GB" dirty="0">
                <a:latin typeface="Calibri"/>
                <a:ea typeface="Calibri"/>
                <a:cs typeface="Calibri"/>
                <a:sym typeface="Calibri"/>
              </a:rPr>
              <a:t>. Ela </a:t>
            </a:r>
            <a:r>
              <a:rPr lang="en-GB" dirty="0" err="1">
                <a:latin typeface="Calibri"/>
                <a:ea typeface="Calibri"/>
                <a:cs typeface="Calibri"/>
                <a:sym typeface="Calibri"/>
              </a:rPr>
              <a:t>também</a:t>
            </a:r>
            <a:r>
              <a:rPr lang="en-GB" dirty="0">
                <a:latin typeface="Calibri"/>
                <a:ea typeface="Calibri"/>
                <a:cs typeface="Calibri"/>
                <a:sym typeface="Calibri"/>
              </a:rPr>
              <a:t> </a:t>
            </a:r>
            <a:r>
              <a:rPr lang="en-GB" dirty="0" err="1">
                <a:latin typeface="Calibri"/>
                <a:ea typeface="Calibri"/>
                <a:cs typeface="Calibri"/>
                <a:sym typeface="Calibri"/>
              </a:rPr>
              <a:t>explica</a:t>
            </a:r>
            <a:r>
              <a:rPr lang="en-GB" dirty="0">
                <a:latin typeface="Calibri"/>
                <a:ea typeface="Calibri"/>
                <a:cs typeface="Calibri"/>
                <a:sym typeface="Calibri"/>
              </a:rPr>
              <a:t> que </a:t>
            </a:r>
            <a:r>
              <a:rPr lang="en-GB" dirty="0" err="1">
                <a:latin typeface="Calibri"/>
                <a:ea typeface="Calibri"/>
                <a:cs typeface="Calibri"/>
                <a:sym typeface="Calibri"/>
              </a:rPr>
              <a:t>está</a:t>
            </a:r>
            <a:r>
              <a:rPr lang="en-GB" dirty="0">
                <a:latin typeface="Calibri"/>
                <a:ea typeface="Calibri"/>
                <a:cs typeface="Calibri"/>
                <a:sym typeface="Calibri"/>
              </a:rPr>
              <a:t> </a:t>
            </a:r>
            <a:r>
              <a:rPr lang="en-GB" dirty="0" err="1">
                <a:latin typeface="Calibri"/>
                <a:ea typeface="Calibri"/>
                <a:cs typeface="Calibri"/>
                <a:sym typeface="Calibri"/>
              </a:rPr>
              <a:t>sentindo</a:t>
            </a:r>
            <a:r>
              <a:rPr lang="en-GB" dirty="0">
                <a:latin typeface="Calibri"/>
                <a:ea typeface="Calibri"/>
                <a:cs typeface="Calibri"/>
                <a:sym typeface="Calibri"/>
              </a:rPr>
              <a:t> </a:t>
            </a:r>
            <a:r>
              <a:rPr lang="en-GB" dirty="0" err="1">
                <a:latin typeface="Calibri"/>
                <a:ea typeface="Calibri"/>
                <a:cs typeface="Calibri"/>
                <a:sym typeface="Calibri"/>
              </a:rPr>
              <a:t>dor</a:t>
            </a:r>
            <a:r>
              <a:rPr lang="en-GB" dirty="0">
                <a:latin typeface="Calibri"/>
                <a:ea typeface="Calibri"/>
                <a:cs typeface="Calibri"/>
                <a:sym typeface="Calibri"/>
              </a:rPr>
              <a:t> de </a:t>
            </a:r>
            <a:r>
              <a:rPr lang="en-GB" dirty="0" err="1">
                <a:latin typeface="Calibri"/>
                <a:ea typeface="Calibri"/>
                <a:cs typeface="Calibri"/>
                <a:sym typeface="Calibri"/>
              </a:rPr>
              <a:t>estômago</a:t>
            </a:r>
            <a:r>
              <a:rPr lang="en-GB" dirty="0">
                <a:latin typeface="Calibri"/>
                <a:ea typeface="Calibri"/>
                <a:cs typeface="Calibri"/>
                <a:sym typeface="Calibri"/>
              </a:rPr>
              <a:t> e </a:t>
            </a:r>
            <a:r>
              <a:rPr lang="en-GB" dirty="0" err="1">
                <a:latin typeface="Calibri"/>
                <a:ea typeface="Calibri"/>
                <a:cs typeface="Calibri"/>
                <a:sym typeface="Calibri"/>
              </a:rPr>
              <a:t>ataques</a:t>
            </a:r>
            <a:r>
              <a:rPr lang="en-GB" dirty="0">
                <a:latin typeface="Calibri"/>
                <a:ea typeface="Calibri"/>
                <a:cs typeface="Calibri"/>
                <a:sym typeface="Calibri"/>
              </a:rPr>
              <a:t> de </a:t>
            </a:r>
            <a:r>
              <a:rPr lang="en-GB" dirty="0" err="1">
                <a:latin typeface="Calibri"/>
                <a:ea typeface="Calibri"/>
                <a:cs typeface="Calibri"/>
                <a:sym typeface="Calibri"/>
              </a:rPr>
              <a:t>pânico</a:t>
            </a:r>
            <a:r>
              <a:rPr lang="en-GB" dirty="0">
                <a:latin typeface="Calibri"/>
                <a:ea typeface="Calibri"/>
                <a:cs typeface="Calibri"/>
                <a:sym typeface="Calibri"/>
              </a:rPr>
              <a:t>, e que </a:t>
            </a:r>
            <a:r>
              <a:rPr lang="en-GB" dirty="0" err="1">
                <a:latin typeface="Calibri"/>
                <a:ea typeface="Calibri"/>
                <a:cs typeface="Calibri"/>
                <a:sym typeface="Calibri"/>
              </a:rPr>
              <a:t>está</a:t>
            </a:r>
            <a:r>
              <a:rPr lang="en-GB" dirty="0">
                <a:latin typeface="Calibri"/>
                <a:ea typeface="Calibri"/>
                <a:cs typeface="Calibri"/>
                <a:sym typeface="Calibri"/>
              </a:rPr>
              <a:t> tendo </a:t>
            </a:r>
            <a:r>
              <a:rPr lang="en-GB" dirty="0" err="1">
                <a:latin typeface="Calibri"/>
                <a:ea typeface="Calibri"/>
                <a:cs typeface="Calibri"/>
                <a:sym typeface="Calibri"/>
              </a:rPr>
              <a:t>cada</a:t>
            </a:r>
            <a:r>
              <a:rPr lang="en-GB" dirty="0">
                <a:latin typeface="Calibri"/>
                <a:ea typeface="Calibri"/>
                <a:cs typeface="Calibri"/>
                <a:sym typeface="Calibri"/>
              </a:rPr>
              <a:t> </a:t>
            </a:r>
            <a:r>
              <a:rPr lang="en-GB" dirty="0" err="1">
                <a:latin typeface="Calibri"/>
                <a:ea typeface="Calibri"/>
                <a:cs typeface="Calibri"/>
                <a:sym typeface="Calibri"/>
              </a:rPr>
              <a:t>vez</a:t>
            </a:r>
            <a:r>
              <a:rPr lang="en-GB" dirty="0">
                <a:latin typeface="Calibri"/>
                <a:ea typeface="Calibri"/>
                <a:cs typeface="Calibri"/>
                <a:sym typeface="Calibri"/>
              </a:rPr>
              <a:t> </a:t>
            </a:r>
            <a:r>
              <a:rPr lang="en-GB" dirty="0" err="1">
                <a:latin typeface="Calibri"/>
                <a:ea typeface="Calibri"/>
                <a:cs typeface="Calibri"/>
                <a:sym typeface="Calibri"/>
              </a:rPr>
              <a:t>mais</a:t>
            </a:r>
            <a:r>
              <a:rPr lang="en-GB" dirty="0">
                <a:latin typeface="Calibri"/>
                <a:ea typeface="Calibri"/>
                <a:cs typeface="Calibri"/>
                <a:sym typeface="Calibri"/>
              </a:rPr>
              <a:t> </a:t>
            </a:r>
            <a:r>
              <a:rPr lang="en-GB" dirty="0" err="1">
                <a:latin typeface="Calibri"/>
                <a:ea typeface="Calibri"/>
                <a:cs typeface="Calibri"/>
                <a:sym typeface="Calibri"/>
              </a:rPr>
              <a:t>dificuldade</a:t>
            </a:r>
            <a:r>
              <a:rPr lang="en-GB" dirty="0">
                <a:latin typeface="Calibri"/>
                <a:ea typeface="Calibri"/>
                <a:cs typeface="Calibri"/>
                <a:sym typeface="Calibri"/>
              </a:rPr>
              <a:t> para </a:t>
            </a:r>
            <a:r>
              <a:rPr lang="en-GB" dirty="0" err="1">
                <a:latin typeface="Calibri"/>
                <a:ea typeface="Calibri"/>
                <a:cs typeface="Calibri"/>
                <a:sym typeface="Calibri"/>
              </a:rPr>
              <a:t>sair</a:t>
            </a:r>
            <a:r>
              <a:rPr lang="en-GB" dirty="0">
                <a:latin typeface="Calibri"/>
                <a:ea typeface="Calibri"/>
                <a:cs typeface="Calibri"/>
                <a:sym typeface="Calibri"/>
              </a:rPr>
              <a:t> da </a:t>
            </a:r>
            <a:r>
              <a:rPr lang="en-GB" dirty="0" err="1">
                <a:latin typeface="Calibri"/>
                <a:ea typeface="Calibri"/>
                <a:cs typeface="Calibri"/>
                <a:sym typeface="Calibri"/>
              </a:rPr>
              <a:t>cama</a:t>
            </a:r>
            <a:r>
              <a:rPr lang="en-GB" dirty="0">
                <a:latin typeface="Calibri"/>
                <a:ea typeface="Calibri"/>
                <a:cs typeface="Calibri"/>
                <a:sym typeface="Calibri"/>
              </a:rPr>
              <a:t> de </a:t>
            </a:r>
            <a:r>
              <a:rPr lang="en-GB" dirty="0" err="1">
                <a:latin typeface="Calibri"/>
                <a:ea typeface="Calibri"/>
                <a:cs typeface="Calibri"/>
                <a:sym typeface="Calibri"/>
              </a:rPr>
              <a:t>manhã</a:t>
            </a:r>
            <a:r>
              <a:rPr lang="en-GB" dirty="0">
                <a:latin typeface="Calibri"/>
                <a:ea typeface="Calibri"/>
                <a:cs typeface="Calibri"/>
                <a:sym typeface="Calibri"/>
              </a:rPr>
              <a:t>. </a:t>
            </a:r>
          </a:p>
          <a:p>
            <a:pPr marL="0" lvl="0" indent="0" algn="just" rtl="0">
              <a:lnSpc>
                <a:spcPct val="115000"/>
              </a:lnSpc>
              <a:spcBef>
                <a:spcPts val="0"/>
              </a:spcBef>
              <a:spcAft>
                <a:spcPts val="0"/>
              </a:spcAft>
              <a:buNone/>
            </a:pPr>
            <a:endParaRPr lang="en-GB" dirty="0">
              <a:latin typeface="Calibri"/>
              <a:ea typeface="Calibri"/>
              <a:cs typeface="Calibri"/>
              <a:sym typeface="Calibri"/>
            </a:endParaRPr>
          </a:p>
          <a:p>
            <a:pPr marL="0" lvl="0" indent="0" algn="just" rtl="0">
              <a:lnSpc>
                <a:spcPct val="115000"/>
              </a:lnSpc>
              <a:spcBef>
                <a:spcPts val="0"/>
              </a:spcBef>
              <a:spcAft>
                <a:spcPts val="0"/>
              </a:spcAft>
              <a:buNone/>
            </a:pPr>
            <a:r>
              <a:rPr lang="en-GB" dirty="0">
                <a:latin typeface="Calibri"/>
                <a:ea typeface="Calibri"/>
                <a:cs typeface="Calibri"/>
                <a:sym typeface="Calibri"/>
              </a:rPr>
              <a:t>O </a:t>
            </a:r>
            <a:r>
              <a:rPr lang="en-GB" dirty="0" err="1">
                <a:latin typeface="Calibri"/>
                <a:ea typeface="Calibri"/>
                <a:cs typeface="Calibri"/>
                <a:sym typeface="Calibri"/>
              </a:rPr>
              <a:t>médico</a:t>
            </a:r>
            <a:r>
              <a:rPr lang="en-GB" dirty="0">
                <a:latin typeface="Calibri"/>
                <a:ea typeface="Calibri"/>
                <a:cs typeface="Calibri"/>
                <a:sym typeface="Calibri"/>
              </a:rPr>
              <a:t> a </a:t>
            </a:r>
            <a:r>
              <a:rPr lang="en-GB" dirty="0" err="1">
                <a:latin typeface="Calibri"/>
                <a:ea typeface="Calibri"/>
                <a:cs typeface="Calibri"/>
                <a:sym typeface="Calibri"/>
              </a:rPr>
              <a:t>encaminha</a:t>
            </a:r>
            <a:r>
              <a:rPr lang="en-GB" dirty="0">
                <a:latin typeface="Calibri"/>
                <a:ea typeface="Calibri"/>
                <a:cs typeface="Calibri"/>
                <a:sym typeface="Calibri"/>
              </a:rPr>
              <a:t> para um </a:t>
            </a:r>
            <a:r>
              <a:rPr lang="en-GB" dirty="0" err="1">
                <a:latin typeface="Calibri"/>
                <a:ea typeface="Calibri"/>
                <a:cs typeface="Calibri"/>
                <a:sym typeface="Calibri"/>
              </a:rPr>
              <a:t>psicólogo</a:t>
            </a:r>
            <a:r>
              <a:rPr lang="en-GB" dirty="0">
                <a:latin typeface="Calibri"/>
                <a:ea typeface="Calibri"/>
                <a:cs typeface="Calibri"/>
                <a:sym typeface="Calibri"/>
              </a:rPr>
              <a:t>, mas,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sua</a:t>
            </a:r>
            <a:r>
              <a:rPr lang="en-GB" dirty="0">
                <a:latin typeface="Calibri"/>
                <a:ea typeface="Calibri"/>
                <a:cs typeface="Calibri"/>
                <a:sym typeface="Calibri"/>
              </a:rPr>
              <a:t> </a:t>
            </a:r>
            <a:r>
              <a:rPr lang="en-GB" dirty="0" err="1">
                <a:latin typeface="Calibri"/>
                <a:ea typeface="Calibri"/>
                <a:cs typeface="Calibri"/>
                <a:sym typeface="Calibri"/>
              </a:rPr>
              <a:t>situação</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considerada</a:t>
            </a:r>
            <a:r>
              <a:rPr lang="en-GB" dirty="0">
                <a:latin typeface="Calibri"/>
                <a:ea typeface="Calibri"/>
                <a:cs typeface="Calibri"/>
                <a:sym typeface="Calibri"/>
              </a:rPr>
              <a:t> </a:t>
            </a:r>
            <a:r>
              <a:rPr lang="en-GB" dirty="0" err="1">
                <a:latin typeface="Calibri"/>
                <a:ea typeface="Calibri"/>
                <a:cs typeface="Calibri"/>
                <a:sym typeface="Calibri"/>
              </a:rPr>
              <a:t>prioritária</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comparação</a:t>
            </a:r>
            <a:r>
              <a:rPr lang="en-GB" dirty="0">
                <a:latin typeface="Calibri"/>
                <a:ea typeface="Calibri"/>
                <a:cs typeface="Calibri"/>
                <a:sym typeface="Calibri"/>
              </a:rPr>
              <a:t> com </a:t>
            </a:r>
            <a:r>
              <a:rPr lang="en-GB" dirty="0" err="1">
                <a:latin typeface="Calibri"/>
                <a:ea typeface="Calibri"/>
                <a:cs typeface="Calibri"/>
                <a:sym typeface="Calibri"/>
              </a:rPr>
              <a:t>outras</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ela</a:t>
            </a:r>
            <a:r>
              <a:rPr lang="en-GB" dirty="0">
                <a:latin typeface="Calibri"/>
                <a:ea typeface="Calibri"/>
                <a:cs typeface="Calibri"/>
                <a:sym typeface="Calibri"/>
              </a:rPr>
              <a:t> </a:t>
            </a:r>
            <a:r>
              <a:rPr lang="en-GB" dirty="0" err="1">
                <a:latin typeface="Calibri"/>
                <a:ea typeface="Calibri"/>
                <a:cs typeface="Calibri"/>
                <a:sym typeface="Calibri"/>
              </a:rPr>
              <a:t>precisa</a:t>
            </a:r>
            <a:r>
              <a:rPr lang="en-GB" dirty="0">
                <a:latin typeface="Calibri"/>
                <a:ea typeface="Calibri"/>
                <a:cs typeface="Calibri"/>
                <a:sym typeface="Calibri"/>
              </a:rPr>
              <a:t> </a:t>
            </a:r>
            <a:r>
              <a:rPr lang="en-GB" dirty="0" err="1">
                <a:latin typeface="Calibri"/>
                <a:ea typeface="Calibri"/>
                <a:cs typeface="Calibri"/>
                <a:sym typeface="Calibri"/>
              </a:rPr>
              <a:t>esperar</a:t>
            </a:r>
            <a:r>
              <a:rPr lang="en-GB" dirty="0">
                <a:latin typeface="Calibri"/>
                <a:ea typeface="Calibri"/>
                <a:cs typeface="Calibri"/>
                <a:sym typeface="Calibri"/>
              </a:rPr>
              <a:t> </a:t>
            </a:r>
            <a:r>
              <a:rPr lang="en-GB" dirty="0" err="1">
                <a:latin typeface="Calibri"/>
                <a:ea typeface="Calibri"/>
                <a:cs typeface="Calibri"/>
                <a:sym typeface="Calibri"/>
              </a:rPr>
              <a:t>três</a:t>
            </a:r>
            <a:r>
              <a:rPr lang="en-GB" dirty="0">
                <a:latin typeface="Calibri"/>
                <a:ea typeface="Calibri"/>
                <a:cs typeface="Calibri"/>
                <a:sym typeface="Calibri"/>
              </a:rPr>
              <a:t> </a:t>
            </a:r>
            <a:r>
              <a:rPr lang="en-GB" dirty="0" err="1">
                <a:latin typeface="Calibri"/>
                <a:ea typeface="Calibri"/>
                <a:cs typeface="Calibri"/>
                <a:sym typeface="Calibri"/>
              </a:rPr>
              <a:t>semanas</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consulta. </a:t>
            </a:r>
          </a:p>
          <a:p>
            <a:pPr marL="0" lvl="0" indent="0" algn="just" rtl="0">
              <a:lnSpc>
                <a:spcPct val="115000"/>
              </a:lnSpc>
              <a:spcBef>
                <a:spcPts val="0"/>
              </a:spcBef>
              <a:spcAft>
                <a:spcPts val="0"/>
              </a:spcAft>
              <a:buNone/>
            </a:pPr>
            <a:r>
              <a:rPr lang="en-GB" dirty="0">
                <a:latin typeface="Calibri"/>
                <a:ea typeface="Calibri"/>
                <a:cs typeface="Calibri"/>
                <a:sym typeface="Calibri"/>
              </a:rPr>
              <a:t>A </a:t>
            </a:r>
            <a:r>
              <a:rPr lang="en-GB" dirty="0" err="1">
                <a:latin typeface="Calibri"/>
                <a:ea typeface="Calibri"/>
                <a:cs typeface="Calibri"/>
                <a:sym typeface="Calibri"/>
              </a:rPr>
              <a:t>essa</a:t>
            </a:r>
            <a:r>
              <a:rPr lang="en-GB" dirty="0">
                <a:latin typeface="Calibri"/>
                <a:ea typeface="Calibri"/>
                <a:cs typeface="Calibri"/>
                <a:sym typeface="Calibri"/>
              </a:rPr>
              <a:t> </a:t>
            </a:r>
            <a:r>
              <a:rPr lang="en-GB" dirty="0" err="1">
                <a:latin typeface="Calibri"/>
                <a:ea typeface="Calibri"/>
                <a:cs typeface="Calibri"/>
                <a:sym typeface="Calibri"/>
              </a:rPr>
              <a:t>altura</a:t>
            </a:r>
            <a:r>
              <a:rPr lang="en-GB" dirty="0">
                <a:latin typeface="Calibri"/>
                <a:ea typeface="Calibri"/>
                <a:cs typeface="Calibri"/>
                <a:sym typeface="Calibri"/>
              </a:rPr>
              <a:t>, </a:t>
            </a:r>
            <a:r>
              <a:rPr lang="en-GB" dirty="0" err="1">
                <a:latin typeface="Calibri"/>
                <a:ea typeface="Calibri"/>
                <a:cs typeface="Calibri"/>
                <a:sym typeface="Calibri"/>
              </a:rPr>
              <a:t>ela</a:t>
            </a:r>
            <a:r>
              <a:rPr lang="en-GB" dirty="0">
                <a:latin typeface="Calibri"/>
                <a:ea typeface="Calibri"/>
                <a:cs typeface="Calibri"/>
                <a:sym typeface="Calibri"/>
              </a:rPr>
              <a:t> </a:t>
            </a:r>
            <a:r>
              <a:rPr lang="en-GB" dirty="0" err="1">
                <a:latin typeface="Calibri"/>
                <a:ea typeface="Calibri"/>
                <a:cs typeface="Calibri"/>
                <a:sym typeface="Calibri"/>
              </a:rPr>
              <a:t>ficou</a:t>
            </a:r>
            <a:r>
              <a:rPr lang="en-GB" dirty="0">
                <a:latin typeface="Calibri"/>
                <a:ea typeface="Calibri"/>
                <a:cs typeface="Calibri"/>
                <a:sym typeface="Calibri"/>
              </a:rPr>
              <a:t> </a:t>
            </a:r>
            <a:r>
              <a:rPr lang="en-GB" dirty="0" err="1">
                <a:latin typeface="Calibri"/>
                <a:ea typeface="Calibri"/>
                <a:cs typeface="Calibri"/>
                <a:sym typeface="Calibri"/>
              </a:rPr>
              <a:t>muito</a:t>
            </a:r>
            <a:r>
              <a:rPr lang="en-GB" dirty="0">
                <a:latin typeface="Calibri"/>
                <a:ea typeface="Calibri"/>
                <a:cs typeface="Calibri"/>
                <a:sym typeface="Calibri"/>
              </a:rPr>
              <a:t> </a:t>
            </a:r>
            <a:r>
              <a:rPr lang="en-GB" dirty="0" err="1">
                <a:latin typeface="Calibri"/>
                <a:ea typeface="Calibri"/>
                <a:cs typeface="Calibri"/>
                <a:sym typeface="Calibri"/>
              </a:rPr>
              <a:t>doente</a:t>
            </a:r>
            <a:r>
              <a:rPr lang="en-GB" dirty="0">
                <a:latin typeface="Calibri"/>
                <a:ea typeface="Calibri"/>
                <a:cs typeface="Calibri"/>
                <a:sym typeface="Calibri"/>
              </a:rPr>
              <a:t> e </a:t>
            </a:r>
            <a:r>
              <a:rPr lang="en-GB" dirty="0" err="1">
                <a:latin typeface="Calibri"/>
                <a:ea typeface="Calibri"/>
                <a:cs typeface="Calibri"/>
                <a:sym typeface="Calibri"/>
              </a:rPr>
              <a:t>está</a:t>
            </a:r>
            <a:r>
              <a:rPr lang="en-GB" dirty="0">
                <a:latin typeface="Calibri"/>
                <a:ea typeface="Calibri"/>
                <a:cs typeface="Calibri"/>
                <a:sym typeface="Calibri"/>
              </a:rPr>
              <a:t> </a:t>
            </a:r>
            <a:r>
              <a:rPr lang="en-GB" dirty="0" err="1">
                <a:latin typeface="Calibri"/>
                <a:ea typeface="Calibri"/>
                <a:cs typeface="Calibri"/>
                <a:sym typeface="Calibri"/>
              </a:rPr>
              <a:t>cada</a:t>
            </a:r>
            <a:r>
              <a:rPr lang="en-GB" dirty="0">
                <a:latin typeface="Calibri"/>
                <a:ea typeface="Calibri"/>
                <a:cs typeface="Calibri"/>
                <a:sym typeface="Calibri"/>
              </a:rPr>
              <a:t> </a:t>
            </a:r>
            <a:r>
              <a:rPr lang="en-GB" dirty="0" err="1">
                <a:latin typeface="Calibri"/>
                <a:ea typeface="Calibri"/>
                <a:cs typeface="Calibri"/>
                <a:sym typeface="Calibri"/>
              </a:rPr>
              <a:t>vez</a:t>
            </a:r>
            <a:r>
              <a:rPr lang="en-GB" dirty="0">
                <a:latin typeface="Calibri"/>
                <a:ea typeface="Calibri"/>
                <a:cs typeface="Calibri"/>
                <a:sym typeface="Calibri"/>
              </a:rPr>
              <a:t> </a:t>
            </a:r>
            <a:r>
              <a:rPr lang="en-GB" dirty="0" err="1">
                <a:latin typeface="Calibri"/>
                <a:ea typeface="Calibri"/>
                <a:cs typeface="Calibri"/>
                <a:sym typeface="Calibri"/>
              </a:rPr>
              <a:t>mais</a:t>
            </a:r>
            <a:r>
              <a:rPr lang="en-GB" dirty="0">
                <a:latin typeface="Calibri"/>
                <a:ea typeface="Calibri"/>
                <a:cs typeface="Calibri"/>
                <a:sym typeface="Calibri"/>
              </a:rPr>
              <a:t> </a:t>
            </a:r>
            <a:r>
              <a:rPr lang="en-GB" dirty="0" err="1">
                <a:latin typeface="Calibri"/>
                <a:ea typeface="Calibri"/>
                <a:cs typeface="Calibri"/>
                <a:sym typeface="Calibri"/>
              </a:rPr>
              <a:t>ansiosa</a:t>
            </a:r>
            <a:r>
              <a:rPr lang="en-GB" dirty="0">
                <a:latin typeface="Calibri"/>
                <a:ea typeface="Calibri"/>
                <a:cs typeface="Calibri"/>
                <a:sym typeface="Calibri"/>
              </a:rPr>
              <a:t> e </a:t>
            </a:r>
            <a:r>
              <a:rPr lang="en-GB" dirty="0" err="1">
                <a:latin typeface="Calibri"/>
                <a:ea typeface="Calibri"/>
                <a:cs typeface="Calibri"/>
                <a:sym typeface="Calibri"/>
              </a:rPr>
              <a:t>angustiada</a:t>
            </a:r>
            <a:r>
              <a:rPr lang="en-GB" dirty="0">
                <a:latin typeface="Calibri"/>
                <a:ea typeface="Calibri"/>
                <a:cs typeface="Calibri"/>
                <a:sym typeface="Calibri"/>
              </a:rPr>
              <a:t>. Ela sente </a:t>
            </a:r>
            <a:r>
              <a:rPr lang="en-GB" dirty="0" err="1">
                <a:latin typeface="Calibri"/>
                <a:ea typeface="Calibri"/>
                <a:cs typeface="Calibri"/>
                <a:sym typeface="Calibri"/>
              </a:rPr>
              <a:t>falta</a:t>
            </a:r>
            <a:r>
              <a:rPr lang="en-GB" dirty="0">
                <a:latin typeface="Calibri"/>
                <a:ea typeface="Calibri"/>
                <a:cs typeface="Calibri"/>
                <a:sym typeface="Calibri"/>
              </a:rPr>
              <a:t> da consulta com o </a:t>
            </a:r>
            <a:r>
              <a:rPr lang="en-GB" dirty="0" err="1">
                <a:latin typeface="Calibri"/>
                <a:ea typeface="Calibri"/>
                <a:cs typeface="Calibri"/>
                <a:sym typeface="Calibri"/>
              </a:rPr>
              <a:t>psicólogo</a:t>
            </a:r>
            <a:r>
              <a:rPr lang="en-GB" dirty="0">
                <a:latin typeface="Calibri"/>
                <a:ea typeface="Calibri"/>
                <a:cs typeface="Calibri"/>
                <a:sym typeface="Calibri"/>
              </a:rPr>
              <a:t>, mas </a:t>
            </a:r>
            <a:r>
              <a:rPr lang="en-GB" dirty="0" err="1">
                <a:latin typeface="Calibri"/>
                <a:ea typeface="Calibri"/>
                <a:cs typeface="Calibri"/>
                <a:sym typeface="Calibri"/>
              </a:rPr>
              <a:t>ninguém</a:t>
            </a:r>
            <a:r>
              <a:rPr lang="en-GB" dirty="0">
                <a:latin typeface="Calibri"/>
                <a:ea typeface="Calibri"/>
                <a:cs typeface="Calibri"/>
                <a:sym typeface="Calibri"/>
              </a:rPr>
              <a:t> a </a:t>
            </a:r>
            <a:r>
              <a:rPr lang="en-GB" dirty="0" err="1">
                <a:latin typeface="Calibri"/>
                <a:ea typeface="Calibri"/>
                <a:cs typeface="Calibri"/>
                <a:sym typeface="Calibri"/>
              </a:rPr>
              <a:t>acompanha</a:t>
            </a:r>
            <a:r>
              <a:rPr lang="en-GB" dirty="0">
                <a:latin typeface="Calibri"/>
                <a:ea typeface="Calibri"/>
                <a:cs typeface="Calibri"/>
                <a:sym typeface="Calibri"/>
              </a:rPr>
              <a:t>. </a:t>
            </a:r>
          </a:p>
          <a:p>
            <a:pPr marL="0" lvl="0" indent="0" algn="just" rtl="0">
              <a:lnSpc>
                <a:spcPct val="115000"/>
              </a:lnSpc>
              <a:spcBef>
                <a:spcPts val="0"/>
              </a:spcBef>
              <a:spcAft>
                <a:spcPts val="0"/>
              </a:spcAft>
              <a:buNone/>
            </a:pPr>
            <a:endParaRPr lang="en-GB" dirty="0">
              <a:latin typeface="Calibri"/>
              <a:ea typeface="Calibri"/>
              <a:cs typeface="Calibri"/>
              <a:sym typeface="Calibri"/>
            </a:endParaRPr>
          </a:p>
          <a:p>
            <a:pPr marL="0" lvl="0" indent="0" algn="just" rtl="0">
              <a:lnSpc>
                <a:spcPct val="115000"/>
              </a:lnSpc>
              <a:spcBef>
                <a:spcPts val="0"/>
              </a:spcBef>
              <a:spcAft>
                <a:spcPts val="0"/>
              </a:spcAft>
              <a:buNone/>
            </a:pPr>
            <a:r>
              <a:rPr lang="en-GB" dirty="0">
                <a:latin typeface="Calibri"/>
                <a:ea typeface="Calibri"/>
                <a:cs typeface="Calibri"/>
                <a:sym typeface="Calibri"/>
              </a:rPr>
              <a:t>Um </a:t>
            </a:r>
            <a:r>
              <a:rPr lang="en-GB" dirty="0" err="1">
                <a:latin typeface="Calibri"/>
                <a:ea typeface="Calibri"/>
                <a:cs typeface="Calibri"/>
                <a:sym typeface="Calibri"/>
              </a:rPr>
              <a:t>dia</a:t>
            </a:r>
            <a:r>
              <a:rPr lang="en-GB" dirty="0">
                <a:latin typeface="Calibri"/>
                <a:ea typeface="Calibri"/>
                <a:cs typeface="Calibri"/>
                <a:sym typeface="Calibri"/>
              </a:rPr>
              <a:t>, </a:t>
            </a:r>
            <a:r>
              <a:rPr lang="en-GB" dirty="0" err="1">
                <a:latin typeface="Calibri"/>
                <a:ea typeface="Calibri"/>
                <a:cs typeface="Calibri"/>
                <a:sym typeface="Calibri"/>
              </a:rPr>
              <a:t>seus</a:t>
            </a:r>
            <a:r>
              <a:rPr lang="en-GB" dirty="0">
                <a:latin typeface="Calibri"/>
                <a:ea typeface="Calibri"/>
                <a:cs typeface="Calibri"/>
                <a:sym typeface="Calibri"/>
              </a:rPr>
              <a:t> </a:t>
            </a:r>
            <a:r>
              <a:rPr lang="en-GB" dirty="0" err="1">
                <a:latin typeface="Calibri"/>
                <a:ea typeface="Calibri"/>
                <a:cs typeface="Calibri"/>
                <a:sym typeface="Calibri"/>
              </a:rPr>
              <a:t>colegas</a:t>
            </a:r>
            <a:r>
              <a:rPr lang="en-GB" dirty="0">
                <a:latin typeface="Calibri"/>
                <a:ea typeface="Calibri"/>
                <a:cs typeface="Calibri"/>
                <a:sym typeface="Calibri"/>
              </a:rPr>
              <a:t> de casa </a:t>
            </a:r>
            <a:r>
              <a:rPr lang="en-GB" dirty="0" err="1">
                <a:latin typeface="Calibri"/>
                <a:ea typeface="Calibri"/>
                <a:cs typeface="Calibri"/>
                <a:sym typeface="Calibri"/>
              </a:rPr>
              <a:t>ligam</a:t>
            </a:r>
            <a:r>
              <a:rPr lang="en-GB" dirty="0">
                <a:latin typeface="Calibri"/>
                <a:ea typeface="Calibri"/>
                <a:cs typeface="Calibri"/>
                <a:sym typeface="Calibri"/>
              </a:rPr>
              <a:t> </a:t>
            </a:r>
            <a:r>
              <a:rPr lang="en-GB" dirty="0" err="1">
                <a:latin typeface="Calibri"/>
                <a:ea typeface="Calibri"/>
                <a:cs typeface="Calibri"/>
                <a:sym typeface="Calibri"/>
              </a:rPr>
              <a:t>preocupados</a:t>
            </a:r>
            <a:r>
              <a:rPr lang="en-GB" dirty="0">
                <a:latin typeface="Calibri"/>
                <a:ea typeface="Calibri"/>
                <a:cs typeface="Calibri"/>
                <a:sym typeface="Calibri"/>
              </a:rPr>
              <a:t> para a </a:t>
            </a:r>
            <a:r>
              <a:rPr lang="en-GB" dirty="0" err="1">
                <a:latin typeface="Calibri"/>
                <a:ea typeface="Calibri"/>
                <a:cs typeface="Calibri"/>
                <a:sym typeface="Calibri"/>
              </a:rPr>
              <a:t>polícia</a:t>
            </a:r>
            <a:r>
              <a:rPr lang="en-GB" dirty="0">
                <a:latin typeface="Calibri"/>
                <a:ea typeface="Calibri"/>
                <a:cs typeface="Calibri"/>
                <a:sym typeface="Calibri"/>
              </a:rPr>
              <a:t> </a:t>
            </a:r>
            <a:r>
              <a:rPr lang="en-GB" dirty="0" err="1">
                <a:latin typeface="Calibri"/>
                <a:ea typeface="Calibri"/>
                <a:cs typeface="Calibri"/>
                <a:sym typeface="Calibri"/>
              </a:rPr>
              <a:t>porque</a:t>
            </a:r>
            <a:r>
              <a:rPr lang="en-GB" dirty="0">
                <a:latin typeface="Calibri"/>
                <a:ea typeface="Calibri"/>
                <a:cs typeface="Calibri"/>
                <a:sym typeface="Calibri"/>
              </a:rPr>
              <a:t> </a:t>
            </a:r>
            <a:r>
              <a:rPr lang="en-GB" dirty="0" err="1">
                <a:latin typeface="Calibri"/>
                <a:ea typeface="Calibri"/>
                <a:cs typeface="Calibri"/>
                <a:sym typeface="Calibri"/>
              </a:rPr>
              <a:t>ela</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deixa</a:t>
            </a:r>
            <a:r>
              <a:rPr lang="en-GB" dirty="0">
                <a:latin typeface="Calibri"/>
                <a:ea typeface="Calibri"/>
                <a:cs typeface="Calibri"/>
                <a:sym typeface="Calibri"/>
              </a:rPr>
              <a:t> </a:t>
            </a:r>
            <a:r>
              <a:rPr lang="en-GB" dirty="0" err="1">
                <a:latin typeface="Calibri"/>
                <a:ea typeface="Calibri"/>
                <a:cs typeface="Calibri"/>
                <a:sym typeface="Calibri"/>
              </a:rPr>
              <a:t>entrar</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casa e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está</a:t>
            </a:r>
            <a:r>
              <a:rPr lang="en-GB" dirty="0">
                <a:latin typeface="Calibri"/>
                <a:ea typeface="Calibri"/>
                <a:cs typeface="Calibri"/>
                <a:sym typeface="Calibri"/>
              </a:rPr>
              <a:t> </a:t>
            </a:r>
            <a:r>
              <a:rPr lang="en-GB" dirty="0" err="1">
                <a:latin typeface="Calibri"/>
                <a:ea typeface="Calibri"/>
                <a:cs typeface="Calibri"/>
                <a:sym typeface="Calibri"/>
              </a:rPr>
              <a:t>atendendo</a:t>
            </a:r>
            <a:r>
              <a:rPr lang="en-GB" dirty="0">
                <a:latin typeface="Calibri"/>
                <a:ea typeface="Calibri"/>
                <a:cs typeface="Calibri"/>
                <a:sym typeface="Calibri"/>
              </a:rPr>
              <a:t> </a:t>
            </a:r>
            <a:r>
              <a:rPr lang="en-GB" dirty="0" err="1">
                <a:latin typeface="Calibri"/>
                <a:ea typeface="Calibri"/>
                <a:cs typeface="Calibri"/>
                <a:sym typeface="Calibri"/>
              </a:rPr>
              <a:t>às</a:t>
            </a:r>
            <a:r>
              <a:rPr lang="en-GB" dirty="0">
                <a:latin typeface="Calibri"/>
                <a:ea typeface="Calibri"/>
                <a:cs typeface="Calibri"/>
                <a:sym typeface="Calibri"/>
              </a:rPr>
              <a:t> </a:t>
            </a:r>
            <a:r>
              <a:rPr lang="en-GB" dirty="0" err="1">
                <a:latin typeface="Calibri"/>
                <a:ea typeface="Calibri"/>
                <a:cs typeface="Calibri"/>
                <a:sym typeface="Calibri"/>
              </a:rPr>
              <a:t>ligações</a:t>
            </a:r>
            <a:r>
              <a:rPr lang="en-GB" dirty="0">
                <a:latin typeface="Calibri"/>
                <a:ea typeface="Calibri"/>
                <a:cs typeface="Calibri"/>
                <a:sym typeface="Calibri"/>
              </a:rPr>
              <a:t> deles. Eles </a:t>
            </a:r>
            <a:r>
              <a:rPr lang="en-GB" dirty="0" err="1">
                <a:latin typeface="Calibri"/>
                <a:ea typeface="Calibri"/>
                <a:cs typeface="Calibri"/>
                <a:sym typeface="Calibri"/>
              </a:rPr>
              <a:t>temem</a:t>
            </a:r>
            <a:r>
              <a:rPr lang="en-GB" dirty="0">
                <a:latin typeface="Calibri"/>
                <a:ea typeface="Calibri"/>
                <a:cs typeface="Calibri"/>
                <a:sym typeface="Calibri"/>
              </a:rPr>
              <a:t> que Fátima </a:t>
            </a:r>
            <a:r>
              <a:rPr lang="en-GB" dirty="0" err="1">
                <a:latin typeface="Calibri"/>
                <a:ea typeface="Calibri"/>
                <a:cs typeface="Calibri"/>
                <a:sym typeface="Calibri"/>
              </a:rPr>
              <a:t>possa</a:t>
            </a:r>
            <a:r>
              <a:rPr lang="en-GB" dirty="0">
                <a:latin typeface="Calibri"/>
                <a:ea typeface="Calibri"/>
                <a:cs typeface="Calibri"/>
                <a:sym typeface="Calibri"/>
              </a:rPr>
              <a:t> </a:t>
            </a:r>
            <a:r>
              <a:rPr lang="en-GB" dirty="0" err="1">
                <a:latin typeface="Calibri"/>
                <a:ea typeface="Calibri"/>
                <a:cs typeface="Calibri"/>
                <a:sym typeface="Calibri"/>
              </a:rPr>
              <a:t>ter</a:t>
            </a:r>
            <a:r>
              <a:rPr lang="en-GB" dirty="0">
                <a:latin typeface="Calibri"/>
                <a:ea typeface="Calibri"/>
                <a:cs typeface="Calibri"/>
                <a:sym typeface="Calibri"/>
              </a:rPr>
              <a:t> </a:t>
            </a:r>
            <a:r>
              <a:rPr lang="en-GB" dirty="0" err="1">
                <a:latin typeface="Calibri"/>
                <a:ea typeface="Calibri"/>
                <a:cs typeface="Calibri"/>
                <a:sym typeface="Calibri"/>
              </a:rPr>
              <a:t>pensamentos</a:t>
            </a:r>
            <a:r>
              <a:rPr lang="en-GB" dirty="0">
                <a:latin typeface="Calibri"/>
                <a:ea typeface="Calibri"/>
                <a:cs typeface="Calibri"/>
                <a:sym typeface="Calibri"/>
              </a:rPr>
              <a:t> </a:t>
            </a:r>
            <a:r>
              <a:rPr lang="en-GB" dirty="0" err="1">
                <a:latin typeface="Calibri"/>
                <a:ea typeface="Calibri"/>
                <a:cs typeface="Calibri"/>
                <a:sym typeface="Calibri"/>
              </a:rPr>
              <a:t>suicidas</a:t>
            </a:r>
            <a:r>
              <a:rPr lang="en-GB" dirty="0">
                <a:latin typeface="Calibri"/>
                <a:ea typeface="Calibri"/>
                <a:cs typeface="Calibri"/>
                <a:sym typeface="Calibri"/>
              </a:rPr>
              <a:t> e se </a:t>
            </a:r>
            <a:r>
              <a:rPr lang="en-GB" dirty="0" err="1">
                <a:latin typeface="Calibri"/>
                <a:ea typeface="Calibri"/>
                <a:cs typeface="Calibri"/>
                <a:sym typeface="Calibri"/>
              </a:rPr>
              <a:t>machucar</a:t>
            </a:r>
            <a:r>
              <a:rPr lang="en-GB" dirty="0">
                <a:latin typeface="Calibri"/>
                <a:ea typeface="Calibri"/>
                <a:cs typeface="Calibri"/>
                <a:sym typeface="Calibri"/>
              </a:rPr>
              <a:t> se </a:t>
            </a:r>
            <a:r>
              <a:rPr lang="en-GB" dirty="0" err="1">
                <a:latin typeface="Calibri"/>
                <a:ea typeface="Calibri"/>
                <a:cs typeface="Calibri"/>
                <a:sym typeface="Calibri"/>
              </a:rPr>
              <a:t>ninguém</a:t>
            </a:r>
            <a:r>
              <a:rPr lang="en-GB" dirty="0">
                <a:latin typeface="Calibri"/>
                <a:ea typeface="Calibri"/>
                <a:cs typeface="Calibri"/>
                <a:sym typeface="Calibri"/>
              </a:rPr>
              <a:t> </a:t>
            </a:r>
            <a:r>
              <a:rPr lang="en-GB" dirty="0" err="1">
                <a:latin typeface="Calibri"/>
                <a:ea typeface="Calibri"/>
                <a:cs typeface="Calibri"/>
                <a:sym typeface="Calibri"/>
              </a:rPr>
              <a:t>entrar</a:t>
            </a:r>
            <a:r>
              <a:rPr lang="en-GB" dirty="0">
                <a:latin typeface="Calibri"/>
                <a:ea typeface="Calibri"/>
                <a:cs typeface="Calibri"/>
                <a:sym typeface="Calibri"/>
              </a:rPr>
              <a:t> </a:t>
            </a:r>
            <a:r>
              <a:rPr lang="en-GB" dirty="0" err="1">
                <a:latin typeface="Calibri"/>
                <a:ea typeface="Calibri"/>
                <a:cs typeface="Calibri"/>
                <a:sym typeface="Calibri"/>
              </a:rPr>
              <a:t>na</a:t>
            </a:r>
            <a:r>
              <a:rPr lang="en-GB" dirty="0">
                <a:latin typeface="Calibri"/>
                <a:ea typeface="Calibri"/>
                <a:cs typeface="Calibri"/>
                <a:sym typeface="Calibri"/>
              </a:rPr>
              <a:t> casa. </a:t>
            </a:r>
          </a:p>
          <a:p>
            <a:pPr marL="0" lvl="0" indent="0" algn="just" rtl="0">
              <a:lnSpc>
                <a:spcPct val="115000"/>
              </a:lnSpc>
              <a:spcBef>
                <a:spcPts val="0"/>
              </a:spcBef>
              <a:spcAft>
                <a:spcPts val="0"/>
              </a:spcAft>
              <a:buNone/>
            </a:pPr>
            <a:endParaRPr lang="en-GB" dirty="0">
              <a:latin typeface="Calibri"/>
              <a:ea typeface="Calibri"/>
              <a:cs typeface="Calibri"/>
              <a:sym typeface="Calibri"/>
            </a:endParaRPr>
          </a:p>
          <a:p>
            <a:pPr marL="0" lvl="0" indent="0" algn="just" rtl="0">
              <a:lnSpc>
                <a:spcPct val="115000"/>
              </a:lnSpc>
              <a:spcBef>
                <a:spcPts val="0"/>
              </a:spcBef>
              <a:spcAft>
                <a:spcPts val="0"/>
              </a:spcAft>
              <a:buNone/>
            </a:pPr>
            <a:r>
              <a:rPr lang="en-GB" dirty="0">
                <a:latin typeface="Calibri"/>
                <a:ea typeface="Calibri"/>
                <a:cs typeface="Calibri"/>
                <a:sym typeface="Calibri"/>
              </a:rPr>
              <a:t>A </a:t>
            </a:r>
            <a:r>
              <a:rPr lang="en-GB" dirty="0" err="1">
                <a:latin typeface="Calibri"/>
                <a:ea typeface="Calibri"/>
                <a:cs typeface="Calibri"/>
                <a:sym typeface="Calibri"/>
              </a:rPr>
              <a:t>polícia</a:t>
            </a:r>
            <a:r>
              <a:rPr lang="en-GB" dirty="0">
                <a:latin typeface="Calibri"/>
                <a:ea typeface="Calibri"/>
                <a:cs typeface="Calibri"/>
                <a:sym typeface="Calibri"/>
              </a:rPr>
              <a:t> </a:t>
            </a:r>
            <a:r>
              <a:rPr lang="en-GB" dirty="0" err="1">
                <a:latin typeface="Calibri"/>
                <a:ea typeface="Calibri"/>
                <a:cs typeface="Calibri"/>
                <a:sym typeface="Calibri"/>
              </a:rPr>
              <a:t>chega</a:t>
            </a:r>
            <a:r>
              <a:rPr lang="en-GB" dirty="0">
                <a:latin typeface="Calibri"/>
                <a:ea typeface="Calibri"/>
                <a:cs typeface="Calibri"/>
                <a:sym typeface="Calibri"/>
              </a:rPr>
              <a:t> e </a:t>
            </a:r>
            <a:r>
              <a:rPr lang="en-GB" dirty="0" err="1">
                <a:latin typeface="Calibri"/>
                <a:ea typeface="Calibri"/>
                <a:cs typeface="Calibri"/>
                <a:sym typeface="Calibri"/>
              </a:rPr>
              <a:t>arromba</a:t>
            </a:r>
            <a:r>
              <a:rPr lang="en-GB" dirty="0">
                <a:latin typeface="Calibri"/>
                <a:ea typeface="Calibri"/>
                <a:cs typeface="Calibri"/>
                <a:sym typeface="Calibri"/>
              </a:rPr>
              <a:t> a porta. Uma </a:t>
            </a:r>
            <a:r>
              <a:rPr lang="en-GB" dirty="0" err="1">
                <a:latin typeface="Calibri"/>
                <a:ea typeface="Calibri"/>
                <a:cs typeface="Calibri"/>
                <a:sym typeface="Calibri"/>
              </a:rPr>
              <a:t>briga</a:t>
            </a:r>
            <a:r>
              <a:rPr lang="en-GB" dirty="0">
                <a:latin typeface="Calibri"/>
                <a:ea typeface="Calibri"/>
                <a:cs typeface="Calibri"/>
                <a:sym typeface="Calibri"/>
              </a:rPr>
              <a:t> entre Fátima e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policiais</a:t>
            </a:r>
            <a:r>
              <a:rPr lang="en-GB" dirty="0">
                <a:latin typeface="Calibri"/>
                <a:ea typeface="Calibri"/>
                <a:cs typeface="Calibri"/>
                <a:sym typeface="Calibri"/>
              </a:rPr>
              <a:t> </a:t>
            </a:r>
            <a:r>
              <a:rPr lang="en-GB" dirty="0" err="1">
                <a:latin typeface="Calibri"/>
                <a:ea typeface="Calibri"/>
                <a:cs typeface="Calibri"/>
                <a:sym typeface="Calibri"/>
              </a:rPr>
              <a:t>ocorre</a:t>
            </a:r>
            <a:r>
              <a:rPr lang="en-GB" dirty="0">
                <a:latin typeface="Calibri"/>
                <a:ea typeface="Calibri"/>
                <a:cs typeface="Calibri"/>
                <a:sym typeface="Calibri"/>
              </a:rPr>
              <a:t>, e Fátima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então</a:t>
            </a:r>
            <a:r>
              <a:rPr lang="en-GB" dirty="0">
                <a:latin typeface="Calibri"/>
                <a:ea typeface="Calibri"/>
                <a:cs typeface="Calibri"/>
                <a:sym typeface="Calibri"/>
              </a:rPr>
              <a:t> </a:t>
            </a:r>
            <a:r>
              <a:rPr lang="en-GB" dirty="0" err="1">
                <a:latin typeface="Calibri"/>
                <a:ea typeface="Calibri"/>
                <a:cs typeface="Calibri"/>
                <a:sym typeface="Calibri"/>
              </a:rPr>
              <a:t>contida</a:t>
            </a:r>
            <a:r>
              <a:rPr lang="en-GB" dirty="0">
                <a:latin typeface="Calibri"/>
                <a:ea typeface="Calibri"/>
                <a:cs typeface="Calibri"/>
                <a:sym typeface="Calibri"/>
              </a:rPr>
              <a:t> e </a:t>
            </a:r>
            <a:r>
              <a:rPr lang="en-GB" dirty="0" err="1">
                <a:latin typeface="Calibri"/>
                <a:ea typeface="Calibri"/>
                <a:cs typeface="Calibri"/>
                <a:sym typeface="Calibri"/>
              </a:rPr>
              <a:t>involuntariamente</a:t>
            </a:r>
            <a:r>
              <a:rPr lang="en-GB" dirty="0">
                <a:latin typeface="Calibri"/>
                <a:ea typeface="Calibri"/>
                <a:cs typeface="Calibri"/>
                <a:sym typeface="Calibri"/>
              </a:rPr>
              <a:t> </a:t>
            </a:r>
            <a:r>
              <a:rPr lang="en-GB" dirty="0" err="1">
                <a:latin typeface="Calibri"/>
                <a:ea typeface="Calibri"/>
                <a:cs typeface="Calibri"/>
                <a:sym typeface="Calibri"/>
              </a:rPr>
              <a:t>internada</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um </a:t>
            </a:r>
            <a:r>
              <a:rPr lang="en-GB" dirty="0" err="1">
                <a:latin typeface="Calibri"/>
                <a:ea typeface="Calibri"/>
                <a:cs typeface="Calibri"/>
                <a:sym typeface="Calibri"/>
              </a:rPr>
              <a:t>serviço</a:t>
            </a:r>
            <a:r>
              <a:rPr lang="en-GB" dirty="0">
                <a:latin typeface="Calibri"/>
                <a:ea typeface="Calibri"/>
                <a:cs typeface="Calibri"/>
                <a:sym typeface="Calibri"/>
              </a:rPr>
              <a:t> de </a:t>
            </a:r>
            <a:r>
              <a:rPr lang="en-GB" dirty="0" err="1">
                <a:latin typeface="Calibri"/>
                <a:ea typeface="Calibri"/>
                <a:cs typeface="Calibri"/>
                <a:sym typeface="Calibri"/>
              </a:rPr>
              <a:t>saúde</a:t>
            </a:r>
            <a:r>
              <a:rPr lang="en-GB" dirty="0">
                <a:latin typeface="Calibri"/>
                <a:ea typeface="Calibri"/>
                <a:cs typeface="Calibri"/>
                <a:sym typeface="Calibri"/>
              </a:rPr>
              <a:t> mental </a:t>
            </a:r>
            <a:r>
              <a:rPr lang="en-GB" dirty="0" err="1">
                <a:latin typeface="Calibri"/>
                <a:ea typeface="Calibri"/>
                <a:cs typeface="Calibri"/>
                <a:sym typeface="Calibri"/>
              </a:rPr>
              <a:t>hospitalar</a:t>
            </a:r>
            <a:r>
              <a:rPr lang="en-GB" dirty="0">
                <a:latin typeface="Calibri"/>
                <a:ea typeface="Calibri"/>
                <a:cs typeface="Calibri"/>
                <a:sym typeface="Calibri"/>
              </a:rPr>
              <a:t>.</a:t>
            </a:r>
          </a:p>
          <a:p>
            <a:pPr marL="0" lvl="0" indent="0" algn="l" rtl="0">
              <a:spcBef>
                <a:spcPts val="0"/>
              </a:spcBef>
              <a:spcAft>
                <a:spcPts val="0"/>
              </a:spcAft>
              <a:buNone/>
            </a:pPr>
            <a:endParaRPr dirty="0"/>
          </a:p>
        </p:txBody>
      </p:sp>
      <p:sp>
        <p:nvSpPr>
          <p:cNvPr id="633" name="Google Shape;633;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76</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dirty="0" err="1">
                <a:solidFill>
                  <a:srgbClr val="548DD4"/>
                </a:solidFill>
                <a:latin typeface="Calibri"/>
                <a:ea typeface="Calibri"/>
                <a:cs typeface="Calibri"/>
                <a:sym typeface="Calibri"/>
              </a:rPr>
              <a:t>Depois</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ler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este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cenário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faça</a:t>
            </a:r>
            <a:r>
              <a:rPr lang="en-GB" dirty="0">
                <a:solidFill>
                  <a:srgbClr val="548DD4"/>
                </a:solidFill>
                <a:latin typeface="Calibri"/>
                <a:ea typeface="Calibri"/>
                <a:cs typeface="Calibri"/>
                <a:sym typeface="Calibri"/>
              </a:rPr>
              <a:t> as </a:t>
            </a:r>
            <a:r>
              <a:rPr lang="en-GB" dirty="0" err="1">
                <a:solidFill>
                  <a:srgbClr val="548DD4"/>
                </a:solidFill>
                <a:latin typeface="Calibri"/>
                <a:ea typeface="Calibri"/>
                <a:cs typeface="Calibri"/>
                <a:sym typeface="Calibri"/>
              </a:rPr>
              <a:t>seguintes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perguntas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552450" marR="0" lvl="0" indent="-228600" algn="l" rtl="0">
              <a:lnSpc>
                <a:spcPct val="115000"/>
              </a:lnSpc>
              <a:spcBef>
                <a:spcPts val="0"/>
              </a:spcBef>
              <a:spcAft>
                <a:spcPts val="0"/>
              </a:spcAft>
              <a:buClr>
                <a:schemeClr val="dk1"/>
              </a:buClr>
              <a:buSzPts val="1200"/>
              <a:buFont typeface="Calibri"/>
              <a:buAutoNum type="arabicPeriod"/>
            </a:pPr>
            <a:r>
              <a:rPr lang="en-GB" b="1" dirty="0">
                <a:latin typeface="Calibri"/>
                <a:ea typeface="Calibri"/>
                <a:cs typeface="Calibri"/>
                <a:sym typeface="Calibri"/>
              </a:rPr>
              <a:t>O que </a:t>
            </a:r>
            <a:r>
              <a:rPr lang="en-GB" b="1" dirty="0" err="1">
                <a:latin typeface="Calibri"/>
                <a:ea typeface="Calibri"/>
                <a:cs typeface="Calibri"/>
                <a:sym typeface="Calibri"/>
              </a:rPr>
              <a:t>você</a:t>
            </a:r>
            <a:r>
              <a:rPr lang="en-GB" b="1" dirty="0">
                <a:latin typeface="Calibri"/>
                <a:ea typeface="Calibri"/>
                <a:cs typeface="Calibri"/>
                <a:sym typeface="Calibri"/>
              </a:rPr>
              <a:t> </a:t>
            </a:r>
            <a:r>
              <a:rPr lang="en-GB" b="1" dirty="0" err="1">
                <a:latin typeface="Calibri"/>
                <a:ea typeface="Calibri"/>
                <a:cs typeface="Calibri"/>
                <a:sym typeface="Calibri"/>
              </a:rPr>
              <a:t>acha</a:t>
            </a:r>
            <a:r>
              <a:rPr lang="en-GB" b="1" dirty="0">
                <a:latin typeface="Calibri"/>
                <a:ea typeface="Calibri"/>
                <a:cs typeface="Calibri"/>
                <a:sym typeface="Calibri"/>
              </a:rPr>
              <a:t> </a:t>
            </a:r>
            <a:r>
              <a:rPr lang="en-GB" b="1" dirty="0" err="1">
                <a:latin typeface="Calibri"/>
                <a:ea typeface="Calibri"/>
                <a:cs typeface="Calibri"/>
                <a:sym typeface="Calibri"/>
              </a:rPr>
              <a:t>desse</a:t>
            </a:r>
            <a:r>
              <a:rPr lang="en-GB" b="1" dirty="0">
                <a:latin typeface="Calibri"/>
                <a:ea typeface="Calibri"/>
                <a:cs typeface="Calibri"/>
                <a:sym typeface="Calibri"/>
              </a:rPr>
              <a:t> </a:t>
            </a:r>
            <a:r>
              <a:rPr lang="en-GB" b="1" dirty="0" err="1">
                <a:latin typeface="Calibri"/>
                <a:ea typeface="Calibri"/>
                <a:cs typeface="Calibri"/>
                <a:sym typeface="Calibri"/>
              </a:rPr>
              <a:t>cenário</a:t>
            </a:r>
            <a:r>
              <a:rPr lang="en-GB" b="1" dirty="0">
                <a:latin typeface="Calibri"/>
                <a:ea typeface="Calibri"/>
                <a:cs typeface="Calibri"/>
                <a:sym typeface="Calibri"/>
              </a:rPr>
              <a:t>? </a:t>
            </a:r>
          </a:p>
          <a:p>
            <a:pPr marL="552450" marR="0" lvl="0" indent="-228600" algn="l" rtl="0">
              <a:lnSpc>
                <a:spcPct val="115000"/>
              </a:lnSpc>
              <a:spcBef>
                <a:spcPts val="0"/>
              </a:spcBef>
              <a:spcAft>
                <a:spcPts val="0"/>
              </a:spcAft>
              <a:buClr>
                <a:schemeClr val="dk1"/>
              </a:buClr>
              <a:buSzPts val="1200"/>
              <a:buFont typeface="Calibri"/>
              <a:buAutoNum type="arabicPeriod"/>
            </a:pPr>
            <a:r>
              <a:rPr lang="en-GB" b="1" dirty="0">
                <a:latin typeface="Calibri"/>
                <a:ea typeface="Calibri"/>
                <a:cs typeface="Calibri"/>
                <a:sym typeface="Calibri"/>
              </a:rPr>
              <a:t> </a:t>
            </a:r>
            <a:r>
              <a:rPr lang="en-GB" b="1" dirty="0" err="1">
                <a:latin typeface="Calibri"/>
                <a:ea typeface="Calibri"/>
                <a:cs typeface="Calibri"/>
                <a:sym typeface="Calibri"/>
              </a:rPr>
              <a:t>Quão</a:t>
            </a:r>
            <a:r>
              <a:rPr lang="en-GB" b="1" dirty="0">
                <a:latin typeface="Calibri"/>
                <a:ea typeface="Calibri"/>
                <a:cs typeface="Calibri"/>
                <a:sym typeface="Calibri"/>
              </a:rPr>
              <a:t> </a:t>
            </a:r>
            <a:r>
              <a:rPr lang="en-GB" b="1" dirty="0" err="1">
                <a:latin typeface="Calibri"/>
                <a:ea typeface="Calibri"/>
                <a:cs typeface="Calibri"/>
                <a:sym typeface="Calibri"/>
              </a:rPr>
              <a:t>comum</a:t>
            </a:r>
            <a:r>
              <a:rPr lang="en-GB" b="1" dirty="0">
                <a:latin typeface="Calibri"/>
                <a:ea typeface="Calibri"/>
                <a:cs typeface="Calibri"/>
                <a:sym typeface="Calibri"/>
              </a:rPr>
              <a:t> </a:t>
            </a:r>
            <a:r>
              <a:rPr lang="en-GB" b="1" dirty="0" err="1">
                <a:latin typeface="Calibri"/>
                <a:ea typeface="Calibri"/>
                <a:cs typeface="Calibri"/>
                <a:sym typeface="Calibri"/>
              </a:rPr>
              <a:t>você</a:t>
            </a:r>
            <a:r>
              <a:rPr lang="en-GB" b="1" dirty="0">
                <a:latin typeface="Calibri"/>
                <a:ea typeface="Calibri"/>
                <a:cs typeface="Calibri"/>
                <a:sym typeface="Calibri"/>
              </a:rPr>
              <a:t> </a:t>
            </a:r>
            <a:r>
              <a:rPr lang="en-GB" b="1" dirty="0" err="1">
                <a:latin typeface="Calibri"/>
                <a:ea typeface="Calibri"/>
                <a:cs typeface="Calibri"/>
                <a:sym typeface="Calibri"/>
              </a:rPr>
              <a:t>acha</a:t>
            </a:r>
            <a:r>
              <a:rPr lang="en-GB" b="1" dirty="0">
                <a:latin typeface="Calibri"/>
                <a:ea typeface="Calibri"/>
                <a:cs typeface="Calibri"/>
                <a:sym typeface="Calibri"/>
              </a:rPr>
              <a:t> que </a:t>
            </a:r>
            <a:r>
              <a:rPr lang="en-GB" b="1" dirty="0" err="1">
                <a:latin typeface="Calibri"/>
                <a:ea typeface="Calibri"/>
                <a:cs typeface="Calibri"/>
                <a:sym typeface="Calibri"/>
              </a:rPr>
              <a:t>esse</a:t>
            </a:r>
            <a:r>
              <a:rPr lang="en-GB" b="1" dirty="0">
                <a:latin typeface="Calibri"/>
                <a:ea typeface="Calibri"/>
                <a:cs typeface="Calibri"/>
                <a:sym typeface="Calibri"/>
              </a:rPr>
              <a:t> </a:t>
            </a:r>
            <a:r>
              <a:rPr lang="en-GB" b="1" dirty="0" err="1">
                <a:latin typeface="Calibri"/>
                <a:ea typeface="Calibri"/>
                <a:cs typeface="Calibri"/>
                <a:sym typeface="Calibri"/>
              </a:rPr>
              <a:t>cenário</a:t>
            </a:r>
            <a:r>
              <a:rPr lang="en-GB" b="1" dirty="0">
                <a:latin typeface="Calibri"/>
                <a:ea typeface="Calibri"/>
                <a:cs typeface="Calibri"/>
                <a:sym typeface="Calibri"/>
              </a:rPr>
              <a:t> </a:t>
            </a:r>
            <a:r>
              <a:rPr lang="en-GB" b="1" dirty="0" err="1">
                <a:latin typeface="Calibri"/>
                <a:ea typeface="Calibri"/>
                <a:cs typeface="Calibri"/>
                <a:sym typeface="Calibri"/>
              </a:rPr>
              <a:t>é</a:t>
            </a:r>
            <a:r>
              <a:rPr lang="en-GB" b="1" dirty="0">
                <a:latin typeface="Calibri"/>
                <a:ea typeface="Calibri"/>
                <a:cs typeface="Calibri"/>
                <a:sym typeface="Calibri"/>
              </a:rPr>
              <a:t>? </a:t>
            </a:r>
          </a:p>
          <a:p>
            <a:pPr marL="552450" marR="0" lvl="0" indent="-228600" algn="l" rtl="0">
              <a:lnSpc>
                <a:spcPct val="115000"/>
              </a:lnSpc>
              <a:spcBef>
                <a:spcPts val="0"/>
              </a:spcBef>
              <a:spcAft>
                <a:spcPts val="0"/>
              </a:spcAft>
              <a:buClr>
                <a:schemeClr val="dk1"/>
              </a:buClr>
              <a:buSzPts val="1200"/>
              <a:buFont typeface="Calibri"/>
              <a:buAutoNum type="arabicPeriod"/>
            </a:pPr>
            <a:r>
              <a:rPr lang="en-GB" b="1" dirty="0">
                <a:latin typeface="Calibri"/>
                <a:ea typeface="Calibri"/>
                <a:cs typeface="Calibri"/>
                <a:sym typeface="Calibri"/>
              </a:rPr>
              <a:t>O </a:t>
            </a:r>
            <a:r>
              <a:rPr lang="en-GB" b="1" dirty="0" err="1">
                <a:latin typeface="Calibri"/>
                <a:ea typeface="Calibri"/>
                <a:cs typeface="Calibri"/>
                <a:sym typeface="Calibri"/>
              </a:rPr>
              <a:t>uso</a:t>
            </a:r>
            <a:r>
              <a:rPr lang="en-GB" b="1" dirty="0">
                <a:latin typeface="Calibri"/>
                <a:ea typeface="Calibri"/>
                <a:cs typeface="Calibri"/>
                <a:sym typeface="Calibri"/>
              </a:rPr>
              <a:t> de </a:t>
            </a:r>
            <a:r>
              <a:rPr lang="en-GB" b="1" dirty="0" err="1">
                <a:latin typeface="Calibri"/>
                <a:ea typeface="Calibri"/>
                <a:cs typeface="Calibri"/>
                <a:sym typeface="Calibri"/>
              </a:rPr>
              <a:t>contenções</a:t>
            </a:r>
            <a:r>
              <a:rPr lang="en-GB" b="1" dirty="0">
                <a:latin typeface="Calibri"/>
                <a:ea typeface="Calibri"/>
                <a:cs typeface="Calibri"/>
                <a:sym typeface="Calibri"/>
              </a:rPr>
              <a:t> era </a:t>
            </a:r>
            <a:r>
              <a:rPr lang="en-GB" b="1" dirty="0" err="1">
                <a:latin typeface="Calibri"/>
                <a:ea typeface="Calibri"/>
                <a:cs typeface="Calibri"/>
                <a:sym typeface="Calibri"/>
              </a:rPr>
              <a:t>inevitável</a:t>
            </a:r>
            <a:r>
              <a:rPr lang="en-GB" b="1" dirty="0">
                <a:latin typeface="Calibri"/>
                <a:ea typeface="Calibri"/>
                <a:cs typeface="Calibri"/>
                <a:sym typeface="Calibri"/>
              </a:rPr>
              <a:t> </a:t>
            </a:r>
            <a:r>
              <a:rPr lang="en-GB" b="1" dirty="0" err="1">
                <a:latin typeface="Calibri"/>
                <a:ea typeface="Calibri"/>
                <a:cs typeface="Calibri"/>
                <a:sym typeface="Calibri"/>
              </a:rPr>
              <a:t>na</a:t>
            </a:r>
            <a:r>
              <a:rPr lang="en-GB" b="1" dirty="0">
                <a:latin typeface="Calibri"/>
                <a:ea typeface="Calibri"/>
                <a:cs typeface="Calibri"/>
                <a:sym typeface="Calibri"/>
              </a:rPr>
              <a:t> </a:t>
            </a:r>
            <a:r>
              <a:rPr lang="en-GB" b="1" dirty="0" err="1">
                <a:latin typeface="Calibri"/>
                <a:ea typeface="Calibri"/>
                <a:cs typeface="Calibri"/>
                <a:sym typeface="Calibri"/>
              </a:rPr>
              <a:t>situação</a:t>
            </a:r>
            <a:r>
              <a:rPr lang="en-GB" b="1" dirty="0">
                <a:latin typeface="Calibri"/>
                <a:ea typeface="Calibri"/>
                <a:cs typeface="Calibri"/>
                <a:sym typeface="Calibri"/>
              </a:rPr>
              <a:t> de Fátima? </a:t>
            </a:r>
          </a:p>
          <a:p>
            <a:pPr marL="552450" marR="0" lvl="0" indent="-228600" algn="l" rtl="0">
              <a:lnSpc>
                <a:spcPct val="115000"/>
              </a:lnSpc>
              <a:spcBef>
                <a:spcPts val="0"/>
              </a:spcBef>
              <a:spcAft>
                <a:spcPts val="0"/>
              </a:spcAft>
              <a:buClr>
                <a:schemeClr val="dk1"/>
              </a:buClr>
              <a:buSzPts val="1200"/>
              <a:buFont typeface="Calibri"/>
              <a:buAutoNum type="arabicPeriod"/>
            </a:pPr>
            <a:r>
              <a:rPr lang="en-GB" b="1" dirty="0">
                <a:latin typeface="Calibri"/>
                <a:ea typeface="Calibri"/>
                <a:cs typeface="Calibri"/>
                <a:sym typeface="Calibri"/>
              </a:rPr>
              <a:t>O que </a:t>
            </a:r>
            <a:r>
              <a:rPr lang="en-GB" b="1" dirty="0" err="1">
                <a:latin typeface="Calibri"/>
                <a:ea typeface="Calibri"/>
                <a:cs typeface="Calibri"/>
                <a:sym typeface="Calibri"/>
              </a:rPr>
              <a:t>poderia</a:t>
            </a:r>
            <a:r>
              <a:rPr lang="en-GB" b="1" dirty="0">
                <a:latin typeface="Calibri"/>
                <a:ea typeface="Calibri"/>
                <a:cs typeface="Calibri"/>
                <a:sym typeface="Calibri"/>
              </a:rPr>
              <a:t> </a:t>
            </a:r>
            <a:r>
              <a:rPr lang="en-GB" b="1" dirty="0" err="1">
                <a:latin typeface="Calibri"/>
                <a:ea typeface="Calibri"/>
                <a:cs typeface="Calibri"/>
                <a:sym typeface="Calibri"/>
              </a:rPr>
              <a:t>ter</a:t>
            </a:r>
            <a:r>
              <a:rPr lang="en-GB" b="1" dirty="0">
                <a:latin typeface="Calibri"/>
                <a:ea typeface="Calibri"/>
                <a:cs typeface="Calibri"/>
                <a:sym typeface="Calibri"/>
              </a:rPr>
              <a:t> </a:t>
            </a:r>
            <a:r>
              <a:rPr lang="en-GB" b="1" dirty="0" err="1">
                <a:latin typeface="Calibri"/>
                <a:ea typeface="Calibri"/>
                <a:cs typeface="Calibri"/>
                <a:sym typeface="Calibri"/>
              </a:rPr>
              <a:t>sido</a:t>
            </a:r>
            <a:r>
              <a:rPr lang="en-GB" b="1" dirty="0">
                <a:latin typeface="Calibri"/>
                <a:ea typeface="Calibri"/>
                <a:cs typeface="Calibri"/>
                <a:sym typeface="Calibri"/>
              </a:rPr>
              <a:t> </a:t>
            </a:r>
            <a:r>
              <a:rPr lang="en-GB" b="1" dirty="0" err="1">
                <a:latin typeface="Calibri"/>
                <a:ea typeface="Calibri"/>
                <a:cs typeface="Calibri"/>
                <a:sym typeface="Calibri"/>
              </a:rPr>
              <a:t>feito</a:t>
            </a:r>
            <a:r>
              <a:rPr lang="en-GB" b="1" dirty="0">
                <a:latin typeface="Calibri"/>
                <a:ea typeface="Calibri"/>
                <a:cs typeface="Calibri"/>
                <a:sym typeface="Calibri"/>
              </a:rPr>
              <a:t> para </a:t>
            </a:r>
            <a:r>
              <a:rPr lang="en-GB" b="1" dirty="0" err="1">
                <a:latin typeface="Calibri"/>
                <a:ea typeface="Calibri"/>
                <a:cs typeface="Calibri"/>
                <a:sym typeface="Calibri"/>
              </a:rPr>
              <a:t>evitá</a:t>
            </a:r>
            <a:r>
              <a:rPr lang="en-GB" b="1" dirty="0">
                <a:latin typeface="Calibri"/>
                <a:ea typeface="Calibri"/>
                <a:cs typeface="Calibri"/>
                <a:sym typeface="Calibri"/>
              </a:rPr>
              <a:t>-lo? </a:t>
            </a:r>
          </a:p>
          <a:p>
            <a:pPr marL="0" lvl="0" indent="0" algn="l" rtl="0">
              <a:spcBef>
                <a:spcPts val="0"/>
              </a:spcBef>
              <a:spcAft>
                <a:spcPts val="0"/>
              </a:spcAft>
              <a:buNone/>
            </a:pPr>
            <a:endParaRPr dirty="0"/>
          </a:p>
        </p:txBody>
      </p:sp>
      <p:sp>
        <p:nvSpPr>
          <p:cNvPr id="641" name="Google Shape;641;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77</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78:notes"/>
          <p:cNvSpPr txBox="1">
            <a:spLocks noGrp="1"/>
          </p:cNvSpPr>
          <p:nvPr>
            <p:ph type="body" idx="1"/>
          </p:nvPr>
        </p:nvSpPr>
        <p:spPr>
          <a:xfrm>
            <a:off x="685800" y="4400550"/>
            <a:ext cx="5486400" cy="401193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dirty="0" err="1">
                <a:solidFill>
                  <a:srgbClr val="548DD4"/>
                </a:solidFill>
                <a:latin typeface="Calibri"/>
                <a:ea typeface="Calibri"/>
                <a:cs typeface="Calibri"/>
                <a:sym typeface="Calibri"/>
              </a:rPr>
              <a:t>Depois</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tiverem</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oportunidade</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compartilhar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seus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pensamentos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explique</a:t>
            </a:r>
            <a:r>
              <a:rPr lang="en-GB" dirty="0">
                <a:solidFill>
                  <a:srgbClr val="548DD4"/>
                </a:solidFill>
                <a:latin typeface="Calibri"/>
                <a:ea typeface="Calibri"/>
                <a:cs typeface="Calibri"/>
                <a:sym typeface="Calibri"/>
              </a:rPr>
              <a:t> o </a:t>
            </a:r>
            <a:r>
              <a:rPr lang="en-GB" dirty="0" err="1">
                <a:solidFill>
                  <a:srgbClr val="548DD4"/>
                </a:solidFill>
                <a:latin typeface="Calibri"/>
                <a:ea typeface="Calibri"/>
                <a:cs typeface="Calibri"/>
                <a:sym typeface="Calibri"/>
              </a:rPr>
              <a:t>seguinte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a:t>
            </a:r>
            <a:endParaRPr dirty="0">
              <a:latin typeface="Calibri"/>
              <a:ea typeface="Calibri"/>
              <a:cs typeface="Calibri"/>
              <a:sym typeface="Calibri"/>
            </a:endParaRPr>
          </a:p>
          <a:p>
            <a:pPr marL="0" lvl="0" indent="0" algn="l" rtl="0">
              <a:lnSpc>
                <a:spcPct val="115000"/>
              </a:lnSpc>
              <a:spcBef>
                <a:spcPts val="800"/>
              </a:spcBef>
              <a:spcAft>
                <a:spcPts val="0"/>
              </a:spcAft>
              <a:buNone/>
            </a:pPr>
            <a:r>
              <a:rPr lang="en-GB" dirty="0" err="1">
                <a:latin typeface="Calibri"/>
                <a:ea typeface="Calibri"/>
                <a:cs typeface="Calibri"/>
                <a:sym typeface="Calibri"/>
              </a:rPr>
              <a:t>Reflexões</a:t>
            </a:r>
            <a:r>
              <a:rPr lang="en-GB" dirty="0">
                <a:latin typeface="Calibri"/>
                <a:ea typeface="Calibri"/>
                <a:cs typeface="Calibri"/>
                <a:sym typeface="Calibri"/>
              </a:rPr>
              <a:t> </a:t>
            </a:r>
            <a:r>
              <a:rPr lang="en-GB" dirty="0" err="1">
                <a:latin typeface="Calibri"/>
                <a:ea typeface="Calibri"/>
                <a:cs typeface="Calibri"/>
                <a:sym typeface="Calibri"/>
              </a:rPr>
              <a:t>sobre</a:t>
            </a:r>
            <a:r>
              <a:rPr lang="en-GB" dirty="0">
                <a:latin typeface="Calibri"/>
                <a:ea typeface="Calibri"/>
                <a:cs typeface="Calibri"/>
                <a:sym typeface="Calibri"/>
              </a:rPr>
              <a:t> a </a:t>
            </a:r>
            <a:r>
              <a:rPr lang="en-GB" dirty="0" err="1">
                <a:latin typeface="Calibri"/>
                <a:ea typeface="Calibri"/>
                <a:cs typeface="Calibri"/>
                <a:sym typeface="Calibri"/>
              </a:rPr>
              <a:t>experiência</a:t>
            </a:r>
            <a:r>
              <a:rPr lang="en-GB" dirty="0">
                <a:latin typeface="Calibri"/>
                <a:ea typeface="Calibri"/>
                <a:cs typeface="Calibri"/>
                <a:sym typeface="Calibri"/>
              </a:rPr>
              <a:t> de Fátima:</a:t>
            </a:r>
            <a:endParaRPr dirty="0">
              <a:latin typeface="Calibri"/>
              <a:ea typeface="Calibri"/>
              <a:cs typeface="Calibri"/>
              <a:sym typeface="Calibri"/>
            </a:endParaRPr>
          </a:p>
          <a:p>
            <a:pPr marL="171450" marR="0" lvl="0" indent="-17145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A </a:t>
            </a:r>
            <a:r>
              <a:rPr lang="en-GB" dirty="0" err="1">
                <a:latin typeface="Calibri"/>
                <a:ea typeface="Calibri"/>
                <a:cs typeface="Calibri"/>
                <a:sym typeface="Calibri"/>
              </a:rPr>
              <a:t>falta</a:t>
            </a:r>
            <a:r>
              <a:rPr lang="en-GB" dirty="0">
                <a:latin typeface="Calibri"/>
                <a:ea typeface="Calibri"/>
                <a:cs typeface="Calibri"/>
                <a:sym typeface="Calibri"/>
              </a:rPr>
              <a:t> de </a:t>
            </a:r>
            <a:r>
              <a:rPr lang="en-GB" dirty="0" err="1">
                <a:latin typeface="Calibri"/>
                <a:ea typeface="Calibri"/>
                <a:cs typeface="Calibri"/>
                <a:sym typeface="Calibri"/>
              </a:rPr>
              <a:t>recursos</a:t>
            </a:r>
            <a:r>
              <a:rPr lang="en-GB" dirty="0">
                <a:latin typeface="Calibri"/>
                <a:ea typeface="Calibri"/>
                <a:cs typeface="Calibri"/>
                <a:sym typeface="Calibri"/>
              </a:rPr>
              <a:t> </a:t>
            </a:r>
            <a:r>
              <a:rPr lang="en-GB" dirty="0" err="1">
                <a:latin typeface="Calibri"/>
                <a:ea typeface="Calibri"/>
                <a:cs typeface="Calibri"/>
                <a:sym typeface="Calibri"/>
              </a:rPr>
              <a:t>humanos</a:t>
            </a:r>
            <a:r>
              <a:rPr lang="en-GB" dirty="0">
                <a:latin typeface="Calibri"/>
                <a:ea typeface="Calibri"/>
                <a:cs typeface="Calibri"/>
                <a:sym typeface="Calibri"/>
              </a:rPr>
              <a:t> fez com que Fátima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recebesse</a:t>
            </a:r>
            <a:r>
              <a:rPr lang="en-GB" dirty="0">
                <a:latin typeface="Calibri"/>
                <a:ea typeface="Calibri"/>
                <a:cs typeface="Calibri"/>
                <a:sym typeface="Calibri"/>
              </a:rPr>
              <a:t> </a:t>
            </a:r>
            <a:r>
              <a:rPr lang="en-GB" dirty="0" err="1">
                <a:latin typeface="Calibri"/>
                <a:ea typeface="Calibri"/>
                <a:cs typeface="Calibri"/>
                <a:sym typeface="Calibri"/>
              </a:rPr>
              <a:t>cuidados</a:t>
            </a:r>
            <a:r>
              <a:rPr lang="en-GB" dirty="0">
                <a:latin typeface="Calibri"/>
                <a:ea typeface="Calibri"/>
                <a:cs typeface="Calibri"/>
                <a:sym typeface="Calibri"/>
              </a:rPr>
              <a:t> e </a:t>
            </a:r>
            <a:r>
              <a:rPr lang="en-GB" dirty="0" err="1">
                <a:latin typeface="Calibri"/>
                <a:ea typeface="Calibri"/>
                <a:cs typeface="Calibri"/>
                <a:sym typeface="Calibri"/>
              </a:rPr>
              <a:t>apoio</a:t>
            </a:r>
            <a:r>
              <a:rPr lang="en-GB" dirty="0">
                <a:latin typeface="Calibri"/>
                <a:ea typeface="Calibri"/>
                <a:cs typeface="Calibri"/>
                <a:sym typeface="Calibri"/>
              </a:rPr>
              <a:t> </a:t>
            </a:r>
            <a:r>
              <a:rPr lang="en-GB" dirty="0" err="1">
                <a:latin typeface="Calibri"/>
                <a:ea typeface="Calibri"/>
                <a:cs typeface="Calibri"/>
                <a:sym typeface="Calibri"/>
              </a:rPr>
              <a:t>quando</a:t>
            </a:r>
            <a:r>
              <a:rPr lang="en-GB" dirty="0">
                <a:latin typeface="Calibri"/>
                <a:ea typeface="Calibri"/>
                <a:cs typeface="Calibri"/>
                <a:sym typeface="Calibri"/>
              </a:rPr>
              <a:t> </a:t>
            </a:r>
            <a:r>
              <a:rPr lang="en-GB" dirty="0" err="1">
                <a:latin typeface="Calibri"/>
                <a:ea typeface="Calibri"/>
                <a:cs typeface="Calibri"/>
                <a:sym typeface="Calibri"/>
              </a:rPr>
              <a:t>solicitou</a:t>
            </a:r>
            <a:r>
              <a:rPr lang="en-GB" dirty="0">
                <a:latin typeface="Calibri"/>
                <a:ea typeface="Calibri"/>
                <a:cs typeface="Calibri"/>
                <a:sym typeface="Calibri"/>
              </a:rPr>
              <a:t> e antes que </a:t>
            </a:r>
            <a:r>
              <a:rPr lang="en-GB" dirty="0" err="1">
                <a:latin typeface="Calibri"/>
                <a:ea typeface="Calibri"/>
                <a:cs typeface="Calibri"/>
                <a:sym typeface="Calibri"/>
              </a:rPr>
              <a:t>sua</a:t>
            </a:r>
            <a:r>
              <a:rPr lang="en-GB" dirty="0">
                <a:latin typeface="Calibri"/>
                <a:ea typeface="Calibri"/>
                <a:cs typeface="Calibri"/>
                <a:sym typeface="Calibri"/>
              </a:rPr>
              <a:t> </a:t>
            </a:r>
            <a:r>
              <a:rPr lang="en-GB" dirty="0" err="1">
                <a:latin typeface="Calibri"/>
                <a:ea typeface="Calibri"/>
                <a:cs typeface="Calibri"/>
                <a:sym typeface="Calibri"/>
              </a:rPr>
              <a:t>situação</a:t>
            </a:r>
            <a:r>
              <a:rPr lang="en-GB" dirty="0">
                <a:latin typeface="Calibri"/>
                <a:ea typeface="Calibri"/>
                <a:cs typeface="Calibri"/>
                <a:sym typeface="Calibri"/>
              </a:rPr>
              <a:t> se </a:t>
            </a:r>
            <a:r>
              <a:rPr lang="en-GB" dirty="0" err="1">
                <a:latin typeface="Calibri"/>
                <a:ea typeface="Calibri"/>
                <a:cs typeface="Calibri"/>
                <a:sym typeface="Calibri"/>
              </a:rPr>
              <a:t>agravasse</a:t>
            </a:r>
            <a:r>
              <a:rPr lang="en-GB" dirty="0">
                <a:latin typeface="Calibri"/>
                <a:ea typeface="Calibri"/>
                <a:cs typeface="Calibri"/>
                <a:sym typeface="Calibri"/>
              </a:rPr>
              <a:t>. </a:t>
            </a:r>
            <a:endParaRPr dirty="0">
              <a:latin typeface="Calibri"/>
              <a:ea typeface="Calibri"/>
              <a:cs typeface="Calibri"/>
              <a:sym typeface="Calibri"/>
            </a:endParaRPr>
          </a:p>
          <a:p>
            <a:pPr marL="171450" marR="0" lvl="0" indent="-171450" algn="l" rtl="0">
              <a:lnSpc>
                <a:spcPct val="115000"/>
              </a:lnSpc>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Houve</a:t>
            </a:r>
            <a:r>
              <a:rPr lang="en-GB" dirty="0">
                <a:latin typeface="Calibri"/>
                <a:ea typeface="Calibri"/>
                <a:cs typeface="Calibri"/>
                <a:sym typeface="Calibri"/>
              </a:rPr>
              <a:t> </a:t>
            </a:r>
            <a:r>
              <a:rPr lang="en-GB" dirty="0" err="1">
                <a:latin typeface="Calibri"/>
                <a:ea typeface="Calibri"/>
                <a:cs typeface="Calibri"/>
                <a:sym typeface="Calibri"/>
              </a:rPr>
              <a:t>oportunidades</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longo</a:t>
            </a:r>
            <a:r>
              <a:rPr lang="en-GB" dirty="0">
                <a:latin typeface="Calibri"/>
                <a:ea typeface="Calibri"/>
                <a:cs typeface="Calibri"/>
                <a:sym typeface="Calibri"/>
              </a:rPr>
              <a:t> da </a:t>
            </a:r>
            <a:r>
              <a:rPr lang="en-GB" dirty="0" err="1">
                <a:latin typeface="Calibri"/>
                <a:ea typeface="Calibri"/>
                <a:cs typeface="Calibri"/>
                <a:sym typeface="Calibri"/>
              </a:rPr>
              <a:t>experiência</a:t>
            </a:r>
            <a:r>
              <a:rPr lang="en-GB" dirty="0">
                <a:latin typeface="Calibri"/>
                <a:ea typeface="Calibri"/>
                <a:cs typeface="Calibri"/>
                <a:sym typeface="Calibri"/>
              </a:rPr>
              <a:t> de Fátima </a:t>
            </a:r>
            <a:r>
              <a:rPr lang="en-GB" dirty="0" err="1">
                <a:latin typeface="Calibri"/>
                <a:ea typeface="Calibri"/>
                <a:cs typeface="Calibri"/>
                <a:sym typeface="Calibri"/>
              </a:rPr>
              <a:t>em</a:t>
            </a:r>
            <a:r>
              <a:rPr lang="en-GB" dirty="0">
                <a:latin typeface="Calibri"/>
                <a:ea typeface="Calibri"/>
                <a:cs typeface="Calibri"/>
                <a:sym typeface="Calibri"/>
              </a:rPr>
              <a:t> que </a:t>
            </a:r>
            <a:r>
              <a:rPr lang="en-GB" dirty="0" err="1">
                <a:latin typeface="Calibri"/>
                <a:ea typeface="Calibri"/>
                <a:cs typeface="Calibri"/>
                <a:sym typeface="Calibri"/>
              </a:rPr>
              <a:t>ela</a:t>
            </a:r>
            <a:r>
              <a:rPr lang="en-GB" dirty="0">
                <a:latin typeface="Calibri"/>
                <a:ea typeface="Calibri"/>
                <a:cs typeface="Calibri"/>
                <a:sym typeface="Calibri"/>
              </a:rPr>
              <a:t> </a:t>
            </a:r>
            <a:r>
              <a:rPr lang="en-GB" dirty="0" err="1">
                <a:latin typeface="Calibri"/>
                <a:ea typeface="Calibri"/>
                <a:cs typeface="Calibri"/>
                <a:sym typeface="Calibri"/>
              </a:rPr>
              <a:t>poderia</a:t>
            </a:r>
            <a:r>
              <a:rPr lang="en-GB" dirty="0">
                <a:latin typeface="Calibri"/>
                <a:ea typeface="Calibri"/>
                <a:cs typeface="Calibri"/>
                <a:sym typeface="Calibri"/>
              </a:rPr>
              <a:t> </a:t>
            </a:r>
            <a:r>
              <a:rPr lang="en-GB" dirty="0" err="1">
                <a:latin typeface="Calibri"/>
                <a:ea typeface="Calibri"/>
                <a:cs typeface="Calibri"/>
                <a:sym typeface="Calibri"/>
              </a:rPr>
              <a:t>ter</a:t>
            </a:r>
            <a:r>
              <a:rPr lang="en-GB" dirty="0">
                <a:latin typeface="Calibri"/>
                <a:ea typeface="Calibri"/>
                <a:cs typeface="Calibri"/>
                <a:sym typeface="Calibri"/>
              </a:rPr>
              <a:t> </a:t>
            </a:r>
            <a:r>
              <a:rPr lang="en-GB" dirty="0" err="1">
                <a:latin typeface="Calibri"/>
                <a:ea typeface="Calibri"/>
                <a:cs typeface="Calibri"/>
                <a:sym typeface="Calibri"/>
              </a:rPr>
              <a:t>recebido</a:t>
            </a:r>
            <a:r>
              <a:rPr lang="en-GB" dirty="0">
                <a:latin typeface="Calibri"/>
                <a:ea typeface="Calibri"/>
                <a:cs typeface="Calibri"/>
                <a:sym typeface="Calibri"/>
              </a:rPr>
              <a:t> </a:t>
            </a:r>
            <a:r>
              <a:rPr lang="en-GB" dirty="0" err="1">
                <a:latin typeface="Calibri"/>
                <a:ea typeface="Calibri"/>
                <a:cs typeface="Calibri"/>
                <a:sym typeface="Calibri"/>
              </a:rPr>
              <a:t>apoio</a:t>
            </a:r>
            <a:r>
              <a:rPr lang="en-GB" dirty="0">
                <a:latin typeface="Calibri"/>
                <a:ea typeface="Calibri"/>
                <a:cs typeface="Calibri"/>
                <a:sym typeface="Calibri"/>
              </a:rPr>
              <a:t>.</a:t>
            </a:r>
            <a:endParaRPr dirty="0">
              <a:latin typeface="Calibri"/>
              <a:ea typeface="Calibri"/>
              <a:cs typeface="Calibri"/>
              <a:sym typeface="Calibri"/>
            </a:endParaRPr>
          </a:p>
          <a:p>
            <a:pPr marL="171450" marR="0" lvl="0" indent="-17145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Como a </a:t>
            </a:r>
            <a:r>
              <a:rPr lang="en-GB" dirty="0" err="1">
                <a:latin typeface="Calibri"/>
                <a:ea typeface="Calibri"/>
                <a:cs typeface="Calibri"/>
                <a:sym typeface="Calibri"/>
              </a:rPr>
              <a:t>polícia</a:t>
            </a:r>
            <a:r>
              <a:rPr lang="en-GB" dirty="0">
                <a:latin typeface="Calibri"/>
                <a:ea typeface="Calibri"/>
                <a:cs typeface="Calibri"/>
                <a:sym typeface="Calibri"/>
              </a:rPr>
              <a:t> </a:t>
            </a:r>
            <a:r>
              <a:rPr lang="en-GB" dirty="0" err="1">
                <a:latin typeface="Calibri"/>
                <a:ea typeface="Calibri"/>
                <a:cs typeface="Calibri"/>
                <a:sym typeface="Calibri"/>
              </a:rPr>
              <a:t>foi</a:t>
            </a:r>
            <a:r>
              <a:rPr lang="en-GB" dirty="0">
                <a:latin typeface="Calibri"/>
                <a:ea typeface="Calibri"/>
                <a:cs typeface="Calibri"/>
                <a:sym typeface="Calibri"/>
              </a:rPr>
              <a:t> </a:t>
            </a:r>
            <a:r>
              <a:rPr lang="en-GB" dirty="0" err="1">
                <a:latin typeface="Calibri"/>
                <a:ea typeface="Calibri"/>
                <a:cs typeface="Calibri"/>
                <a:sym typeface="Calibri"/>
              </a:rPr>
              <a:t>chamada</a:t>
            </a:r>
            <a:r>
              <a:rPr lang="en-GB" dirty="0">
                <a:latin typeface="Calibri"/>
                <a:ea typeface="Calibri"/>
                <a:cs typeface="Calibri"/>
                <a:sym typeface="Calibri"/>
              </a:rPr>
              <a:t>, a </a:t>
            </a:r>
            <a:r>
              <a:rPr lang="en-GB" dirty="0" err="1">
                <a:latin typeface="Calibri"/>
                <a:ea typeface="Calibri"/>
                <a:cs typeface="Calibri"/>
                <a:sym typeface="Calibri"/>
              </a:rPr>
              <a:t>situação</a:t>
            </a:r>
            <a:r>
              <a:rPr lang="en-GB" dirty="0">
                <a:latin typeface="Calibri"/>
                <a:ea typeface="Calibri"/>
                <a:cs typeface="Calibri"/>
                <a:sym typeface="Calibri"/>
              </a:rPr>
              <a:t> </a:t>
            </a:r>
            <a:r>
              <a:rPr lang="en-GB" dirty="0" err="1">
                <a:latin typeface="Calibri"/>
                <a:ea typeface="Calibri"/>
                <a:cs typeface="Calibri"/>
                <a:sym typeface="Calibri"/>
              </a:rPr>
              <a:t>tornou</a:t>
            </a:r>
            <a:r>
              <a:rPr lang="en-GB" dirty="0">
                <a:latin typeface="Calibri"/>
                <a:ea typeface="Calibri"/>
                <a:cs typeface="Calibri"/>
                <a:sym typeface="Calibri"/>
              </a:rPr>
              <a:t>-se </a:t>
            </a:r>
            <a:r>
              <a:rPr lang="en-GB" dirty="0" err="1">
                <a:latin typeface="Calibri"/>
                <a:ea typeface="Calibri"/>
                <a:cs typeface="Calibri"/>
                <a:sym typeface="Calibri"/>
              </a:rPr>
              <a:t>coerciva</a:t>
            </a:r>
            <a:r>
              <a:rPr lang="en-GB" dirty="0">
                <a:latin typeface="Calibri"/>
                <a:ea typeface="Calibri"/>
                <a:cs typeface="Calibri"/>
                <a:sym typeface="Calibri"/>
              </a:rPr>
              <a:t> para Fátima. A </a:t>
            </a:r>
            <a:r>
              <a:rPr lang="en-GB" dirty="0" err="1">
                <a:latin typeface="Calibri"/>
                <a:ea typeface="Calibri"/>
                <a:cs typeface="Calibri"/>
                <a:sym typeface="Calibri"/>
              </a:rPr>
              <a:t>polícia</a:t>
            </a:r>
            <a:r>
              <a:rPr lang="en-GB" dirty="0">
                <a:latin typeface="Calibri"/>
                <a:ea typeface="Calibri"/>
                <a:cs typeface="Calibri"/>
                <a:sym typeface="Calibri"/>
              </a:rPr>
              <a:t> </a:t>
            </a:r>
            <a:r>
              <a:rPr lang="en-GB" dirty="0" err="1">
                <a:latin typeface="Calibri"/>
                <a:ea typeface="Calibri"/>
                <a:cs typeface="Calibri"/>
                <a:sym typeface="Calibri"/>
              </a:rPr>
              <a:t>decepcionou</a:t>
            </a:r>
            <a:r>
              <a:rPr lang="en-GB" dirty="0">
                <a:latin typeface="Calibri"/>
                <a:ea typeface="Calibri"/>
                <a:cs typeface="Calibri"/>
                <a:sym typeface="Calibri"/>
              </a:rPr>
              <a:t> Fátima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contê</a:t>
            </a:r>
            <a:r>
              <a:rPr lang="en-GB" dirty="0">
                <a:latin typeface="Calibri"/>
                <a:ea typeface="Calibri"/>
                <a:cs typeface="Calibri"/>
                <a:sym typeface="Calibri"/>
              </a:rPr>
              <a:t>-la. O </a:t>
            </a:r>
            <a:r>
              <a:rPr lang="en-GB" dirty="0" err="1">
                <a:latin typeface="Calibri"/>
                <a:ea typeface="Calibri"/>
                <a:cs typeface="Calibri"/>
                <a:sym typeface="Calibri"/>
              </a:rPr>
              <a:t>uso</a:t>
            </a:r>
            <a:r>
              <a:rPr lang="en-GB" dirty="0">
                <a:latin typeface="Calibri"/>
                <a:ea typeface="Calibri"/>
                <a:cs typeface="Calibri"/>
                <a:sym typeface="Calibri"/>
              </a:rPr>
              <a:t> da </a:t>
            </a:r>
            <a:r>
              <a:rPr lang="en-GB" dirty="0" err="1">
                <a:latin typeface="Calibri"/>
                <a:ea typeface="Calibri"/>
                <a:cs typeface="Calibri"/>
                <a:sym typeface="Calibri"/>
              </a:rPr>
              <a:t>coerção</a:t>
            </a:r>
            <a:r>
              <a:rPr lang="en-GB" dirty="0">
                <a:latin typeface="Calibri"/>
                <a:ea typeface="Calibri"/>
                <a:cs typeface="Calibri"/>
                <a:sym typeface="Calibri"/>
              </a:rPr>
              <a:t> </a:t>
            </a:r>
            <a:r>
              <a:rPr lang="en-GB" dirty="0" err="1">
                <a:latin typeface="Calibri"/>
                <a:ea typeface="Calibri"/>
                <a:cs typeface="Calibri"/>
                <a:sym typeface="Calibri"/>
              </a:rPr>
              <a:t>aumentou</a:t>
            </a:r>
            <a:r>
              <a:rPr lang="en-GB" dirty="0">
                <a:latin typeface="Calibri"/>
                <a:ea typeface="Calibri"/>
                <a:cs typeface="Calibri"/>
                <a:sym typeface="Calibri"/>
              </a:rPr>
              <a:t> </a:t>
            </a:r>
            <a:r>
              <a:rPr lang="en-GB" dirty="0" err="1">
                <a:latin typeface="Calibri"/>
                <a:ea typeface="Calibri"/>
                <a:cs typeface="Calibri"/>
                <a:sym typeface="Calibri"/>
              </a:rPr>
              <a:t>seu</a:t>
            </a:r>
            <a:r>
              <a:rPr lang="en-GB" dirty="0">
                <a:latin typeface="Calibri"/>
                <a:ea typeface="Calibri"/>
                <a:cs typeface="Calibri"/>
                <a:sym typeface="Calibri"/>
              </a:rPr>
              <a:t> </a:t>
            </a:r>
            <a:r>
              <a:rPr lang="en-GB" dirty="0" err="1">
                <a:latin typeface="Calibri"/>
                <a:ea typeface="Calibri"/>
                <a:cs typeface="Calibri"/>
                <a:sym typeface="Calibri"/>
              </a:rPr>
              <a:t>sofrimento</a:t>
            </a:r>
            <a:r>
              <a:rPr lang="en-GB" dirty="0">
                <a:latin typeface="Calibri"/>
                <a:ea typeface="Calibri"/>
                <a:cs typeface="Calibri"/>
                <a:sym typeface="Calibri"/>
              </a:rPr>
              <a:t> e </a:t>
            </a:r>
            <a:r>
              <a:rPr lang="en-GB" dirty="0" err="1">
                <a:latin typeface="Calibri"/>
                <a:ea typeface="Calibri"/>
                <a:cs typeface="Calibri"/>
                <a:sym typeface="Calibri"/>
              </a:rPr>
              <a:t>agitação</a:t>
            </a:r>
            <a:r>
              <a:rPr lang="en-GB" dirty="0">
                <a:latin typeface="Calibri"/>
                <a:ea typeface="Calibri"/>
                <a:cs typeface="Calibri"/>
                <a:sym typeface="Calibri"/>
              </a:rPr>
              <a:t>. </a:t>
            </a:r>
            <a:endParaRPr dirty="0">
              <a:latin typeface="Calibri"/>
              <a:ea typeface="Calibri"/>
              <a:cs typeface="Calibri"/>
              <a:sym typeface="Calibri"/>
            </a:endParaRPr>
          </a:p>
          <a:p>
            <a:pPr marL="171450" marR="0" lvl="0" indent="-17145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A </a:t>
            </a:r>
            <a:r>
              <a:rPr lang="en-GB" dirty="0" err="1">
                <a:latin typeface="Calibri"/>
                <a:ea typeface="Calibri"/>
                <a:cs typeface="Calibri"/>
                <a:sym typeface="Calibri"/>
              </a:rPr>
              <a:t>polícia</a:t>
            </a:r>
            <a:r>
              <a:rPr lang="en-GB" dirty="0">
                <a:latin typeface="Calibri"/>
                <a:ea typeface="Calibri"/>
                <a:cs typeface="Calibri"/>
                <a:sym typeface="Calibri"/>
              </a:rPr>
              <a:t>, </a:t>
            </a:r>
            <a:r>
              <a:rPr lang="en-GB" dirty="0" err="1">
                <a:latin typeface="Calibri"/>
                <a:ea typeface="Calibri"/>
                <a:cs typeface="Calibri"/>
                <a:sym typeface="Calibri"/>
              </a:rPr>
              <a:t>na</a:t>
            </a:r>
            <a:r>
              <a:rPr lang="en-GB" dirty="0">
                <a:latin typeface="Calibri"/>
                <a:ea typeface="Calibri"/>
                <a:cs typeface="Calibri"/>
                <a:sym typeface="Calibri"/>
              </a:rPr>
              <a:t> </a:t>
            </a:r>
            <a:r>
              <a:rPr lang="en-GB" dirty="0" err="1">
                <a:latin typeface="Calibri"/>
                <a:ea typeface="Calibri"/>
                <a:cs typeface="Calibri"/>
                <a:sym typeface="Calibri"/>
              </a:rPr>
              <a:t>sua</a:t>
            </a:r>
            <a:r>
              <a:rPr lang="en-GB" dirty="0">
                <a:latin typeface="Calibri"/>
                <a:ea typeface="Calibri"/>
                <a:cs typeface="Calibri"/>
                <a:sym typeface="Calibri"/>
              </a:rPr>
              <a:t> </a:t>
            </a:r>
            <a:r>
              <a:rPr lang="en-GB" dirty="0" err="1">
                <a:latin typeface="Calibri"/>
                <a:ea typeface="Calibri"/>
                <a:cs typeface="Calibri"/>
                <a:sym typeface="Calibri"/>
              </a:rPr>
              <a:t>intervenção</a:t>
            </a:r>
            <a:r>
              <a:rPr lang="en-GB" dirty="0">
                <a:latin typeface="Calibri"/>
                <a:ea typeface="Calibri"/>
                <a:cs typeface="Calibri"/>
                <a:sym typeface="Calibri"/>
              </a:rPr>
              <a:t>, </a:t>
            </a:r>
            <a:r>
              <a:rPr lang="en-GB" dirty="0" err="1">
                <a:latin typeface="Calibri"/>
                <a:ea typeface="Calibri"/>
                <a:cs typeface="Calibri"/>
                <a:sym typeface="Calibri"/>
              </a:rPr>
              <a:t>deveria</a:t>
            </a:r>
            <a:r>
              <a:rPr lang="en-GB" dirty="0">
                <a:latin typeface="Calibri"/>
                <a:ea typeface="Calibri"/>
                <a:cs typeface="Calibri"/>
                <a:sym typeface="Calibri"/>
              </a:rPr>
              <a:t> </a:t>
            </a:r>
            <a:r>
              <a:rPr lang="en-GB" dirty="0" err="1">
                <a:latin typeface="Calibri"/>
                <a:ea typeface="Calibri"/>
                <a:cs typeface="Calibri"/>
                <a:sym typeface="Calibri"/>
              </a:rPr>
              <a:t>ter</a:t>
            </a:r>
            <a:r>
              <a:rPr lang="en-GB" dirty="0">
                <a:latin typeface="Calibri"/>
                <a:ea typeface="Calibri"/>
                <a:cs typeface="Calibri"/>
                <a:sym typeface="Calibri"/>
              </a:rPr>
              <a:t> </a:t>
            </a:r>
            <a:r>
              <a:rPr lang="en-GB" dirty="0" err="1">
                <a:latin typeface="Calibri"/>
                <a:ea typeface="Calibri"/>
                <a:cs typeface="Calibri"/>
                <a:sym typeface="Calibri"/>
              </a:rPr>
              <a:t>demonstrado</a:t>
            </a:r>
            <a:r>
              <a:rPr lang="en-GB" dirty="0">
                <a:latin typeface="Calibri"/>
                <a:ea typeface="Calibri"/>
                <a:cs typeface="Calibri"/>
                <a:sym typeface="Calibri"/>
              </a:rPr>
              <a:t> </a:t>
            </a:r>
            <a:r>
              <a:rPr lang="en-GB" dirty="0" err="1">
                <a:latin typeface="Calibri"/>
                <a:ea typeface="Calibri"/>
                <a:cs typeface="Calibri"/>
                <a:sym typeface="Calibri"/>
              </a:rPr>
              <a:t>preocupação</a:t>
            </a:r>
            <a:r>
              <a:rPr lang="en-GB" dirty="0">
                <a:latin typeface="Calibri"/>
                <a:ea typeface="Calibri"/>
                <a:cs typeface="Calibri"/>
                <a:sym typeface="Calibri"/>
              </a:rPr>
              <a:t> </a:t>
            </a:r>
            <a:r>
              <a:rPr lang="en-GB" dirty="0" err="1">
                <a:latin typeface="Calibri"/>
                <a:ea typeface="Calibri"/>
                <a:cs typeface="Calibri"/>
                <a:sym typeface="Calibri"/>
              </a:rPr>
              <a:t>genuína</a:t>
            </a:r>
            <a:r>
              <a:rPr lang="en-GB" dirty="0">
                <a:latin typeface="Calibri"/>
                <a:ea typeface="Calibri"/>
                <a:cs typeface="Calibri"/>
                <a:sym typeface="Calibri"/>
              </a:rPr>
              <a:t> com a Fátima e </a:t>
            </a:r>
            <a:r>
              <a:rPr lang="en-GB" dirty="0" err="1">
                <a:latin typeface="Calibri"/>
                <a:ea typeface="Calibri"/>
                <a:cs typeface="Calibri"/>
                <a:sym typeface="Calibri"/>
              </a:rPr>
              <a:t>usado</a:t>
            </a:r>
            <a:r>
              <a:rPr lang="en-GB" dirty="0">
                <a:latin typeface="Calibri"/>
                <a:ea typeface="Calibri"/>
                <a:cs typeface="Calibri"/>
                <a:sym typeface="Calibri"/>
              </a:rPr>
              <a:t> </a:t>
            </a:r>
            <a:r>
              <a:rPr lang="en-GB" dirty="0" err="1">
                <a:latin typeface="Calibri"/>
                <a:ea typeface="Calibri"/>
                <a:cs typeface="Calibri"/>
                <a:sym typeface="Calibri"/>
              </a:rPr>
              <a:t>técnicas</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coercivas</a:t>
            </a:r>
            <a:r>
              <a:rPr lang="en-GB" dirty="0">
                <a:latin typeface="Calibri"/>
                <a:ea typeface="Calibri"/>
                <a:cs typeface="Calibri"/>
                <a:sym typeface="Calibri"/>
              </a:rPr>
              <a:t> para a </a:t>
            </a:r>
            <a:r>
              <a:rPr lang="en-GB" dirty="0" err="1">
                <a:latin typeface="Calibri"/>
                <a:ea typeface="Calibri"/>
                <a:cs typeface="Calibri"/>
                <a:sym typeface="Calibri"/>
              </a:rPr>
              <a:t>ajudar</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exemplo</a:t>
            </a:r>
            <a:r>
              <a:rPr lang="en-GB" dirty="0">
                <a:latin typeface="Calibri"/>
                <a:ea typeface="Calibri"/>
                <a:cs typeface="Calibri"/>
                <a:sym typeface="Calibri"/>
              </a:rPr>
              <a:t>, </a:t>
            </a:r>
            <a:r>
              <a:rPr lang="en-GB" dirty="0" err="1">
                <a:latin typeface="Calibri"/>
                <a:ea typeface="Calibri"/>
                <a:cs typeface="Calibri"/>
                <a:sym typeface="Calibri"/>
              </a:rPr>
              <a:t>falar</a:t>
            </a:r>
            <a:r>
              <a:rPr lang="en-GB" dirty="0">
                <a:latin typeface="Calibri"/>
                <a:ea typeface="Calibri"/>
                <a:cs typeface="Calibri"/>
                <a:sym typeface="Calibri"/>
              </a:rPr>
              <a:t> com </a:t>
            </a:r>
            <a:r>
              <a:rPr lang="en-GB" dirty="0" err="1">
                <a:latin typeface="Calibri"/>
                <a:ea typeface="Calibri"/>
                <a:cs typeface="Calibri"/>
                <a:sym typeface="Calibri"/>
              </a:rPr>
              <a:t>ela</a:t>
            </a:r>
            <a:r>
              <a:rPr lang="en-GB" dirty="0">
                <a:latin typeface="Calibri"/>
                <a:ea typeface="Calibri"/>
                <a:cs typeface="Calibri"/>
                <a:sym typeface="Calibri"/>
              </a:rPr>
              <a:t> </a:t>
            </a:r>
            <a:r>
              <a:rPr lang="en-GB" dirty="0" err="1">
                <a:latin typeface="Calibri"/>
                <a:ea typeface="Calibri"/>
                <a:cs typeface="Calibri"/>
                <a:sym typeface="Calibri"/>
              </a:rPr>
              <a:t>calmamente</a:t>
            </a:r>
            <a:r>
              <a:rPr lang="en-GB" dirty="0">
                <a:latin typeface="Calibri"/>
                <a:ea typeface="Calibri"/>
                <a:cs typeface="Calibri"/>
                <a:sym typeface="Calibri"/>
              </a:rPr>
              <a:t> </a:t>
            </a:r>
            <a:r>
              <a:rPr lang="en-GB" dirty="0" err="1">
                <a:latin typeface="Calibri"/>
                <a:ea typeface="Calibri"/>
                <a:cs typeface="Calibri"/>
                <a:sym typeface="Calibri"/>
              </a:rPr>
              <a:t>através</a:t>
            </a:r>
            <a:r>
              <a:rPr lang="en-GB" dirty="0">
                <a:latin typeface="Calibri"/>
                <a:ea typeface="Calibri"/>
                <a:cs typeface="Calibri"/>
                <a:sym typeface="Calibri"/>
              </a:rPr>
              <a:t> da porta, </a:t>
            </a:r>
            <a:r>
              <a:rPr lang="en-GB" dirty="0" err="1">
                <a:latin typeface="Calibri"/>
                <a:ea typeface="Calibri"/>
                <a:cs typeface="Calibri"/>
                <a:sym typeface="Calibri"/>
              </a:rPr>
              <a:t>explicar</a:t>
            </a:r>
            <a:r>
              <a:rPr lang="en-GB" dirty="0">
                <a:latin typeface="Calibri"/>
                <a:ea typeface="Calibri"/>
                <a:cs typeface="Calibri"/>
                <a:sym typeface="Calibri"/>
              </a:rPr>
              <a:t> que </a:t>
            </a:r>
            <a:r>
              <a:rPr lang="en-GB" dirty="0" err="1">
                <a:latin typeface="Calibri"/>
                <a:ea typeface="Calibri"/>
                <a:cs typeface="Calibri"/>
                <a:sym typeface="Calibri"/>
              </a:rPr>
              <a:t>estavam</a:t>
            </a:r>
            <a:r>
              <a:rPr lang="en-GB" dirty="0">
                <a:latin typeface="Calibri"/>
                <a:ea typeface="Calibri"/>
                <a:cs typeface="Calibri"/>
                <a:sym typeface="Calibri"/>
              </a:rPr>
              <a:t> </a:t>
            </a:r>
            <a:r>
              <a:rPr lang="en-GB" dirty="0" err="1">
                <a:latin typeface="Calibri"/>
                <a:ea typeface="Calibri"/>
                <a:cs typeface="Calibri"/>
                <a:sym typeface="Calibri"/>
              </a:rPr>
              <a:t>ali</a:t>
            </a:r>
            <a:r>
              <a:rPr lang="en-GB" dirty="0">
                <a:latin typeface="Calibri"/>
                <a:ea typeface="Calibri"/>
                <a:cs typeface="Calibri"/>
                <a:sym typeface="Calibri"/>
              </a:rPr>
              <a:t> para se </a:t>
            </a:r>
            <a:r>
              <a:rPr lang="en-GB" dirty="0" err="1">
                <a:latin typeface="Calibri"/>
                <a:ea typeface="Calibri"/>
                <a:cs typeface="Calibri"/>
                <a:sym typeface="Calibri"/>
              </a:rPr>
              <a:t>certificarem</a:t>
            </a:r>
            <a:r>
              <a:rPr lang="en-GB" dirty="0">
                <a:latin typeface="Calibri"/>
                <a:ea typeface="Calibri"/>
                <a:cs typeface="Calibri"/>
                <a:sym typeface="Calibri"/>
              </a:rPr>
              <a:t> de que </a:t>
            </a:r>
            <a:r>
              <a:rPr lang="en-GB" dirty="0" err="1">
                <a:latin typeface="Calibri"/>
                <a:ea typeface="Calibri"/>
                <a:cs typeface="Calibri"/>
                <a:sym typeface="Calibri"/>
              </a:rPr>
              <a:t>ela</a:t>
            </a:r>
            <a:r>
              <a:rPr lang="en-GB" dirty="0">
                <a:latin typeface="Calibri"/>
                <a:ea typeface="Calibri"/>
                <a:cs typeface="Calibri"/>
                <a:sym typeface="Calibri"/>
              </a:rPr>
              <a:t> </a:t>
            </a:r>
            <a:r>
              <a:rPr lang="en-GB" dirty="0" err="1">
                <a:latin typeface="Calibri"/>
                <a:ea typeface="Calibri"/>
                <a:cs typeface="Calibri"/>
                <a:sym typeface="Calibri"/>
              </a:rPr>
              <a:t>estava</a:t>
            </a:r>
            <a:r>
              <a:rPr lang="en-GB" dirty="0">
                <a:latin typeface="Calibri"/>
                <a:ea typeface="Calibri"/>
                <a:cs typeface="Calibri"/>
                <a:sym typeface="Calibri"/>
              </a:rPr>
              <a:t> </a:t>
            </a:r>
            <a:r>
              <a:rPr lang="en-GB" dirty="0" err="1">
                <a:latin typeface="Calibri"/>
                <a:ea typeface="Calibri"/>
                <a:cs typeface="Calibri"/>
                <a:sym typeface="Calibri"/>
              </a:rPr>
              <a:t>bem</a:t>
            </a:r>
            <a:r>
              <a:rPr lang="en-GB" dirty="0">
                <a:latin typeface="Calibri"/>
                <a:ea typeface="Calibri"/>
                <a:cs typeface="Calibri"/>
                <a:sym typeface="Calibri"/>
              </a:rPr>
              <a:t>, </a:t>
            </a:r>
            <a:r>
              <a:rPr lang="en-GB" dirty="0" err="1">
                <a:latin typeface="Calibri"/>
                <a:ea typeface="Calibri"/>
                <a:cs typeface="Calibri"/>
                <a:sym typeface="Calibri"/>
              </a:rPr>
              <a:t>perguntar-lhe</a:t>
            </a:r>
            <a:r>
              <a:rPr lang="en-GB" dirty="0">
                <a:latin typeface="Calibri"/>
                <a:ea typeface="Calibri"/>
                <a:cs typeface="Calibri"/>
                <a:sym typeface="Calibri"/>
              </a:rPr>
              <a:t> se </a:t>
            </a:r>
            <a:r>
              <a:rPr lang="en-GB" dirty="0" err="1">
                <a:latin typeface="Calibri"/>
                <a:ea typeface="Calibri"/>
                <a:cs typeface="Calibri"/>
                <a:sym typeface="Calibri"/>
              </a:rPr>
              <a:t>havia</a:t>
            </a:r>
            <a:r>
              <a:rPr lang="en-GB" dirty="0">
                <a:latin typeface="Calibri"/>
                <a:ea typeface="Calibri"/>
                <a:cs typeface="Calibri"/>
                <a:sym typeface="Calibri"/>
              </a:rPr>
              <a:t> algo que </a:t>
            </a:r>
            <a:r>
              <a:rPr lang="en-GB" dirty="0" err="1">
                <a:latin typeface="Calibri"/>
                <a:ea typeface="Calibri"/>
                <a:cs typeface="Calibri"/>
                <a:sym typeface="Calibri"/>
              </a:rPr>
              <a:t>pudessem</a:t>
            </a:r>
            <a:r>
              <a:rPr lang="en-GB" dirty="0">
                <a:latin typeface="Calibri"/>
                <a:ea typeface="Calibri"/>
                <a:cs typeface="Calibri"/>
                <a:sym typeface="Calibri"/>
              </a:rPr>
              <a:t> </a:t>
            </a:r>
            <a:r>
              <a:rPr lang="en-GB" dirty="0" err="1">
                <a:latin typeface="Calibri"/>
                <a:ea typeface="Calibri"/>
                <a:cs typeface="Calibri"/>
                <a:sym typeface="Calibri"/>
              </a:rPr>
              <a:t>fazer</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ela</a:t>
            </a:r>
            <a:r>
              <a:rPr lang="en-GB" dirty="0">
                <a:latin typeface="Calibri"/>
                <a:ea typeface="Calibri"/>
                <a:cs typeface="Calibri"/>
                <a:sym typeface="Calibri"/>
              </a:rPr>
              <a:t>, </a:t>
            </a:r>
            <a:r>
              <a:rPr lang="en-GB" dirty="0" err="1">
                <a:latin typeface="Calibri"/>
                <a:ea typeface="Calibri"/>
                <a:cs typeface="Calibri"/>
                <a:sym typeface="Calibri"/>
              </a:rPr>
              <a:t>perguntar</a:t>
            </a:r>
            <a:r>
              <a:rPr lang="en-GB" dirty="0">
                <a:latin typeface="Calibri"/>
                <a:ea typeface="Calibri"/>
                <a:cs typeface="Calibri"/>
                <a:sym typeface="Calibri"/>
              </a:rPr>
              <a:t> se </a:t>
            </a:r>
            <a:r>
              <a:rPr lang="en-GB" dirty="0" err="1">
                <a:latin typeface="Calibri"/>
                <a:ea typeface="Calibri"/>
                <a:cs typeface="Calibri"/>
                <a:sym typeface="Calibri"/>
              </a:rPr>
              <a:t>ela</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deixava</a:t>
            </a:r>
            <a:r>
              <a:rPr lang="en-GB" dirty="0">
                <a:latin typeface="Calibri"/>
                <a:ea typeface="Calibri"/>
                <a:cs typeface="Calibri"/>
                <a:sym typeface="Calibri"/>
              </a:rPr>
              <a:t> </a:t>
            </a:r>
            <a:r>
              <a:rPr lang="en-GB" dirty="0" err="1">
                <a:latin typeface="Calibri"/>
                <a:ea typeface="Calibri"/>
                <a:cs typeface="Calibri"/>
                <a:sym typeface="Calibri"/>
              </a:rPr>
              <a:t>entrar</a:t>
            </a:r>
            <a:r>
              <a:rPr lang="en-GB" dirty="0">
                <a:latin typeface="Calibri"/>
                <a:ea typeface="Calibri"/>
                <a:cs typeface="Calibri"/>
                <a:sym typeface="Calibri"/>
              </a:rPr>
              <a:t>, etc.).  </a:t>
            </a:r>
            <a:endParaRPr dirty="0">
              <a:latin typeface="Calibri"/>
              <a:ea typeface="Calibri"/>
              <a:cs typeface="Calibri"/>
              <a:sym typeface="Calibri"/>
            </a:endParaRPr>
          </a:p>
          <a:p>
            <a:pPr marL="171450" marR="0" lvl="0" indent="-17145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As </a:t>
            </a:r>
            <a:r>
              <a:rPr lang="en-GB" dirty="0" err="1">
                <a:latin typeface="Calibri"/>
                <a:ea typeface="Calibri"/>
                <a:cs typeface="Calibri"/>
                <a:sym typeface="Calibri"/>
              </a:rPr>
              <a:t>contenções</a:t>
            </a:r>
            <a:r>
              <a:rPr lang="en-GB" dirty="0">
                <a:latin typeface="Calibri"/>
                <a:ea typeface="Calibri"/>
                <a:cs typeface="Calibri"/>
                <a:sym typeface="Calibri"/>
              </a:rPr>
              <a:t> </a:t>
            </a:r>
            <a:r>
              <a:rPr lang="en-GB" dirty="0" err="1">
                <a:latin typeface="Calibri"/>
                <a:ea typeface="Calibri"/>
                <a:cs typeface="Calibri"/>
                <a:sym typeface="Calibri"/>
              </a:rPr>
              <a:t>provavelmente</a:t>
            </a:r>
            <a:r>
              <a:rPr lang="en-GB" dirty="0">
                <a:latin typeface="Calibri"/>
                <a:ea typeface="Calibri"/>
                <a:cs typeface="Calibri"/>
                <a:sym typeface="Calibri"/>
              </a:rPr>
              <a:t> </a:t>
            </a:r>
            <a:r>
              <a:rPr lang="en-GB" dirty="0" err="1">
                <a:latin typeface="Calibri"/>
                <a:ea typeface="Calibri"/>
                <a:cs typeface="Calibri"/>
                <a:sym typeface="Calibri"/>
              </a:rPr>
              <a:t>resultarão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efeitos</a:t>
            </a:r>
            <a:r>
              <a:rPr lang="en-GB" dirty="0">
                <a:latin typeface="Calibri"/>
                <a:ea typeface="Calibri"/>
                <a:cs typeface="Calibri"/>
                <a:sym typeface="Calibri"/>
              </a:rPr>
              <a:t> </a:t>
            </a:r>
            <a:r>
              <a:rPr lang="en-GB" dirty="0" err="1">
                <a:latin typeface="Calibri"/>
                <a:ea typeface="Calibri"/>
                <a:cs typeface="Calibri"/>
                <a:sym typeface="Calibri"/>
              </a:rPr>
              <a:t>adversos</a:t>
            </a:r>
            <a:r>
              <a:rPr lang="en-GB" dirty="0">
                <a:latin typeface="Calibri"/>
                <a:ea typeface="Calibri"/>
                <a:cs typeface="Calibri"/>
                <a:sym typeface="Calibri"/>
              </a:rPr>
              <a:t> para Fátima.</a:t>
            </a:r>
            <a:endParaRPr dirty="0">
              <a:latin typeface="Calibri"/>
              <a:ea typeface="Calibri"/>
              <a:cs typeface="Calibri"/>
              <a:sym typeface="Calibri"/>
            </a:endParaRPr>
          </a:p>
          <a:p>
            <a:pPr marL="171450" marR="0" lvl="0" indent="-171450" algn="l" rtl="0">
              <a:lnSpc>
                <a:spcPct val="115000"/>
              </a:lnSpc>
              <a:spcBef>
                <a:spcPts val="0"/>
              </a:spcBef>
              <a:spcAft>
                <a:spcPts val="0"/>
              </a:spcAft>
              <a:buClr>
                <a:schemeClr val="dk1"/>
              </a:buClr>
              <a:buSzPts val="1200"/>
              <a:buFont typeface="Noto Sans Symbols"/>
              <a:buChar char="∙"/>
            </a:pPr>
            <a:r>
              <a:rPr lang="en-GB" dirty="0">
                <a:latin typeface="Calibri"/>
                <a:ea typeface="Calibri"/>
                <a:cs typeface="Calibri"/>
                <a:sym typeface="Calibri"/>
              </a:rPr>
              <a:t>Por </a:t>
            </a:r>
            <a:r>
              <a:rPr lang="en-GB" dirty="0" err="1">
                <a:latin typeface="Calibri"/>
                <a:ea typeface="Calibri"/>
                <a:cs typeface="Calibri"/>
                <a:sym typeface="Calibri"/>
              </a:rPr>
              <a:t>fim</a:t>
            </a:r>
            <a:r>
              <a:rPr lang="en-GB" dirty="0">
                <a:latin typeface="Calibri"/>
                <a:ea typeface="Calibri"/>
                <a:cs typeface="Calibri"/>
                <a:sym typeface="Calibri"/>
              </a:rPr>
              <a:t>, o </a:t>
            </a:r>
            <a:r>
              <a:rPr lang="en-GB" dirty="0" err="1">
                <a:latin typeface="Calibri"/>
                <a:ea typeface="Calibri"/>
                <a:cs typeface="Calibri"/>
                <a:sym typeface="Calibri"/>
              </a:rPr>
              <a:t>serviço</a:t>
            </a:r>
            <a:r>
              <a:rPr lang="en-GB" dirty="0">
                <a:latin typeface="Calibri"/>
                <a:ea typeface="Calibri"/>
                <a:cs typeface="Calibri"/>
                <a:sym typeface="Calibri"/>
              </a:rPr>
              <a:t> de </a:t>
            </a:r>
            <a:r>
              <a:rPr lang="en-GB" dirty="0" err="1">
                <a:latin typeface="Calibri"/>
                <a:ea typeface="Calibri"/>
                <a:cs typeface="Calibri"/>
                <a:sym typeface="Calibri"/>
              </a:rPr>
              <a:t>saúde</a:t>
            </a:r>
            <a:r>
              <a:rPr lang="en-GB" dirty="0">
                <a:latin typeface="Calibri"/>
                <a:ea typeface="Calibri"/>
                <a:cs typeface="Calibri"/>
                <a:sym typeface="Calibri"/>
              </a:rPr>
              <a:t> mental </a:t>
            </a:r>
            <a:r>
              <a:rPr lang="en-GB" dirty="0" err="1">
                <a:latin typeface="Calibri"/>
                <a:ea typeface="Calibri"/>
                <a:cs typeface="Calibri"/>
                <a:sym typeface="Calibri"/>
              </a:rPr>
              <a:t>decepcionou</a:t>
            </a:r>
            <a:r>
              <a:rPr lang="en-GB" dirty="0">
                <a:latin typeface="Calibri"/>
                <a:ea typeface="Calibri"/>
                <a:cs typeface="Calibri"/>
                <a:sym typeface="Calibri"/>
              </a:rPr>
              <a:t>-a </a:t>
            </a:r>
            <a:r>
              <a:rPr lang="en-GB" dirty="0" err="1">
                <a:latin typeface="Calibri"/>
                <a:ea typeface="Calibri"/>
                <a:cs typeface="Calibri"/>
                <a:sym typeface="Calibri"/>
              </a:rPr>
              <a:t>ainda</a:t>
            </a:r>
            <a:r>
              <a:rPr lang="en-GB" dirty="0">
                <a:latin typeface="Calibri"/>
                <a:ea typeface="Calibri"/>
                <a:cs typeface="Calibri"/>
                <a:sym typeface="Calibri"/>
              </a:rPr>
              <a:t> </a:t>
            </a:r>
            <a:r>
              <a:rPr lang="en-GB" dirty="0" err="1">
                <a:latin typeface="Calibri"/>
                <a:ea typeface="Calibri"/>
                <a:cs typeface="Calibri"/>
                <a:sym typeface="Calibri"/>
              </a:rPr>
              <a:t>mais</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interná</a:t>
            </a:r>
            <a:r>
              <a:rPr lang="en-GB" dirty="0">
                <a:latin typeface="Calibri"/>
                <a:ea typeface="Calibri"/>
                <a:cs typeface="Calibri"/>
                <a:sym typeface="Calibri"/>
              </a:rPr>
              <a:t>-la </a:t>
            </a:r>
            <a:r>
              <a:rPr lang="en-GB" dirty="0" err="1">
                <a:latin typeface="Calibri"/>
                <a:ea typeface="Calibri"/>
                <a:cs typeface="Calibri"/>
                <a:sym typeface="Calibri"/>
              </a:rPr>
              <a:t>involuntariamente</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648" name="Google Shape;648;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78</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a:latin typeface="Calibri"/>
                <a:ea typeface="Calibri"/>
                <a:cs typeface="Calibri"/>
                <a:sym typeface="Calibri"/>
              </a:rPr>
              <a:t>Apresentação: Espectro de oportunidades perdidas </a:t>
            </a:r>
            <a:r>
              <a:rPr lang="en-GB" i="1">
                <a:latin typeface="Calibri"/>
                <a:ea typeface="Calibri"/>
                <a:cs typeface="Calibri"/>
                <a:sym typeface="Calibri"/>
              </a:rPr>
              <a:t>(</a:t>
            </a:r>
            <a:r>
              <a:rPr lang="en-GB" b="1" i="1">
                <a:latin typeface="Calibri"/>
                <a:ea typeface="Calibri"/>
                <a:cs typeface="Calibri"/>
                <a:sym typeface="Calibri"/>
              </a:rPr>
              <a:t>10 min.</a:t>
            </a:r>
            <a:r>
              <a:rPr lang="en-GB" i="1">
                <a:latin typeface="Calibri"/>
                <a:ea typeface="Calibri"/>
                <a:cs typeface="Calibri"/>
                <a:sym typeface="Calibri"/>
              </a:rPr>
              <a:t>)</a:t>
            </a:r>
            <a:endParaRPr>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Recorrer ao isolamento e à contenção é uma violação dos direitos humanos.</a:t>
            </a:r>
            <a:endParaRPr>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Todos têm um papel a desempenhar para mudar o curso dos acontecimentos. É importante reconhecer as oportunidades perdidas ao longo do caminho que poderiam ter evitado o uso dessas práticas. </a:t>
            </a:r>
            <a:endParaRPr>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Os funcionários dos serviços devem agir de forma a respeitar os direitos humanos e a dignidade das pessoas a quem prestam serviços, em todos os momentos.</a:t>
            </a:r>
            <a:endParaRPr>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Situações conflituosas ou tensas podem muitas vezes ser evitadas respondendo às necessidades das pessoas.</a:t>
            </a:r>
            <a:endParaRPr>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Os profissionais de saúde mental e outros profissionais dos serviços devem examinar se as suas práticas contribuem para a coerção e a escalada da violência. Devem reconhecer a sua responsabilidade pessoal em ser responsivos, compassivos e em prestar apoio quando as pessoas precisam, com base no consentimento livre e informado da pessoa. </a:t>
            </a:r>
            <a:endParaRPr>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Cada falha deve ser considerada uma oportunidade para compreender o que correu mal e o que pode ser melhorado da próxima vez.</a:t>
            </a:r>
            <a:endParaRPr>
              <a:latin typeface="Calibri"/>
              <a:ea typeface="Calibri"/>
              <a:cs typeface="Calibri"/>
              <a:sym typeface="Calibri"/>
            </a:endParaRPr>
          </a:p>
          <a:p>
            <a:pPr marL="0" lvl="0" indent="0" algn="l" rtl="0">
              <a:spcBef>
                <a:spcPts val="0"/>
              </a:spcBef>
              <a:spcAft>
                <a:spcPts val="0"/>
              </a:spcAft>
              <a:buNone/>
            </a:pPr>
            <a:endParaRPr/>
          </a:p>
        </p:txBody>
      </p:sp>
      <p:sp>
        <p:nvSpPr>
          <p:cNvPr id="656" name="Google Shape;656;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79</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dirty="0">
                <a:solidFill>
                  <a:srgbClr val="4F81BD"/>
                </a:solidFill>
                <a:latin typeface="Calibri"/>
                <a:ea typeface="Calibri"/>
                <a:cs typeface="Calibri"/>
                <a:sym typeface="Calibri"/>
              </a:rPr>
              <a:t>Tempo para </a:t>
            </a:r>
            <a:r>
              <a:rPr lang="en-GB" b="1" dirty="0" err="1">
                <a:solidFill>
                  <a:srgbClr val="4F81BD"/>
                </a:solidFill>
                <a:latin typeface="Calibri"/>
                <a:ea typeface="Calibri"/>
                <a:cs typeface="Calibri"/>
                <a:sym typeface="Calibri"/>
              </a:rPr>
              <a:t>este</a:t>
            </a:r>
            <a:r>
              <a:rPr lang="en-GB" b="1" dirty="0">
                <a:solidFill>
                  <a:srgbClr val="4F81BD"/>
                </a:solidFill>
                <a:latin typeface="Calibri"/>
                <a:ea typeface="Calibri"/>
                <a:cs typeface="Calibri"/>
                <a:sym typeface="Calibri"/>
              </a:rPr>
              <a:t> </a:t>
            </a:r>
            <a:r>
              <a:rPr lang="en-GB" b="1" dirty="0" err="1">
                <a:solidFill>
                  <a:srgbClr val="4F81BD"/>
                </a:solidFill>
                <a:latin typeface="Calibri"/>
                <a:ea typeface="Calibri"/>
                <a:cs typeface="Calibri"/>
                <a:sym typeface="Calibri"/>
              </a:rPr>
              <a:t>Tema</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err="1">
                <a:solidFill>
                  <a:srgbClr val="000000"/>
                </a:solidFill>
                <a:latin typeface="Calibri"/>
                <a:ea typeface="Calibri"/>
                <a:cs typeface="Calibri"/>
                <a:sym typeface="Calibri"/>
              </a:rPr>
              <a:t>Aproximadamente</a:t>
            </a:r>
            <a:r>
              <a:rPr lang="en-GB" dirty="0">
                <a:solidFill>
                  <a:srgbClr val="000000"/>
                </a:solidFill>
                <a:latin typeface="Calibri"/>
                <a:ea typeface="Calibri"/>
                <a:cs typeface="Calibri"/>
                <a:sym typeface="Calibri"/>
              </a:rPr>
              <a:t> 1 hora e 35 </a:t>
            </a:r>
            <a:r>
              <a:rPr lang="en-GB" dirty="0" err="1">
                <a:solidFill>
                  <a:srgbClr val="000000"/>
                </a:solidFill>
                <a:latin typeface="Calibri"/>
                <a:ea typeface="Calibri"/>
                <a:cs typeface="Calibri"/>
                <a:sym typeface="Calibri"/>
              </a:rPr>
              <a:t>minutos</a:t>
            </a:r>
            <a:r>
              <a:rPr lang="en-GB" dirty="0">
                <a:solidFill>
                  <a:srgbClr val="000000"/>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663" name="Google Shape;663;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a:spLocks noGrp="1" noRot="1" noChangeAspect="1"/>
          </p:cNvSpPr>
          <p:nvPr>
            <p:ph type="sldImg" idx="2"/>
          </p:nvPr>
        </p:nvSpPr>
        <p:spPr>
          <a:xfrm>
            <a:off x="1417638" y="206375"/>
            <a:ext cx="4022725" cy="22621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9:notes"/>
          <p:cNvSpPr txBox="1">
            <a:spLocks noGrp="1"/>
          </p:cNvSpPr>
          <p:nvPr>
            <p:ph type="body" idx="1"/>
          </p:nvPr>
        </p:nvSpPr>
        <p:spPr>
          <a:xfrm>
            <a:off x="592294" y="2468563"/>
            <a:ext cx="5899946" cy="544099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100" b="1" i="1" dirty="0" err="1">
                <a:latin typeface="Calibri"/>
                <a:ea typeface="Calibri"/>
                <a:cs typeface="Calibri"/>
                <a:sym typeface="Calibri"/>
              </a:rPr>
              <a:t>Apresentação</a:t>
            </a:r>
            <a:r>
              <a:rPr lang="en-GB" sz="1100" b="1" i="1" dirty="0">
                <a:latin typeface="Calibri"/>
                <a:ea typeface="Calibri"/>
                <a:cs typeface="Calibri"/>
                <a:sym typeface="Calibri"/>
              </a:rPr>
              <a:t> 1.1: Recovery – </a:t>
            </a:r>
            <a:r>
              <a:rPr lang="en-GB" sz="1100" b="1" i="1" dirty="0" err="1">
                <a:latin typeface="Calibri"/>
                <a:ea typeface="Calibri"/>
                <a:cs typeface="Calibri"/>
                <a:sym typeface="Calibri"/>
              </a:rPr>
              <a:t>abordagem</a:t>
            </a:r>
            <a:r>
              <a:rPr lang="en-GB" sz="1100" b="1" i="1" dirty="0">
                <a:latin typeface="Calibri"/>
                <a:ea typeface="Calibri"/>
                <a:cs typeface="Calibri"/>
                <a:sym typeface="Calibri"/>
              </a:rPr>
              <a:t> </a:t>
            </a:r>
            <a:r>
              <a:rPr lang="en-GB" sz="1100" b="1" i="1" dirty="0" err="1">
                <a:latin typeface="Calibri"/>
                <a:ea typeface="Calibri"/>
                <a:cs typeface="Calibri"/>
                <a:sym typeface="Calibri"/>
              </a:rPr>
              <a:t>baseada</a:t>
            </a:r>
            <a:r>
              <a:rPr lang="en-GB" sz="1100" b="1" i="1" dirty="0">
                <a:latin typeface="Calibri"/>
                <a:ea typeface="Calibri"/>
                <a:cs typeface="Calibri"/>
                <a:sym typeface="Calibri"/>
              </a:rPr>
              <a:t> </a:t>
            </a:r>
            <a:r>
              <a:rPr lang="en-GB" sz="1100" b="1" i="1" dirty="0" err="1">
                <a:latin typeface="Calibri"/>
                <a:ea typeface="Calibri"/>
                <a:cs typeface="Calibri"/>
                <a:sym typeface="Calibri"/>
              </a:rPr>
              <a:t>em</a:t>
            </a:r>
            <a:r>
              <a:rPr lang="en-GB" sz="1100" b="1" i="1" dirty="0">
                <a:latin typeface="Calibri"/>
                <a:ea typeface="Calibri"/>
                <a:cs typeface="Calibri"/>
                <a:sym typeface="Calibri"/>
              </a:rPr>
              <a:t> </a:t>
            </a:r>
            <a:r>
              <a:rPr lang="en-GB" sz="1100" b="1" i="1" dirty="0" err="1">
                <a:latin typeface="Calibri"/>
                <a:ea typeface="Calibri"/>
                <a:cs typeface="Calibri"/>
                <a:sym typeface="Calibri"/>
              </a:rPr>
              <a:t>recuperação</a:t>
            </a:r>
            <a:r>
              <a:rPr lang="en-GB" sz="1100" b="1" i="1" dirty="0">
                <a:latin typeface="Calibri"/>
                <a:ea typeface="Calibri"/>
                <a:cs typeface="Calibri"/>
                <a:sym typeface="Calibri"/>
              </a:rPr>
              <a:t>: O que </a:t>
            </a:r>
            <a:r>
              <a:rPr lang="en-GB" sz="1100" b="1" i="1" dirty="0" err="1">
                <a:latin typeface="Calibri"/>
                <a:ea typeface="Calibri"/>
                <a:cs typeface="Calibri"/>
                <a:sym typeface="Calibri"/>
              </a:rPr>
              <a:t>é</a:t>
            </a:r>
            <a:r>
              <a:rPr lang="en-GB" sz="1100" b="1" i="1" dirty="0">
                <a:latin typeface="Calibri"/>
                <a:ea typeface="Calibri"/>
                <a:cs typeface="Calibri"/>
                <a:sym typeface="Calibri"/>
              </a:rPr>
              <a:t>? (10 min.)</a:t>
            </a:r>
            <a:endParaRPr dirty="0"/>
          </a:p>
          <a:p>
            <a:pPr marL="0" lvl="0" indent="0" algn="l" rtl="0">
              <a:spcBef>
                <a:spcPts val="0"/>
              </a:spcBef>
              <a:spcAft>
                <a:spcPts val="0"/>
              </a:spcAft>
              <a:buNone/>
            </a:pPr>
            <a:endParaRPr sz="1100" b="1" i="1" dirty="0">
              <a:latin typeface="Calibri"/>
              <a:ea typeface="Calibri"/>
              <a:cs typeface="Calibri"/>
              <a:sym typeface="Calibri"/>
            </a:endParaRPr>
          </a:p>
          <a:p>
            <a:pPr marL="0" lvl="0" indent="0" algn="just" rtl="0">
              <a:lnSpc>
                <a:spcPct val="115000"/>
              </a:lnSpc>
              <a:spcBef>
                <a:spcPts val="0"/>
              </a:spcBef>
              <a:spcAft>
                <a:spcPts val="0"/>
              </a:spcAft>
              <a:buNone/>
            </a:pPr>
            <a:r>
              <a:rPr lang="en-GB" sz="1100" dirty="0">
                <a:solidFill>
                  <a:srgbClr val="548DD4"/>
                </a:solidFill>
                <a:latin typeface="Calibri"/>
                <a:ea typeface="Calibri"/>
                <a:cs typeface="Calibri"/>
                <a:sym typeface="Calibri"/>
              </a:rPr>
              <a:t>Esta </a:t>
            </a:r>
            <a:r>
              <a:rPr lang="en-GB" sz="1100" dirty="0" err="1">
                <a:solidFill>
                  <a:srgbClr val="548DD4"/>
                </a:solidFill>
                <a:latin typeface="Calibri"/>
                <a:ea typeface="Calibri"/>
                <a:cs typeface="Calibri"/>
                <a:sym typeface="Calibri"/>
              </a:rPr>
              <a:t>apresentação</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fornece</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uma</a:t>
            </a:r>
            <a:r>
              <a:rPr lang="en-GB" sz="1100" dirty="0">
                <a:solidFill>
                  <a:srgbClr val="548DD4"/>
                </a:solidFill>
                <a:latin typeface="Calibri"/>
                <a:ea typeface="Calibri"/>
                <a:cs typeface="Calibri"/>
                <a:sym typeface="Calibri"/>
              </a:rPr>
              <a:t> breve </a:t>
            </a:r>
            <a:r>
              <a:rPr lang="en-GB" sz="1100" dirty="0" err="1">
                <a:solidFill>
                  <a:srgbClr val="548DD4"/>
                </a:solidFill>
                <a:latin typeface="Calibri"/>
                <a:ea typeface="Calibri"/>
                <a:cs typeface="Calibri"/>
                <a:sym typeface="Calibri"/>
              </a:rPr>
              <a:t>visão</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geral</a:t>
            </a:r>
            <a:r>
              <a:rPr lang="en-GB" sz="1100" dirty="0">
                <a:solidFill>
                  <a:srgbClr val="548DD4"/>
                </a:solidFill>
                <a:latin typeface="Calibri"/>
                <a:ea typeface="Calibri"/>
                <a:cs typeface="Calibri"/>
                <a:sym typeface="Calibri"/>
              </a:rPr>
              <a:t> da </a:t>
            </a:r>
            <a:r>
              <a:rPr lang="en-GB" sz="1100" dirty="0" err="1">
                <a:solidFill>
                  <a:srgbClr val="548DD4"/>
                </a:solidFill>
                <a:latin typeface="Calibri"/>
                <a:ea typeface="Calibri"/>
                <a:cs typeface="Calibri"/>
                <a:sym typeface="Calibri"/>
              </a:rPr>
              <a:t>recuperação</a:t>
            </a:r>
            <a:r>
              <a:rPr lang="en-GB" sz="1100" dirty="0">
                <a:solidFill>
                  <a:srgbClr val="548DD4"/>
                </a:solidFill>
                <a:latin typeface="Calibri"/>
                <a:ea typeface="Calibri"/>
                <a:cs typeface="Calibri"/>
                <a:sym typeface="Calibri"/>
              </a:rPr>
              <a:t>, a </a:t>
            </a:r>
            <a:r>
              <a:rPr lang="en-GB" sz="1100" dirty="0" err="1">
                <a:solidFill>
                  <a:srgbClr val="548DD4"/>
                </a:solidFill>
                <a:latin typeface="Calibri"/>
                <a:ea typeface="Calibri"/>
                <a:cs typeface="Calibri"/>
                <a:sym typeface="Calibri"/>
              </a:rPr>
              <a:t>fim</a:t>
            </a:r>
            <a:r>
              <a:rPr lang="en-GB" sz="1100" dirty="0">
                <a:solidFill>
                  <a:srgbClr val="548DD4"/>
                </a:solidFill>
                <a:latin typeface="Calibri"/>
                <a:ea typeface="Calibri"/>
                <a:cs typeface="Calibri"/>
                <a:sym typeface="Calibri"/>
              </a:rPr>
              <a:t> de </a:t>
            </a:r>
            <a:r>
              <a:rPr lang="en-GB" sz="1100" dirty="0" err="1">
                <a:solidFill>
                  <a:srgbClr val="548DD4"/>
                </a:solidFill>
                <a:latin typeface="Calibri"/>
                <a:ea typeface="Calibri"/>
                <a:cs typeface="Calibri"/>
                <a:sym typeface="Calibri"/>
              </a:rPr>
              <a:t>definir</a:t>
            </a:r>
            <a:r>
              <a:rPr lang="en-GB" sz="1100" dirty="0">
                <a:solidFill>
                  <a:srgbClr val="548DD4"/>
                </a:solidFill>
                <a:latin typeface="Calibri"/>
                <a:ea typeface="Calibri"/>
                <a:cs typeface="Calibri"/>
                <a:sym typeface="Calibri"/>
              </a:rPr>
              <a:t> o </a:t>
            </a:r>
            <a:r>
              <a:rPr lang="en-GB" sz="1100" dirty="0" err="1">
                <a:solidFill>
                  <a:srgbClr val="548DD4"/>
                </a:solidFill>
                <a:latin typeface="Calibri"/>
                <a:ea typeface="Calibri"/>
                <a:cs typeface="Calibri"/>
                <a:sym typeface="Calibri"/>
              </a:rPr>
              <a:t>cenário</a:t>
            </a:r>
            <a:r>
              <a:rPr lang="en-GB" sz="1100" dirty="0">
                <a:solidFill>
                  <a:srgbClr val="548DD4"/>
                </a:solidFill>
                <a:latin typeface="Calibri"/>
                <a:ea typeface="Calibri"/>
                <a:cs typeface="Calibri"/>
                <a:sym typeface="Calibri"/>
              </a:rPr>
              <a:t> para </a:t>
            </a:r>
            <a:r>
              <a:rPr lang="en-GB" sz="1100" dirty="0" err="1">
                <a:solidFill>
                  <a:srgbClr val="548DD4"/>
                </a:solidFill>
                <a:latin typeface="Calibri"/>
                <a:ea typeface="Calibri"/>
                <a:cs typeface="Calibri"/>
                <a:sym typeface="Calibri"/>
              </a:rPr>
              <a:t>este</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módulo</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sobre</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isolamento</a:t>
            </a:r>
            <a:r>
              <a:rPr lang="en-GB" sz="1100" dirty="0">
                <a:solidFill>
                  <a:srgbClr val="548DD4"/>
                </a:solidFill>
                <a:latin typeface="Calibri"/>
                <a:ea typeface="Calibri"/>
                <a:cs typeface="Calibri"/>
                <a:sym typeface="Calibri"/>
              </a:rPr>
              <a:t> e </a:t>
            </a:r>
            <a:r>
              <a:rPr lang="en-GB" sz="1100" dirty="0" err="1">
                <a:solidFill>
                  <a:srgbClr val="548DD4"/>
                </a:solidFill>
                <a:latin typeface="Calibri"/>
                <a:ea typeface="Calibri"/>
                <a:cs typeface="Calibri"/>
                <a:sym typeface="Calibri"/>
              </a:rPr>
              <a:t>contenção</a:t>
            </a:r>
            <a:r>
              <a:rPr lang="en-GB" sz="1100" dirty="0">
                <a:solidFill>
                  <a:srgbClr val="548DD4"/>
                </a:solidFill>
                <a:latin typeface="Calibri"/>
                <a:ea typeface="Calibri"/>
                <a:cs typeface="Calibri"/>
                <a:sym typeface="Calibri"/>
              </a:rPr>
              <a:t>. </a:t>
            </a:r>
          </a:p>
          <a:p>
            <a:pPr marL="0" lvl="0" indent="0" algn="just" rtl="0">
              <a:lnSpc>
                <a:spcPct val="115000"/>
              </a:lnSpc>
              <a:spcBef>
                <a:spcPts val="0"/>
              </a:spcBef>
              <a:spcAft>
                <a:spcPts val="0"/>
              </a:spcAft>
              <a:buNone/>
            </a:pPr>
            <a:r>
              <a:rPr lang="en-GB" sz="1100" dirty="0">
                <a:solidFill>
                  <a:srgbClr val="548DD4"/>
                </a:solidFill>
                <a:latin typeface="Calibri"/>
                <a:ea typeface="Calibri"/>
                <a:cs typeface="Calibri"/>
                <a:sym typeface="Calibri"/>
              </a:rPr>
              <a:t>Esta </a:t>
            </a:r>
            <a:r>
              <a:rPr lang="en-GB" sz="1100" dirty="0" err="1">
                <a:solidFill>
                  <a:srgbClr val="548DD4"/>
                </a:solidFill>
                <a:latin typeface="Calibri"/>
                <a:ea typeface="Calibri"/>
                <a:cs typeface="Calibri"/>
                <a:sym typeface="Calibri"/>
              </a:rPr>
              <a:t>apresentação</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tem</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como</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objetivo</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definir</a:t>
            </a:r>
            <a:r>
              <a:rPr lang="en-GB" sz="1100" dirty="0">
                <a:solidFill>
                  <a:srgbClr val="548DD4"/>
                </a:solidFill>
                <a:latin typeface="Calibri"/>
                <a:ea typeface="Calibri"/>
                <a:cs typeface="Calibri"/>
                <a:sym typeface="Calibri"/>
              </a:rPr>
              <a:t> a </a:t>
            </a:r>
            <a:r>
              <a:rPr lang="en-GB" sz="1100" dirty="0" err="1">
                <a:solidFill>
                  <a:srgbClr val="548DD4"/>
                </a:solidFill>
                <a:latin typeface="Calibri"/>
                <a:ea typeface="Calibri"/>
                <a:cs typeface="Calibri"/>
                <a:sym typeface="Calibri"/>
              </a:rPr>
              <a:t>abordagem</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baseada</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em</a:t>
            </a:r>
            <a:r>
              <a:rPr lang="en-GB" sz="1100" dirty="0">
                <a:solidFill>
                  <a:srgbClr val="548DD4"/>
                </a:solidFill>
                <a:latin typeface="Calibri"/>
                <a:ea typeface="Calibri"/>
                <a:cs typeface="Calibri"/>
                <a:sym typeface="Calibri"/>
              </a:rPr>
              <a:t> recovery, a </a:t>
            </a:r>
            <a:r>
              <a:rPr lang="en-GB" sz="1100" dirty="0" err="1">
                <a:solidFill>
                  <a:srgbClr val="548DD4"/>
                </a:solidFill>
                <a:latin typeface="Calibri"/>
                <a:ea typeface="Calibri"/>
                <a:cs typeface="Calibri"/>
                <a:sym typeface="Calibri"/>
              </a:rPr>
              <a:t>fim</a:t>
            </a:r>
            <a:r>
              <a:rPr lang="en-GB" sz="1100" dirty="0">
                <a:solidFill>
                  <a:srgbClr val="548DD4"/>
                </a:solidFill>
                <a:latin typeface="Calibri"/>
                <a:ea typeface="Calibri"/>
                <a:cs typeface="Calibri"/>
                <a:sym typeface="Calibri"/>
              </a:rPr>
              <a:t> de </a:t>
            </a:r>
            <a:r>
              <a:rPr lang="en-GB" sz="1100" dirty="0" err="1">
                <a:solidFill>
                  <a:srgbClr val="548DD4"/>
                </a:solidFill>
                <a:latin typeface="Calibri"/>
                <a:ea typeface="Calibri"/>
                <a:cs typeface="Calibri"/>
                <a:sym typeface="Calibri"/>
              </a:rPr>
              <a:t>garantir</a:t>
            </a:r>
            <a:r>
              <a:rPr lang="en-GB" sz="1100" dirty="0">
                <a:solidFill>
                  <a:srgbClr val="548DD4"/>
                </a:solidFill>
                <a:latin typeface="Calibri"/>
                <a:ea typeface="Calibri"/>
                <a:cs typeface="Calibri"/>
                <a:sym typeface="Calibri"/>
              </a:rPr>
              <a:t> que </a:t>
            </a:r>
            <a:r>
              <a:rPr lang="en-GB" sz="1100" dirty="0" err="1">
                <a:solidFill>
                  <a:srgbClr val="548DD4"/>
                </a:solidFill>
                <a:latin typeface="Calibri"/>
                <a:ea typeface="Calibri"/>
                <a:cs typeface="Calibri"/>
                <a:sym typeface="Calibri"/>
              </a:rPr>
              <a:t>todos</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os</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participantes</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compartilhem</a:t>
            </a:r>
            <a:r>
              <a:rPr lang="en-GB" sz="1100" dirty="0">
                <a:solidFill>
                  <a:srgbClr val="548DD4"/>
                </a:solidFill>
                <a:latin typeface="Calibri"/>
                <a:ea typeface="Calibri"/>
                <a:cs typeface="Calibri"/>
                <a:sym typeface="Calibri"/>
              </a:rPr>
              <a:t> a </a:t>
            </a:r>
            <a:r>
              <a:rPr lang="en-GB" sz="1100" dirty="0" err="1">
                <a:solidFill>
                  <a:srgbClr val="548DD4"/>
                </a:solidFill>
                <a:latin typeface="Calibri"/>
                <a:ea typeface="Calibri"/>
                <a:cs typeface="Calibri"/>
                <a:sym typeface="Calibri"/>
              </a:rPr>
              <a:t>mesma</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ideia</a:t>
            </a:r>
            <a:r>
              <a:rPr lang="en-GB" sz="1100" dirty="0">
                <a:solidFill>
                  <a:srgbClr val="548DD4"/>
                </a:solidFill>
                <a:latin typeface="Calibri"/>
                <a:ea typeface="Calibri"/>
                <a:cs typeface="Calibri"/>
                <a:sym typeface="Calibri"/>
              </a:rPr>
              <a:t> de </a:t>
            </a:r>
            <a:r>
              <a:rPr lang="en-GB" sz="1100" dirty="0" err="1">
                <a:solidFill>
                  <a:srgbClr val="548DD4"/>
                </a:solidFill>
                <a:latin typeface="Calibri"/>
                <a:ea typeface="Calibri"/>
                <a:cs typeface="Calibri"/>
                <a:sym typeface="Calibri"/>
              </a:rPr>
              <a:t>recuperação</a:t>
            </a:r>
            <a:r>
              <a:rPr lang="en-GB" sz="1100" dirty="0">
                <a:solidFill>
                  <a:srgbClr val="548DD4"/>
                </a:solidFill>
                <a:latin typeface="Calibri"/>
                <a:ea typeface="Calibri"/>
                <a:cs typeface="Calibri"/>
                <a:sym typeface="Calibri"/>
              </a:rPr>
              <a:t> no </a:t>
            </a:r>
            <a:r>
              <a:rPr lang="en-GB" sz="1100" dirty="0" err="1">
                <a:solidFill>
                  <a:srgbClr val="548DD4"/>
                </a:solidFill>
                <a:latin typeface="Calibri"/>
                <a:ea typeface="Calibri"/>
                <a:cs typeface="Calibri"/>
                <a:sym typeface="Calibri"/>
              </a:rPr>
              <a:t>início</a:t>
            </a:r>
            <a:r>
              <a:rPr lang="en-GB" sz="1100" dirty="0">
                <a:solidFill>
                  <a:srgbClr val="548DD4"/>
                </a:solidFill>
                <a:latin typeface="Calibri"/>
                <a:ea typeface="Calibri"/>
                <a:cs typeface="Calibri"/>
                <a:sym typeface="Calibri"/>
              </a:rPr>
              <a:t> do </a:t>
            </a:r>
            <a:r>
              <a:rPr lang="en-GB" sz="1100" dirty="0" err="1">
                <a:solidFill>
                  <a:srgbClr val="548DD4"/>
                </a:solidFill>
                <a:latin typeface="Calibri"/>
                <a:ea typeface="Calibri"/>
                <a:cs typeface="Calibri"/>
                <a:sym typeface="Calibri"/>
              </a:rPr>
              <a:t>módulo</a:t>
            </a:r>
            <a:r>
              <a:rPr lang="en-GB" sz="1100" dirty="0">
                <a:solidFill>
                  <a:srgbClr val="548DD4"/>
                </a:solidFill>
                <a:latin typeface="Calibri"/>
                <a:ea typeface="Calibri"/>
                <a:cs typeface="Calibri"/>
                <a:sym typeface="Calibri"/>
              </a:rPr>
              <a:t>. A </a:t>
            </a:r>
            <a:r>
              <a:rPr lang="en-GB" sz="1100" dirty="0" err="1">
                <a:solidFill>
                  <a:srgbClr val="548DD4"/>
                </a:solidFill>
                <a:latin typeface="Calibri"/>
                <a:ea typeface="Calibri"/>
                <a:cs typeface="Calibri"/>
                <a:sym typeface="Calibri"/>
              </a:rPr>
              <a:t>apresentação</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também</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examina</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brevemente</a:t>
            </a:r>
            <a:r>
              <a:rPr lang="en-GB" sz="1100" dirty="0">
                <a:solidFill>
                  <a:srgbClr val="548DD4"/>
                </a:solidFill>
                <a:latin typeface="Calibri"/>
                <a:ea typeface="Calibri"/>
                <a:cs typeface="Calibri"/>
                <a:sym typeface="Calibri"/>
              </a:rPr>
              <a:t> a </a:t>
            </a:r>
            <a:r>
              <a:rPr lang="en-GB" sz="1100" dirty="0" err="1">
                <a:solidFill>
                  <a:srgbClr val="548DD4"/>
                </a:solidFill>
                <a:latin typeface="Calibri"/>
                <a:ea typeface="Calibri"/>
                <a:cs typeface="Calibri"/>
                <a:sym typeface="Calibri"/>
              </a:rPr>
              <a:t>implicação</a:t>
            </a:r>
            <a:r>
              <a:rPr lang="en-GB" sz="1100" dirty="0">
                <a:solidFill>
                  <a:srgbClr val="548DD4"/>
                </a:solidFill>
                <a:latin typeface="Calibri"/>
                <a:ea typeface="Calibri"/>
                <a:cs typeface="Calibri"/>
                <a:sym typeface="Calibri"/>
              </a:rPr>
              <a:t> de </a:t>
            </a:r>
            <a:r>
              <a:rPr lang="en-GB" sz="1100" dirty="0" err="1">
                <a:solidFill>
                  <a:srgbClr val="548DD4"/>
                </a:solidFill>
                <a:latin typeface="Calibri"/>
                <a:ea typeface="Calibri"/>
                <a:cs typeface="Calibri"/>
                <a:sym typeface="Calibri"/>
              </a:rPr>
              <a:t>uma</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abordagem</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baseada</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em</a:t>
            </a:r>
            <a:r>
              <a:rPr lang="en-GB" sz="1100" dirty="0">
                <a:solidFill>
                  <a:srgbClr val="548DD4"/>
                </a:solidFill>
                <a:latin typeface="Calibri"/>
                <a:ea typeface="Calibri"/>
                <a:cs typeface="Calibri"/>
                <a:sym typeface="Calibri"/>
              </a:rPr>
              <a:t> recovery </a:t>
            </a:r>
            <a:r>
              <a:rPr lang="en-GB" sz="1100" dirty="0" err="1">
                <a:solidFill>
                  <a:srgbClr val="548DD4"/>
                </a:solidFill>
                <a:latin typeface="Calibri"/>
                <a:ea typeface="Calibri"/>
                <a:cs typeface="Calibri"/>
                <a:sym typeface="Calibri"/>
              </a:rPr>
              <a:t>em</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relação</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às</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práticas</a:t>
            </a:r>
            <a:r>
              <a:rPr lang="en-GB" sz="1100" dirty="0">
                <a:solidFill>
                  <a:srgbClr val="548DD4"/>
                </a:solidFill>
                <a:latin typeface="Calibri"/>
                <a:ea typeface="Calibri"/>
                <a:cs typeface="Calibri"/>
                <a:sym typeface="Calibri"/>
              </a:rPr>
              <a:t> de </a:t>
            </a:r>
            <a:r>
              <a:rPr lang="en-GB" sz="1100" dirty="0" err="1">
                <a:solidFill>
                  <a:srgbClr val="548DD4"/>
                </a:solidFill>
                <a:latin typeface="Calibri"/>
                <a:ea typeface="Calibri"/>
                <a:cs typeface="Calibri"/>
                <a:sym typeface="Calibri"/>
              </a:rPr>
              <a:t>isolamento</a:t>
            </a:r>
            <a:r>
              <a:rPr lang="en-GB" sz="1100" dirty="0">
                <a:solidFill>
                  <a:srgbClr val="548DD4"/>
                </a:solidFill>
                <a:latin typeface="Calibri"/>
                <a:ea typeface="Calibri"/>
                <a:cs typeface="Calibri"/>
                <a:sym typeface="Calibri"/>
              </a:rPr>
              <a:t> e </a:t>
            </a:r>
            <a:r>
              <a:rPr lang="en-GB" sz="1100" dirty="0" err="1">
                <a:solidFill>
                  <a:srgbClr val="548DD4"/>
                </a:solidFill>
                <a:latin typeface="Calibri"/>
                <a:ea typeface="Calibri"/>
                <a:cs typeface="Calibri"/>
                <a:sym typeface="Calibri"/>
              </a:rPr>
              <a:t>contenção</a:t>
            </a:r>
            <a:r>
              <a:rPr lang="en-GB" sz="1100" dirty="0">
                <a:solidFill>
                  <a:srgbClr val="548DD4"/>
                </a:solidFill>
                <a:latin typeface="Calibri"/>
                <a:ea typeface="Calibri"/>
                <a:cs typeface="Calibri"/>
                <a:sym typeface="Calibri"/>
              </a:rPr>
              <a:t>. Para </a:t>
            </a:r>
            <a:r>
              <a:rPr lang="en-GB" sz="1100" dirty="0" err="1">
                <a:solidFill>
                  <a:srgbClr val="548DD4"/>
                </a:solidFill>
                <a:latin typeface="Calibri"/>
                <a:ea typeface="Calibri"/>
                <a:cs typeface="Calibri"/>
                <a:sym typeface="Calibri"/>
              </a:rPr>
              <a:t>mais</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informações</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consulte</a:t>
            </a:r>
            <a:r>
              <a:rPr lang="en-GB" sz="1100" dirty="0">
                <a:solidFill>
                  <a:srgbClr val="548DD4"/>
                </a:solidFill>
                <a:latin typeface="Calibri"/>
                <a:ea typeface="Calibri"/>
                <a:cs typeface="Calibri"/>
                <a:sym typeface="Calibri"/>
              </a:rPr>
              <a:t> o </a:t>
            </a:r>
            <a:r>
              <a:rPr lang="en-GB" sz="1100" dirty="0" err="1">
                <a:solidFill>
                  <a:srgbClr val="548DD4"/>
                </a:solidFill>
                <a:latin typeface="Calibri"/>
                <a:ea typeface="Calibri"/>
                <a:cs typeface="Calibri"/>
                <a:sym typeface="Calibri"/>
              </a:rPr>
              <a:t>módulo</a:t>
            </a:r>
            <a:r>
              <a:rPr lang="en-GB" sz="1100" dirty="0">
                <a:solidFill>
                  <a:srgbClr val="548DD4"/>
                </a:solidFill>
                <a:latin typeface="Calibri"/>
                <a:ea typeface="Calibri"/>
                <a:cs typeface="Calibri"/>
                <a:sym typeface="Calibri"/>
              </a:rPr>
              <a:t> “</a:t>
            </a:r>
            <a:r>
              <a:rPr lang="en-GB" sz="1100" dirty="0" err="1">
                <a:solidFill>
                  <a:srgbClr val="548DD4"/>
                </a:solidFill>
                <a:latin typeface="Calibri"/>
                <a:ea typeface="Calibri"/>
                <a:cs typeface="Calibri"/>
                <a:sym typeface="Calibri"/>
              </a:rPr>
              <a:t>Práticas</a:t>
            </a:r>
            <a:r>
              <a:rPr lang="en-GB" sz="1100" dirty="0">
                <a:solidFill>
                  <a:srgbClr val="548DD4"/>
                </a:solidFill>
                <a:latin typeface="Calibri"/>
                <a:ea typeface="Calibri"/>
                <a:cs typeface="Calibri"/>
                <a:sym typeface="Calibri"/>
              </a:rPr>
              <a:t> de </a:t>
            </a:r>
            <a:r>
              <a:rPr lang="en-GB" sz="1100" dirty="0" err="1">
                <a:solidFill>
                  <a:srgbClr val="548DD4"/>
                </a:solidFill>
                <a:latin typeface="Calibri"/>
                <a:ea typeface="Calibri"/>
                <a:cs typeface="Calibri"/>
                <a:sym typeface="Calibri"/>
              </a:rPr>
              <a:t>recuperação</a:t>
            </a:r>
            <a:r>
              <a:rPr lang="en-GB" sz="1100" dirty="0">
                <a:solidFill>
                  <a:srgbClr val="548DD4"/>
                </a:solidFill>
                <a:latin typeface="Calibri"/>
                <a:ea typeface="Calibri"/>
                <a:cs typeface="Calibri"/>
                <a:sym typeface="Calibri"/>
              </a:rPr>
              <a:t> para a </a:t>
            </a:r>
            <a:r>
              <a:rPr lang="en-GB" sz="1100" dirty="0" err="1">
                <a:solidFill>
                  <a:srgbClr val="548DD4"/>
                </a:solidFill>
                <a:latin typeface="Calibri"/>
                <a:ea typeface="Calibri"/>
                <a:cs typeface="Calibri"/>
                <a:sym typeface="Calibri"/>
              </a:rPr>
              <a:t>saúde</a:t>
            </a:r>
            <a:r>
              <a:rPr lang="en-GB" sz="1100" dirty="0">
                <a:solidFill>
                  <a:srgbClr val="548DD4"/>
                </a:solidFill>
                <a:latin typeface="Calibri"/>
                <a:ea typeface="Calibri"/>
                <a:cs typeface="Calibri"/>
                <a:sym typeface="Calibri"/>
              </a:rPr>
              <a:t> mental e o </a:t>
            </a:r>
            <a:r>
              <a:rPr lang="en-GB" sz="1100" dirty="0" err="1">
                <a:solidFill>
                  <a:srgbClr val="548DD4"/>
                </a:solidFill>
                <a:latin typeface="Calibri"/>
                <a:ea typeface="Calibri"/>
                <a:cs typeface="Calibri"/>
                <a:sym typeface="Calibri"/>
              </a:rPr>
              <a:t>bem-estar</a:t>
            </a:r>
            <a:r>
              <a:rPr lang="en-GB" sz="1100" dirty="0">
                <a:solidFill>
                  <a:srgbClr val="548DD4"/>
                </a:solidFill>
                <a:latin typeface="Calibri"/>
                <a:ea typeface="Calibri"/>
                <a:cs typeface="Calibri"/>
                <a:sym typeface="Calibri"/>
              </a:rPr>
              <a:t>”. </a:t>
            </a:r>
          </a:p>
          <a:p>
            <a:pPr marL="0" lvl="0" indent="0" algn="just" rtl="0">
              <a:lnSpc>
                <a:spcPct val="115000"/>
              </a:lnSpc>
              <a:spcBef>
                <a:spcPts val="1000"/>
              </a:spcBef>
              <a:spcAft>
                <a:spcPts val="0"/>
              </a:spcAft>
              <a:buNone/>
            </a:pPr>
            <a:endParaRPr sz="1100" dirty="0">
              <a:latin typeface="Calibri"/>
              <a:ea typeface="Calibri"/>
              <a:cs typeface="Calibri"/>
              <a:sym typeface="Calibri"/>
            </a:endParaRPr>
          </a:p>
          <a:p>
            <a:r>
              <a:rPr lang="pt-BR" sz="1200" b="0" i="0" u="none" strike="noStrike" cap="none" dirty="0">
                <a:solidFill>
                  <a:schemeClr val="dk1"/>
                </a:solidFill>
                <a:effectLst/>
                <a:latin typeface="Calibri"/>
                <a:ea typeface="Calibri"/>
                <a:cs typeface="Calibri"/>
                <a:sym typeface="Calibri"/>
              </a:rPr>
              <a:t>O termo </a:t>
            </a:r>
            <a:r>
              <a:rPr lang="pt-BR" sz="1200" b="0" i="1" u="none" strike="noStrike" cap="none" dirty="0" err="1">
                <a:solidFill>
                  <a:schemeClr val="dk1"/>
                </a:solidFill>
                <a:effectLst/>
                <a:latin typeface="Calibri"/>
                <a:ea typeface="Calibri"/>
                <a:cs typeface="Calibri"/>
                <a:sym typeface="Calibri"/>
              </a:rPr>
              <a:t>recovery</a:t>
            </a:r>
            <a:r>
              <a:rPr lang="pt-BR" sz="1200" b="0" i="0" u="none" strike="noStrike" cap="none" dirty="0">
                <a:solidFill>
                  <a:schemeClr val="dk1"/>
                </a:solidFill>
                <a:effectLst/>
                <a:latin typeface="Calibri"/>
                <a:ea typeface="Calibri"/>
                <a:cs typeface="Calibri"/>
                <a:sym typeface="Calibri"/>
              </a:rPr>
              <a:t> significa coisas diferentes para pessoas diferentes. Geralmente, entende-se que uma pessoa recupera o controle de sua identidade e vida, tendo esperança para o futuro e vivendo uma vida que tenha significado para essa pessoa. Abaixo estão algumas citações e definições sobre </a:t>
            </a:r>
            <a:r>
              <a:rPr lang="pt-BR" sz="1200" b="0" i="0" u="none" strike="noStrike" cap="none" dirty="0" err="1">
                <a:solidFill>
                  <a:schemeClr val="dk1"/>
                </a:solidFill>
                <a:effectLst/>
                <a:latin typeface="Calibri"/>
                <a:ea typeface="Calibri"/>
                <a:cs typeface="Calibri"/>
                <a:sym typeface="Calibri"/>
              </a:rPr>
              <a:t>recovery</a:t>
            </a:r>
            <a:r>
              <a:rPr lang="pt-BR" sz="1200" b="0" i="0" u="none" strike="noStrike" cap="none" dirty="0">
                <a:solidFill>
                  <a:schemeClr val="dk1"/>
                </a:solidFill>
                <a:effectLst/>
                <a:latin typeface="Calibri"/>
                <a:ea typeface="Calibri"/>
                <a:cs typeface="Calibri"/>
                <a:sym typeface="Calibri"/>
              </a:rPr>
              <a:t>: </a:t>
            </a:r>
          </a:p>
          <a:p>
            <a:r>
              <a:rPr lang="pt-BR" sz="1200" b="0" i="0" u="none" strike="noStrike" cap="none" dirty="0">
                <a:solidFill>
                  <a:schemeClr val="dk1"/>
                </a:solidFill>
                <a:effectLst/>
                <a:latin typeface="Calibri"/>
                <a:ea typeface="Calibri"/>
                <a:cs typeface="Calibri"/>
                <a:sym typeface="Calibri"/>
              </a:rPr>
              <a:t>“A </a:t>
            </a:r>
            <a:r>
              <a:rPr lang="pt-BR" sz="1200" b="0" i="0" u="none" strike="noStrike" cap="none" dirty="0" err="1">
                <a:solidFill>
                  <a:schemeClr val="dk1"/>
                </a:solidFill>
                <a:effectLst/>
                <a:latin typeface="Calibri"/>
                <a:ea typeface="Calibri"/>
                <a:cs typeface="Calibri"/>
                <a:sym typeface="Calibri"/>
              </a:rPr>
              <a:t>recovery</a:t>
            </a:r>
            <a:r>
              <a:rPr lang="pt-BR" sz="1200" b="0" i="0" u="none" strike="noStrike" cap="none" dirty="0">
                <a:solidFill>
                  <a:schemeClr val="dk1"/>
                </a:solidFill>
                <a:effectLst/>
                <a:latin typeface="Calibri"/>
                <a:ea typeface="Calibri"/>
                <a:cs typeface="Calibri"/>
                <a:sym typeface="Calibri"/>
              </a:rPr>
              <a:t> é uma </a:t>
            </a:r>
            <a:r>
              <a:rPr lang="pt-BR" sz="1200" b="0" i="0" u="sng" strike="noStrike" cap="none" dirty="0">
                <a:solidFill>
                  <a:schemeClr val="dk1"/>
                </a:solidFill>
                <a:effectLst/>
                <a:latin typeface="Calibri"/>
                <a:ea typeface="Calibri"/>
                <a:cs typeface="Calibri"/>
                <a:sym typeface="Calibri"/>
              </a:rPr>
              <a:t>jornada autodeterminada e holística </a:t>
            </a:r>
            <a:r>
              <a:rPr lang="pt-BR" sz="1200" b="0" i="0" u="none" strike="noStrike" cap="none" dirty="0">
                <a:solidFill>
                  <a:schemeClr val="dk1"/>
                </a:solidFill>
                <a:effectLst/>
                <a:latin typeface="Calibri"/>
                <a:ea typeface="Calibri"/>
                <a:cs typeface="Calibri"/>
                <a:sym typeface="Calibri"/>
              </a:rPr>
              <a:t>que as pessoas empreendem para curar e crescer. </a:t>
            </a:r>
            <a:r>
              <a:rPr lang="pt-BR" sz="1200" b="0" i="0" u="sng" strike="noStrike" cap="none" dirty="0">
                <a:solidFill>
                  <a:schemeClr val="dk1"/>
                </a:solidFill>
                <a:effectLst/>
                <a:latin typeface="Calibri"/>
                <a:ea typeface="Calibri"/>
                <a:cs typeface="Calibri"/>
                <a:sym typeface="Calibri"/>
              </a:rPr>
              <a:t>A recuperação é facilitada por relacionamentos </a:t>
            </a:r>
            <a:r>
              <a:rPr lang="pt-BR" sz="1200" b="0" i="0" u="none" strike="noStrike" cap="none" dirty="0">
                <a:solidFill>
                  <a:schemeClr val="dk1"/>
                </a:solidFill>
                <a:effectLst/>
                <a:latin typeface="Calibri"/>
                <a:ea typeface="Calibri"/>
                <a:cs typeface="Calibri"/>
                <a:sym typeface="Calibri"/>
              </a:rPr>
              <a:t>e ambientes que fornecem esperança, empoderamento, escolhas e oportunidades que ajudam as </a:t>
            </a:r>
            <a:r>
              <a:rPr lang="pt-BR" sz="1200" b="0" i="0" u="sng" strike="noStrike" cap="none" dirty="0">
                <a:solidFill>
                  <a:schemeClr val="dk1"/>
                </a:solidFill>
                <a:effectLst/>
                <a:latin typeface="Calibri"/>
                <a:ea typeface="Calibri"/>
                <a:cs typeface="Calibri"/>
                <a:sym typeface="Calibri"/>
              </a:rPr>
              <a:t>pessoas a alcançar seu potencial </a:t>
            </a:r>
            <a:r>
              <a:rPr lang="pt-BR" sz="1200" b="0" i="0" u="none" strike="noStrike" cap="none" dirty="0">
                <a:solidFill>
                  <a:schemeClr val="dk1"/>
                </a:solidFill>
                <a:effectLst/>
                <a:latin typeface="Calibri"/>
                <a:ea typeface="Calibri"/>
                <a:cs typeface="Calibri"/>
                <a:sym typeface="Calibri"/>
              </a:rPr>
              <a:t>como indivíduos e membros da comunidade.” (2) </a:t>
            </a:r>
          </a:p>
          <a:p>
            <a:r>
              <a:rPr lang="pt-BR" sz="1200" b="0" i="0" u="none" strike="noStrike" cap="none" dirty="0">
                <a:solidFill>
                  <a:schemeClr val="dk1"/>
                </a:solidFill>
                <a:effectLst/>
                <a:latin typeface="Calibri"/>
                <a:ea typeface="Calibri"/>
                <a:cs typeface="Calibri"/>
                <a:sym typeface="Calibri"/>
              </a:rPr>
              <a:t>• “O que importa na </a:t>
            </a:r>
            <a:r>
              <a:rPr lang="pt-BR" sz="1200" b="0" i="1" u="none" strike="noStrike" cap="none" dirty="0" err="1">
                <a:solidFill>
                  <a:schemeClr val="dk1"/>
                </a:solidFill>
                <a:effectLst/>
                <a:latin typeface="Calibri"/>
                <a:ea typeface="Calibri"/>
                <a:cs typeface="Calibri"/>
                <a:sym typeface="Calibri"/>
              </a:rPr>
              <a:t>recovery</a:t>
            </a:r>
            <a:r>
              <a:rPr lang="pt-BR" sz="1200" b="0" i="0" u="none" strike="noStrike" cap="none" dirty="0">
                <a:solidFill>
                  <a:schemeClr val="dk1"/>
                </a:solidFill>
                <a:effectLst/>
                <a:latin typeface="Calibri"/>
                <a:ea typeface="Calibri"/>
                <a:cs typeface="Calibri"/>
                <a:sym typeface="Calibri"/>
              </a:rPr>
              <a:t> não é se estamos usando serviços ou não, usando medicamentos ou não. O que importa em termos de orientação para a </a:t>
            </a:r>
            <a:r>
              <a:rPr lang="pt-BR" sz="1200" b="0" i="1" u="none" strike="noStrike" cap="none" dirty="0" err="1">
                <a:solidFill>
                  <a:schemeClr val="dk1"/>
                </a:solidFill>
                <a:effectLst/>
                <a:latin typeface="Calibri"/>
                <a:ea typeface="Calibri"/>
                <a:cs typeface="Calibri"/>
                <a:sym typeface="Calibri"/>
              </a:rPr>
              <a:t>recovery</a:t>
            </a:r>
            <a:r>
              <a:rPr lang="pt-BR" sz="1200" b="0" i="0" u="none" strike="noStrike" cap="none" dirty="0">
                <a:solidFill>
                  <a:schemeClr val="dk1"/>
                </a:solidFill>
                <a:effectLst/>
                <a:latin typeface="Calibri"/>
                <a:ea typeface="Calibri"/>
                <a:cs typeface="Calibri"/>
                <a:sym typeface="Calibri"/>
              </a:rPr>
              <a:t> é: estamos vivendo a vida que queremos? Estamos alcançando nossos objetivos pessoais? Nós temos amigos? Temos conexões com a comunidade?” (3) </a:t>
            </a:r>
          </a:p>
          <a:p>
            <a:r>
              <a:rPr lang="pt-BR" sz="1200" b="0" i="0" u="none" strike="noStrike" cap="none" dirty="0">
                <a:solidFill>
                  <a:schemeClr val="dk1"/>
                </a:solidFill>
                <a:effectLst/>
                <a:latin typeface="Calibri"/>
                <a:ea typeface="Calibri"/>
                <a:cs typeface="Calibri"/>
                <a:sym typeface="Calibri"/>
              </a:rPr>
              <a:t>• “A </a:t>
            </a:r>
            <a:r>
              <a:rPr lang="pt-BR" sz="1200" b="0" i="1" u="none" strike="noStrike" cap="none" dirty="0" err="1">
                <a:solidFill>
                  <a:schemeClr val="dk1"/>
                </a:solidFill>
                <a:effectLst/>
                <a:latin typeface="Calibri"/>
                <a:ea typeface="Calibri"/>
                <a:cs typeface="Calibri"/>
                <a:sym typeface="Calibri"/>
              </a:rPr>
              <a:t>recovery</a:t>
            </a:r>
            <a:r>
              <a:rPr lang="pt-BR" sz="1200" b="0" i="0" u="none" strike="noStrike" cap="none" dirty="0">
                <a:solidFill>
                  <a:schemeClr val="dk1"/>
                </a:solidFill>
                <a:effectLst/>
                <a:latin typeface="Calibri"/>
                <a:ea typeface="Calibri"/>
                <a:cs typeface="Calibri"/>
                <a:sym typeface="Calibri"/>
              </a:rPr>
              <a:t> está acontecendo quando as pessoas podem viver bem na presença ou na ausência de sua doença mental e nas muitas perdas que podem surgir, como isolamento, pobreza, desemprego e discriminação. </a:t>
            </a:r>
            <a:r>
              <a:rPr lang="pt-BR" sz="1200" b="0" i="1" u="sng" strike="noStrike" cap="none" dirty="0" err="1">
                <a:solidFill>
                  <a:schemeClr val="dk1"/>
                </a:solidFill>
                <a:effectLst/>
                <a:latin typeface="Calibri"/>
                <a:ea typeface="Calibri"/>
                <a:cs typeface="Calibri"/>
                <a:sym typeface="Calibri"/>
              </a:rPr>
              <a:t>recovery</a:t>
            </a:r>
            <a:r>
              <a:rPr lang="pt-BR" sz="1200" b="0" i="0" u="none" strike="noStrike" cap="none" dirty="0">
                <a:solidFill>
                  <a:schemeClr val="dk1"/>
                </a:solidFill>
                <a:effectLst/>
                <a:latin typeface="Calibri"/>
                <a:ea typeface="Calibri"/>
                <a:cs typeface="Calibri"/>
                <a:sym typeface="Calibri"/>
              </a:rPr>
              <a:t> nem sempre significa que as pessoas retornarão à saúde total ou recuperarão todas as suas perdas, mas significa que as pessoas podem viver bem, apesar delas.” (4) </a:t>
            </a:r>
          </a:p>
          <a:p>
            <a:pPr marL="0" lvl="0" indent="0" algn="l" rtl="0">
              <a:spcBef>
                <a:spcPts val="1000"/>
              </a:spcBef>
              <a:spcAft>
                <a:spcPts val="0"/>
              </a:spcAft>
              <a:buNone/>
            </a:pPr>
            <a:endParaRPr sz="2000" b="1" dirty="0">
              <a:solidFill>
                <a:srgbClr val="000000"/>
              </a:solidFill>
              <a:latin typeface="Calibri"/>
              <a:ea typeface="Calibri"/>
              <a:cs typeface="Calibri"/>
              <a:sym typeface="Calibri"/>
            </a:endParaRPr>
          </a:p>
        </p:txBody>
      </p:sp>
      <p:sp>
        <p:nvSpPr>
          <p:cNvPr id="134" name="Google Shape;13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Reflexão</a:t>
            </a:r>
            <a:r>
              <a:rPr lang="en-GB" b="1" i="1" dirty="0">
                <a:latin typeface="Calibri"/>
                <a:ea typeface="Calibri"/>
                <a:cs typeface="Calibri"/>
                <a:sym typeface="Calibri"/>
              </a:rPr>
              <a:t> </a:t>
            </a:r>
            <a:r>
              <a:rPr lang="en-GB" b="1" i="1" dirty="0" err="1">
                <a:latin typeface="Calibri"/>
                <a:ea typeface="Calibri"/>
                <a:cs typeface="Calibri"/>
                <a:sym typeface="Calibri"/>
              </a:rPr>
              <a:t>sobre</a:t>
            </a:r>
            <a:r>
              <a:rPr lang="en-GB" b="1" i="1" dirty="0">
                <a:latin typeface="Calibri"/>
                <a:ea typeface="Calibri"/>
                <a:cs typeface="Calibri"/>
                <a:sym typeface="Calibri"/>
              </a:rPr>
              <a:t> </a:t>
            </a:r>
            <a:r>
              <a:rPr lang="en-GB" b="1" i="1" dirty="0" err="1">
                <a:latin typeface="Calibri"/>
                <a:ea typeface="Calibri"/>
                <a:cs typeface="Calibri"/>
                <a:sym typeface="Calibri"/>
              </a:rPr>
              <a:t>os</a:t>
            </a:r>
            <a:r>
              <a:rPr lang="en-GB" b="1" i="1" dirty="0">
                <a:latin typeface="Calibri"/>
                <a:ea typeface="Calibri"/>
                <a:cs typeface="Calibri"/>
                <a:sym typeface="Calibri"/>
              </a:rPr>
              <a:t> </a:t>
            </a:r>
            <a:r>
              <a:rPr lang="en-GB" b="1" i="1" dirty="0" err="1">
                <a:latin typeface="Calibri"/>
                <a:ea typeface="Calibri"/>
                <a:cs typeface="Calibri"/>
                <a:sym typeface="Calibri"/>
              </a:rPr>
              <a:t>temas</a:t>
            </a:r>
            <a:r>
              <a:rPr lang="en-GB" b="1" i="1" dirty="0">
                <a:latin typeface="Calibri"/>
                <a:ea typeface="Calibri"/>
                <a:cs typeface="Calibri"/>
                <a:sym typeface="Calibri"/>
              </a:rPr>
              <a:t> </a:t>
            </a:r>
            <a:r>
              <a:rPr lang="en-GB" b="1" i="1" dirty="0" err="1">
                <a:latin typeface="Calibri"/>
                <a:ea typeface="Calibri"/>
                <a:cs typeface="Calibri"/>
                <a:sym typeface="Calibri"/>
              </a:rPr>
              <a:t>anteriores</a:t>
            </a:r>
            <a:r>
              <a:rPr lang="en-GB" b="1" i="1" dirty="0">
                <a:latin typeface="Calibri"/>
                <a:ea typeface="Calibri"/>
                <a:cs typeface="Calibri"/>
                <a:sym typeface="Calibri"/>
              </a:rPr>
              <a:t>: (15 min.)</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b="1" i="1" dirty="0">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err="1">
                <a:solidFill>
                  <a:srgbClr val="548DD4"/>
                </a:solidFill>
                <a:latin typeface="Calibri"/>
                <a:ea typeface="Calibri"/>
                <a:cs typeface="Calibri"/>
                <a:sym typeface="Calibri"/>
              </a:rPr>
              <a:t>Convide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compartilharem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seus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pensamentos</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reflexões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sobre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Temas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anteriores</a:t>
            </a:r>
            <a:r>
              <a:rPr lang="en-GB" dirty="0">
                <a:solidFill>
                  <a:srgbClr val="548DD4"/>
                </a:solidFill>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1000"/>
              </a:spcBef>
              <a:spcAft>
                <a:spcPts val="0"/>
              </a:spcAft>
              <a:buNone/>
            </a:pPr>
            <a:r>
              <a:rPr lang="en-GB" dirty="0" err="1">
                <a:solidFill>
                  <a:srgbClr val="548DD4"/>
                </a:solidFill>
                <a:latin typeface="Calibri"/>
                <a:ea typeface="Calibri"/>
                <a:cs typeface="Calibri"/>
                <a:sym typeface="Calibri"/>
              </a:rPr>
              <a:t>Pergunte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grupo</a:t>
            </a:r>
            <a:r>
              <a:rPr lang="en-GB" dirty="0">
                <a:solidFill>
                  <a:srgbClr val="548DD4"/>
                </a:solidFill>
                <a:latin typeface="Calibri"/>
                <a:ea typeface="Calibri"/>
                <a:cs typeface="Calibri"/>
                <a:sym typeface="Calibri"/>
              </a:rPr>
              <a:t>:</a:t>
            </a:r>
            <a:endParaRPr dirty="0">
              <a:latin typeface="Calibri"/>
              <a:ea typeface="Calibri"/>
              <a:cs typeface="Calibri"/>
              <a:sym typeface="Calibri"/>
            </a:endParaRPr>
          </a:p>
          <a:p>
            <a:pPr marL="0" lvl="0" indent="0" algn="l" rtl="0">
              <a:lnSpc>
                <a:spcPct val="115000"/>
              </a:lnSpc>
              <a:spcBef>
                <a:spcPts val="1000"/>
              </a:spcBef>
              <a:spcAft>
                <a:spcPts val="0"/>
              </a:spcAft>
              <a:buNone/>
            </a:pPr>
            <a:r>
              <a:rPr lang="en-GB" b="1" dirty="0">
                <a:latin typeface="Calibri"/>
                <a:ea typeface="Calibri"/>
                <a:cs typeface="Calibri"/>
                <a:sym typeface="Calibri"/>
              </a:rPr>
              <a:t>A </a:t>
            </a:r>
            <a:r>
              <a:rPr lang="en-GB" b="1" dirty="0" err="1">
                <a:latin typeface="Calibri"/>
                <a:ea typeface="Calibri"/>
                <a:cs typeface="Calibri"/>
                <a:sym typeface="Calibri"/>
              </a:rPr>
              <a:t>sua</a:t>
            </a:r>
            <a:r>
              <a:rPr lang="en-GB" b="1" dirty="0">
                <a:latin typeface="Calibri"/>
                <a:ea typeface="Calibri"/>
                <a:cs typeface="Calibri"/>
                <a:sym typeface="Calibri"/>
              </a:rPr>
              <a:t> </a:t>
            </a:r>
            <a:r>
              <a:rPr lang="en-GB" b="1" dirty="0" err="1">
                <a:latin typeface="Calibri"/>
                <a:ea typeface="Calibri"/>
                <a:cs typeface="Calibri"/>
                <a:sym typeface="Calibri"/>
              </a:rPr>
              <a:t>opinião</a:t>
            </a:r>
            <a:r>
              <a:rPr lang="en-GB" b="1" dirty="0">
                <a:latin typeface="Calibri"/>
                <a:ea typeface="Calibri"/>
                <a:cs typeface="Calibri"/>
                <a:sym typeface="Calibri"/>
              </a:rPr>
              <a:t> </a:t>
            </a:r>
            <a:r>
              <a:rPr lang="en-GB" b="1" dirty="0" err="1">
                <a:latin typeface="Calibri"/>
                <a:ea typeface="Calibri"/>
                <a:cs typeface="Calibri"/>
                <a:sym typeface="Calibri"/>
              </a:rPr>
              <a:t>sobre</a:t>
            </a:r>
            <a:r>
              <a:rPr lang="en-GB" b="1" dirty="0">
                <a:latin typeface="Calibri"/>
                <a:ea typeface="Calibri"/>
                <a:cs typeface="Calibri"/>
                <a:sym typeface="Calibri"/>
              </a:rPr>
              <a:t> </a:t>
            </a:r>
            <a:r>
              <a:rPr lang="en-GB" b="1" dirty="0" err="1">
                <a:latin typeface="Calibri"/>
                <a:ea typeface="Calibri"/>
                <a:cs typeface="Calibri"/>
                <a:sym typeface="Calibri"/>
              </a:rPr>
              <a:t>isolamento</a:t>
            </a:r>
            <a:r>
              <a:rPr lang="en-GB" b="1" dirty="0">
                <a:latin typeface="Calibri"/>
                <a:ea typeface="Calibri"/>
                <a:cs typeface="Calibri"/>
                <a:sym typeface="Calibri"/>
              </a:rPr>
              <a:t> e </a:t>
            </a:r>
            <a:r>
              <a:rPr lang="en-GB" b="1" dirty="0" err="1">
                <a:latin typeface="Calibri"/>
                <a:ea typeface="Calibri"/>
                <a:cs typeface="Calibri"/>
                <a:sym typeface="Calibri"/>
              </a:rPr>
              <a:t>contenção</a:t>
            </a:r>
            <a:r>
              <a:rPr lang="en-GB" b="1" dirty="0">
                <a:latin typeface="Calibri"/>
                <a:ea typeface="Calibri"/>
                <a:cs typeface="Calibri"/>
                <a:sym typeface="Calibri"/>
              </a:rPr>
              <a:t> </a:t>
            </a:r>
            <a:r>
              <a:rPr lang="en-GB" b="1" dirty="0" err="1">
                <a:latin typeface="Calibri"/>
                <a:ea typeface="Calibri"/>
                <a:cs typeface="Calibri"/>
                <a:sym typeface="Calibri"/>
              </a:rPr>
              <a:t>mudou</a:t>
            </a:r>
            <a:r>
              <a:rPr lang="en-GB" b="1" dirty="0">
                <a:latin typeface="Calibri"/>
                <a:ea typeface="Calibri"/>
                <a:cs typeface="Calibri"/>
                <a:sym typeface="Calibri"/>
              </a:rPr>
              <a:t>? Se sim, </a:t>
            </a:r>
            <a:r>
              <a:rPr lang="en-GB" b="1" dirty="0" err="1">
                <a:latin typeface="Calibri"/>
                <a:ea typeface="Calibri"/>
                <a:cs typeface="Calibri"/>
                <a:sym typeface="Calibri"/>
              </a:rPr>
              <a:t>como</a:t>
            </a:r>
            <a:r>
              <a:rPr lang="en-GB" b="1" dirty="0">
                <a:latin typeface="Calibri"/>
                <a:ea typeface="Calibri"/>
                <a:cs typeface="Calibri"/>
                <a:sym typeface="Calibri"/>
              </a:rPr>
              <a:t>?</a:t>
            </a:r>
            <a:endParaRPr dirty="0">
              <a:latin typeface="Calibri"/>
              <a:ea typeface="Calibri"/>
              <a:cs typeface="Calibri"/>
              <a:sym typeface="Calibri"/>
            </a:endParaRPr>
          </a:p>
          <a:p>
            <a:pPr marL="0" lvl="0" indent="0" algn="l" rtl="0">
              <a:lnSpc>
                <a:spcPct val="115000"/>
              </a:lnSpc>
              <a:spcBef>
                <a:spcPts val="1000"/>
              </a:spcBef>
              <a:spcAft>
                <a:spcPts val="0"/>
              </a:spcAft>
              <a:buNone/>
            </a:pPr>
            <a:r>
              <a:rPr lang="en-GB" b="1" dirty="0">
                <a:latin typeface="Calibri"/>
                <a:ea typeface="Calibri"/>
                <a:cs typeface="Calibri"/>
                <a:sym typeface="Calibri"/>
              </a:rPr>
              <a:t>Como </a:t>
            </a:r>
            <a:r>
              <a:rPr lang="en-GB" b="1" dirty="0" err="1">
                <a:latin typeface="Calibri"/>
                <a:ea typeface="Calibri"/>
                <a:cs typeface="Calibri"/>
                <a:sym typeface="Calibri"/>
              </a:rPr>
              <a:t>podemos</a:t>
            </a:r>
            <a:r>
              <a:rPr lang="en-GB" b="1" dirty="0">
                <a:latin typeface="Calibri"/>
                <a:ea typeface="Calibri"/>
                <a:cs typeface="Calibri"/>
                <a:sym typeface="Calibri"/>
              </a:rPr>
              <a:t> </a:t>
            </a:r>
            <a:r>
              <a:rPr lang="en-GB" b="1" dirty="0" err="1">
                <a:latin typeface="Calibri"/>
                <a:ea typeface="Calibri"/>
                <a:cs typeface="Calibri"/>
                <a:sym typeface="Calibri"/>
              </a:rPr>
              <a:t>impedir</a:t>
            </a:r>
            <a:r>
              <a:rPr lang="en-GB" b="1" dirty="0">
                <a:latin typeface="Calibri"/>
                <a:ea typeface="Calibri"/>
                <a:cs typeface="Calibri"/>
                <a:sym typeface="Calibri"/>
              </a:rPr>
              <a:t> que as </a:t>
            </a:r>
            <a:r>
              <a:rPr lang="en-GB" b="1" dirty="0" err="1">
                <a:latin typeface="Calibri"/>
                <a:ea typeface="Calibri"/>
                <a:cs typeface="Calibri"/>
                <a:sym typeface="Calibri"/>
              </a:rPr>
              <a:t>pessoas</a:t>
            </a:r>
            <a:r>
              <a:rPr lang="en-GB" b="1" dirty="0">
                <a:latin typeface="Calibri"/>
                <a:ea typeface="Calibri"/>
                <a:cs typeface="Calibri"/>
                <a:sym typeface="Calibri"/>
              </a:rPr>
              <a:t> </a:t>
            </a:r>
            <a:r>
              <a:rPr lang="en-GB" b="1" dirty="0" err="1">
                <a:latin typeface="Calibri"/>
                <a:ea typeface="Calibri"/>
                <a:cs typeface="Calibri"/>
                <a:sym typeface="Calibri"/>
              </a:rPr>
              <a:t>recorram</a:t>
            </a:r>
            <a:r>
              <a:rPr lang="en-GB" b="1" dirty="0">
                <a:latin typeface="Calibri"/>
                <a:ea typeface="Calibri"/>
                <a:cs typeface="Calibri"/>
                <a:sym typeface="Calibri"/>
              </a:rPr>
              <a:t> </a:t>
            </a:r>
            <a:r>
              <a:rPr lang="en-GB" b="1" dirty="0" err="1">
                <a:latin typeface="Calibri"/>
                <a:ea typeface="Calibri"/>
                <a:cs typeface="Calibri"/>
                <a:sym typeface="Calibri"/>
              </a:rPr>
              <a:t>ao</a:t>
            </a:r>
            <a:r>
              <a:rPr lang="en-GB" b="1" dirty="0">
                <a:latin typeface="Calibri"/>
                <a:ea typeface="Calibri"/>
                <a:cs typeface="Calibri"/>
                <a:sym typeface="Calibri"/>
              </a:rPr>
              <a:t> </a:t>
            </a:r>
            <a:r>
              <a:rPr lang="en-GB" b="1" dirty="0" err="1">
                <a:latin typeface="Calibri"/>
                <a:ea typeface="Calibri"/>
                <a:cs typeface="Calibri"/>
                <a:sym typeface="Calibri"/>
              </a:rPr>
              <a:t>isolamento</a:t>
            </a:r>
            <a:r>
              <a:rPr lang="en-GB" b="1" dirty="0">
                <a:latin typeface="Calibri"/>
                <a:ea typeface="Calibri"/>
                <a:cs typeface="Calibri"/>
                <a:sym typeface="Calibri"/>
              </a:rPr>
              <a:t> e à </a:t>
            </a:r>
            <a:r>
              <a:rPr lang="en-GB" b="1" dirty="0" err="1">
                <a:latin typeface="Calibri"/>
                <a:ea typeface="Calibri"/>
                <a:cs typeface="Calibri"/>
                <a:sym typeface="Calibri"/>
              </a:rPr>
              <a:t>contenção</a:t>
            </a:r>
            <a:r>
              <a:rPr lang="en-GB" b="1"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669" name="Google Shape;669;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81</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GB" dirty="0" err="1">
                <a:solidFill>
                  <a:srgbClr val="548DD4"/>
                </a:solidFill>
                <a:latin typeface="Calibri"/>
                <a:ea typeface="Calibri"/>
                <a:cs typeface="Calibri"/>
                <a:sym typeface="Calibri"/>
              </a:rPr>
              <a:t>Após</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discussão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reproduza</a:t>
            </a:r>
            <a:r>
              <a:rPr lang="en-GB" dirty="0">
                <a:solidFill>
                  <a:srgbClr val="548DD4"/>
                </a:solidFill>
                <a:latin typeface="Calibri"/>
                <a:ea typeface="Calibri"/>
                <a:cs typeface="Calibri"/>
                <a:sym typeface="Calibri"/>
              </a:rPr>
              <a:t> o </a:t>
            </a:r>
            <a:r>
              <a:rPr lang="en-GB" dirty="0" err="1">
                <a:solidFill>
                  <a:srgbClr val="548DD4"/>
                </a:solidFill>
                <a:latin typeface="Calibri"/>
                <a:ea typeface="Calibri"/>
                <a:cs typeface="Calibri"/>
                <a:sym typeface="Calibri"/>
              </a:rPr>
              <a:t>vídeo</a:t>
            </a:r>
            <a:r>
              <a:rPr lang="en-GB" dirty="0">
                <a:solidFill>
                  <a:srgbClr val="548DD4"/>
                </a:solidFill>
                <a:latin typeface="Calibri"/>
                <a:ea typeface="Calibri"/>
                <a:cs typeface="Calibri"/>
                <a:sym typeface="Calibri"/>
              </a:rPr>
              <a:t> a </a:t>
            </a:r>
            <a:r>
              <a:rPr lang="en-GB" dirty="0" err="1">
                <a:solidFill>
                  <a:srgbClr val="548DD4"/>
                </a:solidFill>
                <a:latin typeface="Calibri"/>
                <a:ea typeface="Calibri"/>
                <a:cs typeface="Calibri"/>
                <a:sym typeface="Calibri"/>
              </a:rPr>
              <a:t>seguir</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mostra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uma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perspectiva</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uma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experiência</a:t>
            </a:r>
            <a:r>
              <a:rPr lang="en-GB" dirty="0">
                <a:solidFill>
                  <a:srgbClr val="548DD4"/>
                </a:solidFill>
                <a:latin typeface="Calibri"/>
                <a:ea typeface="Calibri"/>
                <a:cs typeface="Calibri"/>
                <a:sym typeface="Calibri"/>
              </a:rPr>
              <a:t> de </a:t>
            </a:r>
            <a:r>
              <a:rPr lang="en-GB" dirty="0" err="1">
                <a:solidFill>
                  <a:srgbClr val="548DD4"/>
                </a:solidFill>
                <a:latin typeface="Calibri"/>
                <a:ea typeface="Calibri"/>
                <a:cs typeface="Calibri"/>
                <a:sym typeface="Calibri"/>
              </a:rPr>
              <a:t>isolamento</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Trata</a:t>
            </a:r>
            <a:r>
              <a:rPr lang="en-GB" dirty="0">
                <a:solidFill>
                  <a:srgbClr val="548DD4"/>
                </a:solidFill>
                <a:latin typeface="Calibri"/>
                <a:ea typeface="Calibri"/>
                <a:cs typeface="Calibri"/>
                <a:sym typeface="Calibri"/>
              </a:rPr>
              <a:t>-se de um </a:t>
            </a:r>
            <a:r>
              <a:rPr lang="en-GB" dirty="0" err="1">
                <a:solidFill>
                  <a:srgbClr val="548DD4"/>
                </a:solidFill>
                <a:latin typeface="Calibri"/>
                <a:ea typeface="Calibri"/>
                <a:cs typeface="Calibri"/>
                <a:sym typeface="Calibri"/>
              </a:rPr>
              <a:t>resumo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impactante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sobre</a:t>
            </a:r>
            <a:r>
              <a:rPr lang="en-GB" dirty="0">
                <a:solidFill>
                  <a:srgbClr val="548DD4"/>
                </a:solidFill>
                <a:latin typeface="Calibri"/>
                <a:ea typeface="Calibri"/>
                <a:cs typeface="Calibri"/>
                <a:sym typeface="Calibri"/>
              </a:rPr>
              <a:t> o </a:t>
            </a:r>
            <a:r>
              <a:rPr lang="en-GB" dirty="0" err="1">
                <a:solidFill>
                  <a:srgbClr val="548DD4"/>
                </a:solidFill>
                <a:latin typeface="Calibri"/>
                <a:ea typeface="Calibri"/>
                <a:cs typeface="Calibri"/>
                <a:sym typeface="Calibri"/>
              </a:rPr>
              <a:t>uso</a:t>
            </a:r>
            <a:r>
              <a:rPr lang="en-GB" dirty="0">
                <a:solidFill>
                  <a:srgbClr val="548DD4"/>
                </a:solidFill>
                <a:latin typeface="Calibri"/>
                <a:ea typeface="Calibri"/>
                <a:cs typeface="Calibri"/>
                <a:sym typeface="Calibri"/>
              </a:rPr>
              <a:t> do </a:t>
            </a:r>
            <a:r>
              <a:rPr lang="en-GB" dirty="0" err="1">
                <a:solidFill>
                  <a:srgbClr val="548DD4"/>
                </a:solidFill>
                <a:latin typeface="Calibri"/>
                <a:ea typeface="Calibri"/>
                <a:cs typeface="Calibri"/>
                <a:sym typeface="Calibri"/>
              </a:rPr>
              <a:t>isolamento</a:t>
            </a:r>
            <a:r>
              <a:rPr lang="en-GB" dirty="0">
                <a:solidFill>
                  <a:srgbClr val="548DD4"/>
                </a:solidFill>
                <a:latin typeface="Calibri"/>
                <a:ea typeface="Calibri"/>
                <a:cs typeface="Calibri"/>
                <a:sym typeface="Calibri"/>
              </a:rPr>
              <a:t> e da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seu</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impacto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sobre</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indivíduos</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suas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famílias</a:t>
            </a:r>
            <a:r>
              <a:rPr lang="en-GB" dirty="0">
                <a:solidFill>
                  <a:srgbClr val="548DD4"/>
                </a:solidFill>
                <a:latin typeface="Calibri"/>
                <a:ea typeface="Calibri"/>
                <a:cs typeface="Calibri"/>
                <a:sym typeface="Calibri"/>
              </a:rPr>
              <a:t>. </a:t>
            </a:r>
            <a:endParaRPr dirty="0">
              <a:latin typeface="Calibri"/>
              <a:ea typeface="Calibri"/>
              <a:cs typeface="Calibri"/>
              <a:sym typeface="Calibri"/>
            </a:endParaRPr>
          </a:p>
          <a:p>
            <a:pPr marL="0" lvl="0" indent="0" algn="l" rtl="0">
              <a:lnSpc>
                <a:spcPct val="115000"/>
              </a:lnSpc>
              <a:spcBef>
                <a:spcPts val="1000"/>
              </a:spcBef>
              <a:spcAft>
                <a:spcPts val="0"/>
              </a:spcAft>
              <a:buNone/>
            </a:pPr>
            <a:r>
              <a:rPr lang="en-GB" b="1" dirty="0" err="1">
                <a:latin typeface="Calibri"/>
                <a:ea typeface="Calibri"/>
                <a:cs typeface="Calibri"/>
                <a:sym typeface="Calibri"/>
              </a:rPr>
              <a:t>Acorrentado</a:t>
            </a:r>
            <a:r>
              <a:rPr lang="en-GB" b="1" dirty="0">
                <a:latin typeface="Calibri"/>
                <a:ea typeface="Calibri"/>
                <a:cs typeface="Calibri"/>
                <a:sym typeface="Calibri"/>
              </a:rPr>
              <a:t> e </a:t>
            </a:r>
            <a:r>
              <a:rPr lang="en-GB" b="1" dirty="0" err="1">
                <a:latin typeface="Calibri"/>
                <a:ea typeface="Calibri"/>
                <a:cs typeface="Calibri"/>
                <a:sym typeface="Calibri"/>
              </a:rPr>
              <a:t>trancado</a:t>
            </a:r>
            <a:r>
              <a:rPr lang="en-GB" b="1" dirty="0">
                <a:latin typeface="Calibri"/>
                <a:ea typeface="Calibri"/>
                <a:cs typeface="Calibri"/>
                <a:sym typeface="Calibri"/>
              </a:rPr>
              <a:t> </a:t>
            </a:r>
            <a:r>
              <a:rPr lang="en-GB" b="1" dirty="0" err="1">
                <a:latin typeface="Calibri"/>
                <a:ea typeface="Calibri"/>
                <a:cs typeface="Calibri"/>
                <a:sym typeface="Calibri"/>
              </a:rPr>
              <a:t>na</a:t>
            </a:r>
            <a:r>
              <a:rPr lang="en-GB" b="1" dirty="0">
                <a:latin typeface="Calibri"/>
                <a:ea typeface="Calibri"/>
                <a:cs typeface="Calibri"/>
                <a:sym typeface="Calibri"/>
              </a:rPr>
              <a:t> </a:t>
            </a:r>
            <a:r>
              <a:rPr lang="en-GB" b="1" dirty="0" err="1">
                <a:latin typeface="Calibri"/>
                <a:ea typeface="Calibri"/>
                <a:cs typeface="Calibri"/>
                <a:sym typeface="Calibri"/>
              </a:rPr>
              <a:t>Somalilândia</a:t>
            </a:r>
            <a:r>
              <a:rPr lang="en-GB" b="1" dirty="0">
                <a:latin typeface="Calibri"/>
                <a:ea typeface="Calibri"/>
                <a:cs typeface="Calibri"/>
                <a:sym typeface="Calibri"/>
              </a:rPr>
              <a:t> (</a:t>
            </a:r>
            <a:r>
              <a:rPr lang="en-GB" b="1"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49</a:t>
            </a:r>
            <a:r>
              <a:rPr lang="en-GB" b="1" dirty="0">
                <a:latin typeface="Calibri"/>
                <a:ea typeface="Calibri"/>
                <a:cs typeface="Calibri"/>
                <a:sym typeface="Calibri"/>
              </a:rPr>
              <a:t>): </a:t>
            </a:r>
            <a:r>
              <a:rPr lang="en-GB" u="sng" dirty="0">
                <a:solidFill>
                  <a:srgbClr val="0000FF"/>
                </a:solidFill>
                <a:latin typeface="Calibri"/>
                <a:ea typeface="Calibri"/>
                <a:cs typeface="Calibri"/>
                <a:sym typeface="Calibri"/>
              </a:rPr>
              <a:t>https://</a:t>
            </a:r>
            <a:r>
              <a:rPr lang="en-GB" u="sng" dirty="0" err="1">
                <a:solidFill>
                  <a:srgbClr val="0000FF"/>
                </a:solidFill>
                <a:latin typeface="Calibri"/>
                <a:ea typeface="Calibri"/>
                <a:cs typeface="Calibri"/>
                <a:sym typeface="Calibri"/>
              </a:rPr>
              <a:t>youtu.be</a:t>
            </a:r>
            <a:r>
              <a:rPr lang="en-GB" u="sng" dirty="0">
                <a:solidFill>
                  <a:srgbClr val="0000FF"/>
                </a:solidFill>
                <a:latin typeface="Calibri"/>
                <a:ea typeface="Calibri"/>
                <a:cs typeface="Calibri"/>
                <a:sym typeface="Calibri"/>
              </a:rPr>
              <a:t>/mbjxRgRFb88 </a:t>
            </a:r>
            <a:r>
              <a:rPr lang="en-GB" u="sng" dirty="0">
                <a:solidFill>
                  <a:srgbClr val="548DD4"/>
                </a:solidFill>
                <a:latin typeface="Calibri"/>
                <a:ea typeface="Calibri"/>
                <a:cs typeface="Calibri"/>
                <a:sym typeface="Calibri"/>
              </a:rPr>
              <a:t>(3:05) </a:t>
            </a:r>
            <a:r>
              <a:rPr lang="en-GB" sz="1050" dirty="0">
                <a:solidFill>
                  <a:srgbClr val="943634"/>
                </a:solidFill>
                <a:latin typeface="Calibri"/>
                <a:ea typeface="Calibri"/>
                <a:cs typeface="Calibri"/>
                <a:sym typeface="Calibri"/>
              </a:rPr>
              <a:t>(</a:t>
            </a:r>
            <a:r>
              <a:rPr lang="en-GB" sz="1050" dirty="0" err="1">
                <a:solidFill>
                  <a:srgbClr val="943634"/>
                </a:solidFill>
                <a:latin typeface="Calibri"/>
                <a:ea typeface="Calibri"/>
                <a:cs typeface="Calibri"/>
                <a:sym typeface="Calibri"/>
              </a:rPr>
              <a:t>acesso</a:t>
            </a:r>
            <a:r>
              <a:rPr lang="en-GB" sz="1050" dirty="0">
                <a:solidFill>
                  <a:srgbClr val="943634"/>
                </a:solidFill>
                <a:latin typeface="Calibri"/>
                <a:ea typeface="Calibri"/>
                <a:cs typeface="Calibri"/>
                <a:sym typeface="Calibri"/>
              </a:rPr>
              <a:t> </a:t>
            </a:r>
            <a:r>
              <a:rPr lang="en-GB" sz="1050" dirty="0" err="1">
                <a:solidFill>
                  <a:srgbClr val="943634"/>
                </a:solidFill>
                <a:latin typeface="Calibri"/>
                <a:ea typeface="Calibri"/>
                <a:cs typeface="Calibri"/>
                <a:sym typeface="Calibri"/>
              </a:rPr>
              <a:t>em</a:t>
            </a:r>
            <a:r>
              <a:rPr lang="en-GB" sz="1050" dirty="0">
                <a:solidFill>
                  <a:srgbClr val="943634"/>
                </a:solidFill>
                <a:latin typeface="Calibri"/>
                <a:ea typeface="Calibri"/>
                <a:cs typeface="Calibri"/>
                <a:sym typeface="Calibri"/>
              </a:rPr>
              <a:t> 9 de </a:t>
            </a:r>
            <a:r>
              <a:rPr lang="en-GB" sz="1050" dirty="0" err="1">
                <a:solidFill>
                  <a:srgbClr val="943634"/>
                </a:solidFill>
                <a:latin typeface="Calibri"/>
                <a:ea typeface="Calibri"/>
                <a:cs typeface="Calibri"/>
                <a:sym typeface="Calibri"/>
              </a:rPr>
              <a:t>abril</a:t>
            </a:r>
            <a:r>
              <a:rPr lang="en-GB" sz="1050" dirty="0">
                <a:solidFill>
                  <a:srgbClr val="943634"/>
                </a:solidFill>
                <a:latin typeface="Calibri"/>
                <a:ea typeface="Calibri"/>
                <a:cs typeface="Calibri"/>
                <a:sym typeface="Calibri"/>
              </a:rPr>
              <a:t> de 2019).</a:t>
            </a:r>
            <a:endParaRPr dirty="0">
              <a:latin typeface="Calibri"/>
              <a:ea typeface="Calibri"/>
              <a:cs typeface="Calibri"/>
              <a:sym typeface="Calibri"/>
            </a:endParaRPr>
          </a:p>
          <a:p>
            <a:pPr marL="0" lvl="0" indent="0" algn="l" rtl="0">
              <a:lnSpc>
                <a:spcPct val="115000"/>
              </a:lnSpc>
              <a:spcBef>
                <a:spcPts val="1000"/>
              </a:spcBef>
              <a:spcAft>
                <a:spcPts val="0"/>
              </a:spcAft>
              <a:buNone/>
            </a:pPr>
            <a:r>
              <a:rPr lang="en-GB" dirty="0">
                <a:solidFill>
                  <a:srgbClr val="548DD4"/>
                </a:solidFill>
                <a:latin typeface="Calibri"/>
                <a:ea typeface="Calibri"/>
                <a:cs typeface="Calibri"/>
                <a:sym typeface="Calibri"/>
              </a:rPr>
              <a:t>No final do </a:t>
            </a:r>
            <a:r>
              <a:rPr lang="en-GB" dirty="0" err="1">
                <a:solidFill>
                  <a:srgbClr val="548DD4"/>
                </a:solidFill>
                <a:latin typeface="Calibri"/>
                <a:ea typeface="Calibri"/>
                <a:cs typeface="Calibri"/>
                <a:sym typeface="Calibri"/>
              </a:rPr>
              <a:t>vídeo</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peça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aos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participantes</a:t>
            </a:r>
            <a:r>
              <a:rPr lang="en-GB" dirty="0">
                <a:solidFill>
                  <a:srgbClr val="548DD4"/>
                </a:solidFill>
                <a:latin typeface="Calibri"/>
                <a:ea typeface="Calibri"/>
                <a:cs typeface="Calibri"/>
                <a:sym typeface="Calibri"/>
              </a:rPr>
              <a:t> que </a:t>
            </a:r>
            <a:r>
              <a:rPr lang="en-GB" dirty="0" err="1">
                <a:solidFill>
                  <a:srgbClr val="548DD4"/>
                </a:solidFill>
                <a:latin typeface="Calibri"/>
                <a:ea typeface="Calibri"/>
                <a:cs typeface="Calibri"/>
                <a:sym typeface="Calibri"/>
              </a:rPr>
              <a:t>compartilhem</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suas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ideias</a:t>
            </a:r>
            <a:r>
              <a:rPr lang="en-GB" dirty="0">
                <a:solidFill>
                  <a:srgbClr val="548DD4"/>
                </a:solidFill>
                <a:latin typeface="Calibri"/>
                <a:ea typeface="Calibri"/>
                <a:cs typeface="Calibri"/>
                <a:sym typeface="Calibri"/>
              </a:rPr>
              <a:t>. Essa </a:t>
            </a:r>
            <a:r>
              <a:rPr lang="en-GB" dirty="0" err="1">
                <a:solidFill>
                  <a:srgbClr val="548DD4"/>
                </a:solidFill>
                <a:latin typeface="Calibri"/>
                <a:ea typeface="Calibri"/>
                <a:cs typeface="Calibri"/>
                <a:sym typeface="Calibri"/>
              </a:rPr>
              <a:t>é</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uma</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oportunidade</a:t>
            </a:r>
            <a:r>
              <a:rPr lang="en-GB" dirty="0">
                <a:solidFill>
                  <a:srgbClr val="548DD4"/>
                </a:solidFill>
                <a:latin typeface="Calibri"/>
                <a:ea typeface="Calibri"/>
                <a:cs typeface="Calibri"/>
                <a:sym typeface="Calibri"/>
              </a:rPr>
              <a:t> para </a:t>
            </a:r>
            <a:r>
              <a:rPr lang="en-GB" dirty="0" err="1">
                <a:solidFill>
                  <a:srgbClr val="548DD4"/>
                </a:solidFill>
                <a:latin typeface="Calibri"/>
                <a:ea typeface="Calibri"/>
                <a:cs typeface="Calibri"/>
                <a:sym typeface="Calibri"/>
              </a:rPr>
              <a:t>revisitar</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algumas</a:t>
            </a:r>
            <a:r>
              <a:rPr lang="en-GB" dirty="0">
                <a:solidFill>
                  <a:srgbClr val="548DD4"/>
                </a:solidFill>
                <a:latin typeface="Calibri"/>
                <a:ea typeface="Calibri"/>
                <a:cs typeface="Calibri"/>
                <a:sym typeface="Calibri"/>
              </a:rPr>
              <a:t> das </a:t>
            </a:r>
            <a:r>
              <a:rPr lang="en-GB" dirty="0" err="1">
                <a:solidFill>
                  <a:srgbClr val="548DD4"/>
                </a:solidFill>
                <a:latin typeface="Calibri"/>
                <a:ea typeface="Calibri"/>
                <a:cs typeface="Calibri"/>
                <a:sym typeface="Calibri"/>
              </a:rPr>
              <a:t>questões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discutidas</a:t>
            </a:r>
            <a:r>
              <a:rPr lang="en-GB" dirty="0">
                <a:solidFill>
                  <a:srgbClr val="548DD4"/>
                </a:solidFill>
                <a:latin typeface="Calibri"/>
                <a:ea typeface="Calibri"/>
                <a:cs typeface="Calibri"/>
                <a:sym typeface="Calibri"/>
              </a:rPr>
              <a:t> </a:t>
            </a:r>
            <a:r>
              <a:rPr lang="en-GB" dirty="0" err="1">
                <a:solidFill>
                  <a:srgbClr val="548DD4"/>
                </a:solidFill>
                <a:latin typeface="Calibri"/>
                <a:ea typeface="Calibri"/>
                <a:cs typeface="Calibri"/>
                <a:sym typeface="Calibri"/>
              </a:rPr>
              <a:t>anteriormente</a:t>
            </a:r>
            <a:r>
              <a:rPr lang="en-GB" dirty="0">
                <a:solidFill>
                  <a:srgbClr val="548DD4"/>
                </a:solidFill>
                <a:latin typeface="Calibri"/>
                <a:ea typeface="Calibri"/>
                <a:cs typeface="Calibri"/>
                <a:sym typeface="Calibri"/>
              </a:rPr>
              <a:t> e </a:t>
            </a:r>
            <a:r>
              <a:rPr lang="en-GB" dirty="0" err="1">
                <a:solidFill>
                  <a:srgbClr val="548DD4"/>
                </a:solidFill>
                <a:latin typeface="Calibri"/>
                <a:ea typeface="Calibri"/>
                <a:cs typeface="Calibri"/>
                <a:sym typeface="Calibri"/>
              </a:rPr>
              <a:t>preparar</a:t>
            </a:r>
            <a:r>
              <a:rPr lang="en-GB" dirty="0">
                <a:solidFill>
                  <a:srgbClr val="548DD4"/>
                </a:solidFill>
                <a:latin typeface="Calibri"/>
                <a:ea typeface="Calibri"/>
                <a:cs typeface="Calibri"/>
                <a:sym typeface="Calibri"/>
              </a:rPr>
              <a:t> o </a:t>
            </a:r>
            <a:r>
              <a:rPr lang="en-GB" dirty="0" err="1">
                <a:solidFill>
                  <a:srgbClr val="548DD4"/>
                </a:solidFill>
                <a:latin typeface="Calibri"/>
                <a:ea typeface="Calibri"/>
                <a:cs typeface="Calibri"/>
                <a:sym typeface="Calibri"/>
              </a:rPr>
              <a:t>terreno</a:t>
            </a:r>
            <a:r>
              <a:rPr lang="en-GB" dirty="0">
                <a:solidFill>
                  <a:srgbClr val="548DD4"/>
                </a:solidFill>
                <a:latin typeface="Calibri"/>
                <a:ea typeface="Calibri"/>
                <a:cs typeface="Calibri"/>
                <a:sym typeface="Calibri"/>
              </a:rPr>
              <a:t> para </a:t>
            </a:r>
            <a:r>
              <a:rPr lang="en-GB" dirty="0" err="1">
                <a:solidFill>
                  <a:srgbClr val="548DD4"/>
                </a:solidFill>
                <a:latin typeface="Calibri"/>
                <a:ea typeface="Calibri"/>
                <a:cs typeface="Calibri"/>
                <a:sym typeface="Calibri"/>
              </a:rPr>
              <a:t>estratégias</a:t>
            </a:r>
            <a:r>
              <a:rPr lang="en-GB" dirty="0">
                <a:solidFill>
                  <a:srgbClr val="548DD4"/>
                </a:solidFill>
                <a:latin typeface="Calibri"/>
                <a:ea typeface="Calibri"/>
                <a:cs typeface="Calibri"/>
                <a:sym typeface="Calibri"/>
              </a:rPr>
              <a:t> para </a:t>
            </a:r>
            <a:r>
              <a:rPr lang="en-GB" dirty="0" err="1">
                <a:solidFill>
                  <a:srgbClr val="548DD4"/>
                </a:solidFill>
                <a:latin typeface="Calibri"/>
                <a:ea typeface="Calibri"/>
                <a:cs typeface="Calibri"/>
                <a:sym typeface="Calibri"/>
              </a:rPr>
              <a:t>acabar</a:t>
            </a:r>
            <a:r>
              <a:rPr lang="en-GB" dirty="0">
                <a:solidFill>
                  <a:srgbClr val="548DD4"/>
                </a:solidFill>
                <a:latin typeface="Calibri"/>
                <a:ea typeface="Calibri"/>
                <a:cs typeface="Calibri"/>
                <a:sym typeface="Calibri"/>
              </a:rPr>
              <a:t> com o </a:t>
            </a:r>
            <a:r>
              <a:rPr lang="en-GB" dirty="0" err="1">
                <a:solidFill>
                  <a:srgbClr val="548DD4"/>
                </a:solidFill>
                <a:latin typeface="Calibri"/>
                <a:ea typeface="Calibri"/>
                <a:cs typeface="Calibri"/>
                <a:sym typeface="Calibri"/>
              </a:rPr>
              <a:t>isolamento</a:t>
            </a:r>
            <a:r>
              <a:rPr lang="en-GB" dirty="0">
                <a:solidFill>
                  <a:srgbClr val="548DD4"/>
                </a:solidFill>
                <a:latin typeface="Calibri"/>
                <a:ea typeface="Calibri"/>
                <a:cs typeface="Calibri"/>
                <a:sym typeface="Calibri"/>
              </a:rPr>
              <a:t> e a </a:t>
            </a:r>
            <a:r>
              <a:rPr lang="en-GB" dirty="0" err="1">
                <a:solidFill>
                  <a:srgbClr val="548DD4"/>
                </a:solidFill>
                <a:latin typeface="Calibri"/>
                <a:ea typeface="Calibri"/>
                <a:cs typeface="Calibri"/>
                <a:sym typeface="Calibri"/>
              </a:rPr>
              <a:t>contenção</a:t>
            </a:r>
            <a:r>
              <a:rPr lang="en-GB" dirty="0">
                <a:solidFill>
                  <a:srgbClr val="548DD4"/>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1000"/>
              </a:spcBef>
              <a:spcAft>
                <a:spcPts val="0"/>
              </a:spcAft>
              <a:buNone/>
            </a:pPr>
            <a:endParaRPr dirty="0"/>
          </a:p>
        </p:txBody>
      </p:sp>
      <p:sp>
        <p:nvSpPr>
          <p:cNvPr id="677" name="Google Shape;677;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82</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i="1" dirty="0" err="1">
                <a:latin typeface="Calibri"/>
                <a:ea typeface="Calibri"/>
                <a:cs typeface="Calibri"/>
                <a:sym typeface="Calibri"/>
              </a:rPr>
              <a:t>Apresentação</a:t>
            </a:r>
            <a:r>
              <a:rPr lang="en-GB" b="1" i="1" dirty="0">
                <a:latin typeface="Calibri"/>
                <a:ea typeface="Calibri"/>
                <a:cs typeface="Calibri"/>
                <a:sym typeface="Calibri"/>
              </a:rPr>
              <a:t>: : </a:t>
            </a:r>
            <a:r>
              <a:rPr lang="en-GB" b="1" i="1" dirty="0" err="1">
                <a:latin typeface="Calibri"/>
                <a:ea typeface="Calibri"/>
                <a:cs typeface="Calibri"/>
                <a:sym typeface="Calibri"/>
              </a:rPr>
              <a:t>Identificando</a:t>
            </a:r>
            <a:r>
              <a:rPr lang="en-GB" b="1" i="1" dirty="0">
                <a:latin typeface="Calibri"/>
                <a:ea typeface="Calibri"/>
                <a:cs typeface="Calibri"/>
                <a:sym typeface="Calibri"/>
              </a:rPr>
              <a:t> </a:t>
            </a:r>
            <a:r>
              <a:rPr lang="en-GB" b="1" i="1" dirty="0" err="1">
                <a:latin typeface="Calibri"/>
                <a:ea typeface="Calibri"/>
                <a:cs typeface="Calibri"/>
                <a:sym typeface="Calibri"/>
              </a:rPr>
              <a:t>situações</a:t>
            </a:r>
            <a:r>
              <a:rPr lang="en-GB" b="1" i="1" dirty="0">
                <a:latin typeface="Calibri"/>
                <a:ea typeface="Calibri"/>
                <a:cs typeface="Calibri"/>
                <a:sym typeface="Calibri"/>
              </a:rPr>
              <a:t> </a:t>
            </a:r>
            <a:r>
              <a:rPr lang="en-GB" b="1" i="1" dirty="0" err="1">
                <a:latin typeface="Calibri"/>
                <a:ea typeface="Calibri"/>
                <a:cs typeface="Calibri"/>
                <a:sym typeface="Calibri"/>
              </a:rPr>
              <a:t>tensas</a:t>
            </a:r>
            <a:r>
              <a:rPr lang="en-GB" b="1" i="1" dirty="0">
                <a:latin typeface="Calibri"/>
                <a:ea typeface="Calibri"/>
                <a:cs typeface="Calibri"/>
                <a:sym typeface="Calibri"/>
              </a:rPr>
              <a:t> e </a:t>
            </a:r>
            <a:r>
              <a:rPr lang="en-GB" b="1" i="1" dirty="0" err="1">
                <a:latin typeface="Calibri"/>
                <a:ea typeface="Calibri"/>
                <a:cs typeface="Calibri"/>
                <a:sym typeface="Calibri"/>
              </a:rPr>
              <a:t>elementos</a:t>
            </a:r>
            <a:r>
              <a:rPr lang="en-GB" b="1" i="1" dirty="0">
                <a:latin typeface="Calibri"/>
                <a:ea typeface="Calibri"/>
                <a:cs typeface="Calibri"/>
                <a:sym typeface="Calibri"/>
              </a:rPr>
              <a:t> de </a:t>
            </a:r>
            <a:r>
              <a:rPr lang="en-GB" b="1" i="1" dirty="0" err="1">
                <a:latin typeface="Calibri"/>
                <a:ea typeface="Calibri"/>
                <a:cs typeface="Calibri"/>
                <a:sym typeface="Calibri"/>
              </a:rPr>
              <a:t>uma</a:t>
            </a:r>
            <a:r>
              <a:rPr lang="en-GB" b="1" i="1" dirty="0">
                <a:latin typeface="Calibri"/>
                <a:ea typeface="Calibri"/>
                <a:cs typeface="Calibri"/>
                <a:sym typeface="Calibri"/>
              </a:rPr>
              <a:t> </a:t>
            </a:r>
            <a:r>
              <a:rPr lang="en-GB" b="1" i="1" dirty="0" err="1">
                <a:latin typeface="Calibri"/>
                <a:ea typeface="Calibri"/>
                <a:cs typeface="Calibri"/>
                <a:sym typeface="Calibri"/>
              </a:rPr>
              <a:t>resposta</a:t>
            </a:r>
            <a:r>
              <a:rPr lang="en-GB" b="1" i="1" dirty="0">
                <a:latin typeface="Calibri"/>
                <a:ea typeface="Calibri"/>
                <a:cs typeface="Calibri"/>
                <a:sym typeface="Calibri"/>
              </a:rPr>
              <a:t> </a:t>
            </a:r>
            <a:r>
              <a:rPr lang="en-GB" b="1" i="1" dirty="0" err="1">
                <a:latin typeface="Calibri"/>
                <a:ea typeface="Calibri"/>
                <a:cs typeface="Calibri"/>
                <a:sym typeface="Calibri"/>
              </a:rPr>
              <a:t>bem-sucedida</a:t>
            </a:r>
            <a:r>
              <a:rPr lang="en-GB" b="1" i="1" dirty="0">
                <a:latin typeface="Calibri"/>
                <a:ea typeface="Calibri"/>
                <a:cs typeface="Calibri"/>
                <a:sym typeface="Calibri"/>
              </a:rPr>
              <a:t> (10 min.)</a:t>
            </a:r>
            <a:endParaRPr dirty="0">
              <a:latin typeface="Calibri"/>
              <a:ea typeface="Calibri"/>
              <a:cs typeface="Calibri"/>
              <a:sym typeface="Calibri"/>
            </a:endParaRPr>
          </a:p>
          <a:p>
            <a:pPr marL="0" lvl="0" indent="0" algn="l" rtl="0">
              <a:spcBef>
                <a:spcPts val="0"/>
              </a:spcBef>
              <a:spcAft>
                <a:spcPts val="0"/>
              </a:spcAft>
              <a:buNone/>
            </a:pPr>
            <a:r>
              <a:rPr lang="en-GB" b="1"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r>
              <a:rPr lang="en-GB" b="1" dirty="0" err="1">
                <a:latin typeface="Calibri"/>
                <a:ea typeface="Calibri"/>
                <a:cs typeface="Calibri"/>
                <a:sym typeface="Calibri"/>
              </a:rPr>
              <a:t>Introdução</a:t>
            </a:r>
            <a:r>
              <a:rPr lang="en-GB" b="1" dirty="0">
                <a:latin typeface="Calibri"/>
                <a:ea typeface="Calibri"/>
                <a:cs typeface="Calibri"/>
                <a:sym typeface="Calibri"/>
              </a:rPr>
              <a:t> de </a:t>
            </a:r>
            <a:r>
              <a:rPr lang="en-GB" b="1" dirty="0" err="1">
                <a:latin typeface="Calibri"/>
                <a:ea typeface="Calibri"/>
                <a:cs typeface="Calibri"/>
                <a:sym typeface="Calibri"/>
              </a:rPr>
              <a:t>estratégias</a:t>
            </a:r>
            <a:r>
              <a:rPr lang="en-GB" b="1" dirty="0">
                <a:latin typeface="Calibri"/>
                <a:ea typeface="Calibri"/>
                <a:cs typeface="Calibri"/>
                <a:sym typeface="Calibri"/>
              </a:rPr>
              <a:t> para </a:t>
            </a:r>
            <a:r>
              <a:rPr lang="en-GB" b="1" dirty="0" err="1">
                <a:latin typeface="Calibri"/>
                <a:ea typeface="Calibri"/>
                <a:cs typeface="Calibri"/>
                <a:sym typeface="Calibri"/>
              </a:rPr>
              <a:t>prevenir</a:t>
            </a:r>
            <a:r>
              <a:rPr lang="en-GB" b="1" dirty="0">
                <a:latin typeface="Calibri"/>
                <a:ea typeface="Calibri"/>
                <a:cs typeface="Calibri"/>
                <a:sym typeface="Calibri"/>
              </a:rPr>
              <a:t> e </a:t>
            </a:r>
            <a:r>
              <a:rPr lang="en-GB" b="1" dirty="0" err="1">
                <a:latin typeface="Calibri"/>
                <a:ea typeface="Calibri"/>
                <a:cs typeface="Calibri"/>
                <a:sym typeface="Calibri"/>
              </a:rPr>
              <a:t>evitar</a:t>
            </a:r>
            <a:r>
              <a:rPr lang="en-GB" b="1" dirty="0">
                <a:latin typeface="Calibri"/>
                <a:ea typeface="Calibri"/>
                <a:cs typeface="Calibri"/>
                <a:sym typeface="Calibri"/>
              </a:rPr>
              <a:t> </a:t>
            </a:r>
            <a:r>
              <a:rPr lang="en-GB" b="1" dirty="0" err="1">
                <a:latin typeface="Calibri"/>
                <a:ea typeface="Calibri"/>
                <a:cs typeface="Calibri"/>
                <a:sym typeface="Calibri"/>
              </a:rPr>
              <a:t>isolamento</a:t>
            </a:r>
            <a:r>
              <a:rPr lang="en-GB" b="1" dirty="0">
                <a:latin typeface="Calibri"/>
                <a:ea typeface="Calibri"/>
                <a:cs typeface="Calibri"/>
                <a:sym typeface="Calibri"/>
              </a:rPr>
              <a:t> e </a:t>
            </a:r>
            <a:r>
              <a:rPr lang="en-GB" b="1" dirty="0" err="1">
                <a:latin typeface="Calibri"/>
                <a:ea typeface="Calibri"/>
                <a:cs typeface="Calibri"/>
                <a:sym typeface="Calibri"/>
              </a:rPr>
              <a:t>contenções</a:t>
            </a:r>
            <a:r>
              <a:rPr lang="en-GB" b="1" dirty="0">
                <a:latin typeface="Calibri"/>
                <a:ea typeface="Calibri"/>
                <a:cs typeface="Calibri"/>
                <a:sym typeface="Calibri"/>
              </a:rPr>
              <a:t> </a:t>
            </a:r>
            <a:endParaRPr dirty="0">
              <a:latin typeface="Calibri"/>
              <a:ea typeface="Calibri"/>
              <a:cs typeface="Calibri"/>
              <a:sym typeface="Calibri"/>
            </a:endParaRPr>
          </a:p>
          <a:p>
            <a:pPr marL="0" lvl="0" indent="0" algn="just" rtl="0">
              <a:spcBef>
                <a:spcPts val="0"/>
              </a:spcBef>
              <a:spcAft>
                <a:spcPts val="0"/>
              </a:spcAft>
              <a:buNone/>
            </a:pPr>
            <a:r>
              <a:rPr lang="en-GB" dirty="0" err="1">
                <a:latin typeface="Calibri"/>
                <a:ea typeface="Calibri"/>
                <a:cs typeface="Calibri"/>
                <a:sym typeface="Calibri"/>
              </a:rPr>
              <a:t>Existem</a:t>
            </a:r>
            <a:r>
              <a:rPr lang="en-GB" dirty="0">
                <a:latin typeface="Calibri"/>
                <a:ea typeface="Calibri"/>
                <a:cs typeface="Calibri"/>
                <a:sym typeface="Calibri"/>
              </a:rPr>
              <a:t> </a:t>
            </a:r>
            <a:r>
              <a:rPr lang="en-GB" dirty="0" err="1">
                <a:latin typeface="Calibri"/>
                <a:ea typeface="Calibri"/>
                <a:cs typeface="Calibri"/>
                <a:sym typeface="Calibri"/>
              </a:rPr>
              <a:t>algumas</a:t>
            </a:r>
            <a:r>
              <a:rPr lang="en-GB" dirty="0">
                <a:latin typeface="Calibri"/>
                <a:ea typeface="Calibri"/>
                <a:cs typeface="Calibri"/>
                <a:sym typeface="Calibri"/>
              </a:rPr>
              <a:t> </a:t>
            </a:r>
            <a:r>
              <a:rPr lang="en-GB" dirty="0" err="1">
                <a:latin typeface="Calibri"/>
                <a:ea typeface="Calibri"/>
                <a:cs typeface="Calibri"/>
                <a:sym typeface="Calibri"/>
              </a:rPr>
              <a:t>estratégias</a:t>
            </a:r>
            <a:r>
              <a:rPr lang="en-GB" dirty="0">
                <a:latin typeface="Calibri"/>
                <a:ea typeface="Calibri"/>
                <a:cs typeface="Calibri"/>
                <a:sym typeface="Calibri"/>
              </a:rPr>
              <a:t> </a:t>
            </a:r>
            <a:r>
              <a:rPr lang="en-GB" dirty="0" err="1">
                <a:latin typeface="Calibri"/>
                <a:ea typeface="Calibri"/>
                <a:cs typeface="Calibri"/>
                <a:sym typeface="Calibri"/>
              </a:rPr>
              <a:t>fundamentais</a:t>
            </a:r>
            <a:r>
              <a:rPr lang="en-GB" dirty="0">
                <a:latin typeface="Calibri"/>
                <a:ea typeface="Calibri"/>
                <a:cs typeface="Calibri"/>
                <a:sym typeface="Calibri"/>
              </a:rPr>
              <a:t> para responder </a:t>
            </a:r>
            <a:r>
              <a:rPr lang="en-GB" dirty="0" err="1">
                <a:latin typeface="Calibri"/>
                <a:ea typeface="Calibri"/>
                <a:cs typeface="Calibri"/>
                <a:sym typeface="Calibri"/>
              </a:rPr>
              <a:t>eficazmente</a:t>
            </a:r>
            <a:r>
              <a:rPr lang="en-GB" dirty="0">
                <a:latin typeface="Calibri"/>
                <a:ea typeface="Calibri"/>
                <a:cs typeface="Calibri"/>
                <a:sym typeface="Calibri"/>
              </a:rPr>
              <a:t> a </a:t>
            </a:r>
            <a:r>
              <a:rPr lang="en-GB" dirty="0" err="1">
                <a:latin typeface="Calibri"/>
                <a:ea typeface="Calibri"/>
                <a:cs typeface="Calibri"/>
                <a:sym typeface="Calibri"/>
              </a:rPr>
              <a:t>situações</a:t>
            </a:r>
            <a:r>
              <a:rPr lang="en-GB" dirty="0">
                <a:latin typeface="Calibri"/>
                <a:ea typeface="Calibri"/>
                <a:cs typeface="Calibri"/>
                <a:sym typeface="Calibri"/>
              </a:rPr>
              <a:t> </a:t>
            </a:r>
            <a:r>
              <a:rPr lang="en-GB" dirty="0" err="1">
                <a:latin typeface="Calibri"/>
                <a:ea typeface="Calibri"/>
                <a:cs typeface="Calibri"/>
                <a:sym typeface="Calibri"/>
              </a:rPr>
              <a:t>tensas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conflituosas</a:t>
            </a:r>
            <a:r>
              <a:rPr lang="en-GB" dirty="0">
                <a:latin typeface="Calibri"/>
                <a:ea typeface="Calibri"/>
                <a:cs typeface="Calibri"/>
                <a:sym typeface="Calibri"/>
              </a:rPr>
              <a:t> e </a:t>
            </a:r>
            <a:r>
              <a:rPr lang="en-GB" dirty="0" err="1">
                <a:latin typeface="Calibri"/>
                <a:ea typeface="Calibri"/>
                <a:cs typeface="Calibri"/>
                <a:sym typeface="Calibri"/>
              </a:rPr>
              <a:t>pôr</a:t>
            </a:r>
            <a:r>
              <a:rPr lang="en-GB" dirty="0">
                <a:latin typeface="Calibri"/>
                <a:ea typeface="Calibri"/>
                <a:cs typeface="Calibri"/>
                <a:sym typeface="Calibri"/>
              </a:rPr>
              <a:t> </a:t>
            </a:r>
            <a:r>
              <a:rPr lang="en-GB" dirty="0" err="1">
                <a:latin typeface="Calibri"/>
                <a:ea typeface="Calibri"/>
                <a:cs typeface="Calibri"/>
                <a:sym typeface="Calibri"/>
              </a:rPr>
              <a:t>fim</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uso</a:t>
            </a:r>
            <a:r>
              <a:rPr lang="en-GB" dirty="0">
                <a:latin typeface="Calibri"/>
                <a:ea typeface="Calibri"/>
                <a:cs typeface="Calibri"/>
                <a:sym typeface="Calibri"/>
              </a:rPr>
              <a:t> do </a:t>
            </a:r>
            <a:r>
              <a:rPr lang="en-GB" dirty="0" err="1">
                <a:latin typeface="Calibri"/>
                <a:ea typeface="Calibri"/>
                <a:cs typeface="Calibri"/>
                <a:sym typeface="Calibri"/>
              </a:rPr>
              <a:t>isolamento</a:t>
            </a:r>
            <a:r>
              <a:rPr lang="en-GB" dirty="0">
                <a:latin typeface="Calibri"/>
                <a:ea typeface="Calibri"/>
                <a:cs typeface="Calibri"/>
                <a:sym typeface="Calibri"/>
              </a:rPr>
              <a:t> e da </a:t>
            </a:r>
            <a:r>
              <a:rPr lang="en-GB" dirty="0" err="1">
                <a:latin typeface="Calibri"/>
                <a:ea typeface="Calibri"/>
                <a:cs typeface="Calibri"/>
                <a:sym typeface="Calibri"/>
              </a:rPr>
              <a:t>contenção</a:t>
            </a:r>
            <a:r>
              <a:rPr lang="en-GB" dirty="0">
                <a:latin typeface="Calibri"/>
                <a:ea typeface="Calibri"/>
                <a:cs typeface="Calibri"/>
                <a:sym typeface="Calibri"/>
              </a:rPr>
              <a:t>. </a:t>
            </a:r>
            <a:r>
              <a:rPr lang="en-GB" dirty="0" err="1">
                <a:latin typeface="Calibri"/>
                <a:ea typeface="Calibri"/>
                <a:cs typeface="Calibri"/>
                <a:sym typeface="Calibri"/>
              </a:rPr>
              <a:t>Estas</a:t>
            </a:r>
            <a:r>
              <a:rPr lang="en-GB" dirty="0">
                <a:latin typeface="Calibri"/>
                <a:ea typeface="Calibri"/>
                <a:cs typeface="Calibri"/>
                <a:sym typeface="Calibri"/>
              </a:rPr>
              <a:t> </a:t>
            </a:r>
            <a:r>
              <a:rPr lang="en-GB" dirty="0" err="1">
                <a:latin typeface="Calibri"/>
                <a:ea typeface="Calibri"/>
                <a:cs typeface="Calibri"/>
                <a:sym typeface="Calibri"/>
              </a:rPr>
              <a:t>incluem</a:t>
            </a:r>
            <a:r>
              <a:rPr lang="en-GB" dirty="0">
                <a:latin typeface="Calibri"/>
                <a:ea typeface="Calibri"/>
                <a:cs typeface="Calibri"/>
                <a:sym typeface="Calibri"/>
              </a:rPr>
              <a:t>: </a:t>
            </a:r>
            <a:endParaRPr dirty="0">
              <a:latin typeface="Calibri"/>
              <a:ea typeface="Calibri"/>
              <a:cs typeface="Calibri"/>
              <a:sym typeface="Calibri"/>
            </a:endParaRPr>
          </a:p>
          <a:p>
            <a:pPr marL="1143000" marR="0" lvl="2" indent="-228600" algn="l" rtl="0">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planos</a:t>
            </a:r>
            <a:r>
              <a:rPr lang="en-GB" dirty="0">
                <a:latin typeface="Calibri"/>
                <a:ea typeface="Calibri"/>
                <a:cs typeface="Calibri"/>
                <a:sym typeface="Calibri"/>
              </a:rPr>
              <a:t> </a:t>
            </a:r>
            <a:r>
              <a:rPr lang="en-GB" dirty="0" err="1">
                <a:latin typeface="Calibri"/>
                <a:ea typeface="Calibri"/>
                <a:cs typeface="Calibri"/>
                <a:sym typeface="Calibri"/>
              </a:rPr>
              <a:t>individualizados</a:t>
            </a:r>
            <a:r>
              <a:rPr lang="en-GB" dirty="0">
                <a:latin typeface="Calibri"/>
                <a:ea typeface="Calibri"/>
                <a:cs typeface="Calibri"/>
                <a:sym typeface="Calibri"/>
              </a:rPr>
              <a:t> para </a:t>
            </a:r>
            <a:r>
              <a:rPr lang="en-GB" dirty="0" err="1">
                <a:latin typeface="Calibri"/>
                <a:ea typeface="Calibri"/>
                <a:cs typeface="Calibri"/>
                <a:sym typeface="Calibri"/>
              </a:rPr>
              <a:t>explorar</a:t>
            </a:r>
            <a:r>
              <a:rPr lang="en-GB" dirty="0">
                <a:latin typeface="Calibri"/>
                <a:ea typeface="Calibri"/>
                <a:cs typeface="Calibri"/>
                <a:sym typeface="Calibri"/>
              </a:rPr>
              <a:t> </a:t>
            </a:r>
            <a:r>
              <a:rPr lang="en-GB" dirty="0" err="1">
                <a:latin typeface="Calibri"/>
                <a:ea typeface="Calibri"/>
                <a:cs typeface="Calibri"/>
                <a:sym typeface="Calibri"/>
              </a:rPr>
              <a:t>sensibilidades</a:t>
            </a:r>
            <a:r>
              <a:rPr lang="en-GB" dirty="0">
                <a:latin typeface="Calibri"/>
                <a:ea typeface="Calibri"/>
                <a:cs typeface="Calibri"/>
                <a:sym typeface="Calibri"/>
              </a:rPr>
              <a:t> e </a:t>
            </a:r>
            <a:r>
              <a:rPr lang="en-GB" dirty="0" err="1">
                <a:latin typeface="Calibri"/>
                <a:ea typeface="Calibri"/>
                <a:cs typeface="Calibri"/>
                <a:sym typeface="Calibri"/>
              </a:rPr>
              <a:t>sinais</a:t>
            </a:r>
            <a:r>
              <a:rPr lang="en-GB" dirty="0">
                <a:latin typeface="Calibri"/>
                <a:ea typeface="Calibri"/>
                <a:cs typeface="Calibri"/>
                <a:sym typeface="Calibri"/>
              </a:rPr>
              <a:t> de </a:t>
            </a:r>
            <a:r>
              <a:rPr lang="en-GB" dirty="0" err="1">
                <a:latin typeface="Calibri"/>
                <a:ea typeface="Calibri"/>
                <a:cs typeface="Calibri"/>
                <a:sym typeface="Calibri"/>
              </a:rPr>
              <a:t>angústia</a:t>
            </a:r>
            <a:r>
              <a:rPr lang="en-GB" dirty="0">
                <a:latin typeface="Calibri"/>
                <a:ea typeface="Calibri"/>
                <a:cs typeface="Calibri"/>
                <a:sym typeface="Calibri"/>
              </a:rPr>
              <a:t>;</a:t>
            </a:r>
            <a:endParaRPr dirty="0">
              <a:latin typeface="Calibri"/>
              <a:ea typeface="Calibri"/>
              <a:cs typeface="Calibri"/>
              <a:sym typeface="Calibri"/>
            </a:endParaRPr>
          </a:p>
          <a:p>
            <a:pPr marL="1143000" marR="0" lvl="2" indent="-228600" algn="l" rtl="0">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desaceleração</a:t>
            </a:r>
            <a:r>
              <a:rPr lang="en-GB" dirty="0">
                <a:latin typeface="Calibri"/>
                <a:ea typeface="Calibri"/>
                <a:cs typeface="Calibri"/>
                <a:sym typeface="Calibri"/>
              </a:rPr>
              <a:t>;</a:t>
            </a:r>
            <a:endParaRPr dirty="0">
              <a:latin typeface="Calibri"/>
              <a:ea typeface="Calibri"/>
              <a:cs typeface="Calibri"/>
              <a:sym typeface="Calibri"/>
            </a:endParaRPr>
          </a:p>
          <a:p>
            <a:pPr marL="1143000" marR="0" lvl="2" indent="-228600" algn="l" rtl="0">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criação</a:t>
            </a:r>
            <a:r>
              <a:rPr lang="en-GB" dirty="0">
                <a:latin typeface="Calibri"/>
                <a:ea typeface="Calibri"/>
                <a:cs typeface="Calibri"/>
                <a:sym typeface="Calibri"/>
              </a:rPr>
              <a:t> de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cultura</a:t>
            </a:r>
            <a:r>
              <a:rPr lang="en-GB" dirty="0">
                <a:latin typeface="Calibri"/>
                <a:ea typeface="Calibri"/>
                <a:cs typeface="Calibri"/>
                <a:sym typeface="Calibri"/>
              </a:rPr>
              <a:t> de “</a:t>
            </a:r>
            <a:r>
              <a:rPr lang="en-GB" dirty="0" err="1">
                <a:latin typeface="Calibri"/>
                <a:ea typeface="Calibri"/>
                <a:cs typeface="Calibri"/>
                <a:sym typeface="Calibri"/>
              </a:rPr>
              <a:t>dizer</a:t>
            </a:r>
            <a:r>
              <a:rPr lang="en-GB" dirty="0">
                <a:latin typeface="Calibri"/>
                <a:ea typeface="Calibri"/>
                <a:cs typeface="Calibri"/>
                <a:sym typeface="Calibri"/>
              </a:rPr>
              <a:t> sim” e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possível</a:t>
            </a:r>
            <a:r>
              <a:rPr lang="en-GB" dirty="0">
                <a:latin typeface="Calibri"/>
                <a:ea typeface="Calibri"/>
                <a:cs typeface="Calibri"/>
                <a:sym typeface="Calibri"/>
              </a:rPr>
              <a:t>”;</a:t>
            </a:r>
            <a:endParaRPr dirty="0">
              <a:latin typeface="Calibri"/>
              <a:ea typeface="Calibri"/>
              <a:cs typeface="Calibri"/>
              <a:sym typeface="Calibri"/>
            </a:endParaRPr>
          </a:p>
          <a:p>
            <a:pPr marL="1143000" marR="0" lvl="2" indent="-2286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salas de </a:t>
            </a:r>
            <a:r>
              <a:rPr lang="en-GB" dirty="0" err="1">
                <a:latin typeface="Calibri"/>
                <a:ea typeface="Calibri"/>
                <a:cs typeface="Calibri"/>
                <a:sym typeface="Calibri"/>
              </a:rPr>
              <a:t>conforto</a:t>
            </a:r>
            <a:r>
              <a:rPr lang="en-GB" dirty="0">
                <a:latin typeface="Calibri"/>
                <a:ea typeface="Calibri"/>
                <a:cs typeface="Calibri"/>
                <a:sym typeface="Calibri"/>
              </a:rPr>
              <a:t>;</a:t>
            </a:r>
            <a:endParaRPr dirty="0">
              <a:latin typeface="Calibri"/>
              <a:ea typeface="Calibri"/>
              <a:cs typeface="Calibri"/>
              <a:sym typeface="Calibri"/>
            </a:endParaRPr>
          </a:p>
          <a:p>
            <a:pPr marL="1143000" marR="0" lvl="2" indent="-2286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equipes de </a:t>
            </a:r>
            <a:r>
              <a:rPr lang="en-GB" dirty="0" err="1">
                <a:latin typeface="Calibri"/>
                <a:ea typeface="Calibri"/>
                <a:cs typeface="Calibri"/>
                <a:sym typeface="Calibri"/>
              </a:rPr>
              <a:t>resposta</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just" rtl="0">
              <a:spcBef>
                <a:spcPts val="0"/>
              </a:spcBef>
              <a:spcAft>
                <a:spcPts val="0"/>
              </a:spcAft>
              <a:buNone/>
            </a:pPr>
            <a:r>
              <a:rPr lang="en-GB" dirty="0">
                <a:latin typeface="Calibri"/>
                <a:ea typeface="Calibri"/>
                <a:cs typeface="Calibri"/>
                <a:sym typeface="Calibri"/>
              </a:rPr>
              <a:t>Cada </a:t>
            </a:r>
            <a:r>
              <a:rPr lang="en-GB" dirty="0" err="1">
                <a:latin typeface="Calibri"/>
                <a:ea typeface="Calibri"/>
                <a:cs typeface="Calibri"/>
                <a:sym typeface="Calibri"/>
              </a:rPr>
              <a:t>uma</a:t>
            </a:r>
            <a:r>
              <a:rPr lang="en-GB" dirty="0">
                <a:latin typeface="Calibri"/>
                <a:ea typeface="Calibri"/>
                <a:cs typeface="Calibri"/>
                <a:sym typeface="Calibri"/>
              </a:rPr>
              <a:t> dessas </a:t>
            </a:r>
            <a:r>
              <a:rPr lang="en-GB" dirty="0" err="1">
                <a:latin typeface="Calibri"/>
                <a:ea typeface="Calibri"/>
                <a:cs typeface="Calibri"/>
                <a:sym typeface="Calibri"/>
              </a:rPr>
              <a:t>estratégias</a:t>
            </a:r>
            <a:r>
              <a:rPr lang="en-GB" dirty="0">
                <a:latin typeface="Calibri"/>
                <a:ea typeface="Calibri"/>
                <a:cs typeface="Calibri"/>
                <a:sym typeface="Calibri"/>
              </a:rPr>
              <a:t> </a:t>
            </a:r>
            <a:r>
              <a:rPr lang="en-GB" dirty="0" err="1">
                <a:latin typeface="Calibri"/>
                <a:ea typeface="Calibri"/>
                <a:cs typeface="Calibri"/>
                <a:sym typeface="Calibri"/>
              </a:rPr>
              <a:t>será</a:t>
            </a:r>
            <a:r>
              <a:rPr lang="en-GB" dirty="0">
                <a:latin typeface="Calibri"/>
                <a:ea typeface="Calibri"/>
                <a:cs typeface="Calibri"/>
                <a:sym typeface="Calibri"/>
              </a:rPr>
              <a:t> </a:t>
            </a:r>
            <a:r>
              <a:rPr lang="en-GB" dirty="0" err="1">
                <a:latin typeface="Calibri"/>
                <a:ea typeface="Calibri"/>
                <a:cs typeface="Calibri"/>
                <a:sym typeface="Calibri"/>
              </a:rPr>
              <a:t>discutida</a:t>
            </a:r>
            <a:r>
              <a:rPr lang="en-GB" dirty="0">
                <a:latin typeface="Calibri"/>
                <a:ea typeface="Calibri"/>
                <a:cs typeface="Calibri"/>
                <a:sym typeface="Calibri"/>
              </a:rPr>
              <a:t> com </a:t>
            </a:r>
            <a:r>
              <a:rPr lang="en-GB" dirty="0" err="1">
                <a:latin typeface="Calibri"/>
                <a:ea typeface="Calibri"/>
                <a:cs typeface="Calibri"/>
                <a:sym typeface="Calibri"/>
              </a:rPr>
              <a:t>mais</a:t>
            </a:r>
            <a:r>
              <a:rPr lang="en-GB" dirty="0">
                <a:latin typeface="Calibri"/>
                <a:ea typeface="Calibri"/>
                <a:cs typeface="Calibri"/>
                <a:sym typeface="Calibri"/>
              </a:rPr>
              <a:t> </a:t>
            </a:r>
            <a:r>
              <a:rPr lang="en-GB" dirty="0" err="1">
                <a:latin typeface="Calibri"/>
                <a:ea typeface="Calibri"/>
                <a:cs typeface="Calibri"/>
                <a:sym typeface="Calibri"/>
              </a:rPr>
              <a:t>detalhes</a:t>
            </a:r>
            <a:r>
              <a:rPr lang="en-GB" dirty="0">
                <a:latin typeface="Calibri"/>
                <a:ea typeface="Calibri"/>
                <a:cs typeface="Calibri"/>
                <a:sym typeface="Calibri"/>
              </a:rPr>
              <a:t> </a:t>
            </a:r>
            <a:r>
              <a:rPr lang="en-GB" dirty="0" err="1">
                <a:latin typeface="Calibri"/>
                <a:ea typeface="Calibri"/>
                <a:cs typeface="Calibri"/>
                <a:sym typeface="Calibri"/>
              </a:rPr>
              <a:t>posteriormente</a:t>
            </a:r>
            <a:r>
              <a:rPr lang="en-GB" dirty="0">
                <a:latin typeface="Calibri"/>
                <a:ea typeface="Calibri"/>
                <a:cs typeface="Calibri"/>
                <a:sym typeface="Calibri"/>
              </a:rPr>
              <a:t> </a:t>
            </a:r>
            <a:r>
              <a:rPr lang="en-GB" dirty="0" err="1">
                <a:latin typeface="Calibri"/>
                <a:ea typeface="Calibri"/>
                <a:cs typeface="Calibri"/>
                <a:sym typeface="Calibri"/>
              </a:rPr>
              <a:t>neste</a:t>
            </a:r>
            <a:r>
              <a:rPr lang="en-GB" dirty="0">
                <a:latin typeface="Calibri"/>
                <a:ea typeface="Calibri"/>
                <a:cs typeface="Calibri"/>
                <a:sym typeface="Calibri"/>
              </a:rPr>
              <a:t> </a:t>
            </a:r>
            <a:r>
              <a:rPr lang="en-GB" dirty="0" err="1">
                <a:latin typeface="Calibri"/>
                <a:ea typeface="Calibri"/>
                <a:cs typeface="Calibri"/>
                <a:sym typeface="Calibri"/>
              </a:rPr>
              <a:t>treinamento</a:t>
            </a:r>
            <a:r>
              <a:rPr lang="en-GB" dirty="0">
                <a:latin typeface="Calibri"/>
                <a:ea typeface="Calibri"/>
                <a:cs typeface="Calibri"/>
                <a:sym typeface="Calibri"/>
              </a:rPr>
              <a:t>.</a:t>
            </a:r>
            <a:endParaRPr dirty="0">
              <a:latin typeface="Calibri"/>
              <a:ea typeface="Calibri"/>
              <a:cs typeface="Calibri"/>
              <a:sym typeface="Calibri"/>
            </a:endParaRPr>
          </a:p>
          <a:p>
            <a:pPr marL="457200" marR="0" lvl="0" indent="0" algn="just" rtl="0">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just" rtl="0">
              <a:spcBef>
                <a:spcPts val="0"/>
              </a:spcBef>
              <a:spcAft>
                <a:spcPts val="0"/>
              </a:spcAft>
              <a:buNone/>
            </a:pPr>
            <a:r>
              <a:rPr lang="en-GB" dirty="0">
                <a:latin typeface="Calibri"/>
                <a:ea typeface="Calibri"/>
                <a:cs typeface="Calibri"/>
                <a:sym typeface="Calibri"/>
              </a:rPr>
              <a:t>Antes de </a:t>
            </a:r>
            <a:r>
              <a:rPr lang="en-GB" dirty="0" err="1">
                <a:latin typeface="Calibri"/>
                <a:ea typeface="Calibri"/>
                <a:cs typeface="Calibri"/>
                <a:sym typeface="Calibri"/>
              </a:rPr>
              <a:t>explorá</a:t>
            </a:r>
            <a:r>
              <a:rPr lang="en-GB" dirty="0">
                <a:latin typeface="Calibri"/>
                <a:ea typeface="Calibri"/>
                <a:cs typeface="Calibri"/>
                <a:sym typeface="Calibri"/>
              </a:rPr>
              <a:t>-las,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importante</a:t>
            </a:r>
            <a:r>
              <a:rPr lang="en-GB" dirty="0">
                <a:latin typeface="Calibri"/>
                <a:ea typeface="Calibri"/>
                <a:cs typeface="Calibri"/>
                <a:sym typeface="Calibri"/>
              </a:rPr>
              <a:t> </a:t>
            </a:r>
            <a:r>
              <a:rPr lang="en-GB" dirty="0" err="1">
                <a:latin typeface="Calibri"/>
                <a:ea typeface="Calibri"/>
                <a:cs typeface="Calibri"/>
                <a:sym typeface="Calibri"/>
              </a:rPr>
              <a:t>analisar</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podemos</a:t>
            </a:r>
            <a:r>
              <a:rPr lang="en-GB" dirty="0">
                <a:latin typeface="Calibri"/>
                <a:ea typeface="Calibri"/>
                <a:cs typeface="Calibri"/>
                <a:sym typeface="Calibri"/>
              </a:rPr>
              <a:t> </a:t>
            </a:r>
            <a:r>
              <a:rPr lang="en-GB" dirty="0" err="1">
                <a:latin typeface="Calibri"/>
                <a:ea typeface="Calibri"/>
                <a:cs typeface="Calibri"/>
                <a:sym typeface="Calibri"/>
              </a:rPr>
              <a:t>reconhecer</a:t>
            </a:r>
            <a:r>
              <a:rPr lang="en-GB" dirty="0">
                <a:latin typeface="Calibri"/>
                <a:ea typeface="Calibri"/>
                <a:cs typeface="Calibri"/>
                <a:sym typeface="Calibri"/>
              </a:rPr>
              <a:t> </a:t>
            </a:r>
            <a:r>
              <a:rPr lang="en-GB" dirty="0" err="1">
                <a:latin typeface="Calibri"/>
                <a:ea typeface="Calibri"/>
                <a:cs typeface="Calibri"/>
                <a:sym typeface="Calibri"/>
              </a:rPr>
              <a:t>sensibilidades</a:t>
            </a:r>
            <a:r>
              <a:rPr lang="en-GB" dirty="0">
                <a:latin typeface="Calibri"/>
                <a:ea typeface="Calibri"/>
                <a:cs typeface="Calibri"/>
                <a:sym typeface="Calibri"/>
              </a:rPr>
              <a:t> e </a:t>
            </a:r>
            <a:r>
              <a:rPr lang="en-GB" dirty="0" err="1">
                <a:latin typeface="Calibri"/>
                <a:ea typeface="Calibri"/>
                <a:cs typeface="Calibri"/>
                <a:sym typeface="Calibri"/>
              </a:rPr>
              <a:t>sinais</a:t>
            </a:r>
            <a:r>
              <a:rPr lang="en-GB" dirty="0">
                <a:latin typeface="Calibri"/>
                <a:ea typeface="Calibri"/>
                <a:cs typeface="Calibri"/>
                <a:sym typeface="Calibri"/>
              </a:rPr>
              <a:t> de </a:t>
            </a:r>
            <a:r>
              <a:rPr lang="en-GB" dirty="0" err="1">
                <a:latin typeface="Calibri"/>
                <a:ea typeface="Calibri"/>
                <a:cs typeface="Calibri"/>
                <a:sym typeface="Calibri"/>
              </a:rPr>
              <a:t>angústia</a:t>
            </a:r>
            <a:r>
              <a:rPr lang="en-GB" dirty="0">
                <a:latin typeface="Calibri"/>
                <a:ea typeface="Calibri"/>
                <a:cs typeface="Calibri"/>
                <a:sym typeface="Calibri"/>
              </a:rPr>
              <a:t>, a </a:t>
            </a:r>
            <a:r>
              <a:rPr lang="en-GB" dirty="0" err="1">
                <a:latin typeface="Calibri"/>
                <a:ea typeface="Calibri"/>
                <a:cs typeface="Calibri"/>
                <a:sym typeface="Calibri"/>
              </a:rPr>
              <a:t>fim</a:t>
            </a:r>
            <a:r>
              <a:rPr lang="en-GB" dirty="0">
                <a:latin typeface="Calibri"/>
                <a:ea typeface="Calibri"/>
                <a:cs typeface="Calibri"/>
                <a:sym typeface="Calibri"/>
              </a:rPr>
              <a:t> de </a:t>
            </a:r>
            <a:r>
              <a:rPr lang="en-GB" dirty="0" err="1">
                <a:latin typeface="Calibri"/>
                <a:ea typeface="Calibri"/>
                <a:cs typeface="Calibri"/>
                <a:sym typeface="Calibri"/>
              </a:rPr>
              <a:t>poder</a:t>
            </a:r>
            <a:r>
              <a:rPr lang="en-GB" dirty="0">
                <a:latin typeface="Calibri"/>
                <a:ea typeface="Calibri"/>
                <a:cs typeface="Calibri"/>
                <a:sym typeface="Calibri"/>
              </a:rPr>
              <a:t> </a:t>
            </a:r>
            <a:r>
              <a:rPr lang="en-GB" dirty="0" err="1">
                <a:latin typeface="Calibri"/>
                <a:ea typeface="Calibri"/>
                <a:cs typeface="Calibri"/>
                <a:sym typeface="Calibri"/>
              </a:rPr>
              <a:t>adotar</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resposta</a:t>
            </a:r>
            <a:r>
              <a:rPr lang="en-GB" dirty="0">
                <a:latin typeface="Calibri"/>
                <a:ea typeface="Calibri"/>
                <a:cs typeface="Calibri"/>
                <a:sym typeface="Calibri"/>
              </a:rPr>
              <a:t> </a:t>
            </a:r>
            <a:r>
              <a:rPr lang="en-GB" dirty="0" err="1">
                <a:latin typeface="Calibri"/>
                <a:ea typeface="Calibri"/>
                <a:cs typeface="Calibri"/>
                <a:sym typeface="Calibri"/>
              </a:rPr>
              <a:t>adequada</a:t>
            </a:r>
            <a:r>
              <a:rPr lang="en-GB" dirty="0">
                <a:latin typeface="Calibri"/>
                <a:ea typeface="Calibri"/>
                <a:cs typeface="Calibri"/>
                <a:sym typeface="Calibri"/>
              </a:rPr>
              <a:t> e </a:t>
            </a:r>
            <a:r>
              <a:rPr lang="en-GB" dirty="0" err="1">
                <a:latin typeface="Calibri"/>
                <a:ea typeface="Calibri"/>
                <a:cs typeface="Calibri"/>
                <a:sym typeface="Calibri"/>
              </a:rPr>
              <a:t>evitar</a:t>
            </a:r>
            <a:r>
              <a:rPr lang="en-GB" dirty="0">
                <a:latin typeface="Calibri"/>
                <a:ea typeface="Calibri"/>
                <a:cs typeface="Calibri"/>
                <a:sym typeface="Calibri"/>
              </a:rPr>
              <a:t> o </a:t>
            </a:r>
            <a:r>
              <a:rPr lang="en-GB" dirty="0" err="1">
                <a:latin typeface="Calibri"/>
                <a:ea typeface="Calibri"/>
                <a:cs typeface="Calibri"/>
                <a:sym typeface="Calibri"/>
              </a:rPr>
              <a:t>agravamento</a:t>
            </a:r>
            <a:r>
              <a:rPr lang="en-GB" dirty="0">
                <a:latin typeface="Calibri"/>
                <a:ea typeface="Calibri"/>
                <a:cs typeface="Calibri"/>
                <a:sym typeface="Calibri"/>
              </a:rPr>
              <a:t> de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situação</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684" name="Google Shape;684;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83</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b="1">
                <a:latin typeface="Calibri"/>
                <a:ea typeface="Calibri"/>
                <a:cs typeface="Calibri"/>
                <a:sym typeface="Calibri"/>
              </a:rPr>
              <a:t>Reconhecer e responder a sensibilidades e sinais de angústia</a:t>
            </a:r>
            <a:endParaRPr>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a:latin typeface="Calibri"/>
                <a:ea typeface="Calibri"/>
                <a:cs typeface="Calibri"/>
                <a:sym typeface="Calibri"/>
              </a:rPr>
              <a:t>Os funcionários de serviços costumam recorrer ao isolamento e à contenção em resposta a situações tensas e conflituosas.  </a:t>
            </a:r>
            <a:endParaRPr>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a:latin typeface="Calibri"/>
                <a:ea typeface="Calibri"/>
                <a:cs typeface="Calibri"/>
                <a:sym typeface="Calibri"/>
              </a:rPr>
              <a:t>Situações tensas e conflituosas resultam de muitas causas, incluindo falhas de comunicação, mal-entendidos ou pessoas “desempenhando seus papéis” (por exemplo, o papel da equipe de manter o controle e a ordem no serviço). Essas situações geralmente surgem quando alguém sente que não está sendo ouvido ou que seus desejos não estão sendo respeitados.</a:t>
            </a:r>
            <a:endParaRPr>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a:latin typeface="Calibri"/>
                <a:ea typeface="Calibri"/>
                <a:cs typeface="Calibri"/>
                <a:sym typeface="Calibri"/>
              </a:rPr>
              <a:t>Identificar e responder às necessidades e ao sofrimento das pessoas de forma precoce e não coerciva evita que a situação se agrave.</a:t>
            </a:r>
            <a:endParaRPr>
              <a:latin typeface="Calibri"/>
              <a:ea typeface="Calibri"/>
              <a:cs typeface="Calibri"/>
              <a:sym typeface="Calibri"/>
            </a:endParaRPr>
          </a:p>
          <a:p>
            <a:pPr marL="0" lvl="0" indent="0" algn="l" rtl="0">
              <a:spcBef>
                <a:spcPts val="0"/>
              </a:spcBef>
              <a:spcAft>
                <a:spcPts val="0"/>
              </a:spcAft>
              <a:buNone/>
            </a:pPr>
            <a:endParaRPr/>
          </a:p>
        </p:txBody>
      </p:sp>
      <p:sp>
        <p:nvSpPr>
          <p:cNvPr id="692" name="Google Shape;692;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84</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GB" b="1">
                <a:latin typeface="Calibri"/>
                <a:ea typeface="Calibri"/>
                <a:cs typeface="Calibri"/>
                <a:sym typeface="Calibri"/>
              </a:rPr>
              <a:t>Sensibilidades: </a:t>
            </a:r>
            <a:endParaRPr/>
          </a:p>
          <a:p>
            <a:pPr marL="342900" marR="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Todos nós temos sensibilidades, que são situações ou estímulos que podem levar a uma série de emoções – incluindo angústia, frustração ou raiva – dependendo da pessoa. Podemos perceber padrões em nós mesmos, nos outros ou em certos relacionamentos, que causam reações e contra-reações.</a:t>
            </a:r>
            <a:endParaRPr>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As sensibilidades de cada pessoa são diferentes; algo que pode provocar emoções fortes em uma pessoa pode não ter o mesmo impacto em outra.</a:t>
            </a:r>
            <a:endParaRPr>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As sensibilidades e os padrões de reação podem começar com os pensamentos e sentimentos internos de uma pessoa. Também podem ser provocados por eventos externos e pelo comportamento dos outros.</a:t>
            </a:r>
            <a:endParaRPr>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É difícil para qualquer pessoa antecipar quando outra pessoa poderá ter uma reação aos seus próprios pensamentos e sentimentos internos.</a:t>
            </a:r>
            <a:endParaRPr>
              <a:latin typeface="Calibri"/>
              <a:ea typeface="Calibri"/>
              <a:cs typeface="Calibri"/>
              <a:sym typeface="Calibri"/>
            </a:endParaRPr>
          </a:p>
          <a:p>
            <a:pPr marL="342900" marR="0" lvl="0" indent="-342900" algn="l" rtl="0">
              <a:lnSpc>
                <a:spcPct val="115000"/>
              </a:lnSpc>
              <a:spcBef>
                <a:spcPts val="0"/>
              </a:spcBef>
              <a:spcAft>
                <a:spcPts val="0"/>
              </a:spcAft>
              <a:buClr>
                <a:schemeClr val="dk1"/>
              </a:buClr>
              <a:buSzPts val="1200"/>
              <a:buFont typeface="Noto Sans Symbols"/>
              <a:buChar char="∙"/>
            </a:pPr>
            <a:r>
              <a:rPr lang="en-GB">
                <a:latin typeface="Calibri"/>
                <a:ea typeface="Calibri"/>
                <a:cs typeface="Calibri"/>
                <a:sym typeface="Calibri"/>
              </a:rPr>
              <a:t>A ativação de múltiplas sensibilidades num curto espaço de tempo pode causar grande angústia a uma pessoa. Além disso, a ativação das sensibilidades de várias pessoas com altos níveis de angústia pode levar rapidamente a uma situação tensa e conflituosa. </a:t>
            </a:r>
            <a:endParaRPr>
              <a:latin typeface="Calibri"/>
              <a:ea typeface="Calibri"/>
              <a:cs typeface="Calibri"/>
              <a:sym typeface="Calibri"/>
            </a:endParaRPr>
          </a:p>
          <a:p>
            <a:pPr marL="0" lvl="0" indent="0" algn="l" rtl="0">
              <a:spcBef>
                <a:spcPts val="0"/>
              </a:spcBef>
              <a:spcAft>
                <a:spcPts val="0"/>
              </a:spcAft>
              <a:buNone/>
            </a:pPr>
            <a:endParaRPr/>
          </a:p>
        </p:txBody>
      </p:sp>
      <p:sp>
        <p:nvSpPr>
          <p:cNvPr id="700" name="Google Shape;700;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85</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86:notes"/>
          <p:cNvSpPr>
            <a:spLocks noGrp="1" noRot="1" noChangeAspect="1"/>
          </p:cNvSpPr>
          <p:nvPr>
            <p:ph type="sldImg" idx="2"/>
          </p:nvPr>
        </p:nvSpPr>
        <p:spPr>
          <a:xfrm>
            <a:off x="1314450" y="673100"/>
            <a:ext cx="3617913" cy="2035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86:notes"/>
          <p:cNvSpPr txBox="1">
            <a:spLocks noGrp="1"/>
          </p:cNvSpPr>
          <p:nvPr>
            <p:ph type="body" idx="1"/>
          </p:nvPr>
        </p:nvSpPr>
        <p:spPr>
          <a:xfrm>
            <a:off x="685800" y="3063240"/>
            <a:ext cx="5486400" cy="48577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dirty="0" err="1">
                <a:latin typeface="Calibri"/>
                <a:ea typeface="Calibri"/>
                <a:cs typeface="Calibri"/>
                <a:sym typeface="Calibri"/>
              </a:rPr>
              <a:t>Exemplos</a:t>
            </a:r>
            <a:r>
              <a:rPr lang="en-GB" dirty="0">
                <a:latin typeface="Calibri"/>
                <a:ea typeface="Calibri"/>
                <a:cs typeface="Calibri"/>
                <a:sym typeface="Calibri"/>
              </a:rPr>
              <a:t> de </a:t>
            </a:r>
            <a:r>
              <a:rPr lang="en-GB" dirty="0" err="1">
                <a:latin typeface="Calibri"/>
                <a:ea typeface="Calibri"/>
                <a:cs typeface="Calibri"/>
                <a:sym typeface="Calibri"/>
              </a:rPr>
              <a:t>fatores</a:t>
            </a:r>
            <a:r>
              <a:rPr lang="en-GB" dirty="0">
                <a:latin typeface="Calibri"/>
                <a:ea typeface="Calibri"/>
                <a:cs typeface="Calibri"/>
                <a:sym typeface="Calibri"/>
              </a:rPr>
              <a:t> que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ativar</a:t>
            </a:r>
            <a:r>
              <a:rPr lang="en-GB" dirty="0">
                <a:latin typeface="Calibri"/>
                <a:ea typeface="Calibri"/>
                <a:cs typeface="Calibri"/>
                <a:sym typeface="Calibri"/>
              </a:rPr>
              <a:t> a </a:t>
            </a:r>
            <a:r>
              <a:rPr lang="en-GB" dirty="0" err="1">
                <a:latin typeface="Calibri"/>
                <a:ea typeface="Calibri"/>
                <a:cs typeface="Calibri"/>
                <a:sym typeface="Calibri"/>
              </a:rPr>
              <a:t>sensibilidade</a:t>
            </a:r>
            <a:r>
              <a:rPr lang="en-GB" dirty="0">
                <a:latin typeface="Calibri"/>
                <a:ea typeface="Calibri"/>
                <a:cs typeface="Calibri"/>
                <a:sym typeface="Calibri"/>
              </a:rPr>
              <a:t> das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incluem</a:t>
            </a:r>
            <a:r>
              <a:rPr lang="en-GB" b="1" dirty="0">
                <a:latin typeface="Calibri"/>
                <a:ea typeface="Calibri"/>
                <a:cs typeface="Calibri"/>
                <a:sym typeface="Calibri"/>
              </a:rPr>
              <a:t>:  </a:t>
            </a:r>
            <a:endParaRPr dirty="0">
              <a:latin typeface="Calibri"/>
              <a:ea typeface="Calibri"/>
              <a:cs typeface="Calibri"/>
              <a:sym typeface="Calibri"/>
            </a:endParaRPr>
          </a:p>
          <a:p>
            <a:br>
              <a:rPr lang="pt-BR" sz="1200" b="0" i="0" u="none" strike="noStrike" cap="none" dirty="0">
                <a:solidFill>
                  <a:schemeClr val="dk1"/>
                </a:solidFill>
                <a:effectLst/>
                <a:latin typeface="Calibri"/>
                <a:ea typeface="Calibri"/>
                <a:cs typeface="Calibri"/>
                <a:sym typeface="Calibri"/>
              </a:rPr>
            </a:br>
            <a:endParaRPr lang="pt-BR" sz="1200" b="0" i="0" u="none" strike="noStrike" cap="none" dirty="0">
              <a:solidFill>
                <a:schemeClr val="dk1"/>
              </a:solidFill>
              <a:effectLst/>
              <a:latin typeface="Calibri"/>
              <a:ea typeface="Calibri"/>
              <a:cs typeface="Calibri"/>
              <a:sym typeface="Calibri"/>
            </a:endParaRP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ouvir gritos ou gritos serem direcionados à pessoa/gritar com ela; </a:t>
            </a:r>
          </a:p>
          <a:p>
            <a:r>
              <a:rPr lang="pt-BR" sz="1200" b="0" i="0" u="none" strike="noStrike" cap="none" dirty="0">
                <a:solidFill>
                  <a:schemeClr val="dk1"/>
                </a:solidFill>
                <a:effectLst/>
                <a:latin typeface="Calibri"/>
                <a:ea typeface="Calibri"/>
                <a:cs typeface="Calibri"/>
                <a:sym typeface="Calibri"/>
              </a:rPr>
              <a:t>• não ser escutado; </a:t>
            </a:r>
          </a:p>
          <a:p>
            <a:r>
              <a:rPr lang="pt-BR" sz="1200" b="0" i="0" u="none" strike="noStrike" cap="none" dirty="0">
                <a:solidFill>
                  <a:schemeClr val="dk1"/>
                </a:solidFill>
                <a:effectLst/>
                <a:latin typeface="Calibri"/>
                <a:ea typeface="Calibri"/>
                <a:cs typeface="Calibri"/>
                <a:sym typeface="Calibri"/>
              </a:rPr>
              <a:t>• pessoas chegando muito perto; </a:t>
            </a:r>
          </a:p>
          <a:p>
            <a:r>
              <a:rPr lang="pt-BR" sz="1200" b="0" i="0" u="none" strike="noStrike" cap="none" dirty="0">
                <a:solidFill>
                  <a:schemeClr val="dk1"/>
                </a:solidFill>
                <a:effectLst/>
                <a:latin typeface="Calibri"/>
                <a:ea typeface="Calibri"/>
                <a:cs typeface="Calibri"/>
                <a:sym typeface="Calibri"/>
              </a:rPr>
              <a:t>• pessoas falando desrespeitosamente com ela; </a:t>
            </a:r>
          </a:p>
          <a:p>
            <a:r>
              <a:rPr lang="pt-BR" sz="1200" b="0" i="0" u="none" strike="noStrike" cap="none" dirty="0">
                <a:solidFill>
                  <a:schemeClr val="dk1"/>
                </a:solidFill>
                <a:effectLst/>
                <a:latin typeface="Calibri"/>
                <a:ea typeface="Calibri"/>
                <a:cs typeface="Calibri"/>
                <a:sym typeface="Calibri"/>
              </a:rPr>
              <a:t>• sentir-se pressionado a fazer algo que não quer fazer; </a:t>
            </a:r>
          </a:p>
          <a:p>
            <a:r>
              <a:rPr lang="pt-BR" sz="1200" b="0" i="0" u="none" strike="noStrike" cap="none" dirty="0">
                <a:solidFill>
                  <a:schemeClr val="dk1"/>
                </a:solidFill>
                <a:effectLst/>
                <a:latin typeface="Calibri"/>
                <a:ea typeface="Calibri"/>
                <a:cs typeface="Calibri"/>
                <a:sym typeface="Calibri"/>
              </a:rPr>
              <a:t>• pessoas interferindo em seus pertences pessoais; </a:t>
            </a:r>
          </a:p>
          <a:p>
            <a:r>
              <a:rPr lang="pt-BR" sz="1200" b="0" i="0" u="none" strike="noStrike" cap="none" dirty="0">
                <a:solidFill>
                  <a:schemeClr val="dk1"/>
                </a:solidFill>
                <a:effectLst/>
                <a:latin typeface="Calibri"/>
                <a:ea typeface="Calibri"/>
                <a:cs typeface="Calibri"/>
                <a:sym typeface="Calibri"/>
              </a:rPr>
              <a:t>• barulho; </a:t>
            </a:r>
          </a:p>
          <a:p>
            <a:r>
              <a:rPr lang="pt-BR" sz="1200" b="0" i="0" u="none" strike="noStrike" cap="none" dirty="0">
                <a:solidFill>
                  <a:schemeClr val="dk1"/>
                </a:solidFill>
                <a:effectLst/>
                <a:latin typeface="Calibri"/>
                <a:ea typeface="Calibri"/>
                <a:cs typeface="Calibri"/>
                <a:sym typeface="Calibri"/>
              </a:rPr>
              <a:t>• agitação ao seu redor; </a:t>
            </a:r>
          </a:p>
          <a:p>
            <a:r>
              <a:rPr lang="pt-BR" sz="1200" b="0" i="0" u="none" strike="noStrike" cap="none" dirty="0">
                <a:solidFill>
                  <a:schemeClr val="dk1"/>
                </a:solidFill>
                <a:effectLst/>
                <a:latin typeface="Calibri"/>
                <a:ea typeface="Calibri"/>
                <a:cs typeface="Calibri"/>
                <a:sym typeface="Calibri"/>
              </a:rPr>
              <a:t>• pessoas falando rápido demais; </a:t>
            </a:r>
          </a:p>
          <a:p>
            <a:r>
              <a:rPr lang="pt-BR" sz="1200" b="0" i="0" u="none" strike="noStrike" cap="none" dirty="0">
                <a:solidFill>
                  <a:schemeClr val="dk1"/>
                </a:solidFill>
                <a:effectLst/>
                <a:latin typeface="Calibri"/>
                <a:ea typeface="Calibri"/>
                <a:cs typeface="Calibri"/>
                <a:sym typeface="Calibri"/>
              </a:rPr>
              <a:t>• não entender o que está acontecendo ao seu redor ou com você; </a:t>
            </a:r>
          </a:p>
          <a:p>
            <a:r>
              <a:rPr lang="pt-BR" sz="1200" b="0" i="0" u="none" strike="noStrike" cap="none" dirty="0">
                <a:solidFill>
                  <a:schemeClr val="dk1"/>
                </a:solidFill>
                <a:effectLst/>
                <a:latin typeface="Calibri"/>
                <a:ea typeface="Calibri"/>
                <a:cs typeface="Calibri"/>
                <a:sym typeface="Calibri"/>
              </a:rPr>
              <a:t>• estar isolado; </a:t>
            </a:r>
          </a:p>
          <a:p>
            <a:r>
              <a:rPr lang="pt-BR" sz="1200" b="0" i="0" u="none" strike="noStrike" cap="none" dirty="0">
                <a:solidFill>
                  <a:schemeClr val="dk1"/>
                </a:solidFill>
                <a:effectLst/>
                <a:latin typeface="Calibri"/>
                <a:ea typeface="Calibri"/>
                <a:cs typeface="Calibri"/>
                <a:sym typeface="Calibri"/>
              </a:rPr>
              <a:t>• sentir-se solitário; </a:t>
            </a:r>
          </a:p>
          <a:p>
            <a:r>
              <a:rPr lang="pt-BR" sz="1200" b="0" i="0" u="none" strike="noStrike" cap="none" dirty="0">
                <a:solidFill>
                  <a:schemeClr val="dk1"/>
                </a:solidFill>
                <a:effectLst/>
                <a:latin typeface="Calibri"/>
                <a:ea typeface="Calibri"/>
                <a:cs typeface="Calibri"/>
                <a:sym typeface="Calibri"/>
              </a:rPr>
              <a:t>• sentir-se desconectado da família e amigos; </a:t>
            </a:r>
          </a:p>
          <a:p>
            <a:r>
              <a:rPr lang="pt-BR" sz="1200" b="0" i="0" u="none" strike="noStrike" cap="none" dirty="0">
                <a:solidFill>
                  <a:schemeClr val="dk1"/>
                </a:solidFill>
                <a:effectLst/>
                <a:latin typeface="Calibri"/>
                <a:ea typeface="Calibri"/>
                <a:cs typeface="Calibri"/>
                <a:sym typeface="Calibri"/>
              </a:rPr>
              <a:t>• recordar más lembranças; </a:t>
            </a:r>
          </a:p>
          <a:p>
            <a:r>
              <a:rPr lang="pt-BR" sz="1200" b="0" i="0" u="none" strike="noStrike" cap="none" dirty="0">
                <a:solidFill>
                  <a:schemeClr val="dk1"/>
                </a:solidFill>
                <a:effectLst/>
                <a:latin typeface="Calibri"/>
                <a:ea typeface="Calibri"/>
                <a:cs typeface="Calibri"/>
                <a:sym typeface="Calibri"/>
              </a:rPr>
              <a:t>• falta de privacidade; </a:t>
            </a:r>
          </a:p>
          <a:p>
            <a:r>
              <a:rPr lang="pt-BR" sz="1200" b="0" i="0" u="none" strike="noStrike" cap="none" dirty="0">
                <a:solidFill>
                  <a:schemeClr val="dk1"/>
                </a:solidFill>
                <a:effectLst/>
                <a:latin typeface="Calibri"/>
                <a:ea typeface="Calibri"/>
                <a:cs typeface="Calibri"/>
                <a:sym typeface="Calibri"/>
              </a:rPr>
              <a:t>• sentir-se nas trevas; </a:t>
            </a:r>
          </a:p>
          <a:p>
            <a:r>
              <a:rPr lang="pt-BR" sz="1200" b="0" i="0" u="none" strike="noStrike" cap="none" dirty="0">
                <a:solidFill>
                  <a:schemeClr val="dk1"/>
                </a:solidFill>
                <a:effectLst/>
                <a:latin typeface="Calibri"/>
                <a:ea typeface="Calibri"/>
                <a:cs typeface="Calibri"/>
                <a:sym typeface="Calibri"/>
              </a:rPr>
              <a:t>• não ter escolha, controle ou argumentos; </a:t>
            </a:r>
          </a:p>
          <a:p>
            <a:r>
              <a:rPr lang="pt-BR" sz="1200" b="0" i="0" u="none" strike="noStrike" cap="none" dirty="0">
                <a:solidFill>
                  <a:schemeClr val="dk1"/>
                </a:solidFill>
                <a:effectLst/>
                <a:latin typeface="Calibri"/>
                <a:ea typeface="Calibri"/>
                <a:cs typeface="Calibri"/>
                <a:sym typeface="Calibri"/>
              </a:rPr>
              <a:t>• ser encarado</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600"/>
              </a:spcBef>
              <a:spcAft>
                <a:spcPts val="0"/>
              </a:spcAft>
              <a:buNone/>
            </a:pPr>
            <a:r>
              <a:rPr lang="en-GB" dirty="0" err="1">
                <a:latin typeface="Calibri"/>
                <a:ea typeface="Calibri"/>
                <a:cs typeface="Calibri"/>
                <a:sym typeface="Calibri"/>
              </a:rPr>
              <a:t>Muitos</a:t>
            </a:r>
            <a:r>
              <a:rPr lang="en-GB" dirty="0">
                <a:latin typeface="Calibri"/>
                <a:ea typeface="Calibri"/>
                <a:cs typeface="Calibri"/>
                <a:sym typeface="Calibri"/>
              </a:rPr>
              <a:t> </a:t>
            </a:r>
            <a:r>
              <a:rPr lang="en-GB" dirty="0" err="1">
                <a:latin typeface="Calibri"/>
                <a:ea typeface="Calibri"/>
                <a:cs typeface="Calibri"/>
                <a:sym typeface="Calibri"/>
              </a:rPr>
              <a:t>desses</a:t>
            </a:r>
            <a:r>
              <a:rPr lang="en-GB" dirty="0">
                <a:latin typeface="Calibri"/>
                <a:ea typeface="Calibri"/>
                <a:cs typeface="Calibri"/>
                <a:sym typeface="Calibri"/>
              </a:rPr>
              <a:t> </a:t>
            </a:r>
            <a:r>
              <a:rPr lang="en-GB" dirty="0" err="1">
                <a:latin typeface="Calibri"/>
                <a:ea typeface="Calibri"/>
                <a:cs typeface="Calibri"/>
                <a:sym typeface="Calibri"/>
              </a:rPr>
              <a:t>fatores</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de </a:t>
            </a:r>
            <a:r>
              <a:rPr lang="en-GB" dirty="0" err="1">
                <a:latin typeface="Calibri"/>
                <a:ea typeface="Calibri"/>
                <a:cs typeface="Calibri"/>
                <a:sym typeface="Calibri"/>
              </a:rPr>
              <a:t>fato</a:t>
            </a:r>
            <a:r>
              <a:rPr lang="en-GB" dirty="0">
                <a:latin typeface="Calibri"/>
                <a:ea typeface="Calibri"/>
                <a:cs typeface="Calibri"/>
                <a:sym typeface="Calibri"/>
              </a:rPr>
              <a:t>, ser </a:t>
            </a:r>
            <a:r>
              <a:rPr lang="en-GB" dirty="0" err="1">
                <a:latin typeface="Calibri"/>
                <a:ea typeface="Calibri"/>
                <a:cs typeface="Calibri"/>
                <a:sym typeface="Calibri"/>
              </a:rPr>
              <a:t>encontrados</a:t>
            </a:r>
            <a:r>
              <a:rPr lang="en-GB" dirty="0">
                <a:latin typeface="Calibri"/>
                <a:ea typeface="Calibri"/>
                <a:cs typeface="Calibri"/>
                <a:sym typeface="Calibri"/>
              </a:rPr>
              <a:t> no </a:t>
            </a:r>
            <a:r>
              <a:rPr lang="en-GB" dirty="0" err="1">
                <a:latin typeface="Calibri"/>
                <a:ea typeface="Calibri"/>
                <a:cs typeface="Calibri"/>
                <a:sym typeface="Calibri"/>
              </a:rPr>
              <a:t>ambiente</a:t>
            </a:r>
            <a:r>
              <a:rPr lang="en-GB" dirty="0">
                <a:latin typeface="Calibri"/>
                <a:ea typeface="Calibri"/>
                <a:cs typeface="Calibri"/>
                <a:sym typeface="Calibri"/>
              </a:rPr>
              <a:t> de </a:t>
            </a:r>
            <a:r>
              <a:rPr lang="en-GB" dirty="0" err="1">
                <a:latin typeface="Calibri"/>
                <a:ea typeface="Calibri"/>
                <a:cs typeface="Calibri"/>
                <a:sym typeface="Calibri"/>
              </a:rPr>
              <a:t>saúde</a:t>
            </a:r>
            <a:r>
              <a:rPr lang="en-GB" dirty="0">
                <a:latin typeface="Calibri"/>
                <a:ea typeface="Calibri"/>
                <a:cs typeface="Calibri"/>
                <a:sym typeface="Calibri"/>
              </a:rPr>
              <a:t> mental e </a:t>
            </a:r>
            <a:r>
              <a:rPr lang="en-GB" dirty="0" err="1">
                <a:latin typeface="Calibri"/>
                <a:ea typeface="Calibri"/>
                <a:cs typeface="Calibri"/>
                <a:sym typeface="Calibri"/>
              </a:rPr>
              <a:t>serviços</a:t>
            </a:r>
            <a:r>
              <a:rPr lang="en-GB" dirty="0">
                <a:latin typeface="Calibri"/>
                <a:ea typeface="Calibri"/>
                <a:cs typeface="Calibri"/>
                <a:sym typeface="Calibri"/>
              </a:rPr>
              <a:t> </a:t>
            </a:r>
            <a:r>
              <a:rPr lang="en-GB" dirty="0" err="1">
                <a:latin typeface="Calibri"/>
                <a:ea typeface="Calibri"/>
                <a:cs typeface="Calibri"/>
                <a:sym typeface="Calibri"/>
              </a:rPr>
              <a:t>sociais</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708" name="Google Shape;708;p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86</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87:notes"/>
          <p:cNvSpPr txBox="1">
            <a:spLocks noGrp="1"/>
          </p:cNvSpPr>
          <p:nvPr>
            <p:ph type="body" idx="1"/>
          </p:nvPr>
        </p:nvSpPr>
        <p:spPr>
          <a:xfrm>
            <a:off x="685800" y="4400549"/>
            <a:ext cx="5486400" cy="46085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latin typeface="Calibri"/>
                <a:ea typeface="Calibri"/>
                <a:cs typeface="Calibri"/>
                <a:sym typeface="Calibri"/>
              </a:rPr>
              <a:t>Como </a:t>
            </a:r>
            <a:r>
              <a:rPr lang="en-GB" b="1" dirty="0" err="1">
                <a:latin typeface="Calibri"/>
                <a:ea typeface="Calibri"/>
                <a:cs typeface="Calibri"/>
                <a:sym typeface="Calibri"/>
              </a:rPr>
              <a:t>reconhecer</a:t>
            </a:r>
            <a:r>
              <a:rPr lang="en-GB" b="1" dirty="0">
                <a:latin typeface="Calibri"/>
                <a:ea typeface="Calibri"/>
                <a:cs typeface="Calibri"/>
                <a:sym typeface="Calibri"/>
              </a:rPr>
              <a:t> </a:t>
            </a:r>
            <a:r>
              <a:rPr lang="en-GB" b="1" dirty="0" err="1">
                <a:latin typeface="Calibri"/>
                <a:ea typeface="Calibri"/>
                <a:cs typeface="Calibri"/>
                <a:sym typeface="Calibri"/>
              </a:rPr>
              <a:t>sinais</a:t>
            </a:r>
            <a:r>
              <a:rPr lang="en-GB" b="1" dirty="0">
                <a:latin typeface="Calibri"/>
                <a:ea typeface="Calibri"/>
                <a:cs typeface="Calibri"/>
                <a:sym typeface="Calibri"/>
              </a:rPr>
              <a:t> de </a:t>
            </a:r>
            <a:r>
              <a:rPr lang="en-GB" b="1" dirty="0" err="1">
                <a:latin typeface="Calibri"/>
                <a:ea typeface="Calibri"/>
                <a:cs typeface="Calibri"/>
                <a:sym typeface="Calibri"/>
              </a:rPr>
              <a:t>angústia</a:t>
            </a:r>
            <a:endParaRPr dirty="0">
              <a:latin typeface="Calibri"/>
              <a:ea typeface="Calibri"/>
              <a:cs typeface="Calibri"/>
              <a:sym typeface="Calibri"/>
            </a:endParaRPr>
          </a:p>
          <a:p>
            <a:pPr marL="0" lvl="0" indent="0" algn="l" rtl="0">
              <a:spcBef>
                <a:spcPts val="0"/>
              </a:spcBef>
              <a:spcAft>
                <a:spcPts val="0"/>
              </a:spcAft>
              <a:buNone/>
            </a:pP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sinais</a:t>
            </a:r>
            <a:r>
              <a:rPr lang="en-GB" dirty="0">
                <a:latin typeface="Calibri"/>
                <a:ea typeface="Calibri"/>
                <a:cs typeface="Calibri"/>
                <a:sym typeface="Calibri"/>
              </a:rPr>
              <a:t> </a:t>
            </a:r>
            <a:r>
              <a:rPr lang="en-GB" dirty="0" err="1">
                <a:latin typeface="Calibri"/>
                <a:ea typeface="Calibri"/>
                <a:cs typeface="Calibri"/>
                <a:sym typeface="Calibri"/>
              </a:rPr>
              <a:t>físicos</a:t>
            </a:r>
            <a:r>
              <a:rPr lang="en-GB" dirty="0">
                <a:latin typeface="Calibri"/>
                <a:ea typeface="Calibri"/>
                <a:cs typeface="Calibri"/>
                <a:sym typeface="Calibri"/>
              </a:rPr>
              <a:t> de </a:t>
            </a:r>
            <a:r>
              <a:rPr lang="en-GB" dirty="0" err="1">
                <a:latin typeface="Calibri"/>
                <a:ea typeface="Calibri"/>
                <a:cs typeface="Calibri"/>
                <a:sym typeface="Calibri"/>
              </a:rPr>
              <a:t>angústia</a:t>
            </a:r>
            <a:r>
              <a:rPr lang="en-GB" dirty="0">
                <a:latin typeface="Calibri"/>
                <a:ea typeface="Calibri"/>
                <a:cs typeface="Calibri"/>
                <a:sym typeface="Calibri"/>
              </a:rPr>
              <a:t> </a:t>
            </a:r>
            <a:r>
              <a:rPr lang="en-GB" dirty="0" err="1">
                <a:latin typeface="Calibri"/>
                <a:ea typeface="Calibri"/>
                <a:cs typeface="Calibri"/>
                <a:sym typeface="Calibri"/>
              </a:rPr>
              <a:t>exigem</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resposta</a:t>
            </a:r>
            <a:r>
              <a:rPr lang="en-GB" dirty="0">
                <a:latin typeface="Calibri"/>
                <a:ea typeface="Calibri"/>
                <a:cs typeface="Calibri"/>
                <a:sym typeface="Calibri"/>
              </a:rPr>
              <a:t> </a:t>
            </a:r>
            <a:r>
              <a:rPr lang="en-GB" dirty="0" err="1">
                <a:latin typeface="Calibri"/>
                <a:ea typeface="Calibri"/>
                <a:cs typeface="Calibri"/>
                <a:sym typeface="Calibri"/>
              </a:rPr>
              <a:t>cuidadosa</a:t>
            </a:r>
            <a:r>
              <a:rPr lang="en-GB" dirty="0">
                <a:latin typeface="Calibri"/>
                <a:ea typeface="Calibri"/>
                <a:cs typeface="Calibri"/>
                <a:sym typeface="Calibri"/>
              </a:rPr>
              <a:t> e </a:t>
            </a:r>
            <a:r>
              <a:rPr lang="en-GB" dirty="0" err="1">
                <a:latin typeface="Calibri"/>
                <a:ea typeface="Calibri"/>
                <a:cs typeface="Calibri"/>
                <a:sym typeface="Calibri"/>
              </a:rPr>
              <a:t>solidária</a:t>
            </a:r>
            <a:r>
              <a:rPr lang="en-GB" dirty="0">
                <a:latin typeface="Calibri"/>
                <a:ea typeface="Calibri"/>
                <a:cs typeface="Calibri"/>
                <a:sym typeface="Calibri"/>
              </a:rPr>
              <a:t>, com o </a:t>
            </a:r>
            <a:r>
              <a:rPr lang="en-GB" dirty="0" err="1">
                <a:latin typeface="Calibri"/>
                <a:ea typeface="Calibri"/>
                <a:cs typeface="Calibri"/>
                <a:sym typeface="Calibri"/>
              </a:rPr>
              <a:t>objetivo</a:t>
            </a:r>
            <a:r>
              <a:rPr lang="en-GB" dirty="0">
                <a:latin typeface="Calibri"/>
                <a:ea typeface="Calibri"/>
                <a:cs typeface="Calibri"/>
                <a:sym typeface="Calibri"/>
              </a:rPr>
              <a:t> de </a:t>
            </a:r>
            <a:r>
              <a:rPr lang="en-GB" dirty="0" err="1">
                <a:latin typeface="Calibri"/>
                <a:ea typeface="Calibri"/>
                <a:cs typeface="Calibri"/>
                <a:sym typeface="Calibri"/>
              </a:rPr>
              <a:t>identificar</a:t>
            </a:r>
            <a:r>
              <a:rPr lang="en-GB" dirty="0">
                <a:latin typeface="Calibri"/>
                <a:ea typeface="Calibri"/>
                <a:cs typeface="Calibri"/>
                <a:sym typeface="Calibri"/>
              </a:rPr>
              <a:t> e </a:t>
            </a:r>
            <a:r>
              <a:rPr lang="en-GB" dirty="0" err="1">
                <a:latin typeface="Calibri"/>
                <a:ea typeface="Calibri"/>
                <a:cs typeface="Calibri"/>
                <a:sym typeface="Calibri"/>
              </a:rPr>
              <a:t>eliminar</a:t>
            </a:r>
            <a:r>
              <a:rPr lang="en-GB" dirty="0">
                <a:latin typeface="Calibri"/>
                <a:ea typeface="Calibri"/>
                <a:cs typeface="Calibri"/>
                <a:sym typeface="Calibri"/>
              </a:rPr>
              <a:t> a causa da </a:t>
            </a:r>
            <a:r>
              <a:rPr lang="en-GB" dirty="0" err="1">
                <a:latin typeface="Calibri"/>
                <a:ea typeface="Calibri"/>
                <a:cs typeface="Calibri"/>
                <a:sym typeface="Calibri"/>
              </a:rPr>
              <a:t>angústia</a:t>
            </a:r>
            <a:r>
              <a:rPr lang="en-GB" dirty="0">
                <a:latin typeface="Calibri"/>
                <a:ea typeface="Calibri"/>
                <a:cs typeface="Calibri"/>
                <a:sym typeface="Calibri"/>
              </a:rPr>
              <a:t>, </a:t>
            </a:r>
            <a:r>
              <a:rPr lang="en-GB" dirty="0" err="1">
                <a:latin typeface="Calibri"/>
                <a:ea typeface="Calibri"/>
                <a:cs typeface="Calibri"/>
                <a:sym typeface="Calibri"/>
              </a:rPr>
              <a:t>proporcionando</a:t>
            </a:r>
            <a:r>
              <a:rPr lang="en-GB" dirty="0">
                <a:latin typeface="Calibri"/>
                <a:ea typeface="Calibri"/>
                <a:cs typeface="Calibri"/>
                <a:sym typeface="Calibri"/>
              </a:rPr>
              <a:t> </a:t>
            </a:r>
            <a:r>
              <a:rPr lang="en-GB" dirty="0" err="1">
                <a:latin typeface="Calibri"/>
                <a:ea typeface="Calibri"/>
                <a:cs typeface="Calibri"/>
                <a:sym typeface="Calibri"/>
              </a:rPr>
              <a:t>conforto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ajudando</a:t>
            </a:r>
            <a:r>
              <a:rPr lang="en-GB" dirty="0">
                <a:latin typeface="Calibri"/>
                <a:ea typeface="Calibri"/>
                <a:cs typeface="Calibri"/>
                <a:sym typeface="Calibri"/>
              </a:rPr>
              <a:t> a </a:t>
            </a:r>
            <a:r>
              <a:rPr lang="en-GB" dirty="0" err="1">
                <a:latin typeface="Calibri"/>
                <a:ea typeface="Calibri"/>
                <a:cs typeface="Calibri"/>
                <a:sym typeface="Calibri"/>
              </a:rPr>
              <a:t>pessoa</a:t>
            </a:r>
            <a:r>
              <a:rPr lang="en-GB" dirty="0">
                <a:latin typeface="Calibri"/>
                <a:ea typeface="Calibri"/>
                <a:cs typeface="Calibri"/>
                <a:sym typeface="Calibri"/>
              </a:rPr>
              <a:t> de </a:t>
            </a:r>
            <a:r>
              <a:rPr lang="en-GB" dirty="0" err="1">
                <a:latin typeface="Calibri"/>
                <a:ea typeface="Calibri"/>
                <a:cs typeface="Calibri"/>
                <a:sym typeface="Calibri"/>
              </a:rPr>
              <a:t>outra</a:t>
            </a:r>
            <a:r>
              <a:rPr lang="en-GB" dirty="0">
                <a:latin typeface="Calibri"/>
                <a:ea typeface="Calibri"/>
                <a:cs typeface="Calibri"/>
                <a:sym typeface="Calibri"/>
              </a:rPr>
              <a:t> forma.  </a:t>
            </a:r>
            <a:endParaRPr dirty="0"/>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GB" dirty="0" err="1">
                <a:latin typeface="Calibri"/>
                <a:ea typeface="Calibri"/>
                <a:cs typeface="Calibri"/>
                <a:sym typeface="Calibri"/>
              </a:rPr>
              <a:t>Alguns</a:t>
            </a:r>
            <a:r>
              <a:rPr lang="en-GB" dirty="0">
                <a:latin typeface="Calibri"/>
                <a:ea typeface="Calibri"/>
                <a:cs typeface="Calibri"/>
                <a:sym typeface="Calibri"/>
              </a:rPr>
              <a:t> </a:t>
            </a:r>
            <a:r>
              <a:rPr lang="en-GB" dirty="0" err="1">
                <a:latin typeface="Calibri"/>
                <a:ea typeface="Calibri"/>
                <a:cs typeface="Calibri"/>
                <a:sym typeface="Calibri"/>
              </a:rPr>
              <a:t>exemplos</a:t>
            </a:r>
            <a:r>
              <a:rPr lang="en-GB" dirty="0">
                <a:latin typeface="Calibri"/>
                <a:ea typeface="Calibri"/>
                <a:cs typeface="Calibri"/>
                <a:sym typeface="Calibri"/>
              </a:rPr>
              <a:t> </a:t>
            </a:r>
            <a:r>
              <a:rPr lang="en-GB" dirty="0" err="1">
                <a:latin typeface="Calibri"/>
                <a:ea typeface="Calibri"/>
                <a:cs typeface="Calibri"/>
                <a:sym typeface="Calibri"/>
              </a:rPr>
              <a:t>comuns</a:t>
            </a:r>
            <a:r>
              <a:rPr lang="en-GB" dirty="0">
                <a:latin typeface="Calibri"/>
                <a:ea typeface="Calibri"/>
                <a:cs typeface="Calibri"/>
                <a:sym typeface="Calibri"/>
              </a:rPr>
              <a:t> de </a:t>
            </a:r>
            <a:r>
              <a:rPr lang="en-GB" dirty="0" err="1">
                <a:latin typeface="Calibri"/>
                <a:ea typeface="Calibri"/>
                <a:cs typeface="Calibri"/>
                <a:sym typeface="Calibri"/>
              </a:rPr>
              <a:t>sinais</a:t>
            </a:r>
            <a:r>
              <a:rPr lang="en-GB" dirty="0">
                <a:latin typeface="Calibri"/>
                <a:ea typeface="Calibri"/>
                <a:cs typeface="Calibri"/>
                <a:sym typeface="Calibri"/>
              </a:rPr>
              <a:t> de </a:t>
            </a:r>
            <a:r>
              <a:rPr lang="en-GB" dirty="0" err="1">
                <a:latin typeface="Calibri"/>
                <a:ea typeface="Calibri"/>
                <a:cs typeface="Calibri"/>
                <a:sym typeface="Calibri"/>
              </a:rPr>
              <a:t>angústia</a:t>
            </a:r>
            <a:r>
              <a:rPr lang="en-GB" dirty="0">
                <a:latin typeface="Calibri"/>
                <a:ea typeface="Calibri"/>
                <a:cs typeface="Calibri"/>
                <a:sym typeface="Calibri"/>
              </a:rPr>
              <a:t> </a:t>
            </a:r>
            <a:r>
              <a:rPr lang="en-GB" dirty="0" err="1">
                <a:latin typeface="Calibri"/>
                <a:ea typeface="Calibri"/>
                <a:cs typeface="Calibri"/>
                <a:sym typeface="Calibri"/>
              </a:rPr>
              <a:t>incluem</a:t>
            </a:r>
            <a:r>
              <a:rPr lang="en-GB" dirty="0">
                <a:latin typeface="Calibri"/>
                <a:ea typeface="Calibri"/>
                <a:cs typeface="Calibri"/>
                <a:sym typeface="Calibri"/>
              </a:rPr>
              <a:t> </a:t>
            </a:r>
            <a:r>
              <a:rPr lang="en-GB" i="1" dirty="0">
                <a:latin typeface="Calibri"/>
                <a:ea typeface="Calibri"/>
                <a:cs typeface="Calibri"/>
                <a:sym typeface="Calibri"/>
              </a:rPr>
              <a:t>(</a:t>
            </a:r>
            <a:r>
              <a:rPr lang="en-GB" i="1" u="sng" dirty="0">
                <a:solidFill>
                  <a:schemeClr val="hlink"/>
                </a:solidFill>
                <a:latin typeface="Calibri"/>
                <a:ea typeface="Calibri"/>
                <a:cs typeface="Calibri"/>
                <a:sym typeface="Calibri"/>
                <a:hlinkClick r:id="rId3"/>
              </a:rPr>
              <a:t>50</a:t>
            </a:r>
            <a:r>
              <a:rPr lang="en-GB" i="1" dirty="0">
                <a:latin typeface="Calibri"/>
                <a:ea typeface="Calibri"/>
                <a:cs typeface="Calibri"/>
                <a:sym typeface="Calibri"/>
              </a:rPr>
              <a:t>):</a:t>
            </a:r>
            <a:endParaRPr dirty="0">
              <a:latin typeface="Calibri"/>
              <a:ea typeface="Calibri"/>
              <a:cs typeface="Calibri"/>
              <a:sym typeface="Calibri"/>
            </a:endParaRP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inquietação; </a:t>
            </a:r>
          </a:p>
          <a:p>
            <a:r>
              <a:rPr lang="pt-BR" sz="1200" b="0" i="0" u="none" strike="noStrike" cap="none" dirty="0">
                <a:solidFill>
                  <a:schemeClr val="dk1"/>
                </a:solidFill>
                <a:effectLst/>
                <a:latin typeface="Calibri"/>
                <a:ea typeface="Calibri"/>
                <a:cs typeface="Calibri"/>
                <a:sym typeface="Calibri"/>
              </a:rPr>
              <a:t>• agitação; </a:t>
            </a:r>
          </a:p>
          <a:p>
            <a:r>
              <a:rPr lang="pt-BR" sz="1200" b="0" i="0" u="none" strike="noStrike" cap="none" dirty="0">
                <a:solidFill>
                  <a:schemeClr val="dk1"/>
                </a:solidFill>
                <a:effectLst/>
                <a:latin typeface="Calibri"/>
                <a:ea typeface="Calibri"/>
                <a:cs typeface="Calibri"/>
                <a:sym typeface="Calibri"/>
              </a:rPr>
              <a:t>• estimulação; </a:t>
            </a:r>
          </a:p>
          <a:p>
            <a:r>
              <a:rPr lang="pt-BR" sz="1200" b="0" i="0" u="none" strike="noStrike" cap="none" dirty="0">
                <a:solidFill>
                  <a:schemeClr val="dk1"/>
                </a:solidFill>
                <a:effectLst/>
                <a:latin typeface="Calibri"/>
                <a:ea typeface="Calibri"/>
                <a:cs typeface="Calibri"/>
                <a:sym typeface="Calibri"/>
              </a:rPr>
              <a:t>• falta de ar ou respiração rápida; </a:t>
            </a:r>
          </a:p>
          <a:p>
            <a:r>
              <a:rPr lang="pt-BR" sz="1200" b="0" i="0" u="none" strike="noStrike" cap="none" dirty="0">
                <a:solidFill>
                  <a:schemeClr val="dk1"/>
                </a:solidFill>
                <a:effectLst/>
                <a:latin typeface="Calibri"/>
                <a:ea typeface="Calibri"/>
                <a:cs typeface="Calibri"/>
                <a:sym typeface="Calibri"/>
              </a:rPr>
              <a:t>• sudorese; </a:t>
            </a:r>
          </a:p>
          <a:p>
            <a:r>
              <a:rPr lang="pt-BR" sz="1200" b="0" i="0" u="none" strike="noStrike" cap="none" dirty="0">
                <a:solidFill>
                  <a:schemeClr val="dk1"/>
                </a:solidFill>
                <a:effectLst/>
                <a:latin typeface="Calibri"/>
                <a:ea typeface="Calibri"/>
                <a:cs typeface="Calibri"/>
                <a:sym typeface="Calibri"/>
              </a:rPr>
              <a:t>• dentes cerrados; </a:t>
            </a:r>
          </a:p>
          <a:p>
            <a:r>
              <a:rPr lang="pt-BR" sz="1200" b="0" i="0" u="none" strike="noStrike" cap="none" dirty="0">
                <a:solidFill>
                  <a:schemeClr val="dk1"/>
                </a:solidFill>
                <a:effectLst/>
                <a:latin typeface="Calibri"/>
                <a:ea typeface="Calibri"/>
                <a:cs typeface="Calibri"/>
                <a:sym typeface="Calibri"/>
              </a:rPr>
              <a:t>• chorar; </a:t>
            </a:r>
          </a:p>
          <a:p>
            <a:r>
              <a:rPr lang="pt-BR" sz="1200" b="0" i="0" u="none" strike="noStrike" cap="none" dirty="0">
                <a:solidFill>
                  <a:schemeClr val="dk1"/>
                </a:solidFill>
                <a:effectLst/>
                <a:latin typeface="Calibri"/>
                <a:ea typeface="Calibri"/>
                <a:cs typeface="Calibri"/>
                <a:sym typeface="Calibri"/>
              </a:rPr>
              <a:t>• torcer as mãos; </a:t>
            </a:r>
          </a:p>
          <a:p>
            <a:r>
              <a:rPr lang="pt-BR" sz="1200" b="0" i="0" u="none" strike="noStrike" cap="none" dirty="0">
                <a:solidFill>
                  <a:schemeClr val="dk1"/>
                </a:solidFill>
                <a:effectLst/>
                <a:latin typeface="Calibri"/>
                <a:ea typeface="Calibri"/>
                <a:cs typeface="Calibri"/>
                <a:sym typeface="Calibri"/>
              </a:rPr>
              <a:t>• balançar; </a:t>
            </a:r>
          </a:p>
          <a:p>
            <a:r>
              <a:rPr lang="pt-BR" sz="1200" b="0" i="0" u="none" strike="noStrike" cap="none" dirty="0">
                <a:solidFill>
                  <a:schemeClr val="dk1"/>
                </a:solidFill>
                <a:effectLst/>
                <a:latin typeface="Calibri"/>
                <a:ea typeface="Calibri"/>
                <a:cs typeface="Calibri"/>
                <a:sym typeface="Calibri"/>
              </a:rPr>
              <a:t>• afastar-se; </a:t>
            </a:r>
          </a:p>
          <a:p>
            <a:r>
              <a:rPr lang="pt-BR" sz="1200" b="0" i="0" u="none" strike="noStrike" cap="none" dirty="0">
                <a:solidFill>
                  <a:schemeClr val="dk1"/>
                </a:solidFill>
                <a:effectLst/>
                <a:latin typeface="Calibri"/>
                <a:ea typeface="Calibri"/>
                <a:cs typeface="Calibri"/>
                <a:sym typeface="Calibri"/>
              </a:rPr>
              <a:t>• contato visual prolongado; </a:t>
            </a:r>
          </a:p>
          <a:p>
            <a:r>
              <a:rPr lang="pt-BR" sz="1200" b="0" i="0" u="none" strike="noStrike" cap="none" dirty="0">
                <a:solidFill>
                  <a:schemeClr val="dk1"/>
                </a:solidFill>
                <a:effectLst/>
                <a:latin typeface="Calibri"/>
                <a:ea typeface="Calibri"/>
                <a:cs typeface="Calibri"/>
                <a:sym typeface="Calibri"/>
              </a:rPr>
              <a:t>• aumento do volume da fala; </a:t>
            </a:r>
          </a:p>
          <a:p>
            <a:r>
              <a:rPr lang="pt-BR" sz="1200" b="0" i="0" u="none" strike="noStrike" cap="none" dirty="0">
                <a:solidFill>
                  <a:schemeClr val="dk1"/>
                </a:solidFill>
                <a:effectLst/>
                <a:latin typeface="Calibri"/>
                <a:ea typeface="Calibri"/>
                <a:cs typeface="Calibri"/>
                <a:sym typeface="Calibri"/>
              </a:rPr>
              <a:t>• agressão; </a:t>
            </a:r>
          </a:p>
          <a:p>
            <a:r>
              <a:rPr lang="pt-BR" sz="1200" b="0" i="0" u="none" strike="noStrike" cap="none" dirty="0">
                <a:solidFill>
                  <a:schemeClr val="dk1"/>
                </a:solidFill>
                <a:effectLst/>
                <a:latin typeface="Calibri"/>
                <a:ea typeface="Calibri"/>
                <a:cs typeface="Calibri"/>
                <a:sym typeface="Calibri"/>
              </a:rPr>
              <a:t>• ameaça de dano. </a:t>
            </a:r>
          </a:p>
          <a:p>
            <a:pPr marL="0" lvl="0" indent="0" algn="l" rtl="0">
              <a:spcBef>
                <a:spcPts val="0"/>
              </a:spcBef>
              <a:spcAft>
                <a:spcPts val="0"/>
              </a:spcAft>
              <a:buNone/>
            </a:pPr>
            <a:endParaRPr dirty="0"/>
          </a:p>
        </p:txBody>
      </p:sp>
      <p:sp>
        <p:nvSpPr>
          <p:cNvPr id="717" name="Google Shape;717;p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87</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88:notes"/>
          <p:cNvSpPr>
            <a:spLocks noGrp="1" noRot="1" noChangeAspect="1"/>
          </p:cNvSpPr>
          <p:nvPr>
            <p:ph type="sldImg" idx="2"/>
          </p:nvPr>
        </p:nvSpPr>
        <p:spPr>
          <a:xfrm>
            <a:off x="1782763" y="1143000"/>
            <a:ext cx="2492375" cy="14017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p88:notes"/>
          <p:cNvSpPr txBox="1">
            <a:spLocks noGrp="1"/>
          </p:cNvSpPr>
          <p:nvPr>
            <p:ph type="body" idx="1"/>
          </p:nvPr>
        </p:nvSpPr>
        <p:spPr>
          <a:xfrm>
            <a:off x="685800" y="2971800"/>
            <a:ext cx="5486400" cy="50292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GB" b="1" i="1" dirty="0" err="1">
                <a:latin typeface="Calibri"/>
                <a:ea typeface="Calibri"/>
                <a:cs typeface="Calibri"/>
                <a:sym typeface="Calibri"/>
              </a:rPr>
              <a:t>Exercício</a:t>
            </a:r>
            <a:r>
              <a:rPr lang="en-GB" b="1" i="1" dirty="0">
                <a:latin typeface="Calibri"/>
                <a:ea typeface="Calibri"/>
                <a:cs typeface="Calibri"/>
                <a:sym typeface="Calibri"/>
              </a:rPr>
              <a:t> 5.1: </a:t>
            </a:r>
            <a:r>
              <a:rPr lang="en-GB" b="1" i="1" dirty="0" err="1">
                <a:latin typeface="Calibri"/>
                <a:ea typeface="Calibri"/>
                <a:cs typeface="Calibri"/>
                <a:sym typeface="Calibri"/>
              </a:rPr>
              <a:t>Discussão</a:t>
            </a:r>
            <a:r>
              <a:rPr lang="en-GB" b="1" i="1" dirty="0">
                <a:latin typeface="Calibri"/>
                <a:ea typeface="Calibri"/>
                <a:cs typeface="Calibri"/>
                <a:sym typeface="Calibri"/>
              </a:rPr>
              <a:t>: </a:t>
            </a:r>
            <a:r>
              <a:rPr lang="en-GB" b="1" i="1" dirty="0" err="1">
                <a:latin typeface="Calibri"/>
                <a:ea typeface="Calibri"/>
                <a:cs typeface="Calibri"/>
                <a:sym typeface="Calibri"/>
              </a:rPr>
              <a:t>compreendendo</a:t>
            </a:r>
            <a:r>
              <a:rPr lang="en-GB" b="1" i="1" dirty="0">
                <a:latin typeface="Calibri"/>
                <a:ea typeface="Calibri"/>
                <a:cs typeface="Calibri"/>
                <a:sym typeface="Calibri"/>
              </a:rPr>
              <a:t> </a:t>
            </a:r>
            <a:r>
              <a:rPr lang="en-GB" b="1" i="1" dirty="0" err="1">
                <a:latin typeface="Calibri"/>
                <a:ea typeface="Calibri"/>
                <a:cs typeface="Calibri"/>
                <a:sym typeface="Calibri"/>
              </a:rPr>
              <a:t>sensibilidades</a:t>
            </a:r>
            <a:r>
              <a:rPr lang="en-GB" b="1" i="1" dirty="0">
                <a:latin typeface="Calibri"/>
                <a:ea typeface="Calibri"/>
                <a:cs typeface="Calibri"/>
                <a:sym typeface="Calibri"/>
              </a:rPr>
              <a:t> e </a:t>
            </a:r>
            <a:r>
              <a:rPr lang="en-GB" b="1" i="1" dirty="0" err="1">
                <a:latin typeface="Calibri"/>
                <a:ea typeface="Calibri"/>
                <a:cs typeface="Calibri"/>
                <a:sym typeface="Calibri"/>
              </a:rPr>
              <a:t>padrões</a:t>
            </a:r>
            <a:r>
              <a:rPr lang="en-GB" b="1" i="1" dirty="0">
                <a:latin typeface="Calibri"/>
                <a:ea typeface="Calibri"/>
                <a:cs typeface="Calibri"/>
                <a:sym typeface="Calibri"/>
              </a:rPr>
              <a:t> de </a:t>
            </a:r>
            <a:r>
              <a:rPr lang="en-GB" b="1" i="1" dirty="0" err="1">
                <a:latin typeface="Calibri"/>
                <a:ea typeface="Calibri"/>
                <a:cs typeface="Calibri"/>
                <a:sym typeface="Calibri"/>
              </a:rPr>
              <a:t>reações</a:t>
            </a:r>
            <a:r>
              <a:rPr lang="en-GB" b="1" i="1" dirty="0">
                <a:latin typeface="Calibri"/>
                <a:ea typeface="Calibri"/>
                <a:cs typeface="Calibri"/>
                <a:sym typeface="Calibri"/>
              </a:rPr>
              <a:t> (30 min.)</a:t>
            </a:r>
            <a:endParaRPr dirty="0">
              <a:latin typeface="Calibri"/>
              <a:ea typeface="Calibri"/>
              <a:cs typeface="Calibri"/>
              <a:sym typeface="Calibri"/>
            </a:endParaRPr>
          </a:p>
          <a:p>
            <a:pPr marL="0" lvl="0" indent="0" algn="just" rtl="0">
              <a:lnSpc>
                <a:spcPct val="115000"/>
              </a:lnSpc>
              <a:spcBef>
                <a:spcPts val="600"/>
              </a:spcBef>
              <a:spcAft>
                <a:spcPts val="0"/>
              </a:spcAft>
              <a:buNone/>
            </a:pPr>
            <a:r>
              <a:rPr lang="en-GB" dirty="0">
                <a:solidFill>
                  <a:srgbClr val="4F81BD"/>
                </a:solidFill>
                <a:latin typeface="Calibri"/>
                <a:ea typeface="Calibri"/>
                <a:cs typeface="Calibri"/>
                <a:sym typeface="Calibri"/>
              </a:rPr>
              <a:t>Este </a:t>
            </a:r>
            <a:r>
              <a:rPr lang="en-GB" dirty="0" err="1">
                <a:solidFill>
                  <a:srgbClr val="4F81BD"/>
                </a:solidFill>
                <a:latin typeface="Calibri"/>
                <a:ea typeface="Calibri"/>
                <a:cs typeface="Calibri"/>
                <a:sym typeface="Calibri"/>
              </a:rPr>
              <a:t>exercício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ajudará</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perceber</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muitas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têm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sensibilidades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semelhantes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independentemente</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sua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saúde</a:t>
            </a:r>
            <a:r>
              <a:rPr lang="en-GB" dirty="0">
                <a:solidFill>
                  <a:srgbClr val="4F81BD"/>
                </a:solidFill>
                <a:latin typeface="Calibri"/>
                <a:ea typeface="Calibri"/>
                <a:cs typeface="Calibri"/>
                <a:sym typeface="Calibri"/>
              </a:rPr>
              <a:t> mental, e que </a:t>
            </a:r>
            <a:r>
              <a:rPr lang="en-GB" dirty="0" err="1">
                <a:solidFill>
                  <a:srgbClr val="4F81BD"/>
                </a:solidFill>
                <a:latin typeface="Calibri"/>
                <a:ea typeface="Calibri"/>
                <a:cs typeface="Calibri"/>
                <a:sym typeface="Calibri"/>
              </a:rPr>
              <a:t>é</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importante</a:t>
            </a:r>
            <a:r>
              <a:rPr lang="en-GB" dirty="0">
                <a:solidFill>
                  <a:srgbClr val="4F81BD"/>
                </a:solidFill>
                <a:latin typeface="Calibri"/>
                <a:ea typeface="Calibri"/>
                <a:cs typeface="Calibri"/>
                <a:sym typeface="Calibri"/>
              </a:rPr>
              <a:t> responder </a:t>
            </a:r>
            <a:r>
              <a:rPr lang="en-GB" dirty="0" err="1">
                <a:solidFill>
                  <a:srgbClr val="4F81BD"/>
                </a:solidFill>
                <a:latin typeface="Calibri"/>
                <a:ea typeface="Calibri"/>
                <a:cs typeface="Calibri"/>
                <a:sym typeface="Calibri"/>
              </a:rPr>
              <a:t>às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sensibilidades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uns</a:t>
            </a:r>
            <a:r>
              <a:rPr lang="en-GB" dirty="0">
                <a:solidFill>
                  <a:srgbClr val="4F81BD"/>
                </a:solidFill>
                <a:latin typeface="Calibri"/>
                <a:ea typeface="Calibri"/>
                <a:cs typeface="Calibri"/>
                <a:sym typeface="Calibri"/>
              </a:rPr>
              <a:t> dos outros com </a:t>
            </a:r>
            <a:r>
              <a:rPr lang="en-GB" dirty="0" err="1">
                <a:solidFill>
                  <a:srgbClr val="4F81BD"/>
                </a:solidFill>
                <a:latin typeface="Calibri"/>
                <a:ea typeface="Calibri"/>
                <a:cs typeface="Calibri"/>
                <a:sym typeface="Calibri"/>
              </a:rPr>
              <a:t>paciência</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empatia</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just" rtl="0">
              <a:lnSpc>
                <a:spcPct val="115000"/>
              </a:lnSpc>
              <a:spcBef>
                <a:spcPts val="600"/>
              </a:spcBef>
              <a:spcAft>
                <a:spcPts val="0"/>
              </a:spcAft>
              <a:buNone/>
            </a:pPr>
            <a:r>
              <a:rPr lang="en-GB" dirty="0" err="1">
                <a:solidFill>
                  <a:srgbClr val="4F81BD"/>
                </a:solidFill>
                <a:latin typeface="Calibri"/>
                <a:ea typeface="Calibri"/>
                <a:cs typeface="Calibri"/>
                <a:sym typeface="Calibri"/>
              </a:rPr>
              <a:t>Comece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convidando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pensar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sobre</a:t>
            </a:r>
            <a:r>
              <a:rPr lang="en-GB" dirty="0">
                <a:solidFill>
                  <a:srgbClr val="4F81BD"/>
                </a:solidFill>
                <a:latin typeface="Calibri"/>
                <a:ea typeface="Calibri"/>
                <a:cs typeface="Calibri"/>
                <a:sym typeface="Calibri"/>
              </a:rPr>
              <a:t> o que </a:t>
            </a:r>
            <a:r>
              <a:rPr lang="en-GB" b="1" i="1" u="sng"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faz</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sentir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medo</a:t>
            </a:r>
            <a:r>
              <a:rPr lang="en-GB" dirty="0">
                <a:solidFill>
                  <a:srgbClr val="4F81BD"/>
                </a:solidFill>
                <a:latin typeface="Calibri"/>
                <a:ea typeface="Calibri"/>
                <a:cs typeface="Calibri"/>
                <a:sym typeface="Calibri"/>
              </a:rPr>
              <a:t>, tristeza, </a:t>
            </a:r>
            <a:r>
              <a:rPr lang="en-GB" dirty="0" err="1">
                <a:solidFill>
                  <a:srgbClr val="4F81BD"/>
                </a:solidFill>
                <a:latin typeface="Calibri"/>
                <a:ea typeface="Calibri"/>
                <a:cs typeface="Calibri"/>
                <a:sym typeface="Calibri"/>
              </a:rPr>
              <a:t>raiva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ansiedade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estresse</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600"/>
              </a:spcBef>
              <a:spcAft>
                <a:spcPts val="0"/>
              </a:spcAft>
              <a:buNone/>
            </a:pPr>
            <a:r>
              <a:rPr lang="en-GB" dirty="0" err="1">
                <a:solidFill>
                  <a:srgbClr val="4F81BD"/>
                </a:solidFill>
                <a:latin typeface="Calibri"/>
                <a:ea typeface="Calibri"/>
                <a:cs typeface="Calibri"/>
                <a:sym typeface="Calibri"/>
              </a:rPr>
              <a:t>Faça</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seguinte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pergunta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grupo</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faça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lista</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ideias</a:t>
            </a:r>
            <a:r>
              <a:rPr lang="en-GB" dirty="0">
                <a:solidFill>
                  <a:srgbClr val="4F81BD"/>
                </a:solidFill>
                <a:latin typeface="Calibri"/>
                <a:ea typeface="Calibri"/>
                <a:cs typeface="Calibri"/>
                <a:sym typeface="Calibri"/>
              </a:rPr>
              <a:t> no flipchart. </a:t>
            </a:r>
            <a:endParaRPr dirty="0">
              <a:latin typeface="Calibri"/>
              <a:ea typeface="Calibri"/>
              <a:cs typeface="Calibri"/>
              <a:sym typeface="Calibri"/>
            </a:endParaRPr>
          </a:p>
          <a:p>
            <a:pPr marL="171450" lvl="0" indent="-171450" algn="just" rtl="0">
              <a:lnSpc>
                <a:spcPct val="115000"/>
              </a:lnSpc>
              <a:spcBef>
                <a:spcPts val="600"/>
              </a:spcBef>
              <a:spcAft>
                <a:spcPts val="0"/>
              </a:spcAft>
              <a:buClr>
                <a:schemeClr val="dk1"/>
              </a:buClr>
              <a:buSzPts val="1200"/>
              <a:buFont typeface="Arial"/>
              <a:buChar char="•"/>
            </a:pPr>
            <a:r>
              <a:rPr lang="en-GB" b="1" dirty="0">
                <a:latin typeface="Calibri"/>
                <a:ea typeface="Calibri"/>
                <a:cs typeface="Calibri"/>
                <a:sym typeface="Calibri"/>
              </a:rPr>
              <a:t>O que </a:t>
            </a:r>
            <a:r>
              <a:rPr lang="en-GB" b="1" dirty="0" err="1">
                <a:latin typeface="Calibri"/>
                <a:ea typeface="Calibri"/>
                <a:cs typeface="Calibri"/>
                <a:sym typeface="Calibri"/>
              </a:rPr>
              <a:t>faz</a:t>
            </a:r>
            <a:r>
              <a:rPr lang="en-GB" b="1" dirty="0">
                <a:latin typeface="Calibri"/>
                <a:ea typeface="Calibri"/>
                <a:cs typeface="Calibri"/>
                <a:sym typeface="Calibri"/>
              </a:rPr>
              <a:t> </a:t>
            </a:r>
            <a:r>
              <a:rPr lang="en-GB" b="1" dirty="0" err="1">
                <a:latin typeface="Calibri"/>
                <a:ea typeface="Calibri"/>
                <a:cs typeface="Calibri"/>
                <a:sym typeface="Calibri"/>
              </a:rPr>
              <a:t>você</a:t>
            </a:r>
            <a:r>
              <a:rPr lang="en-GB" b="1" dirty="0">
                <a:latin typeface="Calibri"/>
                <a:ea typeface="Calibri"/>
                <a:cs typeface="Calibri"/>
                <a:sym typeface="Calibri"/>
              </a:rPr>
              <a:t> se </a:t>
            </a:r>
            <a:r>
              <a:rPr lang="en-GB" b="1" dirty="0" err="1">
                <a:latin typeface="Calibri"/>
                <a:ea typeface="Calibri"/>
                <a:cs typeface="Calibri"/>
                <a:sym typeface="Calibri"/>
              </a:rPr>
              <a:t>sentir</a:t>
            </a:r>
            <a:r>
              <a:rPr lang="en-GB" b="1" dirty="0">
                <a:latin typeface="Calibri"/>
                <a:ea typeface="Calibri"/>
                <a:cs typeface="Calibri"/>
                <a:sym typeface="Calibri"/>
              </a:rPr>
              <a:t> </a:t>
            </a:r>
            <a:r>
              <a:rPr lang="en-GB" b="1" dirty="0" err="1">
                <a:latin typeface="Calibri"/>
                <a:ea typeface="Calibri"/>
                <a:cs typeface="Calibri"/>
                <a:sym typeface="Calibri"/>
              </a:rPr>
              <a:t>assustado</a:t>
            </a:r>
            <a:r>
              <a:rPr lang="en-GB" b="1" dirty="0">
                <a:latin typeface="Calibri"/>
                <a:ea typeface="Calibri"/>
                <a:cs typeface="Calibri"/>
                <a:sym typeface="Calibri"/>
              </a:rPr>
              <a:t>, </a:t>
            </a:r>
            <a:r>
              <a:rPr lang="en-GB" b="1" dirty="0" err="1">
                <a:latin typeface="Calibri"/>
                <a:ea typeface="Calibri"/>
                <a:cs typeface="Calibri"/>
                <a:sym typeface="Calibri"/>
              </a:rPr>
              <a:t>chateado</a:t>
            </a:r>
            <a:r>
              <a:rPr lang="en-GB" b="1" dirty="0">
                <a:latin typeface="Calibri"/>
                <a:ea typeface="Calibri"/>
                <a:cs typeface="Calibri"/>
                <a:sym typeface="Calibri"/>
              </a:rPr>
              <a:t>, </a:t>
            </a:r>
            <a:r>
              <a:rPr lang="en-GB" b="1" dirty="0" err="1">
                <a:latin typeface="Calibri"/>
                <a:ea typeface="Calibri"/>
                <a:cs typeface="Calibri"/>
                <a:sym typeface="Calibri"/>
              </a:rPr>
              <a:t>irritado</a:t>
            </a:r>
            <a:r>
              <a:rPr lang="en-GB" b="1" dirty="0">
                <a:latin typeface="Calibri"/>
                <a:ea typeface="Calibri"/>
                <a:cs typeface="Calibri"/>
                <a:sym typeface="Calibri"/>
              </a:rPr>
              <a:t>, </a:t>
            </a:r>
            <a:r>
              <a:rPr lang="en-GB" b="1" dirty="0" err="1">
                <a:latin typeface="Calibri"/>
                <a:ea typeface="Calibri"/>
                <a:cs typeface="Calibri"/>
                <a:sym typeface="Calibri"/>
              </a:rPr>
              <a:t>ansioso</a:t>
            </a:r>
            <a:r>
              <a:rPr lang="en-GB" b="1" dirty="0">
                <a:latin typeface="Calibri"/>
                <a:ea typeface="Calibri"/>
                <a:cs typeface="Calibri"/>
                <a:sym typeface="Calibri"/>
              </a:rPr>
              <a:t> </a:t>
            </a:r>
            <a:r>
              <a:rPr lang="en-GB" b="1" dirty="0" err="1">
                <a:latin typeface="Calibri"/>
                <a:ea typeface="Calibri"/>
                <a:cs typeface="Calibri"/>
                <a:sym typeface="Calibri"/>
              </a:rPr>
              <a:t>ou</a:t>
            </a:r>
            <a:r>
              <a:rPr lang="en-GB" b="1" dirty="0">
                <a:latin typeface="Calibri"/>
                <a:ea typeface="Calibri"/>
                <a:cs typeface="Calibri"/>
                <a:sym typeface="Calibri"/>
              </a:rPr>
              <a:t> </a:t>
            </a:r>
            <a:r>
              <a:rPr lang="en-GB" b="1" dirty="0" err="1">
                <a:latin typeface="Calibri"/>
                <a:ea typeface="Calibri"/>
                <a:cs typeface="Calibri"/>
                <a:sym typeface="Calibri"/>
              </a:rPr>
              <a:t>angustiado</a:t>
            </a:r>
            <a:r>
              <a:rPr lang="en-GB" b="1" dirty="0">
                <a:latin typeface="Calibri"/>
                <a:ea typeface="Calibri"/>
                <a:cs typeface="Calibri"/>
                <a:sym typeface="Calibri"/>
              </a:rPr>
              <a:t>, o que </a:t>
            </a:r>
            <a:r>
              <a:rPr lang="en-GB" b="1" dirty="0" err="1">
                <a:latin typeface="Calibri"/>
                <a:ea typeface="Calibri"/>
                <a:cs typeface="Calibri"/>
                <a:sym typeface="Calibri"/>
              </a:rPr>
              <a:t>pode</a:t>
            </a:r>
            <a:r>
              <a:rPr lang="en-GB" b="1" dirty="0">
                <a:latin typeface="Calibri"/>
                <a:ea typeface="Calibri"/>
                <a:cs typeface="Calibri"/>
                <a:sym typeface="Calibri"/>
              </a:rPr>
              <a:t> </a:t>
            </a:r>
            <a:r>
              <a:rPr lang="en-GB" b="1" dirty="0" err="1">
                <a:latin typeface="Calibri"/>
                <a:ea typeface="Calibri"/>
                <a:cs typeface="Calibri"/>
                <a:sym typeface="Calibri"/>
              </a:rPr>
              <a:t>fazer</a:t>
            </a:r>
            <a:r>
              <a:rPr lang="en-GB" b="1" dirty="0">
                <a:latin typeface="Calibri"/>
                <a:ea typeface="Calibri"/>
                <a:cs typeface="Calibri"/>
                <a:sym typeface="Calibri"/>
              </a:rPr>
              <a:t> com que </a:t>
            </a:r>
            <a:r>
              <a:rPr lang="en-GB" b="1" dirty="0" err="1">
                <a:latin typeface="Calibri"/>
                <a:ea typeface="Calibri"/>
                <a:cs typeface="Calibri"/>
                <a:sym typeface="Calibri"/>
              </a:rPr>
              <a:t>você</a:t>
            </a:r>
            <a:r>
              <a:rPr lang="en-GB" b="1" dirty="0">
                <a:latin typeface="Calibri"/>
                <a:ea typeface="Calibri"/>
                <a:cs typeface="Calibri"/>
                <a:sym typeface="Calibri"/>
              </a:rPr>
              <a:t> </a:t>
            </a:r>
            <a:r>
              <a:rPr lang="en-GB" b="1" dirty="0" err="1">
                <a:latin typeface="Calibri"/>
                <a:ea typeface="Calibri"/>
                <a:cs typeface="Calibri"/>
                <a:sym typeface="Calibri"/>
              </a:rPr>
              <a:t>aja</a:t>
            </a:r>
            <a:r>
              <a:rPr lang="en-GB" b="1" dirty="0">
                <a:latin typeface="Calibri"/>
                <a:ea typeface="Calibri"/>
                <a:cs typeface="Calibri"/>
                <a:sym typeface="Calibri"/>
              </a:rPr>
              <a:t> de </a:t>
            </a:r>
            <a:r>
              <a:rPr lang="en-GB" b="1" dirty="0" err="1">
                <a:latin typeface="Calibri"/>
                <a:ea typeface="Calibri"/>
                <a:cs typeface="Calibri"/>
                <a:sym typeface="Calibri"/>
              </a:rPr>
              <a:t>uma</a:t>
            </a:r>
            <a:r>
              <a:rPr lang="en-GB" b="1" dirty="0">
                <a:latin typeface="Calibri"/>
                <a:ea typeface="Calibri"/>
                <a:cs typeface="Calibri"/>
                <a:sym typeface="Calibri"/>
              </a:rPr>
              <a:t> </a:t>
            </a:r>
            <a:r>
              <a:rPr lang="en-GB" b="1" dirty="0" err="1">
                <a:latin typeface="Calibri"/>
                <a:ea typeface="Calibri"/>
                <a:cs typeface="Calibri"/>
                <a:sym typeface="Calibri"/>
              </a:rPr>
              <a:t>maneira</a:t>
            </a:r>
            <a:r>
              <a:rPr lang="en-GB" b="1" dirty="0">
                <a:latin typeface="Calibri"/>
                <a:ea typeface="Calibri"/>
                <a:cs typeface="Calibri"/>
                <a:sym typeface="Calibri"/>
              </a:rPr>
              <a:t> que </a:t>
            </a:r>
            <a:r>
              <a:rPr lang="en-GB" b="1" dirty="0" err="1">
                <a:latin typeface="Calibri"/>
                <a:ea typeface="Calibri"/>
                <a:cs typeface="Calibri"/>
                <a:sym typeface="Calibri"/>
              </a:rPr>
              <a:t>pode</a:t>
            </a:r>
            <a:r>
              <a:rPr lang="en-GB" b="1" dirty="0">
                <a:latin typeface="Calibri"/>
                <a:ea typeface="Calibri"/>
                <a:cs typeface="Calibri"/>
                <a:sym typeface="Calibri"/>
              </a:rPr>
              <a:t> ser </a:t>
            </a:r>
            <a:r>
              <a:rPr lang="en-GB" b="1" dirty="0" err="1">
                <a:latin typeface="Calibri"/>
                <a:ea typeface="Calibri"/>
                <a:cs typeface="Calibri"/>
                <a:sym typeface="Calibri"/>
              </a:rPr>
              <a:t>perturbadora</a:t>
            </a:r>
            <a:r>
              <a:rPr lang="en-GB" b="1" dirty="0">
                <a:latin typeface="Calibri"/>
                <a:ea typeface="Calibri"/>
                <a:cs typeface="Calibri"/>
                <a:sym typeface="Calibri"/>
              </a:rPr>
              <a:t> para </a:t>
            </a:r>
            <a:r>
              <a:rPr lang="en-GB" b="1" dirty="0" err="1">
                <a:latin typeface="Calibri"/>
                <a:ea typeface="Calibri"/>
                <a:cs typeface="Calibri"/>
                <a:sym typeface="Calibri"/>
              </a:rPr>
              <a:t>os</a:t>
            </a:r>
            <a:r>
              <a:rPr lang="en-GB" b="1" dirty="0">
                <a:latin typeface="Calibri"/>
                <a:ea typeface="Calibri"/>
                <a:cs typeface="Calibri"/>
                <a:sym typeface="Calibri"/>
              </a:rPr>
              <a:t> outros (</a:t>
            </a:r>
            <a:r>
              <a:rPr lang="en-GB" b="1" dirty="0" err="1">
                <a:latin typeface="Calibri"/>
                <a:ea typeface="Calibri"/>
                <a:cs typeface="Calibri"/>
                <a:sym typeface="Calibri"/>
              </a:rPr>
              <a:t>por</a:t>
            </a:r>
            <a:r>
              <a:rPr lang="en-GB" b="1" dirty="0">
                <a:latin typeface="Calibri"/>
                <a:ea typeface="Calibri"/>
                <a:cs typeface="Calibri"/>
                <a:sym typeface="Calibri"/>
              </a:rPr>
              <a:t> </a:t>
            </a:r>
            <a:r>
              <a:rPr lang="en-GB" b="1" dirty="0" err="1">
                <a:latin typeface="Calibri"/>
                <a:ea typeface="Calibri"/>
                <a:cs typeface="Calibri"/>
                <a:sym typeface="Calibri"/>
              </a:rPr>
              <a:t>exemplo</a:t>
            </a:r>
            <a:r>
              <a:rPr lang="en-GB" b="1" dirty="0">
                <a:latin typeface="Calibri"/>
                <a:ea typeface="Calibri"/>
                <a:cs typeface="Calibri"/>
                <a:sym typeface="Calibri"/>
              </a:rPr>
              <a:t>, </a:t>
            </a:r>
            <a:r>
              <a:rPr lang="en-GB" b="1" dirty="0" err="1">
                <a:latin typeface="Calibri"/>
                <a:ea typeface="Calibri"/>
                <a:cs typeface="Calibri"/>
                <a:sym typeface="Calibri"/>
              </a:rPr>
              <a:t>perder</a:t>
            </a:r>
            <a:r>
              <a:rPr lang="en-GB" b="1" dirty="0">
                <a:latin typeface="Calibri"/>
                <a:ea typeface="Calibri"/>
                <a:cs typeface="Calibri"/>
                <a:sym typeface="Calibri"/>
              </a:rPr>
              <a:t> a </a:t>
            </a:r>
            <a:r>
              <a:rPr lang="en-GB" b="1" dirty="0" err="1">
                <a:latin typeface="Calibri"/>
                <a:ea typeface="Calibri"/>
                <a:cs typeface="Calibri"/>
                <a:sym typeface="Calibri"/>
              </a:rPr>
              <a:t>paciência</a:t>
            </a:r>
            <a:r>
              <a:rPr lang="en-GB" b="1" dirty="0">
                <a:latin typeface="Calibri"/>
                <a:ea typeface="Calibri"/>
                <a:cs typeface="Calibri"/>
                <a:sym typeface="Calibri"/>
              </a:rPr>
              <a:t>, </a:t>
            </a:r>
            <a:r>
              <a:rPr lang="en-GB" b="1" dirty="0" err="1">
                <a:latin typeface="Calibri"/>
                <a:ea typeface="Calibri"/>
                <a:cs typeface="Calibri"/>
                <a:sym typeface="Calibri"/>
              </a:rPr>
              <a:t>chorar</a:t>
            </a:r>
            <a:r>
              <a:rPr lang="en-GB" b="1" dirty="0">
                <a:latin typeface="Calibri"/>
                <a:ea typeface="Calibri"/>
                <a:cs typeface="Calibri"/>
                <a:sym typeface="Calibri"/>
              </a:rPr>
              <a:t>, </a:t>
            </a:r>
            <a:r>
              <a:rPr lang="en-GB" b="1" dirty="0" err="1">
                <a:latin typeface="Calibri"/>
                <a:ea typeface="Calibri"/>
                <a:cs typeface="Calibri"/>
                <a:sym typeface="Calibri"/>
              </a:rPr>
              <a:t>entrar</a:t>
            </a:r>
            <a:r>
              <a:rPr lang="en-GB" b="1" dirty="0">
                <a:latin typeface="Calibri"/>
                <a:ea typeface="Calibri"/>
                <a:cs typeface="Calibri"/>
                <a:sym typeface="Calibri"/>
              </a:rPr>
              <a:t> </a:t>
            </a:r>
            <a:r>
              <a:rPr lang="en-GB" b="1" dirty="0" err="1">
                <a:latin typeface="Calibri"/>
                <a:ea typeface="Calibri"/>
                <a:cs typeface="Calibri"/>
                <a:sym typeface="Calibri"/>
              </a:rPr>
              <a:t>em</a:t>
            </a:r>
            <a:r>
              <a:rPr lang="en-GB" b="1" dirty="0">
                <a:latin typeface="Calibri"/>
                <a:ea typeface="Calibri"/>
                <a:cs typeface="Calibri"/>
                <a:sym typeface="Calibri"/>
              </a:rPr>
              <a:t> </a:t>
            </a:r>
            <a:r>
              <a:rPr lang="en-GB" b="1" dirty="0" err="1">
                <a:latin typeface="Calibri"/>
                <a:ea typeface="Calibri"/>
                <a:cs typeface="Calibri"/>
                <a:sym typeface="Calibri"/>
              </a:rPr>
              <a:t>confronto</a:t>
            </a:r>
            <a:r>
              <a:rPr lang="en-GB" b="1" dirty="0">
                <a:latin typeface="Calibri"/>
                <a:ea typeface="Calibri"/>
                <a:cs typeface="Calibri"/>
                <a:sym typeface="Calibri"/>
              </a:rPr>
              <a:t> etc.)? </a:t>
            </a:r>
          </a:p>
          <a:p>
            <a:pPr marL="0" lvl="0" indent="0" algn="just" rtl="0">
              <a:lnSpc>
                <a:spcPct val="115000"/>
              </a:lnSpc>
              <a:spcBef>
                <a:spcPts val="600"/>
              </a:spcBef>
              <a:spcAft>
                <a:spcPts val="0"/>
              </a:spcAft>
              <a:buNone/>
            </a:pPr>
            <a:r>
              <a:rPr lang="en-GB" dirty="0" err="1">
                <a:solidFill>
                  <a:srgbClr val="4F81BD"/>
                </a:solidFill>
                <a:latin typeface="Calibri"/>
                <a:ea typeface="Calibri"/>
                <a:cs typeface="Calibri"/>
                <a:sym typeface="Calibri"/>
              </a:rPr>
              <a:t>Após</a:t>
            </a:r>
            <a:r>
              <a:rPr lang="en-GB" dirty="0">
                <a:solidFill>
                  <a:srgbClr val="4F81BD"/>
                </a:solidFill>
                <a:latin typeface="Calibri"/>
                <a:ea typeface="Calibri"/>
                <a:cs typeface="Calibri"/>
                <a:sym typeface="Calibri"/>
              </a:rPr>
              <a:t> 1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2 </a:t>
            </a:r>
            <a:r>
              <a:rPr lang="en-GB" dirty="0" err="1">
                <a:solidFill>
                  <a:srgbClr val="4F81BD"/>
                </a:solidFill>
                <a:latin typeface="Calibri"/>
                <a:ea typeface="Calibri"/>
                <a:cs typeface="Calibri"/>
                <a:sym typeface="Calibri"/>
              </a:rPr>
              <a:t>minutos</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reflexão</a:t>
            </a:r>
            <a:r>
              <a:rPr lang="en-GB" dirty="0">
                <a:solidFill>
                  <a:srgbClr val="4F81BD"/>
                </a:solidFill>
                <a:latin typeface="Calibri"/>
                <a:ea typeface="Calibri"/>
                <a:cs typeface="Calibri"/>
                <a:sym typeface="Calibri"/>
              </a:rPr>
              <a:t> individual, </a:t>
            </a:r>
            <a:r>
              <a:rPr lang="en-GB" dirty="0" err="1">
                <a:solidFill>
                  <a:srgbClr val="4F81BD"/>
                </a:solidFill>
                <a:latin typeface="Calibri"/>
                <a:ea typeface="Calibri"/>
                <a:cs typeface="Calibri"/>
                <a:sym typeface="Calibri"/>
              </a:rPr>
              <a:t>convide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compartilhar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suas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ideias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Faça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lista</a:t>
            </a:r>
            <a:r>
              <a:rPr lang="en-GB" dirty="0">
                <a:solidFill>
                  <a:srgbClr val="4F81BD"/>
                </a:solidFill>
                <a:latin typeface="Calibri"/>
                <a:ea typeface="Calibri"/>
                <a:cs typeface="Calibri"/>
                <a:sym typeface="Calibri"/>
              </a:rPr>
              <a:t> das </a:t>
            </a:r>
            <a:r>
              <a:rPr lang="en-GB" dirty="0" err="1">
                <a:solidFill>
                  <a:srgbClr val="4F81BD"/>
                </a:solidFill>
                <a:latin typeface="Calibri"/>
                <a:ea typeface="Calibri"/>
                <a:cs typeface="Calibri"/>
                <a:sym typeface="Calibri"/>
              </a:rPr>
              <a:t>respostas</a:t>
            </a:r>
            <a:r>
              <a:rPr lang="en-GB" dirty="0">
                <a:solidFill>
                  <a:srgbClr val="4F81BD"/>
                </a:solidFill>
                <a:latin typeface="Calibri"/>
                <a:ea typeface="Calibri"/>
                <a:cs typeface="Calibri"/>
                <a:sym typeface="Calibri"/>
              </a:rPr>
              <a:t> no flipchart. </a:t>
            </a:r>
            <a:endParaRPr dirty="0">
              <a:latin typeface="Calibri"/>
              <a:ea typeface="Calibri"/>
              <a:cs typeface="Calibri"/>
              <a:sym typeface="Calibri"/>
            </a:endParaRPr>
          </a:p>
          <a:p>
            <a:pPr marL="0" lvl="0" indent="0" algn="just" rtl="0">
              <a:lnSpc>
                <a:spcPct val="115000"/>
              </a:lnSpc>
              <a:spcBef>
                <a:spcPts val="600"/>
              </a:spcBef>
              <a:spcAft>
                <a:spcPts val="0"/>
              </a:spcAft>
              <a:buNone/>
            </a:pP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podem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exemplos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semelhantes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da </a:t>
            </a:r>
            <a:r>
              <a:rPr lang="en-GB" dirty="0" err="1">
                <a:solidFill>
                  <a:srgbClr val="4F81BD"/>
                </a:solidFill>
                <a:latin typeface="Calibri"/>
                <a:ea typeface="Calibri"/>
                <a:cs typeface="Calibri"/>
                <a:sym typeface="Calibri"/>
              </a:rPr>
              <a:t>apresentação</a:t>
            </a:r>
            <a:r>
              <a:rPr lang="en-GB" dirty="0">
                <a:solidFill>
                  <a:srgbClr val="4F81BD"/>
                </a:solidFill>
                <a:latin typeface="Calibri"/>
                <a:ea typeface="Calibri"/>
                <a:cs typeface="Calibri"/>
                <a:sym typeface="Calibri"/>
              </a:rPr>
              <a:t> anterior.</a:t>
            </a:r>
            <a:endParaRPr dirty="0">
              <a:latin typeface="Calibri"/>
              <a:ea typeface="Calibri"/>
              <a:cs typeface="Calibri"/>
              <a:sym typeface="Calibri"/>
            </a:endParaRPr>
          </a:p>
          <a:p>
            <a:pPr marL="0" lvl="0" indent="0" algn="just" rtl="0">
              <a:lnSpc>
                <a:spcPct val="115000"/>
              </a:lnSpc>
              <a:spcBef>
                <a:spcPts val="600"/>
              </a:spcBef>
              <a:spcAft>
                <a:spcPts val="0"/>
              </a:spcAft>
              <a:buNone/>
            </a:pPr>
            <a:r>
              <a:rPr lang="en-GB" dirty="0" err="1">
                <a:solidFill>
                  <a:srgbClr val="4F81BD"/>
                </a:solidFill>
                <a:latin typeface="Calibri"/>
                <a:ea typeface="Calibri"/>
                <a:cs typeface="Calibri"/>
                <a:sym typeface="Calibri"/>
              </a:rPr>
              <a:t>Depois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tiverem</a:t>
            </a:r>
            <a:r>
              <a:rPr lang="en-GB" dirty="0">
                <a:solidFill>
                  <a:srgbClr val="4F81BD"/>
                </a:solidFill>
                <a:latin typeface="Calibri"/>
                <a:ea typeface="Calibri"/>
                <a:cs typeface="Calibri"/>
                <a:sym typeface="Calibri"/>
              </a:rPr>
              <a:t> dado </a:t>
            </a:r>
            <a:r>
              <a:rPr lang="en-GB" dirty="0" err="1">
                <a:solidFill>
                  <a:srgbClr val="4F81BD"/>
                </a:solidFill>
                <a:latin typeface="Calibri"/>
                <a:ea typeface="Calibri"/>
                <a:cs typeface="Calibri"/>
                <a:sym typeface="Calibri"/>
              </a:rPr>
              <a:t>suas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respostas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explique</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todas</a:t>
            </a:r>
            <a:r>
              <a:rPr lang="en-GB" dirty="0">
                <a:solidFill>
                  <a:srgbClr val="4F81BD"/>
                </a:solidFill>
                <a:latin typeface="Calibri"/>
                <a:ea typeface="Calibri"/>
                <a:cs typeface="Calibri"/>
                <a:sym typeface="Calibri"/>
              </a:rPr>
              <a:t> as </a:t>
            </a:r>
            <a:r>
              <a:rPr lang="en-GB" dirty="0" err="1">
                <a:solidFill>
                  <a:srgbClr val="4F81BD"/>
                </a:solidFill>
                <a:latin typeface="Calibri"/>
                <a:ea typeface="Calibri"/>
                <a:cs typeface="Calibri"/>
                <a:sym typeface="Calibri"/>
              </a:rPr>
              <a:t>pessoas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têm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sensibilidades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Compreender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essas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sensibilidades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é</a:t>
            </a:r>
            <a:r>
              <a:rPr lang="en-GB" dirty="0">
                <a:solidFill>
                  <a:srgbClr val="4F81BD"/>
                </a:solidFill>
                <a:latin typeface="Calibri"/>
                <a:ea typeface="Calibri"/>
                <a:cs typeface="Calibri"/>
                <a:sym typeface="Calibri"/>
              </a:rPr>
              <a:t> fundamental para lidar com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evitar</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desenvolvimento</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situações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tensas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conflituosas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especialmente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porque</a:t>
            </a:r>
            <a:r>
              <a:rPr lang="en-GB" dirty="0">
                <a:solidFill>
                  <a:srgbClr val="4F81BD"/>
                </a:solidFill>
                <a:latin typeface="Calibri"/>
                <a:ea typeface="Calibri"/>
                <a:cs typeface="Calibri"/>
                <a:sym typeface="Calibri"/>
              </a:rPr>
              <a:t> as </a:t>
            </a:r>
            <a:r>
              <a:rPr lang="en-GB" dirty="0" err="1">
                <a:solidFill>
                  <a:srgbClr val="4F81BD"/>
                </a:solidFill>
                <a:latin typeface="Calibri"/>
                <a:ea typeface="Calibri"/>
                <a:cs typeface="Calibri"/>
                <a:sym typeface="Calibri"/>
              </a:rPr>
              <a:t>pessoas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procuraram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serviços</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trabalhar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sua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recuperação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ter</a:t>
            </a:r>
            <a:r>
              <a:rPr lang="en-GB" dirty="0">
                <a:solidFill>
                  <a:srgbClr val="4F81BD"/>
                </a:solidFill>
                <a:latin typeface="Calibri"/>
                <a:ea typeface="Calibri"/>
                <a:cs typeface="Calibri"/>
                <a:sym typeface="Calibri"/>
              </a:rPr>
              <a:t> um </a:t>
            </a:r>
            <a:r>
              <a:rPr lang="en-GB" dirty="0" err="1">
                <a:solidFill>
                  <a:srgbClr val="4F81BD"/>
                </a:solidFill>
                <a:latin typeface="Calibri"/>
                <a:ea typeface="Calibri"/>
                <a:cs typeface="Calibri"/>
                <a:sym typeface="Calibri"/>
              </a:rPr>
              <a:t>descanso</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situações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já</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difíceis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suas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vidas</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p:txBody>
      </p:sp>
      <p:sp>
        <p:nvSpPr>
          <p:cNvPr id="725" name="Google Shape;725;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88</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89:notes"/>
          <p:cNvSpPr>
            <a:spLocks noGrp="1" noRot="1" noChangeAspect="1"/>
          </p:cNvSpPr>
          <p:nvPr>
            <p:ph type="sldImg" idx="2"/>
          </p:nvPr>
        </p:nvSpPr>
        <p:spPr>
          <a:xfrm>
            <a:off x="1028700" y="914400"/>
            <a:ext cx="4149725" cy="2333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p89:notes"/>
          <p:cNvSpPr txBox="1">
            <a:spLocks noGrp="1"/>
          </p:cNvSpPr>
          <p:nvPr>
            <p:ph type="body" idx="1"/>
          </p:nvPr>
        </p:nvSpPr>
        <p:spPr>
          <a:xfrm>
            <a:off x="685800" y="3669030"/>
            <a:ext cx="5486400" cy="433197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n-GB" b="1" i="1" dirty="0" err="1">
                <a:latin typeface="Calibri"/>
                <a:ea typeface="Calibri"/>
                <a:cs typeface="Calibri"/>
                <a:sym typeface="Calibri"/>
              </a:rPr>
              <a:t>Exercício</a:t>
            </a:r>
            <a:r>
              <a:rPr lang="en-GB" b="1" i="1" dirty="0">
                <a:latin typeface="Calibri"/>
                <a:ea typeface="Calibri"/>
                <a:cs typeface="Calibri"/>
                <a:sym typeface="Calibri"/>
              </a:rPr>
              <a:t> 5.2: </a:t>
            </a:r>
            <a:r>
              <a:rPr lang="en-GB" b="1" i="1" dirty="0" err="1">
                <a:latin typeface="Calibri"/>
                <a:ea typeface="Calibri"/>
                <a:cs typeface="Calibri"/>
                <a:sym typeface="Calibri"/>
              </a:rPr>
              <a:t>Ações</a:t>
            </a:r>
            <a:r>
              <a:rPr lang="en-GB" b="1" i="1" dirty="0">
                <a:latin typeface="Calibri"/>
                <a:ea typeface="Calibri"/>
                <a:cs typeface="Calibri"/>
                <a:sym typeface="Calibri"/>
              </a:rPr>
              <a:t> </a:t>
            </a:r>
            <a:r>
              <a:rPr lang="en-GB" b="1" i="1" dirty="0" err="1">
                <a:latin typeface="Calibri"/>
                <a:ea typeface="Calibri"/>
                <a:cs typeface="Calibri"/>
                <a:sym typeface="Calibri"/>
              </a:rPr>
              <a:t>calmantes</a:t>
            </a:r>
            <a:r>
              <a:rPr lang="en-GB" b="1" i="1" dirty="0">
                <a:latin typeface="Calibri"/>
                <a:ea typeface="Calibri"/>
                <a:cs typeface="Calibri"/>
                <a:sym typeface="Calibri"/>
              </a:rPr>
              <a:t> (15 min.)</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err="1">
                <a:solidFill>
                  <a:srgbClr val="4F81BD"/>
                </a:solidFill>
                <a:latin typeface="Calibri"/>
                <a:ea typeface="Calibri"/>
                <a:cs typeface="Calibri"/>
                <a:sym typeface="Calibri"/>
              </a:rPr>
              <a:t>Comece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exercício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convidando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pensarem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conta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própria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sobre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como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lidam</a:t>
            </a:r>
            <a:r>
              <a:rPr lang="en-GB" dirty="0">
                <a:solidFill>
                  <a:srgbClr val="4F81BD"/>
                </a:solidFill>
                <a:latin typeface="Calibri"/>
                <a:ea typeface="Calibri"/>
                <a:cs typeface="Calibri"/>
                <a:sym typeface="Calibri"/>
              </a:rPr>
              <a:t> com </a:t>
            </a:r>
            <a:r>
              <a:rPr lang="en-GB" dirty="0" err="1">
                <a:solidFill>
                  <a:srgbClr val="4F81BD"/>
                </a:solidFill>
                <a:latin typeface="Calibri"/>
                <a:ea typeface="Calibri"/>
                <a:cs typeface="Calibri"/>
                <a:sym typeface="Calibri"/>
              </a:rPr>
              <a:t>suas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sensibilidades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angústias</a:t>
            </a:r>
            <a:r>
              <a:rPr lang="en-GB" dirty="0">
                <a:solidFill>
                  <a:srgbClr val="4F81BD"/>
                </a:solidFill>
                <a:latin typeface="Calibri"/>
                <a:ea typeface="Calibri"/>
                <a:cs typeface="Calibri"/>
                <a:sym typeface="Calibri"/>
              </a:rPr>
              <a:t> e se </a:t>
            </a:r>
            <a:r>
              <a:rPr lang="en-GB" dirty="0" err="1">
                <a:solidFill>
                  <a:srgbClr val="4F81BD"/>
                </a:solidFill>
                <a:latin typeface="Calibri"/>
                <a:ea typeface="Calibri"/>
                <a:cs typeface="Calibri"/>
                <a:sym typeface="Calibri"/>
              </a:rPr>
              <a:t>há</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ações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específicas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ajudam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Faça</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seguinte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pergunta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b="1" dirty="0">
                <a:latin typeface="Calibri"/>
                <a:ea typeface="Calibri"/>
                <a:cs typeface="Calibri"/>
                <a:sym typeface="Calibri"/>
              </a:rPr>
              <a:t> </a:t>
            </a:r>
            <a:endParaRPr dirty="0">
              <a:latin typeface="Calibri"/>
              <a:ea typeface="Calibri"/>
              <a:cs typeface="Calibri"/>
              <a:sym typeface="Calibri"/>
            </a:endParaRPr>
          </a:p>
          <a:p>
            <a:pPr marL="171450" marR="0" lvl="0" indent="-171450" algn="just" defTabSz="914400" rtl="0" eaLnBrk="1" fontAlgn="auto" latinLnBrk="0" hangingPunct="1">
              <a:lnSpc>
                <a:spcPct val="115000"/>
              </a:lnSpc>
              <a:spcBef>
                <a:spcPts val="0"/>
              </a:spcBef>
              <a:spcAft>
                <a:spcPts val="0"/>
              </a:spcAft>
              <a:buClr>
                <a:schemeClr val="dk1"/>
              </a:buClr>
              <a:buSzPts val="1200"/>
              <a:buFont typeface="Arial"/>
              <a:buChar char="•"/>
              <a:tabLst/>
              <a:defRPr/>
            </a:pPr>
            <a:r>
              <a:rPr lang="en-GB" dirty="0">
                <a:latin typeface="Calibri"/>
                <a:ea typeface="Calibri"/>
                <a:cs typeface="Calibri"/>
                <a:sym typeface="Calibri"/>
              </a:rPr>
              <a:t>O que </a:t>
            </a:r>
            <a:r>
              <a:rPr lang="en-GB" dirty="0" err="1">
                <a:latin typeface="Calibri"/>
                <a:ea typeface="Calibri"/>
                <a:cs typeface="Calibri"/>
                <a:sym typeface="Calibri"/>
              </a:rPr>
              <a:t>você</a:t>
            </a:r>
            <a:r>
              <a:rPr lang="en-GB" dirty="0">
                <a:latin typeface="Calibri"/>
                <a:ea typeface="Calibri"/>
                <a:cs typeface="Calibri"/>
                <a:sym typeface="Calibri"/>
              </a:rPr>
              <a:t> </a:t>
            </a:r>
            <a:r>
              <a:rPr lang="en-GB" dirty="0" err="1">
                <a:latin typeface="Calibri"/>
                <a:ea typeface="Calibri"/>
                <a:cs typeface="Calibri"/>
                <a:sym typeface="Calibri"/>
              </a:rPr>
              <a:t>faz</a:t>
            </a:r>
            <a:r>
              <a:rPr lang="en-GB" dirty="0">
                <a:latin typeface="Calibri"/>
                <a:ea typeface="Calibri"/>
                <a:cs typeface="Calibri"/>
                <a:sym typeface="Calibri"/>
              </a:rPr>
              <a:t> </a:t>
            </a:r>
            <a:r>
              <a:rPr lang="en-GB" dirty="0" err="1">
                <a:latin typeface="Calibri"/>
                <a:ea typeface="Calibri"/>
                <a:cs typeface="Calibri"/>
                <a:sym typeface="Calibri"/>
              </a:rPr>
              <a:t>quando</a:t>
            </a:r>
            <a:r>
              <a:rPr lang="en-GB" dirty="0">
                <a:latin typeface="Calibri"/>
                <a:ea typeface="Calibri"/>
                <a:cs typeface="Calibri"/>
                <a:sym typeface="Calibri"/>
              </a:rPr>
              <a:t> </a:t>
            </a:r>
            <a:r>
              <a:rPr lang="en-GB" dirty="0" err="1">
                <a:latin typeface="Calibri"/>
                <a:ea typeface="Calibri"/>
                <a:cs typeface="Calibri"/>
                <a:sym typeface="Calibri"/>
              </a:rPr>
              <a:t>está</a:t>
            </a:r>
            <a:r>
              <a:rPr lang="en-GB" dirty="0">
                <a:latin typeface="Calibri"/>
                <a:ea typeface="Calibri"/>
                <a:cs typeface="Calibri"/>
                <a:sym typeface="Calibri"/>
              </a:rPr>
              <a:t> </a:t>
            </a:r>
            <a:r>
              <a:rPr lang="en-GB" dirty="0" err="1">
                <a:latin typeface="Calibri"/>
                <a:ea typeface="Calibri"/>
                <a:cs typeface="Calibri"/>
                <a:sym typeface="Calibri"/>
              </a:rPr>
              <a:t>frustrado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chateado</a:t>
            </a:r>
            <a:r>
              <a:rPr lang="en-GB" dirty="0">
                <a:latin typeface="Calibri"/>
                <a:ea typeface="Calibri"/>
                <a:cs typeface="Calibri"/>
                <a:sym typeface="Calibri"/>
              </a:rPr>
              <a:t>? </a:t>
            </a:r>
            <a:r>
              <a:rPr lang="en-GB" dirty="0" err="1">
                <a:latin typeface="Calibri"/>
                <a:ea typeface="Calibri"/>
                <a:cs typeface="Calibri"/>
                <a:sym typeface="Calibri"/>
              </a:rPr>
              <a:t>Existem</a:t>
            </a:r>
            <a:r>
              <a:rPr lang="en-GB" dirty="0">
                <a:latin typeface="Calibri"/>
                <a:ea typeface="Calibri"/>
                <a:cs typeface="Calibri"/>
                <a:sym typeface="Calibri"/>
              </a:rPr>
              <a:t> </a:t>
            </a:r>
            <a:r>
              <a:rPr lang="en-GB" dirty="0" err="1">
                <a:latin typeface="Calibri"/>
                <a:ea typeface="Calibri"/>
                <a:cs typeface="Calibri"/>
                <a:sym typeface="Calibri"/>
              </a:rPr>
              <a:t>ações</a:t>
            </a:r>
            <a:r>
              <a:rPr lang="en-GB" dirty="0">
                <a:latin typeface="Calibri"/>
                <a:ea typeface="Calibri"/>
                <a:cs typeface="Calibri"/>
                <a:sym typeface="Calibri"/>
              </a:rPr>
              <a:t> que </a:t>
            </a:r>
            <a:r>
              <a:rPr lang="en-GB" dirty="0" err="1">
                <a:latin typeface="Calibri"/>
                <a:ea typeface="Calibri"/>
                <a:cs typeface="Calibri"/>
                <a:sym typeface="Calibri"/>
              </a:rPr>
              <a:t>você</a:t>
            </a:r>
            <a:r>
              <a:rPr lang="en-GB" dirty="0">
                <a:latin typeface="Calibri"/>
                <a:ea typeface="Calibri"/>
                <a:cs typeface="Calibri"/>
                <a:sym typeface="Calibri"/>
              </a:rPr>
              <a:t> </a:t>
            </a:r>
            <a:r>
              <a:rPr lang="en-GB" dirty="0" err="1">
                <a:latin typeface="Calibri"/>
                <a:ea typeface="Calibri"/>
                <a:cs typeface="Calibri"/>
                <a:sym typeface="Calibri"/>
              </a:rPr>
              <a:t>gosta</a:t>
            </a:r>
            <a:r>
              <a:rPr lang="en-GB" dirty="0">
                <a:latin typeface="Calibri"/>
                <a:ea typeface="Calibri"/>
                <a:cs typeface="Calibri"/>
                <a:sym typeface="Calibri"/>
              </a:rPr>
              <a:t> de </a:t>
            </a:r>
            <a:r>
              <a:rPr lang="en-GB" dirty="0" err="1">
                <a:latin typeface="Calibri"/>
                <a:ea typeface="Calibri"/>
                <a:cs typeface="Calibri"/>
                <a:sym typeface="Calibri"/>
              </a:rPr>
              <a:t>fazer</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que outros </a:t>
            </a:r>
            <a:r>
              <a:rPr lang="en-GB" dirty="0" err="1">
                <a:latin typeface="Calibri"/>
                <a:ea typeface="Calibri"/>
                <a:cs typeface="Calibri"/>
                <a:sym typeface="Calibri"/>
              </a:rPr>
              <a:t>gostam</a:t>
            </a:r>
            <a:r>
              <a:rPr lang="en-GB" dirty="0">
                <a:latin typeface="Calibri"/>
                <a:ea typeface="Calibri"/>
                <a:cs typeface="Calibri"/>
                <a:sym typeface="Calibri"/>
              </a:rPr>
              <a:t>, para </a:t>
            </a:r>
            <a:r>
              <a:rPr lang="en-GB" dirty="0" err="1">
                <a:latin typeface="Calibri"/>
                <a:ea typeface="Calibri"/>
                <a:cs typeface="Calibri"/>
                <a:sym typeface="Calibri"/>
              </a:rPr>
              <a:t>ajudá</a:t>
            </a:r>
            <a:r>
              <a:rPr lang="en-GB" dirty="0">
                <a:latin typeface="Calibri"/>
                <a:ea typeface="Calibri"/>
                <a:cs typeface="Calibri"/>
                <a:sym typeface="Calibri"/>
              </a:rPr>
              <a:t>-lo </a:t>
            </a:r>
            <a:r>
              <a:rPr lang="en-GB" dirty="0" err="1">
                <a:latin typeface="Calibri"/>
                <a:ea typeface="Calibri"/>
                <a:cs typeface="Calibri"/>
                <a:sym typeface="Calibri"/>
              </a:rPr>
              <a:t>nesses</a:t>
            </a:r>
            <a:r>
              <a:rPr lang="en-GB" dirty="0">
                <a:latin typeface="Calibri"/>
                <a:ea typeface="Calibri"/>
                <a:cs typeface="Calibri"/>
                <a:sym typeface="Calibri"/>
              </a:rPr>
              <a:t> </a:t>
            </a:r>
            <a:r>
              <a:rPr lang="en-GB" dirty="0" err="1">
                <a:latin typeface="Calibri"/>
                <a:ea typeface="Calibri"/>
                <a:cs typeface="Calibri"/>
                <a:sym typeface="Calibri"/>
              </a:rPr>
              <a:t>momentos</a:t>
            </a:r>
            <a:r>
              <a:rPr lang="en-GB" dirty="0">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err="1">
                <a:solidFill>
                  <a:srgbClr val="4F81BD"/>
                </a:solidFill>
                <a:latin typeface="Calibri"/>
                <a:ea typeface="Calibri"/>
                <a:cs typeface="Calibri"/>
                <a:sym typeface="Calibri"/>
              </a:rPr>
              <a:t>Após</a:t>
            </a:r>
            <a:r>
              <a:rPr lang="en-GB" dirty="0">
                <a:solidFill>
                  <a:srgbClr val="4F81BD"/>
                </a:solidFill>
                <a:latin typeface="Calibri"/>
                <a:ea typeface="Calibri"/>
                <a:cs typeface="Calibri"/>
                <a:sym typeface="Calibri"/>
              </a:rPr>
              <a:t> 1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2 </a:t>
            </a:r>
            <a:r>
              <a:rPr lang="en-GB" dirty="0" err="1">
                <a:solidFill>
                  <a:srgbClr val="4F81BD"/>
                </a:solidFill>
                <a:latin typeface="Calibri"/>
                <a:ea typeface="Calibri"/>
                <a:cs typeface="Calibri"/>
                <a:sym typeface="Calibri"/>
              </a:rPr>
              <a:t>minutos</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reflexão</a:t>
            </a:r>
            <a:r>
              <a:rPr lang="en-GB" dirty="0">
                <a:solidFill>
                  <a:srgbClr val="4F81BD"/>
                </a:solidFill>
                <a:latin typeface="Calibri"/>
                <a:ea typeface="Calibri"/>
                <a:cs typeface="Calibri"/>
                <a:sym typeface="Calibri"/>
              </a:rPr>
              <a:t> individual, </a:t>
            </a:r>
            <a:r>
              <a:rPr lang="en-GB" dirty="0" err="1">
                <a:solidFill>
                  <a:srgbClr val="4F81BD"/>
                </a:solidFill>
                <a:latin typeface="Calibri"/>
                <a:ea typeface="Calibri"/>
                <a:cs typeface="Calibri"/>
                <a:sym typeface="Calibri"/>
              </a:rPr>
              <a:t>convide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compartilhar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suas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ideias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Faça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lista</a:t>
            </a:r>
            <a:r>
              <a:rPr lang="en-GB" dirty="0">
                <a:solidFill>
                  <a:srgbClr val="4F81BD"/>
                </a:solidFill>
                <a:latin typeface="Calibri"/>
                <a:ea typeface="Calibri"/>
                <a:cs typeface="Calibri"/>
                <a:sym typeface="Calibri"/>
              </a:rPr>
              <a:t> das </a:t>
            </a:r>
            <a:r>
              <a:rPr lang="en-GB" dirty="0" err="1">
                <a:solidFill>
                  <a:srgbClr val="4F81BD"/>
                </a:solidFill>
                <a:latin typeface="Calibri"/>
                <a:ea typeface="Calibri"/>
                <a:cs typeface="Calibri"/>
                <a:sym typeface="Calibri"/>
              </a:rPr>
              <a:t>respostas</a:t>
            </a:r>
            <a:r>
              <a:rPr lang="en-GB" dirty="0">
                <a:solidFill>
                  <a:srgbClr val="4F81BD"/>
                </a:solidFill>
                <a:latin typeface="Calibri"/>
                <a:ea typeface="Calibri"/>
                <a:cs typeface="Calibri"/>
                <a:sym typeface="Calibri"/>
              </a:rPr>
              <a:t> no flipchart. </a:t>
            </a:r>
            <a:r>
              <a:rPr lang="en-GB" dirty="0" err="1">
                <a:solidFill>
                  <a:srgbClr val="4F81BD"/>
                </a:solidFill>
                <a:latin typeface="Calibri"/>
                <a:ea typeface="Calibri"/>
                <a:cs typeface="Calibri"/>
                <a:sym typeface="Calibri"/>
              </a:rPr>
              <a:t>Algumas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ideias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podem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incluir</a:t>
            </a:r>
            <a:r>
              <a:rPr lang="en-GB" dirty="0">
                <a:solidFill>
                  <a:srgbClr val="4F81BD"/>
                </a:solidFill>
                <a:latin typeface="Calibri"/>
                <a:ea typeface="Calibri"/>
                <a:cs typeface="Calibri"/>
                <a:sym typeface="Calibri"/>
              </a:rPr>
              <a:t> (mas </a:t>
            </a:r>
            <a:r>
              <a:rPr lang="en-GB" dirty="0" err="1">
                <a:solidFill>
                  <a:srgbClr val="4F81BD"/>
                </a:solidFill>
                <a:latin typeface="Calibri"/>
                <a:ea typeface="Calibri"/>
                <a:cs typeface="Calibri"/>
                <a:sym typeface="Calibri"/>
              </a:rPr>
              <a:t>não</a:t>
            </a:r>
            <a:r>
              <a:rPr lang="en-GB" dirty="0">
                <a:solidFill>
                  <a:srgbClr val="4F81BD"/>
                </a:solidFill>
                <a:latin typeface="Calibri"/>
                <a:ea typeface="Calibri"/>
                <a:cs typeface="Calibri"/>
                <a:sym typeface="Calibri"/>
              </a:rPr>
              <a:t> se </a:t>
            </a:r>
            <a:r>
              <a:rPr lang="en-GB" dirty="0" err="1">
                <a:solidFill>
                  <a:srgbClr val="4F81BD"/>
                </a:solidFill>
                <a:latin typeface="Calibri"/>
                <a:ea typeface="Calibri"/>
                <a:cs typeface="Calibri"/>
                <a:sym typeface="Calibri"/>
              </a:rPr>
              <a:t>limitam</a:t>
            </a:r>
            <a:r>
              <a:rPr lang="en-GB" dirty="0">
                <a:solidFill>
                  <a:srgbClr val="4F81BD"/>
                </a:solidFill>
                <a:latin typeface="Calibri"/>
                <a:ea typeface="Calibri"/>
                <a:cs typeface="Calibri"/>
                <a:sym typeface="Calibri"/>
              </a:rPr>
              <a:t> a) as </a:t>
            </a:r>
            <a:r>
              <a:rPr lang="en-GB" dirty="0" err="1">
                <a:solidFill>
                  <a:srgbClr val="4F81BD"/>
                </a:solidFill>
                <a:latin typeface="Calibri"/>
                <a:ea typeface="Calibri"/>
                <a:cs typeface="Calibri"/>
                <a:sym typeface="Calibri"/>
              </a:rPr>
              <a:t>seguintes</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342900" marR="0" lvl="0" indent="-342900" algn="just" rtl="0">
              <a:lnSpc>
                <a:spcPct val="115000"/>
              </a:lnSpc>
              <a:spcBef>
                <a:spcPts val="0"/>
              </a:spcBef>
              <a:spcAft>
                <a:spcPts val="0"/>
              </a:spcAft>
              <a:buClr>
                <a:srgbClr val="4F81BD"/>
              </a:buClr>
              <a:buSzPts val="1200"/>
              <a:buFont typeface="Noto Sans Symbols"/>
              <a:buChar char="∙"/>
            </a:pPr>
            <a:r>
              <a:rPr lang="en-GB" dirty="0" err="1">
                <a:solidFill>
                  <a:srgbClr val="4F81BD"/>
                </a:solidFill>
                <a:latin typeface="Calibri"/>
                <a:ea typeface="Calibri"/>
                <a:cs typeface="Calibri"/>
                <a:sym typeface="Calibri"/>
              </a:rPr>
              <a:t>dar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caminhada</a:t>
            </a:r>
            <a:endParaRPr dirty="0">
              <a:latin typeface="Calibri"/>
              <a:ea typeface="Calibri"/>
              <a:cs typeface="Calibri"/>
              <a:sym typeface="Calibri"/>
            </a:endParaRPr>
          </a:p>
          <a:p>
            <a:pPr marL="342900" marR="0" lvl="0" indent="-342900" algn="just" rtl="0">
              <a:lnSpc>
                <a:spcPct val="115000"/>
              </a:lnSpc>
              <a:spcBef>
                <a:spcPts val="0"/>
              </a:spcBef>
              <a:spcAft>
                <a:spcPts val="0"/>
              </a:spcAft>
              <a:buClr>
                <a:srgbClr val="4F81BD"/>
              </a:buClr>
              <a:buSzPts val="1200"/>
              <a:buFont typeface="Noto Sans Symbols"/>
              <a:buChar char="∙"/>
            </a:pPr>
            <a:r>
              <a:rPr lang="en-GB" dirty="0" err="1">
                <a:solidFill>
                  <a:srgbClr val="4F81BD"/>
                </a:solidFill>
                <a:latin typeface="Calibri"/>
                <a:ea typeface="Calibri"/>
                <a:cs typeface="Calibri"/>
                <a:sym typeface="Calibri"/>
              </a:rPr>
              <a:t>ouvir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música</a:t>
            </a:r>
            <a:endParaRPr dirty="0">
              <a:latin typeface="Calibri"/>
              <a:ea typeface="Calibri"/>
              <a:cs typeface="Calibri"/>
              <a:sym typeface="Calibri"/>
            </a:endParaRPr>
          </a:p>
          <a:p>
            <a:pPr marL="342900" marR="0" lvl="0" indent="-342900" algn="just" rtl="0">
              <a:lnSpc>
                <a:spcPct val="115000"/>
              </a:lnSpc>
              <a:spcBef>
                <a:spcPts val="0"/>
              </a:spcBef>
              <a:spcAft>
                <a:spcPts val="0"/>
              </a:spcAft>
              <a:buClr>
                <a:srgbClr val="4F81BD"/>
              </a:buClr>
              <a:buSzPts val="1200"/>
              <a:buFont typeface="Noto Sans Symbols"/>
              <a:buChar char="∙"/>
            </a:pPr>
            <a:r>
              <a:rPr lang="en-GB" dirty="0" err="1">
                <a:solidFill>
                  <a:srgbClr val="4F81BD"/>
                </a:solidFill>
                <a:latin typeface="Calibri"/>
                <a:ea typeface="Calibri"/>
                <a:cs typeface="Calibri"/>
                <a:sym typeface="Calibri"/>
              </a:rPr>
              <a:t>conversar</a:t>
            </a:r>
            <a:r>
              <a:rPr lang="en-GB" dirty="0">
                <a:solidFill>
                  <a:srgbClr val="4F81BD"/>
                </a:solidFill>
                <a:latin typeface="Calibri"/>
                <a:ea typeface="Calibri"/>
                <a:cs typeface="Calibri"/>
                <a:sym typeface="Calibri"/>
              </a:rPr>
              <a:t> com </a:t>
            </a:r>
            <a:r>
              <a:rPr lang="en-GB" dirty="0" err="1">
                <a:solidFill>
                  <a:srgbClr val="4F81BD"/>
                </a:solidFill>
                <a:latin typeface="Calibri"/>
                <a:ea typeface="Calibri"/>
                <a:cs typeface="Calibri"/>
                <a:sym typeface="Calibri"/>
              </a:rPr>
              <a:t>alguém</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ouça</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l" rtl="0">
              <a:lnSpc>
                <a:spcPct val="115000"/>
              </a:lnSpc>
              <a:spcBef>
                <a:spcPts val="0"/>
              </a:spcBef>
              <a:spcAft>
                <a:spcPts val="0"/>
              </a:spcAft>
              <a:buNone/>
            </a:pP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just" rtl="0">
              <a:lnSpc>
                <a:spcPct val="115000"/>
              </a:lnSpc>
              <a:spcBef>
                <a:spcPts val="0"/>
              </a:spcBef>
              <a:spcAft>
                <a:spcPts val="0"/>
              </a:spcAft>
              <a:buNone/>
            </a:pPr>
            <a:r>
              <a:rPr lang="en-GB" dirty="0" err="1">
                <a:solidFill>
                  <a:srgbClr val="4F81BD"/>
                </a:solidFill>
                <a:latin typeface="Calibri"/>
                <a:ea typeface="Calibri"/>
                <a:cs typeface="Calibri"/>
                <a:sym typeface="Calibri"/>
              </a:rPr>
              <a:t>Depois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tiverem</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oportunidade</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dar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suas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respostas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enfatize</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reservar</a:t>
            </a:r>
            <a:r>
              <a:rPr lang="en-GB" dirty="0">
                <a:solidFill>
                  <a:srgbClr val="4F81BD"/>
                </a:solidFill>
                <a:latin typeface="Calibri"/>
                <a:ea typeface="Calibri"/>
                <a:cs typeface="Calibri"/>
                <a:sym typeface="Calibri"/>
              </a:rPr>
              <a:t> um tempo para </a:t>
            </a:r>
            <a:r>
              <a:rPr lang="en-GB" dirty="0" err="1">
                <a:solidFill>
                  <a:srgbClr val="4F81BD"/>
                </a:solidFill>
                <a:latin typeface="Calibri"/>
                <a:ea typeface="Calibri"/>
                <a:cs typeface="Calibri"/>
                <a:sym typeface="Calibri"/>
              </a:rPr>
              <a:t>entender</a:t>
            </a:r>
            <a:r>
              <a:rPr lang="en-GB" dirty="0">
                <a:solidFill>
                  <a:srgbClr val="4F81BD"/>
                </a:solidFill>
                <a:latin typeface="Calibri"/>
                <a:ea typeface="Calibri"/>
                <a:cs typeface="Calibri"/>
                <a:sym typeface="Calibri"/>
              </a:rPr>
              <a:t> o que </a:t>
            </a:r>
            <a:r>
              <a:rPr lang="en-GB" dirty="0" err="1">
                <a:solidFill>
                  <a:srgbClr val="4F81BD"/>
                </a:solidFill>
                <a:latin typeface="Calibri"/>
                <a:ea typeface="Calibri"/>
                <a:cs typeface="Calibri"/>
                <a:sym typeface="Calibri"/>
              </a:rPr>
              <a:t>ajuda</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nós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outros </a:t>
            </a:r>
            <a:r>
              <a:rPr lang="en-GB" dirty="0" err="1">
                <a:solidFill>
                  <a:srgbClr val="4F81BD"/>
                </a:solidFill>
                <a:latin typeface="Calibri"/>
                <a:ea typeface="Calibri"/>
                <a:cs typeface="Calibri"/>
                <a:sym typeface="Calibri"/>
              </a:rPr>
              <a:t>é</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maneira</a:t>
            </a:r>
            <a:r>
              <a:rPr lang="en-GB" dirty="0">
                <a:solidFill>
                  <a:srgbClr val="4F81BD"/>
                </a:solidFill>
                <a:latin typeface="Calibri"/>
                <a:ea typeface="Calibri"/>
                <a:cs typeface="Calibri"/>
                <a:sym typeface="Calibri"/>
              </a:rPr>
              <a:t> fundamental de responder </a:t>
            </a:r>
            <a:r>
              <a:rPr lang="en-GB" dirty="0" err="1">
                <a:solidFill>
                  <a:srgbClr val="4F81BD"/>
                </a:solidFill>
                <a:latin typeface="Calibri"/>
                <a:ea typeface="Calibri"/>
                <a:cs typeface="Calibri"/>
                <a:sym typeface="Calibri"/>
              </a:rPr>
              <a:t>adequadamente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quando</a:t>
            </a:r>
            <a:r>
              <a:rPr lang="en-GB" dirty="0">
                <a:solidFill>
                  <a:srgbClr val="4F81BD"/>
                </a:solidFill>
                <a:latin typeface="Calibri"/>
                <a:ea typeface="Calibri"/>
                <a:cs typeface="Calibri"/>
                <a:sym typeface="Calibri"/>
              </a:rPr>
              <a:t> as </a:t>
            </a:r>
            <a:r>
              <a:rPr lang="en-GB" dirty="0" err="1">
                <a:solidFill>
                  <a:srgbClr val="4F81BD"/>
                </a:solidFill>
                <a:latin typeface="Calibri"/>
                <a:ea typeface="Calibri"/>
                <a:cs typeface="Calibri"/>
                <a:sym typeface="Calibri"/>
              </a:rPr>
              <a:t>sensibilidades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ativadas</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732" name="Google Shape;732;p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89</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90:notes"/>
          <p:cNvSpPr>
            <a:spLocks noGrp="1" noRot="1" noChangeAspect="1"/>
          </p:cNvSpPr>
          <p:nvPr>
            <p:ph type="sldImg" idx="2"/>
          </p:nvPr>
        </p:nvSpPr>
        <p:spPr>
          <a:xfrm>
            <a:off x="565150" y="1730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90:notes"/>
          <p:cNvSpPr txBox="1">
            <a:spLocks noGrp="1"/>
          </p:cNvSpPr>
          <p:nvPr>
            <p:ph type="body" idx="1"/>
          </p:nvPr>
        </p:nvSpPr>
        <p:spPr>
          <a:xfrm>
            <a:off x="565149" y="3580481"/>
            <a:ext cx="5824633" cy="493555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Exercício</a:t>
            </a:r>
            <a:r>
              <a:rPr lang="en-GB" b="1" i="1" dirty="0">
                <a:latin typeface="Calibri"/>
                <a:ea typeface="Calibri"/>
                <a:cs typeface="Calibri"/>
                <a:sym typeface="Calibri"/>
              </a:rPr>
              <a:t> 5.3: </a:t>
            </a:r>
            <a:r>
              <a:rPr lang="en-GB" b="1" i="1" dirty="0" err="1">
                <a:latin typeface="Calibri"/>
                <a:ea typeface="Calibri"/>
                <a:cs typeface="Calibri"/>
                <a:sym typeface="Calibri"/>
              </a:rPr>
              <a:t>Respondendo</a:t>
            </a:r>
            <a:r>
              <a:rPr lang="en-GB" b="1" i="1" dirty="0">
                <a:latin typeface="Calibri"/>
                <a:ea typeface="Calibri"/>
                <a:cs typeface="Calibri"/>
                <a:sym typeface="Calibri"/>
              </a:rPr>
              <a:t> a </a:t>
            </a:r>
            <a:r>
              <a:rPr lang="en-GB" b="1" i="1" dirty="0" err="1">
                <a:latin typeface="Calibri"/>
                <a:ea typeface="Calibri"/>
                <a:cs typeface="Calibri"/>
                <a:sym typeface="Calibri"/>
              </a:rPr>
              <a:t>sensibilidades</a:t>
            </a:r>
            <a:r>
              <a:rPr lang="en-GB" b="1" i="1" dirty="0">
                <a:latin typeface="Calibri"/>
                <a:ea typeface="Calibri"/>
                <a:cs typeface="Calibri"/>
                <a:sym typeface="Calibri"/>
              </a:rPr>
              <a:t> e </a:t>
            </a:r>
            <a:r>
              <a:rPr lang="en-GB" b="1" i="1" dirty="0" err="1">
                <a:latin typeface="Calibri"/>
                <a:ea typeface="Calibri"/>
                <a:cs typeface="Calibri"/>
                <a:sym typeface="Calibri"/>
              </a:rPr>
              <a:t>angústias</a:t>
            </a:r>
            <a:r>
              <a:rPr lang="en-GB" b="1" i="1" dirty="0">
                <a:latin typeface="Calibri"/>
                <a:ea typeface="Calibri"/>
                <a:cs typeface="Calibri"/>
                <a:sym typeface="Calibri"/>
              </a:rPr>
              <a:t> (20 min.)</a:t>
            </a:r>
            <a:endParaRPr dirty="0">
              <a:latin typeface="Calibri"/>
              <a:ea typeface="Calibri"/>
              <a:cs typeface="Calibri"/>
              <a:sym typeface="Calibri"/>
            </a:endParaRPr>
          </a:p>
          <a:p>
            <a:pPr marL="0" lvl="0" indent="0" algn="just" rtl="0">
              <a:spcBef>
                <a:spcPts val="0"/>
              </a:spcBef>
              <a:spcAft>
                <a:spcPts val="0"/>
              </a:spcAft>
              <a:buNone/>
            </a:pP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just" rtl="0">
              <a:spcBef>
                <a:spcPts val="0"/>
              </a:spcBef>
              <a:spcAft>
                <a:spcPts val="0"/>
              </a:spcAft>
              <a:buNone/>
            </a:pPr>
            <a:r>
              <a:rPr lang="en-GB" dirty="0">
                <a:solidFill>
                  <a:srgbClr val="4F81BD"/>
                </a:solidFill>
                <a:latin typeface="Calibri"/>
                <a:ea typeface="Calibri"/>
                <a:cs typeface="Calibri"/>
                <a:sym typeface="Calibri"/>
              </a:rPr>
              <a:t>Este </a:t>
            </a:r>
            <a:r>
              <a:rPr lang="en-GB" dirty="0" err="1">
                <a:solidFill>
                  <a:srgbClr val="4F81BD"/>
                </a:solidFill>
                <a:latin typeface="Calibri"/>
                <a:ea typeface="Calibri"/>
                <a:cs typeface="Calibri"/>
                <a:sym typeface="Calibri"/>
              </a:rPr>
              <a:t>exercício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oferece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oportunidade</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aplicar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conceitos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abordados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na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apresentação</a:t>
            </a:r>
            <a:r>
              <a:rPr lang="en-GB" dirty="0">
                <a:solidFill>
                  <a:srgbClr val="4F81BD"/>
                </a:solidFill>
                <a:latin typeface="Calibri"/>
                <a:ea typeface="Calibri"/>
                <a:cs typeface="Calibri"/>
                <a:sym typeface="Calibri"/>
              </a:rPr>
              <a:t> anterior. </a:t>
            </a:r>
            <a:endParaRPr dirty="0">
              <a:latin typeface="Calibri"/>
              <a:ea typeface="Calibri"/>
              <a:cs typeface="Calibri"/>
              <a:sym typeface="Calibri"/>
            </a:endParaRPr>
          </a:p>
          <a:p>
            <a:pPr marL="0" lvl="0" indent="0" algn="just" rtl="0">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180340" marR="0" lvl="0" indent="0" algn="just" rtl="0">
              <a:spcBef>
                <a:spcPts val="0"/>
              </a:spcBef>
              <a:spcAft>
                <a:spcPts val="0"/>
              </a:spcAft>
              <a:buNone/>
            </a:pPr>
            <a:r>
              <a:rPr lang="en-GB" b="1" dirty="0">
                <a:latin typeface="Calibri"/>
                <a:ea typeface="Calibri"/>
                <a:cs typeface="Calibri"/>
                <a:sym typeface="Calibri"/>
              </a:rPr>
              <a:t>Susana</a:t>
            </a:r>
            <a:endParaRPr dirty="0">
              <a:latin typeface="Calibri"/>
              <a:ea typeface="Calibri"/>
              <a:cs typeface="Calibri"/>
              <a:sym typeface="Calibri"/>
            </a:endParaRPr>
          </a:p>
          <a:p>
            <a:pPr marL="180340" marR="0" lvl="0" indent="0" algn="just" rtl="0">
              <a:spcBef>
                <a:spcPts val="0"/>
              </a:spcBef>
              <a:spcAft>
                <a:spcPts val="0"/>
              </a:spcAft>
              <a:buNone/>
            </a:pPr>
            <a:r>
              <a:rPr lang="en-GB" b="1" dirty="0">
                <a:latin typeface="Calibri"/>
                <a:ea typeface="Calibri"/>
                <a:cs typeface="Calibri"/>
                <a:sym typeface="Calibri"/>
              </a:rPr>
              <a:t> </a:t>
            </a:r>
            <a:endParaRPr dirty="0">
              <a:latin typeface="Calibri"/>
              <a:ea typeface="Calibri"/>
              <a:cs typeface="Calibri"/>
              <a:sym typeface="Calibri"/>
            </a:endParaRPr>
          </a:p>
          <a:p>
            <a:pPr marL="342900" marR="0" lvl="0" indent="-342900" algn="just" rtl="0">
              <a:spcBef>
                <a:spcPts val="0"/>
              </a:spcBef>
              <a:spcAft>
                <a:spcPts val="0"/>
              </a:spcAft>
              <a:buClr>
                <a:srgbClr val="4F81BD"/>
              </a:buClr>
              <a:buSzPts val="1200"/>
              <a:buFont typeface="Calibri"/>
              <a:buAutoNum type="arabicPeriod"/>
            </a:pPr>
            <a:r>
              <a:rPr lang="en-GB" dirty="0">
                <a:solidFill>
                  <a:srgbClr val="4F81BD"/>
                </a:solidFill>
                <a:latin typeface="Calibri"/>
                <a:ea typeface="Calibri"/>
                <a:cs typeface="Calibri"/>
                <a:sym typeface="Calibri"/>
              </a:rPr>
              <a:t>Leia o </a:t>
            </a:r>
            <a:r>
              <a:rPr lang="en-GB" dirty="0" err="1">
                <a:solidFill>
                  <a:srgbClr val="4F81BD"/>
                </a:solidFill>
                <a:latin typeface="Calibri"/>
                <a:ea typeface="Calibri"/>
                <a:cs typeface="Calibri"/>
                <a:sym typeface="Calibri"/>
              </a:rPr>
              <a:t>seguinte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cenário</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just" rtl="0">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just" rtl="0">
              <a:spcBef>
                <a:spcPts val="0"/>
              </a:spcBef>
              <a:spcAft>
                <a:spcPts val="0"/>
              </a:spcAft>
              <a:buClr>
                <a:schemeClr val="dk1"/>
              </a:buClr>
              <a:buSzPts val="1200"/>
              <a:buFont typeface="Arial"/>
              <a:buNone/>
            </a:pPr>
            <a:r>
              <a:rPr lang="en-GB" dirty="0">
                <a:latin typeface="Calibri"/>
                <a:ea typeface="Calibri"/>
                <a:cs typeface="Calibri"/>
                <a:sym typeface="Calibri"/>
              </a:rPr>
              <a:t>Susana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jovem</a:t>
            </a:r>
            <a:r>
              <a:rPr lang="en-GB" dirty="0">
                <a:latin typeface="Calibri"/>
                <a:ea typeface="Calibri"/>
                <a:cs typeface="Calibri"/>
                <a:sym typeface="Calibri"/>
              </a:rPr>
              <a:t> com </a:t>
            </a:r>
            <a:r>
              <a:rPr lang="en-GB" dirty="0" err="1">
                <a:latin typeface="Calibri"/>
                <a:ea typeface="Calibri"/>
                <a:cs typeface="Calibri"/>
                <a:sym typeface="Calibri"/>
              </a:rPr>
              <a:t>diagnóstico</a:t>
            </a:r>
            <a:r>
              <a:rPr lang="en-GB" dirty="0">
                <a:latin typeface="Calibri"/>
                <a:ea typeface="Calibri"/>
                <a:cs typeface="Calibri"/>
                <a:sym typeface="Calibri"/>
              </a:rPr>
              <a:t> de </a:t>
            </a:r>
            <a:r>
              <a:rPr lang="en-GB" dirty="0" err="1">
                <a:latin typeface="Calibri"/>
                <a:ea typeface="Calibri"/>
                <a:cs typeface="Calibri"/>
                <a:sym typeface="Calibri"/>
              </a:rPr>
              <a:t>transtorno</a:t>
            </a:r>
            <a:r>
              <a:rPr lang="en-GB" dirty="0">
                <a:latin typeface="Calibri"/>
                <a:ea typeface="Calibri"/>
                <a:cs typeface="Calibri"/>
                <a:sym typeface="Calibri"/>
              </a:rPr>
              <a:t> bipolar e histórico de </a:t>
            </a:r>
            <a:r>
              <a:rPr lang="en-GB" dirty="0" err="1">
                <a:latin typeface="Calibri"/>
                <a:ea typeface="Calibri"/>
                <a:cs typeface="Calibri"/>
                <a:sym typeface="Calibri"/>
              </a:rPr>
              <a:t>abuso</a:t>
            </a:r>
            <a:r>
              <a:rPr lang="en-GB" dirty="0">
                <a:latin typeface="Calibri"/>
                <a:ea typeface="Calibri"/>
                <a:cs typeface="Calibri"/>
                <a:sym typeface="Calibri"/>
              </a:rPr>
              <a:t>. Ela </a:t>
            </a:r>
            <a:r>
              <a:rPr lang="en-GB" dirty="0" err="1">
                <a:latin typeface="Calibri"/>
                <a:ea typeface="Calibri"/>
                <a:cs typeface="Calibri"/>
                <a:sym typeface="Calibri"/>
              </a:rPr>
              <a:t>foi</a:t>
            </a:r>
            <a:r>
              <a:rPr lang="en-GB" dirty="0">
                <a:latin typeface="Calibri"/>
                <a:ea typeface="Calibri"/>
                <a:cs typeface="Calibri"/>
                <a:sym typeface="Calibri"/>
              </a:rPr>
              <a:t> </a:t>
            </a:r>
            <a:r>
              <a:rPr lang="en-GB" dirty="0" err="1">
                <a:latin typeface="Calibri"/>
                <a:ea typeface="Calibri"/>
                <a:cs typeface="Calibri"/>
                <a:sym typeface="Calibri"/>
              </a:rPr>
              <a:t>levada</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ambulância</a:t>
            </a:r>
            <a:r>
              <a:rPr lang="en-GB" dirty="0">
                <a:latin typeface="Calibri"/>
                <a:ea typeface="Calibri"/>
                <a:cs typeface="Calibri"/>
                <a:sym typeface="Calibri"/>
              </a:rPr>
              <a:t> a um </a:t>
            </a:r>
            <a:r>
              <a:rPr lang="en-GB" dirty="0" err="1">
                <a:latin typeface="Calibri"/>
                <a:ea typeface="Calibri"/>
                <a:cs typeface="Calibri"/>
                <a:sym typeface="Calibri"/>
              </a:rPr>
              <a:t>serviço</a:t>
            </a:r>
            <a:r>
              <a:rPr lang="en-GB" dirty="0">
                <a:latin typeface="Calibri"/>
                <a:ea typeface="Calibri"/>
                <a:cs typeface="Calibri"/>
                <a:sym typeface="Calibri"/>
              </a:rPr>
              <a:t> de </a:t>
            </a:r>
            <a:r>
              <a:rPr lang="en-GB" dirty="0" err="1">
                <a:latin typeface="Calibri"/>
                <a:ea typeface="Calibri"/>
                <a:cs typeface="Calibri"/>
                <a:sym typeface="Calibri"/>
              </a:rPr>
              <a:t>internação</a:t>
            </a:r>
            <a:r>
              <a:rPr lang="en-GB" dirty="0">
                <a:latin typeface="Calibri"/>
                <a:ea typeface="Calibri"/>
                <a:cs typeface="Calibri"/>
                <a:sym typeface="Calibri"/>
              </a:rPr>
              <a:t> </a:t>
            </a:r>
            <a:r>
              <a:rPr lang="en-GB" dirty="0" err="1">
                <a:latin typeface="Calibri"/>
                <a:ea typeface="Calibri"/>
                <a:cs typeface="Calibri"/>
                <a:sym typeface="Calibri"/>
              </a:rPr>
              <a:t>onde</a:t>
            </a:r>
            <a:r>
              <a:rPr lang="en-GB" dirty="0">
                <a:latin typeface="Calibri"/>
                <a:ea typeface="Calibri"/>
                <a:cs typeface="Calibri"/>
                <a:sym typeface="Calibri"/>
              </a:rPr>
              <a:t> </a:t>
            </a:r>
            <a:r>
              <a:rPr lang="en-GB" dirty="0" err="1">
                <a:latin typeface="Calibri"/>
                <a:ea typeface="Calibri"/>
                <a:cs typeface="Calibri"/>
                <a:sym typeface="Calibri"/>
              </a:rPr>
              <a:t>você</a:t>
            </a:r>
            <a:r>
              <a:rPr lang="en-GB" dirty="0">
                <a:latin typeface="Calibri"/>
                <a:ea typeface="Calibri"/>
                <a:cs typeface="Calibri"/>
                <a:sym typeface="Calibri"/>
              </a:rPr>
              <a:t> </a:t>
            </a:r>
            <a:r>
              <a:rPr lang="en-GB" dirty="0" err="1">
                <a:latin typeface="Calibri"/>
                <a:ea typeface="Calibri"/>
                <a:cs typeface="Calibri"/>
                <a:sym typeface="Calibri"/>
              </a:rPr>
              <a:t>trabalha</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profissional</a:t>
            </a:r>
            <a:r>
              <a:rPr lang="en-GB" dirty="0">
                <a:latin typeface="Calibri"/>
                <a:ea typeface="Calibri"/>
                <a:cs typeface="Calibri"/>
                <a:sym typeface="Calibri"/>
              </a:rPr>
              <a:t> de </a:t>
            </a:r>
            <a:r>
              <a:rPr lang="en-GB" dirty="0" err="1">
                <a:latin typeface="Calibri"/>
                <a:ea typeface="Calibri"/>
                <a:cs typeface="Calibri"/>
                <a:sym typeface="Calibri"/>
              </a:rPr>
              <a:t>saúde</a:t>
            </a:r>
            <a:r>
              <a:rPr lang="en-GB" dirty="0">
                <a:latin typeface="Calibri"/>
                <a:ea typeface="Calibri"/>
                <a:cs typeface="Calibri"/>
                <a:sym typeface="Calibri"/>
              </a:rPr>
              <a:t> mental </a:t>
            </a:r>
            <a:r>
              <a:rPr lang="en-GB" dirty="0" err="1">
                <a:latin typeface="Calibri"/>
                <a:ea typeface="Calibri"/>
                <a:cs typeface="Calibri"/>
                <a:sym typeface="Calibri"/>
              </a:rPr>
              <a:t>porque</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dorme</a:t>
            </a:r>
            <a:r>
              <a:rPr lang="en-GB" dirty="0">
                <a:latin typeface="Calibri"/>
                <a:ea typeface="Calibri"/>
                <a:cs typeface="Calibri"/>
                <a:sym typeface="Calibri"/>
              </a:rPr>
              <a:t> </a:t>
            </a:r>
            <a:r>
              <a:rPr lang="en-GB" dirty="0" err="1">
                <a:latin typeface="Calibri"/>
                <a:ea typeface="Calibri"/>
                <a:cs typeface="Calibri"/>
                <a:sym typeface="Calibri"/>
              </a:rPr>
              <a:t>há</a:t>
            </a:r>
            <a:r>
              <a:rPr lang="en-GB" dirty="0">
                <a:latin typeface="Calibri"/>
                <a:ea typeface="Calibri"/>
                <a:cs typeface="Calibri"/>
                <a:sym typeface="Calibri"/>
              </a:rPr>
              <a:t> </a:t>
            </a:r>
            <a:r>
              <a:rPr lang="en-GB" dirty="0" err="1">
                <a:latin typeface="Calibri"/>
                <a:ea typeface="Calibri"/>
                <a:cs typeface="Calibri"/>
                <a:sym typeface="Calibri"/>
              </a:rPr>
              <a:t>vários</a:t>
            </a:r>
            <a:r>
              <a:rPr lang="en-GB" dirty="0">
                <a:latin typeface="Calibri"/>
                <a:ea typeface="Calibri"/>
                <a:cs typeface="Calibri"/>
                <a:sym typeface="Calibri"/>
              </a:rPr>
              <a:t> </a:t>
            </a:r>
            <a:r>
              <a:rPr lang="en-GB" dirty="0" err="1">
                <a:latin typeface="Calibri"/>
                <a:ea typeface="Calibri"/>
                <a:cs typeface="Calibri"/>
                <a:sym typeface="Calibri"/>
              </a:rPr>
              <a:t>dias</a:t>
            </a:r>
            <a:r>
              <a:rPr lang="en-GB" dirty="0">
                <a:latin typeface="Calibri"/>
                <a:ea typeface="Calibri"/>
                <a:cs typeface="Calibri"/>
                <a:sym typeface="Calibri"/>
              </a:rPr>
              <a:t>, sente-se </a:t>
            </a:r>
            <a:r>
              <a:rPr lang="en-GB" dirty="0" err="1">
                <a:latin typeface="Calibri"/>
                <a:ea typeface="Calibri"/>
                <a:cs typeface="Calibri"/>
                <a:sym typeface="Calibri"/>
              </a:rPr>
              <a:t>excessivamente</a:t>
            </a:r>
            <a:r>
              <a:rPr lang="en-GB" dirty="0">
                <a:latin typeface="Calibri"/>
                <a:ea typeface="Calibri"/>
                <a:cs typeface="Calibri"/>
                <a:sym typeface="Calibri"/>
              </a:rPr>
              <a:t> </a:t>
            </a:r>
            <a:r>
              <a:rPr lang="en-GB" dirty="0" err="1">
                <a:latin typeface="Calibri"/>
                <a:ea typeface="Calibri"/>
                <a:cs typeface="Calibri"/>
                <a:sym typeface="Calibri"/>
              </a:rPr>
              <a:t>enérgica</a:t>
            </a:r>
            <a:r>
              <a:rPr lang="en-GB" dirty="0">
                <a:latin typeface="Calibri"/>
                <a:ea typeface="Calibri"/>
                <a:cs typeface="Calibri"/>
                <a:sym typeface="Calibri"/>
              </a:rPr>
              <a:t>, </a:t>
            </a:r>
            <a:r>
              <a:rPr lang="en-GB" dirty="0" err="1">
                <a:latin typeface="Calibri"/>
                <a:ea typeface="Calibri"/>
                <a:cs typeface="Calibri"/>
                <a:sym typeface="Calibri"/>
              </a:rPr>
              <a:t>inquieta</a:t>
            </a:r>
            <a:r>
              <a:rPr lang="en-GB" dirty="0">
                <a:latin typeface="Calibri"/>
                <a:ea typeface="Calibri"/>
                <a:cs typeface="Calibri"/>
                <a:sym typeface="Calibri"/>
              </a:rPr>
              <a:t> e </a:t>
            </a:r>
            <a:r>
              <a:rPr lang="en-GB" dirty="0" err="1">
                <a:latin typeface="Calibri"/>
                <a:ea typeface="Calibri"/>
                <a:cs typeface="Calibri"/>
                <a:sym typeface="Calibri"/>
              </a:rPr>
              <a:t>irritada</a:t>
            </a:r>
            <a:r>
              <a:rPr lang="en-GB" dirty="0">
                <a:latin typeface="Calibri"/>
                <a:ea typeface="Calibri"/>
                <a:cs typeface="Calibri"/>
                <a:sym typeface="Calibri"/>
              </a:rPr>
              <a:t> com </a:t>
            </a:r>
            <a:r>
              <a:rPr lang="en-GB" dirty="0" err="1">
                <a:latin typeface="Calibri"/>
                <a:ea typeface="Calibri"/>
                <a:cs typeface="Calibri"/>
                <a:sym typeface="Calibri"/>
              </a:rPr>
              <a:t>todos</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a:t>
            </a:r>
            <a:r>
              <a:rPr lang="en-GB" dirty="0" err="1">
                <a:latin typeface="Calibri"/>
                <a:ea typeface="Calibri"/>
                <a:cs typeface="Calibri"/>
                <a:sym typeface="Calibri"/>
              </a:rPr>
              <a:t>seu</a:t>
            </a:r>
            <a:r>
              <a:rPr lang="en-GB" dirty="0">
                <a:latin typeface="Calibri"/>
                <a:ea typeface="Calibri"/>
                <a:cs typeface="Calibri"/>
                <a:sym typeface="Calibri"/>
              </a:rPr>
              <a:t> </a:t>
            </a:r>
            <a:r>
              <a:rPr lang="en-GB" dirty="0" err="1">
                <a:latin typeface="Calibri"/>
                <a:ea typeface="Calibri"/>
                <a:cs typeface="Calibri"/>
                <a:sym typeface="Calibri"/>
              </a:rPr>
              <a:t>redor</a:t>
            </a:r>
            <a:r>
              <a:rPr lang="en-GB" dirty="0">
                <a:latin typeface="Calibri"/>
                <a:ea typeface="Calibri"/>
                <a:cs typeface="Calibri"/>
                <a:sym typeface="Calibri"/>
              </a:rPr>
              <a:t>. Durante o </a:t>
            </a:r>
            <a:r>
              <a:rPr lang="en-GB" dirty="0" err="1">
                <a:latin typeface="Calibri"/>
                <a:ea typeface="Calibri"/>
                <a:cs typeface="Calibri"/>
                <a:sym typeface="Calibri"/>
              </a:rPr>
              <a:t>processo</a:t>
            </a:r>
            <a:r>
              <a:rPr lang="en-GB" dirty="0">
                <a:latin typeface="Calibri"/>
                <a:ea typeface="Calibri"/>
                <a:cs typeface="Calibri"/>
                <a:sym typeface="Calibri"/>
              </a:rPr>
              <a:t> de </a:t>
            </a:r>
            <a:r>
              <a:rPr lang="en-GB" dirty="0" err="1">
                <a:latin typeface="Calibri"/>
                <a:ea typeface="Calibri"/>
                <a:cs typeface="Calibri"/>
                <a:sym typeface="Calibri"/>
              </a:rPr>
              <a:t>internação</a:t>
            </a:r>
            <a:r>
              <a:rPr lang="en-GB" dirty="0">
                <a:latin typeface="Calibri"/>
                <a:ea typeface="Calibri"/>
                <a:cs typeface="Calibri"/>
                <a:sym typeface="Calibri"/>
              </a:rPr>
              <a:t>, </a:t>
            </a:r>
            <a:r>
              <a:rPr lang="en-GB" dirty="0" err="1">
                <a:latin typeface="Calibri"/>
                <a:ea typeface="Calibri"/>
                <a:cs typeface="Calibri"/>
                <a:sym typeface="Calibri"/>
              </a:rPr>
              <a:t>ela</a:t>
            </a:r>
            <a:r>
              <a:rPr lang="en-GB" dirty="0">
                <a:latin typeface="Calibri"/>
                <a:ea typeface="Calibri"/>
                <a:cs typeface="Calibri"/>
                <a:sym typeface="Calibri"/>
              </a:rPr>
              <a:t> </a:t>
            </a:r>
            <a:r>
              <a:rPr lang="en-GB" dirty="0" err="1">
                <a:latin typeface="Calibri"/>
                <a:ea typeface="Calibri"/>
                <a:cs typeface="Calibri"/>
                <a:sym typeface="Calibri"/>
              </a:rPr>
              <a:t>concordou</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ficar</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alguns</a:t>
            </a:r>
            <a:r>
              <a:rPr lang="en-GB" dirty="0">
                <a:latin typeface="Calibri"/>
                <a:ea typeface="Calibri"/>
                <a:cs typeface="Calibri"/>
                <a:sym typeface="Calibri"/>
              </a:rPr>
              <a:t> </a:t>
            </a:r>
            <a:r>
              <a:rPr lang="en-GB" dirty="0" err="1">
                <a:latin typeface="Calibri"/>
                <a:ea typeface="Calibri"/>
                <a:cs typeface="Calibri"/>
                <a:sym typeface="Calibri"/>
              </a:rPr>
              <a:t>dias</a:t>
            </a:r>
            <a:r>
              <a:rPr lang="en-GB" dirty="0">
                <a:latin typeface="Calibri"/>
                <a:ea typeface="Calibri"/>
                <a:cs typeface="Calibri"/>
                <a:sym typeface="Calibri"/>
              </a:rPr>
              <a:t>. </a:t>
            </a:r>
            <a:endParaRPr dirty="0"/>
          </a:p>
          <a:p>
            <a:pPr marL="0" lvl="0" indent="0" algn="just" rtl="0">
              <a:spcBef>
                <a:spcPts val="0"/>
              </a:spcBef>
              <a:spcAft>
                <a:spcPts val="0"/>
              </a:spcAft>
              <a:buClr>
                <a:schemeClr val="dk1"/>
              </a:buClr>
              <a:buSzPts val="1200"/>
              <a:buFont typeface="Arial"/>
              <a:buNone/>
            </a:pPr>
            <a:endParaRPr dirty="0">
              <a:latin typeface="Calibri"/>
              <a:ea typeface="Calibri"/>
              <a:cs typeface="Calibri"/>
              <a:sym typeface="Calibri"/>
            </a:endParaRPr>
          </a:p>
          <a:p>
            <a:pPr marL="0" lvl="0" indent="0" algn="just" rtl="0">
              <a:spcBef>
                <a:spcPts val="0"/>
              </a:spcBef>
              <a:spcAft>
                <a:spcPts val="0"/>
              </a:spcAft>
              <a:buClr>
                <a:schemeClr val="dk1"/>
              </a:buClr>
              <a:buSzPts val="1200"/>
              <a:buFont typeface="Arial"/>
              <a:buNone/>
            </a:pPr>
            <a:r>
              <a:rPr lang="en-GB" dirty="0">
                <a:latin typeface="Calibri"/>
                <a:ea typeface="Calibri"/>
                <a:cs typeface="Calibri"/>
                <a:sym typeface="Calibri"/>
              </a:rPr>
              <a:t>Ela </a:t>
            </a:r>
            <a:r>
              <a:rPr lang="en-GB" dirty="0" err="1">
                <a:latin typeface="Calibri"/>
                <a:ea typeface="Calibri"/>
                <a:cs typeface="Calibri"/>
                <a:sym typeface="Calibri"/>
              </a:rPr>
              <a:t>diz</a:t>
            </a:r>
            <a:r>
              <a:rPr lang="en-GB" dirty="0">
                <a:latin typeface="Calibri"/>
                <a:ea typeface="Calibri"/>
                <a:cs typeface="Calibri"/>
                <a:sym typeface="Calibri"/>
              </a:rPr>
              <a:t> que, </a:t>
            </a:r>
            <a:r>
              <a:rPr lang="en-GB" dirty="0" err="1">
                <a:latin typeface="Calibri"/>
                <a:ea typeface="Calibri"/>
                <a:cs typeface="Calibri"/>
                <a:sym typeface="Calibri"/>
              </a:rPr>
              <a:t>quando</a:t>
            </a:r>
            <a:r>
              <a:rPr lang="en-GB" dirty="0">
                <a:latin typeface="Calibri"/>
                <a:ea typeface="Calibri"/>
                <a:cs typeface="Calibri"/>
                <a:sym typeface="Calibri"/>
              </a:rPr>
              <a:t> se sente </a:t>
            </a:r>
            <a:r>
              <a:rPr lang="en-GB" dirty="0" err="1">
                <a:latin typeface="Calibri"/>
                <a:ea typeface="Calibri"/>
                <a:cs typeface="Calibri"/>
                <a:sym typeface="Calibri"/>
              </a:rPr>
              <a:t>assim</a:t>
            </a:r>
            <a:r>
              <a:rPr lang="en-GB" dirty="0">
                <a:latin typeface="Calibri"/>
                <a:ea typeface="Calibri"/>
                <a:cs typeface="Calibri"/>
                <a:sym typeface="Calibri"/>
              </a:rPr>
              <a:t>, </a:t>
            </a:r>
            <a:r>
              <a:rPr lang="en-GB" dirty="0" err="1">
                <a:latin typeface="Calibri"/>
                <a:ea typeface="Calibri"/>
                <a:cs typeface="Calibri"/>
                <a:sym typeface="Calibri"/>
              </a:rPr>
              <a:t>fica</a:t>
            </a:r>
            <a:r>
              <a:rPr lang="en-GB" dirty="0">
                <a:latin typeface="Calibri"/>
                <a:ea typeface="Calibri"/>
                <a:cs typeface="Calibri"/>
                <a:sym typeface="Calibri"/>
              </a:rPr>
              <a:t> com </a:t>
            </a:r>
            <a:r>
              <a:rPr lang="en-GB" dirty="0" err="1">
                <a:latin typeface="Calibri"/>
                <a:ea typeface="Calibri"/>
                <a:cs typeface="Calibri"/>
                <a:sym typeface="Calibri"/>
              </a:rPr>
              <a:t>medo</a:t>
            </a:r>
            <a:r>
              <a:rPr lang="en-GB" dirty="0">
                <a:latin typeface="Calibri"/>
                <a:ea typeface="Calibri"/>
                <a:cs typeface="Calibri"/>
                <a:sym typeface="Calibri"/>
              </a:rPr>
              <a:t> de </a:t>
            </a:r>
            <a:r>
              <a:rPr lang="en-GB" dirty="0" err="1">
                <a:latin typeface="Calibri"/>
                <a:ea typeface="Calibri"/>
                <a:cs typeface="Calibri"/>
                <a:sym typeface="Calibri"/>
              </a:rPr>
              <a:t>espaços</a:t>
            </a:r>
            <a:r>
              <a:rPr lang="en-GB" dirty="0">
                <a:latin typeface="Calibri"/>
                <a:ea typeface="Calibri"/>
                <a:cs typeface="Calibri"/>
                <a:sym typeface="Calibri"/>
              </a:rPr>
              <a:t> </a:t>
            </a:r>
            <a:r>
              <a:rPr lang="en-GB" dirty="0" err="1">
                <a:latin typeface="Calibri"/>
                <a:ea typeface="Calibri"/>
                <a:cs typeface="Calibri"/>
                <a:sym typeface="Calibri"/>
              </a:rPr>
              <a:t>fechados</a:t>
            </a:r>
            <a:r>
              <a:rPr lang="en-GB" dirty="0">
                <a:latin typeface="Calibri"/>
                <a:ea typeface="Calibri"/>
                <a:cs typeface="Calibri"/>
                <a:sym typeface="Calibri"/>
              </a:rPr>
              <a:t>. De </a:t>
            </a:r>
            <a:r>
              <a:rPr lang="en-GB" dirty="0" err="1">
                <a:latin typeface="Calibri"/>
                <a:ea typeface="Calibri"/>
                <a:cs typeface="Calibri"/>
                <a:sym typeface="Calibri"/>
              </a:rPr>
              <a:t>vezes</a:t>
            </a:r>
            <a:r>
              <a:rPr lang="en-GB" dirty="0">
                <a:latin typeface="Calibri"/>
                <a:ea typeface="Calibri"/>
                <a:cs typeface="Calibri"/>
                <a:sym typeface="Calibri"/>
              </a:rPr>
              <a:t> </a:t>
            </a:r>
            <a:r>
              <a:rPr lang="en-GB" dirty="0" err="1">
                <a:latin typeface="Calibri"/>
                <a:ea typeface="Calibri"/>
                <a:cs typeface="Calibri"/>
                <a:sym typeface="Calibri"/>
              </a:rPr>
              <a:t>anteriores</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que Susana </a:t>
            </a:r>
            <a:r>
              <a:rPr lang="en-GB" dirty="0" err="1">
                <a:latin typeface="Calibri"/>
                <a:ea typeface="Calibri"/>
                <a:cs typeface="Calibri"/>
                <a:sym typeface="Calibri"/>
              </a:rPr>
              <a:t>utilizou</a:t>
            </a:r>
            <a:r>
              <a:rPr lang="en-GB" dirty="0">
                <a:latin typeface="Calibri"/>
                <a:ea typeface="Calibri"/>
                <a:cs typeface="Calibri"/>
                <a:sym typeface="Calibri"/>
              </a:rPr>
              <a:t> o </a:t>
            </a:r>
            <a:r>
              <a:rPr lang="en-GB" dirty="0" err="1">
                <a:latin typeface="Calibri"/>
                <a:ea typeface="Calibri"/>
                <a:cs typeface="Calibri"/>
                <a:sym typeface="Calibri"/>
              </a:rPr>
              <a:t>serviço</a:t>
            </a:r>
            <a:r>
              <a:rPr lang="en-GB" dirty="0">
                <a:latin typeface="Calibri"/>
                <a:ea typeface="Calibri"/>
                <a:cs typeface="Calibri"/>
                <a:sym typeface="Calibri"/>
              </a:rPr>
              <a:t>, </a:t>
            </a:r>
            <a:r>
              <a:rPr lang="en-GB" dirty="0" err="1">
                <a:latin typeface="Calibri"/>
                <a:ea typeface="Calibri"/>
                <a:cs typeface="Calibri"/>
                <a:sym typeface="Calibri"/>
              </a:rPr>
              <a:t>fica</a:t>
            </a:r>
            <a:r>
              <a:rPr lang="en-GB" dirty="0">
                <a:latin typeface="Calibri"/>
                <a:ea typeface="Calibri"/>
                <a:cs typeface="Calibri"/>
                <a:sym typeface="Calibri"/>
              </a:rPr>
              <a:t> claro que </a:t>
            </a:r>
            <a:r>
              <a:rPr lang="en-GB" dirty="0" err="1">
                <a:latin typeface="Calibri"/>
                <a:ea typeface="Calibri"/>
                <a:cs typeface="Calibri"/>
                <a:sym typeface="Calibri"/>
              </a:rPr>
              <a:t>ela</a:t>
            </a:r>
            <a:r>
              <a:rPr lang="en-GB" dirty="0">
                <a:latin typeface="Calibri"/>
                <a:ea typeface="Calibri"/>
                <a:cs typeface="Calibri"/>
                <a:sym typeface="Calibri"/>
              </a:rPr>
              <a:t> </a:t>
            </a:r>
            <a:r>
              <a:rPr lang="en-GB" dirty="0" err="1">
                <a:latin typeface="Calibri"/>
                <a:ea typeface="Calibri"/>
                <a:cs typeface="Calibri"/>
                <a:sym typeface="Calibri"/>
              </a:rPr>
              <a:t>frequentemente</a:t>
            </a:r>
            <a:r>
              <a:rPr lang="en-GB" dirty="0">
                <a:latin typeface="Calibri"/>
                <a:ea typeface="Calibri"/>
                <a:cs typeface="Calibri"/>
                <a:sym typeface="Calibri"/>
              </a:rPr>
              <a:t> </a:t>
            </a:r>
            <a:r>
              <a:rPr lang="en-GB" dirty="0" err="1">
                <a:latin typeface="Calibri"/>
                <a:ea typeface="Calibri"/>
                <a:cs typeface="Calibri"/>
                <a:sym typeface="Calibri"/>
              </a:rPr>
              <a:t>fica</a:t>
            </a:r>
            <a:r>
              <a:rPr lang="en-GB" dirty="0">
                <a:latin typeface="Calibri"/>
                <a:ea typeface="Calibri"/>
                <a:cs typeface="Calibri"/>
                <a:sym typeface="Calibri"/>
              </a:rPr>
              <a:t> </a:t>
            </a:r>
            <a:r>
              <a:rPr lang="en-GB" dirty="0" err="1">
                <a:latin typeface="Calibri"/>
                <a:ea typeface="Calibri"/>
                <a:cs typeface="Calibri"/>
                <a:sym typeface="Calibri"/>
              </a:rPr>
              <a:t>angustiada</a:t>
            </a:r>
            <a:r>
              <a:rPr lang="en-GB" dirty="0">
                <a:latin typeface="Calibri"/>
                <a:ea typeface="Calibri"/>
                <a:cs typeface="Calibri"/>
                <a:sym typeface="Calibri"/>
              </a:rPr>
              <a:t> antes de </a:t>
            </a:r>
            <a:r>
              <a:rPr lang="en-GB" dirty="0" err="1">
                <a:latin typeface="Calibri"/>
                <a:ea typeface="Calibri"/>
                <a:cs typeface="Calibri"/>
                <a:sym typeface="Calibri"/>
              </a:rPr>
              <a:t>ir</a:t>
            </a:r>
            <a:r>
              <a:rPr lang="en-GB" dirty="0">
                <a:latin typeface="Calibri"/>
                <a:ea typeface="Calibri"/>
                <a:cs typeface="Calibri"/>
                <a:sym typeface="Calibri"/>
              </a:rPr>
              <a:t> para a </a:t>
            </a:r>
            <a:r>
              <a:rPr lang="en-GB" dirty="0" err="1">
                <a:latin typeface="Calibri"/>
                <a:ea typeface="Calibri"/>
                <a:cs typeface="Calibri"/>
                <a:sym typeface="Calibri"/>
              </a:rPr>
              <a:t>cama</a:t>
            </a:r>
            <a:r>
              <a:rPr lang="en-GB" dirty="0">
                <a:latin typeface="Calibri"/>
                <a:ea typeface="Calibri"/>
                <a:cs typeface="Calibri"/>
                <a:sym typeface="Calibri"/>
              </a:rPr>
              <a:t>. Ela </a:t>
            </a:r>
            <a:r>
              <a:rPr lang="en-GB" dirty="0" err="1">
                <a:latin typeface="Calibri"/>
                <a:ea typeface="Calibri"/>
                <a:cs typeface="Calibri"/>
                <a:sym typeface="Calibri"/>
              </a:rPr>
              <a:t>cobre</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ouvidos</a:t>
            </a:r>
            <a:r>
              <a:rPr lang="en-GB" dirty="0">
                <a:latin typeface="Calibri"/>
                <a:ea typeface="Calibri"/>
                <a:cs typeface="Calibri"/>
                <a:sym typeface="Calibri"/>
              </a:rPr>
              <a:t> com as </a:t>
            </a:r>
            <a:r>
              <a:rPr lang="en-GB" dirty="0" err="1">
                <a:latin typeface="Calibri"/>
                <a:ea typeface="Calibri"/>
                <a:cs typeface="Calibri"/>
                <a:sym typeface="Calibri"/>
              </a:rPr>
              <a:t>mãos</a:t>
            </a:r>
            <a:r>
              <a:rPr lang="en-GB" dirty="0">
                <a:latin typeface="Calibri"/>
                <a:ea typeface="Calibri"/>
                <a:cs typeface="Calibri"/>
                <a:sym typeface="Calibri"/>
              </a:rPr>
              <a:t>, </a:t>
            </a:r>
            <a:r>
              <a:rPr lang="en-GB" dirty="0" err="1">
                <a:latin typeface="Calibri"/>
                <a:ea typeface="Calibri"/>
                <a:cs typeface="Calibri"/>
                <a:sym typeface="Calibri"/>
              </a:rPr>
              <a:t>deixa</a:t>
            </a:r>
            <a:r>
              <a:rPr lang="en-GB" dirty="0">
                <a:latin typeface="Calibri"/>
                <a:ea typeface="Calibri"/>
                <a:cs typeface="Calibri"/>
                <a:sym typeface="Calibri"/>
              </a:rPr>
              <a:t> de </a:t>
            </a:r>
            <a:r>
              <a:rPr lang="en-GB" dirty="0" err="1">
                <a:latin typeface="Calibri"/>
                <a:ea typeface="Calibri"/>
                <a:cs typeface="Calibri"/>
                <a:sym typeface="Calibri"/>
              </a:rPr>
              <a:t>ouvir</a:t>
            </a:r>
            <a:r>
              <a:rPr lang="en-GB" dirty="0">
                <a:latin typeface="Calibri"/>
                <a:ea typeface="Calibri"/>
                <a:cs typeface="Calibri"/>
                <a:sym typeface="Calibri"/>
              </a:rPr>
              <a:t> e, </a:t>
            </a:r>
            <a:r>
              <a:rPr lang="en-GB" dirty="0" err="1">
                <a:latin typeface="Calibri"/>
                <a:ea typeface="Calibri"/>
                <a:cs typeface="Calibri"/>
                <a:sym typeface="Calibri"/>
              </a:rPr>
              <a:t>às</a:t>
            </a:r>
            <a:r>
              <a:rPr lang="en-GB" dirty="0">
                <a:latin typeface="Calibri"/>
                <a:ea typeface="Calibri"/>
                <a:cs typeface="Calibri"/>
                <a:sym typeface="Calibri"/>
              </a:rPr>
              <a:t> </a:t>
            </a:r>
            <a:r>
              <a:rPr lang="en-GB" dirty="0" err="1">
                <a:latin typeface="Calibri"/>
                <a:ea typeface="Calibri"/>
                <a:cs typeface="Calibri"/>
                <a:sym typeface="Calibri"/>
              </a:rPr>
              <a:t>vezes</a:t>
            </a:r>
            <a:r>
              <a:rPr lang="en-GB" dirty="0">
                <a:latin typeface="Calibri"/>
                <a:ea typeface="Calibri"/>
                <a:cs typeface="Calibri"/>
                <a:sym typeface="Calibri"/>
              </a:rPr>
              <a:t>, </a:t>
            </a:r>
            <a:r>
              <a:rPr lang="en-GB" dirty="0" err="1">
                <a:latin typeface="Calibri"/>
                <a:ea typeface="Calibri"/>
                <a:cs typeface="Calibri"/>
                <a:sym typeface="Calibri"/>
              </a:rPr>
              <a:t>fala</a:t>
            </a:r>
            <a:r>
              <a:rPr lang="en-GB" dirty="0">
                <a:latin typeface="Calibri"/>
                <a:ea typeface="Calibri"/>
                <a:cs typeface="Calibri"/>
                <a:sym typeface="Calibri"/>
              </a:rPr>
              <a:t> de forma </a:t>
            </a:r>
            <a:r>
              <a:rPr lang="en-GB" dirty="0" err="1">
                <a:latin typeface="Calibri"/>
                <a:ea typeface="Calibri"/>
                <a:cs typeface="Calibri"/>
                <a:sym typeface="Calibri"/>
              </a:rPr>
              <a:t>agressiva</a:t>
            </a:r>
            <a:r>
              <a:rPr lang="en-GB" dirty="0">
                <a:latin typeface="Calibri"/>
                <a:ea typeface="Calibri"/>
                <a:cs typeface="Calibri"/>
                <a:sym typeface="Calibri"/>
              </a:rPr>
              <a:t> com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funcionários</a:t>
            </a:r>
            <a:r>
              <a:rPr lang="en-GB" dirty="0">
                <a:latin typeface="Calibri"/>
                <a:ea typeface="Calibri"/>
                <a:cs typeface="Calibri"/>
                <a:sym typeface="Calibri"/>
              </a:rPr>
              <a:t> e </a:t>
            </a:r>
            <a:r>
              <a:rPr lang="en-GB" dirty="0" err="1">
                <a:latin typeface="Calibri"/>
                <a:ea typeface="Calibri"/>
                <a:cs typeface="Calibri"/>
                <a:sym typeface="Calibri"/>
              </a:rPr>
              <a:t>outras</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 do </a:t>
            </a:r>
            <a:r>
              <a:rPr lang="en-GB" dirty="0" err="1">
                <a:latin typeface="Calibri"/>
                <a:ea typeface="Calibri"/>
                <a:cs typeface="Calibri"/>
                <a:sym typeface="Calibri"/>
              </a:rPr>
              <a:t>serviço</a:t>
            </a:r>
            <a:r>
              <a:rPr lang="en-GB" dirty="0">
                <a:latin typeface="Calibri"/>
                <a:ea typeface="Calibri"/>
                <a:cs typeface="Calibri"/>
                <a:sym typeface="Calibri"/>
              </a:rPr>
              <a:t>. </a:t>
            </a:r>
            <a:endParaRPr dirty="0"/>
          </a:p>
          <a:p>
            <a:pPr marL="0" lvl="0" indent="0" algn="just" rtl="0">
              <a:spcBef>
                <a:spcPts val="0"/>
              </a:spcBef>
              <a:spcAft>
                <a:spcPts val="0"/>
              </a:spcAft>
              <a:buClr>
                <a:schemeClr val="dk1"/>
              </a:buClr>
              <a:buSzPts val="1200"/>
              <a:buFont typeface="Arial"/>
              <a:buNone/>
            </a:pPr>
            <a:endParaRPr dirty="0">
              <a:latin typeface="Calibri"/>
              <a:ea typeface="Calibri"/>
              <a:cs typeface="Calibri"/>
              <a:sym typeface="Calibri"/>
            </a:endParaRPr>
          </a:p>
          <a:p>
            <a:pPr marL="0" lvl="0" indent="0" algn="just" rtl="0">
              <a:spcBef>
                <a:spcPts val="0"/>
              </a:spcBef>
              <a:spcAft>
                <a:spcPts val="0"/>
              </a:spcAft>
              <a:buClr>
                <a:schemeClr val="dk1"/>
              </a:buClr>
              <a:buSzPts val="1200"/>
              <a:buFont typeface="Arial"/>
              <a:buNone/>
            </a:pPr>
            <a:r>
              <a:rPr lang="en-GB" dirty="0">
                <a:latin typeface="Calibri"/>
                <a:ea typeface="Calibri"/>
                <a:cs typeface="Calibri"/>
                <a:sym typeface="Calibri"/>
              </a:rPr>
              <a:t>O </a:t>
            </a:r>
            <a:r>
              <a:rPr lang="en-GB" dirty="0" err="1">
                <a:latin typeface="Calibri"/>
                <a:ea typeface="Calibri"/>
                <a:cs typeface="Calibri"/>
                <a:sym typeface="Calibri"/>
              </a:rPr>
              <a:t>serviço</a:t>
            </a:r>
            <a:r>
              <a:rPr lang="en-GB" dirty="0">
                <a:latin typeface="Calibri"/>
                <a:ea typeface="Calibri"/>
                <a:cs typeface="Calibri"/>
                <a:sym typeface="Calibri"/>
              </a:rPr>
              <a:t> </a:t>
            </a:r>
            <a:r>
              <a:rPr lang="en-GB" dirty="0" err="1">
                <a:latin typeface="Calibri"/>
                <a:ea typeface="Calibri"/>
                <a:cs typeface="Calibri"/>
                <a:sym typeface="Calibri"/>
              </a:rPr>
              <a:t>tem</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política</a:t>
            </a:r>
            <a:r>
              <a:rPr lang="en-GB" dirty="0">
                <a:latin typeface="Calibri"/>
                <a:ea typeface="Calibri"/>
                <a:cs typeface="Calibri"/>
                <a:sym typeface="Calibri"/>
              </a:rPr>
              <a:t> que </a:t>
            </a:r>
            <a:r>
              <a:rPr lang="en-GB" dirty="0" err="1">
                <a:latin typeface="Calibri"/>
                <a:ea typeface="Calibri"/>
                <a:cs typeface="Calibri"/>
                <a:sym typeface="Calibri"/>
              </a:rPr>
              <a:t>exige</a:t>
            </a:r>
            <a:r>
              <a:rPr lang="en-GB" dirty="0">
                <a:latin typeface="Calibri"/>
                <a:ea typeface="Calibri"/>
                <a:cs typeface="Calibri"/>
                <a:sym typeface="Calibri"/>
              </a:rPr>
              <a:t> que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estejam</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seus</a:t>
            </a:r>
            <a:r>
              <a:rPr lang="en-GB" dirty="0">
                <a:latin typeface="Calibri"/>
                <a:ea typeface="Calibri"/>
                <a:cs typeface="Calibri"/>
                <a:sym typeface="Calibri"/>
              </a:rPr>
              <a:t> quartos </a:t>
            </a:r>
            <a:r>
              <a:rPr lang="en-GB" dirty="0" err="1">
                <a:latin typeface="Calibri"/>
                <a:ea typeface="Calibri"/>
                <a:cs typeface="Calibri"/>
                <a:sym typeface="Calibri"/>
              </a:rPr>
              <a:t>às</a:t>
            </a:r>
            <a:r>
              <a:rPr lang="en-GB" dirty="0">
                <a:latin typeface="Calibri"/>
                <a:ea typeface="Calibri"/>
                <a:cs typeface="Calibri"/>
                <a:sym typeface="Calibri"/>
              </a:rPr>
              <a:t> 21h e que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tenham</a:t>
            </a:r>
            <a:r>
              <a:rPr lang="en-GB" dirty="0">
                <a:latin typeface="Calibri"/>
                <a:ea typeface="Calibri"/>
                <a:cs typeface="Calibri"/>
                <a:sym typeface="Calibri"/>
              </a:rPr>
              <a:t> </a:t>
            </a:r>
            <a:r>
              <a:rPr lang="en-GB" dirty="0" err="1">
                <a:latin typeface="Calibri"/>
                <a:ea typeface="Calibri"/>
                <a:cs typeface="Calibri"/>
                <a:sym typeface="Calibri"/>
              </a:rPr>
              <a:t>acesso</a:t>
            </a:r>
            <a:r>
              <a:rPr lang="en-GB" dirty="0">
                <a:latin typeface="Calibri"/>
                <a:ea typeface="Calibri"/>
                <a:cs typeface="Calibri"/>
                <a:sym typeface="Calibri"/>
              </a:rPr>
              <a:t> </a:t>
            </a:r>
            <a:r>
              <a:rPr lang="en-GB" dirty="0" err="1">
                <a:latin typeface="Calibri"/>
                <a:ea typeface="Calibri"/>
                <a:cs typeface="Calibri"/>
                <a:sym typeface="Calibri"/>
              </a:rPr>
              <a:t>às</a:t>
            </a:r>
            <a:r>
              <a:rPr lang="en-GB" dirty="0">
                <a:latin typeface="Calibri"/>
                <a:ea typeface="Calibri"/>
                <a:cs typeface="Calibri"/>
                <a:sym typeface="Calibri"/>
              </a:rPr>
              <a:t> </a:t>
            </a:r>
            <a:r>
              <a:rPr lang="en-GB" dirty="0" err="1">
                <a:latin typeface="Calibri"/>
                <a:ea typeface="Calibri"/>
                <a:cs typeface="Calibri"/>
                <a:sym typeface="Calibri"/>
              </a:rPr>
              <a:t>áreas</a:t>
            </a:r>
            <a:r>
              <a:rPr lang="en-GB" dirty="0">
                <a:latin typeface="Calibri"/>
                <a:ea typeface="Calibri"/>
                <a:cs typeface="Calibri"/>
                <a:sym typeface="Calibri"/>
              </a:rPr>
              <a:t> </a:t>
            </a:r>
            <a:r>
              <a:rPr lang="en-GB" dirty="0" err="1">
                <a:latin typeface="Calibri"/>
                <a:ea typeface="Calibri"/>
                <a:cs typeface="Calibri"/>
                <a:sym typeface="Calibri"/>
              </a:rPr>
              <a:t>comuns</a:t>
            </a:r>
            <a:r>
              <a:rPr lang="en-GB" dirty="0">
                <a:latin typeface="Calibri"/>
                <a:ea typeface="Calibri"/>
                <a:cs typeface="Calibri"/>
                <a:sym typeface="Calibri"/>
              </a:rPr>
              <a:t> </a:t>
            </a:r>
            <a:r>
              <a:rPr lang="en-GB" dirty="0" err="1">
                <a:latin typeface="Calibri"/>
                <a:ea typeface="Calibri"/>
                <a:cs typeface="Calibri"/>
                <a:sym typeface="Calibri"/>
              </a:rPr>
              <a:t>externas</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exemplo</a:t>
            </a:r>
            <a:r>
              <a:rPr lang="en-GB" dirty="0">
                <a:latin typeface="Calibri"/>
                <a:ea typeface="Calibri"/>
                <a:cs typeface="Calibri"/>
                <a:sym typeface="Calibri"/>
              </a:rPr>
              <a:t>, a sala de </a:t>
            </a:r>
            <a:r>
              <a:rPr lang="en-GB" dirty="0" err="1">
                <a:latin typeface="Calibri"/>
                <a:ea typeface="Calibri"/>
                <a:cs typeface="Calibri"/>
                <a:sym typeface="Calibri"/>
              </a:rPr>
              <a:t>televisão</a:t>
            </a:r>
            <a:r>
              <a:rPr lang="en-GB" dirty="0">
                <a:latin typeface="Calibri"/>
                <a:ea typeface="Calibri"/>
                <a:cs typeface="Calibri"/>
                <a:sym typeface="Calibri"/>
              </a:rPr>
              <a:t>) </a:t>
            </a:r>
            <a:r>
              <a:rPr lang="en-GB" dirty="0" err="1">
                <a:latin typeface="Calibri"/>
                <a:ea typeface="Calibri"/>
                <a:cs typeface="Calibri"/>
                <a:sym typeface="Calibri"/>
              </a:rPr>
              <a:t>após</a:t>
            </a:r>
            <a:r>
              <a:rPr lang="en-GB" dirty="0">
                <a:latin typeface="Calibri"/>
                <a:ea typeface="Calibri"/>
                <a:cs typeface="Calibri"/>
                <a:sym typeface="Calibri"/>
              </a:rPr>
              <a:t> </a:t>
            </a:r>
            <a:r>
              <a:rPr lang="en-GB" dirty="0" err="1">
                <a:latin typeface="Calibri"/>
                <a:ea typeface="Calibri"/>
                <a:cs typeface="Calibri"/>
                <a:sym typeface="Calibri"/>
              </a:rPr>
              <a:t>esse</a:t>
            </a:r>
            <a:r>
              <a:rPr lang="en-GB" dirty="0">
                <a:latin typeface="Calibri"/>
                <a:ea typeface="Calibri"/>
                <a:cs typeface="Calibri"/>
                <a:sym typeface="Calibri"/>
              </a:rPr>
              <a:t> </a:t>
            </a:r>
            <a:r>
              <a:rPr lang="en-GB" dirty="0" err="1">
                <a:latin typeface="Calibri"/>
                <a:ea typeface="Calibri"/>
                <a:cs typeface="Calibri"/>
                <a:sym typeface="Calibri"/>
              </a:rPr>
              <a:t>horário</a:t>
            </a: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739" name="Google Shape;739;p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just" rtl="0">
              <a:lnSpc>
                <a:spcPct val="115000"/>
              </a:lnSpc>
              <a:spcBef>
                <a:spcPts val="1000"/>
              </a:spcBef>
              <a:spcAft>
                <a:spcPts val="0"/>
              </a:spcAft>
              <a:buClr>
                <a:schemeClr val="dk1"/>
              </a:buClr>
              <a:buSzPts val="1200"/>
              <a:buFont typeface="Arial"/>
              <a:buChar char="•"/>
            </a:pPr>
            <a:r>
              <a:rPr lang="pt-BR" dirty="0">
                <a:latin typeface="Calibri"/>
                <a:ea typeface="Calibri"/>
                <a:cs typeface="Calibri"/>
                <a:sym typeface="Calibri"/>
              </a:rPr>
              <a:t>Uma abordagem da </a:t>
            </a:r>
            <a:r>
              <a:rPr lang="pt-BR" i="1" dirty="0" err="1">
                <a:latin typeface="Calibri"/>
                <a:ea typeface="Calibri"/>
                <a:cs typeface="Calibri"/>
                <a:sym typeface="Calibri"/>
              </a:rPr>
              <a:t>recovery</a:t>
            </a:r>
            <a:r>
              <a:rPr lang="pt-BR" dirty="0">
                <a:latin typeface="Calibri"/>
                <a:ea typeface="Calibri"/>
                <a:cs typeface="Calibri"/>
                <a:sym typeface="Calibri"/>
              </a:rPr>
              <a:t> é relevante para todas as pessoas que superam desafios em sua vida, incluindo pessoas com deficiências psicossociais, intelectuais ou cognitivas. </a:t>
            </a:r>
          </a:p>
          <a:p>
            <a:pPr marL="171450" lvl="0" indent="-171450" algn="just" rtl="0">
              <a:lnSpc>
                <a:spcPct val="115000"/>
              </a:lnSpc>
              <a:spcBef>
                <a:spcPts val="1000"/>
              </a:spcBef>
              <a:spcAft>
                <a:spcPts val="0"/>
              </a:spcAft>
              <a:buClr>
                <a:schemeClr val="dk1"/>
              </a:buClr>
              <a:buSzPts val="1200"/>
              <a:buFont typeface="Arial"/>
              <a:buChar char="•"/>
            </a:pPr>
            <a:r>
              <a:rPr lang="pt-BR" dirty="0">
                <a:latin typeface="Calibri"/>
                <a:ea typeface="Calibri"/>
                <a:cs typeface="Calibri"/>
                <a:sym typeface="Calibri"/>
              </a:rPr>
              <a:t>Os serviços sociais e de saúde mental orientados para a </a:t>
            </a:r>
            <a:r>
              <a:rPr lang="pt-BR" i="1" dirty="0" err="1">
                <a:latin typeface="Calibri"/>
                <a:ea typeface="Calibri"/>
                <a:cs typeface="Calibri"/>
                <a:sym typeface="Calibri"/>
              </a:rPr>
              <a:t>recovery</a:t>
            </a:r>
            <a:r>
              <a:rPr lang="pt-BR" dirty="0">
                <a:latin typeface="Calibri"/>
                <a:ea typeface="Calibri"/>
                <a:cs typeface="Calibri"/>
                <a:sym typeface="Calibri"/>
              </a:rPr>
              <a:t> fornecem mensagens de esperança e apoio para superar barreiras e promover o empoderamento, crescimento pessoal, inclusão e independência.</a:t>
            </a:r>
          </a:p>
          <a:p>
            <a:pPr marL="171450" lvl="0" indent="-171450" algn="just" rtl="0">
              <a:lnSpc>
                <a:spcPct val="115000"/>
              </a:lnSpc>
              <a:spcBef>
                <a:spcPts val="1000"/>
              </a:spcBef>
              <a:spcAft>
                <a:spcPts val="0"/>
              </a:spcAft>
              <a:buClr>
                <a:schemeClr val="dk1"/>
              </a:buClr>
              <a:buSzPts val="1200"/>
              <a:buFont typeface="Arial"/>
              <a:buChar char="•"/>
            </a:pPr>
            <a:r>
              <a:rPr lang="pt-BR" dirty="0">
                <a:latin typeface="Calibri"/>
                <a:ea typeface="Calibri"/>
                <a:cs typeface="Calibri"/>
                <a:sym typeface="Calibri"/>
              </a:rPr>
              <a:t>Esses serviços respeitam as escolhas das pessoas, permitindo que conduzam sua própria jornada de cuidados e recuperação e vivam a vida que desejam. </a:t>
            </a:r>
          </a:p>
          <a:p>
            <a:pPr marL="171450" lvl="0" indent="-171450" algn="just" rtl="0">
              <a:lnSpc>
                <a:spcPct val="115000"/>
              </a:lnSpc>
              <a:spcBef>
                <a:spcPts val="1000"/>
              </a:spcBef>
              <a:spcAft>
                <a:spcPts val="0"/>
              </a:spcAft>
              <a:buClr>
                <a:schemeClr val="dk1"/>
              </a:buClr>
              <a:buSzPts val="1200"/>
              <a:buFont typeface="Arial"/>
              <a:buChar char="•"/>
            </a:pPr>
            <a:r>
              <a:rPr lang="pt-BR" dirty="0">
                <a:latin typeface="Calibri"/>
                <a:ea typeface="Calibri"/>
                <a:cs typeface="Calibri"/>
                <a:sym typeface="Calibri"/>
              </a:rPr>
              <a:t>Um ponto chave a entender é que os serviços orientados à </a:t>
            </a:r>
            <a:r>
              <a:rPr lang="pt-BR" i="1" dirty="0" err="1">
                <a:latin typeface="Calibri"/>
                <a:ea typeface="Calibri"/>
                <a:cs typeface="Calibri"/>
                <a:sym typeface="Calibri"/>
              </a:rPr>
              <a:t>recovery</a:t>
            </a:r>
            <a:r>
              <a:rPr lang="pt-BR" dirty="0">
                <a:latin typeface="Calibri"/>
                <a:ea typeface="Calibri"/>
                <a:cs typeface="Calibri"/>
                <a:sym typeface="Calibri"/>
              </a:rPr>
              <a:t> não se baseiam na coerção. </a:t>
            </a:r>
          </a:p>
          <a:p>
            <a:pPr marL="171450" lvl="0" indent="-171450" algn="just" rtl="0">
              <a:lnSpc>
                <a:spcPct val="115000"/>
              </a:lnSpc>
              <a:spcBef>
                <a:spcPts val="1000"/>
              </a:spcBef>
              <a:spcAft>
                <a:spcPts val="0"/>
              </a:spcAft>
              <a:buClr>
                <a:schemeClr val="dk1"/>
              </a:buClr>
              <a:buSzPts val="1200"/>
              <a:buFont typeface="Arial"/>
              <a:buChar char="•"/>
            </a:pPr>
            <a:endParaRPr dirty="0">
              <a:latin typeface="Calibri"/>
              <a:ea typeface="Calibri"/>
              <a:cs typeface="Calibri"/>
              <a:sym typeface="Calibri"/>
            </a:endParaRPr>
          </a:p>
        </p:txBody>
      </p:sp>
      <p:sp>
        <p:nvSpPr>
          <p:cNvPr id="141" name="Google Shape;14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GB" dirty="0">
                <a:solidFill>
                  <a:srgbClr val="4F81BD"/>
                </a:solidFill>
                <a:latin typeface="Calibri"/>
                <a:ea typeface="Calibri"/>
                <a:cs typeface="Calibri"/>
                <a:sym typeface="Calibri"/>
              </a:rPr>
              <a:t>2. </a:t>
            </a:r>
            <a:r>
              <a:rPr lang="en-GB" dirty="0" err="1">
                <a:solidFill>
                  <a:srgbClr val="4F81BD"/>
                </a:solidFill>
                <a:latin typeface="Calibri"/>
                <a:ea typeface="Calibri"/>
                <a:cs typeface="Calibri"/>
                <a:sym typeface="Calibri"/>
              </a:rPr>
              <a:t>Após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ler</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cenário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discuta</a:t>
            </a:r>
            <a:r>
              <a:rPr lang="en-GB" dirty="0">
                <a:solidFill>
                  <a:srgbClr val="4F81BD"/>
                </a:solidFill>
                <a:latin typeface="Calibri"/>
                <a:ea typeface="Calibri"/>
                <a:cs typeface="Calibri"/>
                <a:sym typeface="Calibri"/>
              </a:rPr>
              <a:t> as </a:t>
            </a:r>
            <a:r>
              <a:rPr lang="en-GB" dirty="0" err="1">
                <a:solidFill>
                  <a:srgbClr val="4F81BD"/>
                </a:solidFill>
                <a:latin typeface="Calibri"/>
                <a:ea typeface="Calibri"/>
                <a:cs typeface="Calibri"/>
                <a:sym typeface="Calibri"/>
              </a:rPr>
              <a:t>seguintes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questões</a:t>
            </a:r>
            <a:r>
              <a:rPr lang="en-GB" dirty="0">
                <a:solidFill>
                  <a:srgbClr val="4F81BD"/>
                </a:solidFill>
                <a:latin typeface="Calibri"/>
                <a:ea typeface="Calibri"/>
                <a:cs typeface="Calibri"/>
                <a:sym typeface="Calibri"/>
              </a:rPr>
              <a:t> com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just" rtl="0">
              <a:spcBef>
                <a:spcPts val="0"/>
              </a:spcBef>
              <a:spcAft>
                <a:spcPts val="0"/>
              </a:spcAft>
              <a:buNone/>
            </a:pPr>
            <a:r>
              <a:rPr lang="en-GB" i="1" dirty="0">
                <a:solidFill>
                  <a:srgbClr val="000000"/>
                </a:solidFill>
                <a:latin typeface="Calibri"/>
                <a:ea typeface="Calibri"/>
                <a:cs typeface="Calibri"/>
                <a:sym typeface="Calibri"/>
              </a:rPr>
              <a:t> </a:t>
            </a:r>
            <a:endParaRPr dirty="0">
              <a:latin typeface="Calibri"/>
              <a:ea typeface="Calibri"/>
              <a:cs typeface="Calibri"/>
              <a:sym typeface="Calibri"/>
            </a:endParaRPr>
          </a:p>
          <a:p>
            <a:pPr marL="171450" lvl="0" indent="-171450" algn="just" rtl="0">
              <a:spcBef>
                <a:spcPts val="0"/>
              </a:spcBef>
              <a:spcAft>
                <a:spcPts val="0"/>
              </a:spcAft>
              <a:buClr>
                <a:srgbClr val="000000"/>
              </a:buClr>
              <a:buSzPts val="1200"/>
              <a:buFont typeface="Arial"/>
              <a:buChar char="•"/>
            </a:pPr>
            <a:r>
              <a:rPr lang="en-GB" b="1" dirty="0">
                <a:solidFill>
                  <a:srgbClr val="000000"/>
                </a:solidFill>
                <a:latin typeface="Calibri"/>
                <a:ea typeface="Calibri"/>
                <a:cs typeface="Calibri"/>
                <a:sym typeface="Calibri"/>
              </a:rPr>
              <a:t>Com base </a:t>
            </a:r>
            <a:r>
              <a:rPr lang="en-GB" b="1" dirty="0" err="1">
                <a:solidFill>
                  <a:srgbClr val="000000"/>
                </a:solidFill>
                <a:latin typeface="Calibri"/>
                <a:ea typeface="Calibri"/>
                <a:cs typeface="Calibri"/>
                <a:sym typeface="Calibri"/>
              </a:rPr>
              <a:t>nessa</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descrição</a:t>
            </a:r>
            <a:r>
              <a:rPr lang="en-GB" b="1" dirty="0">
                <a:solidFill>
                  <a:srgbClr val="000000"/>
                </a:solidFill>
                <a:latin typeface="Calibri"/>
                <a:ea typeface="Calibri"/>
                <a:cs typeface="Calibri"/>
                <a:sym typeface="Calibri"/>
              </a:rPr>
              <a:t>, quais </a:t>
            </a:r>
            <a:r>
              <a:rPr lang="en-GB" b="1" dirty="0" err="1">
                <a:solidFill>
                  <a:srgbClr val="000000"/>
                </a:solidFill>
                <a:latin typeface="Calibri"/>
                <a:ea typeface="Calibri"/>
                <a:cs typeface="Calibri"/>
                <a:sym typeface="Calibri"/>
              </a:rPr>
              <a:t>informações</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são</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úteis</a:t>
            </a:r>
            <a:r>
              <a:rPr lang="en-GB" b="1" dirty="0">
                <a:solidFill>
                  <a:srgbClr val="000000"/>
                </a:solidFill>
                <a:latin typeface="Calibri"/>
                <a:ea typeface="Calibri"/>
                <a:cs typeface="Calibri"/>
                <a:sym typeface="Calibri"/>
              </a:rPr>
              <a:t> para </a:t>
            </a:r>
            <a:r>
              <a:rPr lang="en-GB" b="1" dirty="0" err="1">
                <a:solidFill>
                  <a:srgbClr val="000000"/>
                </a:solidFill>
                <a:latin typeface="Calibri"/>
                <a:ea typeface="Calibri"/>
                <a:cs typeface="Calibri"/>
                <a:sym typeface="Calibri"/>
              </a:rPr>
              <a:t>você</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pensar</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sobre</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como</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planejar</a:t>
            </a:r>
            <a:r>
              <a:rPr lang="en-GB" b="1" dirty="0">
                <a:solidFill>
                  <a:srgbClr val="000000"/>
                </a:solidFill>
                <a:latin typeface="Calibri"/>
                <a:ea typeface="Calibri"/>
                <a:cs typeface="Calibri"/>
                <a:sym typeface="Calibri"/>
              </a:rPr>
              <a:t> as </a:t>
            </a:r>
            <a:r>
              <a:rPr lang="en-GB" b="1" dirty="0" err="1">
                <a:solidFill>
                  <a:srgbClr val="000000"/>
                </a:solidFill>
                <a:latin typeface="Calibri"/>
                <a:ea typeface="Calibri"/>
                <a:cs typeface="Calibri"/>
                <a:sym typeface="Calibri"/>
              </a:rPr>
              <a:t>necessidades</a:t>
            </a:r>
            <a:r>
              <a:rPr lang="en-GB" b="1" dirty="0">
                <a:solidFill>
                  <a:srgbClr val="000000"/>
                </a:solidFill>
                <a:latin typeface="Calibri"/>
                <a:ea typeface="Calibri"/>
                <a:cs typeface="Calibri"/>
                <a:sym typeface="Calibri"/>
              </a:rPr>
              <a:t> de </a:t>
            </a:r>
            <a:r>
              <a:rPr lang="en-GB" b="1" dirty="0" err="1">
                <a:solidFill>
                  <a:srgbClr val="000000"/>
                </a:solidFill>
                <a:latin typeface="Calibri"/>
                <a:ea typeface="Calibri"/>
                <a:cs typeface="Calibri"/>
                <a:sym typeface="Calibri"/>
              </a:rPr>
              <a:t>apoio</a:t>
            </a:r>
            <a:r>
              <a:rPr lang="en-GB" b="1" dirty="0">
                <a:solidFill>
                  <a:srgbClr val="000000"/>
                </a:solidFill>
                <a:latin typeface="Calibri"/>
                <a:ea typeface="Calibri"/>
                <a:cs typeface="Calibri"/>
                <a:sym typeface="Calibri"/>
              </a:rPr>
              <a:t> de Susana?</a:t>
            </a:r>
            <a:endParaRPr b="1" dirty="0">
              <a:latin typeface="Calibri"/>
              <a:ea typeface="Calibri"/>
              <a:cs typeface="Calibri"/>
              <a:sym typeface="Calibri"/>
            </a:endParaRPr>
          </a:p>
          <a:p>
            <a:pPr marL="171450" lvl="0" indent="-95250" algn="just" rtl="0">
              <a:spcBef>
                <a:spcPts val="0"/>
              </a:spcBef>
              <a:spcAft>
                <a:spcPts val="0"/>
              </a:spcAft>
              <a:buClr>
                <a:schemeClr val="dk1"/>
              </a:buClr>
              <a:buSzPts val="1200"/>
              <a:buFont typeface="Arial"/>
              <a:buNone/>
            </a:pPr>
            <a:endParaRPr b="1" dirty="0">
              <a:latin typeface="Calibri"/>
              <a:ea typeface="Calibri"/>
              <a:cs typeface="Calibri"/>
              <a:sym typeface="Calibri"/>
            </a:endParaRPr>
          </a:p>
          <a:p>
            <a:pPr marL="171450" lvl="0" indent="-171450" algn="just" rtl="0">
              <a:spcBef>
                <a:spcPts val="0"/>
              </a:spcBef>
              <a:spcAft>
                <a:spcPts val="0"/>
              </a:spcAft>
              <a:buClr>
                <a:srgbClr val="000000"/>
              </a:buClr>
              <a:buSzPts val="1200"/>
              <a:buFont typeface="Arial"/>
              <a:buChar char="•"/>
            </a:pPr>
            <a:r>
              <a:rPr lang="en-GB" b="1" dirty="0" err="1">
                <a:solidFill>
                  <a:srgbClr val="000000"/>
                </a:solidFill>
                <a:latin typeface="Calibri"/>
                <a:ea typeface="Calibri"/>
                <a:cs typeface="Calibri"/>
                <a:sym typeface="Calibri"/>
              </a:rPr>
              <a:t>Há</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mais</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alguma</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coisa</a:t>
            </a:r>
            <a:r>
              <a:rPr lang="en-GB" b="1" dirty="0">
                <a:solidFill>
                  <a:srgbClr val="000000"/>
                </a:solidFill>
                <a:latin typeface="Calibri"/>
                <a:ea typeface="Calibri"/>
                <a:cs typeface="Calibri"/>
                <a:sym typeface="Calibri"/>
              </a:rPr>
              <a:t> que </a:t>
            </a:r>
            <a:r>
              <a:rPr lang="en-GB" b="1" dirty="0" err="1">
                <a:solidFill>
                  <a:srgbClr val="000000"/>
                </a:solidFill>
                <a:latin typeface="Calibri"/>
                <a:ea typeface="Calibri"/>
                <a:cs typeface="Calibri"/>
                <a:sym typeface="Calibri"/>
              </a:rPr>
              <a:t>você</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acha</a:t>
            </a:r>
            <a:r>
              <a:rPr lang="en-GB" b="1" dirty="0">
                <a:solidFill>
                  <a:srgbClr val="000000"/>
                </a:solidFill>
                <a:latin typeface="Calibri"/>
                <a:ea typeface="Calibri"/>
                <a:cs typeface="Calibri"/>
                <a:sym typeface="Calibri"/>
              </a:rPr>
              <a:t> que </a:t>
            </a:r>
            <a:r>
              <a:rPr lang="en-GB" b="1" dirty="0" err="1">
                <a:solidFill>
                  <a:srgbClr val="000000"/>
                </a:solidFill>
                <a:latin typeface="Calibri"/>
                <a:ea typeface="Calibri"/>
                <a:cs typeface="Calibri"/>
                <a:sym typeface="Calibri"/>
              </a:rPr>
              <a:t>poderia</a:t>
            </a:r>
            <a:r>
              <a:rPr lang="en-GB" b="1" dirty="0">
                <a:solidFill>
                  <a:srgbClr val="000000"/>
                </a:solidFill>
                <a:latin typeface="Calibri"/>
                <a:ea typeface="Calibri"/>
                <a:cs typeface="Calibri"/>
                <a:sym typeface="Calibri"/>
              </a:rPr>
              <a:t> ser </a:t>
            </a:r>
            <a:r>
              <a:rPr lang="en-GB" b="1" dirty="0" err="1">
                <a:solidFill>
                  <a:srgbClr val="000000"/>
                </a:solidFill>
                <a:latin typeface="Calibri"/>
                <a:ea typeface="Calibri"/>
                <a:cs typeface="Calibri"/>
                <a:sym typeface="Calibri"/>
              </a:rPr>
              <a:t>útil</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explorar</a:t>
            </a:r>
            <a:r>
              <a:rPr lang="en-GB" b="1" dirty="0">
                <a:solidFill>
                  <a:srgbClr val="000000"/>
                </a:solidFill>
                <a:latin typeface="Calibri"/>
                <a:ea typeface="Calibri"/>
                <a:cs typeface="Calibri"/>
                <a:sym typeface="Calibri"/>
              </a:rPr>
              <a:t> com a Susana?</a:t>
            </a:r>
            <a:endParaRPr b="1" dirty="0">
              <a:latin typeface="Calibri"/>
              <a:ea typeface="Calibri"/>
              <a:cs typeface="Calibri"/>
              <a:sym typeface="Calibri"/>
            </a:endParaRPr>
          </a:p>
          <a:p>
            <a:pPr marL="171450" lvl="0" indent="-95250" algn="just" rtl="0">
              <a:spcBef>
                <a:spcPts val="0"/>
              </a:spcBef>
              <a:spcAft>
                <a:spcPts val="0"/>
              </a:spcAft>
              <a:buClr>
                <a:schemeClr val="dk1"/>
              </a:buClr>
              <a:buSzPts val="1200"/>
              <a:buFont typeface="Arial"/>
              <a:buNone/>
            </a:pPr>
            <a:endParaRPr b="1" dirty="0">
              <a:latin typeface="Calibri"/>
              <a:ea typeface="Calibri"/>
              <a:cs typeface="Calibri"/>
              <a:sym typeface="Calibri"/>
            </a:endParaRPr>
          </a:p>
          <a:p>
            <a:pPr marL="171450" lvl="0" indent="-171450" algn="just" rtl="0">
              <a:spcBef>
                <a:spcPts val="0"/>
              </a:spcBef>
              <a:spcAft>
                <a:spcPts val="0"/>
              </a:spcAft>
              <a:buClr>
                <a:srgbClr val="000000"/>
              </a:buClr>
              <a:buSzPts val="1200"/>
              <a:buFont typeface="Arial"/>
              <a:buChar char="•"/>
            </a:pPr>
            <a:r>
              <a:rPr lang="en-GB" b="1" dirty="0">
                <a:solidFill>
                  <a:srgbClr val="000000"/>
                </a:solidFill>
                <a:latin typeface="Calibri"/>
                <a:ea typeface="Calibri"/>
                <a:cs typeface="Calibri"/>
                <a:sym typeface="Calibri"/>
              </a:rPr>
              <a:t>Se a Susana </a:t>
            </a:r>
            <a:r>
              <a:rPr lang="en-GB" b="1" dirty="0" err="1">
                <a:solidFill>
                  <a:srgbClr val="000000"/>
                </a:solidFill>
                <a:latin typeface="Calibri"/>
                <a:ea typeface="Calibri"/>
                <a:cs typeface="Calibri"/>
                <a:sym typeface="Calibri"/>
              </a:rPr>
              <a:t>voltar</a:t>
            </a:r>
            <a:r>
              <a:rPr lang="en-GB" b="1" dirty="0">
                <a:solidFill>
                  <a:srgbClr val="000000"/>
                </a:solidFill>
                <a:latin typeface="Calibri"/>
                <a:ea typeface="Calibri"/>
                <a:cs typeface="Calibri"/>
                <a:sym typeface="Calibri"/>
              </a:rPr>
              <a:t> a </a:t>
            </a:r>
            <a:r>
              <a:rPr lang="en-GB" b="1" dirty="0" err="1">
                <a:solidFill>
                  <a:srgbClr val="000000"/>
                </a:solidFill>
                <a:latin typeface="Calibri"/>
                <a:ea typeface="Calibri"/>
                <a:cs typeface="Calibri"/>
                <a:sym typeface="Calibri"/>
              </a:rPr>
              <a:t>expressar</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angústia</a:t>
            </a:r>
            <a:r>
              <a:rPr lang="en-GB" b="1" dirty="0">
                <a:solidFill>
                  <a:srgbClr val="000000"/>
                </a:solidFill>
                <a:latin typeface="Calibri"/>
                <a:ea typeface="Calibri"/>
                <a:cs typeface="Calibri"/>
                <a:sym typeface="Calibri"/>
              </a:rPr>
              <a:t> antes de </a:t>
            </a:r>
            <a:r>
              <a:rPr lang="en-GB" b="1" dirty="0" err="1">
                <a:solidFill>
                  <a:srgbClr val="000000"/>
                </a:solidFill>
                <a:latin typeface="Calibri"/>
                <a:ea typeface="Calibri"/>
                <a:cs typeface="Calibri"/>
                <a:sym typeface="Calibri"/>
              </a:rPr>
              <a:t>ir</a:t>
            </a:r>
            <a:r>
              <a:rPr lang="en-GB" b="1" dirty="0">
                <a:solidFill>
                  <a:srgbClr val="000000"/>
                </a:solidFill>
                <a:latin typeface="Calibri"/>
                <a:ea typeface="Calibri"/>
                <a:cs typeface="Calibri"/>
                <a:sym typeface="Calibri"/>
              </a:rPr>
              <a:t> para a </a:t>
            </a:r>
            <a:r>
              <a:rPr lang="en-GB" b="1" dirty="0" err="1">
                <a:solidFill>
                  <a:srgbClr val="000000"/>
                </a:solidFill>
                <a:latin typeface="Calibri"/>
                <a:ea typeface="Calibri"/>
                <a:cs typeface="Calibri"/>
                <a:sym typeface="Calibri"/>
              </a:rPr>
              <a:t>cama</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como</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você</a:t>
            </a:r>
            <a:r>
              <a:rPr lang="en-GB" b="1" dirty="0">
                <a:solidFill>
                  <a:srgbClr val="000000"/>
                </a:solidFill>
                <a:latin typeface="Calibri"/>
                <a:ea typeface="Calibri"/>
                <a:cs typeface="Calibri"/>
                <a:sym typeface="Calibri"/>
              </a:rPr>
              <a:t> </a:t>
            </a:r>
            <a:r>
              <a:rPr lang="en-GB" b="1" dirty="0" err="1">
                <a:solidFill>
                  <a:srgbClr val="000000"/>
                </a:solidFill>
                <a:latin typeface="Calibri"/>
                <a:ea typeface="Calibri"/>
                <a:cs typeface="Calibri"/>
                <a:sym typeface="Calibri"/>
              </a:rPr>
              <a:t>poderia</a:t>
            </a:r>
            <a:r>
              <a:rPr lang="en-GB" b="1" dirty="0">
                <a:solidFill>
                  <a:srgbClr val="000000"/>
                </a:solidFill>
                <a:latin typeface="Calibri"/>
                <a:ea typeface="Calibri"/>
                <a:cs typeface="Calibri"/>
                <a:sym typeface="Calibri"/>
              </a:rPr>
              <a:t> responder? </a:t>
            </a:r>
            <a:endParaRPr b="1" dirty="0">
              <a:latin typeface="Calibri"/>
              <a:ea typeface="Calibri"/>
              <a:cs typeface="Calibri"/>
              <a:sym typeface="Calibri"/>
            </a:endParaRPr>
          </a:p>
          <a:p>
            <a:pPr marL="0" lvl="0" indent="0" algn="just" rtl="0">
              <a:spcBef>
                <a:spcPts val="0"/>
              </a:spcBef>
              <a:spcAft>
                <a:spcPts val="0"/>
              </a:spcAft>
              <a:buNone/>
            </a:pPr>
            <a:r>
              <a:rPr lang="en-GB" dirty="0">
                <a:solidFill>
                  <a:srgbClr val="000000"/>
                </a:solidFill>
                <a:latin typeface="Calibri"/>
                <a:ea typeface="Calibri"/>
                <a:cs typeface="Calibri"/>
                <a:sym typeface="Calibri"/>
              </a:rPr>
              <a:t> </a:t>
            </a:r>
            <a:endParaRPr dirty="0">
              <a:latin typeface="Calibri"/>
              <a:ea typeface="Calibri"/>
              <a:cs typeface="Calibri"/>
              <a:sym typeface="Calibri"/>
            </a:endParaRPr>
          </a:p>
          <a:p>
            <a:pPr marL="0" lvl="0" indent="0" algn="just" rtl="0">
              <a:spcBef>
                <a:spcPts val="0"/>
              </a:spcBef>
              <a:spcAft>
                <a:spcPts val="0"/>
              </a:spcAft>
              <a:buNone/>
            </a:pPr>
            <a:r>
              <a:rPr lang="en-GB" dirty="0" err="1">
                <a:solidFill>
                  <a:srgbClr val="4F81BD"/>
                </a:solidFill>
                <a:latin typeface="Calibri"/>
                <a:ea typeface="Calibri"/>
                <a:cs typeface="Calibri"/>
                <a:sym typeface="Calibri"/>
              </a:rPr>
              <a:t>Explique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que o </a:t>
            </a:r>
            <a:r>
              <a:rPr lang="en-GB" dirty="0" err="1">
                <a:solidFill>
                  <a:srgbClr val="4F81BD"/>
                </a:solidFill>
                <a:latin typeface="Calibri"/>
                <a:ea typeface="Calibri"/>
                <a:cs typeface="Calibri"/>
                <a:sym typeface="Calibri"/>
              </a:rPr>
              <a:t>objetivo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deste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exercício</a:t>
            </a:r>
            <a:r>
              <a:rPr lang="en-GB" dirty="0">
                <a:solidFill>
                  <a:srgbClr val="4F81BD"/>
                </a:solidFill>
                <a:latin typeface="Calibri"/>
                <a:ea typeface="Calibri"/>
                <a:cs typeface="Calibri"/>
                <a:sym typeface="Calibri"/>
              </a:rPr>
              <a:t> </a:t>
            </a:r>
            <a:r>
              <a:rPr lang="en-GB" i="1" u="sng" dirty="0" err="1">
                <a:solidFill>
                  <a:srgbClr val="4F81BD"/>
                </a:solidFill>
                <a:latin typeface="Calibri"/>
                <a:ea typeface="Calibri"/>
                <a:cs typeface="Calibri"/>
                <a:sym typeface="Calibri"/>
              </a:rPr>
              <a:t>não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é</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encontrar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maneira</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fazer</a:t>
            </a:r>
            <a:r>
              <a:rPr lang="en-GB" dirty="0">
                <a:solidFill>
                  <a:srgbClr val="4F81BD"/>
                </a:solidFill>
                <a:latin typeface="Calibri"/>
                <a:ea typeface="Calibri"/>
                <a:cs typeface="Calibri"/>
                <a:sym typeface="Calibri"/>
              </a:rPr>
              <a:t> com que Susana </a:t>
            </a:r>
            <a:r>
              <a:rPr lang="en-GB" dirty="0" err="1">
                <a:solidFill>
                  <a:srgbClr val="4F81BD"/>
                </a:solidFill>
                <a:latin typeface="Calibri"/>
                <a:ea typeface="Calibri"/>
                <a:cs typeface="Calibri"/>
                <a:sym typeface="Calibri"/>
              </a:rPr>
              <a:t>vá</a:t>
            </a:r>
            <a:r>
              <a:rPr lang="en-GB" dirty="0">
                <a:solidFill>
                  <a:srgbClr val="4F81BD"/>
                </a:solidFill>
                <a:latin typeface="Calibri"/>
                <a:ea typeface="Calibri"/>
                <a:cs typeface="Calibri"/>
                <a:sym typeface="Calibri"/>
              </a:rPr>
              <a:t> para a </a:t>
            </a:r>
            <a:r>
              <a:rPr lang="en-GB" dirty="0" err="1">
                <a:solidFill>
                  <a:srgbClr val="4F81BD"/>
                </a:solidFill>
                <a:latin typeface="Calibri"/>
                <a:ea typeface="Calibri"/>
                <a:cs typeface="Calibri"/>
                <a:sym typeface="Calibri"/>
              </a:rPr>
              <a:t>cama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fazer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barulho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ou</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garantir</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ela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não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perturbe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outros. Incentive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ver</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situação</a:t>
            </a:r>
            <a:r>
              <a:rPr lang="en-GB" dirty="0">
                <a:solidFill>
                  <a:srgbClr val="4F81BD"/>
                </a:solidFill>
                <a:latin typeface="Calibri"/>
                <a:ea typeface="Calibri"/>
                <a:cs typeface="Calibri"/>
                <a:sym typeface="Calibri"/>
              </a:rPr>
              <a:t> de um </a:t>
            </a:r>
            <a:r>
              <a:rPr lang="en-GB" dirty="0" err="1">
                <a:solidFill>
                  <a:srgbClr val="4F81BD"/>
                </a:solidFill>
                <a:latin typeface="Calibri"/>
                <a:ea typeface="Calibri"/>
                <a:cs typeface="Calibri"/>
                <a:sym typeface="Calibri"/>
              </a:rPr>
              <a:t>ponto</a:t>
            </a:r>
            <a:r>
              <a:rPr lang="en-GB" dirty="0">
                <a:solidFill>
                  <a:srgbClr val="4F81BD"/>
                </a:solidFill>
                <a:latin typeface="Calibri"/>
                <a:ea typeface="Calibri"/>
                <a:cs typeface="Calibri"/>
                <a:sym typeface="Calibri"/>
              </a:rPr>
              <a:t> de vista </a:t>
            </a:r>
            <a:r>
              <a:rPr lang="en-GB" dirty="0" err="1">
                <a:solidFill>
                  <a:srgbClr val="4F81BD"/>
                </a:solidFill>
                <a:latin typeface="Calibri"/>
                <a:ea typeface="Calibri"/>
                <a:cs typeface="Calibri"/>
                <a:sym typeface="Calibri"/>
              </a:rPr>
              <a:t>empático</a:t>
            </a:r>
            <a:r>
              <a:rPr lang="en-GB" dirty="0">
                <a:solidFill>
                  <a:srgbClr val="4F81BD"/>
                </a:solidFill>
                <a:latin typeface="Calibri"/>
                <a:ea typeface="Calibri"/>
                <a:cs typeface="Calibri"/>
                <a:sym typeface="Calibri"/>
              </a:rPr>
              <a:t> e a </a:t>
            </a:r>
            <a:r>
              <a:rPr lang="en-GB" dirty="0" err="1">
                <a:solidFill>
                  <a:srgbClr val="4F81BD"/>
                </a:solidFill>
                <a:latin typeface="Calibri"/>
                <a:ea typeface="Calibri"/>
                <a:cs typeface="Calibri"/>
                <a:sym typeface="Calibri"/>
              </a:rPr>
              <a:t>aceitar</a:t>
            </a:r>
            <a:r>
              <a:rPr lang="en-GB" dirty="0">
                <a:solidFill>
                  <a:srgbClr val="4F81BD"/>
                </a:solidFill>
                <a:latin typeface="Calibri"/>
                <a:ea typeface="Calibri"/>
                <a:cs typeface="Calibri"/>
                <a:sym typeface="Calibri"/>
              </a:rPr>
              <a:t> que Susana </a:t>
            </a:r>
            <a:r>
              <a:rPr lang="en-GB" dirty="0" err="1">
                <a:solidFill>
                  <a:srgbClr val="4F81BD"/>
                </a:solidFill>
                <a:latin typeface="Calibri"/>
                <a:ea typeface="Calibri"/>
                <a:cs typeface="Calibri"/>
                <a:sym typeface="Calibri"/>
              </a:rPr>
              <a:t>está</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usando</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serviço</a:t>
            </a:r>
            <a:r>
              <a:rPr lang="en-GB" dirty="0">
                <a:solidFill>
                  <a:srgbClr val="4F81BD"/>
                </a:solidFill>
                <a:latin typeface="Calibri"/>
                <a:ea typeface="Calibri"/>
                <a:cs typeface="Calibri"/>
                <a:sym typeface="Calibri"/>
              </a:rPr>
              <a:t> para </a:t>
            </a:r>
            <a:r>
              <a:rPr lang="en-GB" dirty="0" err="1">
                <a:solidFill>
                  <a:srgbClr val="4F81BD"/>
                </a:solidFill>
                <a:latin typeface="Calibri"/>
                <a:ea typeface="Calibri"/>
                <a:cs typeface="Calibri"/>
                <a:sym typeface="Calibri"/>
              </a:rPr>
              <a:t>sua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recuperação</a:t>
            </a:r>
            <a:r>
              <a:rPr lang="en-GB" dirty="0">
                <a:solidFill>
                  <a:srgbClr val="4F81BD"/>
                </a:solidFill>
                <a:latin typeface="Calibri"/>
                <a:ea typeface="Calibri"/>
                <a:cs typeface="Calibri"/>
                <a:sym typeface="Calibri"/>
              </a:rPr>
              <a:t>. Se </a:t>
            </a:r>
            <a:r>
              <a:rPr lang="en-GB" dirty="0" err="1">
                <a:solidFill>
                  <a:srgbClr val="4F81BD"/>
                </a:solidFill>
                <a:latin typeface="Calibri"/>
                <a:ea typeface="Calibri"/>
                <a:cs typeface="Calibri"/>
                <a:sym typeface="Calibri"/>
              </a:rPr>
              <a:t>ela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estiver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atrapalhando</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sono</a:t>
            </a:r>
            <a:r>
              <a:rPr lang="en-GB" dirty="0">
                <a:solidFill>
                  <a:srgbClr val="4F81BD"/>
                </a:solidFill>
                <a:latin typeface="Calibri"/>
                <a:ea typeface="Calibri"/>
                <a:cs typeface="Calibri"/>
                <a:sym typeface="Calibri"/>
              </a:rPr>
              <a:t> das </a:t>
            </a:r>
            <a:r>
              <a:rPr lang="en-GB" dirty="0" err="1">
                <a:solidFill>
                  <a:srgbClr val="4F81BD"/>
                </a:solidFill>
                <a:latin typeface="Calibri"/>
                <a:ea typeface="Calibri"/>
                <a:cs typeface="Calibri"/>
                <a:sym typeface="Calibri"/>
              </a:rPr>
              <a:t>outras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pessoas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devem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pensar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como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ela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poderia</a:t>
            </a:r>
            <a:r>
              <a:rPr lang="en-GB" dirty="0">
                <a:solidFill>
                  <a:srgbClr val="4F81BD"/>
                </a:solidFill>
                <a:latin typeface="Calibri"/>
                <a:ea typeface="Calibri"/>
                <a:cs typeface="Calibri"/>
                <a:sym typeface="Calibri"/>
              </a:rPr>
              <a:t> ser </a:t>
            </a:r>
            <a:r>
              <a:rPr lang="en-GB" dirty="0" err="1">
                <a:solidFill>
                  <a:srgbClr val="4F81BD"/>
                </a:solidFill>
                <a:latin typeface="Calibri"/>
                <a:ea typeface="Calibri"/>
                <a:cs typeface="Calibri"/>
                <a:sym typeface="Calibri"/>
              </a:rPr>
              <a:t>apoiada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garantindo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mesmo</a:t>
            </a:r>
            <a:r>
              <a:rPr lang="en-GB" dirty="0">
                <a:solidFill>
                  <a:srgbClr val="4F81BD"/>
                </a:solidFill>
                <a:latin typeface="Calibri"/>
                <a:ea typeface="Calibri"/>
                <a:cs typeface="Calibri"/>
                <a:sym typeface="Calibri"/>
              </a:rPr>
              <a:t> tempo que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outros </a:t>
            </a:r>
            <a:r>
              <a:rPr lang="en-GB" dirty="0" err="1">
                <a:solidFill>
                  <a:srgbClr val="4F81BD"/>
                </a:solidFill>
                <a:latin typeface="Calibri"/>
                <a:ea typeface="Calibri"/>
                <a:cs typeface="Calibri"/>
                <a:sym typeface="Calibri"/>
              </a:rPr>
              <a:t>também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sejam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apoiados</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747" name="Google Shape;747;p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91</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en-GB" dirty="0">
                <a:solidFill>
                  <a:srgbClr val="4F81BD"/>
                </a:solidFill>
                <a:latin typeface="Calibri"/>
                <a:ea typeface="Calibri"/>
                <a:cs typeface="Calibri"/>
                <a:sym typeface="Calibri"/>
              </a:rPr>
              <a:t>3. </a:t>
            </a:r>
            <a:r>
              <a:rPr lang="en-GB" dirty="0" err="1">
                <a:solidFill>
                  <a:srgbClr val="4F81BD"/>
                </a:solidFill>
                <a:latin typeface="Calibri"/>
                <a:ea typeface="Calibri"/>
                <a:cs typeface="Calibri"/>
                <a:sym typeface="Calibri"/>
              </a:rPr>
              <a:t>Após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discussão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leia</a:t>
            </a:r>
            <a:r>
              <a:rPr lang="en-GB" dirty="0">
                <a:solidFill>
                  <a:srgbClr val="4F81BD"/>
                </a:solidFill>
                <a:latin typeface="Calibri"/>
                <a:ea typeface="Calibri"/>
                <a:cs typeface="Calibri"/>
                <a:sym typeface="Calibri"/>
              </a:rPr>
              <a:t> as </a:t>
            </a:r>
            <a:r>
              <a:rPr lang="en-GB" dirty="0" err="1">
                <a:solidFill>
                  <a:srgbClr val="4F81BD"/>
                </a:solidFill>
                <a:latin typeface="Calibri"/>
                <a:ea typeface="Calibri"/>
                <a:cs typeface="Calibri"/>
                <a:sym typeface="Calibri"/>
              </a:rPr>
              <a:t>estratégias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foram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identificadas</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usadas</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just" rtl="0">
              <a:spcBef>
                <a:spcPts val="1000"/>
              </a:spcBef>
              <a:spcAft>
                <a:spcPts val="0"/>
              </a:spcAft>
              <a:buNone/>
            </a:pPr>
            <a:r>
              <a:rPr lang="en-GB" dirty="0" err="1">
                <a:latin typeface="Calibri"/>
                <a:ea typeface="Calibri"/>
                <a:cs typeface="Calibri"/>
                <a:sym typeface="Calibri"/>
              </a:rPr>
              <a:t>Após</a:t>
            </a:r>
            <a:r>
              <a:rPr lang="en-GB" dirty="0">
                <a:latin typeface="Calibri"/>
                <a:ea typeface="Calibri"/>
                <a:cs typeface="Calibri"/>
                <a:sym typeface="Calibri"/>
              </a:rPr>
              <a:t> </a:t>
            </a:r>
            <a:r>
              <a:rPr lang="en-GB" dirty="0" err="1">
                <a:latin typeface="Calibri"/>
                <a:ea typeface="Calibri"/>
                <a:cs typeface="Calibri"/>
                <a:sym typeface="Calibri"/>
              </a:rPr>
              <a:t>discutir</a:t>
            </a:r>
            <a:r>
              <a:rPr lang="en-GB" dirty="0">
                <a:latin typeface="Calibri"/>
                <a:ea typeface="Calibri"/>
                <a:cs typeface="Calibri"/>
                <a:sym typeface="Calibri"/>
              </a:rPr>
              <a:t> com a equipe, Susana </a:t>
            </a:r>
            <a:r>
              <a:rPr lang="en-GB" dirty="0" err="1">
                <a:latin typeface="Calibri"/>
                <a:ea typeface="Calibri"/>
                <a:cs typeface="Calibri"/>
                <a:sym typeface="Calibri"/>
              </a:rPr>
              <a:t>identificou</a:t>
            </a:r>
            <a:r>
              <a:rPr lang="en-GB" dirty="0">
                <a:latin typeface="Calibri"/>
                <a:ea typeface="Calibri"/>
                <a:cs typeface="Calibri"/>
                <a:sym typeface="Calibri"/>
              </a:rPr>
              <a:t> as </a:t>
            </a:r>
            <a:r>
              <a:rPr lang="en-GB" dirty="0" err="1">
                <a:latin typeface="Calibri"/>
                <a:ea typeface="Calibri"/>
                <a:cs typeface="Calibri"/>
                <a:sym typeface="Calibri"/>
              </a:rPr>
              <a:t>seguintes</a:t>
            </a:r>
            <a:r>
              <a:rPr lang="en-GB" dirty="0">
                <a:latin typeface="Calibri"/>
                <a:ea typeface="Calibri"/>
                <a:cs typeface="Calibri"/>
                <a:sym typeface="Calibri"/>
              </a:rPr>
              <a:t> </a:t>
            </a:r>
            <a:r>
              <a:rPr lang="en-GB" dirty="0" err="1">
                <a:latin typeface="Calibri"/>
                <a:ea typeface="Calibri"/>
                <a:cs typeface="Calibri"/>
                <a:sym typeface="Calibri"/>
              </a:rPr>
              <a:t>estratégias</a:t>
            </a:r>
            <a:r>
              <a:rPr lang="en-GB" dirty="0">
                <a:latin typeface="Calibri"/>
                <a:ea typeface="Calibri"/>
                <a:cs typeface="Calibri"/>
                <a:sym typeface="Calibri"/>
              </a:rPr>
              <a:t> para </a:t>
            </a:r>
            <a:r>
              <a:rPr lang="en-GB" dirty="0" err="1">
                <a:latin typeface="Calibri"/>
                <a:ea typeface="Calibri"/>
                <a:cs typeface="Calibri"/>
                <a:sym typeface="Calibri"/>
              </a:rPr>
              <a:t>acomodar</a:t>
            </a:r>
            <a:r>
              <a:rPr lang="en-GB" dirty="0">
                <a:latin typeface="Calibri"/>
                <a:ea typeface="Calibri"/>
                <a:cs typeface="Calibri"/>
                <a:sym typeface="Calibri"/>
              </a:rPr>
              <a:t> </a:t>
            </a:r>
            <a:r>
              <a:rPr lang="en-GB" dirty="0" err="1">
                <a:latin typeface="Calibri"/>
                <a:ea typeface="Calibri"/>
                <a:cs typeface="Calibri"/>
                <a:sym typeface="Calibri"/>
              </a:rPr>
              <a:t>suas</a:t>
            </a:r>
            <a:r>
              <a:rPr lang="en-GB" dirty="0">
                <a:latin typeface="Calibri"/>
                <a:ea typeface="Calibri"/>
                <a:cs typeface="Calibri"/>
                <a:sym typeface="Calibri"/>
              </a:rPr>
              <a:t> </a:t>
            </a:r>
            <a:r>
              <a:rPr lang="en-GB" dirty="0" err="1">
                <a:latin typeface="Calibri"/>
                <a:ea typeface="Calibri"/>
                <a:cs typeface="Calibri"/>
                <a:sym typeface="Calibri"/>
              </a:rPr>
              <a:t>preferências</a:t>
            </a:r>
            <a:r>
              <a:rPr lang="en-GB" dirty="0">
                <a:latin typeface="Calibri"/>
                <a:ea typeface="Calibri"/>
                <a:cs typeface="Calibri"/>
                <a:sym typeface="Calibri"/>
              </a:rPr>
              <a:t> </a:t>
            </a:r>
            <a:r>
              <a:rPr lang="en-GB" dirty="0" err="1">
                <a:latin typeface="Calibri"/>
                <a:ea typeface="Calibri"/>
                <a:cs typeface="Calibri"/>
                <a:sym typeface="Calibri"/>
              </a:rPr>
              <a:t>pessoais</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relação</a:t>
            </a:r>
            <a:r>
              <a:rPr lang="en-GB" dirty="0">
                <a:latin typeface="Calibri"/>
                <a:ea typeface="Calibri"/>
                <a:cs typeface="Calibri"/>
                <a:sym typeface="Calibri"/>
              </a:rPr>
              <a:t> à </a:t>
            </a:r>
            <a:r>
              <a:rPr lang="en-GB" dirty="0" err="1">
                <a:latin typeface="Calibri"/>
                <a:ea typeface="Calibri"/>
                <a:cs typeface="Calibri"/>
                <a:sym typeface="Calibri"/>
              </a:rPr>
              <a:t>rotina</a:t>
            </a:r>
            <a:r>
              <a:rPr lang="en-GB" dirty="0">
                <a:latin typeface="Calibri"/>
                <a:ea typeface="Calibri"/>
                <a:cs typeface="Calibri"/>
                <a:sym typeface="Calibri"/>
              </a:rPr>
              <a:t> </a:t>
            </a:r>
            <a:r>
              <a:rPr lang="en-GB" dirty="0" err="1">
                <a:latin typeface="Calibri"/>
                <a:ea typeface="Calibri"/>
                <a:cs typeface="Calibri"/>
                <a:sym typeface="Calibri"/>
              </a:rPr>
              <a:t>diária</a:t>
            </a:r>
            <a:r>
              <a:rPr lang="en-GB" dirty="0">
                <a:latin typeface="Calibri"/>
                <a:ea typeface="Calibri"/>
                <a:cs typeface="Calibri"/>
                <a:sym typeface="Calibri"/>
              </a:rPr>
              <a:t> e responder </a:t>
            </a:r>
            <a:r>
              <a:rPr lang="en-GB" dirty="0" err="1">
                <a:latin typeface="Calibri"/>
                <a:ea typeface="Calibri"/>
                <a:cs typeface="Calibri"/>
                <a:sym typeface="Calibri"/>
              </a:rPr>
              <a:t>às</a:t>
            </a:r>
            <a:r>
              <a:rPr lang="en-GB" dirty="0">
                <a:latin typeface="Calibri"/>
                <a:ea typeface="Calibri"/>
                <a:cs typeface="Calibri"/>
                <a:sym typeface="Calibri"/>
              </a:rPr>
              <a:t> </a:t>
            </a:r>
            <a:r>
              <a:rPr lang="en-GB" dirty="0" err="1">
                <a:latin typeface="Calibri"/>
                <a:ea typeface="Calibri"/>
                <a:cs typeface="Calibri"/>
                <a:sym typeface="Calibri"/>
              </a:rPr>
              <a:t>suas</a:t>
            </a:r>
            <a:r>
              <a:rPr lang="en-GB" dirty="0">
                <a:latin typeface="Calibri"/>
                <a:ea typeface="Calibri"/>
                <a:cs typeface="Calibri"/>
                <a:sym typeface="Calibri"/>
              </a:rPr>
              <a:t> </a:t>
            </a:r>
            <a:r>
              <a:rPr lang="en-GB" dirty="0" err="1">
                <a:latin typeface="Calibri"/>
                <a:ea typeface="Calibri"/>
                <a:cs typeface="Calibri"/>
                <a:sym typeface="Calibri"/>
              </a:rPr>
              <a:t>necessidades</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Ela </a:t>
            </a:r>
            <a:r>
              <a:rPr lang="en-GB" dirty="0" err="1">
                <a:latin typeface="Calibri"/>
                <a:ea typeface="Calibri"/>
                <a:cs typeface="Calibri"/>
                <a:sym typeface="Calibri"/>
              </a:rPr>
              <a:t>receberá</a:t>
            </a:r>
            <a:r>
              <a:rPr lang="en-GB" dirty="0">
                <a:latin typeface="Calibri"/>
                <a:ea typeface="Calibri"/>
                <a:cs typeface="Calibri"/>
                <a:sym typeface="Calibri"/>
              </a:rPr>
              <a:t> </a:t>
            </a:r>
            <a:r>
              <a:rPr lang="en-GB" dirty="0" err="1">
                <a:latin typeface="Calibri"/>
                <a:ea typeface="Calibri"/>
                <a:cs typeface="Calibri"/>
                <a:sym typeface="Calibri"/>
              </a:rPr>
              <a:t>apoio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relação</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trauma </a:t>
            </a:r>
            <a:r>
              <a:rPr lang="en-GB" dirty="0" err="1">
                <a:latin typeface="Calibri"/>
                <a:ea typeface="Calibri"/>
                <a:cs typeface="Calibri"/>
                <a:sym typeface="Calibri"/>
              </a:rPr>
              <a:t>causado</a:t>
            </a:r>
            <a:r>
              <a:rPr lang="en-GB" dirty="0">
                <a:latin typeface="Calibri"/>
                <a:ea typeface="Calibri"/>
                <a:cs typeface="Calibri"/>
                <a:sym typeface="Calibri"/>
              </a:rPr>
              <a:t> </a:t>
            </a:r>
            <a:r>
              <a:rPr lang="en-GB" dirty="0" err="1">
                <a:latin typeface="Calibri"/>
                <a:ea typeface="Calibri"/>
                <a:cs typeface="Calibri"/>
                <a:sym typeface="Calibri"/>
              </a:rPr>
              <a:t>pelo</a:t>
            </a:r>
            <a:r>
              <a:rPr lang="en-GB" dirty="0">
                <a:latin typeface="Calibri"/>
                <a:ea typeface="Calibri"/>
                <a:cs typeface="Calibri"/>
                <a:sym typeface="Calibri"/>
              </a:rPr>
              <a:t> </a:t>
            </a:r>
            <a:r>
              <a:rPr lang="en-GB" dirty="0" err="1">
                <a:latin typeface="Calibri"/>
                <a:ea typeface="Calibri"/>
                <a:cs typeface="Calibri"/>
                <a:sym typeface="Calibri"/>
              </a:rPr>
              <a:t>abuso</a:t>
            </a:r>
            <a:r>
              <a:rPr lang="en-GB" dirty="0">
                <a:latin typeface="Calibri"/>
                <a:ea typeface="Calibri"/>
                <a:cs typeface="Calibri"/>
                <a:sym typeface="Calibri"/>
              </a:rPr>
              <a:t> que </a:t>
            </a:r>
            <a:r>
              <a:rPr lang="en-GB" dirty="0" err="1">
                <a:latin typeface="Calibri"/>
                <a:ea typeface="Calibri"/>
                <a:cs typeface="Calibri"/>
                <a:sym typeface="Calibri"/>
              </a:rPr>
              <a:t>sofreu</a:t>
            </a:r>
            <a:r>
              <a:rPr lang="en-GB" dirty="0">
                <a:latin typeface="Calibri"/>
                <a:ea typeface="Calibri"/>
                <a:cs typeface="Calibri"/>
                <a:sym typeface="Calibri"/>
              </a:rPr>
              <a:t> e para </a:t>
            </a:r>
            <a:r>
              <a:rPr lang="en-GB" dirty="0" err="1">
                <a:latin typeface="Calibri"/>
                <a:ea typeface="Calibri"/>
                <a:cs typeface="Calibri"/>
                <a:sym typeface="Calibri"/>
              </a:rPr>
              <a:t>ajudá</a:t>
            </a:r>
            <a:r>
              <a:rPr lang="en-GB" dirty="0">
                <a:latin typeface="Calibri"/>
                <a:ea typeface="Calibri"/>
                <a:cs typeface="Calibri"/>
                <a:sym typeface="Calibri"/>
              </a:rPr>
              <a:t>-la a </a:t>
            </a:r>
            <a:r>
              <a:rPr lang="en-GB" dirty="0" err="1">
                <a:latin typeface="Calibri"/>
                <a:ea typeface="Calibri"/>
                <a:cs typeface="Calibri"/>
                <a:sym typeface="Calibri"/>
              </a:rPr>
              <a:t>superar</a:t>
            </a:r>
            <a:r>
              <a:rPr lang="en-GB" dirty="0">
                <a:latin typeface="Calibri"/>
                <a:ea typeface="Calibri"/>
                <a:cs typeface="Calibri"/>
                <a:sym typeface="Calibri"/>
              </a:rPr>
              <a:t> </a:t>
            </a:r>
            <a:r>
              <a:rPr lang="en-GB" dirty="0" err="1">
                <a:latin typeface="Calibri"/>
                <a:ea typeface="Calibri"/>
                <a:cs typeface="Calibri"/>
                <a:sym typeface="Calibri"/>
              </a:rPr>
              <a:t>seu</a:t>
            </a:r>
            <a:r>
              <a:rPr lang="en-GB" dirty="0">
                <a:latin typeface="Calibri"/>
                <a:ea typeface="Calibri"/>
                <a:cs typeface="Calibri"/>
                <a:sym typeface="Calibri"/>
              </a:rPr>
              <a:t> </a:t>
            </a:r>
            <a:r>
              <a:rPr lang="en-GB" dirty="0" err="1">
                <a:latin typeface="Calibri"/>
                <a:ea typeface="Calibri"/>
                <a:cs typeface="Calibri"/>
                <a:sym typeface="Calibri"/>
              </a:rPr>
              <a:t>medo</a:t>
            </a:r>
            <a:r>
              <a:rPr lang="en-GB" dirty="0">
                <a:latin typeface="Calibri"/>
                <a:ea typeface="Calibri"/>
                <a:cs typeface="Calibri"/>
                <a:sym typeface="Calibri"/>
              </a:rPr>
              <a:t> de </a:t>
            </a:r>
            <a:r>
              <a:rPr lang="en-GB" dirty="0" err="1">
                <a:latin typeface="Calibri"/>
                <a:ea typeface="Calibri"/>
                <a:cs typeface="Calibri"/>
                <a:sym typeface="Calibri"/>
              </a:rPr>
              <a:t>espaços</a:t>
            </a:r>
            <a:r>
              <a:rPr lang="en-GB" dirty="0">
                <a:latin typeface="Calibri"/>
                <a:ea typeface="Calibri"/>
                <a:cs typeface="Calibri"/>
                <a:sym typeface="Calibri"/>
              </a:rPr>
              <a:t> </a:t>
            </a:r>
            <a:r>
              <a:rPr lang="en-GB" dirty="0" err="1">
                <a:latin typeface="Calibri"/>
                <a:ea typeface="Calibri"/>
                <a:cs typeface="Calibri"/>
                <a:sym typeface="Calibri"/>
              </a:rPr>
              <a:t>fechados</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Ela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obrigada</a:t>
            </a:r>
            <a:r>
              <a:rPr lang="en-GB" dirty="0">
                <a:latin typeface="Calibri"/>
                <a:ea typeface="Calibri"/>
                <a:cs typeface="Calibri"/>
                <a:sym typeface="Calibri"/>
              </a:rPr>
              <a:t> a </a:t>
            </a:r>
            <a:r>
              <a:rPr lang="en-GB" dirty="0" err="1">
                <a:latin typeface="Calibri"/>
                <a:ea typeface="Calibri"/>
                <a:cs typeface="Calibri"/>
                <a:sym typeface="Calibri"/>
              </a:rPr>
              <a:t>ir</a:t>
            </a:r>
            <a:r>
              <a:rPr lang="en-GB" dirty="0">
                <a:latin typeface="Calibri"/>
                <a:ea typeface="Calibri"/>
                <a:cs typeface="Calibri"/>
                <a:sym typeface="Calibri"/>
              </a:rPr>
              <a:t> para a </a:t>
            </a:r>
            <a:r>
              <a:rPr lang="en-GB" dirty="0" err="1">
                <a:latin typeface="Calibri"/>
                <a:ea typeface="Calibri"/>
                <a:cs typeface="Calibri"/>
                <a:sym typeface="Calibri"/>
              </a:rPr>
              <a:t>cama</a:t>
            </a:r>
            <a:r>
              <a:rPr lang="en-GB" dirty="0">
                <a:latin typeface="Calibri"/>
                <a:ea typeface="Calibri"/>
                <a:cs typeface="Calibri"/>
                <a:sym typeface="Calibri"/>
              </a:rPr>
              <a:t>; </a:t>
            </a:r>
            <a:r>
              <a:rPr lang="en-GB" dirty="0" err="1">
                <a:latin typeface="Calibri"/>
                <a:ea typeface="Calibri"/>
                <a:cs typeface="Calibri"/>
                <a:sym typeface="Calibri"/>
              </a:rPr>
              <a:t>ela</a:t>
            </a:r>
            <a:r>
              <a:rPr lang="en-GB" dirty="0">
                <a:latin typeface="Calibri"/>
                <a:ea typeface="Calibri"/>
                <a:cs typeface="Calibri"/>
                <a:sym typeface="Calibri"/>
              </a:rPr>
              <a:t> decide </a:t>
            </a:r>
            <a:r>
              <a:rPr lang="en-GB" dirty="0" err="1">
                <a:latin typeface="Calibri"/>
                <a:ea typeface="Calibri"/>
                <a:cs typeface="Calibri"/>
                <a:sym typeface="Calibri"/>
              </a:rPr>
              <a:t>quando</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 hora </a:t>
            </a:r>
            <a:r>
              <a:rPr lang="en-GB" dirty="0" err="1">
                <a:latin typeface="Calibri"/>
                <a:ea typeface="Calibri"/>
                <a:cs typeface="Calibri"/>
                <a:sym typeface="Calibri"/>
              </a:rPr>
              <a:t>certa</a:t>
            </a:r>
            <a:r>
              <a:rPr lang="en-GB" dirty="0">
                <a:latin typeface="Calibri"/>
                <a:ea typeface="Calibri"/>
                <a:cs typeface="Calibri"/>
                <a:sym typeface="Calibri"/>
              </a:rPr>
              <a:t> para </a:t>
            </a:r>
            <a:r>
              <a:rPr lang="en-GB" dirty="0" err="1">
                <a:latin typeface="Calibri"/>
                <a:ea typeface="Calibri"/>
                <a:cs typeface="Calibri"/>
                <a:sym typeface="Calibri"/>
              </a:rPr>
              <a:t>ela</a:t>
            </a:r>
            <a:r>
              <a:rPr lang="en-GB" dirty="0">
                <a:latin typeface="Calibri"/>
                <a:ea typeface="Calibri"/>
                <a:cs typeface="Calibri"/>
                <a:sym typeface="Calibri"/>
              </a:rPr>
              <a:t>. </a:t>
            </a:r>
            <a:r>
              <a:rPr lang="en-GB" dirty="0" err="1">
                <a:latin typeface="Calibri"/>
                <a:ea typeface="Calibri"/>
                <a:cs typeface="Calibri"/>
                <a:sym typeface="Calibri"/>
              </a:rPr>
              <a:t>Isso</a:t>
            </a:r>
            <a:r>
              <a:rPr lang="en-GB" dirty="0">
                <a:latin typeface="Calibri"/>
                <a:ea typeface="Calibri"/>
                <a:cs typeface="Calibri"/>
                <a:sym typeface="Calibri"/>
              </a:rPr>
              <a:t> </a:t>
            </a:r>
            <a:r>
              <a:rPr lang="en-GB" dirty="0" err="1">
                <a:latin typeface="Calibri"/>
                <a:ea typeface="Calibri"/>
                <a:cs typeface="Calibri"/>
                <a:sym typeface="Calibri"/>
              </a:rPr>
              <a:t>resultou</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reformulação</a:t>
            </a:r>
            <a:r>
              <a:rPr lang="en-GB" dirty="0">
                <a:latin typeface="Calibri"/>
                <a:ea typeface="Calibri"/>
                <a:cs typeface="Calibri"/>
                <a:sym typeface="Calibri"/>
              </a:rPr>
              <a:t> </a:t>
            </a:r>
            <a:r>
              <a:rPr lang="en-GB" dirty="0" err="1">
                <a:latin typeface="Calibri"/>
                <a:ea typeface="Calibri"/>
                <a:cs typeface="Calibri"/>
                <a:sym typeface="Calibri"/>
              </a:rPr>
              <a:t>completa</a:t>
            </a:r>
            <a:r>
              <a:rPr lang="en-GB" dirty="0">
                <a:latin typeface="Calibri"/>
                <a:ea typeface="Calibri"/>
                <a:cs typeface="Calibri"/>
                <a:sym typeface="Calibri"/>
              </a:rPr>
              <a:t> da </a:t>
            </a:r>
            <a:r>
              <a:rPr lang="en-GB" dirty="0" err="1">
                <a:latin typeface="Calibri"/>
                <a:ea typeface="Calibri"/>
                <a:cs typeface="Calibri"/>
                <a:sym typeface="Calibri"/>
              </a:rPr>
              <a:t>política</a:t>
            </a:r>
            <a:r>
              <a:rPr lang="en-GB" dirty="0">
                <a:latin typeface="Calibri"/>
                <a:ea typeface="Calibri"/>
                <a:cs typeface="Calibri"/>
                <a:sym typeface="Calibri"/>
              </a:rPr>
              <a:t> do </a:t>
            </a:r>
            <a:r>
              <a:rPr lang="en-GB" dirty="0" err="1">
                <a:latin typeface="Calibri"/>
                <a:ea typeface="Calibri"/>
                <a:cs typeface="Calibri"/>
                <a:sym typeface="Calibri"/>
              </a:rPr>
              <a:t>serviço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relação</a:t>
            </a:r>
            <a:r>
              <a:rPr lang="en-GB" dirty="0">
                <a:latin typeface="Calibri"/>
                <a:ea typeface="Calibri"/>
                <a:cs typeface="Calibri"/>
                <a:sym typeface="Calibri"/>
              </a:rPr>
              <a:t> à hora de </a:t>
            </a:r>
            <a:r>
              <a:rPr lang="en-GB" dirty="0" err="1">
                <a:latin typeface="Calibri"/>
                <a:ea typeface="Calibri"/>
                <a:cs typeface="Calibri"/>
                <a:sym typeface="Calibri"/>
              </a:rPr>
              <a:t>dormir</a:t>
            </a:r>
            <a:r>
              <a:rPr lang="en-GB" dirty="0">
                <a:latin typeface="Calibri"/>
                <a:ea typeface="Calibri"/>
                <a:cs typeface="Calibri"/>
                <a:sym typeface="Calibri"/>
              </a:rPr>
              <a:t>, a </a:t>
            </a:r>
            <a:r>
              <a:rPr lang="en-GB" dirty="0" err="1">
                <a:latin typeface="Calibri"/>
                <a:ea typeface="Calibri"/>
                <a:cs typeface="Calibri"/>
                <a:sym typeface="Calibri"/>
              </a:rPr>
              <a:t>fim</a:t>
            </a:r>
            <a:r>
              <a:rPr lang="en-GB" dirty="0">
                <a:latin typeface="Calibri"/>
                <a:ea typeface="Calibri"/>
                <a:cs typeface="Calibri"/>
                <a:sym typeface="Calibri"/>
              </a:rPr>
              <a:t> de </a:t>
            </a:r>
            <a:r>
              <a:rPr lang="en-GB" dirty="0" err="1">
                <a:latin typeface="Calibri"/>
                <a:ea typeface="Calibri"/>
                <a:cs typeface="Calibri"/>
                <a:sym typeface="Calibri"/>
              </a:rPr>
              <a:t>permitir</a:t>
            </a:r>
            <a:r>
              <a:rPr lang="en-GB" dirty="0">
                <a:latin typeface="Calibri"/>
                <a:ea typeface="Calibri"/>
                <a:cs typeface="Calibri"/>
                <a:sym typeface="Calibri"/>
              </a:rPr>
              <a:t> a </a:t>
            </a:r>
            <a:r>
              <a:rPr lang="en-GB" dirty="0" err="1">
                <a:latin typeface="Calibri"/>
                <a:ea typeface="Calibri"/>
                <a:cs typeface="Calibri"/>
                <a:sym typeface="Calibri"/>
              </a:rPr>
              <a:t>acomodação</a:t>
            </a:r>
            <a:r>
              <a:rPr lang="en-GB" dirty="0">
                <a:latin typeface="Calibri"/>
                <a:ea typeface="Calibri"/>
                <a:cs typeface="Calibri"/>
                <a:sym typeface="Calibri"/>
              </a:rPr>
              <a:t> das </a:t>
            </a:r>
            <a:r>
              <a:rPr lang="en-GB" dirty="0" err="1">
                <a:latin typeface="Calibri"/>
                <a:ea typeface="Calibri"/>
                <a:cs typeface="Calibri"/>
                <a:sym typeface="Calibri"/>
              </a:rPr>
              <a:t>preferências</a:t>
            </a:r>
            <a:r>
              <a:rPr lang="en-GB" dirty="0">
                <a:latin typeface="Calibri"/>
                <a:ea typeface="Calibri"/>
                <a:cs typeface="Calibri"/>
                <a:sym typeface="Calibri"/>
              </a:rPr>
              <a:t> </a:t>
            </a:r>
            <a:r>
              <a:rPr lang="en-GB" dirty="0" err="1">
                <a:latin typeface="Calibri"/>
                <a:ea typeface="Calibri"/>
                <a:cs typeface="Calibri"/>
                <a:sym typeface="Calibri"/>
              </a:rPr>
              <a:t>pessoais</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Ela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assistir</a:t>
            </a:r>
            <a:r>
              <a:rPr lang="en-GB" dirty="0">
                <a:latin typeface="Calibri"/>
                <a:ea typeface="Calibri"/>
                <a:cs typeface="Calibri"/>
                <a:sym typeface="Calibri"/>
              </a:rPr>
              <a:t> </a:t>
            </a:r>
            <a:r>
              <a:rPr lang="en-GB" dirty="0" err="1">
                <a:latin typeface="Calibri"/>
                <a:ea typeface="Calibri"/>
                <a:cs typeface="Calibri"/>
                <a:sym typeface="Calibri"/>
              </a:rPr>
              <a:t>televisão</a:t>
            </a:r>
            <a:r>
              <a:rPr lang="en-GB" dirty="0">
                <a:latin typeface="Calibri"/>
                <a:ea typeface="Calibri"/>
                <a:cs typeface="Calibri"/>
                <a:sym typeface="Calibri"/>
              </a:rPr>
              <a:t> </a:t>
            </a:r>
            <a:r>
              <a:rPr lang="en-GB" dirty="0" err="1">
                <a:latin typeface="Calibri"/>
                <a:ea typeface="Calibri"/>
                <a:cs typeface="Calibri"/>
                <a:sym typeface="Calibri"/>
              </a:rPr>
              <a:t>na</a:t>
            </a:r>
            <a:r>
              <a:rPr lang="en-GB" dirty="0">
                <a:latin typeface="Calibri"/>
                <a:ea typeface="Calibri"/>
                <a:cs typeface="Calibri"/>
                <a:sym typeface="Calibri"/>
              </a:rPr>
              <a:t> sala </a:t>
            </a:r>
            <a:r>
              <a:rPr lang="en-GB" dirty="0" err="1">
                <a:latin typeface="Calibri"/>
                <a:ea typeface="Calibri"/>
                <a:cs typeface="Calibri"/>
                <a:sym typeface="Calibri"/>
              </a:rPr>
              <a:t>comum</a:t>
            </a:r>
            <a:r>
              <a:rPr lang="en-GB" dirty="0">
                <a:latin typeface="Calibri"/>
                <a:ea typeface="Calibri"/>
                <a:cs typeface="Calibri"/>
                <a:sym typeface="Calibri"/>
              </a:rPr>
              <a:t> </a:t>
            </a:r>
            <a:r>
              <a:rPr lang="en-GB" dirty="0" err="1">
                <a:latin typeface="Calibri"/>
                <a:ea typeface="Calibri"/>
                <a:cs typeface="Calibri"/>
                <a:sym typeface="Calibri"/>
              </a:rPr>
              <a:t>até</a:t>
            </a:r>
            <a:r>
              <a:rPr lang="en-GB" dirty="0">
                <a:latin typeface="Calibri"/>
                <a:ea typeface="Calibri"/>
                <a:cs typeface="Calibri"/>
                <a:sym typeface="Calibri"/>
              </a:rPr>
              <a:t> se </a:t>
            </a:r>
            <a:r>
              <a:rPr lang="en-GB" dirty="0" err="1">
                <a:latin typeface="Calibri"/>
                <a:ea typeface="Calibri"/>
                <a:cs typeface="Calibri"/>
                <a:sym typeface="Calibri"/>
              </a:rPr>
              <a:t>sentir</a:t>
            </a:r>
            <a:r>
              <a:rPr lang="en-GB" dirty="0">
                <a:latin typeface="Calibri"/>
                <a:ea typeface="Calibri"/>
                <a:cs typeface="Calibri"/>
                <a:sym typeface="Calibri"/>
              </a:rPr>
              <a:t> </a:t>
            </a:r>
            <a:r>
              <a:rPr lang="en-GB" dirty="0" err="1">
                <a:latin typeface="Calibri"/>
                <a:ea typeface="Calibri"/>
                <a:cs typeface="Calibri"/>
                <a:sym typeface="Calibri"/>
              </a:rPr>
              <a:t>cansada</a:t>
            </a:r>
            <a:r>
              <a:rPr lang="en-GB" dirty="0">
                <a:latin typeface="Calibri"/>
                <a:ea typeface="Calibri"/>
                <a:cs typeface="Calibri"/>
                <a:sym typeface="Calibri"/>
              </a:rPr>
              <a:t>, </a:t>
            </a:r>
            <a:r>
              <a:rPr lang="en-GB" dirty="0" err="1">
                <a:latin typeface="Calibri"/>
                <a:ea typeface="Calibri"/>
                <a:cs typeface="Calibri"/>
                <a:sym typeface="Calibri"/>
              </a:rPr>
              <a:t>relaxada</a:t>
            </a:r>
            <a:r>
              <a:rPr lang="en-GB" dirty="0">
                <a:latin typeface="Calibri"/>
                <a:ea typeface="Calibri"/>
                <a:cs typeface="Calibri"/>
                <a:sym typeface="Calibri"/>
              </a:rPr>
              <a:t> e </a:t>
            </a:r>
            <a:r>
              <a:rPr lang="en-GB" dirty="0" err="1">
                <a:latin typeface="Calibri"/>
                <a:ea typeface="Calibri"/>
                <a:cs typeface="Calibri"/>
                <a:sym typeface="Calibri"/>
              </a:rPr>
              <a:t>pronta</a:t>
            </a:r>
            <a:r>
              <a:rPr lang="en-GB" dirty="0">
                <a:latin typeface="Calibri"/>
                <a:ea typeface="Calibri"/>
                <a:cs typeface="Calibri"/>
                <a:sym typeface="Calibri"/>
              </a:rPr>
              <a:t> para </a:t>
            </a:r>
            <a:r>
              <a:rPr lang="en-GB" dirty="0" err="1">
                <a:latin typeface="Calibri"/>
                <a:ea typeface="Calibri"/>
                <a:cs typeface="Calibri"/>
                <a:sym typeface="Calibri"/>
              </a:rPr>
              <a:t>ir</a:t>
            </a:r>
            <a:r>
              <a:rPr lang="en-GB" dirty="0">
                <a:latin typeface="Calibri"/>
                <a:ea typeface="Calibri"/>
                <a:cs typeface="Calibri"/>
                <a:sym typeface="Calibri"/>
              </a:rPr>
              <a:t> para a </a:t>
            </a:r>
            <a:r>
              <a:rPr lang="en-GB" dirty="0" err="1">
                <a:latin typeface="Calibri"/>
                <a:ea typeface="Calibri"/>
                <a:cs typeface="Calibri"/>
                <a:sym typeface="Calibri"/>
              </a:rPr>
              <a:t>cama</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Se </a:t>
            </a:r>
            <a:r>
              <a:rPr lang="en-GB" dirty="0" err="1">
                <a:latin typeface="Calibri"/>
                <a:ea typeface="Calibri"/>
                <a:cs typeface="Calibri"/>
                <a:sym typeface="Calibri"/>
              </a:rPr>
              <a:t>desejar</a:t>
            </a:r>
            <a:r>
              <a:rPr lang="en-GB" dirty="0">
                <a:latin typeface="Calibri"/>
                <a:ea typeface="Calibri"/>
                <a:cs typeface="Calibri"/>
                <a:sym typeface="Calibri"/>
              </a:rPr>
              <a:t>, </a:t>
            </a:r>
            <a:r>
              <a:rPr lang="en-GB" dirty="0" err="1">
                <a:latin typeface="Calibri"/>
                <a:ea typeface="Calibri"/>
                <a:cs typeface="Calibri"/>
                <a:sym typeface="Calibri"/>
              </a:rPr>
              <a:t>ela</a:t>
            </a:r>
            <a:r>
              <a:rPr lang="en-GB" dirty="0">
                <a:latin typeface="Calibri"/>
                <a:ea typeface="Calibri"/>
                <a:cs typeface="Calibri"/>
                <a:sym typeface="Calibri"/>
              </a:rPr>
              <a:t> </a:t>
            </a:r>
            <a:r>
              <a:rPr lang="en-GB" dirty="0" err="1">
                <a:latin typeface="Calibri"/>
                <a:ea typeface="Calibri"/>
                <a:cs typeface="Calibri"/>
                <a:sym typeface="Calibri"/>
              </a:rPr>
              <a:t>tem</a:t>
            </a:r>
            <a:r>
              <a:rPr lang="en-GB" dirty="0">
                <a:latin typeface="Calibri"/>
                <a:ea typeface="Calibri"/>
                <a:cs typeface="Calibri"/>
                <a:sym typeface="Calibri"/>
              </a:rPr>
              <a:t> a </a:t>
            </a:r>
            <a:r>
              <a:rPr lang="en-GB" dirty="0" err="1">
                <a:latin typeface="Calibri"/>
                <a:ea typeface="Calibri"/>
                <a:cs typeface="Calibri"/>
                <a:sym typeface="Calibri"/>
              </a:rPr>
              <a:t>possibilidade</a:t>
            </a:r>
            <a:r>
              <a:rPr lang="en-GB" dirty="0">
                <a:latin typeface="Calibri"/>
                <a:ea typeface="Calibri"/>
                <a:cs typeface="Calibri"/>
                <a:sym typeface="Calibri"/>
              </a:rPr>
              <a:t> de </a:t>
            </a:r>
            <a:r>
              <a:rPr lang="en-GB" dirty="0" err="1">
                <a:latin typeface="Calibri"/>
                <a:ea typeface="Calibri"/>
                <a:cs typeface="Calibri"/>
                <a:sym typeface="Calibri"/>
              </a:rPr>
              <a:t>dar</a:t>
            </a:r>
            <a:r>
              <a:rPr lang="en-GB" dirty="0">
                <a:latin typeface="Calibri"/>
                <a:ea typeface="Calibri"/>
                <a:cs typeface="Calibri"/>
                <a:sym typeface="Calibri"/>
              </a:rPr>
              <a:t> um </a:t>
            </a:r>
            <a:r>
              <a:rPr lang="en-GB" dirty="0" err="1">
                <a:latin typeface="Calibri"/>
                <a:ea typeface="Calibri"/>
                <a:cs typeface="Calibri"/>
                <a:sym typeface="Calibri"/>
              </a:rPr>
              <a:t>passeio</a:t>
            </a:r>
            <a:r>
              <a:rPr lang="en-GB" dirty="0">
                <a:latin typeface="Calibri"/>
                <a:ea typeface="Calibri"/>
                <a:cs typeface="Calibri"/>
                <a:sym typeface="Calibri"/>
              </a:rPr>
              <a:t> </a:t>
            </a:r>
            <a:r>
              <a:rPr lang="en-GB" dirty="0" err="1">
                <a:latin typeface="Calibri"/>
                <a:ea typeface="Calibri"/>
                <a:cs typeface="Calibri"/>
                <a:sym typeface="Calibri"/>
              </a:rPr>
              <a:t>sozinha</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acompanhada</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um </a:t>
            </a:r>
            <a:r>
              <a:rPr lang="en-GB" dirty="0" err="1">
                <a:latin typeface="Calibri"/>
                <a:ea typeface="Calibri"/>
                <a:cs typeface="Calibri"/>
                <a:sym typeface="Calibri"/>
              </a:rPr>
              <a:t>membro</a:t>
            </a:r>
            <a:r>
              <a:rPr lang="en-GB" dirty="0">
                <a:latin typeface="Calibri"/>
                <a:ea typeface="Calibri"/>
                <a:cs typeface="Calibri"/>
                <a:sym typeface="Calibri"/>
              </a:rPr>
              <a:t> da equipe.</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754" name="Google Shape;754;p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92</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err="1">
                <a:solidFill>
                  <a:srgbClr val="4F81BD"/>
                </a:solidFill>
                <a:latin typeface="Calibri"/>
                <a:ea typeface="Calibri"/>
                <a:cs typeface="Calibri"/>
                <a:sym typeface="Calibri"/>
              </a:rPr>
              <a:t>Repita</a:t>
            </a:r>
            <a:r>
              <a:rPr lang="en-GB" dirty="0">
                <a:solidFill>
                  <a:srgbClr val="4F81BD"/>
                </a:solidFill>
                <a:latin typeface="Calibri"/>
                <a:ea typeface="Calibri"/>
                <a:cs typeface="Calibri"/>
                <a:sym typeface="Calibri"/>
              </a:rPr>
              <a:t> o </a:t>
            </a:r>
            <a:r>
              <a:rPr lang="en-GB" dirty="0" err="1">
                <a:solidFill>
                  <a:srgbClr val="4F81BD"/>
                </a:solidFill>
                <a:latin typeface="Calibri"/>
                <a:ea typeface="Calibri"/>
                <a:cs typeface="Calibri"/>
                <a:sym typeface="Calibri"/>
              </a:rPr>
              <a:t>exercício</a:t>
            </a:r>
            <a:r>
              <a:rPr lang="en-GB" dirty="0">
                <a:solidFill>
                  <a:srgbClr val="4F81BD"/>
                </a:solidFill>
                <a:latin typeface="Calibri"/>
                <a:ea typeface="Calibri"/>
                <a:cs typeface="Calibri"/>
                <a:sym typeface="Calibri"/>
              </a:rPr>
              <a:t> com a </a:t>
            </a:r>
            <a:r>
              <a:rPr lang="en-GB" dirty="0" err="1">
                <a:solidFill>
                  <a:srgbClr val="4F81BD"/>
                </a:solidFill>
                <a:latin typeface="Calibri"/>
                <a:ea typeface="Calibri"/>
                <a:cs typeface="Calibri"/>
                <a:sym typeface="Calibri"/>
              </a:rPr>
              <a:t>história</a:t>
            </a:r>
            <a:r>
              <a:rPr lang="en-GB" dirty="0">
                <a:solidFill>
                  <a:srgbClr val="4F81BD"/>
                </a:solidFill>
                <a:latin typeface="Calibri"/>
                <a:ea typeface="Calibri"/>
                <a:cs typeface="Calibri"/>
                <a:sym typeface="Calibri"/>
              </a:rPr>
              <a:t> de Adriano. </a:t>
            </a:r>
            <a:endParaRPr dirty="0">
              <a:latin typeface="Calibri"/>
              <a:ea typeface="Calibri"/>
              <a:cs typeface="Calibri"/>
              <a:sym typeface="Calibri"/>
            </a:endParaRPr>
          </a:p>
          <a:p>
            <a:pPr marL="228600" marR="0" lvl="0" indent="0" algn="l" rtl="0">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r>
              <a:rPr lang="en-GB" b="1" dirty="0">
                <a:latin typeface="Calibri"/>
                <a:ea typeface="Calibri"/>
                <a:cs typeface="Calibri"/>
                <a:sym typeface="Calibri"/>
              </a:rPr>
              <a:t>Adriano</a:t>
            </a:r>
            <a:endParaRPr dirty="0">
              <a:latin typeface="Calibri"/>
              <a:ea typeface="Calibri"/>
              <a:cs typeface="Calibri"/>
              <a:sym typeface="Calibri"/>
            </a:endParaRPr>
          </a:p>
          <a:p>
            <a:pPr marL="342900" marR="0" lvl="0" indent="-342900" algn="l" rtl="0">
              <a:spcBef>
                <a:spcPts val="0"/>
              </a:spcBef>
              <a:spcAft>
                <a:spcPts val="0"/>
              </a:spcAft>
              <a:buClr>
                <a:srgbClr val="000000"/>
              </a:buClr>
              <a:buSzPts val="1200"/>
              <a:buFont typeface="Calibri"/>
              <a:buAutoNum type="arabicPeriod"/>
            </a:pPr>
            <a:r>
              <a:rPr lang="en-GB" dirty="0">
                <a:solidFill>
                  <a:srgbClr val="4F81BD"/>
                </a:solidFill>
                <a:latin typeface="Calibri"/>
                <a:ea typeface="Calibri"/>
                <a:cs typeface="Calibri"/>
                <a:sym typeface="Calibri"/>
              </a:rPr>
              <a:t>Leia o </a:t>
            </a:r>
            <a:r>
              <a:rPr lang="en-GB" dirty="0" err="1">
                <a:solidFill>
                  <a:srgbClr val="4F81BD"/>
                </a:solidFill>
                <a:latin typeface="Calibri"/>
                <a:ea typeface="Calibri"/>
                <a:cs typeface="Calibri"/>
                <a:sym typeface="Calibri"/>
              </a:rPr>
              <a:t>seguinte</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cenário</a:t>
            </a:r>
            <a:r>
              <a:rPr lang="en-GB" dirty="0">
                <a:solidFill>
                  <a:srgbClr val="4F81BD"/>
                </a:solidFill>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r>
              <a:rPr lang="en-GB" dirty="0">
                <a:solidFill>
                  <a:srgbClr val="000000"/>
                </a:solidFill>
                <a:latin typeface="Calibri"/>
                <a:ea typeface="Calibri"/>
                <a:cs typeface="Calibri"/>
                <a:sym typeface="Calibri"/>
              </a:rPr>
              <a:t> </a:t>
            </a:r>
            <a:endParaRPr dirty="0">
              <a:latin typeface="Calibri"/>
              <a:ea typeface="Calibri"/>
              <a:cs typeface="Calibri"/>
              <a:sym typeface="Calibri"/>
            </a:endParaRPr>
          </a:p>
          <a:p>
            <a:pPr marL="0" lvl="0" indent="0" algn="just" rtl="0">
              <a:spcBef>
                <a:spcPts val="0"/>
              </a:spcBef>
              <a:spcAft>
                <a:spcPts val="0"/>
              </a:spcAft>
              <a:buNone/>
            </a:pPr>
            <a:r>
              <a:rPr lang="en-GB" dirty="0">
                <a:solidFill>
                  <a:srgbClr val="000000"/>
                </a:solidFill>
                <a:latin typeface="Calibri"/>
                <a:ea typeface="Calibri"/>
                <a:cs typeface="Calibri"/>
                <a:sym typeface="Calibri"/>
              </a:rPr>
              <a:t>Adriano </a:t>
            </a:r>
            <a:r>
              <a:rPr lang="en-GB" dirty="0" err="1">
                <a:solidFill>
                  <a:srgbClr val="000000"/>
                </a:solidFill>
                <a:latin typeface="Calibri"/>
                <a:ea typeface="Calibri"/>
                <a:cs typeface="Calibri"/>
                <a:sym typeface="Calibri"/>
              </a:rPr>
              <a:t>é</a:t>
            </a:r>
            <a:r>
              <a:rPr lang="en-GB" dirty="0">
                <a:solidFill>
                  <a:srgbClr val="000000"/>
                </a:solidFill>
                <a:latin typeface="Calibri"/>
                <a:ea typeface="Calibri"/>
                <a:cs typeface="Calibri"/>
                <a:sym typeface="Calibri"/>
              </a:rPr>
              <a:t> um </a:t>
            </a:r>
            <a:r>
              <a:rPr lang="en-GB" dirty="0" err="1">
                <a:solidFill>
                  <a:srgbClr val="000000"/>
                </a:solidFill>
                <a:latin typeface="Calibri"/>
                <a:ea typeface="Calibri"/>
                <a:cs typeface="Calibri"/>
                <a:sym typeface="Calibri"/>
              </a:rPr>
              <a:t>homem</a:t>
            </a:r>
            <a:r>
              <a:rPr lang="en-GB" dirty="0">
                <a:solidFill>
                  <a:srgbClr val="000000"/>
                </a:solidFill>
                <a:latin typeface="Calibri"/>
                <a:ea typeface="Calibri"/>
                <a:cs typeface="Calibri"/>
                <a:sym typeface="Calibri"/>
              </a:rPr>
              <a:t> de 68 </a:t>
            </a:r>
            <a:r>
              <a:rPr lang="en-GB" dirty="0" err="1">
                <a:solidFill>
                  <a:srgbClr val="000000"/>
                </a:solidFill>
                <a:latin typeface="Calibri"/>
                <a:ea typeface="Calibri"/>
                <a:cs typeface="Calibri"/>
                <a:sym typeface="Calibri"/>
              </a:rPr>
              <a:t>anos</a:t>
            </a:r>
            <a:r>
              <a:rPr lang="en-GB" dirty="0">
                <a:solidFill>
                  <a:srgbClr val="000000"/>
                </a:solidFill>
                <a:latin typeface="Calibri"/>
                <a:ea typeface="Calibri"/>
                <a:cs typeface="Calibri"/>
                <a:sym typeface="Calibri"/>
              </a:rPr>
              <a:t> com </a:t>
            </a:r>
            <a:r>
              <a:rPr lang="en-GB" dirty="0" err="1">
                <a:solidFill>
                  <a:srgbClr val="000000"/>
                </a:solidFill>
                <a:latin typeface="Calibri"/>
                <a:ea typeface="Calibri"/>
                <a:cs typeface="Calibri"/>
                <a:sym typeface="Calibri"/>
              </a:rPr>
              <a:t>diagnóstico</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demência</a:t>
            </a:r>
            <a:r>
              <a:rPr lang="en-GB" dirty="0">
                <a:solidFill>
                  <a:srgbClr val="000000"/>
                </a:solidFill>
                <a:latin typeface="Calibri"/>
                <a:ea typeface="Calibri"/>
                <a:cs typeface="Calibri"/>
                <a:sym typeface="Calibri"/>
              </a:rPr>
              <a:t>. Ele </a:t>
            </a:r>
            <a:r>
              <a:rPr lang="en-GB" dirty="0" err="1">
                <a:solidFill>
                  <a:srgbClr val="000000"/>
                </a:solidFill>
                <a:latin typeface="Calibri"/>
                <a:ea typeface="Calibri"/>
                <a:cs typeface="Calibri"/>
                <a:sym typeface="Calibri"/>
              </a:rPr>
              <a:t>tem</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dificuldade</a:t>
            </a:r>
            <a:r>
              <a:rPr lang="en-GB" dirty="0">
                <a:solidFill>
                  <a:srgbClr val="000000"/>
                </a:solidFill>
                <a:latin typeface="Calibri"/>
                <a:ea typeface="Calibri"/>
                <a:cs typeface="Calibri"/>
                <a:sym typeface="Calibri"/>
              </a:rPr>
              <a:t> para se </a:t>
            </a:r>
            <a:r>
              <a:rPr lang="en-GB" dirty="0" err="1">
                <a:solidFill>
                  <a:srgbClr val="000000"/>
                </a:solidFill>
                <a:latin typeface="Calibri"/>
                <a:ea typeface="Calibri"/>
                <a:cs typeface="Calibri"/>
                <a:sym typeface="Calibri"/>
              </a:rPr>
              <a:t>equilibrar</a:t>
            </a:r>
            <a:r>
              <a:rPr lang="en-GB" dirty="0">
                <a:solidFill>
                  <a:srgbClr val="000000"/>
                </a:solidFill>
                <a:latin typeface="Calibri"/>
                <a:ea typeface="Calibri"/>
                <a:cs typeface="Calibri"/>
                <a:sym typeface="Calibri"/>
              </a:rPr>
              <a:t> e </a:t>
            </a:r>
            <a:r>
              <a:rPr lang="en-GB" dirty="0" err="1">
                <a:solidFill>
                  <a:srgbClr val="000000"/>
                </a:solidFill>
                <a:latin typeface="Calibri"/>
                <a:ea typeface="Calibri"/>
                <a:cs typeface="Calibri"/>
                <a:sym typeface="Calibri"/>
              </a:rPr>
              <a:t>é</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propenso</a:t>
            </a:r>
            <a:r>
              <a:rPr lang="en-GB" dirty="0">
                <a:solidFill>
                  <a:srgbClr val="000000"/>
                </a:solidFill>
                <a:latin typeface="Calibri"/>
                <a:ea typeface="Calibri"/>
                <a:cs typeface="Calibri"/>
                <a:sym typeface="Calibri"/>
              </a:rPr>
              <a:t> a </a:t>
            </a:r>
            <a:r>
              <a:rPr lang="en-GB" dirty="0" err="1">
                <a:solidFill>
                  <a:srgbClr val="000000"/>
                </a:solidFill>
                <a:latin typeface="Calibri"/>
                <a:ea typeface="Calibri"/>
                <a:cs typeface="Calibri"/>
                <a:sym typeface="Calibri"/>
              </a:rPr>
              <a:t>cair</a:t>
            </a:r>
            <a:r>
              <a:rPr lang="en-GB" dirty="0">
                <a:solidFill>
                  <a:srgbClr val="000000"/>
                </a:solidFill>
                <a:latin typeface="Calibri"/>
                <a:ea typeface="Calibri"/>
                <a:cs typeface="Calibri"/>
                <a:sym typeface="Calibri"/>
              </a:rPr>
              <a:t>. Ele </a:t>
            </a:r>
            <a:r>
              <a:rPr lang="en-GB" dirty="0" err="1">
                <a:solidFill>
                  <a:srgbClr val="000000"/>
                </a:solidFill>
                <a:latin typeface="Calibri"/>
                <a:ea typeface="Calibri"/>
                <a:cs typeface="Calibri"/>
                <a:sym typeface="Calibri"/>
              </a:rPr>
              <a:t>gosta</a:t>
            </a:r>
            <a:r>
              <a:rPr lang="en-GB" dirty="0">
                <a:solidFill>
                  <a:srgbClr val="000000"/>
                </a:solidFill>
                <a:latin typeface="Calibri"/>
                <a:ea typeface="Calibri"/>
                <a:cs typeface="Calibri"/>
                <a:sym typeface="Calibri"/>
              </a:rPr>
              <a:t> de </a:t>
            </a:r>
            <a:r>
              <a:rPr lang="en-GB" dirty="0" err="1">
                <a:solidFill>
                  <a:srgbClr val="000000"/>
                </a:solidFill>
                <a:latin typeface="Calibri"/>
                <a:ea typeface="Calibri"/>
                <a:cs typeface="Calibri"/>
                <a:sym typeface="Calibri"/>
              </a:rPr>
              <a:t>caminhar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pelos</a:t>
            </a:r>
            <a:r>
              <a:rPr lang="en-GB" dirty="0">
                <a:solidFill>
                  <a:srgbClr val="000000"/>
                </a:solidFill>
                <a:latin typeface="Calibri"/>
                <a:ea typeface="Calibri"/>
                <a:cs typeface="Calibri"/>
                <a:sym typeface="Calibri"/>
              </a:rPr>
              <a:t> </a:t>
            </a:r>
            <a:r>
              <a:rPr lang="en-GB" dirty="0" err="1">
                <a:latin typeface="Calibri"/>
                <a:ea typeface="Calibri"/>
                <a:cs typeface="Calibri"/>
                <a:sym typeface="Calibri"/>
              </a:rPr>
              <a:t>corredores</a:t>
            </a:r>
            <a:r>
              <a:rPr lang="en-GB" dirty="0">
                <a:latin typeface="Calibri"/>
                <a:ea typeface="Calibri"/>
                <a:cs typeface="Calibri"/>
                <a:sym typeface="Calibri"/>
              </a:rPr>
              <a:t> e </a:t>
            </a:r>
            <a:r>
              <a:rPr lang="en-GB" dirty="0" err="1">
                <a:latin typeface="Calibri"/>
                <a:ea typeface="Calibri"/>
                <a:cs typeface="Calibri"/>
                <a:sym typeface="Calibri"/>
              </a:rPr>
              <a:t>jardins</a:t>
            </a:r>
            <a:r>
              <a:rPr lang="en-GB" dirty="0">
                <a:latin typeface="Calibri"/>
                <a:ea typeface="Calibri"/>
                <a:cs typeface="Calibri"/>
                <a:sym typeface="Calibri"/>
              </a:rPr>
              <a:t> da casa de </a:t>
            </a:r>
            <a:r>
              <a:rPr lang="en-GB" dirty="0" err="1">
                <a:latin typeface="Calibri"/>
                <a:ea typeface="Calibri"/>
                <a:cs typeface="Calibri"/>
                <a:sym typeface="Calibri"/>
              </a:rPr>
              <a:t>repouso</a:t>
            </a:r>
            <a:r>
              <a:rPr lang="en-GB" dirty="0">
                <a:latin typeface="Calibri"/>
                <a:ea typeface="Calibri"/>
                <a:cs typeface="Calibri"/>
                <a:sym typeface="Calibri"/>
              </a:rPr>
              <a:t> e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gosta</a:t>
            </a:r>
            <a:r>
              <a:rPr lang="en-GB" dirty="0">
                <a:latin typeface="Calibri"/>
                <a:ea typeface="Calibri"/>
                <a:cs typeface="Calibri"/>
                <a:sym typeface="Calibri"/>
              </a:rPr>
              <a:t> que </a:t>
            </a:r>
            <a:r>
              <a:rPr lang="en-GB" dirty="0" err="1">
                <a:latin typeface="Calibri"/>
                <a:ea typeface="Calibri"/>
                <a:cs typeface="Calibri"/>
                <a:sym typeface="Calibri"/>
              </a:rPr>
              <a:t>lhe</a:t>
            </a:r>
            <a:r>
              <a:rPr lang="en-GB" dirty="0">
                <a:latin typeface="Calibri"/>
                <a:ea typeface="Calibri"/>
                <a:cs typeface="Calibri"/>
                <a:sym typeface="Calibri"/>
              </a:rPr>
              <a:t> </a:t>
            </a:r>
            <a:r>
              <a:rPr lang="en-GB" dirty="0" err="1">
                <a:latin typeface="Calibri"/>
                <a:ea typeface="Calibri"/>
                <a:cs typeface="Calibri"/>
                <a:sym typeface="Calibri"/>
              </a:rPr>
              <a:t>digam</a:t>
            </a:r>
            <a:r>
              <a:rPr lang="en-GB" dirty="0">
                <a:latin typeface="Calibri"/>
                <a:ea typeface="Calibri"/>
                <a:cs typeface="Calibri"/>
                <a:sym typeface="Calibri"/>
              </a:rPr>
              <a:t> que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seguro</a:t>
            </a:r>
            <a:r>
              <a:rPr lang="en-GB" dirty="0">
                <a:latin typeface="Calibri"/>
                <a:ea typeface="Calibri"/>
                <a:cs typeface="Calibri"/>
                <a:sym typeface="Calibri"/>
              </a:rPr>
              <a:t> </a:t>
            </a:r>
            <a:r>
              <a:rPr lang="en-GB" dirty="0" err="1">
                <a:latin typeface="Calibri"/>
                <a:ea typeface="Calibri"/>
                <a:cs typeface="Calibri"/>
                <a:sym typeface="Calibri"/>
              </a:rPr>
              <a:t>andar</a:t>
            </a:r>
            <a:r>
              <a:rPr lang="en-GB" dirty="0">
                <a:latin typeface="Calibri"/>
                <a:ea typeface="Calibri"/>
                <a:cs typeface="Calibri"/>
                <a:sym typeface="Calibri"/>
              </a:rPr>
              <a:t> </a:t>
            </a:r>
            <a:r>
              <a:rPr lang="en-GB" dirty="0" err="1">
                <a:latin typeface="Calibri"/>
                <a:ea typeface="Calibri"/>
                <a:cs typeface="Calibri"/>
                <a:sym typeface="Calibri"/>
              </a:rPr>
              <a:t>livremente</a:t>
            </a:r>
            <a:r>
              <a:rPr lang="en-GB" dirty="0">
                <a:latin typeface="Calibri"/>
                <a:ea typeface="Calibri"/>
                <a:cs typeface="Calibri"/>
                <a:sym typeface="Calibri"/>
              </a:rPr>
              <a:t>. Quando </a:t>
            </a:r>
            <a:r>
              <a:rPr lang="en-GB" dirty="0" err="1">
                <a:latin typeface="Calibri"/>
                <a:ea typeface="Calibri"/>
                <a:cs typeface="Calibri"/>
                <a:sym typeface="Calibri"/>
              </a:rPr>
              <a:t>isso</a:t>
            </a:r>
            <a:r>
              <a:rPr lang="en-GB" dirty="0">
                <a:latin typeface="Calibri"/>
                <a:ea typeface="Calibri"/>
                <a:cs typeface="Calibri"/>
                <a:sym typeface="Calibri"/>
              </a:rPr>
              <a:t> </a:t>
            </a:r>
            <a:r>
              <a:rPr lang="en-GB" dirty="0" err="1">
                <a:latin typeface="Calibri"/>
                <a:ea typeface="Calibri"/>
                <a:cs typeface="Calibri"/>
                <a:sym typeface="Calibri"/>
              </a:rPr>
              <a:t>acontece</a:t>
            </a:r>
            <a:r>
              <a:rPr lang="en-GB" dirty="0">
                <a:latin typeface="Calibri"/>
                <a:ea typeface="Calibri"/>
                <a:cs typeface="Calibri"/>
                <a:sym typeface="Calibri"/>
              </a:rPr>
              <a:t>, </a:t>
            </a:r>
            <a:r>
              <a:rPr lang="en-GB" dirty="0" err="1">
                <a:latin typeface="Calibri"/>
                <a:ea typeface="Calibri"/>
                <a:cs typeface="Calibri"/>
                <a:sym typeface="Calibri"/>
              </a:rPr>
              <a:t>ele</a:t>
            </a:r>
            <a:r>
              <a:rPr lang="en-GB" dirty="0">
                <a:latin typeface="Calibri"/>
                <a:ea typeface="Calibri"/>
                <a:cs typeface="Calibri"/>
                <a:sym typeface="Calibri"/>
              </a:rPr>
              <a:t> </a:t>
            </a:r>
            <a:r>
              <a:rPr lang="en-GB" dirty="0" err="1">
                <a:latin typeface="Calibri"/>
                <a:ea typeface="Calibri"/>
                <a:cs typeface="Calibri"/>
                <a:sym typeface="Calibri"/>
              </a:rPr>
              <a:t>começa</a:t>
            </a:r>
            <a:r>
              <a:rPr lang="en-GB" dirty="0">
                <a:latin typeface="Calibri"/>
                <a:ea typeface="Calibri"/>
                <a:cs typeface="Calibri"/>
                <a:sym typeface="Calibri"/>
              </a:rPr>
              <a:t> a </a:t>
            </a:r>
            <a:r>
              <a:rPr lang="en-GB" dirty="0" err="1">
                <a:latin typeface="Calibri"/>
                <a:ea typeface="Calibri"/>
                <a:cs typeface="Calibri"/>
                <a:sym typeface="Calibri"/>
              </a:rPr>
              <a:t>gritar</a:t>
            </a:r>
            <a:r>
              <a:rPr lang="en-GB" dirty="0">
                <a:latin typeface="Calibri"/>
                <a:ea typeface="Calibri"/>
                <a:cs typeface="Calibri"/>
                <a:sym typeface="Calibri"/>
              </a:rPr>
              <a:t> e bate </a:t>
            </a:r>
            <a:r>
              <a:rPr lang="en-GB" dirty="0" err="1">
                <a:latin typeface="Calibri"/>
                <a:ea typeface="Calibri"/>
                <a:cs typeface="Calibri"/>
                <a:sym typeface="Calibri"/>
              </a:rPr>
              <a:t>na</a:t>
            </a:r>
            <a:r>
              <a:rPr lang="en-GB" dirty="0">
                <a:latin typeface="Calibri"/>
                <a:ea typeface="Calibri"/>
                <a:cs typeface="Calibri"/>
                <a:sym typeface="Calibri"/>
              </a:rPr>
              <a:t> </a:t>
            </a:r>
            <a:r>
              <a:rPr lang="en-GB" dirty="0" err="1">
                <a:latin typeface="Calibri"/>
                <a:ea typeface="Calibri"/>
                <a:cs typeface="Calibri"/>
                <a:sym typeface="Calibri"/>
              </a:rPr>
              <a:t>pessoa</a:t>
            </a:r>
            <a:r>
              <a:rPr lang="en-GB" dirty="0">
                <a:latin typeface="Calibri"/>
                <a:ea typeface="Calibri"/>
                <a:cs typeface="Calibri"/>
                <a:sym typeface="Calibri"/>
              </a:rPr>
              <a:t> que o impede de </a:t>
            </a:r>
            <a:r>
              <a:rPr lang="en-GB" dirty="0" err="1">
                <a:latin typeface="Calibri"/>
                <a:ea typeface="Calibri"/>
                <a:cs typeface="Calibri"/>
                <a:sym typeface="Calibri"/>
              </a:rPr>
              <a:t>ir</a:t>
            </a:r>
            <a:r>
              <a:rPr lang="en-GB" dirty="0">
                <a:latin typeface="Calibri"/>
                <a:ea typeface="Calibri"/>
                <a:cs typeface="Calibri"/>
                <a:sym typeface="Calibri"/>
              </a:rPr>
              <a:t> </a:t>
            </a:r>
            <a:r>
              <a:rPr lang="en-GB" dirty="0" err="1">
                <a:latin typeface="Calibri"/>
                <a:ea typeface="Calibri"/>
                <a:cs typeface="Calibri"/>
                <a:sym typeface="Calibri"/>
              </a:rPr>
              <a:t>aonde</a:t>
            </a:r>
            <a:r>
              <a:rPr lang="en-GB" dirty="0">
                <a:latin typeface="Calibri"/>
                <a:ea typeface="Calibri"/>
                <a:cs typeface="Calibri"/>
                <a:sym typeface="Calibri"/>
              </a:rPr>
              <a:t> </a:t>
            </a:r>
            <a:r>
              <a:rPr lang="en-GB" dirty="0" err="1">
                <a:latin typeface="Calibri"/>
                <a:ea typeface="Calibri"/>
                <a:cs typeface="Calibri"/>
                <a:sym typeface="Calibri"/>
              </a:rPr>
              <a:t>quer</a:t>
            </a:r>
            <a:r>
              <a:rPr lang="en-GB" dirty="0">
                <a:latin typeface="Calibri"/>
                <a:ea typeface="Calibri"/>
                <a:cs typeface="Calibri"/>
                <a:sym typeface="Calibri"/>
              </a:rPr>
              <a:t>. Ele </a:t>
            </a:r>
            <a:r>
              <a:rPr lang="en-GB" dirty="0" err="1">
                <a:latin typeface="Calibri"/>
                <a:ea typeface="Calibri"/>
                <a:cs typeface="Calibri"/>
                <a:sym typeface="Calibri"/>
              </a:rPr>
              <a:t>também</a:t>
            </a:r>
            <a:r>
              <a:rPr lang="en-GB" dirty="0">
                <a:latin typeface="Calibri"/>
                <a:ea typeface="Calibri"/>
                <a:cs typeface="Calibri"/>
                <a:sym typeface="Calibri"/>
              </a:rPr>
              <a:t> </a:t>
            </a:r>
            <a:r>
              <a:rPr lang="en-GB" dirty="0" err="1">
                <a:latin typeface="Calibri"/>
                <a:ea typeface="Calibri"/>
                <a:cs typeface="Calibri"/>
                <a:sym typeface="Calibri"/>
              </a:rPr>
              <a:t>grita</a:t>
            </a:r>
            <a:r>
              <a:rPr lang="en-GB" dirty="0">
                <a:latin typeface="Calibri"/>
                <a:ea typeface="Calibri"/>
                <a:cs typeface="Calibri"/>
                <a:sym typeface="Calibri"/>
              </a:rPr>
              <a:t> com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funcionários</a:t>
            </a:r>
            <a:r>
              <a:rPr lang="en-GB" dirty="0">
                <a:latin typeface="Calibri"/>
                <a:ea typeface="Calibri"/>
                <a:cs typeface="Calibri"/>
                <a:sym typeface="Calibri"/>
              </a:rPr>
              <a:t> e </a:t>
            </a:r>
            <a:r>
              <a:rPr lang="en-GB" dirty="0" err="1">
                <a:latin typeface="Calibri"/>
                <a:ea typeface="Calibri"/>
                <a:cs typeface="Calibri"/>
                <a:sym typeface="Calibri"/>
              </a:rPr>
              <a:t>anda</a:t>
            </a:r>
            <a:r>
              <a:rPr lang="en-GB" dirty="0">
                <a:latin typeface="Calibri"/>
                <a:ea typeface="Calibri"/>
                <a:cs typeface="Calibri"/>
                <a:sym typeface="Calibri"/>
              </a:rPr>
              <a:t> de um </a:t>
            </a:r>
            <a:r>
              <a:rPr lang="en-GB" dirty="0" err="1">
                <a:latin typeface="Calibri"/>
                <a:ea typeface="Calibri"/>
                <a:cs typeface="Calibri"/>
                <a:sym typeface="Calibri"/>
              </a:rPr>
              <a:t>lado</a:t>
            </a:r>
            <a:r>
              <a:rPr lang="en-GB" dirty="0">
                <a:latin typeface="Calibri"/>
                <a:ea typeface="Calibri"/>
                <a:cs typeface="Calibri"/>
                <a:sym typeface="Calibri"/>
              </a:rPr>
              <a:t> para outro, </a:t>
            </a:r>
            <a:r>
              <a:rPr lang="en-GB" dirty="0" err="1">
                <a:latin typeface="Calibri"/>
                <a:ea typeface="Calibri"/>
                <a:cs typeface="Calibri"/>
                <a:sym typeface="Calibri"/>
              </a:rPr>
              <a:t>frustrado</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761" name="Google Shape;761;p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93</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dirty="0">
                <a:solidFill>
                  <a:srgbClr val="4F81BD"/>
                </a:solidFill>
                <a:latin typeface="Calibri"/>
                <a:ea typeface="Calibri"/>
                <a:cs typeface="Calibri"/>
                <a:sym typeface="Calibri"/>
              </a:rPr>
              <a:t>2. </a:t>
            </a:r>
            <a:r>
              <a:rPr lang="en-GB" dirty="0" err="1">
                <a:solidFill>
                  <a:srgbClr val="4F81BD"/>
                </a:solidFill>
                <a:latin typeface="Calibri"/>
                <a:ea typeface="Calibri"/>
                <a:cs typeface="Calibri"/>
                <a:sym typeface="Calibri"/>
              </a:rPr>
              <a:t>Discuta</a:t>
            </a:r>
            <a:r>
              <a:rPr lang="en-GB" dirty="0">
                <a:solidFill>
                  <a:srgbClr val="4F81BD"/>
                </a:solidFill>
                <a:latin typeface="Calibri"/>
                <a:ea typeface="Calibri"/>
                <a:cs typeface="Calibri"/>
                <a:sym typeface="Calibri"/>
              </a:rPr>
              <a:t> as </a:t>
            </a:r>
            <a:r>
              <a:rPr lang="en-GB" dirty="0" err="1">
                <a:solidFill>
                  <a:srgbClr val="4F81BD"/>
                </a:solidFill>
                <a:latin typeface="Calibri"/>
                <a:ea typeface="Calibri"/>
                <a:cs typeface="Calibri"/>
                <a:sym typeface="Calibri"/>
              </a:rPr>
              <a:t>seguintes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questões</a:t>
            </a:r>
            <a:r>
              <a:rPr lang="en-GB" dirty="0">
                <a:solidFill>
                  <a:srgbClr val="4F81BD"/>
                </a:solidFill>
                <a:latin typeface="Calibri"/>
                <a:ea typeface="Calibri"/>
                <a:cs typeface="Calibri"/>
                <a:sym typeface="Calibri"/>
              </a:rPr>
              <a:t> com </a:t>
            </a:r>
            <a:r>
              <a:rPr lang="en-GB" dirty="0" err="1">
                <a:solidFill>
                  <a:srgbClr val="4F81BD"/>
                </a:solidFill>
                <a:latin typeface="Calibri"/>
                <a:ea typeface="Calibri"/>
                <a:cs typeface="Calibri"/>
                <a:sym typeface="Calibri"/>
              </a:rPr>
              <a:t>os</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participantes</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457200" marR="0" lvl="0" indent="0" algn="l" rtl="0">
              <a:spcBef>
                <a:spcPts val="0"/>
              </a:spcBef>
              <a:spcAft>
                <a:spcPts val="0"/>
              </a:spcAft>
              <a:buNone/>
            </a:pPr>
            <a:r>
              <a:rPr lang="en-GB" i="1" dirty="0">
                <a:solidFill>
                  <a:srgbClr val="000000"/>
                </a:solidFill>
                <a:latin typeface="Calibri"/>
                <a:ea typeface="Calibri"/>
                <a:cs typeface="Calibri"/>
                <a:sym typeface="Calibri"/>
              </a:rPr>
              <a:t> </a:t>
            </a:r>
            <a:endParaRPr dirty="0">
              <a:latin typeface="Calibri"/>
              <a:ea typeface="Calibri"/>
              <a:cs typeface="Calibri"/>
              <a:sym typeface="Calibri"/>
            </a:endParaRPr>
          </a:p>
          <a:p>
            <a:pPr marL="342900" marR="0" lvl="0" indent="-342900" algn="l" rtl="0">
              <a:spcBef>
                <a:spcPts val="0"/>
              </a:spcBef>
              <a:spcAft>
                <a:spcPts val="0"/>
              </a:spcAft>
              <a:buClr>
                <a:srgbClr val="000000"/>
              </a:buClr>
              <a:buSzPts val="1200"/>
              <a:buFont typeface="Noto Sans Symbols"/>
              <a:buChar char="∙"/>
            </a:pPr>
            <a:r>
              <a:rPr lang="en-GB" dirty="0">
                <a:solidFill>
                  <a:srgbClr val="000000"/>
                </a:solidFill>
                <a:latin typeface="Calibri"/>
                <a:ea typeface="Calibri"/>
                <a:cs typeface="Calibri"/>
                <a:sym typeface="Calibri"/>
              </a:rPr>
              <a:t>O que </a:t>
            </a:r>
            <a:r>
              <a:rPr lang="en-GB" dirty="0" err="1">
                <a:solidFill>
                  <a:srgbClr val="000000"/>
                </a:solidFill>
                <a:latin typeface="Calibri"/>
                <a:ea typeface="Calibri"/>
                <a:cs typeface="Calibri"/>
                <a:sym typeface="Calibri"/>
              </a:rPr>
              <a:t>mais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incomoda</a:t>
            </a:r>
            <a:r>
              <a:rPr lang="en-GB" dirty="0">
                <a:solidFill>
                  <a:srgbClr val="000000"/>
                </a:solidFill>
                <a:latin typeface="Calibri"/>
                <a:ea typeface="Calibri"/>
                <a:cs typeface="Calibri"/>
                <a:sym typeface="Calibri"/>
              </a:rPr>
              <a:t> Adriano?</a:t>
            </a:r>
            <a:endParaRPr dirty="0">
              <a:latin typeface="Calibri"/>
              <a:ea typeface="Calibri"/>
              <a:cs typeface="Calibri"/>
              <a:sym typeface="Calibri"/>
            </a:endParaRPr>
          </a:p>
          <a:p>
            <a:pPr marL="342900" marR="0" lvl="0" indent="-342900" algn="l" rtl="0">
              <a:spcBef>
                <a:spcPts val="0"/>
              </a:spcBef>
              <a:spcAft>
                <a:spcPts val="0"/>
              </a:spcAft>
              <a:buClr>
                <a:srgbClr val="000000"/>
              </a:buClr>
              <a:buSzPts val="1200"/>
              <a:buFont typeface="Noto Sans Symbols"/>
              <a:buChar char="∙"/>
            </a:pPr>
            <a:r>
              <a:rPr lang="en-GB" dirty="0">
                <a:solidFill>
                  <a:srgbClr val="000000"/>
                </a:solidFill>
                <a:latin typeface="Calibri"/>
                <a:ea typeface="Calibri"/>
                <a:cs typeface="Calibri"/>
                <a:sym typeface="Calibri"/>
              </a:rPr>
              <a:t>O que a equipe de </a:t>
            </a:r>
            <a:r>
              <a:rPr lang="en-GB" dirty="0" err="1">
                <a:solidFill>
                  <a:srgbClr val="000000"/>
                </a:solidFill>
                <a:latin typeface="Calibri"/>
                <a:ea typeface="Calibri"/>
                <a:cs typeface="Calibri"/>
                <a:sym typeface="Calibri"/>
              </a:rPr>
              <a:t>atendimento</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pode</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fazer</a:t>
            </a:r>
            <a:r>
              <a:rPr lang="en-GB" dirty="0">
                <a:solidFill>
                  <a:srgbClr val="000000"/>
                </a:solidFill>
                <a:latin typeface="Calibri"/>
                <a:ea typeface="Calibri"/>
                <a:cs typeface="Calibri"/>
                <a:sym typeface="Calibri"/>
              </a:rPr>
              <a:t> para </a:t>
            </a:r>
            <a:r>
              <a:rPr lang="en-GB" dirty="0" err="1">
                <a:solidFill>
                  <a:srgbClr val="000000"/>
                </a:solidFill>
                <a:latin typeface="Calibri"/>
                <a:ea typeface="Calibri"/>
                <a:cs typeface="Calibri"/>
                <a:sym typeface="Calibri"/>
              </a:rPr>
              <a:t>atender</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às</a:t>
            </a:r>
            <a:r>
              <a:rPr lang="en-GB" dirty="0">
                <a:solidFill>
                  <a:srgbClr val="000000"/>
                </a:solidFill>
                <a:latin typeface="Calibri"/>
                <a:ea typeface="Calibri"/>
                <a:cs typeface="Calibri"/>
                <a:sym typeface="Calibri"/>
              </a:rPr>
              <a:t> </a:t>
            </a:r>
            <a:r>
              <a:rPr lang="en-GB" dirty="0" err="1">
                <a:solidFill>
                  <a:srgbClr val="000000"/>
                </a:solidFill>
                <a:latin typeface="Calibri"/>
                <a:ea typeface="Calibri"/>
                <a:cs typeface="Calibri"/>
                <a:sym typeface="Calibri"/>
              </a:rPr>
              <a:t>necessidades</a:t>
            </a:r>
            <a:r>
              <a:rPr lang="en-GB" dirty="0">
                <a:solidFill>
                  <a:srgbClr val="000000"/>
                </a:solidFill>
                <a:latin typeface="Calibri"/>
                <a:ea typeface="Calibri"/>
                <a:cs typeface="Calibri"/>
                <a:sym typeface="Calibri"/>
              </a:rPr>
              <a:t> dele?</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769" name="Google Shape;769;p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94</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dirty="0">
                <a:solidFill>
                  <a:srgbClr val="4F81BD"/>
                </a:solidFill>
                <a:latin typeface="Calibri"/>
                <a:ea typeface="Calibri"/>
                <a:cs typeface="Calibri"/>
                <a:sym typeface="Calibri"/>
              </a:rPr>
              <a:t>3. </a:t>
            </a:r>
            <a:r>
              <a:rPr lang="en-GB" dirty="0" err="1">
                <a:solidFill>
                  <a:srgbClr val="4F81BD"/>
                </a:solidFill>
                <a:latin typeface="Calibri"/>
                <a:ea typeface="Calibri"/>
                <a:cs typeface="Calibri"/>
                <a:sym typeface="Calibri"/>
              </a:rPr>
              <a:t>Após</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discussão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leia</a:t>
            </a:r>
            <a:r>
              <a:rPr lang="en-GB" dirty="0">
                <a:solidFill>
                  <a:srgbClr val="4F81BD"/>
                </a:solidFill>
                <a:latin typeface="Calibri"/>
                <a:ea typeface="Calibri"/>
                <a:cs typeface="Calibri"/>
                <a:sym typeface="Calibri"/>
              </a:rPr>
              <a:t> as </a:t>
            </a:r>
            <a:r>
              <a:rPr lang="en-GB" dirty="0" err="1">
                <a:solidFill>
                  <a:srgbClr val="4F81BD"/>
                </a:solidFill>
                <a:latin typeface="Calibri"/>
                <a:ea typeface="Calibri"/>
                <a:cs typeface="Calibri"/>
                <a:sym typeface="Calibri"/>
              </a:rPr>
              <a:t>estratégias</a:t>
            </a:r>
            <a:r>
              <a:rPr lang="en-GB" dirty="0">
                <a:solidFill>
                  <a:srgbClr val="4F81BD"/>
                </a:solidFill>
                <a:latin typeface="Calibri"/>
                <a:ea typeface="Calibri"/>
                <a:cs typeface="Calibri"/>
                <a:sym typeface="Calibri"/>
              </a:rPr>
              <a:t> que </a:t>
            </a:r>
            <a:r>
              <a:rPr lang="en-GB" dirty="0" err="1">
                <a:solidFill>
                  <a:srgbClr val="4F81BD"/>
                </a:solidFill>
                <a:latin typeface="Calibri"/>
                <a:ea typeface="Calibri"/>
                <a:cs typeface="Calibri"/>
                <a:sym typeface="Calibri"/>
              </a:rPr>
              <a:t>foram</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identificadas</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usadas</a:t>
            </a:r>
            <a:r>
              <a:rPr lang="en-GB" dirty="0">
                <a:solidFill>
                  <a:srgbClr val="4F81BD"/>
                </a:solidFill>
                <a:latin typeface="Calibri"/>
                <a:ea typeface="Calibri"/>
                <a:cs typeface="Calibri"/>
                <a:sym typeface="Calibri"/>
              </a:rPr>
              <a:t>:</a:t>
            </a:r>
            <a:endParaRPr lang="en-GB" sz="1200" b="0" i="0" u="none" strike="noStrike" cap="none" dirty="0">
              <a:solidFill>
                <a:schemeClr val="dk1"/>
              </a:solidFill>
              <a:effectLst/>
              <a:latin typeface="Calibri"/>
              <a:ea typeface="Calibri"/>
              <a:cs typeface="Calibri"/>
              <a:sym typeface="Calibri"/>
            </a:endParaRPr>
          </a:p>
          <a:p>
            <a:pPr marL="0" marR="0" lvl="0" indent="0" algn="l" rtl="0">
              <a:spcBef>
                <a:spcPts val="0"/>
              </a:spcBef>
              <a:spcAft>
                <a:spcPts val="0"/>
              </a:spcAft>
              <a:buNone/>
            </a:pPr>
            <a:endParaRPr lang="en-GB" sz="1200" b="0" i="0" u="none" strike="noStrike" cap="none" dirty="0">
              <a:solidFill>
                <a:schemeClr val="dk1"/>
              </a:solidFill>
              <a:effectLst/>
              <a:latin typeface="Calibri"/>
              <a:ea typeface="Calibri"/>
              <a:cs typeface="Calibri"/>
              <a:sym typeface="Calibri"/>
            </a:endParaRPr>
          </a:p>
          <a:p>
            <a:pPr marL="0" marR="0" lvl="0" indent="0" algn="l" rtl="0">
              <a:spcBef>
                <a:spcPts val="0"/>
              </a:spcBef>
              <a:spcAft>
                <a:spcPts val="0"/>
              </a:spcAft>
              <a:buNone/>
            </a:pPr>
            <a:r>
              <a:rPr lang="pt-BR" sz="1200" b="0" i="0" u="none" strike="noStrike" cap="none" dirty="0">
                <a:solidFill>
                  <a:schemeClr val="dk1"/>
                </a:solidFill>
                <a:effectLst/>
                <a:latin typeface="Calibri"/>
                <a:ea typeface="Calibri"/>
                <a:cs typeface="Calibri"/>
                <a:sym typeface="Calibri"/>
              </a:rPr>
              <a:t>Adriano e os funcionários da casa conseguiram identificar as seguintes estratégias para apoiar e atender Adriano e evitar angustiá-lo. </a:t>
            </a: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Ele recebe um andador para que possa andar livremente e sem ajuda dentro da casa de repouso e seus jardins. </a:t>
            </a: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A equipe também organiza voluntários de um grupo de apoio local para sair com ele para passear pela cidade uma ou duas vezes por semana.</a:t>
            </a:r>
          </a:p>
          <a:p>
            <a:pPr marL="342900" marR="0" lvl="0" indent="-342900" algn="l" rtl="0">
              <a:spcBef>
                <a:spcPts val="0"/>
              </a:spcBef>
              <a:spcAft>
                <a:spcPts val="0"/>
              </a:spcAft>
              <a:buClr>
                <a:schemeClr val="dk1"/>
              </a:buClr>
              <a:buSzPts val="1200"/>
              <a:buFont typeface="Noto Sans Symbols"/>
              <a:buChar char="∙"/>
            </a:pP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776" name="Google Shape;776;p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95</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200" b="1" dirty="0">
                <a:solidFill>
                  <a:srgbClr val="4F81BD"/>
                </a:solidFill>
                <a:latin typeface="Calibri"/>
                <a:ea typeface="Calibri"/>
                <a:cs typeface="Calibri"/>
                <a:sym typeface="Calibri"/>
              </a:rPr>
              <a:t>Tempo para </a:t>
            </a:r>
            <a:r>
              <a:rPr lang="en-GB" sz="1200" b="1" dirty="0" err="1">
                <a:solidFill>
                  <a:srgbClr val="4F81BD"/>
                </a:solidFill>
                <a:latin typeface="Calibri"/>
                <a:ea typeface="Calibri"/>
                <a:cs typeface="Calibri"/>
                <a:sym typeface="Calibri"/>
              </a:rPr>
              <a:t>este</a:t>
            </a:r>
            <a:r>
              <a:rPr lang="en-GB" sz="1200" b="1" dirty="0">
                <a:solidFill>
                  <a:srgbClr val="4F81BD"/>
                </a:solidFill>
                <a:latin typeface="Calibri"/>
                <a:ea typeface="Calibri"/>
                <a:cs typeface="Calibri"/>
                <a:sym typeface="Calibri"/>
              </a:rPr>
              <a:t> </a:t>
            </a:r>
            <a:r>
              <a:rPr lang="en-GB" sz="1200" b="1" dirty="0" err="1">
                <a:solidFill>
                  <a:srgbClr val="4F81BD"/>
                </a:solidFill>
                <a:latin typeface="Calibri"/>
                <a:ea typeface="Calibri"/>
                <a:cs typeface="Calibri"/>
                <a:sym typeface="Calibri"/>
              </a:rPr>
              <a:t>Tema</a:t>
            </a:r>
            <a:endParaRPr sz="1200" dirty="0">
              <a:latin typeface="Calibri"/>
              <a:ea typeface="Calibri"/>
              <a:cs typeface="Calibri"/>
              <a:sym typeface="Calibri"/>
            </a:endParaRPr>
          </a:p>
          <a:p>
            <a:pPr marL="0" lvl="0" indent="0" algn="just" rtl="0">
              <a:lnSpc>
                <a:spcPct val="115000"/>
              </a:lnSpc>
              <a:spcBef>
                <a:spcPts val="0"/>
              </a:spcBef>
              <a:spcAft>
                <a:spcPts val="0"/>
              </a:spcAft>
              <a:buNone/>
            </a:pPr>
            <a:r>
              <a:rPr lang="en-GB" sz="1200" dirty="0" err="1">
                <a:solidFill>
                  <a:srgbClr val="000000"/>
                </a:solidFill>
                <a:latin typeface="Calibri"/>
                <a:ea typeface="Calibri"/>
                <a:cs typeface="Calibri"/>
                <a:sym typeface="Calibri"/>
              </a:rPr>
              <a:t>Aproximadamente</a:t>
            </a:r>
            <a:r>
              <a:rPr lang="en-GB" sz="1200" dirty="0">
                <a:solidFill>
                  <a:srgbClr val="000000"/>
                </a:solidFill>
                <a:latin typeface="Calibri"/>
                <a:ea typeface="Calibri"/>
                <a:cs typeface="Calibri"/>
                <a:sym typeface="Calibri"/>
              </a:rPr>
              <a:t> 1 hora.</a:t>
            </a:r>
            <a:endParaRPr sz="1200" dirty="0">
              <a:latin typeface="Calibri"/>
              <a:ea typeface="Calibri"/>
              <a:cs typeface="Calibri"/>
              <a:sym typeface="Calibri"/>
            </a:endParaRPr>
          </a:p>
          <a:p>
            <a:pPr marL="0" lvl="0" indent="0" algn="l" rtl="0">
              <a:spcBef>
                <a:spcPts val="0"/>
              </a:spcBef>
              <a:spcAft>
                <a:spcPts val="0"/>
              </a:spcAft>
              <a:buNone/>
            </a:pPr>
            <a:endParaRPr dirty="0"/>
          </a:p>
        </p:txBody>
      </p:sp>
      <p:sp>
        <p:nvSpPr>
          <p:cNvPr id="783" name="Google Shape;783;p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96</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97:notes"/>
          <p:cNvSpPr>
            <a:spLocks noGrp="1" noRot="1" noChangeAspect="1"/>
          </p:cNvSpPr>
          <p:nvPr>
            <p:ph type="sldImg" idx="2"/>
          </p:nvPr>
        </p:nvSpPr>
        <p:spPr>
          <a:xfrm>
            <a:off x="1246188" y="787400"/>
            <a:ext cx="3703637" cy="208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97:notes"/>
          <p:cNvSpPr txBox="1">
            <a:spLocks noGrp="1"/>
          </p:cNvSpPr>
          <p:nvPr>
            <p:ph type="body" idx="1"/>
          </p:nvPr>
        </p:nvSpPr>
        <p:spPr>
          <a:xfrm>
            <a:off x="685800" y="3291839"/>
            <a:ext cx="5486400" cy="5582337"/>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i="1" dirty="0" err="1">
                <a:latin typeface="Calibri"/>
                <a:ea typeface="Calibri"/>
                <a:cs typeface="Calibri"/>
                <a:sym typeface="Calibri"/>
              </a:rPr>
              <a:t>Apresentação</a:t>
            </a:r>
            <a:r>
              <a:rPr lang="en-GB" b="1" i="1" dirty="0">
                <a:latin typeface="Calibri"/>
                <a:ea typeface="Calibri"/>
                <a:cs typeface="Calibri"/>
                <a:sym typeface="Calibri"/>
              </a:rPr>
              <a:t>: </a:t>
            </a:r>
            <a:r>
              <a:rPr lang="en-GB" b="1" i="1" dirty="0" err="1">
                <a:latin typeface="Calibri"/>
                <a:ea typeface="Calibri"/>
                <a:cs typeface="Calibri"/>
                <a:sym typeface="Calibri"/>
              </a:rPr>
              <a:t>Planos</a:t>
            </a:r>
            <a:r>
              <a:rPr lang="en-GB" b="1" i="1" dirty="0">
                <a:latin typeface="Calibri"/>
                <a:ea typeface="Calibri"/>
                <a:cs typeface="Calibri"/>
                <a:sym typeface="Calibri"/>
              </a:rPr>
              <a:t> </a:t>
            </a:r>
            <a:r>
              <a:rPr lang="en-GB" b="1" i="1" dirty="0" err="1">
                <a:latin typeface="Calibri"/>
                <a:ea typeface="Calibri"/>
                <a:cs typeface="Calibri"/>
                <a:sym typeface="Calibri"/>
              </a:rPr>
              <a:t>individualizados</a:t>
            </a:r>
            <a:r>
              <a:rPr lang="en-GB" b="1" i="1" dirty="0">
                <a:latin typeface="Calibri"/>
                <a:ea typeface="Calibri"/>
                <a:cs typeface="Calibri"/>
                <a:sym typeface="Calibri"/>
              </a:rPr>
              <a:t> para </a:t>
            </a:r>
            <a:r>
              <a:rPr lang="en-GB" b="1" i="1" dirty="0" err="1">
                <a:latin typeface="Calibri"/>
                <a:ea typeface="Calibri"/>
                <a:cs typeface="Calibri"/>
                <a:sym typeface="Calibri"/>
              </a:rPr>
              <a:t>explorar</a:t>
            </a:r>
            <a:r>
              <a:rPr lang="en-GB" b="1" i="1" dirty="0">
                <a:latin typeface="Calibri"/>
                <a:ea typeface="Calibri"/>
                <a:cs typeface="Calibri"/>
                <a:sym typeface="Calibri"/>
              </a:rPr>
              <a:t> </a:t>
            </a:r>
            <a:r>
              <a:rPr lang="en-GB" b="1" i="1" dirty="0" err="1">
                <a:latin typeface="Calibri"/>
                <a:ea typeface="Calibri"/>
                <a:cs typeface="Calibri"/>
                <a:sym typeface="Calibri"/>
              </a:rPr>
              <a:t>sensibilidades</a:t>
            </a:r>
            <a:r>
              <a:rPr lang="en-GB" b="1" i="1" dirty="0">
                <a:latin typeface="Calibri"/>
                <a:ea typeface="Calibri"/>
                <a:cs typeface="Calibri"/>
                <a:sym typeface="Calibri"/>
              </a:rPr>
              <a:t> e </a:t>
            </a:r>
            <a:r>
              <a:rPr lang="en-GB" b="1" i="1" dirty="0" err="1">
                <a:latin typeface="Calibri"/>
                <a:ea typeface="Calibri"/>
                <a:cs typeface="Calibri"/>
                <a:sym typeface="Calibri"/>
              </a:rPr>
              <a:t>sinais</a:t>
            </a:r>
            <a:r>
              <a:rPr lang="en-GB" b="1" i="1" dirty="0">
                <a:latin typeface="Calibri"/>
                <a:ea typeface="Calibri"/>
                <a:cs typeface="Calibri"/>
                <a:sym typeface="Calibri"/>
              </a:rPr>
              <a:t> de </a:t>
            </a:r>
            <a:r>
              <a:rPr lang="en-GB" b="1" i="1" dirty="0" err="1">
                <a:latin typeface="Calibri"/>
                <a:ea typeface="Calibri"/>
                <a:cs typeface="Calibri"/>
                <a:sym typeface="Calibri"/>
              </a:rPr>
              <a:t>angústia</a:t>
            </a:r>
            <a:r>
              <a:rPr lang="en-GB" b="1" i="1" dirty="0">
                <a:latin typeface="Calibri"/>
                <a:ea typeface="Calibri"/>
                <a:cs typeface="Calibri"/>
                <a:sym typeface="Calibri"/>
              </a:rPr>
              <a:t> (20 min.)</a:t>
            </a:r>
            <a:endParaRPr dirty="0">
              <a:latin typeface="Calibri"/>
              <a:ea typeface="Calibri"/>
              <a:cs typeface="Calibri"/>
              <a:sym typeface="Calibri"/>
            </a:endParaRPr>
          </a:p>
          <a:p>
            <a:pPr marL="0" lvl="0" indent="0" algn="just" rtl="0">
              <a:spcBef>
                <a:spcPts val="0"/>
              </a:spcBef>
              <a:spcAft>
                <a:spcPts val="0"/>
              </a:spcAft>
              <a:buNone/>
            </a:pPr>
            <a:r>
              <a:rPr lang="en-GB" dirty="0">
                <a:latin typeface="Calibri"/>
                <a:ea typeface="Calibri"/>
                <a:cs typeface="Calibri"/>
                <a:sym typeface="Calibri"/>
              </a:rPr>
              <a:t> </a:t>
            </a:r>
            <a:endParaRPr dirty="0">
              <a:latin typeface="Calibri"/>
              <a:ea typeface="Calibri"/>
              <a:cs typeface="Calibri"/>
              <a:sym typeface="Calibri"/>
            </a:endParaRPr>
          </a:p>
          <a:p>
            <a:pPr marL="0" lvl="0" indent="0" algn="just" rtl="0">
              <a:spcBef>
                <a:spcPts val="0"/>
              </a:spcBef>
              <a:spcAft>
                <a:spcPts val="0"/>
              </a:spcAft>
              <a:buNone/>
            </a:pPr>
            <a:r>
              <a:rPr lang="en-GB" dirty="0" err="1">
                <a:solidFill>
                  <a:srgbClr val="4F81BD"/>
                </a:solidFill>
                <a:latin typeface="Calibri"/>
                <a:ea typeface="Calibri"/>
                <a:cs typeface="Calibri"/>
                <a:sym typeface="Calibri"/>
              </a:rPr>
              <a:t>Esta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apresentação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baseia</a:t>
            </a:r>
            <a:r>
              <a:rPr lang="en-GB" dirty="0">
                <a:solidFill>
                  <a:srgbClr val="4F81BD"/>
                </a:solidFill>
                <a:latin typeface="Calibri"/>
                <a:ea typeface="Calibri"/>
                <a:cs typeface="Calibri"/>
                <a:sym typeface="Calibri"/>
              </a:rPr>
              <a:t>-se </a:t>
            </a:r>
            <a:r>
              <a:rPr lang="en-GB" dirty="0" err="1">
                <a:solidFill>
                  <a:srgbClr val="4F81BD"/>
                </a:solidFill>
                <a:latin typeface="Calibri"/>
                <a:ea typeface="Calibri"/>
                <a:cs typeface="Calibri"/>
                <a:sym typeface="Calibri"/>
              </a:rPr>
              <a:t>na</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sessão</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introdutória</a:t>
            </a:r>
            <a:r>
              <a:rPr lang="en-GB" dirty="0">
                <a:solidFill>
                  <a:srgbClr val="4F81BD"/>
                </a:solidFill>
                <a:latin typeface="Calibri"/>
                <a:ea typeface="Calibri"/>
                <a:cs typeface="Calibri"/>
                <a:sym typeface="Calibri"/>
              </a:rPr>
              <a:t> anterior, que </a:t>
            </a:r>
            <a:r>
              <a:rPr lang="en-GB" dirty="0" err="1">
                <a:solidFill>
                  <a:srgbClr val="4F81BD"/>
                </a:solidFill>
                <a:latin typeface="Calibri"/>
                <a:ea typeface="Calibri"/>
                <a:cs typeface="Calibri"/>
                <a:sym typeface="Calibri"/>
              </a:rPr>
              <a:t>destacou</a:t>
            </a:r>
            <a:r>
              <a:rPr lang="en-GB" dirty="0">
                <a:solidFill>
                  <a:srgbClr val="4F81BD"/>
                </a:solidFill>
                <a:latin typeface="Calibri"/>
                <a:ea typeface="Calibri"/>
                <a:cs typeface="Calibri"/>
                <a:sym typeface="Calibri"/>
              </a:rPr>
              <a:t> a </a:t>
            </a:r>
            <a:r>
              <a:rPr lang="en-GB" dirty="0" err="1">
                <a:solidFill>
                  <a:srgbClr val="4F81BD"/>
                </a:solidFill>
                <a:latin typeface="Calibri"/>
                <a:ea typeface="Calibri"/>
                <a:cs typeface="Calibri"/>
                <a:sym typeface="Calibri"/>
              </a:rPr>
              <a:t>necessidade</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identificar</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compreender</a:t>
            </a:r>
            <a:r>
              <a:rPr lang="en-GB" dirty="0">
                <a:solidFill>
                  <a:srgbClr val="4F81BD"/>
                </a:solidFill>
                <a:latin typeface="Calibri"/>
                <a:ea typeface="Calibri"/>
                <a:cs typeface="Calibri"/>
                <a:sym typeface="Calibri"/>
              </a:rPr>
              <a:t> </a:t>
            </a:r>
            <a:r>
              <a:rPr lang="en-GB" dirty="0" err="1">
                <a:solidFill>
                  <a:srgbClr val="4F81BD"/>
                </a:solidFill>
                <a:latin typeface="Calibri"/>
                <a:ea typeface="Calibri"/>
                <a:cs typeface="Calibri"/>
                <a:sym typeface="Calibri"/>
              </a:rPr>
              <a:t>sensibilidades</a:t>
            </a:r>
            <a:r>
              <a:rPr lang="en-GB" dirty="0">
                <a:solidFill>
                  <a:srgbClr val="4F81BD"/>
                </a:solidFill>
                <a:latin typeface="Calibri"/>
                <a:ea typeface="Calibri"/>
                <a:cs typeface="Calibri"/>
                <a:sym typeface="Calibri"/>
              </a:rPr>
              <a:t> e </a:t>
            </a:r>
            <a:r>
              <a:rPr lang="en-GB" dirty="0" err="1">
                <a:solidFill>
                  <a:srgbClr val="4F81BD"/>
                </a:solidFill>
                <a:latin typeface="Calibri"/>
                <a:ea typeface="Calibri"/>
                <a:cs typeface="Calibri"/>
                <a:sym typeface="Calibri"/>
              </a:rPr>
              <a:t>sinais</a:t>
            </a:r>
            <a:r>
              <a:rPr lang="en-GB" dirty="0">
                <a:solidFill>
                  <a:srgbClr val="4F81BD"/>
                </a:solidFill>
                <a:latin typeface="Calibri"/>
                <a:ea typeface="Calibri"/>
                <a:cs typeface="Calibri"/>
                <a:sym typeface="Calibri"/>
              </a:rPr>
              <a:t> de </a:t>
            </a:r>
            <a:r>
              <a:rPr lang="en-GB" dirty="0" err="1">
                <a:solidFill>
                  <a:srgbClr val="4F81BD"/>
                </a:solidFill>
                <a:latin typeface="Calibri"/>
                <a:ea typeface="Calibri"/>
                <a:cs typeface="Calibri"/>
                <a:sym typeface="Calibri"/>
              </a:rPr>
              <a:t>angústia</a:t>
            </a: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just" rtl="0">
              <a:spcBef>
                <a:spcPts val="0"/>
              </a:spcBef>
              <a:spcAft>
                <a:spcPts val="0"/>
              </a:spcAft>
              <a:buNone/>
            </a:pPr>
            <a:r>
              <a:rPr lang="en-GB" dirty="0">
                <a:solidFill>
                  <a:srgbClr val="4F81BD"/>
                </a:solidFill>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dirty="0">
                <a:latin typeface="Calibri"/>
                <a:ea typeface="Calibri"/>
                <a:cs typeface="Calibri"/>
                <a:sym typeface="Calibri"/>
              </a:rPr>
              <a:t>No </a:t>
            </a:r>
            <a:r>
              <a:rPr lang="en-GB" dirty="0" err="1">
                <a:latin typeface="Calibri"/>
                <a:ea typeface="Calibri"/>
                <a:cs typeface="Calibri"/>
                <a:sym typeface="Calibri"/>
              </a:rPr>
              <a:t>Tema</a:t>
            </a:r>
            <a:r>
              <a:rPr lang="en-GB" dirty="0">
                <a:latin typeface="Calibri"/>
                <a:ea typeface="Calibri"/>
                <a:cs typeface="Calibri"/>
                <a:sym typeface="Calibri"/>
              </a:rPr>
              <a:t> anterior, </a:t>
            </a:r>
            <a:r>
              <a:rPr lang="en-GB" dirty="0" err="1">
                <a:latin typeface="Calibri"/>
                <a:ea typeface="Calibri"/>
                <a:cs typeface="Calibri"/>
                <a:sym typeface="Calibri"/>
              </a:rPr>
              <a:t>examinamos</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reconhecer</a:t>
            </a:r>
            <a:r>
              <a:rPr lang="en-GB" dirty="0">
                <a:latin typeface="Calibri"/>
                <a:ea typeface="Calibri"/>
                <a:cs typeface="Calibri"/>
                <a:sym typeface="Calibri"/>
              </a:rPr>
              <a:t> </a:t>
            </a:r>
            <a:r>
              <a:rPr lang="en-GB" dirty="0" err="1">
                <a:latin typeface="Calibri"/>
                <a:ea typeface="Calibri"/>
                <a:cs typeface="Calibri"/>
                <a:sym typeface="Calibri"/>
              </a:rPr>
              <a:t>sensibilidades</a:t>
            </a:r>
            <a:r>
              <a:rPr lang="en-GB" dirty="0">
                <a:latin typeface="Calibri"/>
                <a:ea typeface="Calibri"/>
                <a:cs typeface="Calibri"/>
                <a:sym typeface="Calibri"/>
              </a:rPr>
              <a:t> e </a:t>
            </a:r>
            <a:r>
              <a:rPr lang="en-GB" dirty="0" err="1">
                <a:latin typeface="Calibri"/>
                <a:ea typeface="Calibri"/>
                <a:cs typeface="Calibri"/>
                <a:sym typeface="Calibri"/>
              </a:rPr>
              <a:t>padrões</a:t>
            </a:r>
            <a:r>
              <a:rPr lang="en-GB" dirty="0">
                <a:latin typeface="Calibri"/>
                <a:ea typeface="Calibri"/>
                <a:cs typeface="Calibri"/>
                <a:sym typeface="Calibri"/>
              </a:rPr>
              <a:t> de </a:t>
            </a:r>
            <a:r>
              <a:rPr lang="en-GB" dirty="0" err="1">
                <a:latin typeface="Calibri"/>
                <a:ea typeface="Calibri"/>
                <a:cs typeface="Calibri"/>
                <a:sym typeface="Calibri"/>
              </a:rPr>
              <a:t>reações</a:t>
            </a:r>
            <a:r>
              <a:rPr lang="en-GB" dirty="0">
                <a:latin typeface="Calibri"/>
                <a:ea typeface="Calibri"/>
                <a:cs typeface="Calibri"/>
                <a:sym typeface="Calibri"/>
              </a:rPr>
              <a:t>. </a:t>
            </a:r>
            <a:endParaRPr dirty="0"/>
          </a:p>
          <a:p>
            <a:pPr marL="171450" lvl="0" indent="-95250" algn="l" rtl="0">
              <a:spcBef>
                <a:spcPts val="0"/>
              </a:spcBef>
              <a:spcAft>
                <a:spcPts val="0"/>
              </a:spcAft>
              <a:buClr>
                <a:schemeClr val="dk1"/>
              </a:buClr>
              <a:buSzPts val="1200"/>
              <a:buFont typeface="Arial"/>
              <a:buNone/>
            </a:pPr>
            <a:endParaRPr dirty="0">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dirty="0">
                <a:latin typeface="Calibri"/>
                <a:ea typeface="Calibri"/>
                <a:cs typeface="Calibri"/>
                <a:sym typeface="Calibri"/>
              </a:rPr>
              <a:t>Uma </a:t>
            </a:r>
            <a:r>
              <a:rPr lang="en-GB" dirty="0" err="1">
                <a:latin typeface="Calibri"/>
                <a:ea typeface="Calibri"/>
                <a:cs typeface="Calibri"/>
                <a:sym typeface="Calibri"/>
              </a:rPr>
              <a:t>estratégia</a:t>
            </a:r>
            <a:r>
              <a:rPr lang="en-GB" dirty="0">
                <a:latin typeface="Calibri"/>
                <a:ea typeface="Calibri"/>
                <a:cs typeface="Calibri"/>
                <a:sym typeface="Calibri"/>
              </a:rPr>
              <a:t> </a:t>
            </a:r>
            <a:r>
              <a:rPr lang="en-GB" dirty="0" err="1">
                <a:latin typeface="Calibri"/>
                <a:ea typeface="Calibri"/>
                <a:cs typeface="Calibri"/>
                <a:sym typeface="Calibri"/>
              </a:rPr>
              <a:t>muito</a:t>
            </a:r>
            <a:r>
              <a:rPr lang="en-GB" dirty="0">
                <a:latin typeface="Calibri"/>
                <a:ea typeface="Calibri"/>
                <a:cs typeface="Calibri"/>
                <a:sym typeface="Calibri"/>
              </a:rPr>
              <a:t> </a:t>
            </a:r>
            <a:r>
              <a:rPr lang="en-GB" dirty="0" err="1">
                <a:latin typeface="Calibri"/>
                <a:ea typeface="Calibri"/>
                <a:cs typeface="Calibri"/>
                <a:sym typeface="Calibri"/>
              </a:rPr>
              <a:t>útil</a:t>
            </a:r>
            <a:r>
              <a:rPr lang="en-GB" dirty="0">
                <a:latin typeface="Calibri"/>
                <a:ea typeface="Calibri"/>
                <a:cs typeface="Calibri"/>
                <a:sym typeface="Calibri"/>
              </a:rPr>
              <a:t> que </a:t>
            </a:r>
            <a:r>
              <a:rPr lang="en-GB" dirty="0" err="1">
                <a:latin typeface="Calibri"/>
                <a:ea typeface="Calibri"/>
                <a:cs typeface="Calibri"/>
                <a:sym typeface="Calibri"/>
              </a:rPr>
              <a:t>pode</a:t>
            </a:r>
            <a:r>
              <a:rPr lang="en-GB" dirty="0">
                <a:latin typeface="Calibri"/>
                <a:ea typeface="Calibri"/>
                <a:cs typeface="Calibri"/>
                <a:sym typeface="Calibri"/>
              </a:rPr>
              <a:t> </a:t>
            </a:r>
            <a:r>
              <a:rPr lang="en-GB" dirty="0" err="1">
                <a:latin typeface="Calibri"/>
                <a:ea typeface="Calibri"/>
                <a:cs typeface="Calibri"/>
                <a:sym typeface="Calibri"/>
              </a:rPr>
              <a:t>contribuir</a:t>
            </a:r>
            <a:r>
              <a:rPr lang="en-GB" dirty="0">
                <a:latin typeface="Calibri"/>
                <a:ea typeface="Calibri"/>
                <a:cs typeface="Calibri"/>
                <a:sym typeface="Calibri"/>
              </a:rPr>
              <a:t> para </a:t>
            </a:r>
            <a:r>
              <a:rPr lang="en-GB" dirty="0" err="1">
                <a:latin typeface="Calibri"/>
                <a:ea typeface="Calibri"/>
                <a:cs typeface="Calibri"/>
                <a:sym typeface="Calibri"/>
              </a:rPr>
              <a:t>acabar</a:t>
            </a:r>
            <a:r>
              <a:rPr lang="en-GB" dirty="0">
                <a:latin typeface="Calibri"/>
                <a:ea typeface="Calibri"/>
                <a:cs typeface="Calibri"/>
                <a:sym typeface="Calibri"/>
              </a:rPr>
              <a:t> com o </a:t>
            </a:r>
            <a:r>
              <a:rPr lang="en-GB" dirty="0" err="1">
                <a:latin typeface="Calibri"/>
                <a:ea typeface="Calibri"/>
                <a:cs typeface="Calibri"/>
                <a:sym typeface="Calibri"/>
              </a:rPr>
              <a:t>isolamento</a:t>
            </a:r>
            <a:r>
              <a:rPr lang="en-GB" dirty="0">
                <a:latin typeface="Calibri"/>
                <a:ea typeface="Calibri"/>
                <a:cs typeface="Calibri"/>
                <a:sym typeface="Calibri"/>
              </a:rPr>
              <a:t> e a </a:t>
            </a:r>
            <a:r>
              <a:rPr lang="en-GB" dirty="0" err="1">
                <a:latin typeface="Calibri"/>
                <a:ea typeface="Calibri"/>
                <a:cs typeface="Calibri"/>
                <a:sym typeface="Calibri"/>
              </a:rPr>
              <a:t>contenção</a:t>
            </a:r>
            <a:r>
              <a:rPr lang="en-GB" dirty="0">
                <a:latin typeface="Calibri"/>
                <a:ea typeface="Calibri"/>
                <a:cs typeface="Calibri"/>
                <a:sym typeface="Calibri"/>
              </a:rPr>
              <a:t> é o </a:t>
            </a:r>
            <a:r>
              <a:rPr lang="en-GB" dirty="0" err="1">
                <a:latin typeface="Calibri"/>
                <a:ea typeface="Calibri"/>
                <a:cs typeface="Calibri"/>
                <a:sym typeface="Calibri"/>
              </a:rPr>
              <a:t>desenvolvimento</a:t>
            </a:r>
            <a:r>
              <a:rPr lang="en-GB" dirty="0">
                <a:latin typeface="Calibri"/>
                <a:ea typeface="Calibri"/>
                <a:cs typeface="Calibri"/>
                <a:sym typeface="Calibri"/>
              </a:rPr>
              <a:t> de </a:t>
            </a:r>
            <a:r>
              <a:rPr lang="en-GB" dirty="0" err="1">
                <a:latin typeface="Calibri"/>
                <a:ea typeface="Calibri"/>
                <a:cs typeface="Calibri"/>
                <a:sym typeface="Calibri"/>
              </a:rPr>
              <a:t>planos</a:t>
            </a:r>
            <a:r>
              <a:rPr lang="en-GB" dirty="0">
                <a:latin typeface="Calibri"/>
                <a:ea typeface="Calibri"/>
                <a:cs typeface="Calibri"/>
                <a:sym typeface="Calibri"/>
              </a:rPr>
              <a:t> </a:t>
            </a:r>
            <a:r>
              <a:rPr lang="en-GB" dirty="0" err="1">
                <a:latin typeface="Calibri"/>
                <a:ea typeface="Calibri"/>
                <a:cs typeface="Calibri"/>
                <a:sym typeface="Calibri"/>
              </a:rPr>
              <a:t>individualizados</a:t>
            </a:r>
            <a:r>
              <a:rPr lang="en-GB" dirty="0">
                <a:latin typeface="Calibri"/>
                <a:ea typeface="Calibri"/>
                <a:cs typeface="Calibri"/>
                <a:sym typeface="Calibri"/>
              </a:rPr>
              <a:t> para </a:t>
            </a:r>
            <a:r>
              <a:rPr lang="en-GB" dirty="0" err="1">
                <a:latin typeface="Calibri"/>
                <a:ea typeface="Calibri"/>
                <a:cs typeface="Calibri"/>
                <a:sym typeface="Calibri"/>
              </a:rPr>
              <a:t>explorar</a:t>
            </a:r>
            <a:r>
              <a:rPr lang="en-GB" dirty="0">
                <a:latin typeface="Calibri"/>
                <a:ea typeface="Calibri"/>
                <a:cs typeface="Calibri"/>
                <a:sym typeface="Calibri"/>
              </a:rPr>
              <a:t> </a:t>
            </a:r>
            <a:r>
              <a:rPr lang="en-GB" dirty="0" err="1">
                <a:latin typeface="Calibri"/>
                <a:ea typeface="Calibri"/>
                <a:cs typeface="Calibri"/>
                <a:sym typeface="Calibri"/>
              </a:rPr>
              <a:t>sensibilidades</a:t>
            </a:r>
            <a:r>
              <a:rPr lang="en-GB" dirty="0">
                <a:latin typeface="Calibri"/>
                <a:ea typeface="Calibri"/>
                <a:cs typeface="Calibri"/>
                <a:sym typeface="Calibri"/>
              </a:rPr>
              <a:t> e </a:t>
            </a:r>
            <a:r>
              <a:rPr lang="en-GB" dirty="0" err="1">
                <a:latin typeface="Calibri"/>
                <a:ea typeface="Calibri"/>
                <a:cs typeface="Calibri"/>
                <a:sym typeface="Calibri"/>
              </a:rPr>
              <a:t>sinais</a:t>
            </a:r>
            <a:r>
              <a:rPr lang="en-GB" dirty="0">
                <a:latin typeface="Calibri"/>
                <a:ea typeface="Calibri"/>
                <a:cs typeface="Calibri"/>
                <a:sym typeface="Calibri"/>
              </a:rPr>
              <a:t> de </a:t>
            </a:r>
            <a:r>
              <a:rPr lang="en-GB" dirty="0" err="1">
                <a:latin typeface="Calibri"/>
                <a:ea typeface="Calibri"/>
                <a:cs typeface="Calibri"/>
                <a:sym typeface="Calibri"/>
              </a:rPr>
              <a:t>angústia</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r>
              <a:rPr lang="en-GB" b="1"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r>
              <a:rPr lang="en-GB" b="1" dirty="0">
                <a:latin typeface="Calibri"/>
                <a:ea typeface="Calibri"/>
                <a:cs typeface="Calibri"/>
                <a:sym typeface="Calibri"/>
              </a:rPr>
              <a:t>O que é um </a:t>
            </a:r>
            <a:r>
              <a:rPr lang="en-GB" b="1" dirty="0" err="1">
                <a:latin typeface="Calibri"/>
                <a:ea typeface="Calibri"/>
                <a:cs typeface="Calibri"/>
                <a:sym typeface="Calibri"/>
              </a:rPr>
              <a:t>plano</a:t>
            </a:r>
            <a:r>
              <a:rPr lang="en-GB" b="1" dirty="0">
                <a:latin typeface="Calibri"/>
                <a:ea typeface="Calibri"/>
                <a:cs typeface="Calibri"/>
                <a:sym typeface="Calibri"/>
              </a:rPr>
              <a:t> </a:t>
            </a:r>
            <a:r>
              <a:rPr lang="en-GB" b="1" dirty="0" err="1">
                <a:latin typeface="Calibri"/>
                <a:ea typeface="Calibri"/>
                <a:cs typeface="Calibri"/>
                <a:sym typeface="Calibri"/>
              </a:rPr>
              <a:t>individualizado</a:t>
            </a:r>
            <a:r>
              <a:rPr lang="en-GB" b="1" dirty="0">
                <a:latin typeface="Calibri"/>
                <a:ea typeface="Calibri"/>
                <a:cs typeface="Calibri"/>
                <a:sym typeface="Calibri"/>
              </a:rPr>
              <a:t>?</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Arial"/>
              <a:buChar char="•"/>
            </a:pPr>
            <a:r>
              <a:rPr lang="en-GB" dirty="0">
                <a:latin typeface="Calibri"/>
                <a:ea typeface="Calibri"/>
                <a:cs typeface="Calibri"/>
                <a:sym typeface="Calibri"/>
              </a:rPr>
              <a:t>É um </a:t>
            </a:r>
            <a:r>
              <a:rPr lang="en-GB" dirty="0" err="1">
                <a:latin typeface="Calibri"/>
                <a:ea typeface="Calibri"/>
                <a:cs typeface="Calibri"/>
                <a:sym typeface="Calibri"/>
              </a:rPr>
              <a:t>plano</a:t>
            </a:r>
            <a:r>
              <a:rPr lang="en-GB" dirty="0">
                <a:latin typeface="Calibri"/>
                <a:ea typeface="Calibri"/>
                <a:cs typeface="Calibri"/>
                <a:sym typeface="Calibri"/>
              </a:rPr>
              <a:t> que </a:t>
            </a:r>
            <a:r>
              <a:rPr lang="en-GB" dirty="0" err="1">
                <a:latin typeface="Calibri"/>
                <a:ea typeface="Calibri"/>
                <a:cs typeface="Calibri"/>
                <a:sym typeface="Calibri"/>
              </a:rPr>
              <a:t>descreve</a:t>
            </a:r>
            <a:r>
              <a:rPr lang="en-GB" dirty="0">
                <a:latin typeface="Calibri"/>
                <a:ea typeface="Calibri"/>
                <a:cs typeface="Calibri"/>
                <a:sym typeface="Calibri"/>
              </a:rPr>
              <a:t> </a:t>
            </a:r>
            <a:r>
              <a:rPr lang="en-GB" dirty="0" err="1">
                <a:latin typeface="Calibri"/>
                <a:ea typeface="Calibri"/>
                <a:cs typeface="Calibri"/>
                <a:sym typeface="Calibri"/>
              </a:rPr>
              <a:t>ações</a:t>
            </a:r>
            <a:r>
              <a:rPr lang="en-GB" dirty="0">
                <a:latin typeface="Calibri"/>
                <a:ea typeface="Calibri"/>
                <a:cs typeface="Calibri"/>
                <a:sym typeface="Calibri"/>
              </a:rPr>
              <a:t> que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ajudar</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pessoa</a:t>
            </a:r>
            <a:r>
              <a:rPr lang="en-GB" dirty="0">
                <a:latin typeface="Calibri"/>
                <a:ea typeface="Calibri"/>
                <a:cs typeface="Calibri"/>
                <a:sym typeface="Calibri"/>
              </a:rPr>
              <a:t> a se </a:t>
            </a:r>
            <a:r>
              <a:rPr lang="en-GB" dirty="0" err="1">
                <a:latin typeface="Calibri"/>
                <a:ea typeface="Calibri"/>
                <a:cs typeface="Calibri"/>
                <a:sym typeface="Calibri"/>
              </a:rPr>
              <a:t>acalmar</a:t>
            </a:r>
            <a:r>
              <a:rPr lang="en-GB" dirty="0">
                <a:latin typeface="Calibri"/>
                <a:ea typeface="Calibri"/>
                <a:cs typeface="Calibri"/>
                <a:sym typeface="Calibri"/>
              </a:rPr>
              <a:t> e </a:t>
            </a:r>
            <a:r>
              <a:rPr lang="en-GB" dirty="0" err="1">
                <a:latin typeface="Calibri"/>
                <a:ea typeface="Calibri"/>
                <a:cs typeface="Calibri"/>
                <a:sym typeface="Calibri"/>
              </a:rPr>
              <a:t>relaxar</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momentos</a:t>
            </a:r>
            <a:r>
              <a:rPr lang="en-GB" dirty="0">
                <a:latin typeface="Calibri"/>
                <a:ea typeface="Calibri"/>
                <a:cs typeface="Calibri"/>
                <a:sym typeface="Calibri"/>
              </a:rPr>
              <a:t> de </a:t>
            </a:r>
            <a:r>
              <a:rPr lang="en-GB" dirty="0" err="1">
                <a:latin typeface="Calibri"/>
                <a:ea typeface="Calibri"/>
                <a:cs typeface="Calibri"/>
                <a:sym typeface="Calibri"/>
              </a:rPr>
              <a:t>ansiedade</a:t>
            </a:r>
            <a:r>
              <a:rPr lang="en-GB" dirty="0">
                <a:latin typeface="Calibri"/>
                <a:ea typeface="Calibri"/>
                <a:cs typeface="Calibri"/>
                <a:sym typeface="Calibri"/>
              </a:rPr>
              <a:t>, </a:t>
            </a:r>
            <a:r>
              <a:rPr lang="en-GB" dirty="0" err="1">
                <a:latin typeface="Calibri"/>
                <a:ea typeface="Calibri"/>
                <a:cs typeface="Calibri"/>
                <a:sym typeface="Calibri"/>
              </a:rPr>
              <a:t>angústia</a:t>
            </a:r>
            <a:r>
              <a:rPr lang="en-GB" dirty="0">
                <a:latin typeface="Calibri"/>
                <a:ea typeface="Calibri"/>
                <a:cs typeface="Calibri"/>
                <a:sym typeface="Calibri"/>
              </a:rPr>
              <a:t>, </a:t>
            </a:r>
            <a:r>
              <a:rPr lang="en-GB" dirty="0" err="1">
                <a:latin typeface="Calibri"/>
                <a:ea typeface="Calibri"/>
                <a:cs typeface="Calibri"/>
                <a:sym typeface="Calibri"/>
              </a:rPr>
              <a:t>frustração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raiva</a:t>
            </a:r>
            <a:r>
              <a:rPr lang="en-GB" dirty="0">
                <a:latin typeface="Calibri"/>
                <a:ea typeface="Calibri"/>
                <a:cs typeface="Calibri"/>
                <a:sym typeface="Calibri"/>
              </a:rPr>
              <a:t> </a:t>
            </a:r>
            <a:r>
              <a:rPr lang="en-GB" dirty="0" err="1">
                <a:latin typeface="Calibri"/>
                <a:ea typeface="Calibri"/>
                <a:cs typeface="Calibri"/>
                <a:sym typeface="Calibri"/>
              </a:rPr>
              <a:t>crescentes</a:t>
            </a:r>
            <a:r>
              <a:rPr lang="en-GB" dirty="0">
                <a:latin typeface="Calibri"/>
                <a:ea typeface="Calibri"/>
                <a:cs typeface="Calibri"/>
                <a:sym typeface="Calibri"/>
              </a:rPr>
              <a:t>, </a:t>
            </a:r>
            <a:r>
              <a:rPr lang="en-GB" dirty="0" err="1">
                <a:latin typeface="Calibri"/>
                <a:ea typeface="Calibri"/>
                <a:cs typeface="Calibri"/>
                <a:sym typeface="Calibri"/>
              </a:rPr>
              <a:t>dependendo</a:t>
            </a:r>
            <a:r>
              <a:rPr lang="en-GB" dirty="0">
                <a:latin typeface="Calibri"/>
                <a:ea typeface="Calibri"/>
                <a:cs typeface="Calibri"/>
                <a:sym typeface="Calibri"/>
              </a:rPr>
              <a:t> das </a:t>
            </a:r>
            <a:r>
              <a:rPr lang="en-GB" dirty="0" err="1">
                <a:latin typeface="Calibri"/>
                <a:ea typeface="Calibri"/>
                <a:cs typeface="Calibri"/>
                <a:sym typeface="Calibri"/>
              </a:rPr>
              <a:t>sensibilidades</a:t>
            </a:r>
            <a:r>
              <a:rPr lang="en-GB" dirty="0">
                <a:latin typeface="Calibri"/>
                <a:ea typeface="Calibri"/>
                <a:cs typeface="Calibri"/>
                <a:sym typeface="Calibri"/>
              </a:rPr>
              <a:t> e dos </a:t>
            </a:r>
            <a:r>
              <a:rPr lang="en-GB" dirty="0" err="1">
                <a:latin typeface="Calibri"/>
                <a:ea typeface="Calibri"/>
                <a:cs typeface="Calibri"/>
                <a:sym typeface="Calibri"/>
              </a:rPr>
              <a:t>padrões</a:t>
            </a:r>
            <a:r>
              <a:rPr lang="en-GB" dirty="0">
                <a:latin typeface="Calibri"/>
                <a:ea typeface="Calibri"/>
                <a:cs typeface="Calibri"/>
                <a:sym typeface="Calibri"/>
              </a:rPr>
              <a:t> </a:t>
            </a:r>
            <a:r>
              <a:rPr lang="en-GB" dirty="0" err="1">
                <a:latin typeface="Calibri"/>
                <a:ea typeface="Calibri"/>
                <a:cs typeface="Calibri"/>
                <a:sym typeface="Calibri"/>
              </a:rPr>
              <a:t>comuns</a:t>
            </a:r>
            <a:r>
              <a:rPr lang="en-GB" dirty="0">
                <a:latin typeface="Calibri"/>
                <a:ea typeface="Calibri"/>
                <a:cs typeface="Calibri"/>
                <a:sym typeface="Calibri"/>
              </a:rPr>
              <a:t> de </a:t>
            </a:r>
            <a:r>
              <a:rPr lang="en-GB" dirty="0" err="1">
                <a:latin typeface="Calibri"/>
                <a:ea typeface="Calibri"/>
                <a:cs typeface="Calibri"/>
                <a:sym typeface="Calibri"/>
              </a:rPr>
              <a:t>reação</a:t>
            </a:r>
            <a:r>
              <a:rPr lang="en-GB" dirty="0">
                <a:latin typeface="Calibri"/>
                <a:ea typeface="Calibri"/>
                <a:cs typeface="Calibri"/>
                <a:sym typeface="Calibri"/>
              </a:rPr>
              <a:t> da </a:t>
            </a:r>
            <a:r>
              <a:rPr lang="en-GB" dirty="0" err="1">
                <a:latin typeface="Calibri"/>
                <a:ea typeface="Calibri"/>
                <a:cs typeface="Calibri"/>
                <a:sym typeface="Calibri"/>
              </a:rPr>
              <a:t>pessoa</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O </a:t>
            </a:r>
            <a:r>
              <a:rPr lang="en-GB" dirty="0" err="1">
                <a:latin typeface="Calibri"/>
                <a:ea typeface="Calibri"/>
                <a:cs typeface="Calibri"/>
                <a:sym typeface="Calibri"/>
              </a:rPr>
              <a:t>plano</a:t>
            </a:r>
            <a:r>
              <a:rPr lang="en-GB" dirty="0">
                <a:latin typeface="Calibri"/>
                <a:ea typeface="Calibri"/>
                <a:cs typeface="Calibri"/>
                <a:sym typeface="Calibri"/>
              </a:rPr>
              <a:t> é </a:t>
            </a:r>
            <a:r>
              <a:rPr lang="en-GB" dirty="0" err="1">
                <a:latin typeface="Calibri"/>
                <a:ea typeface="Calibri"/>
                <a:cs typeface="Calibri"/>
                <a:sym typeface="Calibri"/>
              </a:rPr>
              <a:t>único</a:t>
            </a:r>
            <a:r>
              <a:rPr lang="en-GB" dirty="0">
                <a:latin typeface="Calibri"/>
                <a:ea typeface="Calibri"/>
                <a:cs typeface="Calibri"/>
                <a:sym typeface="Calibri"/>
              </a:rPr>
              <a:t> para </a:t>
            </a:r>
            <a:r>
              <a:rPr lang="en-GB" dirty="0" err="1">
                <a:latin typeface="Calibri"/>
                <a:ea typeface="Calibri"/>
                <a:cs typeface="Calibri"/>
                <a:sym typeface="Calibri"/>
              </a:rPr>
              <a:t>cada</a:t>
            </a:r>
            <a:r>
              <a:rPr lang="en-GB" dirty="0">
                <a:latin typeface="Calibri"/>
                <a:ea typeface="Calibri"/>
                <a:cs typeface="Calibri"/>
                <a:sym typeface="Calibri"/>
              </a:rPr>
              <a:t> </a:t>
            </a:r>
            <a:r>
              <a:rPr lang="en-GB" dirty="0" err="1">
                <a:latin typeface="Calibri"/>
                <a:ea typeface="Calibri"/>
                <a:cs typeface="Calibri"/>
                <a:sym typeface="Calibri"/>
              </a:rPr>
              <a:t>pessoa</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O </a:t>
            </a:r>
            <a:r>
              <a:rPr lang="en-GB" dirty="0" err="1">
                <a:latin typeface="Calibri"/>
                <a:ea typeface="Calibri"/>
                <a:cs typeface="Calibri"/>
                <a:sym typeface="Calibri"/>
              </a:rPr>
              <a:t>plano</a:t>
            </a:r>
            <a:r>
              <a:rPr lang="en-GB" dirty="0">
                <a:latin typeface="Calibri"/>
                <a:ea typeface="Calibri"/>
                <a:cs typeface="Calibri"/>
                <a:sym typeface="Calibri"/>
              </a:rPr>
              <a:t> se </a:t>
            </a:r>
            <a:r>
              <a:rPr lang="en-GB" dirty="0" err="1">
                <a:latin typeface="Calibri"/>
                <a:ea typeface="Calibri"/>
                <a:cs typeface="Calibri"/>
                <a:sym typeface="Calibri"/>
              </a:rPr>
              <a:t>concentra</a:t>
            </a:r>
            <a:r>
              <a:rPr lang="en-GB" dirty="0">
                <a:latin typeface="Calibri"/>
                <a:ea typeface="Calibri"/>
                <a:cs typeface="Calibri"/>
                <a:sym typeface="Calibri"/>
              </a:rPr>
              <a:t> </a:t>
            </a:r>
            <a:r>
              <a:rPr lang="en-GB" dirty="0" err="1">
                <a:latin typeface="Calibri"/>
                <a:ea typeface="Calibri"/>
                <a:cs typeface="Calibri"/>
                <a:sym typeface="Calibri"/>
              </a:rPr>
              <a:t>nas</a:t>
            </a:r>
            <a:r>
              <a:rPr lang="en-GB" dirty="0">
                <a:latin typeface="Calibri"/>
                <a:ea typeface="Calibri"/>
                <a:cs typeface="Calibri"/>
                <a:sym typeface="Calibri"/>
              </a:rPr>
              <a:t> </a:t>
            </a:r>
            <a:r>
              <a:rPr lang="en-GB" dirty="0" err="1">
                <a:latin typeface="Calibri"/>
                <a:ea typeface="Calibri"/>
                <a:cs typeface="Calibri"/>
                <a:sym typeface="Calibri"/>
              </a:rPr>
              <a:t>necessidades</a:t>
            </a:r>
            <a:r>
              <a:rPr lang="en-GB" dirty="0">
                <a:latin typeface="Calibri"/>
                <a:ea typeface="Calibri"/>
                <a:cs typeface="Calibri"/>
                <a:sym typeface="Calibri"/>
              </a:rPr>
              <a:t> do </a:t>
            </a:r>
            <a:r>
              <a:rPr lang="en-GB" dirty="0" err="1">
                <a:latin typeface="Calibri"/>
                <a:ea typeface="Calibri"/>
                <a:cs typeface="Calibri"/>
                <a:sym typeface="Calibri"/>
              </a:rPr>
              <a:t>indivíduo</a:t>
            </a:r>
            <a:r>
              <a:rPr lang="en-GB" dirty="0">
                <a:latin typeface="Calibri"/>
                <a:ea typeface="Calibri"/>
                <a:cs typeface="Calibri"/>
                <a:sym typeface="Calibri"/>
              </a:rPr>
              <a:t> </a:t>
            </a:r>
            <a:r>
              <a:rPr lang="en-GB" dirty="0" err="1">
                <a:latin typeface="Calibri"/>
                <a:ea typeface="Calibri"/>
                <a:cs typeface="Calibri"/>
                <a:sym typeface="Calibri"/>
              </a:rPr>
              <a:t>acima</a:t>
            </a:r>
            <a:r>
              <a:rPr lang="en-GB" dirty="0">
                <a:latin typeface="Calibri"/>
                <a:ea typeface="Calibri"/>
                <a:cs typeface="Calibri"/>
                <a:sym typeface="Calibri"/>
              </a:rPr>
              <a:t> das </a:t>
            </a:r>
            <a:r>
              <a:rPr lang="en-GB" dirty="0" err="1">
                <a:latin typeface="Calibri"/>
                <a:ea typeface="Calibri"/>
                <a:cs typeface="Calibri"/>
                <a:sym typeface="Calibri"/>
              </a:rPr>
              <a:t>necessidades</a:t>
            </a:r>
            <a:r>
              <a:rPr lang="en-GB" dirty="0">
                <a:latin typeface="Calibri"/>
                <a:ea typeface="Calibri"/>
                <a:cs typeface="Calibri"/>
                <a:sym typeface="Calibri"/>
              </a:rPr>
              <a:t> do </a:t>
            </a:r>
            <a:r>
              <a:rPr lang="en-GB" dirty="0" err="1">
                <a:latin typeface="Calibri"/>
                <a:ea typeface="Calibri"/>
                <a:cs typeface="Calibri"/>
                <a:sym typeface="Calibri"/>
              </a:rPr>
              <a:t>serviço</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Esses</a:t>
            </a:r>
            <a:r>
              <a:rPr lang="en-GB" dirty="0">
                <a:latin typeface="Calibri"/>
                <a:ea typeface="Calibri"/>
                <a:cs typeface="Calibri"/>
                <a:sym typeface="Calibri"/>
              </a:rPr>
              <a:t> </a:t>
            </a:r>
            <a:r>
              <a:rPr lang="en-GB" dirty="0" err="1">
                <a:latin typeface="Calibri"/>
                <a:ea typeface="Calibri"/>
                <a:cs typeface="Calibri"/>
                <a:sym typeface="Calibri"/>
              </a:rPr>
              <a:t>planos</a:t>
            </a:r>
            <a:r>
              <a:rPr lang="en-GB" dirty="0">
                <a:latin typeface="Calibri"/>
                <a:ea typeface="Calibri"/>
                <a:cs typeface="Calibri"/>
                <a:sym typeface="Calibri"/>
              </a:rPr>
              <a:t> </a:t>
            </a:r>
            <a:r>
              <a:rPr lang="en-GB" dirty="0" err="1">
                <a:latin typeface="Calibri"/>
                <a:ea typeface="Calibri"/>
                <a:cs typeface="Calibri"/>
                <a:sym typeface="Calibri"/>
              </a:rPr>
              <a:t>incluem</a:t>
            </a:r>
            <a:r>
              <a:rPr lang="en-GB" dirty="0">
                <a:latin typeface="Calibri"/>
                <a:ea typeface="Calibri"/>
                <a:cs typeface="Calibri"/>
                <a:sym typeface="Calibri"/>
              </a:rPr>
              <a:t> </a:t>
            </a:r>
            <a:r>
              <a:rPr lang="en-GB" dirty="0" err="1">
                <a:latin typeface="Calibri"/>
                <a:ea typeface="Calibri"/>
                <a:cs typeface="Calibri"/>
                <a:sym typeface="Calibri"/>
              </a:rPr>
              <a:t>estratégias</a:t>
            </a:r>
            <a:r>
              <a:rPr lang="en-GB" dirty="0">
                <a:latin typeface="Calibri"/>
                <a:ea typeface="Calibri"/>
                <a:cs typeface="Calibri"/>
                <a:sym typeface="Calibri"/>
              </a:rPr>
              <a:t> para </a:t>
            </a:r>
            <a:r>
              <a:rPr lang="en-GB" dirty="0" err="1">
                <a:latin typeface="Calibri"/>
                <a:ea typeface="Calibri"/>
                <a:cs typeface="Calibri"/>
                <a:sym typeface="Calibri"/>
              </a:rPr>
              <a:t>identificar</a:t>
            </a:r>
            <a:r>
              <a:rPr lang="en-GB" dirty="0">
                <a:latin typeface="Calibri"/>
                <a:ea typeface="Calibri"/>
                <a:cs typeface="Calibri"/>
                <a:sym typeface="Calibri"/>
              </a:rPr>
              <a:t> </a:t>
            </a:r>
            <a:r>
              <a:rPr lang="en-GB" dirty="0" err="1">
                <a:latin typeface="Calibri"/>
                <a:ea typeface="Calibri"/>
                <a:cs typeface="Calibri"/>
                <a:sym typeface="Calibri"/>
              </a:rPr>
              <a:t>sinais</a:t>
            </a:r>
            <a:r>
              <a:rPr lang="en-GB" dirty="0">
                <a:latin typeface="Calibri"/>
                <a:ea typeface="Calibri"/>
                <a:cs typeface="Calibri"/>
                <a:sym typeface="Calibri"/>
              </a:rPr>
              <a:t> de </a:t>
            </a:r>
            <a:r>
              <a:rPr lang="en-GB" dirty="0" err="1">
                <a:latin typeface="Calibri"/>
                <a:ea typeface="Calibri"/>
                <a:cs typeface="Calibri"/>
                <a:sym typeface="Calibri"/>
              </a:rPr>
              <a:t>angústia</a:t>
            </a:r>
            <a:r>
              <a:rPr lang="en-GB" dirty="0">
                <a:latin typeface="Calibri"/>
                <a:ea typeface="Calibri"/>
                <a:cs typeface="Calibri"/>
                <a:sym typeface="Calibri"/>
              </a:rPr>
              <a:t> e responder </a:t>
            </a:r>
            <a:r>
              <a:rPr lang="en-GB" dirty="0" err="1">
                <a:latin typeface="Calibri"/>
                <a:ea typeface="Calibri"/>
                <a:cs typeface="Calibri"/>
                <a:sym typeface="Calibri"/>
              </a:rPr>
              <a:t>às</a:t>
            </a:r>
            <a:r>
              <a:rPr lang="en-GB" dirty="0">
                <a:latin typeface="Calibri"/>
                <a:ea typeface="Calibri"/>
                <a:cs typeface="Calibri"/>
                <a:sym typeface="Calibri"/>
              </a:rPr>
              <a:t> </a:t>
            </a:r>
            <a:r>
              <a:rPr lang="en-GB" dirty="0" err="1">
                <a:latin typeface="Calibri"/>
                <a:ea typeface="Calibri"/>
                <a:cs typeface="Calibri"/>
                <a:sym typeface="Calibri"/>
              </a:rPr>
              <a:t>sensibilidades</a:t>
            </a:r>
            <a:r>
              <a:rPr lang="en-GB" dirty="0">
                <a:latin typeface="Calibri"/>
                <a:ea typeface="Calibri"/>
                <a:cs typeface="Calibri"/>
                <a:sym typeface="Calibri"/>
              </a:rPr>
              <a:t> antes que a </a:t>
            </a:r>
            <a:r>
              <a:rPr lang="en-GB" dirty="0" err="1">
                <a:latin typeface="Calibri"/>
                <a:ea typeface="Calibri"/>
                <a:cs typeface="Calibri"/>
                <a:sym typeface="Calibri"/>
              </a:rPr>
              <a:t>situação</a:t>
            </a:r>
            <a:r>
              <a:rPr lang="en-GB" dirty="0">
                <a:latin typeface="Calibri"/>
                <a:ea typeface="Calibri"/>
                <a:cs typeface="Calibri"/>
                <a:sym typeface="Calibri"/>
              </a:rPr>
              <a:t> se </a:t>
            </a:r>
            <a:r>
              <a:rPr lang="en-GB" dirty="0" err="1">
                <a:latin typeface="Calibri"/>
                <a:ea typeface="Calibri"/>
                <a:cs typeface="Calibri"/>
                <a:sym typeface="Calibri"/>
              </a:rPr>
              <a:t>agrave</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Desenvolver</a:t>
            </a:r>
            <a:r>
              <a:rPr lang="en-GB" dirty="0">
                <a:latin typeface="Calibri"/>
                <a:ea typeface="Calibri"/>
                <a:cs typeface="Calibri"/>
                <a:sym typeface="Calibri"/>
              </a:rPr>
              <a:t> um </a:t>
            </a:r>
            <a:r>
              <a:rPr lang="en-GB" dirty="0" err="1">
                <a:latin typeface="Calibri"/>
                <a:ea typeface="Calibri"/>
                <a:cs typeface="Calibri"/>
                <a:sym typeface="Calibri"/>
              </a:rPr>
              <a:t>plano</a:t>
            </a:r>
            <a:r>
              <a:rPr lang="en-GB" dirty="0">
                <a:latin typeface="Calibri"/>
                <a:ea typeface="Calibri"/>
                <a:cs typeface="Calibri"/>
                <a:sym typeface="Calibri"/>
              </a:rPr>
              <a:t> com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pessoa</a:t>
            </a:r>
            <a:r>
              <a:rPr lang="en-GB" dirty="0">
                <a:latin typeface="Calibri"/>
                <a:ea typeface="Calibri"/>
                <a:cs typeface="Calibri"/>
                <a:sym typeface="Calibri"/>
              </a:rPr>
              <a:t> é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oportunidade</a:t>
            </a:r>
            <a:r>
              <a:rPr lang="en-GB" dirty="0">
                <a:latin typeface="Calibri"/>
                <a:ea typeface="Calibri"/>
                <a:cs typeface="Calibri"/>
                <a:sym typeface="Calibri"/>
              </a:rPr>
              <a:t> para </a:t>
            </a:r>
            <a:r>
              <a:rPr lang="en-GB" dirty="0" err="1">
                <a:latin typeface="Calibri"/>
                <a:ea typeface="Calibri"/>
                <a:cs typeface="Calibri"/>
                <a:sym typeface="Calibri"/>
              </a:rPr>
              <a:t>os</a:t>
            </a:r>
            <a:r>
              <a:rPr lang="en-GB" dirty="0">
                <a:latin typeface="Calibri"/>
                <a:ea typeface="Calibri"/>
                <a:cs typeface="Calibri"/>
                <a:sym typeface="Calibri"/>
              </a:rPr>
              <a:t> outros </a:t>
            </a:r>
            <a:r>
              <a:rPr lang="en-GB" dirty="0" err="1">
                <a:latin typeface="Calibri"/>
                <a:ea typeface="Calibri"/>
                <a:cs typeface="Calibri"/>
                <a:sym typeface="Calibri"/>
              </a:rPr>
              <a:t>compreenderem</a:t>
            </a:r>
            <a:r>
              <a:rPr lang="en-GB" dirty="0">
                <a:latin typeface="Calibri"/>
                <a:ea typeface="Calibri"/>
                <a:cs typeface="Calibri"/>
                <a:sym typeface="Calibri"/>
              </a:rPr>
              <a:t> </a:t>
            </a:r>
            <a:r>
              <a:rPr lang="en-GB" dirty="0" err="1">
                <a:latin typeface="Calibri"/>
                <a:ea typeface="Calibri"/>
                <a:cs typeface="Calibri"/>
                <a:sym typeface="Calibri"/>
              </a:rPr>
              <a:t>quais</a:t>
            </a:r>
            <a:r>
              <a:rPr lang="en-GB" dirty="0">
                <a:latin typeface="Calibri"/>
                <a:ea typeface="Calibri"/>
                <a:cs typeface="Calibri"/>
                <a:sym typeface="Calibri"/>
              </a:rPr>
              <a:t> </a:t>
            </a:r>
            <a:r>
              <a:rPr lang="en-GB" dirty="0" err="1">
                <a:latin typeface="Calibri"/>
                <a:ea typeface="Calibri"/>
                <a:cs typeface="Calibri"/>
                <a:sym typeface="Calibri"/>
              </a:rPr>
              <a:t>são</a:t>
            </a:r>
            <a:r>
              <a:rPr lang="en-GB" dirty="0">
                <a:latin typeface="Calibri"/>
                <a:ea typeface="Calibri"/>
                <a:cs typeface="Calibri"/>
                <a:sym typeface="Calibri"/>
              </a:rPr>
              <a:t> as </a:t>
            </a:r>
            <a:r>
              <a:rPr lang="en-GB" dirty="0" err="1">
                <a:latin typeface="Calibri"/>
                <a:ea typeface="Calibri"/>
                <a:cs typeface="Calibri"/>
                <a:sym typeface="Calibri"/>
              </a:rPr>
              <a:t>emoções</a:t>
            </a:r>
            <a:r>
              <a:rPr lang="en-GB" dirty="0">
                <a:latin typeface="Calibri"/>
                <a:ea typeface="Calibri"/>
                <a:cs typeface="Calibri"/>
                <a:sym typeface="Calibri"/>
              </a:rPr>
              <a:t> e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sentimentos</a:t>
            </a:r>
            <a:r>
              <a:rPr lang="en-GB" dirty="0">
                <a:latin typeface="Calibri"/>
                <a:ea typeface="Calibri"/>
                <a:cs typeface="Calibri"/>
                <a:sym typeface="Calibri"/>
              </a:rPr>
              <a:t> da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determinadas</a:t>
            </a:r>
            <a:r>
              <a:rPr lang="en-GB" dirty="0">
                <a:latin typeface="Calibri"/>
                <a:ea typeface="Calibri"/>
                <a:cs typeface="Calibri"/>
                <a:sym typeface="Calibri"/>
              </a:rPr>
              <a:t> </a:t>
            </a:r>
            <a:r>
              <a:rPr lang="en-GB" dirty="0" err="1">
                <a:latin typeface="Calibri"/>
                <a:ea typeface="Calibri"/>
                <a:cs typeface="Calibri"/>
                <a:sym typeface="Calibri"/>
              </a:rPr>
              <a:t>situações</a:t>
            </a:r>
            <a:r>
              <a:rPr lang="en-GB" dirty="0">
                <a:latin typeface="Calibri"/>
                <a:ea typeface="Calibri"/>
                <a:cs typeface="Calibri"/>
                <a:sym typeface="Calibri"/>
              </a:rPr>
              <a:t> e </a:t>
            </a:r>
            <a:r>
              <a:rPr lang="en-GB" dirty="0" err="1">
                <a:latin typeface="Calibri"/>
                <a:ea typeface="Calibri"/>
                <a:cs typeface="Calibri"/>
                <a:sym typeface="Calibri"/>
              </a:rPr>
              <a:t>discutirem</a:t>
            </a:r>
            <a:r>
              <a:rPr lang="en-GB" dirty="0">
                <a:latin typeface="Calibri"/>
                <a:ea typeface="Calibri"/>
                <a:cs typeface="Calibri"/>
                <a:sym typeface="Calibri"/>
              </a:rPr>
              <a:t> </a:t>
            </a:r>
            <a:r>
              <a:rPr lang="en-GB" dirty="0" err="1">
                <a:latin typeface="Calibri"/>
                <a:ea typeface="Calibri"/>
                <a:cs typeface="Calibri"/>
                <a:sym typeface="Calibri"/>
              </a:rPr>
              <a:t>formas</a:t>
            </a:r>
            <a:r>
              <a:rPr lang="en-GB" dirty="0">
                <a:latin typeface="Calibri"/>
                <a:ea typeface="Calibri"/>
                <a:cs typeface="Calibri"/>
                <a:sym typeface="Calibri"/>
              </a:rPr>
              <a:t> </a:t>
            </a:r>
            <a:r>
              <a:rPr lang="en-GB" dirty="0" err="1">
                <a:latin typeface="Calibri"/>
                <a:ea typeface="Calibri"/>
                <a:cs typeface="Calibri"/>
                <a:sym typeface="Calibri"/>
              </a:rPr>
              <a:t>eficazes</a:t>
            </a:r>
            <a:r>
              <a:rPr lang="en-GB" dirty="0">
                <a:latin typeface="Calibri"/>
                <a:ea typeface="Calibri"/>
                <a:cs typeface="Calibri"/>
                <a:sym typeface="Calibri"/>
              </a:rPr>
              <a:t> de </a:t>
            </a:r>
            <a:r>
              <a:rPr lang="en-GB" dirty="0" err="1">
                <a:latin typeface="Calibri"/>
                <a:ea typeface="Calibri"/>
                <a:cs typeface="Calibri"/>
                <a:sym typeface="Calibri"/>
              </a:rPr>
              <a:t>satisfazer</a:t>
            </a:r>
            <a:r>
              <a:rPr lang="en-GB" dirty="0">
                <a:latin typeface="Calibri"/>
                <a:ea typeface="Calibri"/>
                <a:cs typeface="Calibri"/>
                <a:sym typeface="Calibri"/>
              </a:rPr>
              <a:t> as </a:t>
            </a:r>
            <a:r>
              <a:rPr lang="en-GB" dirty="0" err="1">
                <a:latin typeface="Calibri"/>
                <a:ea typeface="Calibri"/>
                <a:cs typeface="Calibri"/>
                <a:sym typeface="Calibri"/>
              </a:rPr>
              <a:t>necessidades</a:t>
            </a:r>
            <a:r>
              <a:rPr lang="en-GB" dirty="0">
                <a:latin typeface="Calibri"/>
                <a:ea typeface="Calibri"/>
                <a:cs typeface="Calibri"/>
                <a:sym typeface="Calibri"/>
              </a:rPr>
              <a:t> da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quando</a:t>
            </a:r>
            <a:r>
              <a:rPr lang="en-GB" dirty="0">
                <a:latin typeface="Calibri"/>
                <a:ea typeface="Calibri"/>
                <a:cs typeface="Calibri"/>
                <a:sym typeface="Calibri"/>
              </a:rPr>
              <a:t> </a:t>
            </a:r>
            <a:r>
              <a:rPr lang="en-GB" dirty="0" err="1">
                <a:latin typeface="Calibri"/>
                <a:ea typeface="Calibri"/>
                <a:cs typeface="Calibri"/>
                <a:sym typeface="Calibri"/>
              </a:rPr>
              <a:t>esta</a:t>
            </a:r>
            <a:r>
              <a:rPr lang="en-GB" dirty="0">
                <a:latin typeface="Calibri"/>
                <a:ea typeface="Calibri"/>
                <a:cs typeface="Calibri"/>
                <a:sym typeface="Calibri"/>
              </a:rPr>
              <a:t> </a:t>
            </a:r>
            <a:r>
              <a:rPr lang="en-GB" dirty="0" err="1">
                <a:latin typeface="Calibri"/>
                <a:ea typeface="Calibri"/>
                <a:cs typeface="Calibri"/>
                <a:sym typeface="Calibri"/>
              </a:rPr>
              <a:t>situação</a:t>
            </a:r>
            <a:r>
              <a:rPr lang="en-GB" dirty="0">
                <a:latin typeface="Calibri"/>
                <a:ea typeface="Calibri"/>
                <a:cs typeface="Calibri"/>
                <a:sym typeface="Calibri"/>
              </a:rPr>
              <a:t> </a:t>
            </a:r>
            <a:r>
              <a:rPr lang="en-GB" dirty="0" err="1">
                <a:latin typeface="Calibri"/>
                <a:ea typeface="Calibri"/>
                <a:cs typeface="Calibri"/>
                <a:sym typeface="Calibri"/>
              </a:rPr>
              <a:t>ocorre</a:t>
            </a:r>
            <a:r>
              <a:rPr lang="en-GB" dirty="0">
                <a:latin typeface="Calibri"/>
                <a:ea typeface="Calibri"/>
                <a:cs typeface="Calibri"/>
                <a:sym typeface="Calibri"/>
              </a:rPr>
              <a:t> e a </a:t>
            </a:r>
            <a:r>
              <a:rPr lang="en-GB" dirty="0" err="1">
                <a:latin typeface="Calibri"/>
                <a:ea typeface="Calibri"/>
                <a:cs typeface="Calibri"/>
                <a:sym typeface="Calibri"/>
              </a:rPr>
              <a:t>longo</a:t>
            </a:r>
            <a:r>
              <a:rPr lang="en-GB" dirty="0">
                <a:latin typeface="Calibri"/>
                <a:ea typeface="Calibri"/>
                <a:cs typeface="Calibri"/>
                <a:sym typeface="Calibri"/>
              </a:rPr>
              <a:t> </a:t>
            </a:r>
            <a:r>
              <a:rPr lang="en-GB" dirty="0" err="1">
                <a:latin typeface="Calibri"/>
                <a:ea typeface="Calibri"/>
                <a:cs typeface="Calibri"/>
                <a:sym typeface="Calibri"/>
              </a:rPr>
              <a:t>prazo</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789" name="Google Shape;789;p9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97</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latin typeface="Calibri"/>
                <a:ea typeface="Calibri"/>
                <a:cs typeface="Calibri"/>
                <a:sym typeface="Calibri"/>
              </a:rPr>
              <a:t>Para </a:t>
            </a:r>
            <a:r>
              <a:rPr lang="en-GB" b="1" dirty="0" err="1">
                <a:latin typeface="Calibri"/>
                <a:ea typeface="Calibri"/>
                <a:cs typeface="Calibri"/>
                <a:sym typeface="Calibri"/>
              </a:rPr>
              <a:t>quem</a:t>
            </a:r>
            <a:r>
              <a:rPr lang="en-GB" b="1" dirty="0">
                <a:latin typeface="Calibri"/>
                <a:ea typeface="Calibri"/>
                <a:cs typeface="Calibri"/>
                <a:sym typeface="Calibri"/>
              </a:rPr>
              <a:t> </a:t>
            </a:r>
            <a:r>
              <a:rPr lang="en-GB" b="1" dirty="0" err="1">
                <a:latin typeface="Calibri"/>
                <a:ea typeface="Calibri"/>
                <a:cs typeface="Calibri"/>
                <a:sym typeface="Calibri"/>
              </a:rPr>
              <a:t>são</a:t>
            </a:r>
            <a:r>
              <a:rPr lang="en-GB" b="1" dirty="0">
                <a:latin typeface="Calibri"/>
                <a:ea typeface="Calibri"/>
                <a:cs typeface="Calibri"/>
                <a:sym typeface="Calibri"/>
              </a:rPr>
              <a:t> </a:t>
            </a:r>
            <a:r>
              <a:rPr lang="en-GB" b="1" dirty="0" err="1">
                <a:latin typeface="Calibri"/>
                <a:ea typeface="Calibri"/>
                <a:cs typeface="Calibri"/>
                <a:sym typeface="Calibri"/>
              </a:rPr>
              <a:t>destinados</a:t>
            </a:r>
            <a:r>
              <a:rPr lang="en-GB" b="1" dirty="0">
                <a:latin typeface="Calibri"/>
                <a:ea typeface="Calibri"/>
                <a:cs typeface="Calibri"/>
                <a:sym typeface="Calibri"/>
              </a:rPr>
              <a:t> </a:t>
            </a:r>
            <a:r>
              <a:rPr lang="en-GB" b="1" dirty="0" err="1">
                <a:latin typeface="Calibri"/>
                <a:ea typeface="Calibri"/>
                <a:cs typeface="Calibri"/>
                <a:sym typeface="Calibri"/>
              </a:rPr>
              <a:t>os</a:t>
            </a:r>
            <a:r>
              <a:rPr lang="en-GB" b="1" dirty="0">
                <a:latin typeface="Calibri"/>
                <a:ea typeface="Calibri"/>
                <a:cs typeface="Calibri"/>
                <a:sym typeface="Calibri"/>
              </a:rPr>
              <a:t> </a:t>
            </a:r>
            <a:r>
              <a:rPr lang="en-GB" b="1" dirty="0" err="1">
                <a:latin typeface="Calibri"/>
                <a:ea typeface="Calibri"/>
                <a:cs typeface="Calibri"/>
                <a:sym typeface="Calibri"/>
              </a:rPr>
              <a:t>planos</a:t>
            </a:r>
            <a:r>
              <a:rPr lang="en-GB" b="1" dirty="0">
                <a:latin typeface="Calibri"/>
                <a:ea typeface="Calibri"/>
                <a:cs typeface="Calibri"/>
                <a:sym typeface="Calibri"/>
              </a:rPr>
              <a:t> </a:t>
            </a:r>
            <a:r>
              <a:rPr lang="en-GB" b="1" dirty="0" err="1">
                <a:latin typeface="Calibri"/>
                <a:ea typeface="Calibri"/>
                <a:cs typeface="Calibri"/>
                <a:sym typeface="Calibri"/>
              </a:rPr>
              <a:t>individualizados</a:t>
            </a:r>
            <a:r>
              <a:rPr lang="en-GB" b="1" dirty="0">
                <a:latin typeface="Calibri"/>
                <a:ea typeface="Calibri"/>
                <a:cs typeface="Calibri"/>
                <a:sym typeface="Calibri"/>
              </a:rPr>
              <a:t>?</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Arial"/>
              <a:buChar char="•"/>
            </a:pPr>
            <a:r>
              <a:rPr lang="en-GB" dirty="0">
                <a:latin typeface="Calibri"/>
                <a:ea typeface="Calibri"/>
                <a:cs typeface="Calibri"/>
                <a:sym typeface="Calibri"/>
              </a:rPr>
              <a:t>Pode </a:t>
            </a:r>
            <a:r>
              <a:rPr lang="en-GB" dirty="0" err="1">
                <a:latin typeface="Calibri"/>
                <a:ea typeface="Calibri"/>
                <a:cs typeface="Calibri"/>
                <a:sym typeface="Calibri"/>
              </a:rPr>
              <a:t>não</a:t>
            </a:r>
            <a:r>
              <a:rPr lang="en-GB" dirty="0">
                <a:latin typeface="Calibri"/>
                <a:ea typeface="Calibri"/>
                <a:cs typeface="Calibri"/>
                <a:sym typeface="Calibri"/>
              </a:rPr>
              <a:t> ser </a:t>
            </a:r>
            <a:r>
              <a:rPr lang="en-GB" dirty="0" err="1">
                <a:latin typeface="Calibri"/>
                <a:ea typeface="Calibri"/>
                <a:cs typeface="Calibri"/>
                <a:sym typeface="Calibri"/>
              </a:rPr>
              <a:t>relevante</a:t>
            </a:r>
            <a:r>
              <a:rPr lang="en-GB" dirty="0">
                <a:latin typeface="Calibri"/>
                <a:ea typeface="Calibri"/>
                <a:cs typeface="Calibri"/>
                <a:sym typeface="Calibri"/>
              </a:rPr>
              <a:t> </a:t>
            </a:r>
            <a:r>
              <a:rPr lang="en-GB" dirty="0" err="1">
                <a:latin typeface="Calibri"/>
                <a:ea typeface="Calibri"/>
                <a:cs typeface="Calibri"/>
                <a:sym typeface="Calibri"/>
              </a:rPr>
              <a:t>desenvolver</a:t>
            </a:r>
            <a:r>
              <a:rPr lang="en-GB" dirty="0">
                <a:latin typeface="Calibri"/>
                <a:ea typeface="Calibri"/>
                <a:cs typeface="Calibri"/>
                <a:sym typeface="Calibri"/>
              </a:rPr>
              <a:t> </a:t>
            </a:r>
            <a:r>
              <a:rPr lang="en-GB" dirty="0" err="1">
                <a:latin typeface="Calibri"/>
                <a:ea typeface="Calibri"/>
                <a:cs typeface="Calibri"/>
                <a:sym typeface="Calibri"/>
              </a:rPr>
              <a:t>planos</a:t>
            </a:r>
            <a:r>
              <a:rPr lang="en-GB" dirty="0">
                <a:latin typeface="Calibri"/>
                <a:ea typeface="Calibri"/>
                <a:cs typeface="Calibri"/>
                <a:sym typeface="Calibri"/>
              </a:rPr>
              <a:t> </a:t>
            </a:r>
            <a:r>
              <a:rPr lang="en-GB" dirty="0" err="1">
                <a:latin typeface="Calibri"/>
                <a:ea typeface="Calibri"/>
                <a:cs typeface="Calibri"/>
                <a:sym typeface="Calibri"/>
              </a:rPr>
              <a:t>individualizados</a:t>
            </a:r>
            <a:r>
              <a:rPr lang="en-GB" dirty="0">
                <a:latin typeface="Calibri"/>
                <a:ea typeface="Calibri"/>
                <a:cs typeface="Calibri"/>
                <a:sym typeface="Calibri"/>
              </a:rPr>
              <a:t> para </a:t>
            </a:r>
            <a:r>
              <a:rPr lang="en-GB" dirty="0" err="1">
                <a:latin typeface="Calibri"/>
                <a:ea typeface="Calibri"/>
                <a:cs typeface="Calibri"/>
                <a:sym typeface="Calibri"/>
              </a:rPr>
              <a:t>todas</a:t>
            </a:r>
            <a:r>
              <a:rPr lang="en-GB" dirty="0">
                <a:latin typeface="Calibri"/>
                <a:ea typeface="Calibri"/>
                <a:cs typeface="Calibri"/>
                <a:sym typeface="Calibri"/>
              </a:rPr>
              <a:t> as </a:t>
            </a:r>
            <a:r>
              <a:rPr lang="en-GB" dirty="0" err="1">
                <a:latin typeface="Calibri"/>
                <a:ea typeface="Calibri"/>
                <a:cs typeface="Calibri"/>
                <a:sym typeface="Calibri"/>
              </a:rPr>
              <a:t>pessoas</a:t>
            </a:r>
            <a:r>
              <a:rPr lang="en-GB" dirty="0">
                <a:latin typeface="Calibri"/>
                <a:ea typeface="Calibri"/>
                <a:cs typeface="Calibri"/>
                <a:sym typeface="Calibri"/>
              </a:rPr>
              <a:t>. Nem </a:t>
            </a:r>
            <a:r>
              <a:rPr lang="en-GB" dirty="0" err="1">
                <a:latin typeface="Calibri"/>
                <a:ea typeface="Calibri"/>
                <a:cs typeface="Calibri"/>
                <a:sym typeface="Calibri"/>
              </a:rPr>
              <a:t>todas</a:t>
            </a:r>
            <a:r>
              <a:rPr lang="en-GB" dirty="0">
                <a:latin typeface="Calibri"/>
                <a:ea typeface="Calibri"/>
                <a:cs typeface="Calibri"/>
                <a:sym typeface="Calibri"/>
              </a:rPr>
              <a:t>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vão</a:t>
            </a:r>
            <a:r>
              <a:rPr lang="en-GB" dirty="0">
                <a:latin typeface="Calibri"/>
                <a:ea typeface="Calibri"/>
                <a:cs typeface="Calibri"/>
                <a:sym typeface="Calibri"/>
              </a:rPr>
              <a:t> </a:t>
            </a:r>
            <a:r>
              <a:rPr lang="en-GB" dirty="0" err="1">
                <a:latin typeface="Calibri"/>
                <a:ea typeface="Calibri"/>
                <a:cs typeface="Calibri"/>
                <a:sym typeface="Calibri"/>
              </a:rPr>
              <a:t>querer</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precisar</a:t>
            </a:r>
            <a:r>
              <a:rPr lang="en-GB" dirty="0">
                <a:latin typeface="Calibri"/>
                <a:ea typeface="Calibri"/>
                <a:cs typeface="Calibri"/>
                <a:sym typeface="Calibri"/>
              </a:rPr>
              <a:t> deles. </a:t>
            </a:r>
            <a:endParaRPr dirty="0"/>
          </a:p>
          <a:p>
            <a:pPr marL="342900" marR="0" lvl="0" indent="-266700" algn="l" rtl="0">
              <a:spcBef>
                <a:spcPts val="0"/>
              </a:spcBef>
              <a:spcAft>
                <a:spcPts val="0"/>
              </a:spcAft>
              <a:buClr>
                <a:schemeClr val="dk1"/>
              </a:buClr>
              <a:buSzPts val="1200"/>
              <a:buFont typeface="Arial"/>
              <a:buNone/>
            </a:pP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Arial"/>
              <a:buChar char="•"/>
            </a:pPr>
            <a:r>
              <a:rPr lang="en-GB" dirty="0">
                <a:latin typeface="Calibri"/>
                <a:ea typeface="Calibri"/>
                <a:cs typeface="Calibri"/>
                <a:sym typeface="Calibri"/>
              </a:rPr>
              <a:t>No </a:t>
            </a:r>
            <a:r>
              <a:rPr lang="en-GB" dirty="0" err="1">
                <a:latin typeface="Calibri"/>
                <a:ea typeface="Calibri"/>
                <a:cs typeface="Calibri"/>
                <a:sym typeface="Calibri"/>
              </a:rPr>
              <a:t>entanto</a:t>
            </a:r>
            <a:r>
              <a:rPr lang="en-GB" dirty="0">
                <a:latin typeface="Calibri"/>
                <a:ea typeface="Calibri"/>
                <a:cs typeface="Calibri"/>
                <a:sym typeface="Calibri"/>
              </a:rPr>
              <a:t>, para </a:t>
            </a:r>
            <a:r>
              <a:rPr lang="en-GB" dirty="0" err="1">
                <a:latin typeface="Calibri"/>
                <a:ea typeface="Calibri"/>
                <a:cs typeface="Calibri"/>
                <a:sym typeface="Calibri"/>
              </a:rPr>
              <a:t>algumas</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desenvolver</a:t>
            </a:r>
            <a:r>
              <a:rPr lang="en-GB" dirty="0">
                <a:latin typeface="Calibri"/>
                <a:ea typeface="Calibri"/>
                <a:cs typeface="Calibri"/>
                <a:sym typeface="Calibri"/>
              </a:rPr>
              <a:t> </a:t>
            </a:r>
            <a:r>
              <a:rPr lang="en-GB" dirty="0" err="1">
                <a:latin typeface="Calibri"/>
                <a:ea typeface="Calibri"/>
                <a:cs typeface="Calibri"/>
                <a:sym typeface="Calibri"/>
              </a:rPr>
              <a:t>planos</a:t>
            </a:r>
            <a:r>
              <a:rPr lang="en-GB" dirty="0">
                <a:latin typeface="Calibri"/>
                <a:ea typeface="Calibri"/>
                <a:cs typeface="Calibri"/>
                <a:sym typeface="Calibri"/>
              </a:rPr>
              <a:t> </a:t>
            </a:r>
            <a:r>
              <a:rPr lang="en-GB" dirty="0" err="1">
                <a:latin typeface="Calibri"/>
                <a:ea typeface="Calibri"/>
                <a:cs typeface="Calibri"/>
                <a:sym typeface="Calibri"/>
              </a:rPr>
              <a:t>individualizados</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ser </a:t>
            </a:r>
            <a:r>
              <a:rPr lang="en-GB" dirty="0" err="1">
                <a:latin typeface="Calibri"/>
                <a:ea typeface="Calibri"/>
                <a:cs typeface="Calibri"/>
                <a:sym typeface="Calibri"/>
              </a:rPr>
              <a:t>útil</a:t>
            </a:r>
            <a:r>
              <a:rPr lang="en-GB" dirty="0">
                <a:latin typeface="Calibri"/>
                <a:ea typeface="Calibri"/>
                <a:cs typeface="Calibri"/>
                <a:sym typeface="Calibri"/>
              </a:rPr>
              <a:t> para </a:t>
            </a:r>
            <a:r>
              <a:rPr lang="en-GB" dirty="0" err="1">
                <a:latin typeface="Calibri"/>
                <a:ea typeface="Calibri"/>
                <a:cs typeface="Calibri"/>
                <a:sym typeface="Calibri"/>
              </a:rPr>
              <a:t>compreender</a:t>
            </a:r>
            <a:r>
              <a:rPr lang="en-GB" dirty="0">
                <a:latin typeface="Calibri"/>
                <a:ea typeface="Calibri"/>
                <a:cs typeface="Calibri"/>
                <a:sym typeface="Calibri"/>
              </a:rPr>
              <a:t> o que </a:t>
            </a:r>
            <a:r>
              <a:rPr lang="en-GB" dirty="0" err="1">
                <a:latin typeface="Calibri"/>
                <a:ea typeface="Calibri"/>
                <a:cs typeface="Calibri"/>
                <a:sym typeface="Calibri"/>
              </a:rPr>
              <a:t>faz</a:t>
            </a:r>
            <a:r>
              <a:rPr lang="en-GB" dirty="0">
                <a:latin typeface="Calibri"/>
                <a:ea typeface="Calibri"/>
                <a:cs typeface="Calibri"/>
                <a:sym typeface="Calibri"/>
              </a:rPr>
              <a:t> com que a </a:t>
            </a:r>
            <a:r>
              <a:rPr lang="en-GB" dirty="0" err="1">
                <a:latin typeface="Calibri"/>
                <a:ea typeface="Calibri"/>
                <a:cs typeface="Calibri"/>
                <a:sym typeface="Calibri"/>
              </a:rPr>
              <a:t>pessoa</a:t>
            </a:r>
            <a:r>
              <a:rPr lang="en-GB" dirty="0">
                <a:latin typeface="Calibri"/>
                <a:ea typeface="Calibri"/>
                <a:cs typeface="Calibri"/>
                <a:sym typeface="Calibri"/>
              </a:rPr>
              <a:t> se </a:t>
            </a:r>
            <a:r>
              <a:rPr lang="en-GB" dirty="0" err="1">
                <a:latin typeface="Calibri"/>
                <a:ea typeface="Calibri"/>
                <a:cs typeface="Calibri"/>
                <a:sym typeface="Calibri"/>
              </a:rPr>
              <a:t>sinta</a:t>
            </a:r>
            <a:r>
              <a:rPr lang="en-GB" dirty="0">
                <a:latin typeface="Calibri"/>
                <a:ea typeface="Calibri"/>
                <a:cs typeface="Calibri"/>
                <a:sym typeface="Calibri"/>
              </a:rPr>
              <a:t> </a:t>
            </a:r>
            <a:r>
              <a:rPr lang="en-GB" dirty="0" err="1">
                <a:latin typeface="Calibri"/>
                <a:ea typeface="Calibri"/>
                <a:cs typeface="Calibri"/>
                <a:sym typeface="Calibri"/>
              </a:rPr>
              <a:t>angustiada</a:t>
            </a:r>
            <a:r>
              <a:rPr lang="en-GB" dirty="0">
                <a:latin typeface="Calibri"/>
                <a:ea typeface="Calibri"/>
                <a:cs typeface="Calibri"/>
                <a:sym typeface="Calibri"/>
              </a:rPr>
              <a:t>, </a:t>
            </a:r>
            <a:r>
              <a:rPr lang="en-GB" dirty="0" err="1">
                <a:latin typeface="Calibri"/>
                <a:ea typeface="Calibri"/>
                <a:cs typeface="Calibri"/>
                <a:sym typeface="Calibri"/>
              </a:rPr>
              <a:t>ansiosa</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zangada</a:t>
            </a:r>
            <a:r>
              <a:rPr lang="en-GB" dirty="0">
                <a:latin typeface="Calibri"/>
                <a:ea typeface="Calibri"/>
                <a:cs typeface="Calibri"/>
                <a:sym typeface="Calibri"/>
              </a:rPr>
              <a:t> e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outros </a:t>
            </a:r>
            <a:r>
              <a:rPr lang="en-GB" dirty="0" err="1">
                <a:latin typeface="Calibri"/>
                <a:ea typeface="Calibri"/>
                <a:cs typeface="Calibri"/>
                <a:sym typeface="Calibri"/>
              </a:rPr>
              <a:t>podem</a:t>
            </a:r>
            <a:r>
              <a:rPr lang="en-GB" dirty="0">
                <a:latin typeface="Calibri"/>
                <a:ea typeface="Calibri"/>
                <a:cs typeface="Calibri"/>
                <a:sym typeface="Calibri"/>
              </a:rPr>
              <a:t> responder </a:t>
            </a:r>
            <a:r>
              <a:rPr lang="en-GB" dirty="0" err="1">
                <a:latin typeface="Calibri"/>
                <a:ea typeface="Calibri"/>
                <a:cs typeface="Calibri"/>
                <a:sym typeface="Calibri"/>
              </a:rPr>
              <a:t>nessas</a:t>
            </a:r>
            <a:r>
              <a:rPr lang="en-GB" dirty="0">
                <a:latin typeface="Calibri"/>
                <a:ea typeface="Calibri"/>
                <a:cs typeface="Calibri"/>
                <a:sym typeface="Calibri"/>
              </a:rPr>
              <a:t> </a:t>
            </a:r>
            <a:r>
              <a:rPr lang="en-GB" dirty="0" err="1">
                <a:latin typeface="Calibri"/>
                <a:ea typeface="Calibri"/>
                <a:cs typeface="Calibri"/>
                <a:sym typeface="Calibri"/>
              </a:rPr>
              <a:t>situações</a:t>
            </a:r>
            <a:r>
              <a:rPr lang="en-GB" dirty="0">
                <a:latin typeface="Calibri"/>
                <a:ea typeface="Calibri"/>
                <a:cs typeface="Calibri"/>
                <a:sym typeface="Calibri"/>
              </a:rPr>
              <a:t> de </a:t>
            </a:r>
            <a:r>
              <a:rPr lang="en-GB" dirty="0" err="1">
                <a:latin typeface="Calibri"/>
                <a:ea typeface="Calibri"/>
                <a:cs typeface="Calibri"/>
                <a:sym typeface="Calibri"/>
              </a:rPr>
              <a:t>uma</a:t>
            </a:r>
            <a:r>
              <a:rPr lang="en-GB" dirty="0">
                <a:latin typeface="Calibri"/>
                <a:ea typeface="Calibri"/>
                <a:cs typeface="Calibri"/>
                <a:sym typeface="Calibri"/>
              </a:rPr>
              <a:t> forma que </a:t>
            </a:r>
            <a:r>
              <a:rPr lang="en-GB" dirty="0" err="1">
                <a:latin typeface="Calibri"/>
                <a:ea typeface="Calibri"/>
                <a:cs typeface="Calibri"/>
                <a:sym typeface="Calibri"/>
              </a:rPr>
              <a:t>respeite</a:t>
            </a:r>
            <a:r>
              <a:rPr lang="en-GB" dirty="0">
                <a:latin typeface="Calibri"/>
                <a:ea typeface="Calibri"/>
                <a:cs typeface="Calibri"/>
                <a:sym typeface="Calibri"/>
              </a:rPr>
              <a:t> a </a:t>
            </a:r>
            <a:r>
              <a:rPr lang="en-GB" dirty="0" err="1">
                <a:latin typeface="Calibri"/>
                <a:ea typeface="Calibri"/>
                <a:cs typeface="Calibri"/>
                <a:sym typeface="Calibri"/>
              </a:rPr>
              <a:t>pessoa</a:t>
            </a:r>
            <a:r>
              <a:rPr lang="en-GB" dirty="0">
                <a:latin typeface="Calibri"/>
                <a:ea typeface="Calibri"/>
                <a:cs typeface="Calibri"/>
                <a:sym typeface="Calibri"/>
              </a:rPr>
              <a:t> e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seus</a:t>
            </a:r>
            <a:r>
              <a:rPr lang="en-GB" dirty="0">
                <a:latin typeface="Calibri"/>
                <a:ea typeface="Calibri"/>
                <a:cs typeface="Calibri"/>
                <a:sym typeface="Calibri"/>
              </a:rPr>
              <a:t> </a:t>
            </a:r>
            <a:r>
              <a:rPr lang="en-GB" dirty="0" err="1">
                <a:latin typeface="Calibri"/>
                <a:ea typeface="Calibri"/>
                <a:cs typeface="Calibri"/>
                <a:sym typeface="Calibri"/>
              </a:rPr>
              <a:t>desejos</a:t>
            </a:r>
            <a:r>
              <a:rPr lang="en-GB" dirty="0">
                <a:latin typeface="Calibri"/>
                <a:ea typeface="Calibri"/>
                <a:cs typeface="Calibri"/>
                <a:sym typeface="Calibri"/>
              </a:rPr>
              <a:t> e </a:t>
            </a:r>
            <a:r>
              <a:rPr lang="en-GB" dirty="0" err="1">
                <a:latin typeface="Calibri"/>
                <a:ea typeface="Calibri"/>
                <a:cs typeface="Calibri"/>
                <a:sym typeface="Calibri"/>
              </a:rPr>
              <a:t>preferências</a:t>
            </a:r>
            <a:r>
              <a:rPr lang="en-GB" dirty="0">
                <a:latin typeface="Calibri"/>
                <a:ea typeface="Calibri"/>
                <a:cs typeface="Calibri"/>
                <a:sym typeface="Calibri"/>
              </a:rPr>
              <a:t>. Cabe </a:t>
            </a:r>
            <a:r>
              <a:rPr lang="en-GB" dirty="0" err="1">
                <a:latin typeface="Calibri"/>
                <a:ea typeface="Calibri"/>
                <a:cs typeface="Calibri"/>
                <a:sym typeface="Calibri"/>
              </a:rPr>
              <a:t>aos</a:t>
            </a:r>
            <a:r>
              <a:rPr lang="en-GB" dirty="0">
                <a:latin typeface="Calibri"/>
                <a:ea typeface="Calibri"/>
                <a:cs typeface="Calibri"/>
                <a:sym typeface="Calibri"/>
              </a:rPr>
              <a:t> </a:t>
            </a:r>
            <a:r>
              <a:rPr lang="en-GB" dirty="0" err="1">
                <a:latin typeface="Calibri"/>
                <a:ea typeface="Calibri"/>
                <a:cs typeface="Calibri"/>
                <a:sym typeface="Calibri"/>
              </a:rPr>
              <a:t>indivíduos</a:t>
            </a:r>
            <a:r>
              <a:rPr lang="en-GB" dirty="0">
                <a:latin typeface="Calibri"/>
                <a:ea typeface="Calibri"/>
                <a:cs typeface="Calibri"/>
                <a:sym typeface="Calibri"/>
              </a:rPr>
              <a:t> </a:t>
            </a:r>
            <a:r>
              <a:rPr lang="en-GB" dirty="0" err="1">
                <a:latin typeface="Calibri"/>
                <a:ea typeface="Calibri"/>
                <a:cs typeface="Calibri"/>
                <a:sym typeface="Calibri"/>
              </a:rPr>
              <a:t>decidir</a:t>
            </a:r>
            <a:r>
              <a:rPr lang="en-GB" dirty="0">
                <a:latin typeface="Calibri"/>
                <a:ea typeface="Calibri"/>
                <a:cs typeface="Calibri"/>
                <a:sym typeface="Calibri"/>
              </a:rPr>
              <a:t> se </a:t>
            </a:r>
            <a:r>
              <a:rPr lang="en-GB" dirty="0" err="1">
                <a:latin typeface="Calibri"/>
                <a:ea typeface="Calibri"/>
                <a:cs typeface="Calibri"/>
                <a:sym typeface="Calibri"/>
              </a:rPr>
              <a:t>tal</a:t>
            </a:r>
            <a:r>
              <a:rPr lang="en-GB" dirty="0">
                <a:latin typeface="Calibri"/>
                <a:ea typeface="Calibri"/>
                <a:cs typeface="Calibri"/>
                <a:sym typeface="Calibri"/>
              </a:rPr>
              <a:t> plano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útil</a:t>
            </a:r>
            <a:r>
              <a:rPr lang="en-GB" dirty="0">
                <a:latin typeface="Calibri"/>
                <a:ea typeface="Calibri"/>
                <a:cs typeface="Calibri"/>
                <a:sym typeface="Calibri"/>
              </a:rPr>
              <a:t> para </a:t>
            </a:r>
            <a:r>
              <a:rPr lang="en-GB" dirty="0" err="1">
                <a:latin typeface="Calibri"/>
                <a:ea typeface="Calibri"/>
                <a:cs typeface="Calibri"/>
                <a:sym typeface="Calibri"/>
              </a:rPr>
              <a:t>eles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a:t>
            </a:r>
            <a:endParaRPr dirty="0"/>
          </a:p>
          <a:p>
            <a:pPr marL="342900" marR="0" lvl="0" indent="-266700" algn="l" rtl="0">
              <a:spcBef>
                <a:spcPts val="0"/>
              </a:spcBef>
              <a:spcAft>
                <a:spcPts val="0"/>
              </a:spcAft>
              <a:buClr>
                <a:schemeClr val="dk1"/>
              </a:buClr>
              <a:buSzPts val="1200"/>
              <a:buFont typeface="Arial"/>
              <a:buNone/>
            </a:pP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Arial"/>
              <a:buChar char="•"/>
            </a:pPr>
            <a:r>
              <a:rPr lang="en-GB" dirty="0" err="1">
                <a:latin typeface="Calibri"/>
                <a:ea typeface="Calibri"/>
                <a:cs typeface="Calibri"/>
                <a:sym typeface="Calibri"/>
              </a:rPr>
              <a:t>Planos</a:t>
            </a:r>
            <a:r>
              <a:rPr lang="en-GB" dirty="0">
                <a:latin typeface="Calibri"/>
                <a:ea typeface="Calibri"/>
                <a:cs typeface="Calibri"/>
                <a:sym typeface="Calibri"/>
              </a:rPr>
              <a:t> </a:t>
            </a:r>
            <a:r>
              <a:rPr lang="en-GB" dirty="0" err="1">
                <a:latin typeface="Calibri"/>
                <a:ea typeface="Calibri"/>
                <a:cs typeface="Calibri"/>
                <a:sym typeface="Calibri"/>
              </a:rPr>
              <a:t>individualizados</a:t>
            </a:r>
            <a:r>
              <a:rPr lang="en-GB" dirty="0">
                <a:latin typeface="Calibri"/>
                <a:ea typeface="Calibri"/>
                <a:cs typeface="Calibri"/>
                <a:sym typeface="Calibri"/>
              </a:rPr>
              <a:t>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são</a:t>
            </a:r>
            <a:r>
              <a:rPr lang="en-GB" dirty="0">
                <a:latin typeface="Calibri"/>
                <a:ea typeface="Calibri"/>
                <a:cs typeface="Calibri"/>
                <a:sym typeface="Calibri"/>
              </a:rPr>
              <a:t> </a:t>
            </a:r>
            <a:r>
              <a:rPr lang="en-GB" dirty="0" err="1">
                <a:latin typeface="Calibri"/>
                <a:ea typeface="Calibri"/>
                <a:cs typeface="Calibri"/>
                <a:sym typeface="Calibri"/>
              </a:rPr>
              <a:t>apenas</a:t>
            </a:r>
            <a:r>
              <a:rPr lang="en-GB" dirty="0">
                <a:latin typeface="Calibri"/>
                <a:ea typeface="Calibri"/>
                <a:cs typeface="Calibri"/>
                <a:sym typeface="Calibri"/>
              </a:rPr>
              <a:t> para </a:t>
            </a:r>
            <a:r>
              <a:rPr lang="en-GB" dirty="0" err="1">
                <a:latin typeface="Calibri"/>
                <a:ea typeface="Calibri"/>
                <a:cs typeface="Calibri"/>
                <a:sym typeface="Calibri"/>
              </a:rPr>
              <a:t>pessoas</a:t>
            </a:r>
            <a:r>
              <a:rPr lang="en-GB" dirty="0">
                <a:latin typeface="Calibri"/>
                <a:ea typeface="Calibri"/>
                <a:cs typeface="Calibri"/>
                <a:sym typeface="Calibri"/>
              </a:rPr>
              <a:t> com </a:t>
            </a:r>
            <a:r>
              <a:rPr lang="en-GB" dirty="0" err="1">
                <a:latin typeface="Calibri"/>
                <a:ea typeface="Calibri"/>
                <a:cs typeface="Calibri"/>
                <a:sym typeface="Calibri"/>
              </a:rPr>
              <a:t>deficiências</a:t>
            </a:r>
            <a:r>
              <a:rPr lang="en-GB" dirty="0">
                <a:latin typeface="Calibri"/>
                <a:ea typeface="Calibri"/>
                <a:cs typeface="Calibri"/>
                <a:sym typeface="Calibri"/>
              </a:rPr>
              <a:t> </a:t>
            </a:r>
            <a:r>
              <a:rPr lang="en-GB" dirty="0" err="1">
                <a:latin typeface="Calibri"/>
                <a:ea typeface="Calibri"/>
                <a:cs typeface="Calibri"/>
                <a:sym typeface="Calibri"/>
              </a:rPr>
              <a:t>psicossociais</a:t>
            </a:r>
            <a:r>
              <a:rPr lang="en-GB" dirty="0">
                <a:latin typeface="Calibri"/>
                <a:ea typeface="Calibri"/>
                <a:cs typeface="Calibri"/>
                <a:sym typeface="Calibri"/>
              </a:rPr>
              <a:t>, </a:t>
            </a:r>
            <a:r>
              <a:rPr lang="en-GB" dirty="0" err="1">
                <a:latin typeface="Calibri"/>
                <a:ea typeface="Calibri"/>
                <a:cs typeface="Calibri"/>
                <a:sym typeface="Calibri"/>
              </a:rPr>
              <a:t>intelectuais</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cognitivas</a:t>
            </a:r>
            <a:r>
              <a:rPr lang="en-GB" dirty="0">
                <a:latin typeface="Calibri"/>
                <a:ea typeface="Calibri"/>
                <a:cs typeface="Calibri"/>
                <a:sym typeface="Calibri"/>
              </a:rPr>
              <a:t>. </a:t>
            </a:r>
            <a:endParaRPr dirty="0"/>
          </a:p>
          <a:p>
            <a:pPr marL="800100" marR="0" lvl="1" indent="-342900" algn="l" rtl="0">
              <a:spcBef>
                <a:spcPts val="0"/>
              </a:spcBef>
              <a:spcAft>
                <a:spcPts val="0"/>
              </a:spcAft>
              <a:buClr>
                <a:schemeClr val="dk1"/>
              </a:buClr>
              <a:buSzPts val="1200"/>
              <a:buFont typeface="Arial"/>
              <a:buChar char="•"/>
            </a:pPr>
            <a:r>
              <a:rPr lang="en-GB" dirty="0">
                <a:latin typeface="Calibri"/>
                <a:ea typeface="Calibri"/>
                <a:cs typeface="Calibri"/>
                <a:sym typeface="Calibri"/>
              </a:rPr>
              <a:t>O </a:t>
            </a:r>
            <a:r>
              <a:rPr lang="en-GB" dirty="0" err="1">
                <a:latin typeface="Calibri"/>
                <a:ea typeface="Calibri"/>
                <a:cs typeface="Calibri"/>
                <a:sym typeface="Calibri"/>
              </a:rPr>
              <a:t>uso</a:t>
            </a:r>
            <a:r>
              <a:rPr lang="en-GB" dirty="0">
                <a:latin typeface="Calibri"/>
                <a:ea typeface="Calibri"/>
                <a:cs typeface="Calibri"/>
                <a:sym typeface="Calibri"/>
              </a:rPr>
              <a:t> de </a:t>
            </a:r>
            <a:r>
              <a:rPr lang="en-GB" dirty="0" err="1">
                <a:latin typeface="Calibri"/>
                <a:ea typeface="Calibri"/>
                <a:cs typeface="Calibri"/>
                <a:sym typeface="Calibri"/>
              </a:rPr>
              <a:t>planos</a:t>
            </a:r>
            <a:r>
              <a:rPr lang="en-GB" dirty="0">
                <a:latin typeface="Calibri"/>
                <a:ea typeface="Calibri"/>
                <a:cs typeface="Calibri"/>
                <a:sym typeface="Calibri"/>
              </a:rPr>
              <a:t> </a:t>
            </a:r>
            <a:r>
              <a:rPr lang="en-GB" dirty="0" err="1">
                <a:latin typeface="Calibri"/>
                <a:ea typeface="Calibri"/>
                <a:cs typeface="Calibri"/>
                <a:sym typeface="Calibri"/>
              </a:rPr>
              <a:t>individualizados</a:t>
            </a:r>
            <a:r>
              <a:rPr lang="en-GB" dirty="0">
                <a:latin typeface="Calibri"/>
                <a:ea typeface="Calibri"/>
                <a:cs typeface="Calibri"/>
                <a:sym typeface="Calibri"/>
              </a:rPr>
              <a:t> se </a:t>
            </a:r>
            <a:r>
              <a:rPr lang="en-GB" dirty="0" err="1">
                <a:latin typeface="Calibri"/>
                <a:ea typeface="Calibri"/>
                <a:cs typeface="Calibri"/>
                <a:sym typeface="Calibri"/>
              </a:rPr>
              <a:t>aplica</a:t>
            </a:r>
            <a:r>
              <a:rPr lang="en-GB" dirty="0">
                <a:latin typeface="Calibri"/>
                <a:ea typeface="Calibri"/>
                <a:cs typeface="Calibri"/>
                <a:sym typeface="Calibri"/>
              </a:rPr>
              <a:t> </a:t>
            </a:r>
            <a:r>
              <a:rPr lang="en-GB" dirty="0" err="1">
                <a:latin typeface="Calibri"/>
                <a:ea typeface="Calibri"/>
                <a:cs typeface="Calibri"/>
                <a:sym typeface="Calibri"/>
              </a:rPr>
              <a:t>igualmente</a:t>
            </a:r>
            <a:r>
              <a:rPr lang="en-GB" dirty="0">
                <a:latin typeface="Calibri"/>
                <a:ea typeface="Calibri"/>
                <a:cs typeface="Calibri"/>
                <a:sym typeface="Calibri"/>
              </a:rPr>
              <a:t> </a:t>
            </a:r>
            <a:r>
              <a:rPr lang="en-GB" dirty="0" err="1">
                <a:latin typeface="Calibri"/>
                <a:ea typeface="Calibri"/>
                <a:cs typeface="Calibri"/>
                <a:sym typeface="Calibri"/>
              </a:rPr>
              <a:t>aos</a:t>
            </a:r>
            <a:r>
              <a:rPr lang="en-GB" dirty="0">
                <a:latin typeface="Calibri"/>
                <a:ea typeface="Calibri"/>
                <a:cs typeface="Calibri"/>
                <a:sym typeface="Calibri"/>
              </a:rPr>
              <a:t> </a:t>
            </a:r>
            <a:r>
              <a:rPr lang="en-GB" dirty="0" err="1">
                <a:latin typeface="Calibri"/>
                <a:ea typeface="Calibri"/>
                <a:cs typeface="Calibri"/>
                <a:sym typeface="Calibri"/>
              </a:rPr>
              <a:t>membros</a:t>
            </a:r>
            <a:r>
              <a:rPr lang="en-GB" dirty="0">
                <a:latin typeface="Calibri"/>
                <a:ea typeface="Calibri"/>
                <a:cs typeface="Calibri"/>
                <a:sym typeface="Calibri"/>
              </a:rPr>
              <a:t> da equipe, </a:t>
            </a:r>
            <a:r>
              <a:rPr lang="en-GB" dirty="0" err="1">
                <a:latin typeface="Calibri"/>
                <a:ea typeface="Calibri"/>
                <a:cs typeface="Calibri"/>
                <a:sym typeface="Calibri"/>
              </a:rPr>
              <a:t>familiares</a:t>
            </a:r>
            <a:r>
              <a:rPr lang="en-GB" dirty="0">
                <a:latin typeface="Calibri"/>
                <a:ea typeface="Calibri"/>
                <a:cs typeface="Calibri"/>
                <a:sym typeface="Calibri"/>
              </a:rPr>
              <a:t> e </a:t>
            </a:r>
            <a:r>
              <a:rPr lang="en-GB" dirty="0" err="1">
                <a:latin typeface="Calibri"/>
                <a:ea typeface="Calibri"/>
                <a:cs typeface="Calibri"/>
                <a:sym typeface="Calibri"/>
              </a:rPr>
              <a:t>parceiros</a:t>
            </a:r>
            <a:r>
              <a:rPr lang="en-GB" dirty="0">
                <a:latin typeface="Calibri"/>
                <a:ea typeface="Calibri"/>
                <a:cs typeface="Calibri"/>
                <a:sym typeface="Calibri"/>
              </a:rPr>
              <a:t> de </a:t>
            </a:r>
            <a:r>
              <a:rPr lang="en-GB" dirty="0" err="1">
                <a:latin typeface="Calibri"/>
                <a:ea typeface="Calibri"/>
                <a:cs typeface="Calibri"/>
                <a:sym typeface="Calibri"/>
              </a:rPr>
              <a:t>cuidados</a:t>
            </a:r>
            <a:r>
              <a:rPr lang="en-GB" dirty="0">
                <a:latin typeface="Calibri"/>
                <a:ea typeface="Calibri"/>
                <a:cs typeface="Calibri"/>
                <a:sym typeface="Calibri"/>
              </a:rPr>
              <a:t>. Todos </a:t>
            </a:r>
            <a:r>
              <a:rPr lang="en-GB" dirty="0" err="1">
                <a:latin typeface="Calibri"/>
                <a:ea typeface="Calibri"/>
                <a:cs typeface="Calibri"/>
                <a:sym typeface="Calibri"/>
              </a:rPr>
              <a:t>têm</a:t>
            </a:r>
            <a:r>
              <a:rPr lang="en-GB" dirty="0">
                <a:latin typeface="Calibri"/>
                <a:ea typeface="Calibri"/>
                <a:cs typeface="Calibri"/>
                <a:sym typeface="Calibri"/>
              </a:rPr>
              <a:t> </a:t>
            </a:r>
            <a:r>
              <a:rPr lang="en-GB" dirty="0" err="1">
                <a:latin typeface="Calibri"/>
                <a:ea typeface="Calibri"/>
                <a:cs typeface="Calibri"/>
                <a:sym typeface="Calibri"/>
              </a:rPr>
              <a:t>sensibilidades</a:t>
            </a:r>
            <a:r>
              <a:rPr lang="en-GB" dirty="0">
                <a:latin typeface="Calibri"/>
                <a:ea typeface="Calibri"/>
                <a:cs typeface="Calibri"/>
                <a:sym typeface="Calibri"/>
              </a:rPr>
              <a:t> que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afetar</a:t>
            </a:r>
            <a:r>
              <a:rPr lang="en-GB" dirty="0">
                <a:latin typeface="Calibri"/>
                <a:ea typeface="Calibri"/>
                <a:cs typeface="Calibri"/>
                <a:sym typeface="Calibri"/>
              </a:rPr>
              <a:t> </a:t>
            </a:r>
            <a:r>
              <a:rPr lang="en-GB" dirty="0" err="1">
                <a:latin typeface="Calibri"/>
                <a:ea typeface="Calibri"/>
                <a:cs typeface="Calibri"/>
                <a:sym typeface="Calibri"/>
              </a:rPr>
              <a:t>seu</a:t>
            </a:r>
            <a:r>
              <a:rPr lang="en-GB" dirty="0">
                <a:latin typeface="Calibri"/>
                <a:ea typeface="Calibri"/>
                <a:cs typeface="Calibri"/>
                <a:sym typeface="Calibri"/>
              </a:rPr>
              <a:t> </a:t>
            </a:r>
            <a:r>
              <a:rPr lang="en-GB" dirty="0" err="1">
                <a:latin typeface="Calibri"/>
                <a:ea typeface="Calibri"/>
                <a:cs typeface="Calibri"/>
                <a:sym typeface="Calibri"/>
              </a:rPr>
              <a:t>comportamento</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determinadas</a:t>
            </a:r>
            <a:r>
              <a:rPr lang="en-GB" dirty="0">
                <a:latin typeface="Calibri"/>
                <a:ea typeface="Calibri"/>
                <a:cs typeface="Calibri"/>
                <a:sym typeface="Calibri"/>
              </a:rPr>
              <a:t> </a:t>
            </a:r>
            <a:r>
              <a:rPr lang="en-GB" dirty="0" err="1">
                <a:latin typeface="Calibri"/>
                <a:ea typeface="Calibri"/>
                <a:cs typeface="Calibri"/>
                <a:sym typeface="Calibri"/>
              </a:rPr>
              <a:t>situações</a:t>
            </a:r>
            <a:r>
              <a:rPr lang="en-GB" dirty="0">
                <a:latin typeface="Calibri"/>
                <a:ea typeface="Calibri"/>
                <a:cs typeface="Calibri"/>
                <a:sym typeface="Calibri"/>
              </a:rPr>
              <a:t>. Todos </a:t>
            </a:r>
            <a:r>
              <a:rPr lang="en-GB" dirty="0" err="1">
                <a:latin typeface="Calibri"/>
                <a:ea typeface="Calibri"/>
                <a:cs typeface="Calibri"/>
                <a:sym typeface="Calibri"/>
              </a:rPr>
              <a:t>devem</a:t>
            </a:r>
            <a:r>
              <a:rPr lang="en-GB" dirty="0">
                <a:latin typeface="Calibri"/>
                <a:ea typeface="Calibri"/>
                <a:cs typeface="Calibri"/>
                <a:sym typeface="Calibri"/>
              </a:rPr>
              <a:t> </a:t>
            </a:r>
            <a:r>
              <a:rPr lang="en-GB" dirty="0" err="1">
                <a:latin typeface="Calibri"/>
                <a:ea typeface="Calibri"/>
                <a:cs typeface="Calibri"/>
                <a:sym typeface="Calibri"/>
              </a:rPr>
              <a:t>tentar</a:t>
            </a:r>
            <a:r>
              <a:rPr lang="en-GB" dirty="0">
                <a:latin typeface="Calibri"/>
                <a:ea typeface="Calibri"/>
                <a:cs typeface="Calibri"/>
                <a:sym typeface="Calibri"/>
              </a:rPr>
              <a:t> </a:t>
            </a:r>
            <a:r>
              <a:rPr lang="en-GB" dirty="0" err="1">
                <a:latin typeface="Calibri"/>
                <a:ea typeface="Calibri"/>
                <a:cs typeface="Calibri"/>
                <a:sym typeface="Calibri"/>
              </a:rPr>
              <a:t>aprender</a:t>
            </a:r>
            <a:r>
              <a:rPr lang="en-GB" dirty="0">
                <a:latin typeface="Calibri"/>
                <a:ea typeface="Calibri"/>
                <a:cs typeface="Calibri"/>
                <a:sym typeface="Calibri"/>
              </a:rPr>
              <a:t> e </a:t>
            </a:r>
            <a:r>
              <a:rPr lang="en-GB" dirty="0" err="1">
                <a:latin typeface="Calibri"/>
                <a:ea typeface="Calibri"/>
                <a:cs typeface="Calibri"/>
                <a:sym typeface="Calibri"/>
              </a:rPr>
              <a:t>compreender</a:t>
            </a:r>
            <a:r>
              <a:rPr lang="en-GB" dirty="0">
                <a:latin typeface="Calibri"/>
                <a:ea typeface="Calibri"/>
                <a:cs typeface="Calibri"/>
                <a:sym typeface="Calibri"/>
              </a:rPr>
              <a:t> </a:t>
            </a:r>
            <a:r>
              <a:rPr lang="en-GB" dirty="0" err="1">
                <a:latin typeface="Calibri"/>
                <a:ea typeface="Calibri"/>
                <a:cs typeface="Calibri"/>
                <a:sym typeface="Calibri"/>
              </a:rPr>
              <a:t>suas</a:t>
            </a:r>
            <a:r>
              <a:rPr lang="en-GB" dirty="0">
                <a:latin typeface="Calibri"/>
                <a:ea typeface="Calibri"/>
                <a:cs typeface="Calibri"/>
                <a:sym typeface="Calibri"/>
              </a:rPr>
              <a:t> </a:t>
            </a:r>
            <a:r>
              <a:rPr lang="en-GB" dirty="0" err="1">
                <a:latin typeface="Calibri"/>
                <a:ea typeface="Calibri"/>
                <a:cs typeface="Calibri"/>
                <a:sym typeface="Calibri"/>
              </a:rPr>
              <a:t>próprias</a:t>
            </a:r>
            <a:r>
              <a:rPr lang="en-GB" dirty="0">
                <a:latin typeface="Calibri"/>
                <a:ea typeface="Calibri"/>
                <a:cs typeface="Calibri"/>
                <a:sym typeface="Calibri"/>
              </a:rPr>
              <a:t> </a:t>
            </a:r>
            <a:r>
              <a:rPr lang="en-GB" dirty="0" err="1">
                <a:latin typeface="Calibri"/>
                <a:ea typeface="Calibri"/>
                <a:cs typeface="Calibri"/>
                <a:sym typeface="Calibri"/>
              </a:rPr>
              <a:t>sensibilidades</a:t>
            </a:r>
            <a:r>
              <a:rPr lang="en-GB" dirty="0">
                <a:latin typeface="Calibri"/>
                <a:ea typeface="Calibri"/>
                <a:cs typeface="Calibri"/>
                <a:sym typeface="Calibri"/>
              </a:rPr>
              <a:t> e </a:t>
            </a:r>
            <a:r>
              <a:rPr lang="en-GB" dirty="0" err="1">
                <a:latin typeface="Calibri"/>
                <a:ea typeface="Calibri"/>
                <a:cs typeface="Calibri"/>
                <a:sym typeface="Calibri"/>
              </a:rPr>
              <a:t>estratégias</a:t>
            </a:r>
            <a:r>
              <a:rPr lang="en-GB" dirty="0">
                <a:latin typeface="Calibri"/>
                <a:ea typeface="Calibri"/>
                <a:cs typeface="Calibri"/>
                <a:sym typeface="Calibri"/>
              </a:rPr>
              <a:t> de </a:t>
            </a:r>
            <a:r>
              <a:rPr lang="en-GB" dirty="0" err="1">
                <a:latin typeface="Calibri"/>
                <a:ea typeface="Calibri"/>
                <a:cs typeface="Calibri"/>
                <a:sym typeface="Calibri"/>
              </a:rPr>
              <a:t>acalmia</a:t>
            </a:r>
            <a:r>
              <a:rPr lang="en-GB"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797" name="Google Shape;797;p9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98</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latin typeface="Calibri"/>
                <a:ea typeface="Calibri"/>
                <a:cs typeface="Calibri"/>
                <a:sym typeface="Calibri"/>
              </a:rPr>
              <a:t>Como um plano </a:t>
            </a:r>
            <a:r>
              <a:rPr lang="en-GB" b="1" dirty="0" err="1">
                <a:latin typeface="Calibri"/>
                <a:ea typeface="Calibri"/>
                <a:cs typeface="Calibri"/>
                <a:sym typeface="Calibri"/>
              </a:rPr>
              <a:t>individualizado</a:t>
            </a:r>
            <a:r>
              <a:rPr lang="en-GB" b="1" dirty="0">
                <a:latin typeface="Calibri"/>
                <a:ea typeface="Calibri"/>
                <a:cs typeface="Calibri"/>
                <a:sym typeface="Calibri"/>
              </a:rPr>
              <a:t> </a:t>
            </a:r>
            <a:r>
              <a:rPr lang="en-GB" b="1" dirty="0" err="1">
                <a:latin typeface="Calibri"/>
                <a:ea typeface="Calibri"/>
                <a:cs typeface="Calibri"/>
                <a:sym typeface="Calibri"/>
              </a:rPr>
              <a:t>deve</a:t>
            </a:r>
            <a:r>
              <a:rPr lang="en-GB" b="1" dirty="0">
                <a:latin typeface="Calibri"/>
                <a:ea typeface="Calibri"/>
                <a:cs typeface="Calibri"/>
                <a:sym typeface="Calibri"/>
              </a:rPr>
              <a:t> ser </a:t>
            </a:r>
            <a:r>
              <a:rPr lang="en-GB" b="1" dirty="0" err="1">
                <a:latin typeface="Calibri"/>
                <a:ea typeface="Calibri"/>
                <a:cs typeface="Calibri"/>
                <a:sym typeface="Calibri"/>
              </a:rPr>
              <a:t>desenvolvido</a:t>
            </a:r>
            <a:r>
              <a:rPr lang="en-GB" b="1" dirty="0">
                <a:latin typeface="Calibri"/>
                <a:ea typeface="Calibri"/>
                <a:cs typeface="Calibri"/>
                <a:sym typeface="Calibri"/>
              </a:rPr>
              <a:t> e </a:t>
            </a:r>
            <a:r>
              <a:rPr lang="en-GB" b="1" dirty="0" err="1">
                <a:latin typeface="Calibri"/>
                <a:ea typeface="Calibri"/>
                <a:cs typeface="Calibri"/>
                <a:sym typeface="Calibri"/>
              </a:rPr>
              <a:t>usado</a:t>
            </a:r>
            <a:r>
              <a:rPr lang="en-GB" b="1" dirty="0">
                <a:latin typeface="Calibri"/>
                <a:ea typeface="Calibri"/>
                <a:cs typeface="Calibri"/>
                <a:sym typeface="Calibri"/>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O plano </a:t>
            </a:r>
            <a:r>
              <a:rPr lang="en-GB" dirty="0" err="1">
                <a:latin typeface="Calibri"/>
                <a:ea typeface="Calibri"/>
                <a:cs typeface="Calibri"/>
                <a:sym typeface="Calibri"/>
              </a:rPr>
              <a:t>deve</a:t>
            </a:r>
            <a:r>
              <a:rPr lang="en-GB" dirty="0">
                <a:latin typeface="Calibri"/>
                <a:ea typeface="Calibri"/>
                <a:cs typeface="Calibri"/>
                <a:sym typeface="Calibri"/>
              </a:rPr>
              <a:t> ser </a:t>
            </a:r>
            <a:r>
              <a:rPr lang="en-GB" dirty="0" err="1">
                <a:latin typeface="Calibri"/>
                <a:ea typeface="Calibri"/>
                <a:cs typeface="Calibri"/>
                <a:sym typeface="Calibri"/>
              </a:rPr>
              <a:t>desenvolvido</a:t>
            </a:r>
            <a:r>
              <a:rPr lang="en-GB" dirty="0">
                <a:latin typeface="Calibri"/>
                <a:ea typeface="Calibri"/>
                <a:cs typeface="Calibri"/>
                <a:sym typeface="Calibri"/>
              </a:rPr>
              <a:t> pela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a:t>
            </a:r>
            <a:r>
              <a:rPr lang="en-GB" dirty="0" err="1">
                <a:latin typeface="Calibri"/>
                <a:ea typeface="Calibri"/>
                <a:cs typeface="Calibri"/>
                <a:sym typeface="Calibri"/>
              </a:rPr>
              <a:t>questão</a:t>
            </a:r>
            <a:r>
              <a:rPr lang="en-GB" dirty="0">
                <a:latin typeface="Calibri"/>
                <a:ea typeface="Calibri"/>
                <a:cs typeface="Calibri"/>
                <a:sym typeface="Calibri"/>
              </a:rPr>
              <a:t> e, se </a:t>
            </a:r>
            <a:r>
              <a:rPr lang="en-GB" dirty="0" err="1">
                <a:latin typeface="Calibri"/>
                <a:ea typeface="Calibri"/>
                <a:cs typeface="Calibri"/>
                <a:sym typeface="Calibri"/>
              </a:rPr>
              <a:t>desejar</a:t>
            </a:r>
            <a:r>
              <a:rPr lang="en-GB" dirty="0">
                <a:latin typeface="Calibri"/>
                <a:ea typeface="Calibri"/>
                <a:cs typeface="Calibri"/>
                <a:sym typeface="Calibri"/>
              </a:rPr>
              <a:t>, com o </a:t>
            </a:r>
            <a:r>
              <a:rPr lang="en-GB" dirty="0" err="1">
                <a:latin typeface="Calibri"/>
                <a:ea typeface="Calibri"/>
                <a:cs typeface="Calibri"/>
                <a:sym typeface="Calibri"/>
              </a:rPr>
              <a:t>apoio</a:t>
            </a:r>
            <a:r>
              <a:rPr lang="en-GB" dirty="0">
                <a:latin typeface="Calibri"/>
                <a:ea typeface="Calibri"/>
                <a:cs typeface="Calibri"/>
                <a:sym typeface="Calibri"/>
              </a:rPr>
              <a:t> de </a:t>
            </a:r>
            <a:r>
              <a:rPr lang="en-GB" dirty="0" err="1">
                <a:latin typeface="Calibri"/>
                <a:ea typeface="Calibri"/>
                <a:cs typeface="Calibri"/>
                <a:sym typeface="Calibri"/>
              </a:rPr>
              <a:t>outras</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 que </a:t>
            </a:r>
            <a:r>
              <a:rPr lang="en-GB" dirty="0" err="1">
                <a:latin typeface="Calibri"/>
                <a:ea typeface="Calibri"/>
                <a:cs typeface="Calibri"/>
                <a:sym typeface="Calibri"/>
              </a:rPr>
              <a:t>ela</a:t>
            </a:r>
            <a:r>
              <a:rPr lang="en-GB" dirty="0">
                <a:latin typeface="Calibri"/>
                <a:ea typeface="Calibri"/>
                <a:cs typeface="Calibri"/>
                <a:sym typeface="Calibri"/>
              </a:rPr>
              <a:t> </a:t>
            </a:r>
            <a:r>
              <a:rPr lang="en-GB" dirty="0" err="1">
                <a:latin typeface="Calibri"/>
                <a:ea typeface="Calibri"/>
                <a:cs typeface="Calibri"/>
                <a:sym typeface="Calibri"/>
              </a:rPr>
              <a:t>queira</a:t>
            </a:r>
            <a:r>
              <a:rPr lang="en-GB" dirty="0">
                <a:latin typeface="Calibri"/>
                <a:ea typeface="Calibri"/>
                <a:cs typeface="Calibri"/>
                <a:sym typeface="Calibri"/>
              </a:rPr>
              <a:t> </a:t>
            </a:r>
            <a:r>
              <a:rPr lang="en-GB" dirty="0" err="1">
                <a:latin typeface="Calibri"/>
                <a:ea typeface="Calibri"/>
                <a:cs typeface="Calibri"/>
                <a:sym typeface="Calibri"/>
              </a:rPr>
              <a:t>envolver</a:t>
            </a:r>
            <a:r>
              <a:rPr lang="en-GB" dirty="0">
                <a:latin typeface="Calibri"/>
                <a:ea typeface="Calibri"/>
                <a:cs typeface="Calibri"/>
                <a:sym typeface="Calibri"/>
              </a:rPr>
              <a:t>. </a:t>
            </a:r>
            <a:r>
              <a:rPr lang="en-GB" dirty="0" err="1">
                <a:latin typeface="Calibri"/>
                <a:ea typeface="Calibri"/>
                <a:cs typeface="Calibri"/>
                <a:sym typeface="Calibri"/>
              </a:rPr>
              <a:t>Estas</a:t>
            </a:r>
            <a:r>
              <a:rPr lang="en-GB" dirty="0">
                <a:latin typeface="Calibri"/>
                <a:ea typeface="Calibri"/>
                <a:cs typeface="Calibri"/>
                <a:sym typeface="Calibri"/>
              </a:rPr>
              <a:t> </a:t>
            </a:r>
            <a:r>
              <a:rPr lang="en-GB" dirty="0" err="1">
                <a:latin typeface="Calibri"/>
                <a:ea typeface="Calibri"/>
                <a:cs typeface="Calibri"/>
                <a:sym typeface="Calibri"/>
              </a:rPr>
              <a:t>podem</a:t>
            </a:r>
            <a:r>
              <a:rPr lang="en-GB" dirty="0">
                <a:latin typeface="Calibri"/>
                <a:ea typeface="Calibri"/>
                <a:cs typeface="Calibri"/>
                <a:sym typeface="Calibri"/>
              </a:rPr>
              <a:t> </a:t>
            </a:r>
            <a:r>
              <a:rPr lang="en-GB" dirty="0" err="1">
                <a:latin typeface="Calibri"/>
                <a:ea typeface="Calibri"/>
                <a:cs typeface="Calibri"/>
                <a:sym typeface="Calibri"/>
              </a:rPr>
              <a:t>incluir</a:t>
            </a:r>
            <a:r>
              <a:rPr lang="en-GB" dirty="0">
                <a:latin typeface="Calibri"/>
                <a:ea typeface="Calibri"/>
                <a:cs typeface="Calibri"/>
                <a:sym typeface="Calibri"/>
              </a:rPr>
              <a:t> </a:t>
            </a:r>
            <a:r>
              <a:rPr lang="en-GB" dirty="0" err="1">
                <a:latin typeface="Calibri"/>
                <a:ea typeface="Calibri"/>
                <a:cs typeface="Calibri"/>
                <a:sym typeface="Calibri"/>
              </a:rPr>
              <a:t>familiares</a:t>
            </a:r>
            <a:r>
              <a:rPr lang="en-GB" dirty="0">
                <a:latin typeface="Calibri"/>
                <a:ea typeface="Calibri"/>
                <a:cs typeface="Calibri"/>
                <a:sym typeface="Calibri"/>
              </a:rPr>
              <a:t>, </a:t>
            </a:r>
            <a:r>
              <a:rPr lang="en-GB" dirty="0" err="1">
                <a:latin typeface="Calibri"/>
                <a:ea typeface="Calibri"/>
                <a:cs typeface="Calibri"/>
                <a:sym typeface="Calibri"/>
              </a:rPr>
              <a:t>profissionais</a:t>
            </a:r>
            <a:r>
              <a:rPr lang="en-GB" dirty="0">
                <a:latin typeface="Calibri"/>
                <a:ea typeface="Calibri"/>
                <a:cs typeface="Calibri"/>
                <a:sym typeface="Calibri"/>
              </a:rPr>
              <a:t> de </a:t>
            </a:r>
            <a:r>
              <a:rPr lang="en-GB" dirty="0" err="1">
                <a:latin typeface="Calibri"/>
                <a:ea typeface="Calibri"/>
                <a:cs typeface="Calibri"/>
                <a:sym typeface="Calibri"/>
              </a:rPr>
              <a:t>saúde</a:t>
            </a:r>
            <a:r>
              <a:rPr lang="en-GB" dirty="0">
                <a:latin typeface="Calibri"/>
                <a:ea typeface="Calibri"/>
                <a:cs typeface="Calibri"/>
                <a:sym typeface="Calibri"/>
              </a:rPr>
              <a:t> mental e </a:t>
            </a:r>
            <a:r>
              <a:rPr lang="en-GB" dirty="0" err="1">
                <a:latin typeface="Calibri"/>
                <a:ea typeface="Calibri"/>
                <a:cs typeface="Calibri"/>
                <a:sym typeface="Calibri"/>
              </a:rPr>
              <a:t>áreas</a:t>
            </a:r>
            <a:r>
              <a:rPr lang="en-GB" dirty="0">
                <a:latin typeface="Calibri"/>
                <a:ea typeface="Calibri"/>
                <a:cs typeface="Calibri"/>
                <a:sym typeface="Calibri"/>
              </a:rPr>
              <a:t> </a:t>
            </a:r>
            <a:r>
              <a:rPr lang="en-GB" dirty="0" err="1">
                <a:latin typeface="Calibri"/>
                <a:ea typeface="Calibri"/>
                <a:cs typeface="Calibri"/>
                <a:sym typeface="Calibri"/>
              </a:rPr>
              <a:t>afins</a:t>
            </a:r>
            <a:r>
              <a:rPr lang="en-GB" dirty="0">
                <a:latin typeface="Calibri"/>
                <a:ea typeface="Calibri"/>
                <a:cs typeface="Calibri"/>
                <a:sym typeface="Calibri"/>
              </a:rPr>
              <a:t>, </a:t>
            </a:r>
            <a:r>
              <a:rPr lang="en-GB" dirty="0" err="1">
                <a:latin typeface="Calibri"/>
                <a:ea typeface="Calibri"/>
                <a:cs typeface="Calibri"/>
                <a:sym typeface="Calibri"/>
              </a:rPr>
              <a:t>colegas</a:t>
            </a:r>
            <a:r>
              <a:rPr lang="en-GB" dirty="0">
                <a:latin typeface="Calibri"/>
                <a:ea typeface="Calibri"/>
                <a:cs typeface="Calibri"/>
                <a:sym typeface="Calibri"/>
              </a:rPr>
              <a:t>, etc.</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A </a:t>
            </a:r>
            <a:r>
              <a:rPr lang="en-GB" dirty="0" err="1">
                <a:latin typeface="Calibri"/>
                <a:ea typeface="Calibri"/>
                <a:cs typeface="Calibri"/>
                <a:sym typeface="Calibri"/>
              </a:rPr>
              <a:t>pessoa</a:t>
            </a:r>
            <a:r>
              <a:rPr lang="en-GB" dirty="0">
                <a:latin typeface="Calibri"/>
                <a:ea typeface="Calibri"/>
                <a:cs typeface="Calibri"/>
                <a:sym typeface="Calibri"/>
              </a:rPr>
              <a:t> para </a:t>
            </a:r>
            <a:r>
              <a:rPr lang="en-GB" dirty="0" err="1">
                <a:latin typeface="Calibri"/>
                <a:ea typeface="Calibri"/>
                <a:cs typeface="Calibri"/>
                <a:sym typeface="Calibri"/>
              </a:rPr>
              <a:t>quem</a:t>
            </a:r>
            <a:r>
              <a:rPr lang="en-GB" dirty="0">
                <a:latin typeface="Calibri"/>
                <a:ea typeface="Calibri"/>
                <a:cs typeface="Calibri"/>
                <a:sym typeface="Calibri"/>
              </a:rPr>
              <a:t> o plano </a:t>
            </a:r>
            <a:r>
              <a:rPr lang="en-GB" dirty="0" err="1">
                <a:latin typeface="Calibri"/>
                <a:ea typeface="Calibri"/>
                <a:cs typeface="Calibri"/>
                <a:sym typeface="Calibri"/>
              </a:rPr>
              <a:t>é</a:t>
            </a:r>
            <a:r>
              <a:rPr lang="en-GB" dirty="0">
                <a:latin typeface="Calibri"/>
                <a:ea typeface="Calibri"/>
                <a:cs typeface="Calibri"/>
                <a:sym typeface="Calibri"/>
              </a:rPr>
              <a:t> </a:t>
            </a:r>
            <a:r>
              <a:rPr lang="en-GB" dirty="0" err="1">
                <a:latin typeface="Calibri"/>
                <a:ea typeface="Calibri"/>
                <a:cs typeface="Calibri"/>
                <a:sym typeface="Calibri"/>
              </a:rPr>
              <a:t>desenvolvido</a:t>
            </a:r>
            <a:r>
              <a:rPr lang="en-GB" dirty="0">
                <a:latin typeface="Calibri"/>
                <a:ea typeface="Calibri"/>
                <a:cs typeface="Calibri"/>
                <a:sym typeface="Calibri"/>
              </a:rPr>
              <a:t> decide o que </a:t>
            </a:r>
            <a:r>
              <a:rPr lang="en-GB" dirty="0" err="1">
                <a:latin typeface="Calibri"/>
                <a:ea typeface="Calibri"/>
                <a:cs typeface="Calibri"/>
                <a:sym typeface="Calibri"/>
              </a:rPr>
              <a:t>deve</a:t>
            </a:r>
            <a:r>
              <a:rPr lang="en-GB" dirty="0">
                <a:latin typeface="Calibri"/>
                <a:ea typeface="Calibri"/>
                <a:cs typeface="Calibri"/>
                <a:sym typeface="Calibri"/>
              </a:rPr>
              <a:t> </a:t>
            </a:r>
            <a:r>
              <a:rPr lang="en-GB" dirty="0" err="1">
                <a:latin typeface="Calibri"/>
                <a:ea typeface="Calibri"/>
                <a:cs typeface="Calibri"/>
                <a:sym typeface="Calibri"/>
              </a:rPr>
              <a:t>constar</a:t>
            </a:r>
            <a:r>
              <a:rPr lang="en-GB" dirty="0">
                <a:latin typeface="Calibri"/>
                <a:ea typeface="Calibri"/>
                <a:cs typeface="Calibri"/>
                <a:sym typeface="Calibri"/>
              </a:rPr>
              <a:t> no plano – e </a:t>
            </a:r>
            <a:r>
              <a:rPr lang="en-GB" dirty="0" err="1">
                <a:latin typeface="Calibri"/>
                <a:ea typeface="Calibri"/>
                <a:cs typeface="Calibri"/>
                <a:sym typeface="Calibri"/>
              </a:rPr>
              <a:t>não</a:t>
            </a:r>
            <a:r>
              <a:rPr lang="en-GB" dirty="0">
                <a:latin typeface="Calibri"/>
                <a:ea typeface="Calibri"/>
                <a:cs typeface="Calibri"/>
                <a:sym typeface="Calibri"/>
              </a:rPr>
              <a:t> </a:t>
            </a:r>
            <a:r>
              <a:rPr lang="en-GB" dirty="0" err="1">
                <a:latin typeface="Calibri"/>
                <a:ea typeface="Calibri"/>
                <a:cs typeface="Calibri"/>
                <a:sym typeface="Calibri"/>
              </a:rPr>
              <a:t>outras</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O plano </a:t>
            </a:r>
            <a:r>
              <a:rPr lang="en-GB" dirty="0" err="1">
                <a:latin typeface="Calibri"/>
                <a:ea typeface="Calibri"/>
                <a:cs typeface="Calibri"/>
                <a:sym typeface="Calibri"/>
              </a:rPr>
              <a:t>deve</a:t>
            </a:r>
            <a:r>
              <a:rPr lang="en-GB" dirty="0">
                <a:latin typeface="Calibri"/>
                <a:ea typeface="Calibri"/>
                <a:cs typeface="Calibri"/>
                <a:sym typeface="Calibri"/>
              </a:rPr>
              <a:t> ser </a:t>
            </a:r>
            <a:r>
              <a:rPr lang="en-GB" dirty="0" err="1">
                <a:latin typeface="Calibri"/>
                <a:ea typeface="Calibri"/>
                <a:cs typeface="Calibri"/>
                <a:sym typeface="Calibri"/>
              </a:rPr>
              <a:t>desenvolvido</a:t>
            </a:r>
            <a:r>
              <a:rPr lang="en-GB" dirty="0">
                <a:latin typeface="Calibri"/>
                <a:ea typeface="Calibri"/>
                <a:cs typeface="Calibri"/>
                <a:sym typeface="Calibri"/>
              </a:rPr>
              <a:t> </a:t>
            </a:r>
            <a:r>
              <a:rPr lang="en-GB" dirty="0" err="1">
                <a:latin typeface="Calibri"/>
                <a:ea typeface="Calibri"/>
                <a:cs typeface="Calibri"/>
                <a:sym typeface="Calibri"/>
              </a:rPr>
              <a:t>quando</a:t>
            </a:r>
            <a:r>
              <a:rPr lang="en-GB" dirty="0">
                <a:latin typeface="Calibri"/>
                <a:ea typeface="Calibri"/>
                <a:cs typeface="Calibri"/>
                <a:sym typeface="Calibri"/>
              </a:rPr>
              <a:t> a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estiver</a:t>
            </a:r>
            <a:r>
              <a:rPr lang="en-GB" dirty="0">
                <a:latin typeface="Calibri"/>
                <a:ea typeface="Calibri"/>
                <a:cs typeface="Calibri"/>
                <a:sym typeface="Calibri"/>
              </a:rPr>
              <a:t> </a:t>
            </a:r>
            <a:r>
              <a:rPr lang="en-GB" dirty="0" err="1">
                <a:latin typeface="Calibri"/>
                <a:ea typeface="Calibri"/>
                <a:cs typeface="Calibri"/>
                <a:sym typeface="Calibri"/>
              </a:rPr>
              <a:t>calma</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relaxada</a:t>
            </a:r>
            <a:r>
              <a:rPr lang="en-GB" dirty="0">
                <a:latin typeface="Calibri"/>
                <a:ea typeface="Calibri"/>
                <a:cs typeface="Calibri"/>
                <a:sym typeface="Calibri"/>
              </a:rPr>
              <a:t>.</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Quando </a:t>
            </a:r>
            <a:r>
              <a:rPr lang="en-GB" dirty="0" err="1">
                <a:latin typeface="Calibri"/>
                <a:ea typeface="Calibri"/>
                <a:cs typeface="Calibri"/>
                <a:sym typeface="Calibri"/>
              </a:rPr>
              <a:t>útil</a:t>
            </a:r>
            <a:r>
              <a:rPr lang="en-GB" dirty="0">
                <a:latin typeface="Calibri"/>
                <a:ea typeface="Calibri"/>
                <a:cs typeface="Calibri"/>
                <a:sym typeface="Calibri"/>
              </a:rPr>
              <a:t>, o plano </a:t>
            </a:r>
            <a:r>
              <a:rPr lang="en-GB" dirty="0" err="1">
                <a:latin typeface="Calibri"/>
                <a:ea typeface="Calibri"/>
                <a:cs typeface="Calibri"/>
                <a:sym typeface="Calibri"/>
              </a:rPr>
              <a:t>pode</a:t>
            </a:r>
            <a:r>
              <a:rPr lang="en-GB" dirty="0">
                <a:latin typeface="Calibri"/>
                <a:ea typeface="Calibri"/>
                <a:cs typeface="Calibri"/>
                <a:sym typeface="Calibri"/>
              </a:rPr>
              <a:t> ser </a:t>
            </a:r>
            <a:r>
              <a:rPr lang="en-GB" dirty="0" err="1">
                <a:latin typeface="Calibri"/>
                <a:ea typeface="Calibri"/>
                <a:cs typeface="Calibri"/>
                <a:sym typeface="Calibri"/>
              </a:rPr>
              <a:t>integrado</a:t>
            </a:r>
            <a:r>
              <a:rPr lang="en-GB" dirty="0">
                <a:latin typeface="Calibri"/>
                <a:ea typeface="Calibri"/>
                <a:cs typeface="Calibri"/>
                <a:sym typeface="Calibri"/>
              </a:rPr>
              <a:t> </a:t>
            </a:r>
            <a:r>
              <a:rPr lang="en-GB" dirty="0" err="1">
                <a:latin typeface="Calibri"/>
                <a:ea typeface="Calibri"/>
                <a:cs typeface="Calibri"/>
                <a:sym typeface="Calibri"/>
              </a:rPr>
              <a:t>ao</a:t>
            </a:r>
            <a:r>
              <a:rPr lang="en-GB" dirty="0">
                <a:latin typeface="Calibri"/>
                <a:ea typeface="Calibri"/>
                <a:cs typeface="Calibri"/>
                <a:sym typeface="Calibri"/>
              </a:rPr>
              <a:t> plano </a:t>
            </a:r>
            <a:r>
              <a:rPr lang="en-GB" dirty="0" err="1">
                <a:latin typeface="Calibri"/>
                <a:ea typeface="Calibri"/>
                <a:cs typeface="Calibri"/>
                <a:sym typeface="Calibri"/>
              </a:rPr>
              <a:t>geral</a:t>
            </a:r>
            <a:r>
              <a:rPr lang="en-GB" dirty="0">
                <a:latin typeface="Calibri"/>
                <a:ea typeface="Calibri"/>
                <a:cs typeface="Calibri"/>
                <a:sym typeface="Calibri"/>
              </a:rPr>
              <a:t> de </a:t>
            </a:r>
            <a:r>
              <a:rPr lang="en-GB" dirty="0" err="1">
                <a:latin typeface="Calibri"/>
                <a:ea typeface="Calibri"/>
                <a:cs typeface="Calibri"/>
                <a:sym typeface="Calibri"/>
              </a:rPr>
              <a:t>recuperação</a:t>
            </a:r>
            <a:r>
              <a:rPr lang="en-GB" dirty="0">
                <a:latin typeface="Calibri"/>
                <a:ea typeface="Calibri"/>
                <a:cs typeface="Calibri"/>
                <a:sym typeface="Calibri"/>
              </a:rPr>
              <a:t> da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consulte</a:t>
            </a:r>
            <a:r>
              <a:rPr lang="en-GB" dirty="0">
                <a:latin typeface="Calibri"/>
                <a:ea typeface="Calibri"/>
                <a:cs typeface="Calibri"/>
                <a:sym typeface="Calibri"/>
              </a:rPr>
              <a:t> o </a:t>
            </a:r>
            <a:r>
              <a:rPr lang="en-GB" dirty="0" err="1">
                <a:latin typeface="Calibri"/>
                <a:ea typeface="Calibri"/>
                <a:cs typeface="Calibri"/>
                <a:sym typeface="Calibri"/>
              </a:rPr>
              <a:t>módulo</a:t>
            </a:r>
            <a:r>
              <a:rPr lang="en-GB" dirty="0">
                <a:latin typeface="Calibri"/>
                <a:ea typeface="Calibri"/>
                <a:cs typeface="Calibri"/>
                <a:sym typeface="Calibri"/>
              </a:rPr>
              <a:t> </a:t>
            </a:r>
            <a:r>
              <a:rPr lang="en-GB" dirty="0" err="1">
                <a:latin typeface="Calibri"/>
                <a:ea typeface="Calibri"/>
                <a:cs typeface="Calibri"/>
                <a:sym typeface="Calibri"/>
              </a:rPr>
              <a:t>sobre</a:t>
            </a:r>
            <a:r>
              <a:rPr lang="en-GB" dirty="0">
                <a:latin typeface="Calibri"/>
                <a:ea typeface="Calibri"/>
                <a:cs typeface="Calibri"/>
                <a:sym typeface="Calibri"/>
              </a:rPr>
              <a:t> </a:t>
            </a:r>
            <a:r>
              <a:rPr lang="en-GB" i="1" dirty="0" err="1">
                <a:latin typeface="Calibri"/>
                <a:ea typeface="Calibri"/>
                <a:cs typeface="Calibri"/>
                <a:sym typeface="Calibri"/>
              </a:rPr>
              <a:t>práticas</a:t>
            </a:r>
            <a:r>
              <a:rPr lang="en-GB" i="1" dirty="0">
                <a:latin typeface="Calibri"/>
                <a:ea typeface="Calibri"/>
                <a:cs typeface="Calibri"/>
                <a:sym typeface="Calibri"/>
              </a:rPr>
              <a:t> de </a:t>
            </a:r>
            <a:r>
              <a:rPr lang="en-GB" i="1" dirty="0" err="1">
                <a:latin typeface="Calibri"/>
                <a:ea typeface="Calibri"/>
                <a:cs typeface="Calibri"/>
                <a:sym typeface="Calibri"/>
              </a:rPr>
              <a:t>recuperação</a:t>
            </a:r>
            <a:r>
              <a:rPr lang="en-GB" i="1" dirty="0">
                <a:latin typeface="Calibri"/>
                <a:ea typeface="Calibri"/>
                <a:cs typeface="Calibri"/>
                <a:sym typeface="Calibri"/>
              </a:rPr>
              <a:t> para </a:t>
            </a:r>
            <a:r>
              <a:rPr lang="en-GB" i="1" dirty="0" err="1">
                <a:latin typeface="Calibri"/>
                <a:ea typeface="Calibri"/>
                <a:cs typeface="Calibri"/>
                <a:sym typeface="Calibri"/>
              </a:rPr>
              <a:t>saúde</a:t>
            </a:r>
            <a:r>
              <a:rPr lang="en-GB" i="1" dirty="0">
                <a:latin typeface="Calibri"/>
                <a:ea typeface="Calibri"/>
                <a:cs typeface="Calibri"/>
                <a:sym typeface="Calibri"/>
              </a:rPr>
              <a:t> mental e </a:t>
            </a:r>
            <a:r>
              <a:rPr lang="en-GB" i="1" dirty="0" err="1">
                <a:latin typeface="Calibri"/>
                <a:ea typeface="Calibri"/>
                <a:cs typeface="Calibri"/>
                <a:sym typeface="Calibri"/>
              </a:rPr>
              <a:t>bem-estar</a:t>
            </a:r>
            <a:r>
              <a:rPr lang="en-GB" dirty="0">
                <a:latin typeface="Calibri"/>
                <a:ea typeface="Calibri"/>
                <a:cs typeface="Calibri"/>
                <a:sym typeface="Calibri"/>
              </a:rPr>
              <a:t>). </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dirty="0">
                <a:latin typeface="Calibri"/>
                <a:ea typeface="Calibri"/>
                <a:cs typeface="Calibri"/>
                <a:sym typeface="Calibri"/>
              </a:rPr>
              <a:t>Se a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desejar</a:t>
            </a:r>
            <a:r>
              <a:rPr lang="en-GB" dirty="0">
                <a:latin typeface="Calibri"/>
                <a:ea typeface="Calibri"/>
                <a:cs typeface="Calibri"/>
                <a:sym typeface="Calibri"/>
              </a:rPr>
              <a:t>, </a:t>
            </a:r>
            <a:r>
              <a:rPr lang="en-GB" dirty="0" err="1">
                <a:latin typeface="Calibri"/>
                <a:ea typeface="Calibri"/>
                <a:cs typeface="Calibri"/>
                <a:sym typeface="Calibri"/>
              </a:rPr>
              <a:t>os</a:t>
            </a:r>
            <a:r>
              <a:rPr lang="en-GB" dirty="0">
                <a:latin typeface="Calibri"/>
                <a:ea typeface="Calibri"/>
                <a:cs typeface="Calibri"/>
                <a:sym typeface="Calibri"/>
              </a:rPr>
              <a:t> </a:t>
            </a:r>
            <a:r>
              <a:rPr lang="en-GB" dirty="0" err="1">
                <a:latin typeface="Calibri"/>
                <a:ea typeface="Calibri"/>
                <a:cs typeface="Calibri"/>
                <a:sym typeface="Calibri"/>
              </a:rPr>
              <a:t>planos</a:t>
            </a:r>
            <a:r>
              <a:rPr lang="en-GB" dirty="0">
                <a:latin typeface="Calibri"/>
                <a:ea typeface="Calibri"/>
                <a:cs typeface="Calibri"/>
                <a:sym typeface="Calibri"/>
              </a:rPr>
              <a:t> </a:t>
            </a:r>
            <a:r>
              <a:rPr lang="en-GB" dirty="0" err="1">
                <a:latin typeface="Calibri"/>
                <a:ea typeface="Calibri"/>
                <a:cs typeface="Calibri"/>
                <a:sym typeface="Calibri"/>
              </a:rPr>
              <a:t>devem</a:t>
            </a:r>
            <a:r>
              <a:rPr lang="en-GB" dirty="0">
                <a:latin typeface="Calibri"/>
                <a:ea typeface="Calibri"/>
                <a:cs typeface="Calibri"/>
                <a:sym typeface="Calibri"/>
              </a:rPr>
              <a:t> ser </a:t>
            </a:r>
            <a:r>
              <a:rPr lang="en-GB" dirty="0" err="1">
                <a:latin typeface="Calibri"/>
                <a:ea typeface="Calibri"/>
                <a:cs typeface="Calibri"/>
                <a:sym typeface="Calibri"/>
              </a:rPr>
              <a:t>facilmente</a:t>
            </a:r>
            <a:r>
              <a:rPr lang="en-GB" dirty="0">
                <a:latin typeface="Calibri"/>
                <a:ea typeface="Calibri"/>
                <a:cs typeface="Calibri"/>
                <a:sym typeface="Calibri"/>
              </a:rPr>
              <a:t> </a:t>
            </a:r>
            <a:r>
              <a:rPr lang="en-GB" dirty="0" err="1">
                <a:latin typeface="Calibri"/>
                <a:ea typeface="Calibri"/>
                <a:cs typeface="Calibri"/>
                <a:sym typeface="Calibri"/>
              </a:rPr>
              <a:t>acessíveis</a:t>
            </a:r>
            <a:r>
              <a:rPr lang="en-GB" dirty="0">
                <a:latin typeface="Calibri"/>
                <a:ea typeface="Calibri"/>
                <a:cs typeface="Calibri"/>
                <a:sym typeface="Calibri"/>
              </a:rPr>
              <a:t> à equipe de </a:t>
            </a:r>
            <a:r>
              <a:rPr lang="en-GB" dirty="0" err="1">
                <a:latin typeface="Calibri"/>
                <a:ea typeface="Calibri"/>
                <a:cs typeface="Calibri"/>
                <a:sym typeface="Calibri"/>
              </a:rPr>
              <a:t>saúde</a:t>
            </a:r>
            <a:r>
              <a:rPr lang="en-GB" dirty="0">
                <a:latin typeface="Calibri"/>
                <a:ea typeface="Calibri"/>
                <a:cs typeface="Calibri"/>
                <a:sym typeface="Calibri"/>
              </a:rPr>
              <a:t>, equipes de </a:t>
            </a:r>
            <a:r>
              <a:rPr lang="en-GB" dirty="0" err="1">
                <a:latin typeface="Calibri"/>
                <a:ea typeface="Calibri"/>
                <a:cs typeface="Calibri"/>
                <a:sym typeface="Calibri"/>
              </a:rPr>
              <a:t>resposta</a:t>
            </a:r>
            <a:r>
              <a:rPr lang="en-GB" dirty="0">
                <a:latin typeface="Calibri"/>
                <a:ea typeface="Calibri"/>
                <a:cs typeface="Calibri"/>
                <a:sym typeface="Calibri"/>
              </a:rPr>
              <a:t> e </a:t>
            </a:r>
            <a:r>
              <a:rPr lang="en-GB" dirty="0" err="1">
                <a:latin typeface="Calibri"/>
                <a:ea typeface="Calibri"/>
                <a:cs typeface="Calibri"/>
                <a:sym typeface="Calibri"/>
              </a:rPr>
              <a:t>outras</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relevantes</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exemplo</a:t>
            </a:r>
            <a:r>
              <a:rPr lang="en-GB" dirty="0">
                <a:latin typeface="Calibri"/>
                <a:ea typeface="Calibri"/>
                <a:cs typeface="Calibri"/>
                <a:sym typeface="Calibri"/>
              </a:rPr>
              <a:t>, </a:t>
            </a:r>
            <a:r>
              <a:rPr lang="en-GB" dirty="0" err="1">
                <a:latin typeface="Calibri"/>
                <a:ea typeface="Calibri"/>
                <a:cs typeface="Calibri"/>
                <a:sym typeface="Calibri"/>
              </a:rPr>
              <a:t>mantidos</a:t>
            </a:r>
            <a:r>
              <a:rPr lang="en-GB" dirty="0">
                <a:latin typeface="Calibri"/>
                <a:ea typeface="Calibri"/>
                <a:cs typeface="Calibri"/>
                <a:sym typeface="Calibri"/>
              </a:rPr>
              <a:t> </a:t>
            </a:r>
            <a:r>
              <a:rPr lang="en-GB" dirty="0" err="1">
                <a:latin typeface="Calibri"/>
                <a:ea typeface="Calibri"/>
                <a:cs typeface="Calibri"/>
                <a:sym typeface="Calibri"/>
              </a:rPr>
              <a:t>nos</a:t>
            </a:r>
            <a:r>
              <a:rPr lang="en-GB" dirty="0">
                <a:latin typeface="Calibri"/>
                <a:ea typeface="Calibri"/>
                <a:cs typeface="Calibri"/>
                <a:sym typeface="Calibri"/>
              </a:rPr>
              <a:t> </a:t>
            </a:r>
            <a:r>
              <a:rPr lang="en-GB" dirty="0" err="1">
                <a:latin typeface="Calibri"/>
                <a:ea typeface="Calibri"/>
                <a:cs typeface="Calibri"/>
                <a:sym typeface="Calibri"/>
              </a:rPr>
              <a:t>registros</a:t>
            </a:r>
            <a:r>
              <a:rPr lang="en-GB" dirty="0">
                <a:latin typeface="Calibri"/>
                <a:ea typeface="Calibri"/>
                <a:cs typeface="Calibri"/>
                <a:sym typeface="Calibri"/>
              </a:rPr>
              <a:t> </a:t>
            </a:r>
            <a:r>
              <a:rPr lang="en-GB" dirty="0" err="1">
                <a:latin typeface="Calibri"/>
                <a:ea typeface="Calibri"/>
                <a:cs typeface="Calibri"/>
                <a:sym typeface="Calibri"/>
              </a:rPr>
              <a:t>médicos</a:t>
            </a:r>
            <a:r>
              <a:rPr lang="en-GB" dirty="0">
                <a:latin typeface="Calibri"/>
                <a:ea typeface="Calibri"/>
                <a:cs typeface="Calibri"/>
                <a:sym typeface="Calibri"/>
              </a:rPr>
              <a:t> do </a:t>
            </a:r>
            <a:r>
              <a:rPr lang="en-GB" dirty="0" err="1">
                <a:latin typeface="Calibri"/>
                <a:ea typeface="Calibri"/>
                <a:cs typeface="Calibri"/>
                <a:sym typeface="Calibri"/>
              </a:rPr>
              <a:t>serviço</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incluídos</a:t>
            </a:r>
            <a:r>
              <a:rPr lang="en-GB" dirty="0">
                <a:latin typeface="Calibri"/>
                <a:ea typeface="Calibri"/>
                <a:cs typeface="Calibri"/>
                <a:sym typeface="Calibri"/>
              </a:rPr>
              <a:t> </a:t>
            </a:r>
            <a:r>
              <a:rPr lang="en-GB" dirty="0" err="1">
                <a:latin typeface="Calibri"/>
                <a:ea typeface="Calibri"/>
                <a:cs typeface="Calibri"/>
                <a:sym typeface="Calibri"/>
              </a:rPr>
              <a:t>em</a:t>
            </a:r>
            <a:r>
              <a:rPr lang="en-GB" dirty="0">
                <a:latin typeface="Calibri"/>
                <a:ea typeface="Calibri"/>
                <a:cs typeface="Calibri"/>
                <a:sym typeface="Calibri"/>
              </a:rPr>
              <a:t> um </a:t>
            </a:r>
            <a:r>
              <a:rPr lang="en-GB" dirty="0" err="1">
                <a:latin typeface="Calibri"/>
                <a:ea typeface="Calibri"/>
                <a:cs typeface="Calibri"/>
                <a:sym typeface="Calibri"/>
              </a:rPr>
              <a:t>registro</a:t>
            </a:r>
            <a:r>
              <a:rPr lang="en-GB" dirty="0">
                <a:latin typeface="Calibri"/>
                <a:ea typeface="Calibri"/>
                <a:cs typeface="Calibri"/>
                <a:sym typeface="Calibri"/>
              </a:rPr>
              <a:t> online).</a:t>
            </a:r>
            <a:endParaRPr dirty="0">
              <a:latin typeface="Calibri"/>
              <a:ea typeface="Calibri"/>
              <a:cs typeface="Calibri"/>
              <a:sym typeface="Calibri"/>
            </a:endParaRPr>
          </a:p>
          <a:p>
            <a:pPr marL="342900" marR="0" lvl="0" indent="-342900" algn="l" rtl="0">
              <a:spcBef>
                <a:spcPts val="0"/>
              </a:spcBef>
              <a:spcAft>
                <a:spcPts val="0"/>
              </a:spcAft>
              <a:buClr>
                <a:schemeClr val="dk1"/>
              </a:buClr>
              <a:buSzPts val="1200"/>
              <a:buFont typeface="Noto Sans Symbols"/>
              <a:buChar char="∙"/>
            </a:pPr>
            <a:r>
              <a:rPr lang="en-GB" dirty="0" err="1">
                <a:latin typeface="Calibri"/>
                <a:ea typeface="Calibri"/>
                <a:cs typeface="Calibri"/>
                <a:sym typeface="Calibri"/>
              </a:rPr>
              <a:t>Planos</a:t>
            </a:r>
            <a:r>
              <a:rPr lang="en-GB" dirty="0">
                <a:latin typeface="Calibri"/>
                <a:ea typeface="Calibri"/>
                <a:cs typeface="Calibri"/>
                <a:sym typeface="Calibri"/>
              </a:rPr>
              <a:t> </a:t>
            </a:r>
            <a:r>
              <a:rPr lang="en-GB" dirty="0" err="1">
                <a:latin typeface="Calibri"/>
                <a:ea typeface="Calibri"/>
                <a:cs typeface="Calibri"/>
                <a:sym typeface="Calibri"/>
              </a:rPr>
              <a:t>individualizados</a:t>
            </a:r>
            <a:r>
              <a:rPr lang="en-GB" dirty="0">
                <a:latin typeface="Calibri"/>
                <a:ea typeface="Calibri"/>
                <a:cs typeface="Calibri"/>
                <a:sym typeface="Calibri"/>
              </a:rPr>
              <a:t> </a:t>
            </a:r>
            <a:r>
              <a:rPr lang="en-GB" dirty="0" err="1">
                <a:latin typeface="Calibri"/>
                <a:ea typeface="Calibri"/>
                <a:cs typeface="Calibri"/>
                <a:sym typeface="Calibri"/>
              </a:rPr>
              <a:t>devem</a:t>
            </a:r>
            <a:r>
              <a:rPr lang="en-GB" dirty="0">
                <a:latin typeface="Calibri"/>
                <a:ea typeface="Calibri"/>
                <a:cs typeface="Calibri"/>
                <a:sym typeface="Calibri"/>
              </a:rPr>
              <a:t> ser </a:t>
            </a:r>
            <a:r>
              <a:rPr lang="en-GB" dirty="0" err="1">
                <a:latin typeface="Calibri"/>
                <a:ea typeface="Calibri"/>
                <a:cs typeface="Calibri"/>
                <a:sym typeface="Calibri"/>
              </a:rPr>
              <a:t>atualizados</a:t>
            </a:r>
            <a:r>
              <a:rPr lang="en-GB" dirty="0">
                <a:latin typeface="Calibri"/>
                <a:ea typeface="Calibri"/>
                <a:cs typeface="Calibri"/>
                <a:sym typeface="Calibri"/>
              </a:rPr>
              <a:t> e </a:t>
            </a:r>
            <a:r>
              <a:rPr lang="en-GB" dirty="0" err="1">
                <a:latin typeface="Calibri"/>
                <a:ea typeface="Calibri"/>
                <a:cs typeface="Calibri"/>
                <a:sym typeface="Calibri"/>
              </a:rPr>
              <a:t>revistos</a:t>
            </a:r>
            <a:r>
              <a:rPr lang="en-GB" dirty="0">
                <a:latin typeface="Calibri"/>
                <a:ea typeface="Calibri"/>
                <a:cs typeface="Calibri"/>
                <a:sym typeface="Calibri"/>
              </a:rPr>
              <a:t> </a:t>
            </a:r>
            <a:r>
              <a:rPr lang="en-GB" dirty="0" err="1">
                <a:latin typeface="Calibri"/>
                <a:ea typeface="Calibri"/>
                <a:cs typeface="Calibri"/>
                <a:sym typeface="Calibri"/>
              </a:rPr>
              <a:t>regularmente</a:t>
            </a:r>
            <a:r>
              <a:rPr lang="en-GB" dirty="0">
                <a:latin typeface="Calibri"/>
                <a:ea typeface="Calibri"/>
                <a:cs typeface="Calibri"/>
                <a:sym typeface="Calibri"/>
              </a:rPr>
              <a:t>, à </a:t>
            </a:r>
            <a:r>
              <a:rPr lang="en-GB" dirty="0" err="1">
                <a:latin typeface="Calibri"/>
                <a:ea typeface="Calibri"/>
                <a:cs typeface="Calibri"/>
                <a:sym typeface="Calibri"/>
              </a:rPr>
              <a:t>medida</a:t>
            </a:r>
            <a:r>
              <a:rPr lang="en-GB" dirty="0">
                <a:latin typeface="Calibri"/>
                <a:ea typeface="Calibri"/>
                <a:cs typeface="Calibri"/>
                <a:sym typeface="Calibri"/>
              </a:rPr>
              <a:t> que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aprendem</a:t>
            </a:r>
            <a:r>
              <a:rPr lang="en-GB" dirty="0">
                <a:latin typeface="Calibri"/>
                <a:ea typeface="Calibri"/>
                <a:cs typeface="Calibri"/>
                <a:sym typeface="Calibri"/>
              </a:rPr>
              <a:t> </a:t>
            </a:r>
            <a:r>
              <a:rPr lang="en-GB" dirty="0" err="1">
                <a:latin typeface="Calibri"/>
                <a:ea typeface="Calibri"/>
                <a:cs typeface="Calibri"/>
                <a:sym typeface="Calibri"/>
              </a:rPr>
              <a:t>mais</a:t>
            </a:r>
            <a:r>
              <a:rPr lang="en-GB" dirty="0">
                <a:latin typeface="Calibri"/>
                <a:ea typeface="Calibri"/>
                <a:cs typeface="Calibri"/>
                <a:sym typeface="Calibri"/>
              </a:rPr>
              <a:t> </a:t>
            </a:r>
            <a:r>
              <a:rPr lang="en-GB" dirty="0" err="1">
                <a:latin typeface="Calibri"/>
                <a:ea typeface="Calibri"/>
                <a:cs typeface="Calibri"/>
                <a:sym typeface="Calibri"/>
              </a:rPr>
              <a:t>sobre</a:t>
            </a:r>
            <a:r>
              <a:rPr lang="en-GB" dirty="0">
                <a:latin typeface="Calibri"/>
                <a:ea typeface="Calibri"/>
                <a:cs typeface="Calibri"/>
                <a:sym typeface="Calibri"/>
              </a:rPr>
              <a:t> as </a:t>
            </a:r>
            <a:r>
              <a:rPr lang="en-GB" dirty="0" err="1">
                <a:latin typeface="Calibri"/>
                <a:ea typeface="Calibri"/>
                <a:cs typeface="Calibri"/>
                <a:sym typeface="Calibri"/>
              </a:rPr>
              <a:t>suas</a:t>
            </a:r>
            <a:r>
              <a:rPr lang="en-GB" dirty="0">
                <a:latin typeface="Calibri"/>
                <a:ea typeface="Calibri"/>
                <a:cs typeface="Calibri"/>
                <a:sym typeface="Calibri"/>
              </a:rPr>
              <a:t> </a:t>
            </a:r>
            <a:r>
              <a:rPr lang="en-GB" dirty="0" err="1">
                <a:latin typeface="Calibri"/>
                <a:ea typeface="Calibri"/>
                <a:cs typeface="Calibri"/>
                <a:sym typeface="Calibri"/>
              </a:rPr>
              <a:t>sensibilidades</a:t>
            </a:r>
            <a:r>
              <a:rPr lang="en-GB" dirty="0">
                <a:latin typeface="Calibri"/>
                <a:ea typeface="Calibri"/>
                <a:cs typeface="Calibri"/>
                <a:sym typeface="Calibri"/>
              </a:rPr>
              <a:t> e </a:t>
            </a:r>
            <a:r>
              <a:rPr lang="en-GB" dirty="0" err="1">
                <a:latin typeface="Calibri"/>
                <a:ea typeface="Calibri"/>
                <a:cs typeface="Calibri"/>
                <a:sym typeface="Calibri"/>
              </a:rPr>
              <a:t>causas</a:t>
            </a:r>
            <a:r>
              <a:rPr lang="en-GB" dirty="0">
                <a:latin typeface="Calibri"/>
                <a:ea typeface="Calibri"/>
                <a:cs typeface="Calibri"/>
                <a:sym typeface="Calibri"/>
              </a:rPr>
              <a:t> de </a:t>
            </a:r>
            <a:r>
              <a:rPr lang="en-GB" dirty="0" err="1">
                <a:latin typeface="Calibri"/>
                <a:ea typeface="Calibri"/>
                <a:cs typeface="Calibri"/>
                <a:sym typeface="Calibri"/>
              </a:rPr>
              <a:t>angústia</a:t>
            </a:r>
            <a:r>
              <a:rPr lang="en-GB"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p>
        </p:txBody>
      </p:sp>
      <p:sp>
        <p:nvSpPr>
          <p:cNvPr id="805" name="Google Shape;805;p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99</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p100:notes"/>
          <p:cNvSpPr txBox="1">
            <a:spLocks noGrp="1"/>
          </p:cNvSpPr>
          <p:nvPr>
            <p:ph type="body" idx="1"/>
          </p:nvPr>
        </p:nvSpPr>
        <p:spPr>
          <a:xfrm>
            <a:off x="685800" y="4400550"/>
            <a:ext cx="5486400" cy="4548578"/>
          </a:xfrm>
          <a:prstGeom prst="rect">
            <a:avLst/>
          </a:prstGeom>
          <a:noFill/>
          <a:ln>
            <a:noFill/>
          </a:ln>
        </p:spPr>
        <p:txBody>
          <a:bodyPr spcFirstLastPara="1" wrap="square" lIns="91425" tIns="45700" rIns="91425" bIns="45700" anchor="t" anchorCtr="0">
            <a:noAutofit/>
          </a:bodyPr>
          <a:lstStyle/>
          <a:p>
            <a:pPr marL="360045" marR="0" lvl="0" indent="-360045"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err="1">
                <a:latin typeface="Calibri"/>
                <a:ea typeface="Calibri"/>
                <a:cs typeface="Calibri"/>
                <a:sym typeface="Calibri"/>
              </a:rPr>
              <a:t>Fazendo</a:t>
            </a:r>
            <a:r>
              <a:rPr lang="en-GB" b="1" dirty="0">
                <a:latin typeface="Calibri"/>
                <a:ea typeface="Calibri"/>
                <a:cs typeface="Calibri"/>
                <a:sym typeface="Calibri"/>
              </a:rPr>
              <a:t> um plano </a:t>
            </a:r>
            <a:r>
              <a:rPr lang="en-GB" b="1" dirty="0" err="1">
                <a:latin typeface="Calibri"/>
                <a:ea typeface="Calibri"/>
                <a:cs typeface="Calibri"/>
                <a:sym typeface="Calibri"/>
              </a:rPr>
              <a:t>individualizado</a:t>
            </a:r>
            <a:r>
              <a:rPr lang="en-GB" b="1" dirty="0">
                <a:latin typeface="Calibri"/>
                <a:ea typeface="Calibri"/>
                <a:cs typeface="Calibri"/>
                <a:sym typeface="Calibri"/>
              </a:rPr>
              <a:t>: </a:t>
            </a:r>
            <a:endParaRPr dirty="0">
              <a:latin typeface="Calibri"/>
              <a:ea typeface="Calibri"/>
              <a:cs typeface="Calibri"/>
              <a:sym typeface="Calibri"/>
            </a:endParaRPr>
          </a:p>
          <a:p>
            <a:pPr marL="360045" marR="0" lvl="0" indent="-360045" algn="l" rtl="0">
              <a:spcBef>
                <a:spcPts val="0"/>
              </a:spcBef>
              <a:spcAft>
                <a:spcPts val="0"/>
              </a:spcAft>
              <a:buNone/>
            </a:pPr>
            <a:r>
              <a:rPr lang="en-GB" b="1" dirty="0">
                <a:latin typeface="Calibri"/>
                <a:ea typeface="Calibri"/>
                <a:cs typeface="Calibri"/>
                <a:sym typeface="Calibri"/>
              </a:rPr>
              <a:t> </a:t>
            </a:r>
            <a:endParaRP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A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identifica</a:t>
            </a:r>
            <a:r>
              <a:rPr lang="en-GB" dirty="0">
                <a:latin typeface="Calibri"/>
                <a:ea typeface="Calibri"/>
                <a:cs typeface="Calibri"/>
                <a:sym typeface="Calibri"/>
              </a:rPr>
              <a:t> e </a:t>
            </a:r>
            <a:r>
              <a:rPr lang="en-GB" dirty="0" err="1">
                <a:latin typeface="Calibri"/>
                <a:ea typeface="Calibri"/>
                <a:cs typeface="Calibri"/>
                <a:sym typeface="Calibri"/>
              </a:rPr>
              <a:t>faz</a:t>
            </a:r>
            <a:r>
              <a:rPr lang="en-GB" dirty="0">
                <a:latin typeface="Calibri"/>
                <a:ea typeface="Calibri"/>
                <a:cs typeface="Calibri"/>
                <a:sym typeface="Calibri"/>
              </a:rPr>
              <a:t> </a:t>
            </a:r>
            <a:r>
              <a:rPr lang="en-GB" dirty="0" err="1">
                <a:latin typeface="Calibri"/>
                <a:ea typeface="Calibri"/>
                <a:cs typeface="Calibri"/>
                <a:sym typeface="Calibri"/>
              </a:rPr>
              <a:t>uma</a:t>
            </a:r>
            <a:r>
              <a:rPr lang="en-GB" dirty="0">
                <a:latin typeface="Calibri"/>
                <a:ea typeface="Calibri"/>
                <a:cs typeface="Calibri"/>
                <a:sym typeface="Calibri"/>
              </a:rPr>
              <a:t> </a:t>
            </a:r>
            <a:r>
              <a:rPr lang="en-GB" dirty="0" err="1">
                <a:latin typeface="Calibri"/>
                <a:ea typeface="Calibri"/>
                <a:cs typeface="Calibri"/>
                <a:sym typeface="Calibri"/>
              </a:rPr>
              <a:t>lista</a:t>
            </a:r>
            <a:r>
              <a:rPr lang="en-GB" dirty="0">
                <a:latin typeface="Calibri"/>
                <a:ea typeface="Calibri"/>
                <a:cs typeface="Calibri"/>
                <a:sym typeface="Calibri"/>
              </a:rPr>
              <a:t> do que a </a:t>
            </a:r>
            <a:r>
              <a:rPr lang="en-GB" dirty="0" err="1">
                <a:latin typeface="Calibri"/>
                <a:ea typeface="Calibri"/>
                <a:cs typeface="Calibri"/>
                <a:sym typeface="Calibri"/>
              </a:rPr>
              <a:t>faz</a:t>
            </a:r>
            <a:r>
              <a:rPr lang="en-GB" dirty="0">
                <a:latin typeface="Calibri"/>
                <a:ea typeface="Calibri"/>
                <a:cs typeface="Calibri"/>
                <a:sym typeface="Calibri"/>
              </a:rPr>
              <a:t> </a:t>
            </a:r>
            <a:r>
              <a:rPr lang="en-GB" dirty="0" err="1">
                <a:latin typeface="Calibri"/>
                <a:ea typeface="Calibri"/>
                <a:cs typeface="Calibri"/>
                <a:sym typeface="Calibri"/>
              </a:rPr>
              <a:t>sentir</a:t>
            </a:r>
            <a:r>
              <a:rPr lang="en-GB" dirty="0">
                <a:latin typeface="Calibri"/>
                <a:ea typeface="Calibri"/>
                <a:cs typeface="Calibri"/>
                <a:sym typeface="Calibri"/>
              </a:rPr>
              <a:t> </a:t>
            </a:r>
            <a:r>
              <a:rPr lang="en-GB" dirty="0" err="1">
                <a:latin typeface="Calibri"/>
                <a:ea typeface="Calibri"/>
                <a:cs typeface="Calibri"/>
                <a:sym typeface="Calibri"/>
              </a:rPr>
              <a:t>frustrada</a:t>
            </a:r>
            <a:r>
              <a:rPr lang="en-GB" dirty="0">
                <a:latin typeface="Calibri"/>
                <a:ea typeface="Calibri"/>
                <a:cs typeface="Calibri"/>
                <a:sym typeface="Calibri"/>
              </a:rPr>
              <a:t>, </a:t>
            </a:r>
            <a:r>
              <a:rPr lang="en-GB" dirty="0" err="1">
                <a:latin typeface="Calibri"/>
                <a:ea typeface="Calibri"/>
                <a:cs typeface="Calibri"/>
                <a:sym typeface="Calibri"/>
              </a:rPr>
              <a:t>zangada</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angustiada</a:t>
            </a:r>
            <a:r>
              <a:rPr lang="en-GB" dirty="0">
                <a:latin typeface="Calibri"/>
                <a:ea typeface="Calibri"/>
                <a:cs typeface="Calibri"/>
                <a:sym typeface="Calibri"/>
              </a:rPr>
              <a:t>. A </a:t>
            </a:r>
            <a:r>
              <a:rPr lang="en-GB" dirty="0" err="1">
                <a:latin typeface="Calibri"/>
                <a:ea typeface="Calibri"/>
                <a:cs typeface="Calibri"/>
                <a:sym typeface="Calibri"/>
              </a:rPr>
              <a:t>pessoa</a:t>
            </a:r>
            <a:r>
              <a:rPr lang="en-GB" dirty="0">
                <a:latin typeface="Calibri"/>
                <a:ea typeface="Calibri"/>
                <a:cs typeface="Calibri"/>
                <a:sym typeface="Calibri"/>
              </a:rPr>
              <a:t> </a:t>
            </a:r>
            <a:r>
              <a:rPr lang="en-GB" dirty="0" err="1">
                <a:latin typeface="Calibri"/>
                <a:ea typeface="Calibri"/>
                <a:cs typeface="Calibri"/>
                <a:sym typeface="Calibri"/>
              </a:rPr>
              <a:t>pode</a:t>
            </a:r>
            <a:r>
              <a:rPr lang="en-GB" dirty="0">
                <a:latin typeface="Calibri"/>
                <a:ea typeface="Calibri"/>
                <a:cs typeface="Calibri"/>
                <a:sym typeface="Calibri"/>
              </a:rPr>
              <a:t> ser </a:t>
            </a:r>
            <a:r>
              <a:rPr lang="en-GB" dirty="0" err="1">
                <a:latin typeface="Calibri"/>
                <a:ea typeface="Calibri"/>
                <a:cs typeface="Calibri"/>
                <a:sym typeface="Calibri"/>
              </a:rPr>
              <a:t>ajudada</a:t>
            </a:r>
            <a:r>
              <a:rPr lang="en-GB" dirty="0">
                <a:latin typeface="Calibri"/>
                <a:ea typeface="Calibri"/>
                <a:cs typeface="Calibri"/>
                <a:sym typeface="Calibri"/>
              </a:rPr>
              <a:t> </a:t>
            </a:r>
            <a:r>
              <a:rPr lang="en-GB" dirty="0" err="1">
                <a:latin typeface="Calibri"/>
                <a:ea typeface="Calibri"/>
                <a:cs typeface="Calibri"/>
                <a:sym typeface="Calibri"/>
              </a:rPr>
              <a:t>por</a:t>
            </a:r>
            <a:r>
              <a:rPr lang="en-GB" dirty="0">
                <a:latin typeface="Calibri"/>
                <a:ea typeface="Calibri"/>
                <a:cs typeface="Calibri"/>
                <a:sym typeface="Calibri"/>
              </a:rPr>
              <a:t> </a:t>
            </a:r>
            <a:r>
              <a:rPr lang="en-GB" dirty="0" err="1">
                <a:latin typeface="Calibri"/>
                <a:ea typeface="Calibri"/>
                <a:cs typeface="Calibri"/>
                <a:sym typeface="Calibri"/>
              </a:rPr>
              <a:t>outras</a:t>
            </a:r>
            <a:r>
              <a:rPr lang="en-GB" dirty="0">
                <a:latin typeface="Calibri"/>
                <a:ea typeface="Calibri"/>
                <a:cs typeface="Calibri"/>
                <a:sym typeface="Calibri"/>
              </a:rPr>
              <a:t> </a:t>
            </a:r>
            <a:r>
              <a:rPr lang="en-GB" dirty="0" err="1">
                <a:latin typeface="Calibri"/>
                <a:ea typeface="Calibri"/>
                <a:cs typeface="Calibri"/>
                <a:sym typeface="Calibri"/>
              </a:rPr>
              <a:t>pessoas</a:t>
            </a:r>
            <a:r>
              <a:rPr lang="en-GB" dirty="0">
                <a:latin typeface="Calibri"/>
                <a:ea typeface="Calibri"/>
                <a:cs typeface="Calibri"/>
                <a:sym typeface="Calibri"/>
              </a:rPr>
              <a:t>, se </a:t>
            </a:r>
            <a:r>
              <a:rPr lang="en-GB" dirty="0" err="1">
                <a:latin typeface="Calibri"/>
                <a:ea typeface="Calibri"/>
                <a:cs typeface="Calibri"/>
                <a:sym typeface="Calibri"/>
              </a:rPr>
              <a:t>assim</a:t>
            </a:r>
            <a:r>
              <a:rPr lang="en-GB" dirty="0">
                <a:latin typeface="Calibri"/>
                <a:ea typeface="Calibri"/>
                <a:cs typeface="Calibri"/>
                <a:sym typeface="Calibri"/>
              </a:rPr>
              <a:t> o </a:t>
            </a:r>
            <a:r>
              <a:rPr lang="en-GB" dirty="0" err="1">
                <a:latin typeface="Calibri"/>
                <a:ea typeface="Calibri"/>
                <a:cs typeface="Calibri"/>
                <a:sym typeface="Calibri"/>
              </a:rPr>
              <a:t>desejar</a:t>
            </a:r>
            <a:r>
              <a:rPr lang="en-GB" dirty="0">
                <a:latin typeface="Calibri"/>
                <a:ea typeface="Calibri"/>
                <a:cs typeface="Calibri"/>
                <a:sym typeface="Calibri"/>
              </a:rPr>
              <a:t>. As </a:t>
            </a:r>
            <a:r>
              <a:rPr lang="en-GB" dirty="0" err="1">
                <a:latin typeface="Calibri"/>
                <a:ea typeface="Calibri"/>
                <a:cs typeface="Calibri"/>
                <a:sym typeface="Calibri"/>
              </a:rPr>
              <a:t>pessoas</a:t>
            </a:r>
            <a:r>
              <a:rPr lang="en-GB" dirty="0">
                <a:latin typeface="Calibri"/>
                <a:ea typeface="Calibri"/>
                <a:cs typeface="Calibri"/>
                <a:sym typeface="Calibri"/>
              </a:rPr>
              <a:t> </a:t>
            </a:r>
            <a:r>
              <a:rPr lang="en-GB" dirty="0" err="1">
                <a:latin typeface="Calibri"/>
                <a:ea typeface="Calibri"/>
                <a:cs typeface="Calibri"/>
                <a:sym typeface="Calibri"/>
              </a:rPr>
              <a:t>também</a:t>
            </a:r>
            <a:r>
              <a:rPr lang="en-GB" dirty="0">
                <a:latin typeface="Calibri"/>
                <a:ea typeface="Calibri"/>
                <a:cs typeface="Calibri"/>
                <a:sym typeface="Calibri"/>
              </a:rPr>
              <a:t> </a:t>
            </a:r>
            <a:r>
              <a:rPr lang="en-GB" dirty="0" err="1">
                <a:latin typeface="Calibri"/>
                <a:ea typeface="Calibri"/>
                <a:cs typeface="Calibri"/>
                <a:sym typeface="Calibri"/>
              </a:rPr>
              <a:t>listam</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t>
            </a:r>
            <a:r>
              <a:rPr lang="en-GB" dirty="0" err="1">
                <a:latin typeface="Calibri"/>
                <a:ea typeface="Calibri"/>
                <a:cs typeface="Calibri"/>
                <a:sym typeface="Calibri"/>
              </a:rPr>
              <a:t>expressam</a:t>
            </a:r>
            <a:r>
              <a:rPr lang="en-GB" dirty="0">
                <a:latin typeface="Calibri"/>
                <a:ea typeface="Calibri"/>
                <a:cs typeface="Calibri"/>
                <a:sym typeface="Calibri"/>
              </a:rPr>
              <a:t> a </a:t>
            </a:r>
            <a:r>
              <a:rPr lang="en-GB" dirty="0" err="1">
                <a:latin typeface="Calibri"/>
                <a:ea typeface="Calibri"/>
                <a:cs typeface="Calibri"/>
                <a:sym typeface="Calibri"/>
              </a:rPr>
              <a:t>sua</a:t>
            </a:r>
            <a:r>
              <a:rPr lang="en-GB" dirty="0">
                <a:latin typeface="Calibri"/>
                <a:ea typeface="Calibri"/>
                <a:cs typeface="Calibri"/>
                <a:sym typeface="Calibri"/>
              </a:rPr>
              <a:t> </a:t>
            </a:r>
            <a:r>
              <a:rPr lang="en-GB" dirty="0" err="1">
                <a:latin typeface="Calibri"/>
                <a:ea typeface="Calibri"/>
                <a:cs typeface="Calibri"/>
                <a:sym typeface="Calibri"/>
              </a:rPr>
              <a:t>angústia</a:t>
            </a:r>
            <a:r>
              <a:rPr lang="en-GB" dirty="0">
                <a:latin typeface="Calibri"/>
                <a:ea typeface="Calibri"/>
                <a:cs typeface="Calibri"/>
                <a:sym typeface="Calibri"/>
              </a:rPr>
              <a:t>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a </a:t>
            </a:r>
            <a:r>
              <a:rPr lang="en-GB" dirty="0" err="1">
                <a:latin typeface="Calibri"/>
                <a:ea typeface="Calibri"/>
                <a:cs typeface="Calibri"/>
                <a:sym typeface="Calibri"/>
              </a:rPr>
              <a:t>angústia</a:t>
            </a:r>
            <a:r>
              <a:rPr lang="en-GB" dirty="0">
                <a:latin typeface="Calibri"/>
                <a:ea typeface="Calibri"/>
                <a:cs typeface="Calibri"/>
                <a:sym typeface="Calibri"/>
              </a:rPr>
              <a:t> se </a:t>
            </a:r>
            <a:r>
              <a:rPr lang="en-GB" dirty="0" err="1">
                <a:latin typeface="Calibri"/>
                <a:ea typeface="Calibri"/>
                <a:cs typeface="Calibri"/>
                <a:sym typeface="Calibri"/>
              </a:rPr>
              <a:t>manifesta</a:t>
            </a:r>
            <a:r>
              <a:rPr lang="en-GB" dirty="0">
                <a:latin typeface="Calibri"/>
                <a:ea typeface="Calibri"/>
                <a:cs typeface="Calibri"/>
                <a:sym typeface="Calibri"/>
              </a:rPr>
              <a:t> </a:t>
            </a:r>
            <a:r>
              <a:rPr lang="en-GB" dirty="0" err="1">
                <a:latin typeface="Calibri"/>
                <a:ea typeface="Calibri"/>
                <a:cs typeface="Calibri"/>
                <a:sym typeface="Calibri"/>
              </a:rPr>
              <a:t>nelas</a:t>
            </a:r>
            <a:r>
              <a:rPr lang="en-GB" dirty="0">
                <a:latin typeface="Calibri"/>
                <a:ea typeface="Calibri"/>
                <a:cs typeface="Calibri"/>
                <a:sym typeface="Calibri"/>
              </a:rPr>
              <a:t>) e o que </a:t>
            </a:r>
            <a:r>
              <a:rPr lang="en-GB" dirty="0" err="1">
                <a:latin typeface="Calibri"/>
                <a:ea typeface="Calibri"/>
                <a:cs typeface="Calibri"/>
                <a:sym typeface="Calibri"/>
              </a:rPr>
              <a:t>querem</a:t>
            </a:r>
            <a:r>
              <a:rPr lang="en-GB" dirty="0">
                <a:latin typeface="Calibri"/>
                <a:ea typeface="Calibri"/>
                <a:cs typeface="Calibri"/>
                <a:sym typeface="Calibri"/>
              </a:rPr>
              <a:t> que </a:t>
            </a:r>
            <a:r>
              <a:rPr lang="en-GB" dirty="0" err="1">
                <a:latin typeface="Calibri"/>
                <a:ea typeface="Calibri"/>
                <a:cs typeface="Calibri"/>
                <a:sym typeface="Calibri"/>
              </a:rPr>
              <a:t>os</a:t>
            </a:r>
            <a:r>
              <a:rPr lang="en-GB" dirty="0">
                <a:latin typeface="Calibri"/>
                <a:ea typeface="Calibri"/>
                <a:cs typeface="Calibri"/>
                <a:sym typeface="Calibri"/>
              </a:rPr>
              <a:t> outros </a:t>
            </a:r>
            <a:r>
              <a:rPr lang="en-GB" dirty="0" err="1">
                <a:latin typeface="Calibri"/>
                <a:ea typeface="Calibri"/>
                <a:cs typeface="Calibri"/>
                <a:sym typeface="Calibri"/>
              </a:rPr>
              <a:t>prestem</a:t>
            </a:r>
            <a:r>
              <a:rPr lang="en-GB" dirty="0">
                <a:latin typeface="Calibri"/>
                <a:ea typeface="Calibri"/>
                <a:cs typeface="Calibri"/>
                <a:sym typeface="Calibri"/>
              </a:rPr>
              <a:t> </a:t>
            </a:r>
            <a:r>
              <a:rPr lang="en-GB" dirty="0" err="1">
                <a:latin typeface="Calibri"/>
                <a:ea typeface="Calibri"/>
                <a:cs typeface="Calibri"/>
                <a:sym typeface="Calibri"/>
              </a:rPr>
              <a:t>atenção</a:t>
            </a:r>
            <a:r>
              <a:rPr lang="en-GB" dirty="0">
                <a:latin typeface="Calibri"/>
                <a:ea typeface="Calibri"/>
                <a:cs typeface="Calibri"/>
                <a:sym typeface="Calibri"/>
              </a:rPr>
              <a:t> – </a:t>
            </a:r>
            <a:r>
              <a:rPr lang="en-GB" dirty="0" err="1">
                <a:latin typeface="Calibri"/>
                <a:ea typeface="Calibri"/>
                <a:cs typeface="Calibri"/>
                <a:sym typeface="Calibri"/>
              </a:rPr>
              <a:t>ou</a:t>
            </a:r>
            <a:r>
              <a:rPr lang="en-GB" dirty="0">
                <a:latin typeface="Calibri"/>
                <a:ea typeface="Calibri"/>
                <a:cs typeface="Calibri"/>
                <a:sym typeface="Calibri"/>
              </a:rPr>
              <a:t> </a:t>
            </a:r>
            <a:r>
              <a:rPr lang="en-GB" dirty="0" err="1">
                <a:latin typeface="Calibri"/>
                <a:ea typeface="Calibri"/>
                <a:cs typeface="Calibri"/>
                <a:sym typeface="Calibri"/>
              </a:rPr>
              <a:t>seja</a:t>
            </a:r>
            <a:r>
              <a:rPr lang="en-GB" dirty="0">
                <a:latin typeface="Calibri"/>
                <a:ea typeface="Calibri"/>
                <a:cs typeface="Calibri"/>
                <a:sym typeface="Calibri"/>
              </a:rPr>
              <a:t>, </a:t>
            </a:r>
            <a:r>
              <a:rPr lang="en-GB" dirty="0" err="1">
                <a:latin typeface="Calibri"/>
                <a:ea typeface="Calibri"/>
                <a:cs typeface="Calibri"/>
                <a:sym typeface="Calibri"/>
              </a:rPr>
              <a:t>como</a:t>
            </a:r>
            <a:r>
              <a:rPr lang="en-GB" dirty="0">
                <a:latin typeface="Calibri"/>
                <a:ea typeface="Calibri"/>
                <a:cs typeface="Calibri"/>
                <a:sym typeface="Calibri"/>
              </a:rPr>
              <a:t> um </a:t>
            </a:r>
            <a:r>
              <a:rPr lang="en-GB" dirty="0" err="1">
                <a:latin typeface="Calibri"/>
                <a:ea typeface="Calibri"/>
                <a:cs typeface="Calibri"/>
                <a:sym typeface="Calibri"/>
              </a:rPr>
              <a:t>sinal</a:t>
            </a:r>
            <a:r>
              <a:rPr lang="en-GB" dirty="0">
                <a:latin typeface="Calibri"/>
                <a:ea typeface="Calibri"/>
                <a:cs typeface="Calibri"/>
                <a:sym typeface="Calibri"/>
              </a:rPr>
              <a:t> para que </a:t>
            </a:r>
            <a:r>
              <a:rPr lang="en-GB" dirty="0" err="1">
                <a:latin typeface="Calibri"/>
                <a:ea typeface="Calibri"/>
                <a:cs typeface="Calibri"/>
                <a:sym typeface="Calibri"/>
              </a:rPr>
              <a:t>os</a:t>
            </a:r>
            <a:r>
              <a:rPr lang="en-GB" dirty="0">
                <a:latin typeface="Calibri"/>
                <a:ea typeface="Calibri"/>
                <a:cs typeface="Calibri"/>
                <a:sym typeface="Calibri"/>
              </a:rPr>
              <a:t> outros </a:t>
            </a:r>
            <a:r>
              <a:rPr lang="en-GB" dirty="0" err="1">
                <a:latin typeface="Calibri"/>
                <a:ea typeface="Calibri"/>
                <a:cs typeface="Calibri"/>
                <a:sym typeface="Calibri"/>
              </a:rPr>
              <a:t>respondam</a:t>
            </a:r>
            <a:r>
              <a:rPr lang="en-GB" dirty="0">
                <a:latin typeface="Calibri"/>
                <a:ea typeface="Calibri"/>
                <a:cs typeface="Calibri"/>
                <a:sym typeface="Calibri"/>
              </a:rPr>
              <a:t> de forma </a:t>
            </a:r>
            <a:r>
              <a:rPr lang="en-GB" dirty="0" err="1">
                <a:latin typeface="Calibri"/>
                <a:ea typeface="Calibri"/>
                <a:cs typeface="Calibri"/>
                <a:sym typeface="Calibri"/>
              </a:rPr>
              <a:t>solidária</a:t>
            </a:r>
            <a:r>
              <a:rPr lang="en-GB" dirty="0">
                <a:latin typeface="Calibri"/>
                <a:ea typeface="Calibri"/>
                <a:cs typeface="Calibri"/>
                <a:sym typeface="Calibri"/>
              </a:rPr>
              <a:t>.</a:t>
            </a:r>
            <a:endParaRPr dirty="0">
              <a:latin typeface="Calibri"/>
              <a:ea typeface="Calibri"/>
              <a:cs typeface="Calibri"/>
              <a:sym typeface="Calibri"/>
            </a:endParaRPr>
          </a:p>
          <a:p>
            <a:pPr marL="360045" marR="0" lvl="0" indent="-360045" algn="l" rtl="0">
              <a:spcBef>
                <a:spcPts val="0"/>
              </a:spcBef>
              <a:spcAft>
                <a:spcPts val="0"/>
              </a:spcAft>
              <a:buNone/>
            </a:pPr>
            <a:r>
              <a:rPr lang="en-GB" b="1" dirty="0">
                <a:latin typeface="Calibri"/>
                <a:ea typeface="Calibri"/>
                <a:cs typeface="Calibri"/>
                <a:sym typeface="Calibri"/>
              </a:rPr>
              <a:t> </a:t>
            </a:r>
            <a:endParaRPr lang="pt-BR" dirty="0">
              <a:latin typeface="Calibri"/>
              <a:ea typeface="Calibri"/>
              <a:cs typeface="Calibri"/>
              <a:sym typeface="Calibri"/>
            </a:endParaRPr>
          </a:p>
          <a:p>
            <a:pPr marL="0" lvl="0" indent="0" algn="l" rtl="0">
              <a:spcBef>
                <a:spcPts val="0"/>
              </a:spcBef>
              <a:spcAft>
                <a:spcPts val="0"/>
              </a:spcAft>
              <a:buNone/>
            </a:pPr>
            <a:r>
              <a:rPr lang="en-GB" dirty="0">
                <a:latin typeface="Calibri"/>
                <a:ea typeface="Calibri"/>
                <a:cs typeface="Calibri"/>
                <a:sym typeface="Calibri"/>
              </a:rPr>
              <a:t>A </a:t>
            </a:r>
            <a:r>
              <a:rPr lang="pt-BR" dirty="0">
                <a:latin typeface="Calibri"/>
                <a:ea typeface="Calibri"/>
                <a:cs typeface="Calibri"/>
                <a:sym typeface="Calibri"/>
              </a:rPr>
              <a:t>pessoa identifica estratégias potenciais para lidar com a(</a:t>
            </a:r>
            <a:r>
              <a:rPr lang="pt-BR" dirty="0" err="1">
                <a:latin typeface="Calibri"/>
                <a:ea typeface="Calibri"/>
                <a:cs typeface="Calibri"/>
                <a:sym typeface="Calibri"/>
              </a:rPr>
              <a:t>s</a:t>
            </a:r>
            <a:r>
              <a:rPr lang="pt-BR" dirty="0">
                <a:latin typeface="Calibri"/>
                <a:ea typeface="Calibri"/>
                <a:cs typeface="Calibri"/>
                <a:sym typeface="Calibri"/>
              </a:rPr>
              <a:t>) causa(</a:t>
            </a:r>
            <a:r>
              <a:rPr lang="pt-BR" dirty="0" err="1">
                <a:latin typeface="Calibri"/>
                <a:ea typeface="Calibri"/>
                <a:cs typeface="Calibri"/>
                <a:sym typeface="Calibri"/>
              </a:rPr>
              <a:t>s</a:t>
            </a:r>
            <a:r>
              <a:rPr lang="pt-BR" dirty="0">
                <a:latin typeface="Calibri"/>
                <a:ea typeface="Calibri"/>
                <a:cs typeface="Calibri"/>
                <a:sym typeface="Calibri"/>
              </a:rPr>
              <a:t>) subjacente(</a:t>
            </a:r>
            <a:r>
              <a:rPr lang="pt-BR" dirty="0" err="1">
                <a:latin typeface="Calibri"/>
                <a:ea typeface="Calibri"/>
                <a:cs typeface="Calibri"/>
                <a:sym typeface="Calibri"/>
              </a:rPr>
              <a:t>s</a:t>
            </a:r>
            <a:r>
              <a:rPr lang="pt-BR" dirty="0">
                <a:latin typeface="Calibri"/>
                <a:ea typeface="Calibri"/>
                <a:cs typeface="Calibri"/>
                <a:sym typeface="Calibri"/>
              </a:rPr>
              <a:t>) do sofrimento, a fim de removê-la(</a:t>
            </a:r>
            <a:r>
              <a:rPr lang="pt-BR" dirty="0" err="1">
                <a:latin typeface="Calibri"/>
                <a:ea typeface="Calibri"/>
                <a:cs typeface="Calibri"/>
                <a:sym typeface="Calibri"/>
              </a:rPr>
              <a:t>s</a:t>
            </a:r>
            <a:r>
              <a:rPr lang="pt-BR" dirty="0">
                <a:latin typeface="Calibri"/>
                <a:ea typeface="Calibri"/>
                <a:cs typeface="Calibri"/>
                <a:sym typeface="Calibri"/>
              </a:rPr>
              <a:t>) ou reconhecê-la(</a:t>
            </a:r>
            <a:r>
              <a:rPr lang="pt-BR" dirty="0" err="1">
                <a:latin typeface="Calibri"/>
                <a:ea typeface="Calibri"/>
                <a:cs typeface="Calibri"/>
                <a:sym typeface="Calibri"/>
              </a:rPr>
              <a:t>s</a:t>
            </a:r>
            <a:r>
              <a:rPr lang="pt-BR" dirty="0">
                <a:latin typeface="Calibri"/>
                <a:ea typeface="Calibri"/>
                <a:cs typeface="Calibri"/>
                <a:sym typeface="Calibri"/>
              </a:rPr>
              <a:t>) e buscar conforto e apoio. Essas estratégias serão diferentes para cada pessoa, mas alguns exemplos incluem:</a:t>
            </a: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dar um passeio; </a:t>
            </a: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ter alguém que reconheça seus sentimentos; </a:t>
            </a: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respirar lenta e profundamente; </a:t>
            </a: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apertar uma bola ou cobertor; </a:t>
            </a: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poder gritar ou chorar; </a:t>
            </a: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passar um tempo em uma sala de acolhimento; </a:t>
            </a: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ligar para um amigo ou membro da família; </a:t>
            </a: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fazer exercícios; </a:t>
            </a:r>
          </a:p>
          <a:p>
            <a:pPr>
              <a:buFont typeface="Arial" panose="020B0604020202020204" pitchFamily="34" charset="0"/>
              <a:buChar char="•"/>
            </a:pPr>
            <a:r>
              <a:rPr lang="pt-BR" sz="1200" b="0" i="0" u="none" strike="noStrike" cap="none" dirty="0">
                <a:solidFill>
                  <a:schemeClr val="dk1"/>
                </a:solidFill>
                <a:effectLst/>
                <a:latin typeface="Calibri"/>
                <a:ea typeface="Calibri"/>
                <a:cs typeface="Calibri"/>
                <a:sym typeface="Calibri"/>
              </a:rPr>
              <a:t>tomar um banho. </a:t>
            </a:r>
          </a:p>
          <a:p>
            <a:pPr marL="742950" marR="0" lvl="1" indent="-285750" algn="l" rtl="0">
              <a:lnSpc>
                <a:spcPct val="100000"/>
              </a:lnSpc>
              <a:spcBef>
                <a:spcPts val="0"/>
              </a:spcBef>
              <a:spcAft>
                <a:spcPts val="0"/>
              </a:spcAft>
              <a:buClr>
                <a:schemeClr val="dk1"/>
              </a:buClr>
              <a:buSzPts val="1200"/>
              <a:buFont typeface="Noto Sans Symbols"/>
              <a:buChar char="∙"/>
            </a:pPr>
            <a:endParaRPr dirty="0"/>
          </a:p>
          <a:p>
            <a:pPr marL="742950" marR="0" lvl="1" indent="-209550" algn="l" rtl="0">
              <a:spcBef>
                <a:spcPts val="0"/>
              </a:spcBef>
              <a:spcAft>
                <a:spcPts val="0"/>
              </a:spcAft>
              <a:buClr>
                <a:schemeClr val="dk1"/>
              </a:buClr>
              <a:buSzPts val="1200"/>
              <a:buFont typeface="Noto Sans Symbols"/>
              <a:buNone/>
            </a:pPr>
            <a:endParaRPr dirty="0">
              <a:latin typeface="Calibri"/>
              <a:ea typeface="Calibri"/>
              <a:cs typeface="Calibri"/>
              <a:sym typeface="Calibri"/>
            </a:endParaRPr>
          </a:p>
        </p:txBody>
      </p:sp>
      <p:sp>
        <p:nvSpPr>
          <p:cNvPr id="813" name="Google Shape;813;p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6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55000"/>
              </a:lnSpc>
              <a:spcBef>
                <a:spcPts val="0"/>
              </a:spcBef>
              <a:spcAft>
                <a:spcPts val="0"/>
              </a:spcAft>
              <a:buClr>
                <a:schemeClr val="accent1"/>
              </a:buClr>
              <a:buSzPts val="6000"/>
              <a:buFont typeface="Century Gothic"/>
              <a:buNone/>
              <a:defRPr sz="6000" b="1"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16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accent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100000"/>
              </a:lnSpc>
              <a:spcBef>
                <a:spcPts val="12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100000"/>
              </a:lnSpc>
              <a:spcBef>
                <a:spcPts val="12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12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 name="Google Shape;19;p16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16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16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22"/>
        <p:cNvGrpSpPr/>
        <p:nvPr/>
      </p:nvGrpSpPr>
      <p:grpSpPr>
        <a:xfrm>
          <a:off x="0" y="0"/>
          <a:ext cx="0" cy="0"/>
          <a:chOff x="0" y="0"/>
          <a:chExt cx="0" cy="0"/>
        </a:xfrm>
      </p:grpSpPr>
      <p:sp>
        <p:nvSpPr>
          <p:cNvPr id="23" name="Google Shape;23;p164"/>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marR="0" lvl="0" indent="-228600" algn="l" rtl="0">
              <a:lnSpc>
                <a:spcPct val="150000"/>
              </a:lnSpc>
              <a:spcBef>
                <a:spcPts val="0"/>
              </a:spcBef>
              <a:spcAft>
                <a:spcPts val="0"/>
              </a:spcAft>
              <a:buClr>
                <a:schemeClr val="accent1"/>
              </a:buClr>
              <a:buSzPts val="2200"/>
              <a:buFont typeface="Arial"/>
              <a:buNone/>
              <a:defRPr sz="2200" b="1" i="0" u="none" strike="noStrike" cap="none">
                <a:solidFill>
                  <a:schemeClr val="accent2"/>
                </a:solidFill>
                <a:latin typeface="Century Gothic"/>
                <a:ea typeface="Century Gothic"/>
                <a:cs typeface="Century Gothic"/>
                <a:sym typeface="Century Gothic"/>
              </a:defRPr>
            </a:lvl1pPr>
            <a:lvl2pPr marL="914400" marR="0" lvl="1"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164"/>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12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12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68300" algn="l" rtl="0">
              <a:lnSpc>
                <a:spcPct val="100000"/>
              </a:lnSpc>
              <a:spcBef>
                <a:spcPts val="120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100000"/>
              </a:lnSpc>
              <a:spcBef>
                <a:spcPts val="120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164"/>
          <p:cNvSpPr txBox="1">
            <a:spLocks noGrp="1"/>
          </p:cNvSpPr>
          <p:nvPr>
            <p:ph type="title"/>
          </p:nvPr>
        </p:nvSpPr>
        <p:spPr>
          <a:xfrm>
            <a:off x="417755" y="506412"/>
            <a:ext cx="9792000" cy="432000"/>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chemeClr val="accent1"/>
              </a:buClr>
              <a:buSzPts val="3000"/>
              <a:buFont typeface="Century Gothic"/>
              <a:buNone/>
              <a:defRPr sz="3000" b="1"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 name="Google Shape;27;p164"/>
          <p:cNvPicPr preferRelativeResize="0"/>
          <p:nvPr/>
        </p:nvPicPr>
        <p:blipFill rotWithShape="1">
          <a:blip r:embed="rId2">
            <a:alphaModFix/>
          </a:blip>
          <a:srcRect/>
          <a:stretch/>
        </p:blipFill>
        <p:spPr>
          <a:xfrm>
            <a:off x="0" y="5436051"/>
            <a:ext cx="982980" cy="1122363"/>
          </a:xfrm>
          <a:prstGeom prst="rect">
            <a:avLst/>
          </a:prstGeom>
          <a:noFill/>
          <a:ln>
            <a:noFill/>
          </a:ln>
        </p:spPr>
      </p:pic>
      <p:sp>
        <p:nvSpPr>
          <p:cNvPr id="28" name="Google Shape;28;p164"/>
          <p:cNvSpPr txBox="1"/>
          <p:nvPr/>
        </p:nvSpPr>
        <p:spPr>
          <a:xfrm>
            <a:off x="1341120" y="6675120"/>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164"/>
          <p:cNvSpPr txBox="1"/>
          <p:nvPr/>
        </p:nvSpPr>
        <p:spPr>
          <a:xfrm>
            <a:off x="1117600" y="6695440"/>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164"/>
          <p:cNvSpPr txBox="1"/>
          <p:nvPr/>
        </p:nvSpPr>
        <p:spPr>
          <a:xfrm>
            <a:off x="10032988" y="6623720"/>
            <a:ext cx="1648619" cy="2160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GB" sz="1000">
                <a:solidFill>
                  <a:schemeClr val="lt1"/>
                </a:solidFill>
                <a:latin typeface="Calibri"/>
                <a:ea typeface="Calibri"/>
                <a:cs typeface="Calibri"/>
                <a:sym typeface="Calibri"/>
              </a:rPr>
              <a:t>‹nº›</a:t>
            </a:fld>
            <a:endParaRPr sz="1000">
              <a:solidFill>
                <a:schemeClr val="lt1"/>
              </a:solidFill>
              <a:latin typeface="Calibri"/>
              <a:ea typeface="Calibri"/>
              <a:cs typeface="Calibri"/>
              <a:sym typeface="Calibri"/>
            </a:endParaRPr>
          </a:p>
        </p:txBody>
      </p:sp>
      <p:pic>
        <p:nvPicPr>
          <p:cNvPr id="2" name="Imagem 1" descr="Logotipo&#10;&#10;O conteúdo gerado por IA pode estar incorreto.">
            <a:extLst>
              <a:ext uri="{FF2B5EF4-FFF2-40B4-BE49-F238E27FC236}">
                <a16:creationId xmlns:a16="http://schemas.microsoft.com/office/drawing/2014/main" id="{A3C531D5-9F66-D591-D5C4-E85421EBB7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0855" y="5564324"/>
            <a:ext cx="982980" cy="89372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165"/>
          <p:cNvSpPr txBox="1">
            <a:spLocks noGrp="1"/>
          </p:cNvSpPr>
          <p:nvPr>
            <p:ph type="title"/>
          </p:nvPr>
        </p:nvSpPr>
        <p:spPr>
          <a:xfrm>
            <a:off x="507206" y="2313946"/>
            <a:ext cx="9792000" cy="432000"/>
          </a:xfrm>
          <a:prstGeom prst="rect">
            <a:avLst/>
          </a:prstGeom>
          <a:noFill/>
          <a:ln>
            <a:noFill/>
          </a:ln>
        </p:spPr>
        <p:txBody>
          <a:bodyPr spcFirstLastPara="1" wrap="square" lIns="91425" tIns="45700" rIns="91425" bIns="45700" anchor="t" anchorCtr="0">
            <a:noAutofit/>
          </a:bodyPr>
          <a:lstStyle>
            <a:lvl1pPr marR="0" lvl="0" algn="l" rtl="0">
              <a:lnSpc>
                <a:spcPct val="82500"/>
              </a:lnSpc>
              <a:spcBef>
                <a:spcPts val="0"/>
              </a:spcBef>
              <a:spcAft>
                <a:spcPts val="0"/>
              </a:spcAft>
              <a:buClr>
                <a:schemeClr val="accent1"/>
              </a:buClr>
              <a:buSzPts val="4000"/>
              <a:buFont typeface="Century Gothic"/>
              <a:buNone/>
              <a:defRPr sz="4000" b="1"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165"/>
          <p:cNvSpPr txBox="1"/>
          <p:nvPr/>
        </p:nvSpPr>
        <p:spPr>
          <a:xfrm>
            <a:off x="10032988" y="6623720"/>
            <a:ext cx="1648619" cy="2160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GB" sz="1000">
                <a:solidFill>
                  <a:schemeClr val="lt1"/>
                </a:solidFill>
                <a:latin typeface="Calibri"/>
                <a:ea typeface="Calibri"/>
                <a:cs typeface="Calibri"/>
                <a:sym typeface="Calibri"/>
              </a:rPr>
              <a:t>‹nº›</a:t>
            </a:fld>
            <a:endParaRPr sz="1000">
              <a:solidFill>
                <a:schemeClr val="lt1"/>
              </a:solidFill>
              <a:latin typeface="Calibri"/>
              <a:ea typeface="Calibri"/>
              <a:cs typeface="Calibri"/>
              <a:sym typeface="Calibri"/>
            </a:endParaRPr>
          </a:p>
        </p:txBody>
      </p:sp>
      <p:pic>
        <p:nvPicPr>
          <p:cNvPr id="2" name="Picture 7">
            <a:extLst>
              <a:ext uri="{FF2B5EF4-FFF2-40B4-BE49-F238E27FC236}">
                <a16:creationId xmlns:a16="http://schemas.microsoft.com/office/drawing/2014/main" id="{C62BEDE9-A43C-A14D-BFE7-B85F455EE8F8}"/>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904" y="5427502"/>
            <a:ext cx="982980" cy="1122363"/>
          </a:xfrm>
          <a:prstGeom prst="rect">
            <a:avLst/>
          </a:prstGeom>
          <a:noFill/>
          <a:ln>
            <a:noFill/>
          </a:ln>
        </p:spPr>
      </p:pic>
      <p:pic>
        <p:nvPicPr>
          <p:cNvPr id="3" name="Imagem 2" descr="Logotipo&#10;&#10;O conteúdo gerado por IA pode estar incorreto.">
            <a:extLst>
              <a:ext uri="{FF2B5EF4-FFF2-40B4-BE49-F238E27FC236}">
                <a16:creationId xmlns:a16="http://schemas.microsoft.com/office/drawing/2014/main" id="{B11E8E8C-2678-0AFE-F02E-0CBBE97B3C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0928" y="5656137"/>
            <a:ext cx="982980" cy="89372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6"/>
        <p:cNvGrpSpPr/>
        <p:nvPr/>
      </p:nvGrpSpPr>
      <p:grpSpPr>
        <a:xfrm>
          <a:off x="0" y="0"/>
          <a:ext cx="0" cy="0"/>
          <a:chOff x="0" y="0"/>
          <a:chExt cx="0" cy="0"/>
        </a:xfrm>
      </p:grpSpPr>
      <p:sp>
        <p:nvSpPr>
          <p:cNvPr id="37" name="Google Shape;37;p166"/>
          <p:cNvSpPr txBox="1">
            <a:spLocks noGrp="1"/>
          </p:cNvSpPr>
          <p:nvPr>
            <p:ph type="body" idx="1"/>
          </p:nvPr>
        </p:nvSpPr>
        <p:spPr>
          <a:xfrm>
            <a:off x="5995852" y="1739788"/>
            <a:ext cx="5687348" cy="4500000"/>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166"/>
          <p:cNvSpPr txBox="1">
            <a:spLocks noGrp="1"/>
          </p:cNvSpPr>
          <p:nvPr>
            <p:ph type="body" idx="2"/>
          </p:nvPr>
        </p:nvSpPr>
        <p:spPr>
          <a:xfrm>
            <a:off x="507206" y="1739788"/>
            <a:ext cx="5488646" cy="4500000"/>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166"/>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000">
                <a:solidFill>
                  <a:schemeClr val="lt1"/>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40" name="Google Shape;40;p166"/>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
        <p:nvSpPr>
          <p:cNvPr id="41" name="Google Shape;41;p166"/>
          <p:cNvSpPr txBox="1">
            <a:spLocks noGrp="1"/>
          </p:cNvSpPr>
          <p:nvPr>
            <p:ph type="body" idx="3"/>
          </p:nvPr>
        </p:nvSpPr>
        <p:spPr>
          <a:xfrm>
            <a:off x="507205" y="1739788"/>
            <a:ext cx="11175995" cy="4500000"/>
          </a:xfrm>
          <a:prstGeom prst="rect">
            <a:avLst/>
          </a:prstGeom>
          <a:noFill/>
          <a:ln>
            <a:noFill/>
          </a:ln>
        </p:spPr>
        <p:txBody>
          <a:bodyPr spcFirstLastPara="1" wrap="square" lIns="0" tIns="46800" rIns="0" bIns="45700" anchor="b"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166"/>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chemeClr val="accent1"/>
              </a:buClr>
              <a:buSzPts val="2800"/>
              <a:buFont typeface="Century Gothic"/>
              <a:buNone/>
              <a:defRPr sz="2800" b="1"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66"/>
          <p:cNvSpPr txBox="1">
            <a:spLocks noGrp="1"/>
          </p:cNvSpPr>
          <p:nvPr>
            <p:ph type="body" idx="4"/>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marR="0" lvl="0" indent="-228600" algn="l" rtl="0">
              <a:lnSpc>
                <a:spcPct val="150000"/>
              </a:lnSpc>
              <a:spcBef>
                <a:spcPts val="0"/>
              </a:spcBef>
              <a:spcAft>
                <a:spcPts val="0"/>
              </a:spcAft>
              <a:buClr>
                <a:schemeClr val="accent1"/>
              </a:buClr>
              <a:buSzPts val="2200"/>
              <a:buFont typeface="Arial"/>
              <a:buNone/>
              <a:defRPr sz="2200" b="1" i="0" u="none" strike="noStrike" cap="none">
                <a:solidFill>
                  <a:schemeClr val="accent2"/>
                </a:solidFill>
                <a:latin typeface="Century Gothic"/>
                <a:ea typeface="Century Gothic"/>
                <a:cs typeface="Century Gothic"/>
                <a:sym typeface="Century Gothic"/>
              </a:defRPr>
            </a:lvl1pPr>
            <a:lvl2pPr marL="914400" marR="0" lvl="1"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 name="Picture 7">
            <a:extLst>
              <a:ext uri="{FF2B5EF4-FFF2-40B4-BE49-F238E27FC236}">
                <a16:creationId xmlns:a16="http://schemas.microsoft.com/office/drawing/2014/main" id="{C62BEDE9-A43C-A14D-BFE7-B85F455EE8F8}"/>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715" y="5350204"/>
            <a:ext cx="982980" cy="1122363"/>
          </a:xfrm>
          <a:prstGeom prst="rect">
            <a:avLst/>
          </a:prstGeom>
          <a:noFill/>
          <a:ln>
            <a:noFill/>
          </a:ln>
        </p:spPr>
      </p:pic>
      <p:pic>
        <p:nvPicPr>
          <p:cNvPr id="3" name="Imagem 2" descr="Logotipo&#10;&#10;O conteúdo gerado por IA pode estar incorreto.">
            <a:extLst>
              <a:ext uri="{FF2B5EF4-FFF2-40B4-BE49-F238E27FC236}">
                <a16:creationId xmlns:a16="http://schemas.microsoft.com/office/drawing/2014/main" id="{B11E8E8C-2678-0AFE-F02E-0CBBE97B3C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7739" y="5578839"/>
            <a:ext cx="982980" cy="89372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 Internal">
  <p:cSld name="Section Header - Internal">
    <p:bg>
      <p:bgPr>
        <a:solidFill>
          <a:schemeClr val="lt1"/>
        </a:solidFill>
        <a:effectLst/>
      </p:bgPr>
    </p:bg>
    <p:spTree>
      <p:nvGrpSpPr>
        <p:cNvPr id="1" name="Shape 44"/>
        <p:cNvGrpSpPr/>
        <p:nvPr/>
      </p:nvGrpSpPr>
      <p:grpSpPr>
        <a:xfrm>
          <a:off x="0" y="0"/>
          <a:ext cx="0" cy="0"/>
          <a:chOff x="0" y="0"/>
          <a:chExt cx="0" cy="0"/>
        </a:xfrm>
      </p:grpSpPr>
      <p:sp>
        <p:nvSpPr>
          <p:cNvPr id="45" name="Google Shape;45;p167"/>
          <p:cNvSpPr/>
          <p:nvPr/>
        </p:nvSpPr>
        <p:spPr>
          <a:xfrm>
            <a:off x="0" y="5558400"/>
            <a:ext cx="12192000" cy="12996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a:solidFill>
                <a:schemeClr val="lt1"/>
              </a:solidFill>
              <a:latin typeface="Calibri"/>
              <a:ea typeface="Calibri"/>
              <a:cs typeface="Calibri"/>
              <a:sym typeface="Calibri"/>
            </a:endParaRPr>
          </a:p>
        </p:txBody>
      </p:sp>
      <p:sp>
        <p:nvSpPr>
          <p:cNvPr id="46" name="Google Shape;46;p167"/>
          <p:cNvSpPr txBox="1">
            <a:spLocks noGrp="1"/>
          </p:cNvSpPr>
          <p:nvPr>
            <p:ph type="ctrTitle"/>
          </p:nvPr>
        </p:nvSpPr>
        <p:spPr>
          <a:xfrm>
            <a:off x="507206" y="720000"/>
            <a:ext cx="11088000" cy="2934000"/>
          </a:xfrm>
          <a:prstGeom prst="rect">
            <a:avLst/>
          </a:prstGeom>
          <a:noFill/>
          <a:ln>
            <a:noFill/>
          </a:ln>
        </p:spPr>
        <p:txBody>
          <a:bodyPr spcFirstLastPara="1" wrap="square" lIns="91425" tIns="45700" rIns="91425" bIns="45700" anchor="b" anchorCtr="0">
            <a:noAutofit/>
          </a:bodyPr>
          <a:lstStyle>
            <a:lvl1pPr marR="0" lvl="0" algn="l" rtl="0">
              <a:lnSpc>
                <a:spcPct val="98484"/>
              </a:lnSpc>
              <a:spcBef>
                <a:spcPts val="0"/>
              </a:spcBef>
              <a:spcAft>
                <a:spcPts val="0"/>
              </a:spcAft>
              <a:buClr>
                <a:schemeClr val="accent1"/>
              </a:buClr>
              <a:buSzPts val="6600"/>
              <a:buFont typeface="Century Gothic"/>
              <a:buNone/>
              <a:defRPr sz="6600" b="1"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167"/>
          <p:cNvSpPr txBox="1">
            <a:spLocks noGrp="1"/>
          </p:cNvSpPr>
          <p:nvPr>
            <p:ph type="subTitle" idx="1"/>
          </p:nvPr>
        </p:nvSpPr>
        <p:spPr>
          <a:xfrm>
            <a:off x="507205" y="3688350"/>
            <a:ext cx="11088000" cy="1617074"/>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accent1"/>
              </a:buClr>
              <a:buSzPts val="4000"/>
              <a:buFont typeface="Arial"/>
              <a:buNone/>
              <a:defRPr sz="4000" b="1" i="0" u="none" strike="noStrike" cap="none">
                <a:solidFill>
                  <a:schemeClr val="accent2"/>
                </a:solidFill>
                <a:latin typeface="Century Gothic"/>
                <a:ea typeface="Century Gothic"/>
                <a:cs typeface="Century Gothic"/>
                <a:sym typeface="Century Gothic"/>
              </a:defRPr>
            </a:lvl1pPr>
            <a:lvl2pPr marR="0" lvl="1" algn="ctr" rtl="0">
              <a:lnSpc>
                <a:spcPct val="100000"/>
              </a:lnSpc>
              <a:spcBef>
                <a:spcPts val="12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100000"/>
              </a:lnSpc>
              <a:spcBef>
                <a:spcPts val="12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12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48" name="Google Shape;48;p167"/>
          <p:cNvPicPr preferRelativeResize="0"/>
          <p:nvPr/>
        </p:nvPicPr>
        <p:blipFill rotWithShape="1">
          <a:blip r:embed="rId2">
            <a:alphaModFix/>
          </a:blip>
          <a:srcRect/>
          <a:stretch/>
        </p:blipFill>
        <p:spPr>
          <a:xfrm>
            <a:off x="105304" y="124468"/>
            <a:ext cx="1277726" cy="1428108"/>
          </a:xfrm>
          <a:prstGeom prst="rect">
            <a:avLst/>
          </a:prstGeom>
          <a:noFill/>
          <a:ln>
            <a:noFill/>
          </a:ln>
        </p:spPr>
      </p:pic>
      <p:pic>
        <p:nvPicPr>
          <p:cNvPr id="49" name="Google Shape;49;p167" descr="https://extranet.who.int/datacol/answer_upload.asp?survey_id=475&amp;view_id=326&amp;question_id=15106&amp;answer_id=47397&amp;respondent_id=22063"/>
          <p:cNvPicPr preferRelativeResize="0"/>
          <p:nvPr/>
        </p:nvPicPr>
        <p:blipFill rotWithShape="1">
          <a:blip r:embed="rId3">
            <a:alphaModFix/>
          </a:blip>
          <a:srcRect/>
          <a:stretch/>
        </p:blipFill>
        <p:spPr>
          <a:xfrm>
            <a:off x="9601200" y="163778"/>
            <a:ext cx="2395909" cy="8420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0"/>
        <p:cNvGrpSpPr/>
        <p:nvPr/>
      </p:nvGrpSpPr>
      <p:grpSpPr>
        <a:xfrm>
          <a:off x="0" y="0"/>
          <a:ext cx="0" cy="0"/>
          <a:chOff x="0" y="0"/>
          <a:chExt cx="0" cy="0"/>
        </a:xfrm>
      </p:grpSpPr>
      <p:sp>
        <p:nvSpPr>
          <p:cNvPr id="51" name="Google Shape;51;p168"/>
          <p:cNvSpPr txBox="1">
            <a:spLocks noGrp="1"/>
          </p:cNvSpPr>
          <p:nvPr>
            <p:ph type="title"/>
          </p:nvPr>
        </p:nvSpPr>
        <p:spPr>
          <a:xfrm>
            <a:off x="389639" y="506412"/>
            <a:ext cx="9792000" cy="432000"/>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chemeClr val="accent1"/>
              </a:buClr>
              <a:buSzPts val="3000"/>
              <a:buFont typeface="Century Gothic"/>
              <a:buNone/>
              <a:defRPr sz="3000" b="1"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68"/>
          <p:cNvSpPr txBox="1">
            <a:spLocks noGrp="1"/>
          </p:cNvSpPr>
          <p:nvPr>
            <p:ph type="body" idx="1"/>
          </p:nvPr>
        </p:nvSpPr>
        <p:spPr>
          <a:xfrm>
            <a:off x="507205" y="1739788"/>
            <a:ext cx="11175995" cy="4500000"/>
          </a:xfrm>
          <a:prstGeom prst="rect">
            <a:avLst/>
          </a:prstGeom>
          <a:noFill/>
          <a:ln>
            <a:noFill/>
          </a:ln>
        </p:spPr>
        <p:txBody>
          <a:bodyPr spcFirstLastPara="1" wrap="square" lIns="91425" tIns="45700" rIns="91425" bIns="45700" anchor="t" anchorCtr="0">
            <a:noAutofit/>
          </a:bodyPr>
          <a:lstStyle>
            <a:lvl1pPr marL="457200" marR="0" lvl="0" indent="-368300" algn="l" rtl="0">
              <a:lnSpc>
                <a:spcPct val="100000"/>
              </a:lnSpc>
              <a:spcBef>
                <a:spcPts val="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1200"/>
              </a:spcBef>
              <a:spcAft>
                <a:spcPts val="0"/>
              </a:spcAft>
              <a:buClr>
                <a:schemeClr val="accent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2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6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68"/>
          <p:cNvSpPr txBox="1">
            <a:spLocks noGrp="1"/>
          </p:cNvSpPr>
          <p:nvPr>
            <p:ph type="body" idx="2"/>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marR="0" lvl="0" indent="-228600" algn="l" rtl="0">
              <a:lnSpc>
                <a:spcPct val="150000"/>
              </a:lnSpc>
              <a:spcBef>
                <a:spcPts val="0"/>
              </a:spcBef>
              <a:spcAft>
                <a:spcPts val="0"/>
              </a:spcAft>
              <a:buClr>
                <a:schemeClr val="accent1"/>
              </a:buClr>
              <a:buSzPts val="2200"/>
              <a:buFont typeface="Arial"/>
              <a:buNone/>
              <a:defRPr sz="2200" b="1" i="0" u="none" strike="noStrike" cap="none">
                <a:solidFill>
                  <a:schemeClr val="accent2"/>
                </a:solidFill>
                <a:latin typeface="Century Gothic"/>
                <a:ea typeface="Century Gothic"/>
                <a:cs typeface="Century Gothic"/>
                <a:sym typeface="Century Gothic"/>
              </a:defRPr>
            </a:lvl1pPr>
            <a:lvl2pPr marL="914400" marR="0" lvl="1"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168"/>
          <p:cNvSpPr txBox="1"/>
          <p:nvPr/>
        </p:nvSpPr>
        <p:spPr>
          <a:xfrm>
            <a:off x="352697" y="117566"/>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 Internal">
  <p:cSld name="1_Section Header - Internal">
    <p:bg>
      <p:bgPr>
        <a:solidFill>
          <a:schemeClr val="lt1"/>
        </a:solidFill>
        <a:effectLst/>
      </p:bgPr>
    </p:bg>
    <p:spTree>
      <p:nvGrpSpPr>
        <p:cNvPr id="1" name="Shape 56"/>
        <p:cNvGrpSpPr/>
        <p:nvPr/>
      </p:nvGrpSpPr>
      <p:grpSpPr>
        <a:xfrm>
          <a:off x="0" y="0"/>
          <a:ext cx="0" cy="0"/>
          <a:chOff x="0" y="0"/>
          <a:chExt cx="0" cy="0"/>
        </a:xfrm>
      </p:grpSpPr>
      <p:sp>
        <p:nvSpPr>
          <p:cNvPr id="57" name="Google Shape;57;p169"/>
          <p:cNvSpPr/>
          <p:nvPr/>
        </p:nvSpPr>
        <p:spPr>
          <a:xfrm>
            <a:off x="0" y="5558400"/>
            <a:ext cx="12192000" cy="12996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a:solidFill>
                <a:schemeClr val="lt1"/>
              </a:solidFill>
              <a:latin typeface="Calibri"/>
              <a:ea typeface="Calibri"/>
              <a:cs typeface="Calibri"/>
              <a:sym typeface="Calibri"/>
            </a:endParaRPr>
          </a:p>
        </p:txBody>
      </p:sp>
      <p:sp>
        <p:nvSpPr>
          <p:cNvPr id="58" name="Google Shape;58;p169"/>
          <p:cNvSpPr txBox="1">
            <a:spLocks noGrp="1"/>
          </p:cNvSpPr>
          <p:nvPr>
            <p:ph type="ctrTitle"/>
          </p:nvPr>
        </p:nvSpPr>
        <p:spPr>
          <a:xfrm>
            <a:off x="507206" y="720000"/>
            <a:ext cx="11088000" cy="2934000"/>
          </a:xfrm>
          <a:prstGeom prst="rect">
            <a:avLst/>
          </a:prstGeom>
          <a:noFill/>
          <a:ln>
            <a:noFill/>
          </a:ln>
        </p:spPr>
        <p:txBody>
          <a:bodyPr spcFirstLastPara="1" wrap="square" lIns="91425" tIns="45700" rIns="91425" bIns="45700" anchor="b" anchorCtr="0">
            <a:noAutofit/>
          </a:bodyPr>
          <a:lstStyle>
            <a:lvl1pPr marR="0" lvl="0" algn="l" rtl="0">
              <a:lnSpc>
                <a:spcPct val="98484"/>
              </a:lnSpc>
              <a:spcBef>
                <a:spcPts val="0"/>
              </a:spcBef>
              <a:spcAft>
                <a:spcPts val="0"/>
              </a:spcAft>
              <a:buClr>
                <a:schemeClr val="accent1"/>
              </a:buClr>
              <a:buSzPts val="6600"/>
              <a:buFont typeface="Century Gothic"/>
              <a:buNone/>
              <a:defRPr sz="6600" b="1"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169"/>
          <p:cNvSpPr txBox="1">
            <a:spLocks noGrp="1"/>
          </p:cNvSpPr>
          <p:nvPr>
            <p:ph type="subTitle" idx="1"/>
          </p:nvPr>
        </p:nvSpPr>
        <p:spPr>
          <a:xfrm>
            <a:off x="507205" y="3688350"/>
            <a:ext cx="11088000" cy="1617074"/>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accent1"/>
              </a:buClr>
              <a:buSzPts val="4000"/>
              <a:buFont typeface="Arial"/>
              <a:buNone/>
              <a:defRPr sz="4000" b="1" i="0" u="none" strike="noStrike" cap="none">
                <a:solidFill>
                  <a:schemeClr val="accent2"/>
                </a:solidFill>
                <a:latin typeface="Century Gothic"/>
                <a:ea typeface="Century Gothic"/>
                <a:cs typeface="Century Gothic"/>
                <a:sym typeface="Century Gothic"/>
              </a:defRPr>
            </a:lvl1pPr>
            <a:lvl2pPr marR="0" lvl="1" algn="ctr" rtl="0">
              <a:lnSpc>
                <a:spcPct val="100000"/>
              </a:lnSpc>
              <a:spcBef>
                <a:spcPts val="12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100000"/>
              </a:lnSpc>
              <a:spcBef>
                <a:spcPts val="1200"/>
              </a:spcBef>
              <a:spcAft>
                <a:spcPts val="0"/>
              </a:spcAft>
              <a:buClr>
                <a:schemeClr val="accent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12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60" name="Google Shape;60;p169"/>
          <p:cNvPicPr preferRelativeResize="0"/>
          <p:nvPr/>
        </p:nvPicPr>
        <p:blipFill rotWithShape="1">
          <a:blip r:embed="rId2">
            <a:alphaModFix/>
          </a:blip>
          <a:srcRect/>
          <a:stretch/>
        </p:blipFill>
        <p:spPr>
          <a:xfrm>
            <a:off x="105304" y="124468"/>
            <a:ext cx="1277726" cy="1428108"/>
          </a:xfrm>
          <a:prstGeom prst="rect">
            <a:avLst/>
          </a:prstGeom>
          <a:noFill/>
          <a:ln>
            <a:noFill/>
          </a:ln>
        </p:spPr>
      </p:pic>
      <p:pic>
        <p:nvPicPr>
          <p:cNvPr id="61" name="Google Shape;61;p169" descr="https://extranet.who.int/datacol/answer_upload.asp?survey_id=475&amp;view_id=326&amp;question_id=15106&amp;answer_id=47397&amp;respondent_id=22063"/>
          <p:cNvPicPr preferRelativeResize="0"/>
          <p:nvPr/>
        </p:nvPicPr>
        <p:blipFill rotWithShape="1">
          <a:blip r:embed="rId3">
            <a:alphaModFix/>
          </a:blip>
          <a:srcRect/>
          <a:stretch/>
        </p:blipFill>
        <p:spPr>
          <a:xfrm>
            <a:off x="9601200" y="163778"/>
            <a:ext cx="2395909" cy="84206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2"/>
          <p:cNvSpPr/>
          <p:nvPr/>
        </p:nvSpPr>
        <p:spPr>
          <a:xfrm>
            <a:off x="0" y="6604200"/>
            <a:ext cx="12192000" cy="2538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b="0" i="0" u="none" strike="noStrike" cap="none">
              <a:solidFill>
                <a:schemeClr val="lt1"/>
              </a:solidFill>
              <a:latin typeface="Calibri"/>
              <a:ea typeface="Calibri"/>
              <a:cs typeface="Calibri"/>
              <a:sym typeface="Calibri"/>
            </a:endParaRPr>
          </a:p>
        </p:txBody>
      </p:sp>
      <p:sp>
        <p:nvSpPr>
          <p:cNvPr id="11" name="Google Shape;11;p16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
        <p:nvSpPr>
          <p:cNvPr id="12" name="Google Shape;12;p162"/>
          <p:cNvSpPr txBox="1"/>
          <p:nvPr/>
        </p:nvSpPr>
        <p:spPr>
          <a:xfrm>
            <a:off x="507204" y="6085900"/>
            <a:ext cx="11175995" cy="153888"/>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GB" sz="1000" b="0" i="0" u="none" strike="noStrike" cap="none">
                <a:solidFill>
                  <a:schemeClr val="dk1"/>
                </a:solidFill>
                <a:latin typeface="Calibri"/>
                <a:ea typeface="Calibri"/>
                <a:cs typeface="Calibri"/>
                <a:sym typeface="Calibri"/>
              </a:rPr>
              <a:t> </a:t>
            </a:r>
            <a:endParaRPr/>
          </a:p>
        </p:txBody>
      </p:sp>
      <p:sp>
        <p:nvSpPr>
          <p:cNvPr id="13" name="Google Shape;13;p162"/>
          <p:cNvSpPr txBox="1"/>
          <p:nvPr/>
        </p:nvSpPr>
        <p:spPr>
          <a:xfrm>
            <a:off x="10034587" y="6623100"/>
            <a:ext cx="1648619" cy="21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hyperlink" Target="https://youtu.be/sCNdpDK3V3g" TargetMode="External"/><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who.int/publications-detail/who-qualityrights-guidance-and-training-tool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riadvocacy.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bbc.com/news/uk-england-37427665"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youtu.be/slr_SvB1uyU"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youtu.be/X8T2NEfUb3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youtu.be/mbjxRgRFb88"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microsoft.com/office/2018/10/relationships/comments" Target="../comments/modernComment_158_0.xm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p:nvPr/>
        </p:nvSpPr>
        <p:spPr>
          <a:xfrm>
            <a:off x="0" y="5120640"/>
            <a:ext cx="12192000" cy="173736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500" b="0" i="0" u="none" strike="noStrike" cap="none">
              <a:solidFill>
                <a:schemeClr val="lt1"/>
              </a:solidFill>
              <a:latin typeface="Calibri"/>
              <a:ea typeface="Calibri"/>
              <a:cs typeface="Calibri"/>
              <a:sym typeface="Calibri"/>
            </a:endParaRPr>
          </a:p>
        </p:txBody>
      </p:sp>
      <p:pic>
        <p:nvPicPr>
          <p:cNvPr id="68" name="Google Shape;68;p1"/>
          <p:cNvPicPr preferRelativeResize="0"/>
          <p:nvPr/>
        </p:nvPicPr>
        <p:blipFill rotWithShape="1">
          <a:blip r:embed="rId3">
            <a:alphaModFix/>
          </a:blip>
          <a:srcRect/>
          <a:stretch/>
        </p:blipFill>
        <p:spPr>
          <a:xfrm>
            <a:off x="0" y="-1"/>
            <a:ext cx="12177488" cy="3429001"/>
          </a:xfrm>
          <a:prstGeom prst="rect">
            <a:avLst/>
          </a:prstGeom>
          <a:noFill/>
          <a:ln>
            <a:noFill/>
          </a:ln>
        </p:spPr>
      </p:pic>
      <p:sp>
        <p:nvSpPr>
          <p:cNvPr id="69" name="Google Shape;69;p1"/>
          <p:cNvSpPr txBox="1"/>
          <p:nvPr/>
        </p:nvSpPr>
        <p:spPr>
          <a:xfrm>
            <a:off x="395132" y="3059002"/>
            <a:ext cx="7714725" cy="1830497"/>
          </a:xfrm>
          <a:prstGeom prst="rect">
            <a:avLst/>
          </a:prstGeom>
          <a:solidFill>
            <a:srgbClr val="E04487"/>
          </a:solidFill>
          <a:ln>
            <a:noFill/>
          </a:ln>
          <a:effectLst>
            <a:outerShdw blurRad="50800" dist="38100" dir="2700000" algn="tl" rotWithShape="0">
              <a:srgbClr val="000000">
                <a:alpha val="39607"/>
              </a:srgbClr>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0" name="Google Shape;70;p1"/>
          <p:cNvSpPr/>
          <p:nvPr/>
        </p:nvSpPr>
        <p:spPr>
          <a:xfrm rot="-5400000">
            <a:off x="4962412" y="-357077"/>
            <a:ext cx="2252663" cy="12177487"/>
          </a:xfrm>
          <a:prstGeom prst="rect">
            <a:avLst/>
          </a:prstGeom>
          <a:gradFill>
            <a:gsLst>
              <a:gs pos="0">
                <a:srgbClr val="B1356B"/>
              </a:gs>
              <a:gs pos="100000">
                <a:srgbClr val="E04487">
                  <a:alpha val="0"/>
                </a:srgbClr>
              </a:gs>
            </a:gsLst>
            <a:lin ang="0" scaled="0"/>
          </a:gradFill>
          <a:ln w="31750" cap="flat" cmpd="sng">
            <a:solidFill>
              <a:srgbClr val="DCD6D4">
                <a:alpha val="0"/>
              </a:srgbClr>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Google Shape;71;p1"/>
          <p:cNvSpPr txBox="1"/>
          <p:nvPr/>
        </p:nvSpPr>
        <p:spPr>
          <a:xfrm>
            <a:off x="461972" y="3113283"/>
            <a:ext cx="7714725" cy="1807770"/>
          </a:xfrm>
          <a:prstGeom prst="rect">
            <a:avLst/>
          </a:prstGeom>
          <a:noFill/>
          <a:ln>
            <a:noFill/>
          </a:ln>
        </p:spPr>
        <p:txBody>
          <a:bodyPr spcFirstLastPara="1" wrap="square" lIns="36575" tIns="36575" rIns="36575" bIns="36575" anchor="t" anchorCtr="0">
            <a:noAutofit/>
          </a:bodyPr>
          <a:lstStyle/>
          <a:p>
            <a:pPr marL="0" marR="0" lvl="0" indent="0" algn="l" rtl="0">
              <a:spcBef>
                <a:spcPts val="0"/>
              </a:spcBef>
              <a:spcAft>
                <a:spcPts val="0"/>
              </a:spcAft>
              <a:buNone/>
            </a:pPr>
            <a:r>
              <a:rPr lang="en-GB" sz="4800" b="1" i="0" u="none" strike="noStrike" cap="none" dirty="0" err="1">
                <a:solidFill>
                  <a:srgbClr val="FFFFFE"/>
                </a:solidFill>
                <a:latin typeface="Calibri"/>
                <a:ea typeface="Calibri"/>
                <a:cs typeface="Calibri"/>
                <a:sym typeface="Calibri"/>
              </a:rPr>
              <a:t>Estratégias</a:t>
            </a:r>
            <a:r>
              <a:rPr lang="en-GB" sz="4800" b="1" i="0" u="none" strike="noStrike" cap="none" dirty="0">
                <a:solidFill>
                  <a:srgbClr val="FFFFFE"/>
                </a:solidFill>
                <a:latin typeface="Calibri"/>
                <a:ea typeface="Calibri"/>
                <a:cs typeface="Calibri"/>
                <a:sym typeface="Calibri"/>
              </a:rPr>
              <a:t> para </a:t>
            </a:r>
            <a:r>
              <a:rPr lang="en-GB" sz="4800" b="1" i="0" u="none" strike="noStrike" cap="none" dirty="0" err="1">
                <a:solidFill>
                  <a:srgbClr val="FFFFFE"/>
                </a:solidFill>
                <a:latin typeface="Calibri"/>
                <a:ea typeface="Calibri"/>
                <a:cs typeface="Calibri"/>
                <a:sym typeface="Calibri"/>
              </a:rPr>
              <a:t>acabar</a:t>
            </a:r>
            <a:r>
              <a:rPr lang="en-GB" sz="4800" b="1" i="0" u="none" strike="noStrike" cap="none" dirty="0">
                <a:solidFill>
                  <a:srgbClr val="FFFFFE"/>
                </a:solidFill>
                <a:latin typeface="Calibri"/>
                <a:ea typeface="Calibri"/>
                <a:cs typeface="Calibri"/>
                <a:sym typeface="Calibri"/>
              </a:rPr>
              <a:t> com o </a:t>
            </a:r>
            <a:endParaRPr dirty="0"/>
          </a:p>
          <a:p>
            <a:pPr marL="0" marR="0" lvl="0" indent="0" algn="l" rtl="0">
              <a:spcBef>
                <a:spcPts val="0"/>
              </a:spcBef>
              <a:spcAft>
                <a:spcPts val="0"/>
              </a:spcAft>
              <a:buNone/>
            </a:pPr>
            <a:r>
              <a:rPr lang="en-GB" sz="4800" b="1" i="0" u="none" strike="noStrike" cap="none" dirty="0" err="1">
                <a:solidFill>
                  <a:srgbClr val="FFFFFE"/>
                </a:solidFill>
                <a:latin typeface="Calibri"/>
                <a:ea typeface="Calibri"/>
                <a:cs typeface="Calibri"/>
                <a:sym typeface="Calibri"/>
              </a:rPr>
              <a:t>isolamento</a:t>
            </a:r>
            <a:r>
              <a:rPr lang="en-GB" sz="4800" b="1" i="0" u="none" strike="noStrike" cap="none" dirty="0">
                <a:solidFill>
                  <a:srgbClr val="FFFFFE"/>
                </a:solidFill>
                <a:latin typeface="Calibri"/>
                <a:ea typeface="Calibri"/>
                <a:cs typeface="Calibri"/>
                <a:sym typeface="Calibri"/>
              </a:rPr>
              <a:t> e  a </a:t>
            </a:r>
            <a:r>
              <a:rPr lang="en-GB" sz="4800" b="1" i="0" u="none" strike="noStrike" cap="none" dirty="0" err="1">
                <a:solidFill>
                  <a:srgbClr val="FFFFFE"/>
                </a:solidFill>
                <a:latin typeface="Calibri"/>
                <a:ea typeface="Calibri"/>
                <a:cs typeface="Calibri"/>
                <a:sym typeface="Calibri"/>
              </a:rPr>
              <a:t>contenção</a:t>
            </a:r>
            <a:endParaRPr dirty="0"/>
          </a:p>
        </p:txBody>
      </p:sp>
      <p:sp>
        <p:nvSpPr>
          <p:cNvPr id="73" name="Google Shape;73;p1"/>
          <p:cNvSpPr txBox="1"/>
          <p:nvPr/>
        </p:nvSpPr>
        <p:spPr>
          <a:xfrm>
            <a:off x="9898742" y="249572"/>
            <a:ext cx="2293258" cy="514692"/>
          </a:xfrm>
          <a:prstGeom prst="rect">
            <a:avLst/>
          </a:prstGeom>
          <a:solidFill>
            <a:srgbClr val="E04487"/>
          </a:solidFill>
          <a:ln>
            <a:noFill/>
          </a:ln>
          <a:effectLst>
            <a:outerShdw blurRad="50800" dist="38100" dir="2700000" algn="tl" rotWithShape="0">
              <a:srgbClr val="000000">
                <a:alpha val="40000"/>
              </a:srgbClr>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FFFFFE"/>
              </a:buClr>
              <a:buSzPts val="2800"/>
              <a:buFont typeface="Calibri"/>
              <a:buNone/>
            </a:pPr>
            <a:r>
              <a:rPr lang="en-GB" sz="2800" b="0" u="none" strike="noStrike" cap="none" dirty="0">
                <a:solidFill>
                  <a:srgbClr val="FFFFFE"/>
                </a:solidFill>
                <a:latin typeface="Calibri"/>
                <a:ea typeface="Calibri"/>
                <a:cs typeface="Calibri"/>
                <a:sym typeface="Calibri"/>
              </a:rPr>
              <a:t>Slides do </a:t>
            </a:r>
            <a:r>
              <a:rPr lang="en-GB" sz="2800" b="0" u="none" strike="noStrike" cap="none" dirty="0" err="1">
                <a:solidFill>
                  <a:srgbClr val="FFFFFE"/>
                </a:solidFill>
                <a:latin typeface="Calibri"/>
                <a:ea typeface="Calibri"/>
                <a:cs typeface="Calibri"/>
                <a:sym typeface="Calibri"/>
              </a:rPr>
              <a:t>curso</a:t>
            </a:r>
            <a:endParaRPr sz="2800" b="0" u="none" strike="noStrike" cap="none" dirty="0">
              <a:solidFill>
                <a:schemeClr val="dk1"/>
              </a:solidFill>
              <a:latin typeface="Arial"/>
              <a:ea typeface="Arial"/>
              <a:cs typeface="Arial"/>
              <a:sym typeface="Arial"/>
            </a:endParaRPr>
          </a:p>
        </p:txBody>
      </p:sp>
      <p:sp>
        <p:nvSpPr>
          <p:cNvPr id="77" name="Google Shape;77;p1"/>
          <p:cNvSpPr txBox="1"/>
          <p:nvPr/>
        </p:nvSpPr>
        <p:spPr>
          <a:xfrm>
            <a:off x="461972" y="4889499"/>
            <a:ext cx="8339127" cy="525463"/>
          </a:xfrm>
          <a:prstGeom prst="rect">
            <a:avLst/>
          </a:prstGeom>
          <a:noFill/>
          <a:ln>
            <a:noFill/>
          </a:ln>
        </p:spPr>
        <p:txBody>
          <a:bodyPr spcFirstLastPara="1" wrap="square" lIns="36575" tIns="36575" rIns="36575" bIns="36575" anchor="t" anchorCtr="0">
            <a:noAutofit/>
          </a:bodyPr>
          <a:lstStyle/>
          <a:p>
            <a:pPr>
              <a:buClr>
                <a:srgbClr val="E04487"/>
              </a:buClr>
              <a:buSzPts val="3000"/>
            </a:pPr>
            <a:r>
              <a:rPr lang="en-GB" sz="3000" b="0" i="0" u="none" strike="noStrike" cap="none" dirty="0" err="1">
                <a:solidFill>
                  <a:srgbClr val="E04487"/>
                </a:solidFill>
                <a:latin typeface="Calibri"/>
                <a:ea typeface="Calibri"/>
                <a:cs typeface="Calibri"/>
                <a:sym typeface="Calibri"/>
              </a:rPr>
              <a:t>Treinamento</a:t>
            </a:r>
            <a:r>
              <a:rPr lang="en-GB" sz="3000" b="0" i="0" u="none" strike="noStrike" cap="none" dirty="0">
                <a:solidFill>
                  <a:srgbClr val="E04487"/>
                </a:solidFill>
                <a:latin typeface="Calibri"/>
                <a:ea typeface="Calibri"/>
                <a:cs typeface="Calibri"/>
                <a:sym typeface="Calibri"/>
              </a:rPr>
              <a:t> </a:t>
            </a:r>
            <a:r>
              <a:rPr lang="en-GB" sz="3000" dirty="0" err="1">
                <a:solidFill>
                  <a:srgbClr val="E04487"/>
                </a:solidFill>
                <a:latin typeface="Calibri"/>
                <a:ea typeface="Calibri"/>
                <a:cs typeface="Calibri"/>
                <a:sym typeface="Calibri"/>
              </a:rPr>
              <a:t>especializado</a:t>
            </a:r>
            <a:r>
              <a:rPr lang="en-GB" sz="3000" b="0" i="0" u="none" strike="noStrike" cap="none" dirty="0">
                <a:solidFill>
                  <a:srgbClr val="E04487"/>
                </a:solidFill>
                <a:latin typeface="Calibri"/>
                <a:ea typeface="Calibri"/>
                <a:cs typeface="Calibri"/>
                <a:sym typeface="Calibri"/>
              </a:rPr>
              <a:t> </a:t>
            </a:r>
            <a:r>
              <a:rPr lang="en-GB" sz="3000" i="1" dirty="0" err="1">
                <a:solidFill>
                  <a:srgbClr val="E04487"/>
                </a:solidFill>
                <a:latin typeface="Calibri"/>
                <a:ea typeface="Calibri"/>
                <a:cs typeface="Calibri"/>
                <a:sym typeface="Calibri"/>
              </a:rPr>
              <a:t>QualityRights</a:t>
            </a:r>
            <a:r>
              <a:rPr lang="en-GB" sz="3000" dirty="0">
                <a:solidFill>
                  <a:srgbClr val="E04487"/>
                </a:solidFill>
                <a:latin typeface="Calibri"/>
                <a:ea typeface="Calibri"/>
                <a:cs typeface="Calibri"/>
                <a:sym typeface="Calibri"/>
              </a:rPr>
              <a:t> da OMS</a:t>
            </a:r>
            <a:endParaRPr sz="1800" b="0" i="0" u="none" strike="noStrike" cap="none" dirty="0">
              <a:solidFill>
                <a:srgbClr val="E04487"/>
              </a:solidFill>
              <a:latin typeface="Arial"/>
              <a:ea typeface="Arial"/>
              <a:cs typeface="Arial"/>
              <a:sym typeface="Arial"/>
            </a:endParaRPr>
          </a:p>
        </p:txBody>
      </p:sp>
      <p:grpSp>
        <p:nvGrpSpPr>
          <p:cNvPr id="2" name="Agrupar 1">
            <a:extLst>
              <a:ext uri="{FF2B5EF4-FFF2-40B4-BE49-F238E27FC236}">
                <a16:creationId xmlns:a16="http://schemas.microsoft.com/office/drawing/2014/main" id="{9EC244A3-A4FD-0F6F-0661-F97752966F70}"/>
              </a:ext>
            </a:extLst>
          </p:cNvPr>
          <p:cNvGrpSpPr/>
          <p:nvPr/>
        </p:nvGrpSpPr>
        <p:grpSpPr>
          <a:xfrm>
            <a:off x="7698941" y="5441619"/>
            <a:ext cx="4279232" cy="1238986"/>
            <a:chOff x="7698941" y="5441619"/>
            <a:chExt cx="4279232" cy="1238986"/>
          </a:xfrm>
        </p:grpSpPr>
        <p:grpSp>
          <p:nvGrpSpPr>
            <p:cNvPr id="3" name="Group 12">
              <a:extLst>
                <a:ext uri="{FF2B5EF4-FFF2-40B4-BE49-F238E27FC236}">
                  <a16:creationId xmlns:a16="http://schemas.microsoft.com/office/drawing/2014/main" id="{252C5EF2-59EA-604D-31F1-05C7A4CD0E54}"/>
                </a:ext>
              </a:extLst>
            </p:cNvPr>
            <p:cNvGrpSpPr/>
            <p:nvPr/>
          </p:nvGrpSpPr>
          <p:grpSpPr>
            <a:xfrm>
              <a:off x="10685742" y="5441619"/>
              <a:ext cx="1292431" cy="1238986"/>
              <a:chOff x="158998" y="5422506"/>
              <a:chExt cx="1133135" cy="1128709"/>
            </a:xfrm>
          </p:grpSpPr>
          <p:pic>
            <p:nvPicPr>
              <p:cNvPr id="6" name="Picture 8">
                <a:extLst>
                  <a:ext uri="{FF2B5EF4-FFF2-40B4-BE49-F238E27FC236}">
                    <a16:creationId xmlns:a16="http://schemas.microsoft.com/office/drawing/2014/main" id="{E2683744-3D44-1589-AE2F-D18C8CDFB9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7" name="TextBox 14">
                <a:extLst>
                  <a:ext uri="{FF2B5EF4-FFF2-40B4-BE49-F238E27FC236}">
                    <a16:creationId xmlns:a16="http://schemas.microsoft.com/office/drawing/2014/main" id="{F42BF83F-6E2E-ABAC-D2E2-C2CE15FCADA6}"/>
                  </a:ext>
                </a:extLst>
              </p:cNvPr>
              <p:cNvSpPr txBox="1"/>
              <p:nvPr/>
            </p:nvSpPr>
            <p:spPr>
              <a:xfrm>
                <a:off x="290136" y="6375666"/>
                <a:ext cx="870857" cy="175549"/>
              </a:xfrm>
              <a:prstGeom prst="rect">
                <a:avLst/>
              </a:prstGeom>
              <a:noFill/>
            </p:spPr>
            <p:txBody>
              <a:bodyPr wrap="square" lIns="0" tIns="0" rIns="0" bIns="0">
                <a:noAutofit/>
              </a:bodyPr>
              <a:lstStyle/>
              <a:p>
                <a:pPr algn="ctr">
                  <a:defRPr sz="1400">
                    <a:solidFill>
                      <a:srgbClr val="FF0000"/>
                    </a:solidFill>
                  </a:defRPr>
                </a:pPr>
                <a:r>
                  <a:t>QualityRights</a:t>
                </a:r>
              </a:p>
            </p:txBody>
          </p:sp>
        </p:grpSp>
        <p:pic>
          <p:nvPicPr>
            <p:cNvPr id="4" name="Imagem 3" descr="Logotipo&#10;&#10;O conteúdo gerado por IA pode estar incorreto.">
              <a:extLst>
                <a:ext uri="{FF2B5EF4-FFF2-40B4-BE49-F238E27FC236}">
                  <a16:creationId xmlns:a16="http://schemas.microsoft.com/office/drawing/2014/main" id="{1FA3ECF2-2BDC-70D1-48B6-7EF5746A7A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0682" y="5925258"/>
              <a:ext cx="1295744" cy="755347"/>
            </a:xfrm>
            <a:prstGeom prst="rect">
              <a:avLst/>
            </a:prstGeom>
          </p:spPr>
        </p:pic>
        <p:pic>
          <p:nvPicPr>
            <p:cNvPr id="5" name="Imagem 4" descr="Logotipo&#10;&#10;O conteúdo gerado por IA pode estar incorreto.">
              <a:extLst>
                <a:ext uri="{FF2B5EF4-FFF2-40B4-BE49-F238E27FC236}">
                  <a16:creationId xmlns:a16="http://schemas.microsoft.com/office/drawing/2014/main" id="{D9D1B542-7D13-A269-CC31-07ED9BD762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8941" y="5505524"/>
              <a:ext cx="1292431" cy="1175081"/>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body" idx="2"/>
          </p:nvPr>
        </p:nvSpPr>
        <p:spPr>
          <a:xfrm>
            <a:off x="508794" y="1727144"/>
            <a:ext cx="11174412" cy="2469299"/>
          </a:xfrm>
          <a:prstGeom prst="rect">
            <a:avLst/>
          </a:prstGeom>
          <a:noFill/>
          <a:ln>
            <a:noFill/>
          </a:ln>
        </p:spPr>
        <p:txBody>
          <a:bodyPr spcFirstLastPara="1" wrap="square" lIns="91425" tIns="45700" rIns="91425" bIns="45700" anchor="t" anchorCtr="0">
            <a:noAutofit/>
          </a:bodyPr>
          <a:lstStyle/>
          <a:p>
            <a:pPr marL="171450" lvl="0" indent="-171450" algn="just">
              <a:spcBef>
                <a:spcPts val="600"/>
              </a:spcBef>
              <a:buClr>
                <a:schemeClr val="dk1"/>
              </a:buClr>
              <a:buSzPts val="1200"/>
            </a:pPr>
            <a:r>
              <a:rPr lang="pt-BR" sz="2000" dirty="0"/>
              <a:t>Uma abordagem da </a:t>
            </a:r>
            <a:r>
              <a:rPr lang="pt-BR" sz="2000" i="1" dirty="0" err="1"/>
              <a:t>recovery</a:t>
            </a:r>
            <a:r>
              <a:rPr lang="pt-BR" sz="2000" dirty="0"/>
              <a:t> é relevante para todas as pessoas que superam desafios em sua vida, incluindo pessoas com deficiências psicossociais, intelectuais ou cognitivas. </a:t>
            </a:r>
          </a:p>
          <a:p>
            <a:pPr marL="171450" lvl="0" indent="-171450" algn="just">
              <a:spcBef>
                <a:spcPts val="600"/>
              </a:spcBef>
              <a:buClr>
                <a:schemeClr val="dk1"/>
              </a:buClr>
              <a:buSzPts val="1200"/>
            </a:pPr>
            <a:r>
              <a:rPr lang="pt-BR" sz="2000" dirty="0"/>
              <a:t>Os serviços sociais e de saúde mental orientados para a </a:t>
            </a:r>
            <a:r>
              <a:rPr lang="pt-BR" sz="2000" i="1" dirty="0" err="1"/>
              <a:t>recovery</a:t>
            </a:r>
            <a:r>
              <a:rPr lang="pt-BR" sz="2000" dirty="0"/>
              <a:t> fornecem mensagens de esperança e apoio para superar barreiras e promover o empoderamento, crescimento pessoal, inclusão e independência.</a:t>
            </a:r>
          </a:p>
          <a:p>
            <a:pPr marL="171450" lvl="0" indent="-171450" algn="just">
              <a:spcBef>
                <a:spcPts val="600"/>
              </a:spcBef>
              <a:buClr>
                <a:schemeClr val="dk1"/>
              </a:buClr>
              <a:buSzPts val="1200"/>
            </a:pPr>
            <a:r>
              <a:rPr lang="pt-BR" sz="2000" dirty="0"/>
              <a:t>Esses serviços respeitam as escolhas das pessoas, permitindo que conduzam sua própria jornada de cuidados e recuperação e vivam a vida que desejam. </a:t>
            </a:r>
          </a:p>
          <a:p>
            <a:pPr marL="171450" lvl="0" indent="-171450" algn="just">
              <a:spcBef>
                <a:spcPts val="600"/>
              </a:spcBef>
              <a:buClr>
                <a:schemeClr val="dk1"/>
              </a:buClr>
              <a:buSzPts val="1200"/>
            </a:pPr>
            <a:r>
              <a:rPr lang="pt-BR" sz="2000" dirty="0"/>
              <a:t>Os serviços orientados à </a:t>
            </a:r>
            <a:r>
              <a:rPr lang="pt-BR" sz="2000" i="1" dirty="0" err="1"/>
              <a:t>recovery</a:t>
            </a:r>
            <a:r>
              <a:rPr lang="pt-BR" sz="2000" dirty="0"/>
              <a:t> não se baseiam na coerção. </a:t>
            </a:r>
          </a:p>
        </p:txBody>
      </p:sp>
      <p:sp>
        <p:nvSpPr>
          <p:cNvPr id="144" name="Google Shape;144;p10"/>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lvl="0" algn="ctr"/>
            <a:r>
              <a:rPr lang="en-GB" dirty="0" err="1"/>
              <a:t>Apresentação</a:t>
            </a:r>
            <a:r>
              <a:rPr lang="en-GB" dirty="0"/>
              <a:t> 1.1: Recovery – </a:t>
            </a:r>
            <a:r>
              <a:rPr lang="en-GB" dirty="0" err="1"/>
              <a:t>abordagem</a:t>
            </a:r>
            <a:r>
              <a:rPr lang="en-GB" dirty="0"/>
              <a:t> </a:t>
            </a:r>
            <a:r>
              <a:rPr lang="en-GB" dirty="0" err="1"/>
              <a:t>baseada</a:t>
            </a:r>
            <a:r>
              <a:rPr lang="en-GB" dirty="0"/>
              <a:t> </a:t>
            </a:r>
            <a:r>
              <a:rPr lang="en-GB" dirty="0" err="1"/>
              <a:t>em</a:t>
            </a:r>
            <a:r>
              <a:rPr lang="en-GB" dirty="0"/>
              <a:t> </a:t>
            </a:r>
            <a:r>
              <a:rPr lang="en-GB" dirty="0" err="1"/>
              <a:t>recuperação</a:t>
            </a:r>
            <a:r>
              <a:rPr lang="en-GB" dirty="0"/>
              <a:t>: O que </a:t>
            </a:r>
            <a:r>
              <a:rPr lang="en-GB" dirty="0" err="1"/>
              <a:t>é</a:t>
            </a:r>
            <a:r>
              <a:rPr lang="en-GB" dirty="0"/>
              <a:t>? - 2</a:t>
            </a:r>
            <a:endParaRP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100"/>
          <p:cNvSpPr txBox="1">
            <a:spLocks noGrp="1"/>
          </p:cNvSpPr>
          <p:nvPr>
            <p:ph type="body" idx="1"/>
          </p:nvPr>
        </p:nvSpPr>
        <p:spPr>
          <a:xfrm>
            <a:off x="507195" y="1721636"/>
            <a:ext cx="11174400" cy="360000"/>
          </a:xfrm>
          <a:prstGeom prst="rect">
            <a:avLst/>
          </a:prstGeom>
          <a:noFill/>
          <a:ln>
            <a:noFill/>
          </a:ln>
        </p:spPr>
        <p:txBody>
          <a:bodyPr spcFirstLastPara="1" wrap="square" lIns="0" tIns="0" rIns="0" bIns="0" anchor="b" anchorCtr="0">
            <a:noAutofit/>
          </a:bodyPr>
          <a:lstStyle/>
          <a:p>
            <a:r>
              <a:rPr lang="pt-BR" dirty="0"/>
              <a:t>Fazendo um plano individualizado </a:t>
            </a:r>
          </a:p>
        </p:txBody>
      </p:sp>
      <p:sp>
        <p:nvSpPr>
          <p:cNvPr id="816" name="Google Shape;816;p100"/>
          <p:cNvSpPr txBox="1">
            <a:spLocks noGrp="1"/>
          </p:cNvSpPr>
          <p:nvPr>
            <p:ph type="body" idx="2"/>
          </p:nvPr>
        </p:nvSpPr>
        <p:spPr>
          <a:xfrm>
            <a:off x="621495" y="2238908"/>
            <a:ext cx="11174412" cy="1669774"/>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0"/>
              </a:spcBef>
              <a:spcAft>
                <a:spcPts val="0"/>
              </a:spcAft>
              <a:buSzPts val="2200"/>
              <a:buChar char="•"/>
            </a:pPr>
            <a:r>
              <a:rPr lang="en-GB" sz="2000" dirty="0"/>
              <a:t> A pessoa </a:t>
            </a:r>
            <a:r>
              <a:rPr lang="en-GB" sz="2000" dirty="0" err="1"/>
              <a:t>faz</a:t>
            </a:r>
            <a:r>
              <a:rPr lang="en-GB" sz="2000" dirty="0"/>
              <a:t> uma </a:t>
            </a:r>
            <a:r>
              <a:rPr lang="en-GB" sz="2000" dirty="0" err="1"/>
              <a:t>lista</a:t>
            </a:r>
            <a:r>
              <a:rPr lang="en-GB" sz="2000" dirty="0"/>
              <a:t> do que a </a:t>
            </a:r>
            <a:r>
              <a:rPr lang="en-GB" sz="2000" dirty="0" err="1"/>
              <a:t>faz</a:t>
            </a:r>
            <a:r>
              <a:rPr lang="en-GB" sz="2000" dirty="0"/>
              <a:t> sentir </a:t>
            </a:r>
            <a:r>
              <a:rPr lang="en-GB" sz="2000" dirty="0" err="1"/>
              <a:t>frustrada</a:t>
            </a:r>
            <a:r>
              <a:rPr lang="en-GB" sz="2000" dirty="0"/>
              <a:t>, </a:t>
            </a:r>
            <a:r>
              <a:rPr lang="en-GB" sz="2000" dirty="0" err="1"/>
              <a:t>irritada</a:t>
            </a:r>
            <a:r>
              <a:rPr lang="en-GB" sz="2000" dirty="0"/>
              <a:t> ou </a:t>
            </a:r>
            <a:r>
              <a:rPr lang="en-GB" sz="2000" dirty="0" err="1"/>
              <a:t>angustiada</a:t>
            </a:r>
            <a:r>
              <a:rPr lang="en-GB" sz="2000" dirty="0"/>
              <a:t>. Ela </a:t>
            </a:r>
            <a:r>
              <a:rPr lang="en-GB" sz="2000" dirty="0" err="1"/>
              <a:t>pode</a:t>
            </a:r>
            <a:r>
              <a:rPr lang="en-GB" sz="2000" dirty="0"/>
              <a:t> ser </a:t>
            </a:r>
            <a:r>
              <a:rPr lang="en-GB" sz="2000" dirty="0" err="1"/>
              <a:t>auxiliada</a:t>
            </a:r>
            <a:r>
              <a:rPr lang="en-GB" sz="2000" dirty="0"/>
              <a:t> por </a:t>
            </a:r>
            <a:r>
              <a:rPr lang="en-GB" sz="2000" dirty="0" err="1"/>
              <a:t>outras</a:t>
            </a:r>
            <a:r>
              <a:rPr lang="en-GB" sz="2000" dirty="0"/>
              <a:t> pessoas, se </a:t>
            </a:r>
            <a:r>
              <a:rPr lang="en-GB" sz="2000" dirty="0" err="1"/>
              <a:t>desejar</a:t>
            </a:r>
            <a:r>
              <a:rPr lang="en-GB" sz="2000" dirty="0"/>
              <a:t>.  </a:t>
            </a:r>
            <a:endParaRPr sz="2000" dirty="0"/>
          </a:p>
          <a:p>
            <a:pPr marL="285750" lvl="0" indent="-285750" algn="just" rtl="0">
              <a:lnSpc>
                <a:spcPct val="100000"/>
              </a:lnSpc>
              <a:spcBef>
                <a:spcPts val="1200"/>
              </a:spcBef>
              <a:spcAft>
                <a:spcPts val="0"/>
              </a:spcAft>
              <a:buSzPts val="2200"/>
              <a:buChar char="•"/>
            </a:pPr>
            <a:r>
              <a:rPr lang="en-GB" sz="2000" dirty="0"/>
              <a:t>A </a:t>
            </a:r>
            <a:r>
              <a:rPr lang="en-GB" sz="2000" dirty="0" err="1"/>
              <a:t>pessoa</a:t>
            </a:r>
            <a:r>
              <a:rPr lang="en-GB" sz="2000" dirty="0"/>
              <a:t> </a:t>
            </a:r>
            <a:r>
              <a:rPr lang="en-GB" sz="2000" dirty="0" err="1"/>
              <a:t>identifica</a:t>
            </a:r>
            <a:r>
              <a:rPr lang="en-GB" sz="2000" dirty="0"/>
              <a:t> </a:t>
            </a:r>
            <a:r>
              <a:rPr lang="en-GB" sz="2000" dirty="0" err="1"/>
              <a:t>estratégias</a:t>
            </a:r>
            <a:r>
              <a:rPr lang="en-GB" sz="2000" dirty="0"/>
              <a:t> </a:t>
            </a:r>
            <a:r>
              <a:rPr lang="en-GB" sz="2000" dirty="0" err="1"/>
              <a:t>potenciais</a:t>
            </a:r>
            <a:r>
              <a:rPr lang="en-GB" sz="2000" dirty="0"/>
              <a:t> para </a:t>
            </a:r>
            <a:r>
              <a:rPr lang="en-GB" sz="2000" dirty="0" err="1"/>
              <a:t>abordar</a:t>
            </a:r>
            <a:r>
              <a:rPr lang="en-GB" sz="2000" dirty="0"/>
              <a:t> a(s) causa(s) </a:t>
            </a:r>
            <a:r>
              <a:rPr lang="en-GB" sz="2000" dirty="0" err="1"/>
              <a:t>subjacente</a:t>
            </a:r>
            <a:r>
              <a:rPr lang="en-GB" sz="2000" dirty="0"/>
              <a:t>(s) do </a:t>
            </a:r>
            <a:r>
              <a:rPr lang="en-GB" sz="2000" dirty="0" err="1"/>
              <a:t>sofrimento</a:t>
            </a:r>
            <a:r>
              <a:rPr lang="en-GB" sz="2000" dirty="0"/>
              <a:t>. </a:t>
            </a:r>
            <a:r>
              <a:rPr lang="en-GB" sz="2000" dirty="0" err="1"/>
              <a:t>Estas</a:t>
            </a:r>
            <a:r>
              <a:rPr lang="en-GB" sz="2000" dirty="0"/>
              <a:t> </a:t>
            </a:r>
            <a:r>
              <a:rPr lang="en-GB" sz="2000" dirty="0" err="1"/>
              <a:t>estratégias</a:t>
            </a:r>
            <a:r>
              <a:rPr lang="en-GB" sz="2000" dirty="0"/>
              <a:t> </a:t>
            </a:r>
            <a:r>
              <a:rPr lang="en-GB" sz="2000" dirty="0" err="1"/>
              <a:t>serão</a:t>
            </a:r>
            <a:r>
              <a:rPr lang="en-GB" sz="2000" dirty="0"/>
              <a:t> diferentes para </a:t>
            </a:r>
            <a:r>
              <a:rPr lang="en-GB" sz="2000" dirty="0" err="1"/>
              <a:t>cada</a:t>
            </a:r>
            <a:r>
              <a:rPr lang="en-GB" sz="2000" dirty="0"/>
              <a:t> pessoa, mas </a:t>
            </a:r>
            <a:r>
              <a:rPr lang="en-GB" sz="2000" dirty="0" err="1"/>
              <a:t>podem</a:t>
            </a:r>
            <a:r>
              <a:rPr lang="en-GB" sz="2000" dirty="0"/>
              <a:t> </a:t>
            </a:r>
            <a:r>
              <a:rPr lang="en-GB" sz="2000" dirty="0" err="1"/>
              <a:t>incluir</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817" name="Google Shape;817;p100"/>
          <p:cNvSpPr txBox="1">
            <a:spLocks noGrp="1"/>
          </p:cNvSpPr>
          <p:nvPr>
            <p:ph type="title"/>
          </p:nvPr>
        </p:nvSpPr>
        <p:spPr>
          <a:xfrm>
            <a:off x="417755" y="506412"/>
            <a:ext cx="1126384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Planos</a:t>
            </a:r>
            <a:r>
              <a:rPr lang="en-GB" dirty="0"/>
              <a:t> </a:t>
            </a:r>
            <a:r>
              <a:rPr lang="en-GB" dirty="0" err="1"/>
              <a:t>individualizados</a:t>
            </a:r>
            <a:r>
              <a:rPr lang="en-GB" dirty="0"/>
              <a:t> para </a:t>
            </a:r>
            <a:r>
              <a:rPr lang="en-GB" dirty="0" err="1"/>
              <a:t>explorar</a:t>
            </a:r>
            <a:r>
              <a:rPr lang="en-GB" dirty="0"/>
              <a:t> </a:t>
            </a:r>
            <a:r>
              <a:rPr lang="en-GB" dirty="0" err="1"/>
              <a:t>sensibilidades</a:t>
            </a:r>
            <a:r>
              <a:rPr lang="en-GB" dirty="0"/>
              <a:t> e </a:t>
            </a:r>
            <a:r>
              <a:rPr lang="en-GB" dirty="0" err="1"/>
              <a:t>sinais</a:t>
            </a:r>
            <a:r>
              <a:rPr lang="en-GB" dirty="0"/>
              <a:t> de </a:t>
            </a:r>
            <a:r>
              <a:rPr lang="en-GB" dirty="0" err="1"/>
              <a:t>angústia</a:t>
            </a:r>
            <a:r>
              <a:rPr lang="en-GB" dirty="0"/>
              <a:t> - 4</a:t>
            </a:r>
            <a:endParaRPr dirty="0"/>
          </a:p>
        </p:txBody>
      </p:sp>
      <p:sp>
        <p:nvSpPr>
          <p:cNvPr id="818" name="Google Shape;818;p100"/>
          <p:cNvSpPr/>
          <p:nvPr/>
        </p:nvSpPr>
        <p:spPr>
          <a:xfrm>
            <a:off x="841570" y="3631096"/>
            <a:ext cx="10416210" cy="2923837"/>
          </a:xfrm>
          <a:prstGeom prst="rect">
            <a:avLst/>
          </a:prstGeom>
          <a:noFill/>
          <a:ln>
            <a:noFill/>
          </a:ln>
        </p:spPr>
        <p:txBody>
          <a:bodyPr spcFirstLastPara="1" wrap="square" lIns="91425" tIns="45700" rIns="91425" bIns="45700" anchor="t" anchorCtr="0">
            <a:spAutoFit/>
          </a:bodyPr>
          <a:lstStyle/>
          <a:p>
            <a:pPr marL="742950" marR="0" lvl="1" indent="-285750" algn="l" rtl="0">
              <a:spcBef>
                <a:spcPts val="0"/>
              </a:spcBef>
              <a:spcAft>
                <a:spcPts val="0"/>
              </a:spcAft>
              <a:buClr>
                <a:schemeClr val="dk1"/>
              </a:buClr>
              <a:buSzPts val="2200"/>
              <a:buFont typeface="Arial"/>
              <a:buChar char="•"/>
            </a:pPr>
            <a:r>
              <a:rPr lang="en-GB" sz="1800" b="0" i="0" u="none" strike="noStrike" cap="none" dirty="0" err="1">
                <a:solidFill>
                  <a:schemeClr val="dk1"/>
                </a:solidFill>
                <a:latin typeface="Calibri"/>
                <a:ea typeface="Calibri"/>
                <a:cs typeface="Calibri"/>
                <a:sym typeface="Calibri"/>
              </a:rPr>
              <a:t>dar</a:t>
            </a:r>
            <a:r>
              <a:rPr lang="en-GB" sz="1800" b="0" i="0" u="none" strike="noStrike" cap="none" dirty="0">
                <a:solidFill>
                  <a:schemeClr val="dk1"/>
                </a:solidFill>
                <a:latin typeface="Calibri"/>
                <a:ea typeface="Calibri"/>
                <a:cs typeface="Calibri"/>
                <a:sym typeface="Calibri"/>
              </a:rPr>
              <a:t> um </a:t>
            </a:r>
            <a:r>
              <a:rPr lang="en-GB" sz="1800" b="0" i="0" u="none" strike="noStrike" cap="none" dirty="0" err="1">
                <a:solidFill>
                  <a:schemeClr val="dk1"/>
                </a:solidFill>
                <a:latin typeface="Calibri"/>
                <a:ea typeface="Calibri"/>
                <a:cs typeface="Calibri"/>
                <a:sym typeface="Calibri"/>
              </a:rPr>
              <a:t>passeio</a:t>
            </a:r>
            <a:r>
              <a:rPr lang="en-GB" sz="1800" b="0" i="0" u="none" strike="noStrike" cap="none" dirty="0">
                <a:solidFill>
                  <a:schemeClr val="dk1"/>
                </a:solidFill>
                <a:latin typeface="Calibri"/>
                <a:ea typeface="Calibri"/>
                <a:cs typeface="Calibri"/>
                <a:sym typeface="Calibri"/>
              </a:rPr>
              <a:t>; </a:t>
            </a:r>
          </a:p>
          <a:p>
            <a:pPr marL="742950" marR="0" lvl="1" indent="-285750" algn="l" rtl="0">
              <a:spcBef>
                <a:spcPts val="0"/>
              </a:spcBef>
              <a:spcAft>
                <a:spcPts val="0"/>
              </a:spcAft>
              <a:buClr>
                <a:schemeClr val="dk1"/>
              </a:buClr>
              <a:buSzPts val="2200"/>
              <a:buFont typeface="Arial"/>
              <a:buChar char="•"/>
            </a:pPr>
            <a:r>
              <a:rPr lang="en-GB" sz="1800" b="0" i="0" u="none" strike="noStrike" cap="none" dirty="0" err="1">
                <a:solidFill>
                  <a:schemeClr val="dk1"/>
                </a:solidFill>
                <a:latin typeface="Calibri"/>
                <a:ea typeface="Calibri"/>
                <a:cs typeface="Calibri"/>
                <a:sym typeface="Calibri"/>
              </a:rPr>
              <a:t>ter</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alguém</a:t>
            </a:r>
            <a:r>
              <a:rPr lang="en-GB" sz="1800" b="0" i="0" u="none" strike="noStrike" cap="none" dirty="0">
                <a:solidFill>
                  <a:schemeClr val="dk1"/>
                </a:solidFill>
                <a:latin typeface="Calibri"/>
                <a:ea typeface="Calibri"/>
                <a:cs typeface="Calibri"/>
                <a:sym typeface="Calibri"/>
              </a:rPr>
              <a:t> que </a:t>
            </a:r>
            <a:r>
              <a:rPr lang="en-GB" sz="1800" b="0" i="0" u="none" strike="noStrike" cap="none" dirty="0" err="1">
                <a:solidFill>
                  <a:schemeClr val="dk1"/>
                </a:solidFill>
                <a:latin typeface="Calibri"/>
                <a:ea typeface="Calibri"/>
                <a:cs typeface="Calibri"/>
                <a:sym typeface="Calibri"/>
              </a:rPr>
              <a:t>reconheça</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seus</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sentimentos</a:t>
            </a:r>
            <a:r>
              <a:rPr lang="en-GB" sz="1800" b="0" i="0" u="none" strike="noStrike" cap="none" dirty="0">
                <a:solidFill>
                  <a:schemeClr val="dk1"/>
                </a:solidFill>
                <a:latin typeface="Calibri"/>
                <a:ea typeface="Calibri"/>
                <a:cs typeface="Calibri"/>
                <a:sym typeface="Calibri"/>
              </a:rPr>
              <a:t>; </a:t>
            </a:r>
          </a:p>
          <a:p>
            <a:pPr marL="742950" marR="0" lvl="1" indent="-285750" algn="l" rtl="0">
              <a:spcBef>
                <a:spcPts val="0"/>
              </a:spcBef>
              <a:spcAft>
                <a:spcPts val="0"/>
              </a:spcAft>
              <a:buClr>
                <a:schemeClr val="dk1"/>
              </a:buClr>
              <a:buSzPts val="2200"/>
              <a:buFont typeface="Arial"/>
              <a:buChar char="•"/>
            </a:pPr>
            <a:r>
              <a:rPr lang="en-GB" sz="1800" b="0" i="0" u="none" strike="noStrike" cap="none" dirty="0" err="1">
                <a:solidFill>
                  <a:schemeClr val="dk1"/>
                </a:solidFill>
                <a:latin typeface="Calibri"/>
                <a:ea typeface="Calibri"/>
                <a:cs typeface="Calibri"/>
                <a:sym typeface="Calibri"/>
              </a:rPr>
              <a:t>respirar</a:t>
            </a:r>
            <a:r>
              <a:rPr lang="en-GB" sz="1800" b="0" i="0" u="none" strike="noStrike" cap="none" dirty="0">
                <a:solidFill>
                  <a:schemeClr val="dk1"/>
                </a:solidFill>
                <a:latin typeface="Calibri"/>
                <a:ea typeface="Calibri"/>
                <a:cs typeface="Calibri"/>
                <a:sym typeface="Calibri"/>
              </a:rPr>
              <a:t> lenta e </a:t>
            </a:r>
            <a:r>
              <a:rPr lang="en-GB" sz="1800" b="0" i="0" u="none" strike="noStrike" cap="none" dirty="0" err="1">
                <a:solidFill>
                  <a:schemeClr val="dk1"/>
                </a:solidFill>
                <a:latin typeface="Calibri"/>
                <a:ea typeface="Calibri"/>
                <a:cs typeface="Calibri"/>
                <a:sym typeface="Calibri"/>
              </a:rPr>
              <a:t>profundamente</a:t>
            </a:r>
            <a:r>
              <a:rPr lang="en-GB" sz="1800" b="0" i="0" u="none" strike="noStrike" cap="none" dirty="0">
                <a:solidFill>
                  <a:schemeClr val="dk1"/>
                </a:solidFill>
                <a:latin typeface="Calibri"/>
                <a:ea typeface="Calibri"/>
                <a:cs typeface="Calibri"/>
                <a:sym typeface="Calibri"/>
              </a:rPr>
              <a:t>; </a:t>
            </a:r>
          </a:p>
          <a:p>
            <a:pPr marL="742950" marR="0" lvl="1" indent="-285750" algn="l" rtl="0">
              <a:spcBef>
                <a:spcPts val="0"/>
              </a:spcBef>
              <a:spcAft>
                <a:spcPts val="0"/>
              </a:spcAft>
              <a:buClr>
                <a:schemeClr val="dk1"/>
              </a:buClr>
              <a:buSzPts val="2200"/>
              <a:buFont typeface="Arial"/>
              <a:buChar char="•"/>
            </a:pPr>
            <a:r>
              <a:rPr lang="en-GB" sz="1800" b="0" i="0" u="none" strike="noStrike" cap="none" dirty="0" err="1">
                <a:solidFill>
                  <a:schemeClr val="dk1"/>
                </a:solidFill>
                <a:latin typeface="Calibri"/>
                <a:ea typeface="Calibri"/>
                <a:cs typeface="Calibri"/>
                <a:sym typeface="Calibri"/>
              </a:rPr>
              <a:t>apertar</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uma</a:t>
            </a:r>
            <a:r>
              <a:rPr lang="en-GB" sz="1800" b="0" i="0" u="none" strike="noStrike" cap="none" dirty="0">
                <a:solidFill>
                  <a:schemeClr val="dk1"/>
                </a:solidFill>
                <a:latin typeface="Calibri"/>
                <a:ea typeface="Calibri"/>
                <a:cs typeface="Calibri"/>
                <a:sym typeface="Calibri"/>
              </a:rPr>
              <a:t> bola </a:t>
            </a:r>
            <a:r>
              <a:rPr lang="en-GB" sz="1800" b="0" i="0" u="none" strike="noStrike" cap="none" dirty="0" err="1">
                <a:solidFill>
                  <a:schemeClr val="dk1"/>
                </a:solidFill>
                <a:latin typeface="Calibri"/>
                <a:ea typeface="Calibri"/>
                <a:cs typeface="Calibri"/>
                <a:sym typeface="Calibri"/>
              </a:rPr>
              <a:t>ou</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cobertor</a:t>
            </a:r>
            <a:r>
              <a:rPr lang="en-GB" sz="1800" b="0" i="0" u="none" strike="noStrike" cap="none" dirty="0">
                <a:solidFill>
                  <a:schemeClr val="dk1"/>
                </a:solidFill>
                <a:latin typeface="Calibri"/>
                <a:ea typeface="Calibri"/>
                <a:cs typeface="Calibri"/>
                <a:sym typeface="Calibri"/>
              </a:rPr>
              <a:t>; </a:t>
            </a:r>
          </a:p>
          <a:p>
            <a:pPr marL="742950" marR="0" lvl="1" indent="-285750" algn="l" rtl="0">
              <a:spcBef>
                <a:spcPts val="0"/>
              </a:spcBef>
              <a:spcAft>
                <a:spcPts val="0"/>
              </a:spcAft>
              <a:buClr>
                <a:schemeClr val="dk1"/>
              </a:buClr>
              <a:buSzPts val="2200"/>
              <a:buFont typeface="Arial"/>
              <a:buChar char="•"/>
            </a:pPr>
            <a:r>
              <a:rPr lang="en-GB" sz="1800" b="0" i="0" u="none" strike="noStrike" cap="none" dirty="0" err="1">
                <a:solidFill>
                  <a:schemeClr val="dk1"/>
                </a:solidFill>
                <a:latin typeface="Calibri"/>
                <a:ea typeface="Calibri"/>
                <a:cs typeface="Calibri"/>
                <a:sym typeface="Calibri"/>
              </a:rPr>
              <a:t>poder</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gritar</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ou</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chorar</a:t>
            </a:r>
            <a:r>
              <a:rPr lang="en-GB" sz="1800" b="0" i="0" u="none" strike="noStrike" cap="none" dirty="0">
                <a:solidFill>
                  <a:schemeClr val="dk1"/>
                </a:solidFill>
                <a:latin typeface="Calibri"/>
                <a:ea typeface="Calibri"/>
                <a:cs typeface="Calibri"/>
                <a:sym typeface="Calibri"/>
              </a:rPr>
              <a:t>; </a:t>
            </a:r>
          </a:p>
          <a:p>
            <a:pPr marL="742950" marR="0" lvl="1" indent="-285750" algn="l" rtl="0">
              <a:spcBef>
                <a:spcPts val="0"/>
              </a:spcBef>
              <a:spcAft>
                <a:spcPts val="0"/>
              </a:spcAft>
              <a:buClr>
                <a:schemeClr val="dk1"/>
              </a:buClr>
              <a:buSzPts val="2200"/>
              <a:buFont typeface="Arial"/>
              <a:buChar char="•"/>
            </a:pPr>
            <a:r>
              <a:rPr lang="en-GB" sz="1800" b="0" i="0" u="none" strike="noStrike" cap="none" dirty="0" err="1">
                <a:solidFill>
                  <a:schemeClr val="dk1"/>
                </a:solidFill>
                <a:latin typeface="Calibri"/>
                <a:ea typeface="Calibri"/>
                <a:cs typeface="Calibri"/>
                <a:sym typeface="Calibri"/>
              </a:rPr>
              <a:t>passar</a:t>
            </a:r>
            <a:r>
              <a:rPr lang="en-GB" sz="1800" b="0" i="0" u="none" strike="noStrike" cap="none" dirty="0">
                <a:solidFill>
                  <a:schemeClr val="dk1"/>
                </a:solidFill>
                <a:latin typeface="Calibri"/>
                <a:ea typeface="Calibri"/>
                <a:cs typeface="Calibri"/>
                <a:sym typeface="Calibri"/>
              </a:rPr>
              <a:t> um tempo </a:t>
            </a:r>
            <a:r>
              <a:rPr lang="en-GB" sz="1800" b="0" i="0" u="none" strike="noStrike" cap="none" dirty="0" err="1">
                <a:solidFill>
                  <a:schemeClr val="dk1"/>
                </a:solidFill>
                <a:latin typeface="Calibri"/>
                <a:ea typeface="Calibri"/>
                <a:cs typeface="Calibri"/>
                <a:sym typeface="Calibri"/>
              </a:rPr>
              <a:t>em</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uma</a:t>
            </a:r>
            <a:r>
              <a:rPr lang="en-GB" sz="1800" b="0" i="0" u="none" strike="noStrike" cap="none" dirty="0">
                <a:solidFill>
                  <a:schemeClr val="dk1"/>
                </a:solidFill>
                <a:latin typeface="Calibri"/>
                <a:ea typeface="Calibri"/>
                <a:cs typeface="Calibri"/>
                <a:sym typeface="Calibri"/>
              </a:rPr>
              <a:t> sala de </a:t>
            </a:r>
            <a:r>
              <a:rPr lang="en-GB" sz="1800" b="0" i="0" u="none" strike="noStrike" cap="none" dirty="0" err="1">
                <a:solidFill>
                  <a:schemeClr val="dk1"/>
                </a:solidFill>
                <a:latin typeface="Calibri"/>
                <a:ea typeface="Calibri"/>
                <a:cs typeface="Calibri"/>
                <a:sym typeface="Calibri"/>
              </a:rPr>
              <a:t>acolhimento</a:t>
            </a:r>
            <a:r>
              <a:rPr lang="en-GB" sz="1800" b="0" i="0" u="none" strike="noStrike" cap="none" dirty="0">
                <a:solidFill>
                  <a:schemeClr val="dk1"/>
                </a:solidFill>
                <a:latin typeface="Calibri"/>
                <a:ea typeface="Calibri"/>
                <a:cs typeface="Calibri"/>
                <a:sym typeface="Calibri"/>
              </a:rPr>
              <a:t>; </a:t>
            </a:r>
          </a:p>
          <a:p>
            <a:pPr marL="742950" marR="0" lvl="1" indent="-285750" algn="l" rtl="0">
              <a:spcBef>
                <a:spcPts val="0"/>
              </a:spcBef>
              <a:spcAft>
                <a:spcPts val="0"/>
              </a:spcAft>
              <a:buClr>
                <a:schemeClr val="dk1"/>
              </a:buClr>
              <a:buSzPts val="2200"/>
              <a:buFont typeface="Arial"/>
              <a:buChar char="•"/>
            </a:pPr>
            <a:r>
              <a:rPr lang="en-GB" sz="1800" b="0" i="0" u="none" strike="noStrike" cap="none" dirty="0" err="1">
                <a:solidFill>
                  <a:schemeClr val="dk1"/>
                </a:solidFill>
                <a:latin typeface="Calibri"/>
                <a:ea typeface="Calibri"/>
                <a:cs typeface="Calibri"/>
                <a:sym typeface="Calibri"/>
              </a:rPr>
              <a:t>ligar</a:t>
            </a:r>
            <a:r>
              <a:rPr lang="en-GB" sz="1800" b="0" i="0" u="none" strike="noStrike" cap="none" dirty="0">
                <a:solidFill>
                  <a:schemeClr val="dk1"/>
                </a:solidFill>
                <a:latin typeface="Calibri"/>
                <a:ea typeface="Calibri"/>
                <a:cs typeface="Calibri"/>
                <a:sym typeface="Calibri"/>
              </a:rPr>
              <a:t> para um amigo </a:t>
            </a:r>
            <a:r>
              <a:rPr lang="en-GB" sz="1800" b="0" i="0" u="none" strike="noStrike" cap="none" dirty="0" err="1">
                <a:solidFill>
                  <a:schemeClr val="dk1"/>
                </a:solidFill>
                <a:latin typeface="Calibri"/>
                <a:ea typeface="Calibri"/>
                <a:cs typeface="Calibri"/>
                <a:sym typeface="Calibri"/>
              </a:rPr>
              <a:t>ou</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membro</a:t>
            </a:r>
            <a:r>
              <a:rPr lang="en-GB" sz="1800" b="0" i="0" u="none" strike="noStrike" cap="none" dirty="0">
                <a:solidFill>
                  <a:schemeClr val="dk1"/>
                </a:solidFill>
                <a:latin typeface="Calibri"/>
                <a:ea typeface="Calibri"/>
                <a:cs typeface="Calibri"/>
                <a:sym typeface="Calibri"/>
              </a:rPr>
              <a:t> da </a:t>
            </a:r>
            <a:r>
              <a:rPr lang="en-GB" sz="1800" b="0" i="0" u="none" strike="noStrike" cap="none" dirty="0" err="1">
                <a:solidFill>
                  <a:schemeClr val="dk1"/>
                </a:solidFill>
                <a:latin typeface="Calibri"/>
                <a:ea typeface="Calibri"/>
                <a:cs typeface="Calibri"/>
                <a:sym typeface="Calibri"/>
              </a:rPr>
              <a:t>família</a:t>
            </a:r>
            <a:r>
              <a:rPr lang="en-GB" sz="1800" b="0" i="0" u="none" strike="noStrike" cap="none" dirty="0">
                <a:solidFill>
                  <a:schemeClr val="dk1"/>
                </a:solidFill>
                <a:latin typeface="Calibri"/>
                <a:ea typeface="Calibri"/>
                <a:cs typeface="Calibri"/>
                <a:sym typeface="Calibri"/>
              </a:rPr>
              <a:t>; </a:t>
            </a:r>
          </a:p>
          <a:p>
            <a:pPr marL="742950" marR="0" lvl="1" indent="-285750" algn="l" rtl="0">
              <a:spcBef>
                <a:spcPts val="0"/>
              </a:spcBef>
              <a:spcAft>
                <a:spcPts val="0"/>
              </a:spcAft>
              <a:buClr>
                <a:schemeClr val="dk1"/>
              </a:buClr>
              <a:buSzPts val="2200"/>
              <a:buFont typeface="Arial"/>
              <a:buChar char="•"/>
            </a:pPr>
            <a:r>
              <a:rPr lang="en-GB" sz="1800" b="0" i="0" u="none" strike="noStrike" cap="none" dirty="0" err="1">
                <a:solidFill>
                  <a:schemeClr val="dk1"/>
                </a:solidFill>
                <a:latin typeface="Calibri"/>
                <a:ea typeface="Calibri"/>
                <a:cs typeface="Calibri"/>
                <a:sym typeface="Calibri"/>
              </a:rPr>
              <a:t>fazer</a:t>
            </a:r>
            <a:r>
              <a:rPr lang="en-GB" sz="1800" b="0" i="0" u="none" strike="noStrike" cap="none" dirty="0">
                <a:solidFill>
                  <a:schemeClr val="dk1"/>
                </a:solidFill>
                <a:latin typeface="Calibri"/>
                <a:ea typeface="Calibri"/>
                <a:cs typeface="Calibri"/>
                <a:sym typeface="Calibri"/>
              </a:rPr>
              <a:t> </a:t>
            </a:r>
            <a:r>
              <a:rPr lang="en-GB" sz="1800" b="0" i="0" u="none" strike="noStrike" cap="none" dirty="0" err="1">
                <a:solidFill>
                  <a:schemeClr val="dk1"/>
                </a:solidFill>
                <a:latin typeface="Calibri"/>
                <a:ea typeface="Calibri"/>
                <a:cs typeface="Calibri"/>
                <a:sym typeface="Calibri"/>
              </a:rPr>
              <a:t>exercícios</a:t>
            </a:r>
            <a:r>
              <a:rPr lang="en-GB" sz="1800" b="0" i="0" u="none" strike="noStrike" cap="none" dirty="0">
                <a:solidFill>
                  <a:schemeClr val="dk1"/>
                </a:solidFill>
                <a:latin typeface="Calibri"/>
                <a:ea typeface="Calibri"/>
                <a:cs typeface="Calibri"/>
                <a:sym typeface="Calibri"/>
              </a:rPr>
              <a:t>; </a:t>
            </a:r>
          </a:p>
          <a:p>
            <a:pPr marL="742950" marR="0" lvl="1" indent="-285750" algn="l" rtl="0">
              <a:spcBef>
                <a:spcPts val="0"/>
              </a:spcBef>
              <a:spcAft>
                <a:spcPts val="0"/>
              </a:spcAft>
              <a:buClr>
                <a:schemeClr val="dk1"/>
              </a:buClr>
              <a:buSzPts val="2200"/>
              <a:buFont typeface="Arial"/>
              <a:buChar char="•"/>
            </a:pPr>
            <a:r>
              <a:rPr lang="en-GB" sz="1800" b="0" i="0" u="none" strike="noStrike" cap="none" dirty="0" err="1">
                <a:solidFill>
                  <a:schemeClr val="dk1"/>
                </a:solidFill>
                <a:latin typeface="Calibri"/>
                <a:ea typeface="Calibri"/>
                <a:cs typeface="Calibri"/>
                <a:sym typeface="Calibri"/>
              </a:rPr>
              <a:t>tomar</a:t>
            </a:r>
            <a:r>
              <a:rPr lang="en-GB" sz="1800" b="0" i="0" u="none" strike="noStrike" cap="none" dirty="0">
                <a:solidFill>
                  <a:schemeClr val="dk1"/>
                </a:solidFill>
                <a:latin typeface="Calibri"/>
                <a:ea typeface="Calibri"/>
                <a:cs typeface="Calibri"/>
                <a:sym typeface="Calibri"/>
              </a:rPr>
              <a:t> um </a:t>
            </a:r>
            <a:r>
              <a:rPr lang="en-GB" sz="1800" b="0" i="0" u="none" strike="noStrike" cap="none" dirty="0" err="1">
                <a:solidFill>
                  <a:schemeClr val="dk1"/>
                </a:solidFill>
                <a:latin typeface="Calibri"/>
                <a:ea typeface="Calibri"/>
                <a:cs typeface="Calibri"/>
                <a:sym typeface="Calibri"/>
              </a:rPr>
              <a:t>banho</a:t>
            </a:r>
            <a:r>
              <a:rPr lang="en-GB" sz="1800" b="0" i="0" u="none" strike="noStrike" cap="none" dirty="0">
                <a:solidFill>
                  <a:schemeClr val="dk1"/>
                </a:solidFill>
                <a:latin typeface="Calibri"/>
                <a:ea typeface="Calibri"/>
                <a:cs typeface="Calibri"/>
                <a:sym typeface="Calibri"/>
              </a:rPr>
              <a:t>. </a:t>
            </a:r>
          </a:p>
          <a:p>
            <a:pPr marL="742950" marR="0" lvl="1" indent="-146050" algn="l" rtl="0">
              <a:spcBef>
                <a:spcPts val="0"/>
              </a:spcBef>
              <a:spcAft>
                <a:spcPts val="0"/>
              </a:spcAft>
              <a:buClr>
                <a:schemeClr val="dk1"/>
              </a:buClr>
              <a:buSzPts val="2200"/>
              <a:buFont typeface="Arial"/>
              <a:buNone/>
            </a:pPr>
            <a:endParaRPr sz="2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101"/>
          <p:cNvSpPr txBox="1">
            <a:spLocks noGrp="1"/>
          </p:cNvSpPr>
          <p:nvPr>
            <p:ph type="body" idx="2"/>
          </p:nvPr>
        </p:nvSpPr>
        <p:spPr>
          <a:xfrm>
            <a:off x="508794" y="1943188"/>
            <a:ext cx="11174412" cy="2619941"/>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As </a:t>
            </a:r>
            <a:r>
              <a:rPr lang="en-GB" sz="2000" dirty="0" err="1"/>
              <a:t>medidas</a:t>
            </a:r>
            <a:r>
              <a:rPr lang="en-GB" sz="2000" dirty="0"/>
              <a:t> </a:t>
            </a:r>
            <a:r>
              <a:rPr lang="en-GB" sz="2000" dirty="0" err="1"/>
              <a:t>tomadas</a:t>
            </a:r>
            <a:r>
              <a:rPr lang="en-GB" sz="2000" dirty="0"/>
              <a:t> para </a:t>
            </a:r>
            <a:r>
              <a:rPr lang="en-GB" sz="2000" dirty="0" err="1"/>
              <a:t>ajudar</a:t>
            </a:r>
            <a:r>
              <a:rPr lang="en-GB" sz="2000" dirty="0"/>
              <a:t> as pessoas a remover a causa do </a:t>
            </a:r>
            <a:r>
              <a:rPr lang="en-GB" sz="2000" dirty="0" err="1"/>
              <a:t>sofrimento</a:t>
            </a:r>
            <a:r>
              <a:rPr lang="en-GB" sz="2000" dirty="0"/>
              <a:t>, raiva, </a:t>
            </a:r>
            <a:r>
              <a:rPr lang="en-GB" sz="2000" dirty="0" err="1"/>
              <a:t>frustração</a:t>
            </a:r>
            <a:r>
              <a:rPr lang="en-GB" sz="2000" dirty="0"/>
              <a:t> ou ansiedade, ou para </a:t>
            </a:r>
            <a:r>
              <a:rPr lang="en-GB" sz="2000" dirty="0" err="1"/>
              <a:t>superá</a:t>
            </a:r>
            <a:r>
              <a:rPr lang="en-GB" sz="2000" dirty="0"/>
              <a:t>-las, </a:t>
            </a:r>
            <a:r>
              <a:rPr lang="en-GB" sz="2000" dirty="0" err="1"/>
              <a:t>devem</a:t>
            </a:r>
            <a:r>
              <a:rPr lang="en-GB" sz="2000" dirty="0"/>
              <a:t> ser sempre </a:t>
            </a:r>
            <a:r>
              <a:rPr lang="en-GB" sz="2000" dirty="0" err="1"/>
              <a:t>voluntárias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As </a:t>
            </a:r>
            <a:r>
              <a:rPr lang="en-GB" sz="2000" dirty="0" err="1"/>
              <a:t>ações</a:t>
            </a:r>
            <a:r>
              <a:rPr lang="en-GB" sz="2000" dirty="0"/>
              <a:t> </a:t>
            </a:r>
            <a:r>
              <a:rPr lang="en-GB" sz="2000" dirty="0" err="1"/>
              <a:t>calmantes</a:t>
            </a:r>
            <a:r>
              <a:rPr lang="en-GB" sz="2000" dirty="0"/>
              <a:t> </a:t>
            </a:r>
            <a:r>
              <a:rPr lang="en-GB" sz="2000" dirty="0" err="1"/>
              <a:t>devem</a:t>
            </a:r>
            <a:r>
              <a:rPr lang="en-GB" sz="2000" dirty="0"/>
              <a:t> ser </a:t>
            </a:r>
            <a:r>
              <a:rPr lang="en-GB" sz="2000" dirty="0" err="1"/>
              <a:t>adaptadas</a:t>
            </a:r>
            <a:r>
              <a:rPr lang="en-GB" sz="2000" dirty="0"/>
              <a:t> a </a:t>
            </a:r>
            <a:r>
              <a:rPr lang="en-GB" sz="2000" dirty="0" err="1"/>
              <a:t>cada</a:t>
            </a:r>
            <a:r>
              <a:rPr lang="en-GB" sz="2000" dirty="0"/>
              <a:t> </a:t>
            </a:r>
            <a:r>
              <a:rPr lang="en-GB" sz="2000" dirty="0" err="1"/>
              <a:t>indivíduo</a:t>
            </a:r>
            <a:r>
              <a:rPr lang="en-GB" sz="2000" dirty="0"/>
              <a:t> e a </a:t>
            </a:r>
            <a:r>
              <a:rPr lang="en-GB" sz="2000" dirty="0" err="1"/>
              <a:t>cada</a:t>
            </a:r>
            <a:r>
              <a:rPr lang="en-GB" sz="2000" dirty="0"/>
              <a:t> </a:t>
            </a:r>
            <a:r>
              <a:rPr lang="en-GB" sz="2000" dirty="0" err="1"/>
              <a:t>situação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 </a:t>
            </a:r>
            <a:r>
              <a:rPr lang="en-GB" sz="2000" dirty="0" err="1"/>
              <a:t>criatividade</a:t>
            </a:r>
            <a:r>
              <a:rPr lang="en-GB" sz="2000" dirty="0"/>
              <a:t> é importante para </a:t>
            </a:r>
            <a:r>
              <a:rPr lang="en-GB" sz="2000" dirty="0" err="1"/>
              <a:t>encontrar</a:t>
            </a:r>
            <a:r>
              <a:rPr lang="en-GB" sz="2000" dirty="0"/>
              <a:t> </a:t>
            </a:r>
            <a:r>
              <a:rPr lang="en-GB" sz="2000" dirty="0" err="1"/>
              <a:t>soluções</a:t>
            </a:r>
            <a:r>
              <a:rPr lang="en-GB" sz="2000" dirty="0"/>
              <a:t> </a:t>
            </a:r>
            <a:r>
              <a:rPr lang="en-GB" sz="2000" dirty="0" err="1"/>
              <a:t>adaptadas</a:t>
            </a:r>
            <a:r>
              <a:rPr lang="en-GB" sz="2000" dirty="0"/>
              <a:t> </a:t>
            </a:r>
            <a:r>
              <a:rPr lang="en-GB" sz="2000" dirty="0" err="1"/>
              <a:t>às</a:t>
            </a:r>
            <a:r>
              <a:rPr lang="en-GB" sz="2000" dirty="0"/>
              <a:t> </a:t>
            </a:r>
            <a:r>
              <a:rPr lang="en-GB" sz="2000" dirty="0" err="1"/>
              <a:t>necessidades</a:t>
            </a:r>
            <a:r>
              <a:rPr lang="en-GB" sz="2000" dirty="0"/>
              <a:t> </a:t>
            </a:r>
            <a:r>
              <a:rPr lang="en-GB" sz="2000" dirty="0" err="1"/>
              <a:t>individuais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uso</a:t>
            </a:r>
            <a:r>
              <a:rPr lang="en-GB" sz="2000" dirty="0"/>
              <a:t> de </a:t>
            </a:r>
            <a:r>
              <a:rPr lang="en-GB" sz="2000" dirty="0" err="1"/>
              <a:t>planos</a:t>
            </a:r>
            <a:r>
              <a:rPr lang="en-GB" sz="2000" dirty="0"/>
              <a:t> </a:t>
            </a:r>
            <a:r>
              <a:rPr lang="en-GB" sz="2000" dirty="0" err="1"/>
              <a:t>individualizados</a:t>
            </a:r>
            <a:r>
              <a:rPr lang="en-GB" sz="2000" dirty="0"/>
              <a:t> </a:t>
            </a:r>
            <a:r>
              <a:rPr lang="en-GB" sz="2000" dirty="0" err="1"/>
              <a:t>pode</a:t>
            </a:r>
            <a:r>
              <a:rPr lang="en-GB" sz="2000" dirty="0"/>
              <a:t> ser uma boa </a:t>
            </a:r>
            <a:r>
              <a:rPr lang="en-GB" sz="2000" dirty="0" err="1"/>
              <a:t>oportunidade</a:t>
            </a:r>
            <a:r>
              <a:rPr lang="en-GB" sz="2000" dirty="0"/>
              <a:t> para </a:t>
            </a:r>
            <a:r>
              <a:rPr lang="en-GB" sz="2000" dirty="0" err="1"/>
              <a:t>os</a:t>
            </a:r>
            <a:r>
              <a:rPr lang="en-GB" sz="2000" dirty="0"/>
              <a:t> </a:t>
            </a:r>
            <a:r>
              <a:rPr lang="en-GB" sz="2000" dirty="0" err="1"/>
              <a:t>profissionais</a:t>
            </a:r>
            <a:r>
              <a:rPr lang="en-GB" sz="2000" dirty="0"/>
              <a:t> de </a:t>
            </a:r>
            <a:r>
              <a:rPr lang="en-GB" sz="2000" dirty="0" err="1"/>
              <a:t>serviços</a:t>
            </a:r>
            <a:r>
              <a:rPr lang="en-GB" sz="2000" dirty="0"/>
              <a:t> e as pessoas que </a:t>
            </a:r>
            <a:r>
              <a:rPr lang="en-GB" sz="2000" dirty="0" err="1"/>
              <a:t>utilizam</a:t>
            </a:r>
            <a:r>
              <a:rPr lang="en-GB" sz="2000" dirty="0"/>
              <a:t> </a:t>
            </a:r>
            <a:r>
              <a:rPr lang="en-GB" sz="2000" dirty="0" err="1"/>
              <a:t>os</a:t>
            </a:r>
            <a:r>
              <a:rPr lang="en-GB" sz="2000" dirty="0"/>
              <a:t> </a:t>
            </a:r>
            <a:r>
              <a:rPr lang="en-GB" sz="2000" dirty="0" err="1"/>
              <a:t>serviços</a:t>
            </a:r>
            <a:r>
              <a:rPr lang="en-GB" sz="2000" dirty="0"/>
              <a:t> </a:t>
            </a:r>
            <a:r>
              <a:rPr lang="en-GB" sz="2000" dirty="0" err="1"/>
              <a:t>construírem</a:t>
            </a:r>
            <a:r>
              <a:rPr lang="en-GB" sz="2000" dirty="0"/>
              <a:t> </a:t>
            </a:r>
            <a:r>
              <a:rPr lang="en-GB" sz="2000" dirty="0" err="1"/>
              <a:t>confiança</a:t>
            </a:r>
            <a:r>
              <a:rPr lang="en-GB" sz="2000" dirty="0"/>
              <a:t> e </a:t>
            </a:r>
            <a:r>
              <a:rPr lang="en-GB" sz="2000" dirty="0" err="1"/>
              <a:t>respeito</a:t>
            </a:r>
            <a:r>
              <a:rPr lang="en-GB" sz="2000" dirty="0"/>
              <a:t> </a:t>
            </a:r>
            <a:r>
              <a:rPr lang="en-GB" sz="2000" dirty="0" err="1"/>
              <a:t>mútuo</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825" name="Google Shape;825;p101"/>
          <p:cNvSpPr txBox="1">
            <a:spLocks noGrp="1"/>
          </p:cNvSpPr>
          <p:nvPr>
            <p:ph type="title"/>
          </p:nvPr>
        </p:nvSpPr>
        <p:spPr>
          <a:xfrm>
            <a:off x="417755" y="506412"/>
            <a:ext cx="11387802"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Planos</a:t>
            </a:r>
            <a:r>
              <a:rPr lang="en-GB" dirty="0"/>
              <a:t> </a:t>
            </a:r>
            <a:r>
              <a:rPr lang="en-GB" dirty="0" err="1"/>
              <a:t>individualizados</a:t>
            </a:r>
            <a:r>
              <a:rPr lang="en-GB" dirty="0"/>
              <a:t> para </a:t>
            </a:r>
            <a:r>
              <a:rPr lang="en-GB" dirty="0" err="1"/>
              <a:t>explorar</a:t>
            </a:r>
            <a:r>
              <a:rPr lang="en-GB" dirty="0"/>
              <a:t> </a:t>
            </a:r>
            <a:r>
              <a:rPr lang="en-GB" dirty="0" err="1"/>
              <a:t>sensibilidades</a:t>
            </a:r>
            <a:r>
              <a:rPr lang="en-GB" dirty="0"/>
              <a:t> e </a:t>
            </a:r>
            <a:r>
              <a:rPr lang="en-GB" dirty="0" err="1"/>
              <a:t>sinais</a:t>
            </a:r>
            <a:r>
              <a:rPr lang="en-GB" dirty="0"/>
              <a:t> de </a:t>
            </a:r>
            <a:r>
              <a:rPr lang="en-GB" dirty="0" err="1"/>
              <a:t>angústia</a:t>
            </a:r>
            <a:r>
              <a:rPr lang="en-GB" dirty="0"/>
              <a:t> - 5</a:t>
            </a:r>
            <a:endParaRP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graphicFrame>
        <p:nvGraphicFramePr>
          <p:cNvPr id="831" name="Google Shape;831;p102"/>
          <p:cNvGraphicFramePr/>
          <p:nvPr>
            <p:extLst>
              <p:ext uri="{D42A27DB-BD31-4B8C-83A1-F6EECF244321}">
                <p14:modId xmlns:p14="http://schemas.microsoft.com/office/powerpoint/2010/main" val="4275228856"/>
              </p:ext>
            </p:extLst>
          </p:nvPr>
        </p:nvGraphicFramePr>
        <p:xfrm>
          <a:off x="506413" y="1152939"/>
          <a:ext cx="11174225" cy="4369787"/>
        </p:xfrm>
        <a:graphic>
          <a:graphicData uri="http://schemas.openxmlformats.org/drawingml/2006/table">
            <a:tbl>
              <a:tblPr firstRow="1" firstCol="1" bandRow="1">
                <a:noFill/>
                <a:tableStyleId>{B56E5A86-C75D-45B8-BE34-3F2021A10150}</a:tableStyleId>
              </a:tblPr>
              <a:tblGrid>
                <a:gridCol w="3723925">
                  <a:extLst>
                    <a:ext uri="{9D8B030D-6E8A-4147-A177-3AD203B41FA5}">
                      <a16:colId xmlns:a16="http://schemas.microsoft.com/office/drawing/2014/main" val="20000"/>
                    </a:ext>
                  </a:extLst>
                </a:gridCol>
                <a:gridCol w="3725150">
                  <a:extLst>
                    <a:ext uri="{9D8B030D-6E8A-4147-A177-3AD203B41FA5}">
                      <a16:colId xmlns:a16="http://schemas.microsoft.com/office/drawing/2014/main" val="20001"/>
                    </a:ext>
                  </a:extLst>
                </a:gridCol>
                <a:gridCol w="3725150">
                  <a:extLst>
                    <a:ext uri="{9D8B030D-6E8A-4147-A177-3AD203B41FA5}">
                      <a16:colId xmlns:a16="http://schemas.microsoft.com/office/drawing/2014/main" val="20002"/>
                    </a:ext>
                  </a:extLst>
                </a:gridCol>
              </a:tblGrid>
              <a:tr h="442200">
                <a:tc gridSpan="3">
                  <a:txBody>
                    <a:bodyPr/>
                    <a:lstStyle/>
                    <a:p>
                      <a:pPr marL="0" marR="0" lvl="0" indent="0" algn="ctr" rtl="0">
                        <a:lnSpc>
                          <a:spcPct val="115000"/>
                        </a:lnSpc>
                        <a:spcBef>
                          <a:spcPts val="0"/>
                        </a:spcBef>
                        <a:spcAft>
                          <a:spcPts val="0"/>
                        </a:spcAft>
                        <a:buNone/>
                      </a:pPr>
                      <a:r>
                        <a:rPr lang="en-GB" sz="1800" b="1" u="none" strike="noStrike" cap="none">
                          <a:solidFill>
                            <a:schemeClr val="lt1"/>
                          </a:solidFill>
                          <a:latin typeface="Century Gothic"/>
                          <a:ea typeface="Century Gothic"/>
                          <a:cs typeface="Century Gothic"/>
                          <a:sym typeface="Century Gothic"/>
                        </a:rPr>
                        <a:t>Meu plano para lidar com minhas sensibilidades</a:t>
                      </a:r>
                      <a:endParaRPr sz="1800" b="1" u="none" strike="noStrike" cap="none">
                        <a:solidFill>
                          <a:schemeClr val="lt1"/>
                        </a:solidFill>
                        <a:latin typeface="Century Gothic"/>
                        <a:ea typeface="Century Gothic"/>
                        <a:cs typeface="Century Gothic"/>
                        <a:sym typeface="Century Gothic"/>
                      </a:endParaRPr>
                    </a:p>
                  </a:txBody>
                  <a:tcPr marL="90275" marR="902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605775">
                <a:tc>
                  <a:txBody>
                    <a:bodyPr/>
                    <a:lstStyle/>
                    <a:p>
                      <a:pPr marL="0" marR="0" lvl="0" indent="0" algn="ctr" rtl="0">
                        <a:lnSpc>
                          <a:spcPct val="115000"/>
                        </a:lnSpc>
                        <a:spcBef>
                          <a:spcPts val="0"/>
                        </a:spcBef>
                        <a:spcAft>
                          <a:spcPts val="0"/>
                        </a:spcAft>
                        <a:buNone/>
                      </a:pPr>
                      <a:r>
                        <a:rPr lang="en-GB" sz="1800" b="1" u="none" strike="noStrike" cap="none">
                          <a:latin typeface="Century Gothic"/>
                          <a:ea typeface="Century Gothic"/>
                          <a:cs typeface="Century Gothic"/>
                          <a:sym typeface="Century Gothic"/>
                        </a:rPr>
                        <a:t>Quais são as minhas sensibilidades?</a:t>
                      </a:r>
                      <a:endParaRPr sz="1800" b="1" u="none" strike="noStrike" cap="none">
                        <a:latin typeface="Century Gothic"/>
                        <a:ea typeface="Century Gothic"/>
                        <a:cs typeface="Century Gothic"/>
                        <a:sym typeface="Century Gothic"/>
                      </a:endParaRPr>
                    </a:p>
                  </a:txBody>
                  <a:tcPr marL="90275" marR="902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GB" sz="1800" b="1" u="none" strike="noStrike" cap="none">
                          <a:latin typeface="Century Gothic"/>
                          <a:ea typeface="Century Gothic"/>
                          <a:cs typeface="Century Gothic"/>
                          <a:sym typeface="Century Gothic"/>
                        </a:rPr>
                        <a:t>O que me ajuda a acalmar? </a:t>
                      </a:r>
                      <a:endParaRPr sz="1800" b="1" u="none" strike="noStrike" cap="none">
                        <a:latin typeface="Century Gothic"/>
                        <a:ea typeface="Century Gothic"/>
                        <a:cs typeface="Century Gothic"/>
                        <a:sym typeface="Century Gothic"/>
                      </a:endParaRPr>
                    </a:p>
                  </a:txBody>
                  <a:tcPr marL="90275" marR="902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en-GB" sz="1800" b="1" u="none" strike="noStrike" cap="none">
                          <a:latin typeface="Century Gothic"/>
                          <a:ea typeface="Century Gothic"/>
                          <a:cs typeface="Century Gothic"/>
                          <a:sym typeface="Century Gothic"/>
                        </a:rPr>
                        <a:t>Que medidas concretas podem ser tomadas?</a:t>
                      </a:r>
                      <a:endParaRPr sz="1800" b="1" u="none" strike="noStrike" cap="none">
                        <a:latin typeface="Century Gothic"/>
                        <a:ea typeface="Century Gothic"/>
                        <a:cs typeface="Century Gothic"/>
                        <a:sym typeface="Century Gothic"/>
                      </a:endParaRPr>
                    </a:p>
                  </a:txBody>
                  <a:tcPr marL="90275" marR="902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solidFill>
                  </a:tcPr>
                </a:tc>
                <a:extLst>
                  <a:ext uri="{0D108BD9-81ED-4DB2-BD59-A6C34878D82A}">
                    <a16:rowId xmlns:a16="http://schemas.microsoft.com/office/drawing/2014/main" val="10001"/>
                  </a:ext>
                </a:extLst>
              </a:tr>
              <a:tr h="751625">
                <a:tc>
                  <a:txBody>
                    <a:bodyPr/>
                    <a:lstStyle/>
                    <a:p>
                      <a:pPr marL="0" marR="0" lvl="0" indent="0" algn="just" rtl="0">
                        <a:lnSpc>
                          <a:spcPct val="115000"/>
                        </a:lnSpc>
                        <a:spcBef>
                          <a:spcPts val="0"/>
                        </a:spcBef>
                        <a:spcAft>
                          <a:spcPts val="0"/>
                        </a:spcAft>
                        <a:buNone/>
                      </a:pPr>
                      <a:r>
                        <a:rPr lang="en-GB" sz="1800" u="none" strike="noStrike" cap="none" dirty="0" err="1"/>
                        <a:t>por</a:t>
                      </a:r>
                      <a:r>
                        <a:rPr lang="en-GB" sz="1800" u="none" strike="noStrike" cap="none" dirty="0"/>
                        <a:t> </a:t>
                      </a:r>
                      <a:r>
                        <a:rPr lang="en-GB" sz="1800" u="none" strike="noStrike" cap="none" dirty="0" err="1"/>
                        <a:t>exemplo</a:t>
                      </a:r>
                      <a:r>
                        <a:rPr lang="en-GB" sz="1800" u="none" strike="noStrike" cap="none" dirty="0"/>
                        <a:t>: </a:t>
                      </a:r>
                      <a:r>
                        <a:rPr lang="en-GB" sz="1800" u="none" strike="noStrike" cap="none" dirty="0" err="1"/>
                        <a:t>Sentindo</a:t>
                      </a:r>
                      <a:r>
                        <a:rPr lang="en-GB" sz="1800" u="none" strike="noStrike" cap="none" dirty="0"/>
                        <a:t>-me </a:t>
                      </a:r>
                      <a:r>
                        <a:rPr lang="en-GB" sz="1800" u="none" strike="noStrike" cap="none" dirty="0" err="1"/>
                        <a:t>oprimido</a:t>
                      </a:r>
                      <a:endParaRPr lang="en-GB" sz="1800" u="none" strike="noStrike" cap="none" dirty="0"/>
                    </a:p>
                    <a:p>
                      <a:pPr marL="0" marR="0" lvl="0" indent="0" algn="just" rtl="0">
                        <a:lnSpc>
                          <a:spcPct val="115000"/>
                        </a:lnSpc>
                        <a:spcBef>
                          <a:spcPts val="0"/>
                        </a:spcBef>
                        <a:spcAft>
                          <a:spcPts val="0"/>
                        </a:spcAft>
                        <a:buNone/>
                      </a:pPr>
                      <a:r>
                        <a:rPr lang="en-GB" sz="1800" u="none" strike="noStrike" cap="none" dirty="0" err="1"/>
                        <a:t>pelo</a:t>
                      </a:r>
                      <a:r>
                        <a:rPr lang="en-GB" sz="1800" u="none" strike="noStrike" cap="none" dirty="0"/>
                        <a:t> </a:t>
                      </a:r>
                      <a:r>
                        <a:rPr lang="en-GB" sz="1800" u="none" strike="noStrike" cap="none" dirty="0" err="1"/>
                        <a:t>barulho</a:t>
                      </a:r>
                      <a:r>
                        <a:rPr lang="en-GB" sz="1800" u="none" strike="noStrike" cap="none" dirty="0"/>
                        <a:t> e </a:t>
                      </a:r>
                      <a:r>
                        <a:rPr lang="en-GB" sz="1800" u="none" strike="noStrike" cap="none" dirty="0" err="1"/>
                        <a:t>pelas</a:t>
                      </a:r>
                      <a:r>
                        <a:rPr lang="en-GB" sz="1800" u="none" strike="noStrike" cap="none" dirty="0"/>
                        <a:t> </a:t>
                      </a:r>
                      <a:r>
                        <a:rPr lang="en-GB" sz="1800" u="none" strike="noStrike" cap="none" dirty="0" err="1"/>
                        <a:t>pessoas</a:t>
                      </a:r>
                      <a:r>
                        <a:rPr lang="en-GB" sz="1800" u="none" strike="noStrike" cap="none" dirty="0"/>
                        <a:t> </a:t>
                      </a:r>
                      <a:r>
                        <a:rPr lang="en-GB" sz="1800" u="none" strike="noStrike" cap="none" dirty="0" err="1"/>
                        <a:t>ao</a:t>
                      </a:r>
                      <a:r>
                        <a:rPr lang="en-GB" sz="1800" u="none" strike="noStrike" cap="none" dirty="0"/>
                        <a:t> meu</a:t>
                      </a:r>
                    </a:p>
                    <a:p>
                      <a:pPr marL="0" marR="0" lvl="0" indent="0" algn="just" rtl="0">
                        <a:lnSpc>
                          <a:spcPct val="115000"/>
                        </a:lnSpc>
                        <a:spcBef>
                          <a:spcPts val="0"/>
                        </a:spcBef>
                        <a:spcAft>
                          <a:spcPts val="0"/>
                        </a:spcAft>
                        <a:buNone/>
                      </a:pPr>
                      <a:r>
                        <a:rPr lang="en-GB" sz="1800" u="none" strike="noStrike" cap="none" dirty="0" err="1"/>
                        <a:t>redor</a:t>
                      </a:r>
                      <a:endParaRPr sz="1800" b="0" u="none" strike="noStrike" cap="none" dirty="0">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None/>
                      </a:pPr>
                      <a:r>
                        <a:rPr lang="en-GB" sz="1800" u="none" strike="noStrike" cap="none" dirty="0"/>
                        <a:t>Por </a:t>
                      </a:r>
                      <a:r>
                        <a:rPr lang="en-GB" sz="1800" u="none" strike="noStrike" cap="none" dirty="0" err="1"/>
                        <a:t>exemplo</a:t>
                      </a:r>
                      <a:r>
                        <a:rPr lang="en-GB" sz="1800" u="none" strike="noStrike" cap="none" dirty="0"/>
                        <a:t>: </a:t>
                      </a:r>
                      <a:r>
                        <a:rPr lang="en-GB" sz="1800" u="none" strike="noStrike" cap="none" dirty="0" err="1"/>
                        <a:t>Respirar</a:t>
                      </a:r>
                      <a:r>
                        <a:rPr lang="en-GB" sz="1800" u="none" strike="noStrike" cap="none" dirty="0"/>
                        <a:t> com </a:t>
                      </a:r>
                      <a:r>
                        <a:rPr lang="en-GB" sz="1800" u="none" strike="noStrike" cap="none" dirty="0" err="1"/>
                        <a:t>calma</a:t>
                      </a:r>
                      <a:r>
                        <a:rPr lang="en-GB" sz="1800" u="none" strike="noStrike" cap="none" dirty="0"/>
                        <a:t> e</a:t>
                      </a:r>
                    </a:p>
                    <a:p>
                      <a:pPr marL="0" marR="0" lvl="0" indent="0" algn="just" rtl="0">
                        <a:lnSpc>
                          <a:spcPct val="115000"/>
                        </a:lnSpc>
                        <a:spcBef>
                          <a:spcPts val="0"/>
                        </a:spcBef>
                        <a:spcAft>
                          <a:spcPts val="0"/>
                        </a:spcAft>
                        <a:buNone/>
                      </a:pPr>
                      <a:r>
                        <a:rPr lang="en-GB" sz="1800" u="none" strike="noStrike" cap="none" dirty="0" err="1"/>
                        <a:t>ficar</a:t>
                      </a:r>
                      <a:r>
                        <a:rPr lang="en-GB" sz="1800" u="none" strike="noStrike" cap="none" dirty="0"/>
                        <a:t> </a:t>
                      </a:r>
                      <a:r>
                        <a:rPr lang="en-GB" sz="1800" u="none" strike="noStrike" cap="none" dirty="0" err="1"/>
                        <a:t>sozinho</a:t>
                      </a:r>
                      <a:r>
                        <a:rPr lang="en-GB" sz="1800" u="none" strike="noStrike" cap="none" dirty="0"/>
                        <a:t> </a:t>
                      </a:r>
                      <a:r>
                        <a:rPr lang="en-GB" sz="1800" u="none" strike="noStrike" cap="none" dirty="0" err="1"/>
                        <a:t>por</a:t>
                      </a:r>
                      <a:r>
                        <a:rPr lang="en-GB" sz="1800" u="none" strike="noStrike" cap="none" dirty="0"/>
                        <a:t> </a:t>
                      </a:r>
                      <a:r>
                        <a:rPr lang="en-GB" sz="1800" u="none" strike="noStrike" cap="none" dirty="0" err="1"/>
                        <a:t>algum</a:t>
                      </a:r>
                      <a:r>
                        <a:rPr lang="en-GB" sz="1800" u="none" strike="noStrike" cap="none" dirty="0"/>
                        <a:t> tempo</a:t>
                      </a:r>
                      <a:endParaRPr sz="1800" u="none" strike="noStrike" cap="none" dirty="0">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None/>
                      </a:pPr>
                      <a:r>
                        <a:rPr lang="en-GB" sz="1800" u="none" strike="noStrike" cap="none" dirty="0"/>
                        <a:t>Por </a:t>
                      </a:r>
                      <a:r>
                        <a:rPr lang="en-GB" sz="1800" u="none" strike="noStrike" cap="none" dirty="0" err="1"/>
                        <a:t>exemplo</a:t>
                      </a:r>
                      <a:r>
                        <a:rPr lang="en-GB" sz="1800" u="none" strike="noStrike" cap="none" dirty="0"/>
                        <a:t>: </a:t>
                      </a:r>
                      <a:r>
                        <a:rPr lang="en-GB" sz="1800" u="none" strike="noStrike" cap="none" dirty="0" err="1"/>
                        <a:t>Praticar</a:t>
                      </a:r>
                      <a:r>
                        <a:rPr lang="en-GB" sz="1800" u="none" strike="noStrike" cap="none" dirty="0"/>
                        <a:t> a </a:t>
                      </a:r>
                      <a:r>
                        <a:rPr lang="en-GB" sz="1800" u="none" strike="noStrike" cap="none" dirty="0" err="1"/>
                        <a:t>respiração</a:t>
                      </a:r>
                      <a:r>
                        <a:rPr lang="en-GB" sz="1800" u="none" strike="noStrike" cap="none" dirty="0"/>
                        <a:t> lenta: </a:t>
                      </a:r>
                      <a:r>
                        <a:rPr lang="en-GB" sz="1800" u="none" strike="noStrike" cap="none" dirty="0" err="1"/>
                        <a:t>encontrar</a:t>
                      </a:r>
                      <a:r>
                        <a:rPr lang="en-GB" sz="1800" u="none" strike="noStrike" cap="none" dirty="0"/>
                        <a:t> um </a:t>
                      </a:r>
                      <a:r>
                        <a:rPr lang="en-GB" sz="1800" u="none" strike="noStrike" cap="none" dirty="0" err="1"/>
                        <a:t>lugar</a:t>
                      </a:r>
                      <a:r>
                        <a:rPr lang="en-GB" sz="1800" u="none" strike="noStrike" cap="none" dirty="0"/>
                        <a:t> </a:t>
                      </a:r>
                      <a:r>
                        <a:rPr lang="en-GB" sz="1800" u="none" strike="noStrike" cap="none" dirty="0" err="1"/>
                        <a:t>tranquilo</a:t>
                      </a:r>
                      <a:r>
                        <a:rPr lang="en-GB" sz="1800" u="none" strike="noStrike" cap="none" dirty="0"/>
                        <a:t> </a:t>
                      </a:r>
                      <a:r>
                        <a:rPr lang="en-GB" sz="1800" u="none" strike="noStrike" cap="none" dirty="0" err="1"/>
                        <a:t>onde</a:t>
                      </a:r>
                      <a:r>
                        <a:rPr lang="en-GB" sz="1800" u="none" strike="noStrike" cap="none" dirty="0"/>
                        <a:t> </a:t>
                      </a:r>
                      <a:r>
                        <a:rPr lang="en-GB" sz="1800" u="none" strike="noStrike" cap="none" dirty="0" err="1"/>
                        <a:t>possa</a:t>
                      </a:r>
                      <a:r>
                        <a:rPr lang="en-GB" sz="1800" u="none" strike="noStrike" cap="none" dirty="0"/>
                        <a:t> </a:t>
                      </a:r>
                      <a:r>
                        <a:rPr lang="en-GB" sz="1800" u="none" strike="noStrike" cap="none" dirty="0" err="1"/>
                        <a:t>ficar</a:t>
                      </a:r>
                      <a:r>
                        <a:rPr lang="en-GB" sz="1800" u="none" strike="noStrike" cap="none" dirty="0"/>
                        <a:t> </a:t>
                      </a:r>
                      <a:r>
                        <a:rPr lang="en-GB" sz="1800" u="none" strike="noStrike" cap="none" dirty="0" err="1"/>
                        <a:t>sozinho</a:t>
                      </a:r>
                      <a:r>
                        <a:rPr lang="en-GB" sz="1800" u="none" strike="noStrike" cap="none" dirty="0"/>
                        <a:t> </a:t>
                      </a:r>
                      <a:r>
                        <a:rPr lang="en-GB" sz="1800" u="none" strike="noStrike" cap="none" dirty="0" err="1"/>
                        <a:t>até</a:t>
                      </a:r>
                      <a:r>
                        <a:rPr lang="en-GB" sz="1800" u="none" strike="noStrike" cap="none" dirty="0"/>
                        <a:t> me </a:t>
                      </a:r>
                      <a:r>
                        <a:rPr lang="en-GB" sz="1800" u="none" strike="noStrike" cap="none" dirty="0" err="1"/>
                        <a:t>sentir</a:t>
                      </a:r>
                      <a:r>
                        <a:rPr lang="en-GB" sz="1800" u="none" strike="noStrike" cap="none" dirty="0"/>
                        <a:t> </a:t>
                      </a:r>
                      <a:r>
                        <a:rPr lang="en-GB" sz="1800" u="none" strike="noStrike" cap="none" dirty="0" err="1"/>
                        <a:t>mais</a:t>
                      </a:r>
                      <a:r>
                        <a:rPr lang="en-GB" sz="1800" u="none" strike="noStrike" cap="none" dirty="0"/>
                        <a:t> </a:t>
                      </a:r>
                      <a:r>
                        <a:rPr lang="en-GB" sz="1800" u="none" strike="noStrike" cap="none" dirty="0" err="1"/>
                        <a:t>calmo</a:t>
                      </a:r>
                      <a:endParaRPr sz="1800" u="none" strike="noStrike" cap="none" dirty="0">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94575">
                <a:tc>
                  <a:txBody>
                    <a:bodyPr/>
                    <a:lstStyle/>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800" u="none" strike="noStrike" cap="none" dirty="0"/>
                        <a:t> </a:t>
                      </a:r>
                      <a:endParaRPr sz="1800" u="none" strike="noStrike" cap="none" dirty="0">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94575">
                <a:tc>
                  <a:txBody>
                    <a:bodyPr/>
                    <a:lstStyle/>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94575">
                <a:tc>
                  <a:txBody>
                    <a:bodyPr/>
                    <a:lstStyle/>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294575">
                <a:tc>
                  <a:txBody>
                    <a:bodyPr/>
                    <a:lstStyle/>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94575">
                <a:tc>
                  <a:txBody>
                    <a:bodyPr/>
                    <a:lstStyle/>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294575">
                <a:tc>
                  <a:txBody>
                    <a:bodyPr/>
                    <a:lstStyle/>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294575">
                <a:tc>
                  <a:txBody>
                    <a:bodyPr/>
                    <a:lstStyle/>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800" u="none" strike="noStrike" cap="none" dirty="0"/>
                        <a:t> </a:t>
                      </a:r>
                      <a:endParaRPr sz="1800" u="none" strike="noStrike" cap="none" dirty="0">
                        <a:latin typeface="Calibri"/>
                        <a:ea typeface="Calibri"/>
                        <a:cs typeface="Calibri"/>
                        <a:sym typeface="Calibri"/>
                      </a:endParaRPr>
                    </a:p>
                  </a:txBody>
                  <a:tcPr marL="90275" marR="90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832" name="Google Shape;832;p102"/>
          <p:cNvSpPr txBox="1">
            <a:spLocks noGrp="1"/>
          </p:cNvSpPr>
          <p:nvPr>
            <p:ph type="title"/>
          </p:nvPr>
        </p:nvSpPr>
        <p:spPr>
          <a:xfrm>
            <a:off x="417755" y="506412"/>
            <a:ext cx="97920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6.1: Faça um plano </a:t>
            </a:r>
            <a:r>
              <a:rPr lang="en-GB" dirty="0" err="1"/>
              <a:t>individualizado</a:t>
            </a:r>
            <a:r>
              <a:rPr lang="en-GB" dirty="0"/>
              <a:t> </a:t>
            </a:r>
            <a:endParaRP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103"/>
          <p:cNvSpPr txBox="1">
            <a:spLocks noGrp="1"/>
          </p:cNvSpPr>
          <p:nvPr>
            <p:ph type="title"/>
          </p:nvPr>
        </p:nvSpPr>
        <p:spPr>
          <a:xfrm>
            <a:off x="507205" y="2313946"/>
            <a:ext cx="11184051"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ct val="100000"/>
              <a:buFont typeface="Century Gothic"/>
              <a:buNone/>
            </a:pPr>
            <a:r>
              <a:rPr lang="en-GB" dirty="0" err="1"/>
              <a:t>Tema</a:t>
            </a:r>
            <a:r>
              <a:rPr lang="en-GB" dirty="0"/>
              <a:t> 7: </a:t>
            </a:r>
            <a:r>
              <a:rPr lang="en-GB" dirty="0" err="1"/>
              <a:t>Criando</a:t>
            </a:r>
            <a:r>
              <a:rPr lang="en-GB" dirty="0"/>
              <a:t> </a:t>
            </a:r>
            <a:r>
              <a:rPr lang="en-GB" dirty="0" err="1"/>
              <a:t>uma</a:t>
            </a:r>
            <a:r>
              <a:rPr lang="en-GB" dirty="0"/>
              <a:t> </a:t>
            </a:r>
            <a:r>
              <a:rPr lang="en-GB" dirty="0" err="1"/>
              <a:t>cultura</a:t>
            </a:r>
            <a:r>
              <a:rPr lang="en-GB" dirty="0"/>
              <a:t> de “</a:t>
            </a:r>
            <a:r>
              <a:rPr lang="en-GB" dirty="0" err="1"/>
              <a:t>dizer</a:t>
            </a:r>
            <a:r>
              <a:rPr lang="en-GB" dirty="0"/>
              <a:t> sim” e “</a:t>
            </a:r>
            <a:r>
              <a:rPr lang="en-GB" dirty="0" err="1"/>
              <a:t>eu</a:t>
            </a:r>
            <a:r>
              <a:rPr lang="en-GB" dirty="0"/>
              <a:t> </a:t>
            </a:r>
            <a:r>
              <a:rPr lang="en-GB" dirty="0" err="1"/>
              <a:t>consigo</a:t>
            </a:r>
            <a:r>
              <a:rPr lang="en-GB" dirty="0"/>
              <a:t>”</a:t>
            </a:r>
            <a:endParaRP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04"/>
          <p:cNvSpPr txBox="1">
            <a:spLocks noGrp="1"/>
          </p:cNvSpPr>
          <p:nvPr>
            <p:ph type="body" idx="2"/>
          </p:nvPr>
        </p:nvSpPr>
        <p:spPr>
          <a:xfrm>
            <a:off x="508794" y="1943188"/>
            <a:ext cx="11174412" cy="3069683"/>
          </a:xfrm>
          <a:prstGeom prst="rect">
            <a:avLst/>
          </a:prstGeom>
          <a:noFill/>
          <a:ln>
            <a:noFill/>
          </a:ln>
        </p:spPr>
        <p:txBody>
          <a:bodyPr spcFirstLastPara="1" wrap="square" lIns="91425" tIns="45700" rIns="91425" bIns="45700" anchor="t" anchorCtr="0">
            <a:normAutofit fontScale="32500" lnSpcReduction="20000"/>
          </a:bodyPr>
          <a:lstStyle/>
          <a:p>
            <a:pPr marL="285750" lvl="0" indent="-285750" algn="just" rtl="0">
              <a:lnSpc>
                <a:spcPct val="100000"/>
              </a:lnSpc>
              <a:spcBef>
                <a:spcPts val="600"/>
              </a:spcBef>
              <a:spcAft>
                <a:spcPts val="0"/>
              </a:spcAft>
              <a:buSzPts val="2200"/>
              <a:buChar char="•"/>
            </a:pPr>
            <a:r>
              <a:rPr lang="en-GB" sz="6200" dirty="0"/>
              <a:t>Na </a:t>
            </a:r>
            <a:r>
              <a:rPr lang="en-GB" sz="6200" dirty="0" err="1"/>
              <a:t>internação</a:t>
            </a:r>
            <a:r>
              <a:rPr lang="en-GB" sz="6200" dirty="0"/>
              <a:t> </a:t>
            </a:r>
            <a:r>
              <a:rPr lang="en-GB" sz="6200" dirty="0" err="1"/>
              <a:t>em</a:t>
            </a:r>
            <a:r>
              <a:rPr lang="en-GB" sz="6200" dirty="0"/>
              <a:t> um </a:t>
            </a:r>
            <a:r>
              <a:rPr lang="en-GB" sz="6200" dirty="0" err="1"/>
              <a:t>serviço</a:t>
            </a:r>
            <a:r>
              <a:rPr lang="en-GB" sz="6200" dirty="0"/>
              <a:t>, as </a:t>
            </a:r>
            <a:r>
              <a:rPr lang="en-GB" sz="6200" dirty="0" err="1"/>
              <a:t>pessoas</a:t>
            </a:r>
            <a:r>
              <a:rPr lang="en-GB" sz="6200" dirty="0"/>
              <a:t> que </a:t>
            </a:r>
            <a:r>
              <a:rPr lang="en-GB" sz="6200" dirty="0" err="1"/>
              <a:t>utilizam</a:t>
            </a:r>
            <a:r>
              <a:rPr lang="en-GB" sz="6200" dirty="0"/>
              <a:t> o </a:t>
            </a:r>
            <a:r>
              <a:rPr lang="en-GB" sz="6200" dirty="0" err="1"/>
              <a:t>serviço</a:t>
            </a:r>
            <a:r>
              <a:rPr lang="en-GB" sz="6200" dirty="0"/>
              <a:t> (</a:t>
            </a:r>
            <a:r>
              <a:rPr lang="en-GB" sz="6200" dirty="0" err="1"/>
              <a:t>especialmente</a:t>
            </a:r>
            <a:r>
              <a:rPr lang="en-GB" sz="6200" dirty="0"/>
              <a:t> </a:t>
            </a:r>
            <a:r>
              <a:rPr lang="en-GB" sz="6200" dirty="0" err="1"/>
              <a:t>aquelas</a:t>
            </a:r>
            <a:r>
              <a:rPr lang="en-GB" sz="6200" dirty="0"/>
              <a:t> </a:t>
            </a:r>
            <a:r>
              <a:rPr lang="en-GB" sz="6200" dirty="0" err="1"/>
              <a:t>caracterizadas</a:t>
            </a:r>
            <a:r>
              <a:rPr lang="en-GB" sz="6200" dirty="0"/>
              <a:t> </a:t>
            </a:r>
            <a:r>
              <a:rPr lang="en-GB" sz="6200" dirty="0" err="1"/>
              <a:t>por</a:t>
            </a:r>
            <a:r>
              <a:rPr lang="en-GB" sz="6200" dirty="0"/>
              <a:t> </a:t>
            </a:r>
            <a:r>
              <a:rPr lang="en-GB" sz="6200" dirty="0" err="1"/>
              <a:t>uma</a:t>
            </a:r>
            <a:r>
              <a:rPr lang="en-GB" sz="6200" dirty="0"/>
              <a:t> </a:t>
            </a:r>
            <a:r>
              <a:rPr lang="en-GB" sz="6200" dirty="0" err="1"/>
              <a:t>cultura</a:t>
            </a:r>
            <a:r>
              <a:rPr lang="en-GB" sz="6200" dirty="0"/>
              <a:t> </a:t>
            </a:r>
            <a:r>
              <a:rPr lang="en-GB" sz="6200" dirty="0" err="1"/>
              <a:t>institucional</a:t>
            </a:r>
            <a:r>
              <a:rPr lang="en-GB" sz="6200" dirty="0"/>
              <a:t>) e </a:t>
            </a:r>
            <a:r>
              <a:rPr lang="en-GB" sz="6200" dirty="0" err="1"/>
              <a:t>aquelas</a:t>
            </a:r>
            <a:r>
              <a:rPr lang="en-GB" sz="6200" dirty="0"/>
              <a:t> </a:t>
            </a:r>
            <a:r>
              <a:rPr lang="en-GB" sz="6200" dirty="0" err="1"/>
              <a:t>trazidas</a:t>
            </a:r>
            <a:r>
              <a:rPr lang="en-GB" sz="6200" dirty="0"/>
              <a:t> para o </a:t>
            </a:r>
            <a:r>
              <a:rPr lang="en-GB" sz="6200" dirty="0" err="1"/>
              <a:t>serviço</a:t>
            </a:r>
            <a:r>
              <a:rPr lang="en-GB" sz="6200" dirty="0"/>
              <a:t> contra </a:t>
            </a:r>
            <a:r>
              <a:rPr lang="en-GB" sz="6200" dirty="0" err="1"/>
              <a:t>sua</a:t>
            </a:r>
            <a:r>
              <a:rPr lang="en-GB" sz="6200" dirty="0"/>
              <a:t> </a:t>
            </a:r>
            <a:r>
              <a:rPr lang="en-GB" sz="6200" dirty="0" err="1"/>
              <a:t>vontade</a:t>
            </a:r>
            <a:r>
              <a:rPr lang="en-GB" sz="6200" dirty="0"/>
              <a:t> </a:t>
            </a:r>
            <a:r>
              <a:rPr lang="en-GB" sz="6200" dirty="0" err="1"/>
              <a:t>são</a:t>
            </a:r>
            <a:r>
              <a:rPr lang="en-GB" sz="6200" dirty="0"/>
              <a:t> </a:t>
            </a:r>
            <a:r>
              <a:rPr lang="en-GB" sz="6200" dirty="0" err="1"/>
              <a:t>obrigadas</a:t>
            </a:r>
            <a:r>
              <a:rPr lang="en-GB" sz="6200" dirty="0"/>
              <a:t> a </a:t>
            </a:r>
            <a:r>
              <a:rPr lang="en-GB" sz="6200" dirty="0" err="1"/>
              <a:t>abrir</a:t>
            </a:r>
            <a:r>
              <a:rPr lang="en-GB" sz="6200" dirty="0"/>
              <a:t> </a:t>
            </a:r>
            <a:r>
              <a:rPr lang="en-GB" sz="6200" dirty="0" err="1"/>
              <a:t>mão</a:t>
            </a:r>
            <a:r>
              <a:rPr lang="en-GB" sz="6200" dirty="0"/>
              <a:t> de um </a:t>
            </a:r>
            <a:r>
              <a:rPr lang="en-GB" sz="6200" dirty="0" err="1"/>
              <a:t>controle</a:t>
            </a:r>
            <a:r>
              <a:rPr lang="en-GB" sz="6200" dirty="0"/>
              <a:t> </a:t>
            </a:r>
            <a:r>
              <a:rPr lang="en-GB" sz="6200" dirty="0" err="1"/>
              <a:t>considerável</a:t>
            </a:r>
            <a:r>
              <a:rPr lang="en-GB" sz="6200" dirty="0"/>
              <a:t> </a:t>
            </a:r>
            <a:r>
              <a:rPr lang="en-GB" sz="6200" dirty="0" err="1"/>
              <a:t>sobre</a:t>
            </a:r>
            <a:r>
              <a:rPr lang="en-GB" sz="6200" dirty="0"/>
              <a:t> o </a:t>
            </a:r>
            <a:r>
              <a:rPr lang="en-GB" sz="6200" dirty="0" err="1"/>
              <a:t>serviço</a:t>
            </a:r>
            <a:r>
              <a:rPr lang="en-GB" sz="6200" dirty="0"/>
              <a:t> e a equipe. </a:t>
            </a:r>
          </a:p>
          <a:p>
            <a:pPr marL="285750" lvl="0" indent="-285750" algn="just" rtl="0">
              <a:lnSpc>
                <a:spcPct val="100000"/>
              </a:lnSpc>
              <a:spcBef>
                <a:spcPts val="600"/>
              </a:spcBef>
              <a:spcAft>
                <a:spcPts val="0"/>
              </a:spcAft>
              <a:buSzPts val="2200"/>
              <a:buChar char="•"/>
            </a:pPr>
            <a:r>
              <a:rPr lang="en-GB" sz="6200" dirty="0"/>
              <a:t>Elas </a:t>
            </a:r>
            <a:r>
              <a:rPr lang="en-GB" sz="6200" dirty="0" err="1"/>
              <a:t>ficam</a:t>
            </a:r>
            <a:r>
              <a:rPr lang="en-GB" sz="6200" dirty="0"/>
              <a:t> longe de sua vida </a:t>
            </a:r>
            <a:r>
              <a:rPr lang="en-GB" sz="6200" dirty="0" err="1"/>
              <a:t>cotidiana</a:t>
            </a:r>
            <a:r>
              <a:rPr lang="en-GB" sz="6200" dirty="0"/>
              <a:t>, de seu lar, de suas </a:t>
            </a:r>
            <a:r>
              <a:rPr lang="en-GB" sz="6200" dirty="0" err="1"/>
              <a:t>coisas</a:t>
            </a:r>
            <a:r>
              <a:rPr lang="en-GB" sz="6200" dirty="0"/>
              <a:t> e </a:t>
            </a:r>
            <a:r>
              <a:rPr lang="en-GB" sz="6200" dirty="0" err="1"/>
              <a:t>confortos</a:t>
            </a:r>
            <a:r>
              <a:rPr lang="en-GB" sz="6200" dirty="0"/>
              <a:t> </a:t>
            </a:r>
            <a:r>
              <a:rPr lang="en-GB" sz="6200" dirty="0" err="1"/>
              <a:t>familiares</a:t>
            </a:r>
            <a:r>
              <a:rPr lang="en-GB" sz="6200" dirty="0"/>
              <a:t>, de sua comida, de seu </a:t>
            </a:r>
            <a:r>
              <a:rPr lang="en-GB" sz="6200" dirty="0" err="1"/>
              <a:t>ambiente</a:t>
            </a:r>
            <a:r>
              <a:rPr lang="en-GB" sz="6200" dirty="0"/>
              <a:t> habitual, de seus </a:t>
            </a:r>
            <a:r>
              <a:rPr lang="en-GB" sz="6200" dirty="0" err="1"/>
              <a:t>livros</a:t>
            </a:r>
            <a:r>
              <a:rPr lang="en-GB" sz="6200" dirty="0"/>
              <a:t> e </a:t>
            </a:r>
            <a:r>
              <a:rPr lang="en-GB" sz="6200" dirty="0" err="1"/>
              <a:t>computadores</a:t>
            </a:r>
            <a:r>
              <a:rPr lang="en-GB" sz="6200" dirty="0"/>
              <a:t>, de </a:t>
            </a:r>
            <a:r>
              <a:rPr lang="en-GB" sz="6200" dirty="0" err="1"/>
              <a:t>programas</a:t>
            </a:r>
            <a:r>
              <a:rPr lang="en-GB" sz="6200" dirty="0"/>
              <a:t> de </a:t>
            </a:r>
            <a:r>
              <a:rPr lang="en-GB" sz="6200" dirty="0" err="1"/>
              <a:t>televisão</a:t>
            </a:r>
            <a:r>
              <a:rPr lang="en-GB" sz="6200" dirty="0"/>
              <a:t>, de sua </a:t>
            </a:r>
            <a:r>
              <a:rPr lang="en-GB" sz="6200" dirty="0" err="1"/>
              <a:t>família</a:t>
            </a:r>
            <a:r>
              <a:rPr lang="en-GB" sz="6200" dirty="0"/>
              <a:t>, amigos, redes sociais, </a:t>
            </a:r>
            <a:r>
              <a:rPr lang="en-GB" sz="6200" dirty="0" err="1"/>
              <a:t>pertences</a:t>
            </a:r>
            <a:r>
              <a:rPr lang="en-GB" sz="6200" dirty="0"/>
              <a:t>, etc. </a:t>
            </a:r>
          </a:p>
          <a:p>
            <a:pPr marL="285750" lvl="0" indent="-285750" algn="just" rtl="0">
              <a:lnSpc>
                <a:spcPct val="100000"/>
              </a:lnSpc>
              <a:spcBef>
                <a:spcPts val="600"/>
              </a:spcBef>
              <a:spcAft>
                <a:spcPts val="0"/>
              </a:spcAft>
              <a:buSzPts val="2200"/>
              <a:buChar char="•"/>
            </a:pPr>
            <a:r>
              <a:rPr lang="en-GB" sz="6200" dirty="0"/>
              <a:t>São </a:t>
            </a:r>
            <a:r>
              <a:rPr lang="en-GB" sz="6200" dirty="0" err="1"/>
              <a:t>impedidas</a:t>
            </a:r>
            <a:r>
              <a:rPr lang="en-GB" sz="6200" dirty="0"/>
              <a:t> de </a:t>
            </a:r>
            <a:r>
              <a:rPr lang="en-GB" sz="6200" dirty="0" err="1"/>
              <a:t>sair</a:t>
            </a:r>
            <a:r>
              <a:rPr lang="en-GB" sz="6200" dirty="0"/>
              <a:t>, </a:t>
            </a:r>
            <a:r>
              <a:rPr lang="en-GB" sz="6200" dirty="0" err="1"/>
              <a:t>passear</a:t>
            </a:r>
            <a:r>
              <a:rPr lang="en-GB" sz="6200" dirty="0"/>
              <a:t>, </a:t>
            </a:r>
            <a:r>
              <a:rPr lang="en-GB" sz="6200" dirty="0" err="1"/>
              <a:t>manter</a:t>
            </a:r>
            <a:r>
              <a:rPr lang="en-GB" sz="6200" dirty="0"/>
              <a:t> suas </a:t>
            </a:r>
            <a:r>
              <a:rPr lang="en-GB" sz="6200" dirty="0" err="1"/>
              <a:t>rotinas</a:t>
            </a:r>
            <a:r>
              <a:rPr lang="en-GB" sz="6200" dirty="0"/>
              <a:t> e </a:t>
            </a:r>
            <a:r>
              <a:rPr lang="en-GB" sz="6200" dirty="0" err="1"/>
              <a:t>hábitos</a:t>
            </a:r>
            <a:r>
              <a:rPr lang="en-GB" sz="6200" dirty="0"/>
              <a:t>, </a:t>
            </a:r>
            <a:r>
              <a:rPr lang="en-GB" sz="6200" dirty="0" err="1"/>
              <a:t>trazer</a:t>
            </a:r>
            <a:r>
              <a:rPr lang="en-GB" sz="6200" dirty="0"/>
              <a:t> e </a:t>
            </a:r>
            <a:r>
              <a:rPr lang="en-GB" sz="6200" dirty="0" err="1"/>
              <a:t>trabalhar</a:t>
            </a:r>
            <a:r>
              <a:rPr lang="en-GB" sz="6200" dirty="0"/>
              <a:t> sua </a:t>
            </a:r>
            <a:r>
              <a:rPr lang="en-GB" sz="6200" dirty="0" err="1"/>
              <a:t>arte</a:t>
            </a:r>
            <a:r>
              <a:rPr lang="en-GB" sz="6200" dirty="0"/>
              <a:t> ou material de </a:t>
            </a:r>
            <a:r>
              <a:rPr lang="en-GB" sz="6200" dirty="0" err="1"/>
              <a:t>escrita</a:t>
            </a:r>
            <a:r>
              <a:rPr lang="en-GB" sz="6200" dirty="0"/>
              <a:t> ou </a:t>
            </a:r>
            <a:r>
              <a:rPr lang="en-GB" sz="6200" dirty="0" err="1"/>
              <a:t>leitura</a:t>
            </a:r>
            <a:r>
              <a:rPr lang="en-GB" sz="6200" dirty="0"/>
              <a:t>. </a:t>
            </a:r>
          </a:p>
          <a:p>
            <a:pPr marL="285750" lvl="0" indent="-285750" algn="just" rtl="0">
              <a:lnSpc>
                <a:spcPct val="100000"/>
              </a:lnSpc>
              <a:spcBef>
                <a:spcPts val="600"/>
              </a:spcBef>
              <a:spcAft>
                <a:spcPts val="0"/>
              </a:spcAft>
              <a:buSzPts val="2200"/>
              <a:buChar char="•"/>
            </a:pPr>
            <a:r>
              <a:rPr lang="en-GB" sz="6200" dirty="0"/>
              <a:t>Ser </a:t>
            </a:r>
            <a:r>
              <a:rPr lang="en-GB" sz="6200" dirty="0" err="1"/>
              <a:t>colocado</a:t>
            </a:r>
            <a:r>
              <a:rPr lang="en-GB" sz="6200" dirty="0"/>
              <a:t> </a:t>
            </a:r>
            <a:r>
              <a:rPr lang="en-GB" sz="6200" dirty="0" err="1"/>
              <a:t>numa</a:t>
            </a:r>
            <a:r>
              <a:rPr lang="en-GB" sz="6200" dirty="0"/>
              <a:t> </a:t>
            </a:r>
            <a:r>
              <a:rPr lang="en-GB" sz="6200" dirty="0" err="1"/>
              <a:t>situação</a:t>
            </a:r>
            <a:r>
              <a:rPr lang="en-GB" sz="6200" dirty="0"/>
              <a:t> de </a:t>
            </a:r>
            <a:r>
              <a:rPr lang="en-GB" sz="6200" dirty="0" err="1"/>
              <a:t>perda</a:t>
            </a:r>
            <a:r>
              <a:rPr lang="en-GB" sz="6200" dirty="0"/>
              <a:t> de </a:t>
            </a:r>
            <a:r>
              <a:rPr lang="en-GB" sz="6200" dirty="0" err="1"/>
              <a:t>controlo</a:t>
            </a:r>
            <a:r>
              <a:rPr lang="en-GB" sz="6200" dirty="0"/>
              <a:t> e </a:t>
            </a:r>
            <a:r>
              <a:rPr lang="en-GB" sz="6200" dirty="0" err="1"/>
              <a:t>dependência</a:t>
            </a:r>
            <a:r>
              <a:rPr lang="en-GB" sz="6200" dirty="0"/>
              <a:t> do </a:t>
            </a:r>
            <a:r>
              <a:rPr lang="en-GB" sz="6200" dirty="0" err="1"/>
              <a:t>pessoal</a:t>
            </a:r>
            <a:r>
              <a:rPr lang="en-GB" sz="6200" dirty="0"/>
              <a:t> para o seu </a:t>
            </a:r>
            <a:r>
              <a:rPr lang="en-GB" sz="6200" dirty="0" err="1"/>
              <a:t>conforto</a:t>
            </a:r>
            <a:r>
              <a:rPr lang="en-GB" sz="6200" dirty="0"/>
              <a:t>, </a:t>
            </a:r>
            <a:r>
              <a:rPr lang="en-GB" sz="6200" dirty="0" err="1"/>
              <a:t>segurança</a:t>
            </a:r>
            <a:r>
              <a:rPr lang="en-GB" sz="6200" dirty="0"/>
              <a:t> e </a:t>
            </a:r>
            <a:r>
              <a:rPr lang="en-GB" sz="6200" dirty="0" err="1"/>
              <a:t>bem-estar</a:t>
            </a:r>
            <a:r>
              <a:rPr lang="en-GB" sz="6200" dirty="0"/>
              <a:t> </a:t>
            </a:r>
            <a:r>
              <a:rPr lang="en-GB" sz="6200" dirty="0" err="1"/>
              <a:t>pode</a:t>
            </a:r>
            <a:r>
              <a:rPr lang="en-GB" sz="6200" dirty="0"/>
              <a:t> </a:t>
            </a:r>
            <a:r>
              <a:rPr lang="en-GB" sz="6200" dirty="0" err="1"/>
              <a:t>causar</a:t>
            </a:r>
            <a:r>
              <a:rPr lang="en-GB" sz="6200" dirty="0"/>
              <a:t> </a:t>
            </a:r>
            <a:r>
              <a:rPr lang="en-GB" sz="6200" dirty="0" err="1"/>
              <a:t>angústia</a:t>
            </a:r>
            <a:r>
              <a:rPr lang="en-GB" sz="6200" dirty="0"/>
              <a:t>, medo, ansiedade e </a:t>
            </a:r>
            <a:r>
              <a:rPr lang="en-GB" sz="6200" dirty="0" err="1"/>
              <a:t>frustração</a:t>
            </a:r>
            <a:r>
              <a:rPr lang="en-GB" sz="6200" dirty="0"/>
              <a:t>. </a:t>
            </a:r>
          </a:p>
          <a:p>
            <a:pPr marL="285750" lvl="0" indent="-146050" algn="l" rtl="0">
              <a:lnSpc>
                <a:spcPct val="100000"/>
              </a:lnSpc>
              <a:spcBef>
                <a:spcPts val="1200"/>
              </a:spcBef>
              <a:spcAft>
                <a:spcPts val="0"/>
              </a:spcAft>
              <a:buSzPts val="2200"/>
              <a:buNone/>
            </a:pPr>
            <a:endParaRPr dirty="0"/>
          </a:p>
        </p:txBody>
      </p:sp>
      <p:sp>
        <p:nvSpPr>
          <p:cNvPr id="845" name="Google Shape;845;p104"/>
          <p:cNvSpPr txBox="1">
            <a:spLocks noGrp="1"/>
          </p:cNvSpPr>
          <p:nvPr>
            <p:ph type="title"/>
          </p:nvPr>
        </p:nvSpPr>
        <p:spPr>
          <a:xfrm>
            <a:off x="0" y="506412"/>
            <a:ext cx="12192000" cy="432000"/>
          </a:xfrm>
          <a:prstGeom prst="rect">
            <a:avLst/>
          </a:prstGeom>
          <a:noFill/>
          <a:ln>
            <a:noFill/>
          </a:ln>
        </p:spPr>
        <p:txBody>
          <a:bodyPr spcFirstLastPara="1" wrap="square" lIns="91425" tIns="45700" rIns="91425" bIns="45700" anchor="t" anchorCtr="0">
            <a:noAutofit/>
          </a:bodyPr>
          <a:lstStyle/>
          <a:p>
            <a:pPr algn="ctr"/>
            <a:r>
              <a:rPr lang="en-GB" dirty="0" err="1"/>
              <a:t>Apresentação</a:t>
            </a:r>
            <a:r>
              <a:rPr lang="en-GB" dirty="0"/>
              <a:t>: </a:t>
            </a:r>
            <a:r>
              <a:rPr lang="pt-BR" dirty="0"/>
              <a:t>Criando uma cultura de “dizer sim” e “posso fazer</a:t>
            </a:r>
            <a:r>
              <a:rPr lang="pt-BR" i="1" dirty="0"/>
              <a:t>” </a:t>
            </a:r>
            <a:r>
              <a:rPr lang="en-GB" dirty="0"/>
              <a:t>- 1</a:t>
            </a:r>
            <a:endParaRP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105"/>
          <p:cNvSpPr txBox="1">
            <a:spLocks noGrp="1"/>
          </p:cNvSpPr>
          <p:nvPr>
            <p:ph type="body" idx="2"/>
          </p:nvPr>
        </p:nvSpPr>
        <p:spPr>
          <a:xfrm>
            <a:off x="507195" y="2080591"/>
            <a:ext cx="11174412" cy="2344452"/>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600"/>
              </a:spcBef>
              <a:spcAft>
                <a:spcPts val="0"/>
              </a:spcAft>
              <a:buSzPts val="2200"/>
              <a:buChar char="•"/>
            </a:pPr>
            <a:r>
              <a:rPr lang="en-GB" sz="2000" dirty="0"/>
              <a:t>Os </a:t>
            </a:r>
            <a:r>
              <a:rPr lang="en-GB" sz="2000" dirty="0" err="1"/>
              <a:t>profissionais</a:t>
            </a:r>
            <a:r>
              <a:rPr lang="en-GB" sz="2000" dirty="0"/>
              <a:t> de saúde </a:t>
            </a:r>
            <a:r>
              <a:rPr lang="en-GB" sz="2000" dirty="0" err="1"/>
              <a:t>frequentemente</a:t>
            </a:r>
            <a:r>
              <a:rPr lang="en-GB" sz="2000" dirty="0"/>
              <a:t> </a:t>
            </a:r>
            <a:r>
              <a:rPr lang="en-GB" sz="2000" dirty="0" err="1"/>
              <a:t>recusam</a:t>
            </a:r>
            <a:r>
              <a:rPr lang="en-GB" sz="2000" dirty="0"/>
              <a:t> </a:t>
            </a:r>
            <a:r>
              <a:rPr lang="en-GB" sz="2000" dirty="0" err="1"/>
              <a:t>os</a:t>
            </a:r>
            <a:r>
              <a:rPr lang="en-GB" sz="2000" dirty="0"/>
              <a:t> </a:t>
            </a:r>
            <a:r>
              <a:rPr lang="en-GB" sz="2000" dirty="0" err="1"/>
              <a:t>pedidos</a:t>
            </a:r>
            <a:r>
              <a:rPr lang="en-GB" sz="2000" dirty="0"/>
              <a:t> das pessoas ou </a:t>
            </a:r>
            <a:r>
              <a:rPr lang="en-GB" sz="2000" dirty="0" err="1"/>
              <a:t>atrasam</a:t>
            </a:r>
            <a:r>
              <a:rPr lang="en-GB" sz="2000" dirty="0"/>
              <a:t> o atendimento </a:t>
            </a:r>
            <a:r>
              <a:rPr lang="en-GB" sz="2000" dirty="0" err="1"/>
              <a:t>desses</a:t>
            </a:r>
            <a:r>
              <a:rPr lang="en-GB" sz="2000" dirty="0"/>
              <a:t> </a:t>
            </a:r>
            <a:r>
              <a:rPr lang="en-GB" sz="2000" dirty="0" err="1"/>
              <a:t>pedidos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A </a:t>
            </a:r>
            <a:r>
              <a:rPr lang="en-GB" sz="2000" dirty="0" err="1"/>
              <a:t>frustração</a:t>
            </a:r>
            <a:r>
              <a:rPr lang="en-GB" sz="2000" dirty="0"/>
              <a:t>, </a:t>
            </a:r>
            <a:r>
              <a:rPr lang="en-GB" sz="2000" dirty="0" err="1"/>
              <a:t>angústia</a:t>
            </a:r>
            <a:r>
              <a:rPr lang="en-GB" sz="2000" dirty="0"/>
              <a:t> e </a:t>
            </a:r>
            <a:r>
              <a:rPr lang="en-GB" sz="2000" dirty="0" err="1"/>
              <a:t>dependência</a:t>
            </a:r>
            <a:r>
              <a:rPr lang="en-GB" sz="2000" dirty="0"/>
              <a:t> </a:t>
            </a:r>
            <a:r>
              <a:rPr lang="en-GB" sz="2000" dirty="0" err="1"/>
              <a:t>sentidas</a:t>
            </a:r>
            <a:r>
              <a:rPr lang="en-GB" sz="2000" dirty="0"/>
              <a:t> pela pessoa em </a:t>
            </a:r>
            <a:r>
              <a:rPr lang="en-GB" sz="2000" dirty="0" err="1"/>
              <a:t>questão</a:t>
            </a:r>
            <a:r>
              <a:rPr lang="en-GB" sz="2000" dirty="0"/>
              <a:t> </a:t>
            </a:r>
            <a:r>
              <a:rPr lang="en-GB" sz="2000" dirty="0" err="1"/>
              <a:t>podem</a:t>
            </a:r>
            <a:r>
              <a:rPr lang="en-GB" sz="2000" dirty="0"/>
              <a:t> ser mal </a:t>
            </a:r>
            <a:r>
              <a:rPr lang="en-GB" sz="2000" dirty="0" err="1"/>
              <a:t>interpretadas</a:t>
            </a:r>
            <a:r>
              <a:rPr lang="en-GB" sz="2000" dirty="0"/>
              <a:t> </a:t>
            </a:r>
            <a:r>
              <a:rPr lang="en-GB" sz="2000" dirty="0" err="1"/>
              <a:t>pelos</a:t>
            </a:r>
            <a:r>
              <a:rPr lang="en-GB" sz="2000" dirty="0"/>
              <a:t> </a:t>
            </a:r>
            <a:r>
              <a:rPr lang="en-GB" sz="2000" dirty="0" err="1"/>
              <a:t>profissionais</a:t>
            </a:r>
            <a:r>
              <a:rPr lang="en-GB" sz="2000" dirty="0"/>
              <a:t> como um </a:t>
            </a:r>
            <a:r>
              <a:rPr lang="en-GB" sz="2000" dirty="0" err="1"/>
              <a:t>comportamento</a:t>
            </a:r>
            <a:r>
              <a:rPr lang="en-GB" sz="2000" dirty="0"/>
              <a:t> </a:t>
            </a:r>
            <a:r>
              <a:rPr lang="en-GB" sz="2000" dirty="0" err="1"/>
              <a:t>desafiador</a:t>
            </a:r>
            <a:r>
              <a:rPr lang="en-GB" sz="2000" dirty="0"/>
              <a:t> e </a:t>
            </a:r>
            <a:r>
              <a:rPr lang="en-GB" sz="2000" dirty="0" err="1"/>
              <a:t>levar</a:t>
            </a:r>
            <a:r>
              <a:rPr lang="en-GB" sz="2000" dirty="0"/>
              <a:t> a uma </a:t>
            </a:r>
            <a:r>
              <a:rPr lang="en-GB" sz="2000" dirty="0" err="1"/>
              <a:t>situação</a:t>
            </a:r>
            <a:r>
              <a:rPr lang="en-GB" sz="2000" dirty="0"/>
              <a:t> </a:t>
            </a:r>
            <a:r>
              <a:rPr lang="en-GB" sz="2000" dirty="0" err="1"/>
              <a:t>conflituosa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É </a:t>
            </a:r>
            <a:r>
              <a:rPr lang="en-GB" sz="2000" dirty="0" err="1"/>
              <a:t>necessário</a:t>
            </a:r>
            <a:r>
              <a:rPr lang="en-GB" sz="2000" dirty="0"/>
              <a:t> </a:t>
            </a:r>
            <a:r>
              <a:rPr lang="en-GB" sz="2000" dirty="0" err="1"/>
              <a:t>compreender</a:t>
            </a:r>
            <a:r>
              <a:rPr lang="en-GB" sz="2000" dirty="0"/>
              <a:t> que as pessoas </a:t>
            </a:r>
            <a:r>
              <a:rPr lang="en-GB" sz="2000" dirty="0" err="1"/>
              <a:t>recorrem</a:t>
            </a:r>
            <a:r>
              <a:rPr lang="en-GB" sz="2000" dirty="0"/>
              <a:t> ao </a:t>
            </a:r>
            <a:r>
              <a:rPr lang="en-GB" sz="2000" dirty="0" err="1"/>
              <a:t>serviço</a:t>
            </a:r>
            <a:r>
              <a:rPr lang="en-GB" sz="2000" dirty="0"/>
              <a:t> </a:t>
            </a:r>
            <a:r>
              <a:rPr lang="en-GB" sz="2000" dirty="0" err="1"/>
              <a:t>porque</a:t>
            </a:r>
            <a:r>
              <a:rPr lang="en-GB" sz="2000" dirty="0"/>
              <a:t> </a:t>
            </a:r>
            <a:r>
              <a:rPr lang="en-GB" sz="2000" dirty="0" err="1"/>
              <a:t>têm</a:t>
            </a:r>
            <a:r>
              <a:rPr lang="en-GB" sz="2000" dirty="0"/>
              <a:t> </a:t>
            </a:r>
            <a:r>
              <a:rPr lang="en-GB" sz="2000" dirty="0" err="1"/>
              <a:t>necessidades</a:t>
            </a:r>
            <a:r>
              <a:rPr lang="en-GB" sz="2000" dirty="0"/>
              <a:t> ou para </a:t>
            </a:r>
            <a:r>
              <a:rPr lang="en-GB" sz="2000" dirty="0" err="1"/>
              <a:t>trabalhar</a:t>
            </a:r>
            <a:r>
              <a:rPr lang="en-GB" sz="2000" dirty="0"/>
              <a:t> na sua </a:t>
            </a:r>
            <a:r>
              <a:rPr lang="en-GB" sz="2000" dirty="0" err="1"/>
              <a:t>recuperação</a:t>
            </a:r>
            <a:r>
              <a:rPr lang="en-GB" sz="2000" dirty="0"/>
              <a:t> fora da sua vida e </a:t>
            </a:r>
            <a:r>
              <a:rPr lang="en-GB" sz="2000" dirty="0" err="1"/>
              <a:t>rotina</a:t>
            </a:r>
            <a:r>
              <a:rPr lang="en-GB" sz="2000" dirty="0"/>
              <a:t> </a:t>
            </a:r>
            <a:r>
              <a:rPr lang="en-GB" sz="2000" dirty="0" err="1"/>
              <a:t>habituais</a:t>
            </a:r>
            <a:r>
              <a:rPr lang="en-GB" sz="2000" dirty="0"/>
              <a:t>. </a:t>
            </a:r>
            <a:endParaRPr sz="2000" dirty="0"/>
          </a:p>
          <a:p>
            <a:pPr marL="285750" lvl="0" indent="-146050" algn="l" rtl="0">
              <a:lnSpc>
                <a:spcPct val="100000"/>
              </a:lnSpc>
              <a:spcBef>
                <a:spcPts val="1200"/>
              </a:spcBef>
              <a:spcAft>
                <a:spcPts val="0"/>
              </a:spcAft>
              <a:buSzPts val="2200"/>
              <a:buNone/>
            </a:pPr>
            <a:endParaRPr dirty="0"/>
          </a:p>
        </p:txBody>
      </p:sp>
      <p:sp>
        <p:nvSpPr>
          <p:cNvPr id="852" name="Google Shape;852;p105"/>
          <p:cNvSpPr txBox="1">
            <a:spLocks noGrp="1"/>
          </p:cNvSpPr>
          <p:nvPr>
            <p:ph type="title"/>
          </p:nvPr>
        </p:nvSpPr>
        <p:spPr>
          <a:xfrm>
            <a:off x="174171" y="506412"/>
            <a:ext cx="12017829" cy="432000"/>
          </a:xfrm>
          <a:prstGeom prst="rect">
            <a:avLst/>
          </a:prstGeom>
          <a:noFill/>
          <a:ln>
            <a:noFill/>
          </a:ln>
        </p:spPr>
        <p:txBody>
          <a:bodyPr spcFirstLastPara="1" wrap="square" lIns="91425" tIns="45700" rIns="91425" bIns="45700" anchor="t" anchorCtr="0">
            <a:noAutofit/>
          </a:bodyPr>
          <a:lstStyle/>
          <a:p>
            <a:pPr lvl="0" algn="ctr"/>
            <a:r>
              <a:rPr lang="en-GB" dirty="0" err="1"/>
              <a:t>Apresentação</a:t>
            </a:r>
            <a:r>
              <a:rPr lang="en-GB" dirty="0"/>
              <a:t>: </a:t>
            </a:r>
            <a:r>
              <a:rPr lang="pt-BR" dirty="0"/>
              <a:t>Criando uma cultura de “dizer sim” e “posso fazer</a:t>
            </a:r>
            <a:r>
              <a:rPr lang="pt-BR" i="1" dirty="0"/>
              <a:t>” -</a:t>
            </a:r>
            <a:r>
              <a:rPr lang="en-GB" dirty="0"/>
              <a:t>  2</a:t>
            </a:r>
            <a:endParaRPr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106"/>
          <p:cNvSpPr txBox="1">
            <a:spLocks noGrp="1"/>
          </p:cNvSpPr>
          <p:nvPr>
            <p:ph type="body" idx="2"/>
          </p:nvPr>
        </p:nvSpPr>
        <p:spPr>
          <a:xfrm>
            <a:off x="508794" y="2001045"/>
            <a:ext cx="11174412" cy="2995498"/>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600"/>
              </a:spcBef>
              <a:spcAft>
                <a:spcPts val="0"/>
              </a:spcAft>
              <a:buSzPts val="2200"/>
              <a:buChar char="•"/>
            </a:pPr>
            <a:r>
              <a:rPr lang="en-GB" sz="2000" dirty="0"/>
              <a:t>Para ser </a:t>
            </a:r>
            <a:r>
              <a:rPr lang="en-GB" sz="2000" dirty="0" err="1"/>
              <a:t>realmente</a:t>
            </a:r>
            <a:r>
              <a:rPr lang="en-GB" sz="2000" dirty="0"/>
              <a:t> </a:t>
            </a:r>
            <a:r>
              <a:rPr lang="en-GB" sz="2000" dirty="0" err="1"/>
              <a:t>eficaz</a:t>
            </a:r>
            <a:r>
              <a:rPr lang="en-GB" sz="2000" dirty="0"/>
              <a:t>, é </a:t>
            </a:r>
            <a:r>
              <a:rPr lang="en-GB" sz="2000" dirty="0" err="1"/>
              <a:t>necessário</a:t>
            </a:r>
            <a:r>
              <a:rPr lang="en-GB" sz="2000" dirty="0"/>
              <a:t> que o </a:t>
            </a:r>
            <a:r>
              <a:rPr lang="en-GB" sz="2000" dirty="0" err="1"/>
              <a:t>serviço</a:t>
            </a:r>
            <a:r>
              <a:rPr lang="en-GB" sz="2000" dirty="0"/>
              <a:t> </a:t>
            </a:r>
            <a:r>
              <a:rPr lang="en-GB" sz="2000" dirty="0" err="1"/>
              <a:t>mude</a:t>
            </a:r>
            <a:r>
              <a:rPr lang="en-GB" sz="2000" dirty="0"/>
              <a:t> de uma </a:t>
            </a:r>
            <a:r>
              <a:rPr lang="en-GB" sz="2000" dirty="0" err="1"/>
              <a:t>cultura</a:t>
            </a:r>
            <a:r>
              <a:rPr lang="en-GB" sz="2000" dirty="0"/>
              <a:t> de “</a:t>
            </a:r>
            <a:r>
              <a:rPr lang="en-GB" sz="2000" dirty="0" err="1"/>
              <a:t>gerenciar</a:t>
            </a:r>
            <a:r>
              <a:rPr lang="en-GB" sz="2000" dirty="0"/>
              <a:t>” e “</a:t>
            </a:r>
            <a:r>
              <a:rPr lang="en-GB" sz="2000" dirty="0" err="1"/>
              <a:t>controlar</a:t>
            </a:r>
            <a:r>
              <a:rPr lang="en-GB" sz="2000" dirty="0"/>
              <a:t>” as pessoas para uma </a:t>
            </a:r>
            <a:r>
              <a:rPr lang="en-GB" sz="2000" dirty="0" err="1"/>
              <a:t>cultura</a:t>
            </a:r>
            <a:r>
              <a:rPr lang="en-GB" sz="2000" dirty="0"/>
              <a:t> </a:t>
            </a:r>
            <a:r>
              <a:rPr lang="en-GB" sz="2000" dirty="0" err="1"/>
              <a:t>orientada</a:t>
            </a:r>
            <a:r>
              <a:rPr lang="en-GB" sz="2000" dirty="0"/>
              <a:t> para a </a:t>
            </a:r>
            <a:r>
              <a:rPr lang="en-GB" sz="2000" dirty="0" err="1"/>
              <a:t>recuperação</a:t>
            </a:r>
            <a:r>
              <a:rPr lang="en-GB" sz="2000" dirty="0"/>
              <a:t> e que </a:t>
            </a:r>
            <a:r>
              <a:rPr lang="en-GB" sz="2000" dirty="0" err="1"/>
              <a:t>apoie</a:t>
            </a:r>
            <a:r>
              <a:rPr lang="en-GB" sz="2000" dirty="0"/>
              <a:t> as pessoas que </a:t>
            </a:r>
            <a:r>
              <a:rPr lang="en-GB" sz="2000" dirty="0" err="1"/>
              <a:t>utilizam</a:t>
            </a:r>
            <a:r>
              <a:rPr lang="en-GB" sz="2000" dirty="0"/>
              <a:t> </a:t>
            </a:r>
            <a:r>
              <a:rPr lang="en-GB" sz="2000" dirty="0" err="1"/>
              <a:t>os</a:t>
            </a:r>
            <a:r>
              <a:rPr lang="en-GB" sz="2000" dirty="0"/>
              <a:t> </a:t>
            </a:r>
            <a:r>
              <a:rPr lang="en-GB" sz="2000" dirty="0" err="1"/>
              <a:t>serviços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Uma </a:t>
            </a:r>
            <a:r>
              <a:rPr lang="en-GB" sz="2000" dirty="0" err="1"/>
              <a:t>estratégia</a:t>
            </a:r>
            <a:r>
              <a:rPr lang="en-GB" sz="2000" dirty="0"/>
              <a:t> </a:t>
            </a:r>
            <a:r>
              <a:rPr lang="en-GB" sz="2000" dirty="0" err="1"/>
              <a:t>útil</a:t>
            </a:r>
            <a:r>
              <a:rPr lang="en-GB" sz="2000" dirty="0"/>
              <a:t> é </a:t>
            </a:r>
            <a:r>
              <a:rPr lang="en-GB" sz="2000" dirty="0" err="1"/>
              <a:t>criar</a:t>
            </a:r>
            <a:r>
              <a:rPr lang="en-GB" sz="2000" dirty="0"/>
              <a:t> uma </a:t>
            </a:r>
            <a:r>
              <a:rPr lang="en-GB" sz="2000" dirty="0" err="1"/>
              <a:t>cultura</a:t>
            </a:r>
            <a:r>
              <a:rPr lang="en-GB" sz="2000" dirty="0"/>
              <a:t> de “</a:t>
            </a:r>
            <a:r>
              <a:rPr lang="en-GB" sz="2000" dirty="0" err="1"/>
              <a:t>dizer</a:t>
            </a:r>
            <a:r>
              <a:rPr lang="en-GB" sz="2000" dirty="0"/>
              <a:t> sim” e “é </a:t>
            </a:r>
            <a:r>
              <a:rPr lang="en-GB" sz="2000" dirty="0" err="1"/>
              <a:t>possível</a:t>
            </a:r>
            <a:r>
              <a:rPr lang="en-GB" sz="2000" dirty="0"/>
              <a:t>” </a:t>
            </a:r>
            <a:r>
              <a:rPr lang="en-GB" sz="2000" dirty="0" err="1"/>
              <a:t>dentro</a:t>
            </a:r>
            <a:r>
              <a:rPr lang="en-GB" sz="2000" dirty="0"/>
              <a:t> de um </a:t>
            </a:r>
            <a:r>
              <a:rPr lang="en-GB" sz="2000" dirty="0" err="1"/>
              <a:t>serviço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Isso</a:t>
            </a:r>
            <a:r>
              <a:rPr lang="en-GB" sz="2000" dirty="0"/>
              <a:t> </a:t>
            </a:r>
            <a:r>
              <a:rPr lang="en-GB" sz="2000" dirty="0" err="1"/>
              <a:t>envolve</a:t>
            </a:r>
            <a:r>
              <a:rPr lang="en-GB" sz="2000" dirty="0"/>
              <a:t> </a:t>
            </a:r>
            <a:r>
              <a:rPr lang="en-GB" sz="2000" dirty="0" err="1"/>
              <a:t>criar</a:t>
            </a:r>
            <a:r>
              <a:rPr lang="en-GB" sz="2000" dirty="0"/>
              <a:t> um </a:t>
            </a:r>
            <a:r>
              <a:rPr lang="en-GB" sz="2000" dirty="0" err="1"/>
              <a:t>espaço</a:t>
            </a:r>
            <a:r>
              <a:rPr lang="en-GB" sz="2000" dirty="0"/>
              <a:t> sem </a:t>
            </a:r>
            <a:r>
              <a:rPr lang="en-GB" sz="2000" dirty="0" err="1"/>
              <a:t>julgamentos</a:t>
            </a:r>
            <a:r>
              <a:rPr lang="en-GB" sz="2000" dirty="0"/>
              <a:t> para </a:t>
            </a:r>
            <a:r>
              <a:rPr lang="en-GB" sz="2000" dirty="0" err="1"/>
              <a:t>refletir</a:t>
            </a:r>
            <a:r>
              <a:rPr lang="en-GB" sz="2000" dirty="0"/>
              <a:t> sobre a forma como as </a:t>
            </a:r>
            <a:r>
              <a:rPr lang="en-GB" sz="2000" dirty="0" err="1"/>
              <a:t>decisões</a:t>
            </a:r>
            <a:r>
              <a:rPr lang="en-GB" sz="2000" dirty="0"/>
              <a:t> são </a:t>
            </a:r>
            <a:r>
              <a:rPr lang="en-GB" sz="2000" dirty="0" err="1"/>
              <a:t>tomadas</a:t>
            </a:r>
            <a:r>
              <a:rPr lang="en-GB" sz="2000" dirty="0"/>
              <a:t> e se é </a:t>
            </a:r>
            <a:r>
              <a:rPr lang="en-GB" sz="2000" dirty="0" err="1"/>
              <a:t>possível</a:t>
            </a:r>
            <a:r>
              <a:rPr lang="en-GB" sz="2000" dirty="0"/>
              <a:t> </a:t>
            </a:r>
            <a:r>
              <a:rPr lang="en-GB" sz="2000" dirty="0" err="1"/>
              <a:t>dizer</a:t>
            </a:r>
            <a:r>
              <a:rPr lang="en-GB" sz="2000" dirty="0"/>
              <a:t> “sim” em </a:t>
            </a:r>
            <a:r>
              <a:rPr lang="en-GB" sz="2000" dirty="0" err="1"/>
              <a:t>vez</a:t>
            </a:r>
            <a:r>
              <a:rPr lang="en-GB" sz="2000" dirty="0"/>
              <a:t> de “</a:t>
            </a:r>
            <a:r>
              <a:rPr lang="en-GB" sz="2000" dirty="0" err="1"/>
              <a:t>não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Isso</a:t>
            </a:r>
            <a:r>
              <a:rPr lang="en-GB" sz="2000" dirty="0"/>
              <a:t> </a:t>
            </a:r>
            <a:r>
              <a:rPr lang="en-GB" sz="2000" dirty="0" err="1"/>
              <a:t>ajudará</a:t>
            </a:r>
            <a:r>
              <a:rPr lang="en-GB" sz="2000" dirty="0"/>
              <a:t> </a:t>
            </a:r>
            <a:r>
              <a:rPr lang="en-GB" sz="2000" dirty="0" err="1"/>
              <a:t>os</a:t>
            </a:r>
            <a:r>
              <a:rPr lang="en-GB" sz="2000" dirty="0"/>
              <a:t> </a:t>
            </a:r>
            <a:r>
              <a:rPr lang="en-GB" sz="2000" dirty="0" err="1"/>
              <a:t>funcionários</a:t>
            </a:r>
            <a:r>
              <a:rPr lang="en-GB" sz="2000" dirty="0"/>
              <a:t> do </a:t>
            </a:r>
            <a:r>
              <a:rPr lang="en-GB" sz="2000" dirty="0" err="1"/>
              <a:t>serviço</a:t>
            </a:r>
            <a:r>
              <a:rPr lang="en-GB" sz="2000" dirty="0"/>
              <a:t> a </a:t>
            </a:r>
            <a:r>
              <a:rPr lang="en-GB" sz="2000" dirty="0" err="1"/>
              <a:t>colocar</a:t>
            </a:r>
            <a:r>
              <a:rPr lang="en-GB" sz="2000" dirty="0"/>
              <a:t> as pessoas em </a:t>
            </a:r>
            <a:r>
              <a:rPr lang="en-GB" sz="2000" dirty="0" err="1"/>
              <a:t>primeiro</a:t>
            </a:r>
            <a:r>
              <a:rPr lang="en-GB" sz="2000" dirty="0"/>
              <a:t> </a:t>
            </a:r>
            <a:r>
              <a:rPr lang="en-GB" sz="2000" dirty="0" err="1"/>
              <a:t>lugar</a:t>
            </a:r>
            <a:r>
              <a:rPr lang="en-GB" sz="2000" dirty="0"/>
              <a:t>, </a:t>
            </a:r>
            <a:r>
              <a:rPr lang="en-GB" sz="2000" dirty="0" err="1"/>
              <a:t>juntamente</a:t>
            </a:r>
            <a:r>
              <a:rPr lang="en-GB" sz="2000" dirty="0"/>
              <a:t> com suas </a:t>
            </a:r>
            <a:r>
              <a:rPr lang="en-GB" sz="2000" dirty="0" err="1"/>
              <a:t>necessidades</a:t>
            </a:r>
            <a:r>
              <a:rPr lang="en-GB" sz="2000" dirty="0"/>
              <a:t> e </a:t>
            </a:r>
            <a:r>
              <a:rPr lang="en-GB" sz="2000" dirty="0" err="1"/>
              <a:t>exigências</a:t>
            </a:r>
            <a:r>
              <a:rPr lang="en-GB" sz="2000" dirty="0"/>
              <a:t>. </a:t>
            </a:r>
            <a:endParaRPr sz="2000" dirty="0"/>
          </a:p>
          <a:p>
            <a:pPr marL="285750" lvl="0" indent="-146050" algn="l" rtl="0">
              <a:lnSpc>
                <a:spcPct val="100000"/>
              </a:lnSpc>
              <a:spcBef>
                <a:spcPts val="1200"/>
              </a:spcBef>
              <a:spcAft>
                <a:spcPts val="0"/>
              </a:spcAft>
              <a:buSzPts val="2200"/>
              <a:buNone/>
            </a:pPr>
            <a:endParaRPr dirty="0"/>
          </a:p>
        </p:txBody>
      </p:sp>
      <p:sp>
        <p:nvSpPr>
          <p:cNvPr id="859" name="Google Shape;859;p106"/>
          <p:cNvSpPr txBox="1">
            <a:spLocks noGrp="1"/>
          </p:cNvSpPr>
          <p:nvPr>
            <p:ph type="title"/>
          </p:nvPr>
        </p:nvSpPr>
        <p:spPr>
          <a:xfrm>
            <a:off x="114300" y="506412"/>
            <a:ext cx="12077700" cy="432000"/>
          </a:xfrm>
          <a:prstGeom prst="rect">
            <a:avLst/>
          </a:prstGeom>
          <a:noFill/>
          <a:ln>
            <a:noFill/>
          </a:ln>
        </p:spPr>
        <p:txBody>
          <a:bodyPr spcFirstLastPara="1" wrap="square" lIns="91425" tIns="45700" rIns="91425" bIns="45700" anchor="t" anchorCtr="0">
            <a:noAutofit/>
          </a:bodyPr>
          <a:lstStyle/>
          <a:p>
            <a:pPr lvl="0" algn="ctr"/>
            <a:r>
              <a:rPr lang="en-GB" dirty="0" err="1"/>
              <a:t>Apresentação</a:t>
            </a:r>
            <a:r>
              <a:rPr lang="en-GB" dirty="0"/>
              <a:t>: </a:t>
            </a:r>
            <a:r>
              <a:rPr lang="pt-BR" dirty="0"/>
              <a:t>Criando uma cultura de “dizer sim” e “posso fazer</a:t>
            </a:r>
            <a:r>
              <a:rPr lang="pt-BR" i="1" dirty="0"/>
              <a:t>” - </a:t>
            </a:r>
            <a:r>
              <a:rPr lang="en-GB" dirty="0"/>
              <a:t>3</a:t>
            </a:r>
            <a:endParaRP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107"/>
          <p:cNvSpPr txBox="1">
            <a:spLocks noGrp="1"/>
          </p:cNvSpPr>
          <p:nvPr>
            <p:ph type="body" idx="2"/>
          </p:nvPr>
        </p:nvSpPr>
        <p:spPr>
          <a:xfrm>
            <a:off x="508794" y="1943187"/>
            <a:ext cx="11174412" cy="3639466"/>
          </a:xfrm>
          <a:prstGeom prst="rect">
            <a:avLst/>
          </a:prstGeom>
          <a:noFill/>
          <a:ln>
            <a:noFill/>
          </a:ln>
        </p:spPr>
        <p:txBody>
          <a:bodyPr spcFirstLastPara="1" wrap="square" lIns="91425" tIns="45700" rIns="91425" bIns="45700" anchor="t" anchorCtr="0">
            <a:normAutofit fontScale="32500" lnSpcReduction="20000"/>
          </a:bodyPr>
          <a:lstStyle/>
          <a:p>
            <a:pPr marL="0" lvl="0" indent="0" algn="just" rtl="0">
              <a:lnSpc>
                <a:spcPct val="120000"/>
              </a:lnSpc>
              <a:spcBef>
                <a:spcPts val="600"/>
              </a:spcBef>
              <a:spcAft>
                <a:spcPts val="0"/>
              </a:spcAft>
              <a:buSzPts val="2200"/>
              <a:buNone/>
            </a:pPr>
            <a:r>
              <a:rPr lang="en-GB" sz="6200" dirty="0"/>
              <a:t>Antes de </a:t>
            </a:r>
            <a:r>
              <a:rPr lang="en-GB" sz="6200" dirty="0" err="1"/>
              <a:t>dizer</a:t>
            </a:r>
            <a:r>
              <a:rPr lang="en-GB" sz="6200" dirty="0"/>
              <a:t> “</a:t>
            </a:r>
            <a:r>
              <a:rPr lang="en-GB" sz="6200" dirty="0" err="1"/>
              <a:t>não</a:t>
            </a:r>
            <a:r>
              <a:rPr lang="en-GB" sz="6200" dirty="0"/>
              <a:t>” a </a:t>
            </a:r>
            <a:r>
              <a:rPr lang="en-GB" sz="6200" dirty="0" err="1"/>
              <a:t>pedidos</a:t>
            </a:r>
            <a:r>
              <a:rPr lang="en-GB" sz="6200" dirty="0"/>
              <a:t> de uma pessoa que </a:t>
            </a:r>
            <a:r>
              <a:rPr lang="en-GB" sz="6200" dirty="0" err="1"/>
              <a:t>utiliza</a:t>
            </a:r>
            <a:r>
              <a:rPr lang="en-GB" sz="6200" dirty="0"/>
              <a:t> o </a:t>
            </a:r>
            <a:r>
              <a:rPr lang="en-GB" sz="6200" dirty="0" err="1"/>
              <a:t>serviço</a:t>
            </a:r>
            <a:r>
              <a:rPr lang="en-GB" sz="6200" dirty="0"/>
              <a:t>, </a:t>
            </a:r>
            <a:r>
              <a:rPr lang="en-GB" sz="6200" dirty="0" err="1"/>
              <a:t>os</a:t>
            </a:r>
            <a:r>
              <a:rPr lang="en-GB" sz="6200" dirty="0"/>
              <a:t> </a:t>
            </a:r>
            <a:r>
              <a:rPr lang="en-GB" sz="6200" dirty="0" err="1"/>
              <a:t>funcionários</a:t>
            </a:r>
            <a:r>
              <a:rPr lang="en-GB" sz="6200" dirty="0"/>
              <a:t> </a:t>
            </a:r>
            <a:r>
              <a:rPr lang="en-GB" sz="6200" dirty="0" err="1"/>
              <a:t>devem</a:t>
            </a:r>
            <a:r>
              <a:rPr lang="en-GB" sz="6200" dirty="0"/>
              <a:t> </a:t>
            </a:r>
            <a:r>
              <a:rPr lang="en-GB" sz="6200" dirty="0" err="1"/>
              <a:t>primeiro</a:t>
            </a:r>
            <a:r>
              <a:rPr lang="en-GB" sz="6200" dirty="0"/>
              <a:t> REFLETIR sobre o </a:t>
            </a:r>
            <a:r>
              <a:rPr lang="en-GB" sz="6200" dirty="0" err="1"/>
              <a:t>pedido</a:t>
            </a:r>
            <a:r>
              <a:rPr lang="en-GB" sz="6200" dirty="0"/>
              <a:t>: </a:t>
            </a:r>
          </a:p>
          <a:p>
            <a:pPr marL="0" lvl="0" indent="0" algn="just" rtl="0">
              <a:lnSpc>
                <a:spcPct val="120000"/>
              </a:lnSpc>
              <a:spcBef>
                <a:spcPts val="600"/>
              </a:spcBef>
              <a:spcAft>
                <a:spcPts val="0"/>
              </a:spcAft>
              <a:buSzPts val="2200"/>
              <a:buNone/>
            </a:pPr>
            <a:r>
              <a:rPr lang="pt-BR" sz="6200" b="1" dirty="0"/>
              <a:t> R </a:t>
            </a:r>
            <a:r>
              <a:rPr lang="pt-BR" sz="6200" dirty="0"/>
              <a:t>– Renomear: O que seria necessário para dizer “sim”? </a:t>
            </a:r>
          </a:p>
          <a:p>
            <a:pPr marL="88900" indent="0">
              <a:lnSpc>
                <a:spcPct val="120000"/>
              </a:lnSpc>
              <a:spcBef>
                <a:spcPts val="600"/>
              </a:spcBef>
              <a:buNone/>
            </a:pPr>
            <a:r>
              <a:rPr lang="pt-BR" sz="6200" b="1" dirty="0"/>
              <a:t>E </a:t>
            </a:r>
            <a:r>
              <a:rPr lang="pt-BR" sz="6200" dirty="0"/>
              <a:t>– Fácil: “não” é a opção mais fácil? </a:t>
            </a:r>
          </a:p>
          <a:p>
            <a:pPr marL="88900" indent="0">
              <a:lnSpc>
                <a:spcPct val="120000"/>
              </a:lnSpc>
              <a:spcBef>
                <a:spcPts val="600"/>
              </a:spcBef>
              <a:buNone/>
            </a:pPr>
            <a:r>
              <a:rPr lang="pt-BR" sz="6200" b="1" dirty="0" err="1"/>
              <a:t>F</a:t>
            </a:r>
            <a:r>
              <a:rPr lang="pt-BR" sz="6200" b="1" dirty="0"/>
              <a:t> </a:t>
            </a:r>
            <a:r>
              <a:rPr lang="pt-BR" sz="6200" dirty="0"/>
              <a:t>– Sentimento: Como ficaria a pessoa se eu dissesse “não”? </a:t>
            </a:r>
          </a:p>
          <a:p>
            <a:pPr marL="88900" indent="0">
              <a:lnSpc>
                <a:spcPct val="120000"/>
              </a:lnSpc>
              <a:spcBef>
                <a:spcPts val="600"/>
              </a:spcBef>
              <a:buNone/>
            </a:pPr>
            <a:r>
              <a:rPr lang="pt-BR" sz="6200" b="1" dirty="0"/>
              <a:t>L </a:t>
            </a:r>
            <a:r>
              <a:rPr lang="pt-BR" sz="6200" dirty="0"/>
              <a:t>– Escute: Eu realmente ouvi a pessoa em questão e o que ela está perguntando? </a:t>
            </a:r>
          </a:p>
          <a:p>
            <a:pPr marL="88900" indent="0">
              <a:lnSpc>
                <a:spcPct val="120000"/>
              </a:lnSpc>
              <a:spcBef>
                <a:spcPts val="600"/>
              </a:spcBef>
              <a:buNone/>
            </a:pPr>
            <a:r>
              <a:rPr lang="pt-BR" sz="6200" b="1" dirty="0"/>
              <a:t>E </a:t>
            </a:r>
            <a:r>
              <a:rPr lang="pt-BR" sz="6200" dirty="0"/>
              <a:t>– Explique: Posso explicar à pessoa em questão por que não consigo atender a sua solicitação? </a:t>
            </a:r>
          </a:p>
          <a:p>
            <a:pPr marL="88900" indent="0">
              <a:lnSpc>
                <a:spcPct val="120000"/>
              </a:lnSpc>
              <a:spcBef>
                <a:spcPts val="600"/>
              </a:spcBef>
              <a:buNone/>
            </a:pPr>
            <a:r>
              <a:rPr lang="pt-BR" sz="6200" b="1" dirty="0"/>
              <a:t>C </a:t>
            </a:r>
            <a:r>
              <a:rPr lang="pt-BR" sz="6200" dirty="0"/>
              <a:t>– Seja Criativo: existem maneiras criativas de atender à solicitação da pessoa? </a:t>
            </a:r>
          </a:p>
          <a:p>
            <a:pPr marL="88900" indent="0">
              <a:lnSpc>
                <a:spcPct val="120000"/>
              </a:lnSpc>
              <a:spcBef>
                <a:spcPts val="600"/>
              </a:spcBef>
              <a:buNone/>
            </a:pPr>
            <a:r>
              <a:rPr lang="pt-BR" sz="6200" b="1" dirty="0" err="1"/>
              <a:t>T</a:t>
            </a:r>
            <a:r>
              <a:rPr lang="pt-BR" sz="6200" dirty="0"/>
              <a:t>- Tempo: Estou dando tempo suficiente para considerar a solicitação? </a:t>
            </a:r>
          </a:p>
          <a:p>
            <a:pPr marL="285750" lvl="0" indent="-146050" algn="l" rtl="0">
              <a:lnSpc>
                <a:spcPct val="100000"/>
              </a:lnSpc>
              <a:spcBef>
                <a:spcPts val="1200"/>
              </a:spcBef>
              <a:spcAft>
                <a:spcPts val="0"/>
              </a:spcAft>
              <a:buSzPts val="2200"/>
              <a:buNone/>
            </a:pPr>
            <a:endParaRPr dirty="0"/>
          </a:p>
        </p:txBody>
      </p:sp>
      <p:sp>
        <p:nvSpPr>
          <p:cNvPr id="866" name="Google Shape;866;p107"/>
          <p:cNvSpPr txBox="1">
            <a:spLocks noGrp="1"/>
          </p:cNvSpPr>
          <p:nvPr>
            <p:ph type="title"/>
          </p:nvPr>
        </p:nvSpPr>
        <p:spPr>
          <a:xfrm>
            <a:off x="114300" y="506412"/>
            <a:ext cx="12077699" cy="432000"/>
          </a:xfrm>
          <a:prstGeom prst="rect">
            <a:avLst/>
          </a:prstGeom>
          <a:noFill/>
          <a:ln>
            <a:noFill/>
          </a:ln>
        </p:spPr>
        <p:txBody>
          <a:bodyPr spcFirstLastPara="1" wrap="square" lIns="91425" tIns="45700" rIns="91425" bIns="45700" anchor="t" anchorCtr="0">
            <a:noAutofit/>
          </a:bodyPr>
          <a:lstStyle/>
          <a:p>
            <a:pPr lvl="0" algn="ctr"/>
            <a:r>
              <a:rPr lang="en-GB" dirty="0" err="1"/>
              <a:t>Apresentação</a:t>
            </a:r>
            <a:r>
              <a:rPr lang="en-GB" dirty="0"/>
              <a:t>: </a:t>
            </a:r>
            <a:r>
              <a:rPr lang="pt-BR" dirty="0"/>
              <a:t>Criando uma cultura de “dizer sim” e “posso fazer</a:t>
            </a:r>
            <a:r>
              <a:rPr lang="pt-BR" i="1" dirty="0"/>
              <a:t>” -</a:t>
            </a:r>
            <a:r>
              <a:rPr lang="en-GB" dirty="0"/>
              <a:t> 4</a:t>
            </a:r>
            <a:endParaRP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108"/>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600"/>
              </a:spcBef>
              <a:spcAft>
                <a:spcPts val="0"/>
              </a:spcAft>
              <a:buSzPct val="100000"/>
              <a:buChar char="•"/>
            </a:pPr>
            <a:r>
              <a:rPr lang="en-GB" sz="2000" dirty="0" err="1"/>
              <a:t>Mesmo</a:t>
            </a:r>
            <a:r>
              <a:rPr lang="en-GB" sz="2000" dirty="0"/>
              <a:t> em </a:t>
            </a:r>
            <a:r>
              <a:rPr lang="en-GB" sz="2000" dirty="0" err="1"/>
              <a:t>situações</a:t>
            </a:r>
            <a:r>
              <a:rPr lang="en-GB" sz="2000" dirty="0"/>
              <a:t> em que </a:t>
            </a:r>
            <a:r>
              <a:rPr lang="en-GB" sz="2000" dirty="0" err="1"/>
              <a:t>os</a:t>
            </a:r>
            <a:r>
              <a:rPr lang="en-GB" sz="2000" dirty="0"/>
              <a:t> </a:t>
            </a:r>
            <a:r>
              <a:rPr lang="en-GB" sz="2000" dirty="0" err="1"/>
              <a:t>profissionais</a:t>
            </a:r>
            <a:r>
              <a:rPr lang="en-GB" sz="2000" dirty="0"/>
              <a:t> </a:t>
            </a:r>
            <a:r>
              <a:rPr lang="en-GB" sz="2000" dirty="0" err="1"/>
              <a:t>já</a:t>
            </a:r>
            <a:r>
              <a:rPr lang="en-GB" sz="2000" dirty="0"/>
              <a:t> </a:t>
            </a:r>
            <a:r>
              <a:rPr lang="en-GB" sz="2000" dirty="0" err="1"/>
              <a:t>disseram</a:t>
            </a:r>
            <a:r>
              <a:rPr lang="en-GB" sz="2000" dirty="0"/>
              <a:t> “</a:t>
            </a:r>
            <a:r>
              <a:rPr lang="en-GB" sz="2000" dirty="0" err="1"/>
              <a:t>não</a:t>
            </a:r>
            <a:r>
              <a:rPr lang="en-GB" sz="2000" dirty="0"/>
              <a:t>” a um </a:t>
            </a:r>
            <a:r>
              <a:rPr lang="en-GB" sz="2000" dirty="0" err="1"/>
              <a:t>pedido</a:t>
            </a:r>
            <a:r>
              <a:rPr lang="en-GB" sz="2000" dirty="0"/>
              <a:t>, é </a:t>
            </a:r>
            <a:r>
              <a:rPr lang="en-GB" sz="2000" dirty="0" err="1"/>
              <a:t>útil</a:t>
            </a:r>
            <a:r>
              <a:rPr lang="en-GB" sz="2000" dirty="0"/>
              <a:t> REFLETIR sobre as </a:t>
            </a:r>
            <a:r>
              <a:rPr lang="en-GB" sz="2000" dirty="0" err="1"/>
              <a:t>motivações</a:t>
            </a:r>
            <a:r>
              <a:rPr lang="en-GB" sz="2000" dirty="0"/>
              <a:t> para </a:t>
            </a:r>
            <a:r>
              <a:rPr lang="en-GB" sz="2000" dirty="0" err="1"/>
              <a:t>ter</a:t>
            </a:r>
            <a:r>
              <a:rPr lang="en-GB" sz="2000" dirty="0"/>
              <a:t> </a:t>
            </a:r>
            <a:r>
              <a:rPr lang="en-GB" sz="2000" dirty="0" err="1"/>
              <a:t>dito</a:t>
            </a:r>
            <a:r>
              <a:rPr lang="en-GB" sz="2000" dirty="0"/>
              <a:t> “</a:t>
            </a:r>
            <a:r>
              <a:rPr lang="en-GB" sz="2000" dirty="0" err="1"/>
              <a:t>não</a:t>
            </a:r>
            <a:r>
              <a:rPr lang="en-GB" sz="2000" dirty="0"/>
              <a:t>”: </a:t>
            </a:r>
            <a:endParaRPr sz="2000" dirty="0"/>
          </a:p>
          <a:p>
            <a:pPr marL="530225" lvl="3" indent="0" algn="just" rtl="0">
              <a:lnSpc>
                <a:spcPct val="100000"/>
              </a:lnSpc>
              <a:spcBef>
                <a:spcPts val="600"/>
              </a:spcBef>
              <a:spcAft>
                <a:spcPts val="0"/>
              </a:spcAft>
              <a:buSzPct val="100000"/>
              <a:buNone/>
            </a:pPr>
            <a:r>
              <a:rPr lang="en-GB" sz="2000" b="1" dirty="0"/>
              <a:t>R – </a:t>
            </a:r>
            <a:r>
              <a:rPr lang="en-GB" sz="2000" dirty="0" err="1"/>
              <a:t>Reestruturar</a:t>
            </a:r>
            <a:r>
              <a:rPr lang="en-GB" sz="2000" dirty="0"/>
              <a:t>: O que </a:t>
            </a:r>
            <a:r>
              <a:rPr lang="en-GB" sz="2000" dirty="0" err="1"/>
              <a:t>teria</a:t>
            </a:r>
            <a:r>
              <a:rPr lang="en-GB" sz="2000" dirty="0"/>
              <a:t> </a:t>
            </a:r>
            <a:r>
              <a:rPr lang="en-GB" sz="2000" dirty="0" err="1"/>
              <a:t>sido</a:t>
            </a:r>
            <a:r>
              <a:rPr lang="en-GB" sz="2000" dirty="0"/>
              <a:t> </a:t>
            </a:r>
            <a:r>
              <a:rPr lang="en-GB" sz="2000" dirty="0" err="1"/>
              <a:t>necessário</a:t>
            </a:r>
            <a:r>
              <a:rPr lang="en-GB" sz="2000" dirty="0"/>
              <a:t> para </a:t>
            </a:r>
            <a:r>
              <a:rPr lang="en-GB" sz="2000" dirty="0" err="1"/>
              <a:t>dizer</a:t>
            </a:r>
            <a:r>
              <a:rPr lang="en-GB" sz="2000" dirty="0"/>
              <a:t> “sim”?</a:t>
            </a:r>
            <a:endParaRPr sz="2000" dirty="0"/>
          </a:p>
          <a:p>
            <a:pPr marL="530225" lvl="3" indent="0" algn="just" rtl="0">
              <a:lnSpc>
                <a:spcPct val="100000"/>
              </a:lnSpc>
              <a:spcBef>
                <a:spcPts val="600"/>
              </a:spcBef>
              <a:spcAft>
                <a:spcPts val="0"/>
              </a:spcAft>
              <a:buSzPct val="100000"/>
              <a:buNone/>
            </a:pPr>
            <a:r>
              <a:rPr lang="en-GB" sz="2000" b="1" dirty="0"/>
              <a:t>E – </a:t>
            </a:r>
            <a:r>
              <a:rPr lang="en-GB" sz="2000" dirty="0"/>
              <a:t>Easy (</a:t>
            </a:r>
            <a:r>
              <a:rPr lang="en-GB" sz="2000" dirty="0" err="1"/>
              <a:t>Fácil</a:t>
            </a:r>
            <a:r>
              <a:rPr lang="en-GB" sz="2000" dirty="0"/>
              <a:t>): “Não” foi a </a:t>
            </a:r>
            <a:r>
              <a:rPr lang="en-GB" sz="2000" dirty="0" err="1"/>
              <a:t>opção</a:t>
            </a:r>
            <a:r>
              <a:rPr lang="en-GB" sz="2000" dirty="0"/>
              <a:t> </a:t>
            </a:r>
            <a:r>
              <a:rPr lang="en-GB" sz="2000" dirty="0" err="1"/>
              <a:t>mais</a:t>
            </a:r>
            <a:r>
              <a:rPr lang="en-GB" sz="2000" dirty="0"/>
              <a:t> </a:t>
            </a:r>
            <a:r>
              <a:rPr lang="en-GB" sz="2000" dirty="0" err="1"/>
              <a:t>fácil</a:t>
            </a:r>
            <a:r>
              <a:rPr lang="en-GB" sz="2000" dirty="0"/>
              <a:t>?</a:t>
            </a:r>
            <a:endParaRPr sz="2000" dirty="0"/>
          </a:p>
          <a:p>
            <a:pPr marL="530225" lvl="3" indent="0" algn="just" rtl="0">
              <a:lnSpc>
                <a:spcPct val="100000"/>
              </a:lnSpc>
              <a:spcBef>
                <a:spcPts val="600"/>
              </a:spcBef>
              <a:spcAft>
                <a:spcPts val="0"/>
              </a:spcAft>
              <a:buSzPct val="100000"/>
              <a:buNone/>
            </a:pPr>
            <a:r>
              <a:rPr lang="en-GB" sz="2000" b="1" dirty="0"/>
              <a:t>F – </a:t>
            </a:r>
            <a:r>
              <a:rPr lang="en-GB" sz="2000" dirty="0" err="1"/>
              <a:t>Sentimento</a:t>
            </a:r>
            <a:r>
              <a:rPr lang="en-GB" sz="2000" dirty="0"/>
              <a:t>: Como </a:t>
            </a:r>
            <a:r>
              <a:rPr lang="en-GB" sz="2000" dirty="0" err="1"/>
              <a:t>teria</a:t>
            </a:r>
            <a:r>
              <a:rPr lang="en-GB" sz="2000" dirty="0"/>
              <a:t> </a:t>
            </a:r>
            <a:r>
              <a:rPr lang="en-GB" sz="2000" dirty="0" err="1"/>
              <a:t>sido</a:t>
            </a:r>
            <a:r>
              <a:rPr lang="en-GB" sz="2000" dirty="0"/>
              <a:t>?</a:t>
            </a:r>
            <a:endParaRPr sz="2000" dirty="0"/>
          </a:p>
          <a:p>
            <a:pPr marL="530225" lvl="3" indent="0" algn="just" rtl="0">
              <a:lnSpc>
                <a:spcPct val="100000"/>
              </a:lnSpc>
              <a:spcBef>
                <a:spcPts val="600"/>
              </a:spcBef>
              <a:spcAft>
                <a:spcPts val="0"/>
              </a:spcAft>
              <a:buSzPct val="100000"/>
              <a:buNone/>
            </a:pPr>
            <a:r>
              <a:rPr lang="en-GB" sz="2000" b="1" dirty="0"/>
              <a:t>L – </a:t>
            </a:r>
            <a:r>
              <a:rPr lang="en-GB" sz="2000" dirty="0" err="1"/>
              <a:t>Ouvir</a:t>
            </a:r>
            <a:r>
              <a:rPr lang="en-GB" sz="2000" dirty="0"/>
              <a:t>: A equipe </a:t>
            </a:r>
            <a:r>
              <a:rPr lang="en-GB" sz="2000" dirty="0" err="1"/>
              <a:t>ouviu</a:t>
            </a:r>
            <a:r>
              <a:rPr lang="en-GB" sz="2000" dirty="0"/>
              <a:t> a pessoa em </a:t>
            </a:r>
            <a:r>
              <a:rPr lang="en-GB" sz="2000" dirty="0" err="1"/>
              <a:t>questão</a:t>
            </a:r>
            <a:r>
              <a:rPr lang="en-GB" sz="2000" dirty="0"/>
              <a:t>?</a:t>
            </a:r>
            <a:endParaRPr sz="2000" dirty="0"/>
          </a:p>
          <a:p>
            <a:pPr marL="530225" lvl="3" indent="0" algn="just" rtl="0">
              <a:lnSpc>
                <a:spcPct val="100000"/>
              </a:lnSpc>
              <a:spcBef>
                <a:spcPts val="600"/>
              </a:spcBef>
              <a:spcAft>
                <a:spcPts val="0"/>
              </a:spcAft>
              <a:buSzPct val="100000"/>
              <a:buNone/>
            </a:pPr>
            <a:r>
              <a:rPr lang="en-GB" sz="2000" b="1" dirty="0"/>
              <a:t>E – </a:t>
            </a:r>
            <a:r>
              <a:rPr lang="en-GB" sz="2000" dirty="0" err="1"/>
              <a:t>Explicar</a:t>
            </a:r>
            <a:r>
              <a:rPr lang="en-GB" sz="2000" dirty="0"/>
              <a:t>: Foi dada uma </a:t>
            </a:r>
            <a:r>
              <a:rPr lang="en-GB" sz="2000" dirty="0" err="1"/>
              <a:t>explicação</a:t>
            </a:r>
            <a:r>
              <a:rPr lang="en-GB" sz="2000" dirty="0"/>
              <a:t> à pessoa em </a:t>
            </a:r>
            <a:r>
              <a:rPr lang="en-GB" sz="2000" dirty="0" err="1"/>
              <a:t>questão</a:t>
            </a:r>
            <a:r>
              <a:rPr lang="en-GB" sz="2000" dirty="0"/>
              <a:t>?</a:t>
            </a:r>
            <a:endParaRPr sz="2000" dirty="0"/>
          </a:p>
          <a:p>
            <a:pPr marL="530225" lvl="3" indent="0" algn="just" rtl="0">
              <a:lnSpc>
                <a:spcPct val="100000"/>
              </a:lnSpc>
              <a:spcBef>
                <a:spcPts val="600"/>
              </a:spcBef>
              <a:spcAft>
                <a:spcPts val="0"/>
              </a:spcAft>
              <a:buSzPct val="100000"/>
              <a:buNone/>
            </a:pPr>
            <a:r>
              <a:rPr lang="en-GB" sz="2000" b="1" dirty="0"/>
              <a:t>C – </a:t>
            </a:r>
            <a:r>
              <a:rPr lang="en-GB" sz="2000" dirty="0" err="1"/>
              <a:t>Criatividade</a:t>
            </a:r>
            <a:r>
              <a:rPr lang="en-GB" sz="2000" dirty="0"/>
              <a:t>: </a:t>
            </a:r>
            <a:r>
              <a:rPr lang="en-GB" sz="2000" dirty="0" err="1"/>
              <a:t>Foi</a:t>
            </a:r>
            <a:r>
              <a:rPr lang="en-GB" sz="2000" dirty="0"/>
              <a:t> </a:t>
            </a:r>
            <a:r>
              <a:rPr lang="en-GB" sz="2000" dirty="0" err="1"/>
              <a:t>usada</a:t>
            </a:r>
            <a:r>
              <a:rPr lang="en-GB" sz="2000" dirty="0"/>
              <a:t> </a:t>
            </a:r>
            <a:r>
              <a:rPr lang="en-GB" sz="2000" dirty="0" err="1"/>
              <a:t>criatividade</a:t>
            </a:r>
            <a:r>
              <a:rPr lang="en-GB" sz="2000" dirty="0"/>
              <a:t> para </a:t>
            </a:r>
            <a:r>
              <a:rPr lang="en-GB" sz="2000" dirty="0" err="1"/>
              <a:t>tentar</a:t>
            </a:r>
            <a:r>
              <a:rPr lang="en-GB" sz="2000" dirty="0"/>
              <a:t> </a:t>
            </a:r>
            <a:r>
              <a:rPr lang="en-GB" sz="2000" dirty="0" err="1"/>
              <a:t>encontrar</a:t>
            </a:r>
            <a:r>
              <a:rPr lang="en-GB" sz="2000" dirty="0"/>
              <a:t> uma </a:t>
            </a:r>
            <a:r>
              <a:rPr lang="en-GB" sz="2000" dirty="0" err="1"/>
              <a:t>maneira</a:t>
            </a:r>
            <a:r>
              <a:rPr lang="en-GB" sz="2000" dirty="0"/>
              <a:t> de </a:t>
            </a:r>
            <a:r>
              <a:rPr lang="en-GB" sz="2000" dirty="0" err="1"/>
              <a:t>atender</a:t>
            </a:r>
            <a:r>
              <a:rPr lang="en-GB" sz="2000" dirty="0"/>
              <a:t> ao </a:t>
            </a:r>
            <a:r>
              <a:rPr lang="en-GB" sz="2000" dirty="0" err="1"/>
              <a:t>pedido</a:t>
            </a:r>
            <a:r>
              <a:rPr lang="en-GB" sz="2000" dirty="0"/>
              <a:t> da pessoa?</a:t>
            </a:r>
            <a:endParaRPr sz="2000" dirty="0"/>
          </a:p>
          <a:p>
            <a:pPr marL="530225" lvl="3" indent="0" algn="just" rtl="0">
              <a:lnSpc>
                <a:spcPct val="100000"/>
              </a:lnSpc>
              <a:spcBef>
                <a:spcPts val="600"/>
              </a:spcBef>
              <a:spcAft>
                <a:spcPts val="0"/>
              </a:spcAft>
              <a:buSzPct val="100000"/>
              <a:buNone/>
            </a:pPr>
            <a:r>
              <a:rPr lang="en-GB" sz="2000" b="1" dirty="0"/>
              <a:t>T – </a:t>
            </a:r>
            <a:r>
              <a:rPr lang="en-GB" sz="2000" dirty="0"/>
              <a:t>Tempo: foi </a:t>
            </a:r>
            <a:r>
              <a:rPr lang="en-GB" sz="2000" dirty="0" err="1"/>
              <a:t>dedicado</a:t>
            </a:r>
            <a:r>
              <a:rPr lang="en-GB" sz="2000" dirty="0"/>
              <a:t> tempo </a:t>
            </a:r>
            <a:r>
              <a:rPr lang="en-GB" sz="2000" dirty="0" err="1"/>
              <a:t>suficiente</a:t>
            </a:r>
            <a:r>
              <a:rPr lang="en-GB" sz="2000" dirty="0"/>
              <a:t> para </a:t>
            </a:r>
            <a:r>
              <a:rPr lang="en-GB" sz="2000" dirty="0" err="1"/>
              <a:t>considerar</a:t>
            </a:r>
            <a:r>
              <a:rPr lang="en-GB" sz="2000" dirty="0"/>
              <a:t> o </a:t>
            </a:r>
            <a:r>
              <a:rPr lang="en-GB" sz="2000" dirty="0" err="1"/>
              <a:t>pedido</a:t>
            </a:r>
            <a:r>
              <a:rPr lang="en-GB" sz="2000" dirty="0"/>
              <a:t>?</a:t>
            </a:r>
            <a:endParaRPr sz="2000" dirty="0"/>
          </a:p>
          <a:p>
            <a:pPr marL="285750" lvl="0" indent="-285750" algn="just" rtl="0">
              <a:lnSpc>
                <a:spcPct val="100000"/>
              </a:lnSpc>
              <a:spcBef>
                <a:spcPts val="600"/>
              </a:spcBef>
              <a:spcAft>
                <a:spcPts val="0"/>
              </a:spcAft>
              <a:buSzPct val="100000"/>
              <a:buChar char="•"/>
            </a:pPr>
            <a:r>
              <a:rPr lang="en-GB" sz="2000" dirty="0"/>
              <a:t>Pense em como </a:t>
            </a:r>
            <a:r>
              <a:rPr lang="en-GB" sz="2000" dirty="0" err="1"/>
              <a:t>desenvolver</a:t>
            </a:r>
            <a:r>
              <a:rPr lang="en-GB" sz="2000" dirty="0"/>
              <a:t> uma </a:t>
            </a:r>
            <a:r>
              <a:rPr lang="en-GB" sz="2000" dirty="0" err="1"/>
              <a:t>cultura</a:t>
            </a:r>
            <a:r>
              <a:rPr lang="en-GB" sz="2000" dirty="0"/>
              <a:t> de “Primeiro </a:t>
            </a:r>
            <a:r>
              <a:rPr lang="en-GB" sz="2000" dirty="0" err="1"/>
              <a:t>dizer</a:t>
            </a:r>
            <a:r>
              <a:rPr lang="en-GB" sz="2000" dirty="0"/>
              <a:t> sim”. </a:t>
            </a:r>
            <a:endParaRPr sz="2000" dirty="0"/>
          </a:p>
          <a:p>
            <a:pPr marL="285750" lvl="0" indent="-156527" algn="l" rtl="0">
              <a:lnSpc>
                <a:spcPct val="100000"/>
              </a:lnSpc>
              <a:spcBef>
                <a:spcPts val="1200"/>
              </a:spcBef>
              <a:spcAft>
                <a:spcPts val="0"/>
              </a:spcAft>
              <a:buSzPct val="100000"/>
              <a:buNone/>
            </a:pPr>
            <a:endParaRPr dirty="0"/>
          </a:p>
        </p:txBody>
      </p:sp>
      <p:sp>
        <p:nvSpPr>
          <p:cNvPr id="873" name="Google Shape;873;p108"/>
          <p:cNvSpPr txBox="1">
            <a:spLocks noGrp="1"/>
          </p:cNvSpPr>
          <p:nvPr>
            <p:ph type="title"/>
          </p:nvPr>
        </p:nvSpPr>
        <p:spPr>
          <a:xfrm>
            <a:off x="0" y="506412"/>
            <a:ext cx="12192000" cy="432000"/>
          </a:xfrm>
          <a:prstGeom prst="rect">
            <a:avLst/>
          </a:prstGeom>
          <a:noFill/>
          <a:ln>
            <a:noFill/>
          </a:ln>
        </p:spPr>
        <p:txBody>
          <a:bodyPr spcFirstLastPara="1" wrap="square" lIns="91425" tIns="45700" rIns="91425" bIns="45700" anchor="t" anchorCtr="0">
            <a:noAutofit/>
          </a:bodyPr>
          <a:lstStyle/>
          <a:p>
            <a:pPr lvl="0" algn="ctr"/>
            <a:r>
              <a:rPr lang="en-GB" dirty="0" err="1"/>
              <a:t>Apresentação</a:t>
            </a:r>
            <a:r>
              <a:rPr lang="en-GB" dirty="0"/>
              <a:t>: </a:t>
            </a:r>
            <a:r>
              <a:rPr lang="pt-BR" dirty="0"/>
              <a:t>Criando uma cultura de “dizer sim” e “posso fazer</a:t>
            </a:r>
            <a:r>
              <a:rPr lang="pt-BR" i="1" dirty="0"/>
              <a:t>” - </a:t>
            </a:r>
            <a:r>
              <a:rPr lang="en-GB" dirty="0"/>
              <a:t>5</a:t>
            </a:r>
            <a:endParaRP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109"/>
          <p:cNvSpPr txBox="1">
            <a:spLocks noGrp="1"/>
          </p:cNvSpPr>
          <p:nvPr>
            <p:ph type="body" idx="2"/>
          </p:nvPr>
        </p:nvSpPr>
        <p:spPr>
          <a:xfrm>
            <a:off x="508794" y="2208837"/>
            <a:ext cx="11174412" cy="244032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r>
              <a:rPr lang="en-GB" sz="2000" dirty="0"/>
              <a:t>Uma </a:t>
            </a:r>
            <a:r>
              <a:rPr lang="en-GB" sz="2000" dirty="0" err="1"/>
              <a:t>questão</a:t>
            </a:r>
            <a:r>
              <a:rPr lang="en-GB" sz="2000" dirty="0"/>
              <a:t> importante a ser </a:t>
            </a:r>
            <a:r>
              <a:rPr lang="en-GB" sz="2000" dirty="0" err="1"/>
              <a:t>considerada</a:t>
            </a:r>
            <a:r>
              <a:rPr lang="en-GB" sz="2000" dirty="0"/>
              <a:t> é: </a:t>
            </a:r>
            <a:endParaRPr sz="2000" dirty="0"/>
          </a:p>
          <a:p>
            <a:pPr marL="285750" lvl="0" indent="-146050" algn="l" rtl="0">
              <a:lnSpc>
                <a:spcPct val="100000"/>
              </a:lnSpc>
              <a:spcBef>
                <a:spcPts val="1200"/>
              </a:spcBef>
              <a:spcAft>
                <a:spcPts val="0"/>
              </a:spcAft>
              <a:buSzPts val="2200"/>
              <a:buNone/>
            </a:pPr>
            <a:endParaRPr dirty="0"/>
          </a:p>
          <a:p>
            <a:pPr marL="0" lvl="0" indent="0" algn="ctr" rtl="0">
              <a:lnSpc>
                <a:spcPct val="100000"/>
              </a:lnSpc>
              <a:spcBef>
                <a:spcPts val="1200"/>
              </a:spcBef>
              <a:spcAft>
                <a:spcPts val="0"/>
              </a:spcAft>
              <a:buSzPts val="2500"/>
              <a:buNone/>
            </a:pPr>
            <a:r>
              <a:rPr lang="en-GB" sz="2500" b="1" i="1" dirty="0"/>
              <a:t>Posso </a:t>
            </a:r>
            <a:r>
              <a:rPr lang="en-GB" sz="2500" b="1" i="1" dirty="0" err="1"/>
              <a:t>dar</a:t>
            </a:r>
            <a:r>
              <a:rPr lang="en-GB" sz="2500" b="1" i="1" dirty="0"/>
              <a:t> </a:t>
            </a:r>
            <a:r>
              <a:rPr lang="en-GB" sz="2500" b="1" i="1" dirty="0" err="1"/>
              <a:t>recursos</a:t>
            </a:r>
            <a:r>
              <a:rPr lang="en-GB" sz="2500" b="1" i="1" dirty="0"/>
              <a:t> </a:t>
            </a:r>
            <a:r>
              <a:rPr lang="en-GB" sz="2500" b="1" i="1" dirty="0" err="1"/>
              <a:t>às</a:t>
            </a:r>
            <a:r>
              <a:rPr lang="en-GB" sz="2500" b="1" i="1" dirty="0"/>
              <a:t> </a:t>
            </a:r>
            <a:r>
              <a:rPr lang="en-GB" sz="2500" b="1" i="1" dirty="0" err="1"/>
              <a:t>pessoas</a:t>
            </a:r>
            <a:r>
              <a:rPr lang="en-GB" sz="2500" b="1" i="1" dirty="0"/>
              <a:t> que </a:t>
            </a:r>
            <a:r>
              <a:rPr lang="en-GB" sz="2500" b="1" i="1" dirty="0" err="1"/>
              <a:t>utilizam</a:t>
            </a:r>
            <a:r>
              <a:rPr lang="en-GB" sz="2500" b="1" i="1" dirty="0"/>
              <a:t> o </a:t>
            </a:r>
            <a:r>
              <a:rPr lang="en-GB" sz="2500" b="1" i="1" dirty="0" err="1"/>
              <a:t>serviço</a:t>
            </a:r>
            <a:r>
              <a:rPr lang="en-GB" sz="2500" b="1" i="1" dirty="0"/>
              <a:t> para que </a:t>
            </a:r>
            <a:r>
              <a:rPr lang="en-GB" sz="2500" b="1" i="1" dirty="0" err="1"/>
              <a:t>elas</a:t>
            </a:r>
            <a:r>
              <a:rPr lang="en-GB" sz="2500" b="1" i="1" dirty="0"/>
              <a:t> </a:t>
            </a:r>
            <a:r>
              <a:rPr lang="en-GB" sz="2500" b="1" i="1" dirty="0" err="1"/>
              <a:t>não</a:t>
            </a:r>
            <a:r>
              <a:rPr lang="en-GB" sz="2500" b="1" i="1" dirty="0"/>
              <a:t> </a:t>
            </a:r>
            <a:r>
              <a:rPr lang="en-GB" sz="2500" b="1" i="1" dirty="0" err="1"/>
              <a:t>precisem</a:t>
            </a:r>
            <a:r>
              <a:rPr lang="en-GB" sz="2500" b="1" i="1" dirty="0"/>
              <a:t> </a:t>
            </a:r>
            <a:r>
              <a:rPr lang="en-GB" sz="2500" b="1" i="1" dirty="0" err="1"/>
              <a:t>fazer</a:t>
            </a:r>
            <a:r>
              <a:rPr lang="en-GB" sz="2500" b="1" i="1" dirty="0"/>
              <a:t> </a:t>
            </a:r>
            <a:r>
              <a:rPr lang="en-GB" sz="2500" b="1" i="1" dirty="0" err="1"/>
              <a:t>essa</a:t>
            </a:r>
            <a:r>
              <a:rPr lang="en-GB" sz="2500" b="1" i="1" dirty="0"/>
              <a:t> </a:t>
            </a:r>
            <a:r>
              <a:rPr lang="en-GB" sz="2500" b="1" i="1" dirty="0" err="1"/>
              <a:t>solicitação</a:t>
            </a:r>
            <a:r>
              <a:rPr lang="en-GB" sz="2500" b="1" i="1" dirty="0"/>
              <a:t> e se </a:t>
            </a:r>
            <a:r>
              <a:rPr lang="en-GB" sz="2500" b="1" i="1" dirty="0" err="1"/>
              <a:t>tornem</a:t>
            </a:r>
            <a:r>
              <a:rPr lang="en-GB" sz="2500" b="1" i="1" dirty="0"/>
              <a:t> </a:t>
            </a:r>
            <a:r>
              <a:rPr lang="en-GB" sz="2500" b="1" i="1" dirty="0" err="1"/>
              <a:t>mais</a:t>
            </a:r>
            <a:r>
              <a:rPr lang="en-GB" sz="2500" b="1" i="1" dirty="0"/>
              <a:t> </a:t>
            </a:r>
            <a:r>
              <a:rPr lang="en-GB" sz="2500" b="1" i="1" dirty="0" err="1"/>
              <a:t>autônomas</a:t>
            </a:r>
            <a:r>
              <a:rPr lang="en-GB" sz="2500" b="1" i="1" dirty="0"/>
              <a:t>?</a:t>
            </a:r>
            <a:endParaRPr dirty="0"/>
          </a:p>
        </p:txBody>
      </p:sp>
      <p:sp>
        <p:nvSpPr>
          <p:cNvPr id="880" name="Google Shape;880;p109"/>
          <p:cNvSpPr txBox="1">
            <a:spLocks noGrp="1"/>
          </p:cNvSpPr>
          <p:nvPr>
            <p:ph type="title"/>
          </p:nvPr>
        </p:nvSpPr>
        <p:spPr>
          <a:xfrm>
            <a:off x="0" y="506412"/>
            <a:ext cx="12192000" cy="432000"/>
          </a:xfrm>
          <a:prstGeom prst="rect">
            <a:avLst/>
          </a:prstGeom>
          <a:noFill/>
          <a:ln>
            <a:noFill/>
          </a:ln>
        </p:spPr>
        <p:txBody>
          <a:bodyPr spcFirstLastPara="1" wrap="square" lIns="91425" tIns="45700" rIns="91425" bIns="45700" anchor="t" anchorCtr="0">
            <a:noAutofit/>
          </a:bodyPr>
          <a:lstStyle/>
          <a:p>
            <a:pPr lvl="0" algn="ctr"/>
            <a:r>
              <a:rPr lang="en-GB" dirty="0" err="1"/>
              <a:t>Apresentação</a:t>
            </a:r>
            <a:r>
              <a:rPr lang="en-GB" dirty="0"/>
              <a:t>: </a:t>
            </a:r>
            <a:r>
              <a:rPr lang="pt-BR" dirty="0"/>
              <a:t>Criando uma cultura de “dizer sim” e “posso fazer</a:t>
            </a:r>
            <a:r>
              <a:rPr lang="pt-BR" i="1" dirty="0"/>
              <a:t>” </a:t>
            </a:r>
            <a:r>
              <a:rPr lang="en-GB" dirty="0"/>
              <a:t>- 6</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1"/>
          <p:cNvSpPr txBox="1">
            <a:spLocks noGrp="1"/>
          </p:cNvSpPr>
          <p:nvPr>
            <p:ph type="body" idx="2"/>
          </p:nvPr>
        </p:nvSpPr>
        <p:spPr>
          <a:xfrm>
            <a:off x="508794" y="1920261"/>
            <a:ext cx="11174412" cy="3338398"/>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600"/>
              </a:spcBef>
              <a:spcAft>
                <a:spcPts val="0"/>
              </a:spcAft>
              <a:buSzPts val="2200"/>
              <a:buChar char="•"/>
            </a:pPr>
            <a:r>
              <a:rPr lang="en-GB" sz="2000" dirty="0"/>
              <a:t>Ambientes de </a:t>
            </a:r>
            <a:r>
              <a:rPr lang="en-GB" sz="2000" dirty="0" err="1"/>
              <a:t>serviço</a:t>
            </a:r>
            <a:r>
              <a:rPr lang="en-GB" sz="2000" dirty="0"/>
              <a:t> </a:t>
            </a:r>
            <a:r>
              <a:rPr lang="en-GB" sz="2000" dirty="0" err="1"/>
              <a:t>coercitivos</a:t>
            </a:r>
            <a:r>
              <a:rPr lang="en-GB" sz="2000" dirty="0"/>
              <a:t> </a:t>
            </a:r>
            <a:r>
              <a:rPr lang="en-GB" sz="2000" dirty="0" err="1"/>
              <a:t>criam</a:t>
            </a:r>
            <a:r>
              <a:rPr lang="en-GB" sz="2000" dirty="0"/>
              <a:t> </a:t>
            </a:r>
            <a:r>
              <a:rPr lang="en-GB" sz="2000" dirty="0" err="1"/>
              <a:t>tensão</a:t>
            </a:r>
            <a:r>
              <a:rPr lang="en-GB" sz="2000" dirty="0"/>
              <a:t> e </a:t>
            </a:r>
            <a:r>
              <a:rPr lang="en-GB" sz="2000" dirty="0" err="1"/>
              <a:t>conflito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As pessoas </a:t>
            </a:r>
            <a:r>
              <a:rPr lang="en-GB" sz="2000" dirty="0" err="1"/>
              <a:t>podem</a:t>
            </a:r>
            <a:r>
              <a:rPr lang="en-GB" sz="2000" dirty="0"/>
              <a:t> </a:t>
            </a:r>
            <a:r>
              <a:rPr lang="en-GB" sz="2000" dirty="0" err="1"/>
              <a:t>frequentemente</a:t>
            </a:r>
            <a:r>
              <a:rPr lang="en-GB" sz="2000" dirty="0"/>
              <a:t> </a:t>
            </a:r>
            <a:r>
              <a:rPr lang="en-GB" sz="2000" dirty="0" err="1"/>
              <a:t>reagir</a:t>
            </a:r>
            <a:r>
              <a:rPr lang="en-GB" sz="2000" dirty="0"/>
              <a:t> à sua </a:t>
            </a:r>
            <a:r>
              <a:rPr lang="en-GB" sz="2000" dirty="0" err="1"/>
              <a:t>situação</a:t>
            </a:r>
            <a:r>
              <a:rPr lang="en-GB" sz="2000" dirty="0"/>
              <a:t> e à forma como são </a:t>
            </a:r>
            <a:r>
              <a:rPr lang="en-GB" sz="2000" dirty="0" err="1"/>
              <a:t>tratadas</a:t>
            </a:r>
            <a:r>
              <a:rPr lang="en-GB" sz="2000" dirty="0"/>
              <a:t> de uma </a:t>
            </a:r>
            <a:r>
              <a:rPr lang="en-GB" sz="2000" dirty="0" err="1"/>
              <a:t>maneira</a:t>
            </a:r>
            <a:r>
              <a:rPr lang="en-GB" sz="2000" dirty="0"/>
              <a:t> que </a:t>
            </a:r>
            <a:r>
              <a:rPr lang="en-GB" sz="2000" dirty="0" err="1"/>
              <a:t>os</a:t>
            </a:r>
            <a:r>
              <a:rPr lang="en-GB" sz="2000" dirty="0"/>
              <a:t> </a:t>
            </a:r>
            <a:r>
              <a:rPr lang="en-GB" sz="2000" dirty="0" err="1"/>
              <a:t>funcionários</a:t>
            </a:r>
            <a:r>
              <a:rPr lang="en-GB" sz="2000" dirty="0"/>
              <a:t> do </a:t>
            </a:r>
            <a:r>
              <a:rPr lang="en-GB" sz="2000" dirty="0" err="1"/>
              <a:t>serviço</a:t>
            </a:r>
            <a:r>
              <a:rPr lang="en-GB" sz="2000" dirty="0"/>
              <a:t> </a:t>
            </a:r>
            <a:r>
              <a:rPr lang="en-GB" sz="2000" dirty="0" err="1"/>
              <a:t>consideram</a:t>
            </a:r>
            <a:r>
              <a:rPr lang="en-GB" sz="2000" dirty="0"/>
              <a:t> “</a:t>
            </a:r>
            <a:r>
              <a:rPr lang="en-GB" sz="2000" dirty="0" err="1"/>
              <a:t>ameaçadora</a:t>
            </a:r>
            <a:r>
              <a:rPr lang="en-GB" sz="2000" dirty="0"/>
              <a:t>”, “</a:t>
            </a:r>
            <a:r>
              <a:rPr lang="en-GB" sz="2000" dirty="0" err="1"/>
              <a:t>desafiadora</a:t>
            </a:r>
            <a:r>
              <a:rPr lang="en-GB" sz="2000" dirty="0"/>
              <a:t>” e “</a:t>
            </a:r>
            <a:r>
              <a:rPr lang="en-GB" sz="2000" dirty="0" err="1"/>
              <a:t>desobediente</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A </a:t>
            </a:r>
            <a:r>
              <a:rPr lang="en-GB" sz="2000" dirty="0" err="1"/>
              <a:t>resposta</a:t>
            </a:r>
            <a:r>
              <a:rPr lang="en-GB" sz="2000" dirty="0"/>
              <a:t> do </a:t>
            </a:r>
            <a:r>
              <a:rPr lang="en-GB" sz="2000" dirty="0" err="1"/>
              <a:t>serviço</a:t>
            </a:r>
            <a:r>
              <a:rPr lang="en-GB" sz="2000" dirty="0"/>
              <a:t> é, </a:t>
            </a:r>
            <a:r>
              <a:rPr lang="en-GB" sz="2000" dirty="0" err="1"/>
              <a:t>muitas</a:t>
            </a:r>
            <a:r>
              <a:rPr lang="en-GB" sz="2000" dirty="0"/>
              <a:t> </a:t>
            </a:r>
            <a:r>
              <a:rPr lang="en-GB" sz="2000" dirty="0" err="1"/>
              <a:t>vezes</a:t>
            </a:r>
            <a:r>
              <a:rPr lang="en-GB" sz="2000" dirty="0"/>
              <a:t>, </a:t>
            </a:r>
            <a:r>
              <a:rPr lang="en-GB" sz="2000" dirty="0" err="1"/>
              <a:t>impor</a:t>
            </a:r>
            <a:r>
              <a:rPr lang="en-GB" sz="2000" dirty="0"/>
              <a:t> </a:t>
            </a:r>
            <a:r>
              <a:rPr lang="en-GB" sz="2000" dirty="0" err="1"/>
              <a:t>mais</a:t>
            </a:r>
            <a:r>
              <a:rPr lang="en-GB" sz="2000" dirty="0"/>
              <a:t> </a:t>
            </a:r>
            <a:r>
              <a:rPr lang="en-GB" sz="2000" dirty="0" err="1"/>
              <a:t>coerção</a:t>
            </a:r>
            <a:r>
              <a:rPr lang="en-GB" sz="2000" dirty="0"/>
              <a:t> </a:t>
            </a:r>
            <a:r>
              <a:rPr lang="en-GB" sz="2000" dirty="0" err="1"/>
              <a:t>às</a:t>
            </a:r>
            <a:r>
              <a:rPr lang="en-GB" sz="2000" dirty="0"/>
              <a:t> pessoas.</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isolamento</a:t>
            </a:r>
            <a:r>
              <a:rPr lang="en-GB" sz="2000" dirty="0"/>
              <a:t> e a </a:t>
            </a:r>
            <a:r>
              <a:rPr lang="en-GB" sz="2000" dirty="0" err="1"/>
              <a:t>contenção</a:t>
            </a:r>
            <a:r>
              <a:rPr lang="en-GB" sz="2000" dirty="0"/>
              <a:t> </a:t>
            </a:r>
            <a:r>
              <a:rPr lang="en-GB" sz="2000" dirty="0" err="1"/>
              <a:t>não</a:t>
            </a:r>
            <a:r>
              <a:rPr lang="en-GB" sz="2000" dirty="0"/>
              <a:t> são </a:t>
            </a:r>
            <a:r>
              <a:rPr lang="en-GB" sz="2000" dirty="0" err="1"/>
              <a:t>terapêuticos</a:t>
            </a:r>
            <a:r>
              <a:rPr lang="en-GB" sz="2000" dirty="0"/>
              <a:t> e são </a:t>
            </a:r>
            <a:r>
              <a:rPr lang="en-GB" sz="2000" dirty="0" err="1"/>
              <a:t>incompatíveis</a:t>
            </a:r>
            <a:r>
              <a:rPr lang="en-GB" sz="2000" dirty="0"/>
              <a:t> com uma </a:t>
            </a:r>
            <a:r>
              <a:rPr lang="en-GB" sz="2000" dirty="0" err="1"/>
              <a:t>abordagem</a:t>
            </a:r>
            <a:r>
              <a:rPr lang="en-GB" sz="2000" dirty="0"/>
              <a:t> de </a:t>
            </a:r>
            <a:r>
              <a:rPr lang="en-GB" sz="2000" dirty="0" err="1"/>
              <a:t>recuperação</a:t>
            </a:r>
            <a:r>
              <a:rPr lang="en-GB" sz="2000" dirty="0"/>
              <a:t> e com o </a:t>
            </a:r>
            <a:r>
              <a:rPr lang="en-GB" sz="2000" dirty="0" err="1"/>
              <a:t>objetivo</a:t>
            </a:r>
            <a:r>
              <a:rPr lang="en-GB" sz="2000" dirty="0"/>
              <a:t> dos </a:t>
            </a:r>
            <a:r>
              <a:rPr lang="en-GB" sz="2000" dirty="0" err="1"/>
              <a:t>cuidados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Adotar</a:t>
            </a:r>
            <a:r>
              <a:rPr lang="en-GB" sz="2000" dirty="0"/>
              <a:t> uma </a:t>
            </a:r>
            <a:r>
              <a:rPr lang="en-GB" sz="2000" dirty="0" err="1"/>
              <a:t>abordagem</a:t>
            </a:r>
            <a:r>
              <a:rPr lang="en-GB" sz="2000" dirty="0"/>
              <a:t> de </a:t>
            </a:r>
            <a:r>
              <a:rPr lang="en-GB" sz="2000" dirty="0" err="1"/>
              <a:t>recuperação</a:t>
            </a:r>
            <a:r>
              <a:rPr lang="en-GB" sz="2000" dirty="0"/>
              <a:t> e </a:t>
            </a:r>
            <a:r>
              <a:rPr lang="en-GB" sz="2000" dirty="0" err="1"/>
              <a:t>respeitar</a:t>
            </a:r>
            <a:r>
              <a:rPr lang="en-GB" sz="2000" dirty="0"/>
              <a:t> as </a:t>
            </a:r>
            <a:r>
              <a:rPr lang="en-GB" sz="2000" dirty="0" err="1"/>
              <a:t>escolhas</a:t>
            </a:r>
            <a:r>
              <a:rPr lang="en-GB" sz="2000" dirty="0"/>
              <a:t> das pessoas em </a:t>
            </a:r>
            <a:r>
              <a:rPr lang="en-GB" sz="2000" dirty="0" err="1"/>
              <a:t>relação</a:t>
            </a:r>
            <a:r>
              <a:rPr lang="en-GB" sz="2000" dirty="0"/>
              <a:t> </a:t>
            </a:r>
            <a:r>
              <a:rPr lang="en-GB" sz="2000" dirty="0" err="1"/>
              <a:t>aos</a:t>
            </a:r>
            <a:r>
              <a:rPr lang="en-GB" sz="2000" dirty="0"/>
              <a:t> seus </a:t>
            </a:r>
            <a:r>
              <a:rPr lang="en-GB" sz="2000" dirty="0" err="1"/>
              <a:t>cuidados</a:t>
            </a:r>
            <a:r>
              <a:rPr lang="en-GB" sz="2000" dirty="0"/>
              <a:t>, </a:t>
            </a:r>
            <a:r>
              <a:rPr lang="en-GB" sz="2000" dirty="0" err="1"/>
              <a:t>tratamento</a:t>
            </a:r>
            <a:r>
              <a:rPr lang="en-GB" sz="2000" dirty="0"/>
              <a:t>, </a:t>
            </a:r>
            <a:r>
              <a:rPr lang="en-GB" sz="2000" dirty="0" err="1"/>
              <a:t>apoios</a:t>
            </a:r>
            <a:r>
              <a:rPr lang="en-GB" sz="2000" dirty="0"/>
              <a:t> e </a:t>
            </a:r>
            <a:r>
              <a:rPr lang="en-GB" sz="2000" dirty="0" err="1"/>
              <a:t>todos</a:t>
            </a:r>
            <a:r>
              <a:rPr lang="en-GB" sz="2000" dirty="0"/>
              <a:t> </a:t>
            </a:r>
            <a:r>
              <a:rPr lang="en-GB" sz="2000" dirty="0" err="1"/>
              <a:t>os</a:t>
            </a:r>
            <a:r>
              <a:rPr lang="en-GB" sz="2000" dirty="0"/>
              <a:t> outros </a:t>
            </a:r>
            <a:r>
              <a:rPr lang="en-GB" sz="2000" dirty="0" err="1"/>
              <a:t>aspetos</a:t>
            </a:r>
            <a:r>
              <a:rPr lang="en-GB" sz="2000" dirty="0"/>
              <a:t> das suas </a:t>
            </a:r>
            <a:r>
              <a:rPr lang="en-GB" sz="2000" dirty="0" err="1"/>
              <a:t>vidas</a:t>
            </a:r>
            <a:r>
              <a:rPr lang="en-GB" sz="2000" dirty="0"/>
              <a:t> </a:t>
            </a:r>
            <a:r>
              <a:rPr lang="en-GB" sz="2000" dirty="0" err="1"/>
              <a:t>reduz</a:t>
            </a:r>
            <a:r>
              <a:rPr lang="en-GB" sz="2000" dirty="0"/>
              <a:t> o </a:t>
            </a:r>
            <a:r>
              <a:rPr lang="en-GB" sz="2000" dirty="0" err="1"/>
              <a:t>potencial</a:t>
            </a:r>
            <a:r>
              <a:rPr lang="en-GB" sz="2000" dirty="0"/>
              <a:t> de </a:t>
            </a:r>
            <a:r>
              <a:rPr lang="en-GB" sz="2000" dirty="0" err="1"/>
              <a:t>surgimento</a:t>
            </a:r>
            <a:r>
              <a:rPr lang="en-GB" sz="2000" dirty="0"/>
              <a:t> de </a:t>
            </a:r>
            <a:r>
              <a:rPr lang="en-GB" sz="2000" dirty="0" err="1"/>
              <a:t>situações</a:t>
            </a:r>
            <a:r>
              <a:rPr lang="en-GB" sz="2000" dirty="0"/>
              <a:t> </a:t>
            </a:r>
            <a:r>
              <a:rPr lang="en-GB" sz="2000" dirty="0" err="1"/>
              <a:t>tensas</a:t>
            </a:r>
            <a:r>
              <a:rPr lang="en-GB" sz="2000" dirty="0"/>
              <a:t> e </a:t>
            </a:r>
            <a:r>
              <a:rPr lang="en-GB" sz="2000" dirty="0" err="1"/>
              <a:t>conflituosas</a:t>
            </a:r>
            <a:r>
              <a:rPr lang="en-GB" sz="2000" dirty="0"/>
              <a:t>. </a:t>
            </a:r>
            <a:endParaRPr sz="2000" dirty="0"/>
          </a:p>
        </p:txBody>
      </p:sp>
      <p:sp>
        <p:nvSpPr>
          <p:cNvPr id="151" name="Google Shape;151;p11"/>
          <p:cNvSpPr txBox="1">
            <a:spLocks noGrp="1"/>
          </p:cNvSpPr>
          <p:nvPr>
            <p:ph type="title"/>
          </p:nvPr>
        </p:nvSpPr>
        <p:spPr>
          <a:xfrm>
            <a:off x="417754" y="506412"/>
            <a:ext cx="11174411" cy="432000"/>
          </a:xfrm>
          <a:prstGeom prst="rect">
            <a:avLst/>
          </a:prstGeom>
          <a:noFill/>
          <a:ln>
            <a:noFill/>
          </a:ln>
        </p:spPr>
        <p:txBody>
          <a:bodyPr spcFirstLastPara="1" wrap="square" lIns="91425" tIns="45700" rIns="91425" bIns="45700" anchor="t" anchorCtr="0">
            <a:noAutofit/>
          </a:bodyPr>
          <a:lstStyle/>
          <a:p>
            <a:pPr lvl="0" algn="ctr"/>
            <a:r>
              <a:rPr lang="en-GB" dirty="0" err="1"/>
              <a:t>Apresentação</a:t>
            </a:r>
            <a:r>
              <a:rPr lang="en-GB" dirty="0"/>
              <a:t> 1.1: Recovery – </a:t>
            </a:r>
            <a:r>
              <a:rPr lang="en-GB" dirty="0" err="1"/>
              <a:t>abordagem</a:t>
            </a:r>
            <a:r>
              <a:rPr lang="en-GB" dirty="0"/>
              <a:t> </a:t>
            </a:r>
            <a:r>
              <a:rPr lang="en-GB" dirty="0" err="1"/>
              <a:t>baseada</a:t>
            </a:r>
            <a:r>
              <a:rPr lang="en-GB" dirty="0"/>
              <a:t> </a:t>
            </a:r>
            <a:r>
              <a:rPr lang="en-GB" dirty="0" err="1"/>
              <a:t>em</a:t>
            </a:r>
            <a:r>
              <a:rPr lang="en-GB" dirty="0"/>
              <a:t> </a:t>
            </a:r>
            <a:r>
              <a:rPr lang="en-GB" dirty="0" err="1"/>
              <a:t>recuperação</a:t>
            </a:r>
            <a:r>
              <a:rPr lang="en-GB" dirty="0"/>
              <a:t>: O que </a:t>
            </a:r>
            <a:r>
              <a:rPr lang="en-GB" dirty="0" err="1"/>
              <a:t>é</a:t>
            </a:r>
            <a:r>
              <a:rPr lang="en-GB" dirty="0"/>
              <a:t>? - 3</a:t>
            </a:r>
            <a:endParaRP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110"/>
          <p:cNvSpPr txBox="1">
            <a:spLocks noGrp="1"/>
          </p:cNvSpPr>
          <p:nvPr>
            <p:ph type="body" idx="2"/>
          </p:nvPr>
        </p:nvSpPr>
        <p:spPr>
          <a:xfrm>
            <a:off x="508793" y="2094537"/>
            <a:ext cx="11174412" cy="2668926"/>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600"/>
              </a:spcBef>
              <a:spcAft>
                <a:spcPts val="0"/>
              </a:spcAft>
              <a:buSzPts val="2200"/>
              <a:buChar char="•"/>
            </a:pPr>
            <a:r>
              <a:rPr lang="en-GB" sz="2000" dirty="0"/>
              <a:t>O </a:t>
            </a:r>
            <a:r>
              <a:rPr lang="en-GB" sz="2000" dirty="0" err="1"/>
              <a:t>objetivo</a:t>
            </a:r>
            <a:r>
              <a:rPr lang="en-GB" sz="2000" dirty="0"/>
              <a:t> </a:t>
            </a:r>
            <a:r>
              <a:rPr lang="en-GB" sz="2000" dirty="0" err="1"/>
              <a:t>não</a:t>
            </a:r>
            <a:r>
              <a:rPr lang="en-GB" sz="2000" dirty="0"/>
              <a:t> é </a:t>
            </a:r>
            <a:r>
              <a:rPr lang="en-GB" sz="2000" dirty="0" err="1"/>
              <a:t>fornecer</a:t>
            </a:r>
            <a:r>
              <a:rPr lang="en-GB" sz="2000" dirty="0"/>
              <a:t> à pessoa as </a:t>
            </a:r>
            <a:r>
              <a:rPr lang="en-GB" sz="2000" dirty="0" err="1"/>
              <a:t>informações</a:t>
            </a:r>
            <a:r>
              <a:rPr lang="en-GB" sz="2000" dirty="0"/>
              <a:t> ou </a:t>
            </a:r>
            <a:r>
              <a:rPr lang="en-GB" sz="2000" dirty="0" err="1"/>
              <a:t>recursos</a:t>
            </a:r>
            <a:r>
              <a:rPr lang="en-GB" sz="2000" dirty="0"/>
              <a:t> que </a:t>
            </a:r>
            <a:r>
              <a:rPr lang="en-GB" sz="2000" dirty="0" err="1"/>
              <a:t>ela</a:t>
            </a:r>
            <a:r>
              <a:rPr lang="en-GB" sz="2000" dirty="0"/>
              <a:t> </a:t>
            </a:r>
            <a:r>
              <a:rPr lang="en-GB" sz="2000" dirty="0" err="1"/>
              <a:t>solicita</a:t>
            </a:r>
            <a:r>
              <a:rPr lang="en-GB" sz="2000" dirty="0"/>
              <a:t> para “se </a:t>
            </a:r>
            <a:r>
              <a:rPr lang="en-GB" sz="2000" dirty="0" err="1"/>
              <a:t>livrar</a:t>
            </a:r>
            <a:r>
              <a:rPr lang="en-GB" sz="2000" dirty="0"/>
              <a:t> dela”.</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funcionários</a:t>
            </a:r>
            <a:r>
              <a:rPr lang="en-GB" sz="2000" dirty="0"/>
              <a:t> </a:t>
            </a:r>
            <a:r>
              <a:rPr lang="en-GB" sz="2000" dirty="0" err="1"/>
              <a:t>devem</a:t>
            </a:r>
            <a:r>
              <a:rPr lang="en-GB" sz="2000" dirty="0"/>
              <a:t> </a:t>
            </a:r>
            <a:r>
              <a:rPr lang="en-GB" sz="2000" dirty="0" err="1"/>
              <a:t>ouvir</a:t>
            </a:r>
            <a:r>
              <a:rPr lang="en-GB" sz="2000" dirty="0"/>
              <a:t> a pessoa e </a:t>
            </a:r>
            <a:r>
              <a:rPr lang="en-GB" sz="2000" dirty="0" err="1"/>
              <a:t>tentar</a:t>
            </a:r>
            <a:r>
              <a:rPr lang="en-GB" sz="2000" dirty="0"/>
              <a:t> </a:t>
            </a:r>
            <a:r>
              <a:rPr lang="en-GB" sz="2000" dirty="0" err="1"/>
              <a:t>compreender</a:t>
            </a:r>
            <a:r>
              <a:rPr lang="en-GB" sz="2000" dirty="0"/>
              <a:t> </a:t>
            </a:r>
            <a:r>
              <a:rPr lang="en-GB" sz="2000" dirty="0" err="1"/>
              <a:t>realmente</a:t>
            </a:r>
            <a:r>
              <a:rPr lang="en-GB" sz="2000" dirty="0"/>
              <a:t> o que </a:t>
            </a:r>
            <a:r>
              <a:rPr lang="en-GB" sz="2000" dirty="0" err="1"/>
              <a:t>ela</a:t>
            </a:r>
            <a:r>
              <a:rPr lang="en-GB" sz="2000" dirty="0"/>
              <a:t> precisa. </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funcionários</a:t>
            </a:r>
            <a:r>
              <a:rPr lang="en-GB" sz="2000" dirty="0"/>
              <a:t> </a:t>
            </a:r>
            <a:r>
              <a:rPr lang="en-GB" sz="2000" dirty="0" err="1"/>
              <a:t>devem</a:t>
            </a:r>
            <a:r>
              <a:rPr lang="en-GB" sz="2000" dirty="0"/>
              <a:t> ser </a:t>
            </a:r>
            <a:r>
              <a:rPr lang="en-GB" sz="2000" dirty="0" err="1"/>
              <a:t>honestos</a:t>
            </a:r>
            <a:r>
              <a:rPr lang="en-GB" sz="2000" dirty="0"/>
              <a:t> sobre </a:t>
            </a:r>
            <a:r>
              <a:rPr lang="en-GB" sz="2000" dirty="0" err="1"/>
              <a:t>os</a:t>
            </a:r>
            <a:r>
              <a:rPr lang="en-GB" sz="2000" dirty="0"/>
              <a:t> </a:t>
            </a:r>
            <a:r>
              <a:rPr lang="en-GB" sz="2000" dirty="0" err="1"/>
              <a:t>recursos</a:t>
            </a:r>
            <a:r>
              <a:rPr lang="en-GB" sz="2000" dirty="0"/>
              <a:t> e </a:t>
            </a:r>
            <a:r>
              <a:rPr lang="en-GB" sz="2000" dirty="0" err="1"/>
              <a:t>informações</a:t>
            </a:r>
            <a:r>
              <a:rPr lang="en-GB" sz="2000" dirty="0"/>
              <a:t> que </a:t>
            </a:r>
            <a:r>
              <a:rPr lang="en-GB" sz="2000" dirty="0" err="1"/>
              <a:t>podem</a:t>
            </a:r>
            <a:r>
              <a:rPr lang="en-GB" sz="2000" dirty="0"/>
              <a:t> </a:t>
            </a:r>
            <a:r>
              <a:rPr lang="en-GB" sz="2000" dirty="0" err="1"/>
              <a:t>fornecer</a:t>
            </a:r>
            <a:r>
              <a:rPr lang="en-GB" sz="2000" dirty="0"/>
              <a:t> e </a:t>
            </a:r>
            <a:r>
              <a:rPr lang="en-GB" sz="2000" dirty="0" err="1"/>
              <a:t>ter</a:t>
            </a:r>
            <a:r>
              <a:rPr lang="en-GB" sz="2000" dirty="0"/>
              <a:t> </a:t>
            </a:r>
            <a:r>
              <a:rPr lang="en-GB" sz="2000" dirty="0" err="1"/>
              <a:t>cuidado</a:t>
            </a:r>
            <a:r>
              <a:rPr lang="en-GB" sz="2000" dirty="0"/>
              <a:t> para </a:t>
            </a:r>
            <a:r>
              <a:rPr lang="en-GB" sz="2000" dirty="0" err="1"/>
              <a:t>não</a:t>
            </a:r>
            <a:r>
              <a:rPr lang="en-GB" sz="2000" dirty="0"/>
              <a:t> </a:t>
            </a:r>
            <a:r>
              <a:rPr lang="en-GB" sz="2000" dirty="0" err="1"/>
              <a:t>sobrecarregar</a:t>
            </a:r>
            <a:r>
              <a:rPr lang="en-GB" sz="2000" dirty="0"/>
              <a:t> a pessoa com </a:t>
            </a:r>
            <a:r>
              <a:rPr lang="en-GB" sz="2000" dirty="0" err="1"/>
              <a:t>recursos</a:t>
            </a:r>
            <a:r>
              <a:rPr lang="en-GB" sz="2000" dirty="0"/>
              <a:t> </a:t>
            </a:r>
            <a:r>
              <a:rPr lang="en-GB" sz="2000" dirty="0" err="1"/>
              <a:t>excessivos</a:t>
            </a:r>
            <a:r>
              <a:rPr lang="en-GB" sz="2000" dirty="0"/>
              <a:t> ou </a:t>
            </a:r>
            <a:r>
              <a:rPr lang="en-GB" sz="2000" dirty="0" err="1"/>
              <a:t>irrelevantes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É importante </a:t>
            </a:r>
            <a:r>
              <a:rPr lang="en-GB" sz="2000" dirty="0" err="1"/>
              <a:t>reconhecer</a:t>
            </a:r>
            <a:r>
              <a:rPr lang="en-GB" sz="2000" dirty="0"/>
              <a:t> que </a:t>
            </a:r>
            <a:r>
              <a:rPr lang="en-GB" sz="2000" dirty="0" err="1"/>
              <a:t>nem</a:t>
            </a:r>
            <a:r>
              <a:rPr lang="en-GB" sz="2000" dirty="0"/>
              <a:t> </a:t>
            </a:r>
            <a:r>
              <a:rPr lang="en-GB" sz="2000" dirty="0" err="1"/>
              <a:t>todas</a:t>
            </a:r>
            <a:r>
              <a:rPr lang="en-GB" sz="2000" dirty="0"/>
              <a:t> as </a:t>
            </a:r>
            <a:r>
              <a:rPr lang="en-GB" sz="2000" dirty="0" err="1"/>
              <a:t>necessidades</a:t>
            </a:r>
            <a:r>
              <a:rPr lang="en-GB" sz="2000" dirty="0"/>
              <a:t> </a:t>
            </a:r>
            <a:r>
              <a:rPr lang="en-GB" sz="2000" dirty="0" err="1"/>
              <a:t>podem</a:t>
            </a:r>
            <a:r>
              <a:rPr lang="en-GB" sz="2000" dirty="0"/>
              <a:t> ser sempre </a:t>
            </a:r>
            <a:r>
              <a:rPr lang="en-GB" sz="2000" dirty="0" err="1"/>
              <a:t>atendidas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Em </a:t>
            </a:r>
            <a:r>
              <a:rPr lang="en-GB" sz="2000" dirty="0" err="1"/>
              <a:t>situações</a:t>
            </a:r>
            <a:r>
              <a:rPr lang="en-GB" sz="2000" dirty="0"/>
              <a:t> em que o </a:t>
            </a:r>
            <a:r>
              <a:rPr lang="en-GB" sz="2000" dirty="0" err="1"/>
              <a:t>pedido</a:t>
            </a:r>
            <a:r>
              <a:rPr lang="en-GB" sz="2000" dirty="0"/>
              <a:t> ou a </a:t>
            </a:r>
            <a:r>
              <a:rPr lang="en-GB" sz="2000" dirty="0" err="1"/>
              <a:t>necessidade</a:t>
            </a:r>
            <a:r>
              <a:rPr lang="en-GB" sz="2000" dirty="0"/>
              <a:t> de uma pessoa </a:t>
            </a:r>
            <a:r>
              <a:rPr lang="en-GB" sz="2000" dirty="0" err="1"/>
              <a:t>não</a:t>
            </a:r>
            <a:r>
              <a:rPr lang="en-GB" sz="2000" dirty="0"/>
              <a:t> </a:t>
            </a:r>
            <a:r>
              <a:rPr lang="en-GB" sz="2000" dirty="0" err="1"/>
              <a:t>puder</a:t>
            </a:r>
            <a:r>
              <a:rPr lang="en-GB" sz="2000" dirty="0"/>
              <a:t> ser </a:t>
            </a:r>
            <a:r>
              <a:rPr lang="en-GB" sz="2000" dirty="0" err="1"/>
              <a:t>atendida</a:t>
            </a:r>
            <a:r>
              <a:rPr lang="en-GB" sz="2000" dirty="0"/>
              <a:t>, </a:t>
            </a:r>
            <a:r>
              <a:rPr lang="en-GB" sz="2000" dirty="0" err="1"/>
              <a:t>isso</a:t>
            </a:r>
            <a:r>
              <a:rPr lang="en-GB" sz="2000" dirty="0"/>
              <a:t> </a:t>
            </a:r>
            <a:r>
              <a:rPr lang="en-GB" sz="2000" dirty="0" err="1"/>
              <a:t>deve</a:t>
            </a:r>
            <a:r>
              <a:rPr lang="en-GB" sz="2000" dirty="0"/>
              <a:t> ser </a:t>
            </a:r>
            <a:r>
              <a:rPr lang="en-GB" sz="2000" dirty="0" err="1"/>
              <a:t>discutido</a:t>
            </a:r>
            <a:r>
              <a:rPr lang="en-GB" sz="2000" dirty="0"/>
              <a:t> com </a:t>
            </a:r>
            <a:r>
              <a:rPr lang="en-GB" sz="2000" dirty="0" err="1"/>
              <a:t>ela</a:t>
            </a:r>
            <a:r>
              <a:rPr lang="en-GB" sz="2000" dirty="0"/>
              <a:t>. </a:t>
            </a:r>
            <a:endParaRPr sz="2000" dirty="0"/>
          </a:p>
        </p:txBody>
      </p:sp>
      <p:sp>
        <p:nvSpPr>
          <p:cNvPr id="887" name="Google Shape;887;p110"/>
          <p:cNvSpPr txBox="1">
            <a:spLocks noGrp="1"/>
          </p:cNvSpPr>
          <p:nvPr>
            <p:ph type="title"/>
          </p:nvPr>
        </p:nvSpPr>
        <p:spPr>
          <a:xfrm>
            <a:off x="0" y="506412"/>
            <a:ext cx="12191999" cy="432000"/>
          </a:xfrm>
          <a:prstGeom prst="rect">
            <a:avLst/>
          </a:prstGeom>
          <a:noFill/>
          <a:ln>
            <a:noFill/>
          </a:ln>
        </p:spPr>
        <p:txBody>
          <a:bodyPr spcFirstLastPara="1" wrap="square" lIns="91425" tIns="45700" rIns="91425" bIns="45700" anchor="t" anchorCtr="0">
            <a:noAutofit/>
          </a:bodyPr>
          <a:lstStyle/>
          <a:p>
            <a:pPr lvl="0" algn="ctr"/>
            <a:r>
              <a:rPr lang="en-GB" dirty="0" err="1"/>
              <a:t>Apresentação</a:t>
            </a:r>
            <a:r>
              <a:rPr lang="en-GB" dirty="0"/>
              <a:t>: </a:t>
            </a:r>
            <a:r>
              <a:rPr lang="pt-BR" dirty="0"/>
              <a:t>Criando uma cultura de “dizer sim” e “posso fazer</a:t>
            </a:r>
            <a:r>
              <a:rPr lang="pt-BR" i="1" dirty="0"/>
              <a:t>” </a:t>
            </a:r>
            <a:r>
              <a:rPr lang="en-GB" dirty="0"/>
              <a:t>- 7</a:t>
            </a:r>
            <a:endParaRP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111"/>
          <p:cNvSpPr txBox="1">
            <a:spLocks noGrp="1"/>
          </p:cNvSpPr>
          <p:nvPr>
            <p:ph type="body" idx="2"/>
          </p:nvPr>
        </p:nvSpPr>
        <p:spPr>
          <a:xfrm>
            <a:off x="624761" y="1965122"/>
            <a:ext cx="11174412" cy="3518012"/>
          </a:xfrm>
          <a:prstGeom prst="rect">
            <a:avLst/>
          </a:prstGeom>
          <a:noFill/>
          <a:ln>
            <a:noFill/>
          </a:ln>
        </p:spPr>
        <p:txBody>
          <a:bodyPr spcFirstLastPara="1" wrap="square" lIns="91425" tIns="45700" rIns="91425" bIns="45700" anchor="t" anchorCtr="0">
            <a:noAutofit/>
          </a:bodyPr>
          <a:lstStyle/>
          <a:p>
            <a:pPr marL="171450" lvl="0" indent="-171450">
              <a:lnSpc>
                <a:spcPct val="115000"/>
              </a:lnSpc>
              <a:spcBef>
                <a:spcPts val="1000"/>
              </a:spcBef>
              <a:buClr>
                <a:srgbClr val="000000"/>
              </a:buClr>
              <a:buSzPts val="1200"/>
            </a:pPr>
            <a:r>
              <a:rPr lang="en-GB" sz="2000" b="1" dirty="0" err="1">
                <a:solidFill>
                  <a:srgbClr val="000000"/>
                </a:solidFill>
              </a:rPr>
              <a:t>Pergunta</a:t>
            </a:r>
            <a:r>
              <a:rPr lang="en-GB" sz="2000" b="1" dirty="0">
                <a:solidFill>
                  <a:srgbClr val="000000"/>
                </a:solidFill>
              </a:rPr>
              <a:t> para </a:t>
            </a:r>
            <a:r>
              <a:rPr lang="en-GB" sz="2000" b="1" dirty="0" err="1">
                <a:solidFill>
                  <a:srgbClr val="000000"/>
                </a:solidFill>
              </a:rPr>
              <a:t>profissionais</a:t>
            </a:r>
            <a:r>
              <a:rPr lang="en-GB" sz="2000" b="1" dirty="0">
                <a:solidFill>
                  <a:srgbClr val="000000"/>
                </a:solidFill>
              </a:rPr>
              <a:t> de </a:t>
            </a:r>
            <a:r>
              <a:rPr lang="en-GB" sz="2000" b="1" dirty="0" err="1">
                <a:solidFill>
                  <a:srgbClr val="000000"/>
                </a:solidFill>
              </a:rPr>
              <a:t>saúde</a:t>
            </a:r>
            <a:r>
              <a:rPr lang="en-GB" sz="2000" b="1" dirty="0">
                <a:solidFill>
                  <a:srgbClr val="000000"/>
                </a:solidFill>
              </a:rPr>
              <a:t> mental e </a:t>
            </a:r>
            <a:r>
              <a:rPr lang="en-GB" sz="2000" b="1" dirty="0" err="1">
                <a:solidFill>
                  <a:srgbClr val="000000"/>
                </a:solidFill>
              </a:rPr>
              <a:t>profissionais</a:t>
            </a:r>
            <a:r>
              <a:rPr lang="en-GB" sz="2000" b="1" dirty="0">
                <a:solidFill>
                  <a:srgbClr val="000000"/>
                </a:solidFill>
              </a:rPr>
              <a:t> </a:t>
            </a:r>
            <a:r>
              <a:rPr lang="en-GB" sz="2000" b="1" dirty="0" err="1">
                <a:solidFill>
                  <a:srgbClr val="000000"/>
                </a:solidFill>
              </a:rPr>
              <a:t>relacionados</a:t>
            </a:r>
            <a:r>
              <a:rPr lang="en-GB" sz="2000" b="1" dirty="0">
                <a:solidFill>
                  <a:srgbClr val="000000"/>
                </a:solidFill>
              </a:rPr>
              <a:t>: </a:t>
            </a:r>
            <a:r>
              <a:rPr lang="en-GB" sz="2000" dirty="0">
                <a:solidFill>
                  <a:srgbClr val="000000"/>
                </a:solidFill>
              </a:rPr>
              <a:t>Pense </a:t>
            </a:r>
            <a:r>
              <a:rPr lang="en-GB" sz="2000" dirty="0" err="1">
                <a:solidFill>
                  <a:srgbClr val="000000"/>
                </a:solidFill>
              </a:rPr>
              <a:t>na</a:t>
            </a:r>
            <a:r>
              <a:rPr lang="en-GB" sz="2000" dirty="0">
                <a:solidFill>
                  <a:srgbClr val="000000"/>
                </a:solidFill>
              </a:rPr>
              <a:t> </a:t>
            </a:r>
            <a:r>
              <a:rPr lang="en-GB" sz="2000" dirty="0" err="1">
                <a:solidFill>
                  <a:srgbClr val="000000"/>
                </a:solidFill>
              </a:rPr>
              <a:t>última</a:t>
            </a:r>
            <a:r>
              <a:rPr lang="en-GB" sz="2000" dirty="0">
                <a:solidFill>
                  <a:srgbClr val="000000"/>
                </a:solidFill>
              </a:rPr>
              <a:t> </a:t>
            </a:r>
            <a:r>
              <a:rPr lang="en-GB" sz="2000" dirty="0" err="1">
                <a:solidFill>
                  <a:srgbClr val="000000"/>
                </a:solidFill>
              </a:rPr>
              <a:t>vez</a:t>
            </a:r>
            <a:r>
              <a:rPr lang="en-GB" sz="2000" dirty="0">
                <a:solidFill>
                  <a:srgbClr val="000000"/>
                </a:solidFill>
              </a:rPr>
              <a:t> </a:t>
            </a:r>
            <a:r>
              <a:rPr lang="en-GB" sz="2000" dirty="0" err="1">
                <a:solidFill>
                  <a:srgbClr val="000000"/>
                </a:solidFill>
              </a:rPr>
              <a:t>em</a:t>
            </a:r>
            <a:r>
              <a:rPr lang="en-GB" sz="2000" dirty="0">
                <a:solidFill>
                  <a:srgbClr val="000000"/>
                </a:solidFill>
              </a:rPr>
              <a:t> que </a:t>
            </a:r>
            <a:r>
              <a:rPr lang="en-GB" sz="2000" dirty="0" err="1">
                <a:solidFill>
                  <a:srgbClr val="000000"/>
                </a:solidFill>
              </a:rPr>
              <a:t>você</a:t>
            </a:r>
            <a:r>
              <a:rPr lang="en-GB" sz="2000" dirty="0">
                <a:solidFill>
                  <a:srgbClr val="000000"/>
                </a:solidFill>
              </a:rPr>
              <a:t> </a:t>
            </a:r>
            <a:r>
              <a:rPr lang="en-GB" sz="2000" dirty="0" err="1">
                <a:solidFill>
                  <a:srgbClr val="000000"/>
                </a:solidFill>
              </a:rPr>
              <a:t>disse</a:t>
            </a:r>
            <a:r>
              <a:rPr lang="en-GB" sz="2000" dirty="0">
                <a:solidFill>
                  <a:srgbClr val="000000"/>
                </a:solidFill>
              </a:rPr>
              <a:t> “</a:t>
            </a:r>
            <a:r>
              <a:rPr lang="en-GB" sz="2000" dirty="0" err="1">
                <a:solidFill>
                  <a:srgbClr val="000000"/>
                </a:solidFill>
              </a:rPr>
              <a:t>não</a:t>
            </a:r>
            <a:r>
              <a:rPr lang="en-GB" sz="2000" dirty="0">
                <a:solidFill>
                  <a:srgbClr val="000000"/>
                </a:solidFill>
              </a:rPr>
              <a:t>” </a:t>
            </a:r>
            <a:r>
              <a:rPr lang="en-GB" sz="2000" dirty="0" err="1">
                <a:solidFill>
                  <a:srgbClr val="000000"/>
                </a:solidFill>
              </a:rPr>
              <a:t>ao</a:t>
            </a:r>
            <a:r>
              <a:rPr lang="en-GB" sz="2000" dirty="0">
                <a:solidFill>
                  <a:srgbClr val="000000"/>
                </a:solidFill>
              </a:rPr>
              <a:t> </a:t>
            </a:r>
            <a:r>
              <a:rPr lang="en-GB" sz="2000" dirty="0" err="1">
                <a:solidFill>
                  <a:srgbClr val="000000"/>
                </a:solidFill>
              </a:rPr>
              <a:t>pedido</a:t>
            </a:r>
            <a:r>
              <a:rPr lang="en-GB" sz="2000" dirty="0">
                <a:solidFill>
                  <a:srgbClr val="000000"/>
                </a:solidFill>
              </a:rPr>
              <a:t> de </a:t>
            </a:r>
            <a:r>
              <a:rPr lang="en-GB" sz="2000" dirty="0" err="1">
                <a:solidFill>
                  <a:srgbClr val="000000"/>
                </a:solidFill>
              </a:rPr>
              <a:t>uma</a:t>
            </a:r>
            <a:r>
              <a:rPr lang="en-GB" sz="2000" dirty="0">
                <a:solidFill>
                  <a:srgbClr val="000000"/>
                </a:solidFill>
              </a:rPr>
              <a:t> </a:t>
            </a:r>
            <a:r>
              <a:rPr lang="en-GB" sz="2000" dirty="0" err="1">
                <a:solidFill>
                  <a:srgbClr val="000000"/>
                </a:solidFill>
              </a:rPr>
              <a:t>pessoa</a:t>
            </a:r>
            <a:r>
              <a:rPr lang="en-GB" sz="2000" dirty="0">
                <a:solidFill>
                  <a:srgbClr val="000000"/>
                </a:solidFill>
              </a:rPr>
              <a:t> que </a:t>
            </a:r>
            <a:r>
              <a:rPr lang="en-GB" sz="2000" dirty="0" err="1">
                <a:solidFill>
                  <a:srgbClr val="000000"/>
                </a:solidFill>
              </a:rPr>
              <a:t>utiliza</a:t>
            </a:r>
            <a:r>
              <a:rPr lang="en-GB" sz="2000" dirty="0">
                <a:solidFill>
                  <a:srgbClr val="000000"/>
                </a:solidFill>
              </a:rPr>
              <a:t> o </a:t>
            </a:r>
            <a:r>
              <a:rPr lang="en-GB" sz="2000" dirty="0" err="1">
                <a:solidFill>
                  <a:srgbClr val="000000"/>
                </a:solidFill>
              </a:rPr>
              <a:t>serviço</a:t>
            </a:r>
            <a:r>
              <a:rPr lang="en-GB" sz="2000" dirty="0">
                <a:solidFill>
                  <a:srgbClr val="000000"/>
                </a:solidFill>
              </a:rPr>
              <a:t>. O que </a:t>
            </a:r>
            <a:r>
              <a:rPr lang="en-GB" sz="2000" dirty="0" err="1">
                <a:solidFill>
                  <a:srgbClr val="000000"/>
                </a:solidFill>
              </a:rPr>
              <a:t>você</a:t>
            </a:r>
            <a:r>
              <a:rPr lang="en-GB" sz="2000" dirty="0">
                <a:solidFill>
                  <a:srgbClr val="000000"/>
                </a:solidFill>
              </a:rPr>
              <a:t> </a:t>
            </a:r>
            <a:r>
              <a:rPr lang="en-GB" sz="2000" dirty="0" err="1">
                <a:solidFill>
                  <a:srgbClr val="000000"/>
                </a:solidFill>
              </a:rPr>
              <a:t>poderia</a:t>
            </a:r>
            <a:r>
              <a:rPr lang="en-GB" sz="2000" dirty="0">
                <a:solidFill>
                  <a:srgbClr val="000000"/>
                </a:solidFill>
              </a:rPr>
              <a:t> </a:t>
            </a:r>
            <a:r>
              <a:rPr lang="en-GB" sz="2000" dirty="0" err="1">
                <a:solidFill>
                  <a:srgbClr val="000000"/>
                </a:solidFill>
              </a:rPr>
              <a:t>ter</a:t>
            </a:r>
            <a:r>
              <a:rPr lang="en-GB" sz="2000" dirty="0">
                <a:solidFill>
                  <a:srgbClr val="000000"/>
                </a:solidFill>
              </a:rPr>
              <a:t> </a:t>
            </a:r>
            <a:r>
              <a:rPr lang="en-GB" sz="2000" dirty="0" err="1">
                <a:solidFill>
                  <a:srgbClr val="000000"/>
                </a:solidFill>
              </a:rPr>
              <a:t>feito</a:t>
            </a:r>
            <a:r>
              <a:rPr lang="en-GB" sz="2000" dirty="0">
                <a:solidFill>
                  <a:srgbClr val="000000"/>
                </a:solidFill>
              </a:rPr>
              <a:t> </a:t>
            </a:r>
            <a:r>
              <a:rPr lang="en-GB" sz="2000" dirty="0" err="1">
                <a:solidFill>
                  <a:srgbClr val="000000"/>
                </a:solidFill>
              </a:rPr>
              <a:t>diferente</a:t>
            </a:r>
            <a:r>
              <a:rPr lang="en-GB" sz="2000" dirty="0">
                <a:solidFill>
                  <a:srgbClr val="000000"/>
                </a:solidFill>
              </a:rPr>
              <a:t>? </a:t>
            </a:r>
          </a:p>
          <a:p>
            <a:pPr marL="171450" lvl="0" indent="-171450">
              <a:lnSpc>
                <a:spcPct val="115000"/>
              </a:lnSpc>
              <a:spcBef>
                <a:spcPts val="1000"/>
              </a:spcBef>
              <a:buClr>
                <a:srgbClr val="000000"/>
              </a:buClr>
              <a:buSzPts val="1200"/>
            </a:pPr>
            <a:r>
              <a:rPr lang="en-GB" sz="2000" b="1" dirty="0" err="1">
                <a:solidFill>
                  <a:srgbClr val="000000"/>
                </a:solidFill>
              </a:rPr>
              <a:t>Pergunta</a:t>
            </a:r>
            <a:r>
              <a:rPr lang="en-GB" sz="2000" b="1" dirty="0">
                <a:solidFill>
                  <a:srgbClr val="000000"/>
                </a:solidFill>
              </a:rPr>
              <a:t> para </a:t>
            </a:r>
            <a:r>
              <a:rPr lang="en-GB" sz="2000" b="1" dirty="0" err="1">
                <a:solidFill>
                  <a:srgbClr val="000000"/>
                </a:solidFill>
              </a:rPr>
              <a:t>parceiros</a:t>
            </a:r>
            <a:r>
              <a:rPr lang="en-GB" sz="2000" b="1" dirty="0">
                <a:solidFill>
                  <a:srgbClr val="000000"/>
                </a:solidFill>
              </a:rPr>
              <a:t>/</a:t>
            </a:r>
            <a:r>
              <a:rPr lang="en-GB" sz="2000" b="1" dirty="0" err="1">
                <a:solidFill>
                  <a:srgbClr val="000000"/>
                </a:solidFill>
              </a:rPr>
              <a:t>famílias</a:t>
            </a:r>
            <a:r>
              <a:rPr lang="en-GB" sz="2000" b="1" dirty="0">
                <a:solidFill>
                  <a:srgbClr val="000000"/>
                </a:solidFill>
              </a:rPr>
              <a:t>/</a:t>
            </a:r>
            <a:r>
              <a:rPr lang="en-GB" sz="2000" b="1" dirty="0" err="1">
                <a:solidFill>
                  <a:srgbClr val="000000"/>
                </a:solidFill>
              </a:rPr>
              <a:t>cuidadores</a:t>
            </a:r>
            <a:r>
              <a:rPr lang="en-GB" sz="2000" b="1" dirty="0">
                <a:solidFill>
                  <a:srgbClr val="000000"/>
                </a:solidFill>
              </a:rPr>
              <a:t>: </a:t>
            </a:r>
            <a:r>
              <a:rPr lang="en-GB" sz="2000" dirty="0">
                <a:solidFill>
                  <a:srgbClr val="000000"/>
                </a:solidFill>
              </a:rPr>
              <a:t>Pense </a:t>
            </a:r>
            <a:r>
              <a:rPr lang="en-GB" sz="2000" dirty="0" err="1">
                <a:solidFill>
                  <a:srgbClr val="000000"/>
                </a:solidFill>
              </a:rPr>
              <a:t>na</a:t>
            </a:r>
            <a:r>
              <a:rPr lang="en-GB" sz="2000" dirty="0">
                <a:solidFill>
                  <a:srgbClr val="000000"/>
                </a:solidFill>
              </a:rPr>
              <a:t> </a:t>
            </a:r>
            <a:r>
              <a:rPr lang="en-GB" sz="2000" dirty="0" err="1">
                <a:solidFill>
                  <a:srgbClr val="000000"/>
                </a:solidFill>
              </a:rPr>
              <a:t>última</a:t>
            </a:r>
            <a:r>
              <a:rPr lang="en-GB" sz="2000" dirty="0">
                <a:solidFill>
                  <a:srgbClr val="000000"/>
                </a:solidFill>
              </a:rPr>
              <a:t> </a:t>
            </a:r>
            <a:r>
              <a:rPr lang="en-GB" sz="2000" dirty="0" err="1">
                <a:solidFill>
                  <a:srgbClr val="000000"/>
                </a:solidFill>
              </a:rPr>
              <a:t>vez</a:t>
            </a:r>
            <a:r>
              <a:rPr lang="en-GB" sz="2000" dirty="0">
                <a:solidFill>
                  <a:srgbClr val="000000"/>
                </a:solidFill>
              </a:rPr>
              <a:t> </a:t>
            </a:r>
            <a:r>
              <a:rPr lang="en-GB" sz="2000" dirty="0" err="1">
                <a:solidFill>
                  <a:srgbClr val="000000"/>
                </a:solidFill>
              </a:rPr>
              <a:t>em</a:t>
            </a:r>
            <a:r>
              <a:rPr lang="en-GB" sz="2000" dirty="0">
                <a:solidFill>
                  <a:srgbClr val="000000"/>
                </a:solidFill>
              </a:rPr>
              <a:t> que </a:t>
            </a:r>
            <a:r>
              <a:rPr lang="en-GB" sz="2000" dirty="0" err="1">
                <a:solidFill>
                  <a:srgbClr val="000000"/>
                </a:solidFill>
              </a:rPr>
              <a:t>você</a:t>
            </a:r>
            <a:r>
              <a:rPr lang="en-GB" sz="2000" dirty="0">
                <a:solidFill>
                  <a:srgbClr val="000000"/>
                </a:solidFill>
              </a:rPr>
              <a:t> </a:t>
            </a:r>
            <a:r>
              <a:rPr lang="en-GB" sz="2000" dirty="0" err="1">
                <a:solidFill>
                  <a:srgbClr val="000000"/>
                </a:solidFill>
              </a:rPr>
              <a:t>disse</a:t>
            </a:r>
            <a:r>
              <a:rPr lang="en-GB" sz="2000" dirty="0">
                <a:solidFill>
                  <a:srgbClr val="000000"/>
                </a:solidFill>
              </a:rPr>
              <a:t> “</a:t>
            </a:r>
            <a:r>
              <a:rPr lang="en-GB" sz="2000" dirty="0" err="1">
                <a:solidFill>
                  <a:srgbClr val="000000"/>
                </a:solidFill>
              </a:rPr>
              <a:t>não</a:t>
            </a:r>
            <a:r>
              <a:rPr lang="en-GB" sz="2000" dirty="0">
                <a:solidFill>
                  <a:srgbClr val="000000"/>
                </a:solidFill>
              </a:rPr>
              <a:t>” </a:t>
            </a:r>
            <a:r>
              <a:rPr lang="en-GB" sz="2000" dirty="0" err="1">
                <a:solidFill>
                  <a:srgbClr val="000000"/>
                </a:solidFill>
              </a:rPr>
              <a:t>ao</a:t>
            </a:r>
            <a:r>
              <a:rPr lang="en-GB" sz="2000" dirty="0">
                <a:solidFill>
                  <a:srgbClr val="000000"/>
                </a:solidFill>
              </a:rPr>
              <a:t> </a:t>
            </a:r>
            <a:r>
              <a:rPr lang="en-GB" sz="2000" dirty="0" err="1">
                <a:solidFill>
                  <a:srgbClr val="000000"/>
                </a:solidFill>
              </a:rPr>
              <a:t>pedido</a:t>
            </a:r>
            <a:r>
              <a:rPr lang="en-GB" sz="2000" dirty="0">
                <a:solidFill>
                  <a:srgbClr val="000000"/>
                </a:solidFill>
              </a:rPr>
              <a:t> de </a:t>
            </a:r>
            <a:r>
              <a:rPr lang="en-GB" sz="2000" dirty="0" err="1">
                <a:solidFill>
                  <a:srgbClr val="000000"/>
                </a:solidFill>
              </a:rPr>
              <a:t>seu</a:t>
            </a:r>
            <a:r>
              <a:rPr lang="en-GB" sz="2000" dirty="0">
                <a:solidFill>
                  <a:srgbClr val="000000"/>
                </a:solidFill>
              </a:rPr>
              <a:t> </a:t>
            </a:r>
            <a:r>
              <a:rPr lang="en-GB" sz="2000" dirty="0" err="1">
                <a:solidFill>
                  <a:srgbClr val="000000"/>
                </a:solidFill>
              </a:rPr>
              <a:t>parente</a:t>
            </a:r>
            <a:r>
              <a:rPr lang="en-GB" sz="2000" dirty="0">
                <a:solidFill>
                  <a:srgbClr val="000000"/>
                </a:solidFill>
              </a:rPr>
              <a:t> com </a:t>
            </a:r>
            <a:r>
              <a:rPr lang="en-GB" sz="2000" dirty="0" err="1">
                <a:solidFill>
                  <a:srgbClr val="000000"/>
                </a:solidFill>
              </a:rPr>
              <a:t>uma</a:t>
            </a:r>
            <a:r>
              <a:rPr lang="en-GB" sz="2000" dirty="0">
                <a:solidFill>
                  <a:srgbClr val="000000"/>
                </a:solidFill>
              </a:rPr>
              <a:t> </a:t>
            </a:r>
            <a:r>
              <a:rPr lang="en-GB" sz="2000" dirty="0" err="1">
                <a:solidFill>
                  <a:srgbClr val="000000"/>
                </a:solidFill>
              </a:rPr>
              <a:t>deficiência</a:t>
            </a:r>
            <a:r>
              <a:rPr lang="en-GB" sz="2000" dirty="0">
                <a:solidFill>
                  <a:srgbClr val="000000"/>
                </a:solidFill>
              </a:rPr>
              <a:t> </a:t>
            </a:r>
            <a:r>
              <a:rPr lang="en-GB" sz="2000" dirty="0" err="1">
                <a:solidFill>
                  <a:srgbClr val="000000"/>
                </a:solidFill>
              </a:rPr>
              <a:t>psicossocial</a:t>
            </a:r>
            <a:r>
              <a:rPr lang="en-GB" sz="2000" dirty="0">
                <a:solidFill>
                  <a:srgbClr val="000000"/>
                </a:solidFill>
              </a:rPr>
              <a:t>, </a:t>
            </a:r>
            <a:r>
              <a:rPr lang="en-GB" sz="2000" dirty="0" err="1">
                <a:solidFill>
                  <a:srgbClr val="000000"/>
                </a:solidFill>
              </a:rPr>
              <a:t>intelectual</a:t>
            </a:r>
            <a:r>
              <a:rPr lang="en-GB" sz="2000" dirty="0">
                <a:solidFill>
                  <a:srgbClr val="000000"/>
                </a:solidFill>
              </a:rPr>
              <a:t> </a:t>
            </a:r>
            <a:r>
              <a:rPr lang="en-GB" sz="2000" dirty="0" err="1">
                <a:solidFill>
                  <a:srgbClr val="000000"/>
                </a:solidFill>
              </a:rPr>
              <a:t>ou</a:t>
            </a:r>
            <a:r>
              <a:rPr lang="en-GB" sz="2000" dirty="0">
                <a:solidFill>
                  <a:srgbClr val="000000"/>
                </a:solidFill>
              </a:rPr>
              <a:t> </a:t>
            </a:r>
            <a:r>
              <a:rPr lang="en-GB" sz="2000" dirty="0" err="1">
                <a:solidFill>
                  <a:srgbClr val="000000"/>
                </a:solidFill>
              </a:rPr>
              <a:t>cognitiva</a:t>
            </a:r>
            <a:r>
              <a:rPr lang="en-GB" sz="2000" dirty="0">
                <a:solidFill>
                  <a:srgbClr val="000000"/>
                </a:solidFill>
              </a:rPr>
              <a:t>. O que </a:t>
            </a:r>
            <a:r>
              <a:rPr lang="en-GB" sz="2000" dirty="0" err="1">
                <a:solidFill>
                  <a:srgbClr val="000000"/>
                </a:solidFill>
              </a:rPr>
              <a:t>você</a:t>
            </a:r>
            <a:r>
              <a:rPr lang="en-GB" sz="2000" dirty="0">
                <a:solidFill>
                  <a:srgbClr val="000000"/>
                </a:solidFill>
              </a:rPr>
              <a:t> </a:t>
            </a:r>
            <a:r>
              <a:rPr lang="en-GB" sz="2000" dirty="0" err="1">
                <a:solidFill>
                  <a:srgbClr val="000000"/>
                </a:solidFill>
              </a:rPr>
              <a:t>poderia</a:t>
            </a:r>
            <a:r>
              <a:rPr lang="en-GB" sz="2000" dirty="0">
                <a:solidFill>
                  <a:srgbClr val="000000"/>
                </a:solidFill>
              </a:rPr>
              <a:t> </a:t>
            </a:r>
            <a:r>
              <a:rPr lang="en-GB" sz="2000" dirty="0" err="1">
                <a:solidFill>
                  <a:srgbClr val="000000"/>
                </a:solidFill>
              </a:rPr>
              <a:t>ter</a:t>
            </a:r>
            <a:r>
              <a:rPr lang="en-GB" sz="2000" dirty="0">
                <a:solidFill>
                  <a:srgbClr val="000000"/>
                </a:solidFill>
              </a:rPr>
              <a:t> </a:t>
            </a:r>
            <a:r>
              <a:rPr lang="en-GB" sz="2000" dirty="0" err="1">
                <a:solidFill>
                  <a:srgbClr val="000000"/>
                </a:solidFill>
              </a:rPr>
              <a:t>feito</a:t>
            </a:r>
            <a:r>
              <a:rPr lang="en-GB" sz="2000" dirty="0">
                <a:solidFill>
                  <a:srgbClr val="000000"/>
                </a:solidFill>
              </a:rPr>
              <a:t> de </a:t>
            </a:r>
            <a:r>
              <a:rPr lang="en-GB" sz="2000" dirty="0" err="1">
                <a:solidFill>
                  <a:srgbClr val="000000"/>
                </a:solidFill>
              </a:rPr>
              <a:t>diferente</a:t>
            </a:r>
            <a:r>
              <a:rPr lang="en-GB" sz="2000" dirty="0">
                <a:solidFill>
                  <a:srgbClr val="000000"/>
                </a:solidFill>
              </a:rPr>
              <a:t>? </a:t>
            </a:r>
          </a:p>
          <a:p>
            <a:pPr marL="171450" lvl="0" indent="-171450">
              <a:lnSpc>
                <a:spcPct val="115000"/>
              </a:lnSpc>
              <a:spcBef>
                <a:spcPts val="1000"/>
              </a:spcBef>
              <a:buClr>
                <a:srgbClr val="000000"/>
              </a:buClr>
              <a:buSzPts val="1200"/>
            </a:pPr>
            <a:r>
              <a:rPr lang="en-GB" sz="2000" b="1" dirty="0" err="1">
                <a:solidFill>
                  <a:srgbClr val="000000"/>
                </a:solidFill>
              </a:rPr>
              <a:t>Perguntas</a:t>
            </a:r>
            <a:r>
              <a:rPr lang="en-GB" sz="2000" b="1" dirty="0">
                <a:solidFill>
                  <a:srgbClr val="000000"/>
                </a:solidFill>
              </a:rPr>
              <a:t> para </a:t>
            </a:r>
            <a:r>
              <a:rPr lang="en-GB" sz="2000" b="1" dirty="0" err="1">
                <a:solidFill>
                  <a:srgbClr val="000000"/>
                </a:solidFill>
              </a:rPr>
              <a:t>pessoas</a:t>
            </a:r>
            <a:r>
              <a:rPr lang="en-GB" sz="2000" b="1" dirty="0">
                <a:solidFill>
                  <a:srgbClr val="000000"/>
                </a:solidFill>
              </a:rPr>
              <a:t> que </a:t>
            </a:r>
            <a:r>
              <a:rPr lang="en-GB" sz="2000" b="1" dirty="0" err="1">
                <a:solidFill>
                  <a:srgbClr val="000000"/>
                </a:solidFill>
              </a:rPr>
              <a:t>utilizam</a:t>
            </a:r>
            <a:r>
              <a:rPr lang="en-GB" sz="2000" b="1" dirty="0">
                <a:solidFill>
                  <a:srgbClr val="000000"/>
                </a:solidFill>
              </a:rPr>
              <a:t> </a:t>
            </a:r>
            <a:r>
              <a:rPr lang="en-GB" sz="2000" b="1" dirty="0" err="1">
                <a:solidFill>
                  <a:srgbClr val="000000"/>
                </a:solidFill>
              </a:rPr>
              <a:t>serviços</a:t>
            </a:r>
            <a:r>
              <a:rPr lang="en-GB" sz="2000" b="1" dirty="0">
                <a:solidFill>
                  <a:srgbClr val="000000"/>
                </a:solidFill>
              </a:rPr>
              <a:t>: </a:t>
            </a:r>
            <a:r>
              <a:rPr lang="en-GB" sz="2000" dirty="0">
                <a:solidFill>
                  <a:srgbClr val="000000"/>
                </a:solidFill>
              </a:rPr>
              <a:t>Pense </a:t>
            </a:r>
            <a:r>
              <a:rPr lang="en-GB" sz="2000" dirty="0" err="1">
                <a:solidFill>
                  <a:srgbClr val="000000"/>
                </a:solidFill>
              </a:rPr>
              <a:t>na</a:t>
            </a:r>
            <a:r>
              <a:rPr lang="en-GB" sz="2000" dirty="0">
                <a:solidFill>
                  <a:srgbClr val="000000"/>
                </a:solidFill>
              </a:rPr>
              <a:t> </a:t>
            </a:r>
            <a:r>
              <a:rPr lang="en-GB" sz="2000" dirty="0" err="1">
                <a:solidFill>
                  <a:srgbClr val="000000"/>
                </a:solidFill>
              </a:rPr>
              <a:t>última</a:t>
            </a:r>
            <a:r>
              <a:rPr lang="en-GB" sz="2000" dirty="0">
                <a:solidFill>
                  <a:srgbClr val="000000"/>
                </a:solidFill>
              </a:rPr>
              <a:t> </a:t>
            </a:r>
            <a:r>
              <a:rPr lang="en-GB" sz="2000" dirty="0" err="1">
                <a:solidFill>
                  <a:srgbClr val="000000"/>
                </a:solidFill>
              </a:rPr>
              <a:t>vez</a:t>
            </a:r>
            <a:r>
              <a:rPr lang="en-GB" sz="2000" dirty="0">
                <a:solidFill>
                  <a:srgbClr val="000000"/>
                </a:solidFill>
              </a:rPr>
              <a:t> </a:t>
            </a:r>
            <a:r>
              <a:rPr lang="en-GB" sz="2000" dirty="0" err="1">
                <a:solidFill>
                  <a:srgbClr val="000000"/>
                </a:solidFill>
              </a:rPr>
              <a:t>em</a:t>
            </a:r>
            <a:r>
              <a:rPr lang="en-GB" sz="2000" dirty="0">
                <a:solidFill>
                  <a:srgbClr val="000000"/>
                </a:solidFill>
              </a:rPr>
              <a:t> que um </a:t>
            </a:r>
            <a:r>
              <a:rPr lang="en-GB" sz="2000" dirty="0" err="1">
                <a:solidFill>
                  <a:srgbClr val="000000"/>
                </a:solidFill>
              </a:rPr>
              <a:t>membro</a:t>
            </a:r>
            <a:r>
              <a:rPr lang="en-GB" sz="2000" dirty="0">
                <a:solidFill>
                  <a:srgbClr val="000000"/>
                </a:solidFill>
              </a:rPr>
              <a:t> da equipe </a:t>
            </a:r>
            <a:r>
              <a:rPr lang="en-GB" sz="2000" dirty="0" err="1">
                <a:solidFill>
                  <a:srgbClr val="000000"/>
                </a:solidFill>
              </a:rPr>
              <a:t>ou</a:t>
            </a:r>
            <a:r>
              <a:rPr lang="en-GB" sz="2000" dirty="0">
                <a:solidFill>
                  <a:srgbClr val="000000"/>
                </a:solidFill>
              </a:rPr>
              <a:t> </a:t>
            </a:r>
            <a:r>
              <a:rPr lang="en-GB" sz="2000" dirty="0" err="1">
                <a:solidFill>
                  <a:srgbClr val="000000"/>
                </a:solidFill>
              </a:rPr>
              <a:t>parceiro</a:t>
            </a:r>
            <a:r>
              <a:rPr lang="en-GB" sz="2000" dirty="0">
                <a:solidFill>
                  <a:srgbClr val="000000"/>
                </a:solidFill>
              </a:rPr>
              <a:t>/</a:t>
            </a:r>
            <a:r>
              <a:rPr lang="en-GB" sz="2000" dirty="0" err="1">
                <a:solidFill>
                  <a:srgbClr val="000000"/>
                </a:solidFill>
              </a:rPr>
              <a:t>parente</a:t>
            </a:r>
            <a:r>
              <a:rPr lang="en-GB" sz="2000" dirty="0">
                <a:solidFill>
                  <a:srgbClr val="000000"/>
                </a:solidFill>
              </a:rPr>
              <a:t> </a:t>
            </a:r>
            <a:r>
              <a:rPr lang="en-GB" sz="2000" dirty="0" err="1">
                <a:solidFill>
                  <a:srgbClr val="000000"/>
                </a:solidFill>
              </a:rPr>
              <a:t>disse</a:t>
            </a:r>
            <a:r>
              <a:rPr lang="en-GB" sz="2000" dirty="0">
                <a:solidFill>
                  <a:srgbClr val="000000"/>
                </a:solidFill>
              </a:rPr>
              <a:t> “</a:t>
            </a:r>
            <a:r>
              <a:rPr lang="en-GB" sz="2000" dirty="0" err="1">
                <a:solidFill>
                  <a:srgbClr val="000000"/>
                </a:solidFill>
              </a:rPr>
              <a:t>não</a:t>
            </a:r>
            <a:r>
              <a:rPr lang="en-GB" sz="2000" dirty="0">
                <a:solidFill>
                  <a:srgbClr val="000000"/>
                </a:solidFill>
              </a:rPr>
              <a:t>” à </a:t>
            </a:r>
            <a:r>
              <a:rPr lang="en-GB" sz="2000" dirty="0" err="1">
                <a:solidFill>
                  <a:srgbClr val="000000"/>
                </a:solidFill>
              </a:rPr>
              <a:t>sua</a:t>
            </a:r>
            <a:r>
              <a:rPr lang="en-GB" sz="2000" dirty="0">
                <a:solidFill>
                  <a:srgbClr val="000000"/>
                </a:solidFill>
              </a:rPr>
              <a:t> </a:t>
            </a:r>
            <a:r>
              <a:rPr lang="en-GB" sz="2000" dirty="0" err="1">
                <a:solidFill>
                  <a:srgbClr val="000000"/>
                </a:solidFill>
              </a:rPr>
              <a:t>solicitação</a:t>
            </a:r>
            <a:r>
              <a:rPr lang="en-GB" sz="2000" dirty="0">
                <a:solidFill>
                  <a:srgbClr val="000000"/>
                </a:solidFill>
              </a:rPr>
              <a:t>. O que </a:t>
            </a:r>
            <a:r>
              <a:rPr lang="en-GB" sz="2000" dirty="0" err="1">
                <a:solidFill>
                  <a:srgbClr val="000000"/>
                </a:solidFill>
              </a:rPr>
              <a:t>poderia</a:t>
            </a:r>
            <a:r>
              <a:rPr lang="en-GB" sz="2000" dirty="0">
                <a:solidFill>
                  <a:srgbClr val="000000"/>
                </a:solidFill>
              </a:rPr>
              <a:t> </a:t>
            </a:r>
            <a:r>
              <a:rPr lang="en-GB" sz="2000" dirty="0" err="1">
                <a:solidFill>
                  <a:srgbClr val="000000"/>
                </a:solidFill>
              </a:rPr>
              <a:t>ter</a:t>
            </a:r>
            <a:r>
              <a:rPr lang="en-GB" sz="2000" dirty="0">
                <a:solidFill>
                  <a:srgbClr val="000000"/>
                </a:solidFill>
              </a:rPr>
              <a:t> </a:t>
            </a:r>
            <a:r>
              <a:rPr lang="en-GB" sz="2000" dirty="0" err="1">
                <a:solidFill>
                  <a:srgbClr val="000000"/>
                </a:solidFill>
              </a:rPr>
              <a:t>sido</a:t>
            </a:r>
            <a:r>
              <a:rPr lang="en-GB" sz="2000" dirty="0">
                <a:solidFill>
                  <a:srgbClr val="000000"/>
                </a:solidFill>
              </a:rPr>
              <a:t> </a:t>
            </a:r>
            <a:r>
              <a:rPr lang="en-GB" sz="2000" dirty="0" err="1">
                <a:solidFill>
                  <a:srgbClr val="000000"/>
                </a:solidFill>
              </a:rPr>
              <a:t>feito</a:t>
            </a:r>
            <a:r>
              <a:rPr lang="en-GB" sz="2000" dirty="0">
                <a:solidFill>
                  <a:srgbClr val="000000"/>
                </a:solidFill>
              </a:rPr>
              <a:t> de </a:t>
            </a:r>
            <a:r>
              <a:rPr lang="en-GB" sz="2000" dirty="0" err="1">
                <a:solidFill>
                  <a:srgbClr val="000000"/>
                </a:solidFill>
              </a:rPr>
              <a:t>maneira</a:t>
            </a:r>
            <a:r>
              <a:rPr lang="en-GB" sz="2000" dirty="0">
                <a:solidFill>
                  <a:srgbClr val="000000"/>
                </a:solidFill>
              </a:rPr>
              <a:t> </a:t>
            </a:r>
            <a:r>
              <a:rPr lang="en-GB" sz="2000" dirty="0" err="1">
                <a:solidFill>
                  <a:srgbClr val="000000"/>
                </a:solidFill>
              </a:rPr>
              <a:t>diferente</a:t>
            </a:r>
            <a:r>
              <a:rPr lang="en-GB" sz="2000" dirty="0">
                <a:solidFill>
                  <a:srgbClr val="000000"/>
                </a:solidFill>
              </a:rPr>
              <a:t>? </a:t>
            </a:r>
          </a:p>
        </p:txBody>
      </p:sp>
      <p:sp>
        <p:nvSpPr>
          <p:cNvPr id="894" name="Google Shape;894;p111"/>
          <p:cNvSpPr txBox="1">
            <a:spLocks noGrp="1"/>
          </p:cNvSpPr>
          <p:nvPr>
            <p:ph type="title"/>
          </p:nvPr>
        </p:nvSpPr>
        <p:spPr>
          <a:xfrm>
            <a:off x="0" y="506412"/>
            <a:ext cx="12191999" cy="432000"/>
          </a:xfrm>
          <a:prstGeom prst="rect">
            <a:avLst/>
          </a:prstGeom>
          <a:noFill/>
          <a:ln>
            <a:noFill/>
          </a:ln>
        </p:spPr>
        <p:txBody>
          <a:bodyPr spcFirstLastPara="1" wrap="square" lIns="91425" tIns="45700" rIns="91425" bIns="45700" anchor="t" anchorCtr="0">
            <a:noAutofit/>
          </a:bodyPr>
          <a:lstStyle/>
          <a:p>
            <a:pPr algn="ctr"/>
            <a:r>
              <a:rPr lang="en-GB" dirty="0"/>
              <a:t>Exercício 7.1: </a:t>
            </a:r>
            <a:r>
              <a:rPr lang="pt-BR" dirty="0"/>
              <a:t>Criando uma cultura de “dizer sim” e “posso fazer” no serviço de saúde mental e serviço social </a:t>
            </a:r>
            <a:r>
              <a:rPr lang="en-GB" dirty="0"/>
              <a:t>- 1</a:t>
            </a:r>
            <a:endParaRP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112"/>
          <p:cNvSpPr txBox="1">
            <a:spLocks noGrp="1"/>
          </p:cNvSpPr>
          <p:nvPr>
            <p:ph type="body" idx="2"/>
          </p:nvPr>
        </p:nvSpPr>
        <p:spPr>
          <a:xfrm>
            <a:off x="417755" y="2588874"/>
            <a:ext cx="11174412" cy="1738197"/>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que é </a:t>
            </a:r>
            <a:r>
              <a:rPr lang="en-GB" sz="2000" dirty="0" err="1"/>
              <a:t>necessário</a:t>
            </a:r>
            <a:r>
              <a:rPr lang="en-GB" sz="2000" dirty="0"/>
              <a:t> para </a:t>
            </a:r>
            <a:r>
              <a:rPr lang="en-GB" sz="2000" dirty="0" err="1"/>
              <a:t>criar</a:t>
            </a:r>
            <a:r>
              <a:rPr lang="en-GB" sz="2000" dirty="0"/>
              <a:t> uma </a:t>
            </a:r>
            <a:r>
              <a:rPr lang="en-GB" sz="2000" dirty="0" err="1"/>
              <a:t>cultura</a:t>
            </a:r>
            <a:r>
              <a:rPr lang="en-GB" sz="2000" dirty="0"/>
              <a:t> de “</a:t>
            </a:r>
            <a:r>
              <a:rPr lang="en-GB" sz="2000" dirty="0" err="1"/>
              <a:t>dizer</a:t>
            </a:r>
            <a:r>
              <a:rPr lang="en-GB" sz="2000" dirty="0"/>
              <a:t> sim” em um </a:t>
            </a:r>
            <a:r>
              <a:rPr lang="en-GB" sz="2000" dirty="0" err="1"/>
              <a:t>serviço</a:t>
            </a:r>
            <a:r>
              <a:rPr lang="en-GB" sz="2000" dirty="0"/>
              <a:t> de saúde mental ou social?</a:t>
            </a:r>
            <a:endParaRPr sz="2000" dirty="0"/>
          </a:p>
          <a:p>
            <a:pPr marL="285750" lvl="0" indent="-285750" algn="just" rtl="0">
              <a:lnSpc>
                <a:spcPct val="100000"/>
              </a:lnSpc>
              <a:spcBef>
                <a:spcPts val="600"/>
              </a:spcBef>
              <a:spcAft>
                <a:spcPts val="0"/>
              </a:spcAft>
              <a:buSzPts val="2200"/>
              <a:buChar char="•"/>
            </a:pPr>
            <a:r>
              <a:rPr lang="en-GB" sz="2000" dirty="0"/>
              <a:t>Como </a:t>
            </a:r>
            <a:r>
              <a:rPr lang="en-GB" sz="2000" dirty="0" err="1"/>
              <a:t>os</a:t>
            </a:r>
            <a:r>
              <a:rPr lang="en-GB" sz="2000" dirty="0"/>
              <a:t> </a:t>
            </a:r>
            <a:r>
              <a:rPr lang="en-GB" sz="2000" dirty="0" err="1"/>
              <a:t>profissionais</a:t>
            </a:r>
            <a:r>
              <a:rPr lang="en-GB" sz="2000" dirty="0"/>
              <a:t>, as pessoas que </a:t>
            </a:r>
            <a:r>
              <a:rPr lang="en-GB" sz="2000" dirty="0" err="1"/>
              <a:t>utilizam</a:t>
            </a:r>
            <a:r>
              <a:rPr lang="en-GB" sz="2000" dirty="0"/>
              <a:t> o </a:t>
            </a:r>
            <a:r>
              <a:rPr lang="en-GB" sz="2000" dirty="0" err="1"/>
              <a:t>serviço</a:t>
            </a:r>
            <a:r>
              <a:rPr lang="en-GB" sz="2000" dirty="0"/>
              <a:t>, as </a:t>
            </a:r>
            <a:r>
              <a:rPr lang="en-GB" sz="2000" dirty="0" err="1"/>
              <a:t>famílias</a:t>
            </a:r>
            <a:r>
              <a:rPr lang="en-GB" sz="2000" dirty="0"/>
              <a:t> e </a:t>
            </a:r>
            <a:r>
              <a:rPr lang="en-GB" sz="2000" dirty="0" err="1"/>
              <a:t>os</a:t>
            </a:r>
            <a:r>
              <a:rPr lang="en-GB" sz="2000" dirty="0"/>
              <a:t> </a:t>
            </a:r>
            <a:r>
              <a:rPr lang="en-GB" sz="2000" dirty="0" err="1"/>
              <a:t>parceiros</a:t>
            </a:r>
            <a:r>
              <a:rPr lang="en-GB" sz="2000" dirty="0"/>
              <a:t> de </a:t>
            </a:r>
            <a:r>
              <a:rPr lang="en-GB" sz="2000" dirty="0" err="1"/>
              <a:t>cuidados</a:t>
            </a:r>
            <a:r>
              <a:rPr lang="en-GB" sz="2000" dirty="0"/>
              <a:t>, entre outros, </a:t>
            </a:r>
            <a:r>
              <a:rPr lang="en-GB" sz="2000" dirty="0" err="1"/>
              <a:t>podem</a:t>
            </a:r>
            <a:r>
              <a:rPr lang="en-GB" sz="2000" dirty="0"/>
              <a:t> ser </a:t>
            </a:r>
            <a:r>
              <a:rPr lang="en-GB" sz="2000" dirty="0" err="1"/>
              <a:t>envolvidos</a:t>
            </a:r>
            <a:r>
              <a:rPr lang="en-GB" sz="2000" dirty="0"/>
              <a:t> </a:t>
            </a:r>
            <a:r>
              <a:rPr lang="en-GB" sz="2000" dirty="0" err="1"/>
              <a:t>nesse</a:t>
            </a:r>
            <a:r>
              <a:rPr lang="en-GB" sz="2000" dirty="0"/>
              <a:t> processo?</a:t>
            </a:r>
            <a:endParaRPr sz="2000" dirty="0"/>
          </a:p>
          <a:p>
            <a:pPr marL="285750" lvl="0" indent="-285750" algn="just" rtl="0">
              <a:lnSpc>
                <a:spcPct val="100000"/>
              </a:lnSpc>
              <a:spcBef>
                <a:spcPts val="600"/>
              </a:spcBef>
              <a:spcAft>
                <a:spcPts val="0"/>
              </a:spcAft>
              <a:buSzPts val="2200"/>
              <a:buChar char="•"/>
            </a:pPr>
            <a:r>
              <a:rPr lang="en-GB" sz="2000" dirty="0"/>
              <a:t>Que </a:t>
            </a:r>
            <a:r>
              <a:rPr lang="en-GB" sz="2000" dirty="0" err="1"/>
              <a:t>competências</a:t>
            </a:r>
            <a:r>
              <a:rPr lang="en-GB" sz="2000" dirty="0"/>
              <a:t> </a:t>
            </a:r>
            <a:r>
              <a:rPr lang="en-GB" sz="2000" dirty="0" err="1"/>
              <a:t>seriam</a:t>
            </a:r>
            <a:r>
              <a:rPr lang="en-GB" sz="2000" dirty="0"/>
              <a:t> </a:t>
            </a:r>
            <a:r>
              <a:rPr lang="en-GB" sz="2000" dirty="0" err="1"/>
              <a:t>necessárias</a:t>
            </a:r>
            <a:r>
              <a:rPr lang="en-GB" sz="2000" dirty="0"/>
              <a:t> para </a:t>
            </a:r>
            <a:r>
              <a:rPr lang="en-GB" sz="2000" dirty="0" err="1"/>
              <a:t>criar</a:t>
            </a:r>
            <a:r>
              <a:rPr lang="en-GB" sz="2000" dirty="0"/>
              <a:t> ou </a:t>
            </a:r>
            <a:r>
              <a:rPr lang="en-GB" sz="2000" dirty="0" err="1"/>
              <a:t>melhorar</a:t>
            </a:r>
            <a:r>
              <a:rPr lang="en-GB" sz="2000" dirty="0"/>
              <a:t> uma </a:t>
            </a:r>
            <a:r>
              <a:rPr lang="en-GB" sz="2000" dirty="0" err="1"/>
              <a:t>cultura</a:t>
            </a:r>
            <a:r>
              <a:rPr lang="en-GB" sz="2000" dirty="0"/>
              <a:t> de “</a:t>
            </a:r>
            <a:r>
              <a:rPr lang="en-GB" sz="2000" dirty="0" err="1"/>
              <a:t>dizer</a:t>
            </a:r>
            <a:r>
              <a:rPr lang="en-GB" sz="2000" dirty="0"/>
              <a:t> sim”?</a:t>
            </a:r>
            <a:endParaRPr sz="2000" dirty="0"/>
          </a:p>
        </p:txBody>
      </p:sp>
      <p:sp>
        <p:nvSpPr>
          <p:cNvPr id="901" name="Google Shape;901;p112"/>
          <p:cNvSpPr txBox="1">
            <a:spLocks noGrp="1"/>
          </p:cNvSpPr>
          <p:nvPr>
            <p:ph type="title"/>
          </p:nvPr>
        </p:nvSpPr>
        <p:spPr>
          <a:xfrm>
            <a:off x="417754" y="506412"/>
            <a:ext cx="11583745" cy="432000"/>
          </a:xfrm>
          <a:prstGeom prst="rect">
            <a:avLst/>
          </a:prstGeom>
          <a:noFill/>
          <a:ln>
            <a:noFill/>
          </a:ln>
        </p:spPr>
        <p:txBody>
          <a:bodyPr spcFirstLastPara="1" wrap="square" lIns="91425" tIns="45700" rIns="91425" bIns="45700" anchor="t" anchorCtr="0">
            <a:noAutofit/>
          </a:bodyPr>
          <a:lstStyle/>
          <a:p>
            <a:pPr algn="ctr">
              <a:buSzPct val="100000"/>
            </a:pPr>
            <a:r>
              <a:rPr lang="en-GB" dirty="0"/>
              <a:t>Exercício 7.1: </a:t>
            </a:r>
            <a:r>
              <a:rPr lang="pt-BR" dirty="0"/>
              <a:t>Criando uma cultura de “dizer sim” e “posso fazer” no serviço de saúde mental e serviço social </a:t>
            </a:r>
            <a:r>
              <a:rPr lang="en-GB" dirty="0"/>
              <a:t>- 2</a:t>
            </a:r>
            <a:endParaRP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113"/>
          <p:cNvSpPr txBox="1">
            <a:spLocks noGrp="1"/>
          </p:cNvSpPr>
          <p:nvPr>
            <p:ph type="title"/>
          </p:nvPr>
        </p:nvSpPr>
        <p:spPr>
          <a:xfrm>
            <a:off x="507205" y="2313946"/>
            <a:ext cx="11396323" cy="432000"/>
          </a:xfrm>
          <a:prstGeom prst="rect">
            <a:avLst/>
          </a:prstGeom>
          <a:noFill/>
          <a:ln>
            <a:noFill/>
          </a:ln>
        </p:spPr>
        <p:txBody>
          <a:bodyPr spcFirstLastPara="1" wrap="square" lIns="91425" tIns="45700" rIns="91425" bIns="45700" anchor="t" anchorCtr="0">
            <a:normAutofit fontScale="90000"/>
          </a:bodyPr>
          <a:lstStyle/>
          <a:p>
            <a:pPr algn="ctr">
              <a:lnSpc>
                <a:spcPct val="100000"/>
              </a:lnSpc>
              <a:buSzPct val="100000"/>
            </a:pPr>
            <a:r>
              <a:rPr lang="en-GB" sz="4400" dirty="0"/>
              <a:t>Tema 8: Ambientes de </a:t>
            </a:r>
            <a:r>
              <a:rPr lang="en-GB" sz="4400" dirty="0" err="1"/>
              <a:t>apoio</a:t>
            </a:r>
            <a:r>
              <a:rPr lang="en-GB" sz="4400" dirty="0"/>
              <a:t> e </a:t>
            </a:r>
            <a:r>
              <a:rPr lang="en-GB" sz="4400" dirty="0" err="1"/>
              <a:t>uso</a:t>
            </a:r>
            <a:r>
              <a:rPr lang="en-GB" sz="4400" dirty="0"/>
              <a:t> de salas de </a:t>
            </a:r>
            <a:r>
              <a:rPr lang="en-GB" sz="4400" dirty="0" err="1"/>
              <a:t>acolhimento</a:t>
            </a:r>
            <a:r>
              <a:rPr lang="en-GB" sz="4400" dirty="0"/>
              <a:t> </a:t>
            </a:r>
            <a:br>
              <a:rPr lang="en-GB" sz="4400" dirty="0"/>
            </a:br>
            <a:br>
              <a:rPr lang="en-GB" dirty="0"/>
            </a:br>
            <a:endParaRPr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114"/>
          <p:cNvSpPr txBox="1">
            <a:spLocks noGrp="1"/>
          </p:cNvSpPr>
          <p:nvPr>
            <p:ph type="body" idx="2"/>
          </p:nvPr>
        </p:nvSpPr>
        <p:spPr>
          <a:xfrm>
            <a:off x="508794" y="1511188"/>
            <a:ext cx="11174412" cy="3289412"/>
          </a:xfrm>
          <a:prstGeom prst="rect">
            <a:avLst/>
          </a:prstGeom>
          <a:noFill/>
          <a:ln>
            <a:noFill/>
          </a:ln>
        </p:spPr>
        <p:txBody>
          <a:bodyPr spcFirstLastPara="1" wrap="square" lIns="91425" tIns="45700" rIns="91425" bIns="45700" anchor="t" anchorCtr="0">
            <a:normAutofit lnSpcReduction="10000"/>
          </a:bodyPr>
          <a:lstStyle/>
          <a:p>
            <a:pPr marL="285750" lvl="0" indent="-285750" algn="just" rtl="0">
              <a:lnSpc>
                <a:spcPct val="110000"/>
              </a:lnSpc>
              <a:spcBef>
                <a:spcPts val="600"/>
              </a:spcBef>
              <a:spcAft>
                <a:spcPts val="0"/>
              </a:spcAft>
              <a:buSzPts val="2200"/>
              <a:buChar char="•"/>
            </a:pPr>
            <a:r>
              <a:rPr lang="en-GB" sz="2000" dirty="0"/>
              <a:t> O </a:t>
            </a:r>
            <a:r>
              <a:rPr lang="en-GB" sz="2000" dirty="0" err="1"/>
              <a:t>ambiente</a:t>
            </a:r>
            <a:r>
              <a:rPr lang="en-GB" sz="2000" dirty="0"/>
              <a:t> de um </a:t>
            </a:r>
            <a:r>
              <a:rPr lang="en-GB" sz="2000" dirty="0" err="1"/>
              <a:t>serviço</a:t>
            </a:r>
            <a:r>
              <a:rPr lang="en-GB" sz="2000" dirty="0"/>
              <a:t> </a:t>
            </a:r>
            <a:r>
              <a:rPr lang="en-GB" sz="2000" dirty="0" err="1"/>
              <a:t>pode</a:t>
            </a:r>
            <a:r>
              <a:rPr lang="en-GB" sz="2000" dirty="0"/>
              <a:t> </a:t>
            </a:r>
            <a:r>
              <a:rPr lang="en-GB" sz="2000" dirty="0" err="1"/>
              <a:t>desempenhar</a:t>
            </a:r>
            <a:r>
              <a:rPr lang="en-GB" sz="2000" dirty="0"/>
              <a:t> um </a:t>
            </a:r>
            <a:r>
              <a:rPr lang="en-GB" sz="2000" dirty="0" err="1"/>
              <a:t>papel</a:t>
            </a:r>
            <a:r>
              <a:rPr lang="en-GB" sz="2000" dirty="0"/>
              <a:t> importante no </a:t>
            </a:r>
            <a:r>
              <a:rPr lang="en-GB" sz="2000" dirty="0" err="1"/>
              <a:t>aumento</a:t>
            </a:r>
            <a:r>
              <a:rPr lang="en-GB" sz="2000" dirty="0"/>
              <a:t> ou na </a:t>
            </a:r>
            <a:r>
              <a:rPr lang="en-GB" sz="2000" dirty="0" err="1"/>
              <a:t>redução</a:t>
            </a:r>
            <a:r>
              <a:rPr lang="en-GB" sz="2000" dirty="0"/>
              <a:t> das </a:t>
            </a:r>
            <a:r>
              <a:rPr lang="en-GB" sz="2000" dirty="0" err="1"/>
              <a:t>tensões</a:t>
            </a:r>
            <a:r>
              <a:rPr lang="en-GB" sz="2000" dirty="0"/>
              <a:t>.</a:t>
            </a:r>
            <a:endParaRPr sz="2000" dirty="0"/>
          </a:p>
          <a:p>
            <a:pPr marL="285750" lvl="0" indent="-285750" algn="just" rtl="0">
              <a:lnSpc>
                <a:spcPct val="110000"/>
              </a:lnSpc>
              <a:spcBef>
                <a:spcPts val="600"/>
              </a:spcBef>
              <a:spcAft>
                <a:spcPts val="0"/>
              </a:spcAft>
              <a:buSzPts val="2200"/>
              <a:buChar char="•"/>
            </a:pPr>
            <a:r>
              <a:rPr lang="en-GB" sz="2000" dirty="0"/>
              <a:t>Um </a:t>
            </a:r>
            <a:r>
              <a:rPr lang="en-GB" sz="2000" dirty="0" err="1"/>
              <a:t>ambiente</a:t>
            </a:r>
            <a:r>
              <a:rPr lang="en-GB" sz="2000" dirty="0"/>
              <a:t> </a:t>
            </a:r>
            <a:r>
              <a:rPr lang="en-GB" sz="2000" dirty="0" err="1"/>
              <a:t>coercitivo</a:t>
            </a:r>
            <a:r>
              <a:rPr lang="en-GB" sz="2000" dirty="0"/>
              <a:t> ou </a:t>
            </a:r>
            <a:r>
              <a:rPr lang="en-GB" sz="2000" dirty="0" err="1"/>
              <a:t>opressivo</a:t>
            </a:r>
            <a:r>
              <a:rPr lang="en-GB" sz="2000" dirty="0"/>
              <a:t> </a:t>
            </a:r>
            <a:r>
              <a:rPr lang="en-GB" sz="2000" dirty="0" err="1"/>
              <a:t>pode</a:t>
            </a:r>
            <a:r>
              <a:rPr lang="en-GB" sz="2000" dirty="0"/>
              <a:t> </a:t>
            </a:r>
            <a:r>
              <a:rPr lang="en-GB" sz="2000" dirty="0" err="1"/>
              <a:t>aumentar</a:t>
            </a:r>
            <a:r>
              <a:rPr lang="en-GB" sz="2000" dirty="0"/>
              <a:t> </a:t>
            </a:r>
            <a:r>
              <a:rPr lang="en-GB" sz="2000" dirty="0" err="1"/>
              <a:t>os</a:t>
            </a:r>
            <a:r>
              <a:rPr lang="en-GB" sz="2000" dirty="0"/>
              <a:t> </a:t>
            </a:r>
            <a:r>
              <a:rPr lang="en-GB" sz="2000" dirty="0" err="1"/>
              <a:t>conflitos</a:t>
            </a:r>
            <a:r>
              <a:rPr lang="en-GB" sz="2000" dirty="0"/>
              <a:t> e a </a:t>
            </a:r>
            <a:r>
              <a:rPr lang="en-GB" sz="2000" dirty="0" err="1"/>
              <a:t>escalada</a:t>
            </a:r>
            <a:r>
              <a:rPr lang="en-GB" sz="2000" dirty="0"/>
              <a:t>, </a:t>
            </a:r>
            <a:r>
              <a:rPr lang="en-GB" sz="2000" dirty="0" err="1"/>
              <a:t>enquanto</a:t>
            </a:r>
            <a:r>
              <a:rPr lang="en-GB" sz="2000" dirty="0"/>
              <a:t> um </a:t>
            </a:r>
            <a:r>
              <a:rPr lang="en-GB" sz="2000" dirty="0" err="1"/>
              <a:t>ambiente</a:t>
            </a:r>
            <a:r>
              <a:rPr lang="en-GB" sz="2000" dirty="0"/>
              <a:t> </a:t>
            </a:r>
            <a:r>
              <a:rPr lang="en-GB" sz="2000" dirty="0" err="1"/>
              <a:t>confortável</a:t>
            </a:r>
            <a:r>
              <a:rPr lang="en-GB" sz="2000" dirty="0"/>
              <a:t> e </a:t>
            </a:r>
            <a:r>
              <a:rPr lang="en-GB" sz="2000" dirty="0" err="1"/>
              <a:t>acolhedor</a:t>
            </a:r>
            <a:r>
              <a:rPr lang="en-GB" sz="2000" dirty="0"/>
              <a:t> </a:t>
            </a:r>
            <a:r>
              <a:rPr lang="en-GB" sz="2000" dirty="0" err="1"/>
              <a:t>pode</a:t>
            </a:r>
            <a:r>
              <a:rPr lang="en-GB" sz="2000" dirty="0"/>
              <a:t> </a:t>
            </a:r>
            <a:r>
              <a:rPr lang="en-GB" sz="2000" dirty="0" err="1"/>
              <a:t>promover</a:t>
            </a:r>
            <a:r>
              <a:rPr lang="en-GB" sz="2000" dirty="0"/>
              <a:t> e </a:t>
            </a:r>
            <a:r>
              <a:rPr lang="en-GB" sz="2000" dirty="0" err="1"/>
              <a:t>apoiar</a:t>
            </a:r>
            <a:r>
              <a:rPr lang="en-GB" sz="2000" dirty="0"/>
              <a:t> a </a:t>
            </a:r>
            <a:r>
              <a:rPr lang="en-GB" sz="2000" dirty="0" err="1"/>
              <a:t>recuperação</a:t>
            </a:r>
            <a:r>
              <a:rPr lang="en-GB" sz="2000" dirty="0"/>
              <a:t>, o </a:t>
            </a:r>
            <a:r>
              <a:rPr lang="en-GB" sz="2000" dirty="0" err="1"/>
              <a:t>bem-estar</a:t>
            </a:r>
            <a:r>
              <a:rPr lang="en-GB" sz="2000" dirty="0"/>
              <a:t>, a </a:t>
            </a:r>
            <a:r>
              <a:rPr lang="en-GB" sz="2000" dirty="0" err="1"/>
              <a:t>inclusão</a:t>
            </a:r>
            <a:r>
              <a:rPr lang="en-GB" sz="2000" dirty="0"/>
              <a:t>, a </a:t>
            </a:r>
            <a:r>
              <a:rPr lang="en-GB" sz="2000" dirty="0" err="1"/>
              <a:t>esperança</a:t>
            </a:r>
            <a:r>
              <a:rPr lang="en-GB" sz="2000" dirty="0"/>
              <a:t>, a </a:t>
            </a:r>
            <a:r>
              <a:rPr lang="en-GB" sz="2000" dirty="0" err="1"/>
              <a:t>resiliência</a:t>
            </a:r>
            <a:r>
              <a:rPr lang="en-GB" sz="2000" dirty="0"/>
              <a:t> e a </a:t>
            </a:r>
            <a:r>
              <a:rPr lang="en-GB" sz="2000" dirty="0" err="1"/>
              <a:t>interação</a:t>
            </a:r>
            <a:r>
              <a:rPr lang="en-GB" sz="2000" dirty="0"/>
              <a:t> social.</a:t>
            </a:r>
            <a:endParaRPr sz="2000" dirty="0"/>
          </a:p>
          <a:p>
            <a:pPr marL="285750" lvl="0" indent="-285750" algn="just" rtl="0">
              <a:lnSpc>
                <a:spcPct val="110000"/>
              </a:lnSpc>
              <a:spcBef>
                <a:spcPts val="600"/>
              </a:spcBef>
              <a:spcAft>
                <a:spcPts val="0"/>
              </a:spcAft>
              <a:buSzPts val="2200"/>
              <a:buChar char="•"/>
            </a:pPr>
            <a:r>
              <a:rPr lang="en-GB" sz="2000" dirty="0" err="1"/>
              <a:t>Embora</a:t>
            </a:r>
            <a:r>
              <a:rPr lang="en-GB" sz="2000" dirty="0"/>
              <a:t> o </a:t>
            </a:r>
            <a:r>
              <a:rPr lang="en-GB" sz="2000" dirty="0" err="1"/>
              <a:t>ambiente</a:t>
            </a:r>
            <a:r>
              <a:rPr lang="en-GB" sz="2000" dirty="0"/>
              <a:t> </a:t>
            </a:r>
            <a:r>
              <a:rPr lang="en-GB" sz="2000" dirty="0" err="1"/>
              <a:t>geral</a:t>
            </a:r>
            <a:r>
              <a:rPr lang="en-GB" sz="2000" dirty="0"/>
              <a:t> deva ser </a:t>
            </a:r>
            <a:r>
              <a:rPr lang="en-GB" sz="2000" dirty="0" err="1"/>
              <a:t>acolhedor</a:t>
            </a:r>
            <a:r>
              <a:rPr lang="en-GB" sz="2000" dirty="0"/>
              <a:t>, uma </a:t>
            </a:r>
            <a:r>
              <a:rPr lang="en-GB" sz="2000" dirty="0" err="1"/>
              <a:t>ilustração</a:t>
            </a:r>
            <a:r>
              <a:rPr lang="en-GB" sz="2000" dirty="0"/>
              <a:t> </a:t>
            </a:r>
            <a:r>
              <a:rPr lang="en-GB" sz="2000" dirty="0" err="1"/>
              <a:t>prática</a:t>
            </a:r>
            <a:r>
              <a:rPr lang="en-GB" sz="2000" dirty="0"/>
              <a:t> </a:t>
            </a:r>
            <a:r>
              <a:rPr lang="en-GB" sz="2000" dirty="0" err="1"/>
              <a:t>pode</a:t>
            </a:r>
            <a:r>
              <a:rPr lang="en-GB" sz="2000" dirty="0"/>
              <a:t> ser a </a:t>
            </a:r>
            <a:r>
              <a:rPr lang="en-GB" sz="2000" dirty="0" err="1"/>
              <a:t>criação</a:t>
            </a:r>
            <a:r>
              <a:rPr lang="en-GB" sz="2000" dirty="0"/>
              <a:t> de </a:t>
            </a:r>
            <a:r>
              <a:rPr lang="en-GB" sz="2000" dirty="0" err="1"/>
              <a:t>uma</a:t>
            </a:r>
            <a:r>
              <a:rPr lang="en-GB" sz="2000" dirty="0"/>
              <a:t> sala de </a:t>
            </a:r>
            <a:r>
              <a:rPr lang="en-GB" sz="2000" dirty="0" err="1"/>
              <a:t>acolhimento</a:t>
            </a:r>
            <a:r>
              <a:rPr lang="en-GB" sz="2000" dirty="0"/>
              <a:t> no </a:t>
            </a:r>
            <a:r>
              <a:rPr lang="en-GB" sz="2000" dirty="0" err="1"/>
              <a:t>serviço</a:t>
            </a:r>
            <a:r>
              <a:rPr lang="en-GB" sz="2000" dirty="0"/>
              <a:t>.</a:t>
            </a:r>
            <a:endParaRPr sz="2000" dirty="0"/>
          </a:p>
          <a:p>
            <a:pPr marL="285750" lvl="0" indent="-285750" algn="just" rtl="0">
              <a:lnSpc>
                <a:spcPct val="110000"/>
              </a:lnSpc>
              <a:spcBef>
                <a:spcPts val="600"/>
              </a:spcBef>
              <a:spcAft>
                <a:spcPts val="0"/>
              </a:spcAft>
              <a:buSzPts val="2200"/>
              <a:buChar char="•"/>
            </a:pPr>
            <a:r>
              <a:rPr lang="en-GB" sz="2000" dirty="0"/>
              <a:t>Uma sala de </a:t>
            </a:r>
            <a:r>
              <a:rPr lang="en-GB" sz="2000" dirty="0" err="1"/>
              <a:t>acolhimento</a:t>
            </a:r>
            <a:r>
              <a:rPr lang="en-GB" sz="2000" dirty="0"/>
              <a:t> </a:t>
            </a:r>
            <a:r>
              <a:rPr lang="en-GB" sz="2000" dirty="0" err="1"/>
              <a:t>proporciona</a:t>
            </a:r>
            <a:r>
              <a:rPr lang="en-GB" sz="2000" dirty="0"/>
              <a:t> um </a:t>
            </a:r>
            <a:r>
              <a:rPr lang="en-GB" sz="2000" dirty="0" err="1"/>
              <a:t>refúgio</a:t>
            </a:r>
            <a:r>
              <a:rPr lang="en-GB" sz="2000" dirty="0"/>
              <a:t> do </a:t>
            </a:r>
            <a:r>
              <a:rPr lang="en-GB" sz="2000" dirty="0" err="1"/>
              <a:t>estresse</a:t>
            </a:r>
            <a:r>
              <a:rPr lang="en-GB" sz="2000" dirty="0"/>
              <a:t> e </a:t>
            </a:r>
            <a:r>
              <a:rPr lang="en-GB" sz="2000" dirty="0" err="1"/>
              <a:t>permite</a:t>
            </a:r>
            <a:r>
              <a:rPr lang="en-GB" sz="2000" dirty="0"/>
              <a:t> que as pessoas </a:t>
            </a:r>
            <a:r>
              <a:rPr lang="en-GB" sz="2000" dirty="0" err="1"/>
              <a:t>experimentem</a:t>
            </a:r>
            <a:r>
              <a:rPr lang="en-GB" sz="2000" dirty="0"/>
              <a:t> seus sentimentos e </a:t>
            </a:r>
            <a:r>
              <a:rPr lang="en-GB" sz="2000" dirty="0" err="1"/>
              <a:t>aliviem</a:t>
            </a:r>
            <a:r>
              <a:rPr lang="en-GB" sz="2000" dirty="0"/>
              <a:t> o </a:t>
            </a:r>
            <a:r>
              <a:rPr lang="en-GB" sz="2000" dirty="0" err="1"/>
              <a:t>desconforto</a:t>
            </a:r>
            <a:r>
              <a:rPr lang="en-GB" sz="2000" dirty="0"/>
              <a:t> em </a:t>
            </a:r>
            <a:r>
              <a:rPr lang="en-GB" sz="2000" dirty="0" err="1"/>
              <a:t>privacidade</a:t>
            </a:r>
            <a:r>
              <a:rPr lang="en-GB" sz="2000" dirty="0"/>
              <a:t>.</a:t>
            </a:r>
            <a:endParaRPr sz="2000" dirty="0"/>
          </a:p>
          <a:p>
            <a:pPr marL="285750" lvl="0" indent="-146050" algn="l" rtl="0">
              <a:lnSpc>
                <a:spcPct val="100000"/>
              </a:lnSpc>
              <a:spcBef>
                <a:spcPts val="1200"/>
              </a:spcBef>
              <a:spcAft>
                <a:spcPts val="0"/>
              </a:spcAft>
              <a:buSzPts val="2200"/>
              <a:buNone/>
            </a:pPr>
            <a:endParaRPr dirty="0"/>
          </a:p>
          <a:p>
            <a:pPr marL="285750" lvl="0" indent="-146050" algn="l" rtl="0">
              <a:lnSpc>
                <a:spcPct val="100000"/>
              </a:lnSpc>
              <a:spcBef>
                <a:spcPts val="1200"/>
              </a:spcBef>
              <a:spcAft>
                <a:spcPts val="0"/>
              </a:spcAft>
              <a:buSzPts val="2200"/>
              <a:buNone/>
            </a:pPr>
            <a:endParaRPr dirty="0"/>
          </a:p>
        </p:txBody>
      </p:sp>
      <p:sp>
        <p:nvSpPr>
          <p:cNvPr id="914" name="Google Shape;914;p114"/>
          <p:cNvSpPr txBox="1">
            <a:spLocks noGrp="1"/>
          </p:cNvSpPr>
          <p:nvPr>
            <p:ph type="title"/>
          </p:nvPr>
        </p:nvSpPr>
        <p:spPr>
          <a:xfrm>
            <a:off x="417755" y="506412"/>
            <a:ext cx="1139448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Ambientes de </a:t>
            </a:r>
            <a:r>
              <a:rPr lang="en-GB" dirty="0" err="1"/>
              <a:t>apoio</a:t>
            </a:r>
            <a:r>
              <a:rPr lang="en-GB" dirty="0"/>
              <a:t> e salas de </a:t>
            </a:r>
            <a:r>
              <a:rPr lang="en-GB" dirty="0" err="1"/>
              <a:t>acolhimento</a:t>
            </a:r>
            <a:r>
              <a:rPr lang="en-GB" dirty="0"/>
              <a:t> - 1</a:t>
            </a:r>
            <a:endParaRP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15"/>
          <p:cNvSpPr txBox="1">
            <a:spLocks noGrp="1"/>
          </p:cNvSpPr>
          <p:nvPr>
            <p:ph type="body" idx="1"/>
          </p:nvPr>
        </p:nvSpPr>
        <p:spPr>
          <a:xfrm>
            <a:off x="507207" y="150924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Quartos/Sala de </a:t>
            </a:r>
            <a:r>
              <a:rPr lang="en-GB" dirty="0" err="1"/>
              <a:t>acolhimento</a:t>
            </a:r>
            <a:endParaRPr dirty="0"/>
          </a:p>
        </p:txBody>
      </p:sp>
      <p:sp>
        <p:nvSpPr>
          <p:cNvPr id="921" name="Google Shape;921;p115"/>
          <p:cNvSpPr txBox="1">
            <a:spLocks noGrp="1"/>
          </p:cNvSpPr>
          <p:nvPr>
            <p:ph type="body" idx="2"/>
          </p:nvPr>
        </p:nvSpPr>
        <p:spPr>
          <a:xfrm>
            <a:off x="507207" y="2229244"/>
            <a:ext cx="11174412" cy="3119510"/>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600"/>
              </a:spcBef>
              <a:spcAft>
                <a:spcPts val="0"/>
              </a:spcAft>
              <a:buSzPts val="2200"/>
              <a:buChar char="•"/>
            </a:pPr>
            <a:r>
              <a:rPr lang="en-GB" sz="2000" dirty="0"/>
              <a:t>Uma sala de </a:t>
            </a:r>
            <a:r>
              <a:rPr lang="en-GB" sz="2000" dirty="0" err="1"/>
              <a:t>acolhimento</a:t>
            </a:r>
            <a:r>
              <a:rPr lang="en-GB" sz="2000" dirty="0"/>
              <a:t> </a:t>
            </a:r>
            <a:r>
              <a:rPr lang="en-GB" sz="2000" dirty="0" err="1"/>
              <a:t>oferece</a:t>
            </a:r>
            <a:r>
              <a:rPr lang="en-GB" sz="2000" dirty="0"/>
              <a:t> um </a:t>
            </a:r>
            <a:r>
              <a:rPr lang="en-GB" sz="2000" dirty="0" err="1"/>
              <a:t>refúgio</a:t>
            </a:r>
            <a:r>
              <a:rPr lang="en-GB" sz="2000" dirty="0"/>
              <a:t> contra o </a:t>
            </a:r>
            <a:r>
              <a:rPr lang="en-GB" sz="2000" dirty="0" err="1"/>
              <a:t>estresse</a:t>
            </a:r>
            <a:r>
              <a:rPr lang="en-GB" sz="2000" dirty="0"/>
              <a:t> e </a:t>
            </a:r>
            <a:r>
              <a:rPr lang="en-GB" sz="2000" dirty="0" err="1"/>
              <a:t>permite</a:t>
            </a:r>
            <a:r>
              <a:rPr lang="en-GB" sz="2000" dirty="0"/>
              <a:t> que as </a:t>
            </a:r>
            <a:r>
              <a:rPr lang="en-GB" sz="2000" dirty="0" err="1"/>
              <a:t>pessoas</a:t>
            </a:r>
            <a:r>
              <a:rPr lang="en-GB" sz="2000" dirty="0"/>
              <a:t> </a:t>
            </a:r>
            <a:r>
              <a:rPr lang="en-GB" sz="2000" dirty="0" err="1"/>
              <a:t>vivenciem</a:t>
            </a:r>
            <a:r>
              <a:rPr lang="en-GB" sz="2000" dirty="0"/>
              <a:t> </a:t>
            </a:r>
            <a:r>
              <a:rPr lang="en-GB" sz="2000" dirty="0" err="1"/>
              <a:t>seus</a:t>
            </a:r>
            <a:r>
              <a:rPr lang="en-GB" sz="2000" dirty="0"/>
              <a:t> </a:t>
            </a:r>
            <a:r>
              <a:rPr lang="en-GB" sz="2000" dirty="0" err="1"/>
              <a:t>sentimentos</a:t>
            </a:r>
            <a:r>
              <a:rPr lang="en-GB" sz="2000" dirty="0"/>
              <a:t> e </a:t>
            </a:r>
            <a:r>
              <a:rPr lang="en-GB" sz="2000" dirty="0" err="1"/>
              <a:t>aliviem</a:t>
            </a:r>
            <a:r>
              <a:rPr lang="en-GB" sz="2000" dirty="0"/>
              <a:t> </a:t>
            </a:r>
            <a:r>
              <a:rPr lang="en-GB" sz="2000" dirty="0" err="1"/>
              <a:t>seus</a:t>
            </a:r>
            <a:r>
              <a:rPr lang="en-GB" sz="2000" dirty="0"/>
              <a:t> </a:t>
            </a:r>
            <a:r>
              <a:rPr lang="en-GB" sz="2000" dirty="0" err="1"/>
              <a:t>desconfortos</a:t>
            </a:r>
            <a:r>
              <a:rPr lang="en-GB" sz="2000" dirty="0"/>
              <a:t> com </a:t>
            </a:r>
            <a:r>
              <a:rPr lang="en-GB" sz="2000" dirty="0" err="1"/>
              <a:t>privacidade</a:t>
            </a:r>
            <a:r>
              <a:rPr lang="en-GB" sz="2000" dirty="0"/>
              <a:t>.</a:t>
            </a:r>
          </a:p>
          <a:p>
            <a:pPr marL="285750" lvl="0" indent="-285750" algn="just">
              <a:spcBef>
                <a:spcPts val="600"/>
              </a:spcBef>
            </a:pPr>
            <a:r>
              <a:rPr lang="en-GB" sz="2000" dirty="0"/>
              <a:t>Uma sala de </a:t>
            </a:r>
            <a:r>
              <a:rPr lang="en-GB" sz="2000" dirty="0" err="1"/>
              <a:t>acolhimento</a:t>
            </a:r>
            <a:r>
              <a:rPr lang="en-GB" sz="2000" dirty="0"/>
              <a:t> </a:t>
            </a:r>
            <a:r>
              <a:rPr lang="en-GB" sz="2000" dirty="0" err="1"/>
              <a:t>não</a:t>
            </a:r>
            <a:r>
              <a:rPr lang="en-GB" sz="2000" dirty="0"/>
              <a:t> </a:t>
            </a:r>
            <a:r>
              <a:rPr lang="en-GB" sz="2000" dirty="0" err="1"/>
              <a:t>é</a:t>
            </a:r>
            <a:r>
              <a:rPr lang="en-GB" sz="2000" dirty="0"/>
              <a:t> </a:t>
            </a:r>
            <a:r>
              <a:rPr lang="en-GB" sz="2000" dirty="0" err="1"/>
              <a:t>uma</a:t>
            </a:r>
            <a:r>
              <a:rPr lang="en-GB" sz="2000" dirty="0"/>
              <a:t> sala de </a:t>
            </a:r>
            <a:r>
              <a:rPr lang="en-GB" sz="2000" dirty="0" err="1"/>
              <a:t>isolamento</a:t>
            </a:r>
            <a:r>
              <a:rPr lang="en-GB" sz="2000" dirty="0"/>
              <a:t>. </a:t>
            </a:r>
            <a:r>
              <a:rPr lang="en-GB" sz="2000" dirty="0" err="1"/>
              <a:t>É</a:t>
            </a:r>
            <a:r>
              <a:rPr lang="en-GB" sz="2000" dirty="0"/>
              <a:t> </a:t>
            </a:r>
            <a:r>
              <a:rPr lang="en-GB" sz="2000" dirty="0" err="1"/>
              <a:t>uma</a:t>
            </a:r>
            <a:r>
              <a:rPr lang="en-GB" sz="2000" dirty="0"/>
              <a:t> ferramenta </a:t>
            </a:r>
            <a:r>
              <a:rPr lang="en-GB" sz="2000" dirty="0" err="1"/>
              <a:t>preventiva</a:t>
            </a:r>
            <a:r>
              <a:rPr lang="en-GB" sz="2000" dirty="0"/>
              <a:t>.</a:t>
            </a:r>
          </a:p>
          <a:p>
            <a:pPr marL="285750" indent="-285750" algn="just">
              <a:spcBef>
                <a:spcPts val="600"/>
              </a:spcBef>
            </a:pPr>
            <a:r>
              <a:rPr lang="en-GB" sz="2000" dirty="0" err="1"/>
              <a:t>Essas</a:t>
            </a:r>
            <a:r>
              <a:rPr lang="en-GB" sz="2000" dirty="0"/>
              <a:t> salas </a:t>
            </a:r>
            <a:r>
              <a:rPr lang="en-GB" sz="2000" dirty="0" err="1"/>
              <a:t>devem</a:t>
            </a:r>
            <a:r>
              <a:rPr lang="en-GB" sz="2000" dirty="0"/>
              <a:t> sempre ser </a:t>
            </a:r>
            <a:r>
              <a:rPr lang="en-GB" sz="2000" dirty="0" err="1"/>
              <a:t>usadas</a:t>
            </a:r>
            <a:r>
              <a:rPr lang="en-GB" sz="2000" dirty="0"/>
              <a:t> de forma </a:t>
            </a:r>
            <a:r>
              <a:rPr lang="en-GB" sz="2000" dirty="0" err="1"/>
              <a:t>voluntária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Respeite</a:t>
            </a:r>
            <a:r>
              <a:rPr lang="en-GB" sz="2000" dirty="0"/>
              <a:t> a sala de </a:t>
            </a:r>
            <a:r>
              <a:rPr lang="en-GB" sz="2000" dirty="0" err="1"/>
              <a:t>acolhimento</a:t>
            </a:r>
            <a:r>
              <a:rPr lang="en-GB" sz="2000" dirty="0"/>
              <a:t> como um local de </a:t>
            </a:r>
            <a:r>
              <a:rPr lang="en-GB" sz="2000" dirty="0" err="1"/>
              <a:t>refúgio</a:t>
            </a:r>
            <a:r>
              <a:rPr lang="en-GB" sz="2000" dirty="0"/>
              <a:t> e cura. </a:t>
            </a:r>
            <a:r>
              <a:rPr lang="en-GB" sz="2000" dirty="0" err="1"/>
              <a:t>Disponibilize</a:t>
            </a:r>
            <a:r>
              <a:rPr lang="en-GB" sz="2000" dirty="0"/>
              <a:t>-a tanto para </a:t>
            </a:r>
            <a:r>
              <a:rPr lang="en-GB" sz="2000" dirty="0" err="1"/>
              <a:t>os</a:t>
            </a:r>
            <a:r>
              <a:rPr lang="en-GB" sz="2000" dirty="0"/>
              <a:t> </a:t>
            </a:r>
            <a:r>
              <a:rPr lang="en-GB" sz="2000" dirty="0" err="1"/>
              <a:t>usuários</a:t>
            </a:r>
            <a:r>
              <a:rPr lang="en-GB" sz="2000" dirty="0"/>
              <a:t> do </a:t>
            </a:r>
            <a:r>
              <a:rPr lang="en-GB" sz="2000" dirty="0" err="1"/>
              <a:t>serviço</a:t>
            </a:r>
            <a:r>
              <a:rPr lang="en-GB" sz="2000" dirty="0"/>
              <a:t> </a:t>
            </a:r>
            <a:r>
              <a:rPr lang="en-GB" sz="2000" dirty="0" err="1"/>
              <a:t>quanto</a:t>
            </a:r>
            <a:r>
              <a:rPr lang="en-GB" sz="2000" dirty="0"/>
              <a:t> para </a:t>
            </a:r>
            <a:r>
              <a:rPr lang="en-GB" sz="2000" dirty="0" err="1"/>
              <a:t>os</a:t>
            </a:r>
            <a:r>
              <a:rPr lang="en-GB" sz="2000" dirty="0"/>
              <a:t> </a:t>
            </a:r>
            <a:r>
              <a:rPr lang="en-GB" sz="2000" dirty="0" err="1"/>
              <a:t>funcionários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Antes de </a:t>
            </a:r>
            <a:r>
              <a:rPr lang="en-GB" sz="2000" dirty="0" err="1"/>
              <a:t>sugerir</a:t>
            </a:r>
            <a:r>
              <a:rPr lang="en-GB" sz="2000" dirty="0"/>
              <a:t> que </a:t>
            </a:r>
            <a:r>
              <a:rPr lang="en-GB" sz="2000" dirty="0" err="1"/>
              <a:t>outra</a:t>
            </a:r>
            <a:r>
              <a:rPr lang="en-GB" sz="2000" dirty="0"/>
              <a:t> pessoa use a sala de </a:t>
            </a:r>
            <a:r>
              <a:rPr lang="en-GB" sz="2000" dirty="0" err="1"/>
              <a:t>acolhimento</a:t>
            </a:r>
            <a:r>
              <a:rPr lang="en-GB" sz="2000" dirty="0"/>
              <a:t>, </a:t>
            </a:r>
            <a:r>
              <a:rPr lang="en-GB" sz="2000" dirty="0" err="1"/>
              <a:t>verifique</a:t>
            </a:r>
            <a:r>
              <a:rPr lang="en-GB" sz="2000" dirty="0"/>
              <a:t> suas emoções e </a:t>
            </a:r>
            <a:r>
              <a:rPr lang="en-GB" sz="2000" dirty="0" err="1"/>
              <a:t>certifique</a:t>
            </a:r>
            <a:r>
              <a:rPr lang="en-GB" sz="2000" dirty="0"/>
              <a:t>-se de que a </a:t>
            </a:r>
            <a:r>
              <a:rPr lang="en-GB" sz="2000" dirty="0" err="1"/>
              <a:t>sugestão</a:t>
            </a:r>
            <a:r>
              <a:rPr lang="en-GB" sz="2000" dirty="0"/>
              <a:t> </a:t>
            </a:r>
            <a:r>
              <a:rPr lang="en-GB" sz="2000" dirty="0" err="1"/>
              <a:t>não</a:t>
            </a:r>
            <a:r>
              <a:rPr lang="en-GB" sz="2000" dirty="0"/>
              <a:t> está </a:t>
            </a:r>
            <a:r>
              <a:rPr lang="en-GB" sz="2000" dirty="0" err="1"/>
              <a:t>sendo</a:t>
            </a:r>
            <a:r>
              <a:rPr lang="en-GB" sz="2000" dirty="0"/>
              <a:t> </a:t>
            </a:r>
            <a:r>
              <a:rPr lang="en-GB" sz="2000" dirty="0" err="1"/>
              <a:t>feita</a:t>
            </a:r>
            <a:r>
              <a:rPr lang="en-GB" sz="2000" dirty="0"/>
              <a:t> para </a:t>
            </a:r>
            <a:r>
              <a:rPr lang="en-GB" sz="2000" dirty="0" err="1"/>
              <a:t>aliviar</a:t>
            </a:r>
            <a:r>
              <a:rPr lang="en-GB" sz="2000" dirty="0"/>
              <a:t> seu </a:t>
            </a:r>
            <a:r>
              <a:rPr lang="en-GB" sz="2000" dirty="0" err="1"/>
              <a:t>desconforto</a:t>
            </a:r>
            <a:r>
              <a:rPr lang="en-GB" sz="2000" dirty="0"/>
              <a:t>. </a:t>
            </a:r>
          </a:p>
          <a:p>
            <a:pPr marL="285750" lvl="0" indent="-285750" algn="just" rtl="0">
              <a:lnSpc>
                <a:spcPct val="100000"/>
              </a:lnSpc>
              <a:spcBef>
                <a:spcPts val="600"/>
              </a:spcBef>
              <a:spcAft>
                <a:spcPts val="0"/>
              </a:spcAft>
              <a:buSzPts val="2200"/>
              <a:buChar char="•"/>
            </a:pPr>
            <a:endParaRPr sz="2000" dirty="0"/>
          </a:p>
          <a:p>
            <a:pPr marL="285750" lvl="0" indent="-146050" algn="l" rtl="0">
              <a:lnSpc>
                <a:spcPct val="100000"/>
              </a:lnSpc>
              <a:spcBef>
                <a:spcPts val="1200"/>
              </a:spcBef>
              <a:spcAft>
                <a:spcPts val="0"/>
              </a:spcAft>
              <a:buSzPts val="2200"/>
              <a:buNone/>
            </a:pPr>
            <a:endParaRPr dirty="0"/>
          </a:p>
        </p:txBody>
      </p:sp>
      <p:sp>
        <p:nvSpPr>
          <p:cNvPr id="922" name="Google Shape;922;p115"/>
          <p:cNvSpPr txBox="1">
            <a:spLocks noGrp="1"/>
          </p:cNvSpPr>
          <p:nvPr>
            <p:ph type="title"/>
          </p:nvPr>
        </p:nvSpPr>
        <p:spPr>
          <a:xfrm>
            <a:off x="417754" y="506412"/>
            <a:ext cx="1153475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Ambientes de </a:t>
            </a:r>
            <a:r>
              <a:rPr lang="en-GB" dirty="0" err="1"/>
              <a:t>apoio</a:t>
            </a:r>
            <a:r>
              <a:rPr lang="en-GB" dirty="0"/>
              <a:t> e salas de </a:t>
            </a:r>
            <a:r>
              <a:rPr lang="en-GB" dirty="0" err="1"/>
              <a:t>acolhimento</a:t>
            </a:r>
            <a:r>
              <a:rPr lang="en-GB" dirty="0"/>
              <a:t> - 2</a:t>
            </a:r>
            <a:endParaRPr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116"/>
          <p:cNvSpPr txBox="1">
            <a:spLocks noGrp="1"/>
          </p:cNvSpPr>
          <p:nvPr>
            <p:ph type="body" idx="1"/>
          </p:nvPr>
        </p:nvSpPr>
        <p:spPr>
          <a:xfrm>
            <a:off x="508800" y="1402626"/>
            <a:ext cx="11174400" cy="360000"/>
          </a:xfrm>
          <a:prstGeom prst="rect">
            <a:avLst/>
          </a:prstGeom>
          <a:noFill/>
          <a:ln>
            <a:noFill/>
          </a:ln>
        </p:spPr>
        <p:txBody>
          <a:bodyPr spcFirstLastPara="1" wrap="square" lIns="0" tIns="0" rIns="0" bIns="0" anchor="b" anchorCtr="0">
            <a:noAutofit/>
          </a:bodyPr>
          <a:lstStyle/>
          <a:p>
            <a:r>
              <a:rPr lang="pt-BR" dirty="0"/>
              <a:t>Configurando uma sala de acolhimento </a:t>
            </a:r>
          </a:p>
        </p:txBody>
      </p:sp>
      <p:sp>
        <p:nvSpPr>
          <p:cNvPr id="929" name="Google Shape;929;p116"/>
          <p:cNvSpPr txBox="1">
            <a:spLocks noGrp="1"/>
          </p:cNvSpPr>
          <p:nvPr>
            <p:ph type="body" idx="2"/>
          </p:nvPr>
        </p:nvSpPr>
        <p:spPr>
          <a:xfrm>
            <a:off x="507195" y="1934818"/>
            <a:ext cx="11174412" cy="3290325"/>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 A equipe e as </a:t>
            </a:r>
            <a:r>
              <a:rPr lang="en-GB" sz="2000" dirty="0" err="1"/>
              <a:t>pessoas</a:t>
            </a:r>
            <a:r>
              <a:rPr lang="en-GB" sz="2000" dirty="0"/>
              <a:t> que </a:t>
            </a:r>
            <a:r>
              <a:rPr lang="en-GB" sz="2000" dirty="0" err="1"/>
              <a:t>utilizam</a:t>
            </a:r>
            <a:r>
              <a:rPr lang="en-GB" sz="2000" dirty="0"/>
              <a:t> o </a:t>
            </a:r>
            <a:r>
              <a:rPr lang="en-GB" sz="2000" dirty="0" err="1"/>
              <a:t>serviço</a:t>
            </a:r>
            <a:r>
              <a:rPr lang="en-GB" sz="2000" dirty="0"/>
              <a:t> </a:t>
            </a:r>
            <a:r>
              <a:rPr lang="en-GB" sz="2000" dirty="0" err="1"/>
              <a:t>devem</a:t>
            </a:r>
            <a:r>
              <a:rPr lang="en-GB" sz="2000" dirty="0"/>
              <a:t> </a:t>
            </a:r>
            <a:r>
              <a:rPr lang="en-GB" sz="2000" dirty="0" err="1"/>
              <a:t>trabalhar</a:t>
            </a:r>
            <a:r>
              <a:rPr lang="en-GB" sz="2000" dirty="0"/>
              <a:t> </a:t>
            </a:r>
            <a:r>
              <a:rPr lang="en-GB" sz="2000" dirty="0" err="1"/>
              <a:t>juntos</a:t>
            </a:r>
            <a:r>
              <a:rPr lang="en-GB" sz="2000" dirty="0"/>
              <a:t> para </a:t>
            </a:r>
            <a:r>
              <a:rPr lang="en-GB" sz="2000" dirty="0" err="1"/>
              <a:t>desenvolver</a:t>
            </a:r>
            <a:r>
              <a:rPr lang="en-GB" sz="2000" dirty="0"/>
              <a:t> um plano para a </a:t>
            </a:r>
            <a:r>
              <a:rPr lang="en-GB" sz="2000" dirty="0" err="1"/>
              <a:t>criação</a:t>
            </a:r>
            <a:r>
              <a:rPr lang="en-GB" sz="2000" dirty="0"/>
              <a:t> de </a:t>
            </a:r>
            <a:r>
              <a:rPr lang="en-GB" sz="2000" dirty="0" err="1"/>
              <a:t>uma</a:t>
            </a:r>
            <a:r>
              <a:rPr lang="en-GB" sz="2000" dirty="0"/>
              <a:t> sala de </a:t>
            </a:r>
            <a:r>
              <a:rPr lang="en-GB" sz="2000" dirty="0" err="1"/>
              <a:t>acolhimento</a:t>
            </a:r>
            <a:r>
              <a:rPr lang="en-GB" sz="2000" dirty="0"/>
              <a:t>. </a:t>
            </a:r>
            <a:r>
              <a:rPr lang="en-GB" sz="2000" dirty="0" err="1"/>
              <a:t>É</a:t>
            </a:r>
            <a:r>
              <a:rPr lang="en-GB" sz="2000" dirty="0"/>
              <a:t> </a:t>
            </a:r>
            <a:r>
              <a:rPr lang="en-GB" sz="2000" dirty="0" err="1"/>
              <a:t>essencial</a:t>
            </a:r>
            <a:r>
              <a:rPr lang="en-GB" sz="2000" dirty="0"/>
              <a:t> que as </a:t>
            </a:r>
            <a:r>
              <a:rPr lang="en-GB" sz="2000" dirty="0" err="1"/>
              <a:t>pessoas</a:t>
            </a:r>
            <a:r>
              <a:rPr lang="en-GB" sz="2000" dirty="0"/>
              <a:t> que </a:t>
            </a:r>
            <a:r>
              <a:rPr lang="en-GB" sz="2000" dirty="0" err="1"/>
              <a:t>utilizam</a:t>
            </a:r>
            <a:r>
              <a:rPr lang="en-GB" sz="2000" dirty="0"/>
              <a:t> o </a:t>
            </a:r>
            <a:r>
              <a:rPr lang="en-GB" sz="2000" dirty="0" err="1"/>
              <a:t>serviço</a:t>
            </a:r>
            <a:r>
              <a:rPr lang="en-GB" sz="2000" dirty="0"/>
              <a:t> </a:t>
            </a:r>
            <a:r>
              <a:rPr lang="en-GB" sz="2000" dirty="0" err="1"/>
              <a:t>sejam</a:t>
            </a:r>
            <a:r>
              <a:rPr lang="en-GB" sz="2000" dirty="0"/>
              <a:t> </a:t>
            </a:r>
            <a:r>
              <a:rPr lang="en-GB" sz="2000" dirty="0" err="1"/>
              <a:t>bem-vindas</a:t>
            </a:r>
            <a:r>
              <a:rPr lang="en-GB" sz="2000" dirty="0"/>
              <a:t> a </a:t>
            </a:r>
            <a:r>
              <a:rPr lang="en-GB" sz="2000" dirty="0" err="1"/>
              <a:t>participar</a:t>
            </a:r>
            <a:r>
              <a:rPr lang="en-GB" sz="2000" dirty="0"/>
              <a:t> </a:t>
            </a:r>
            <a:r>
              <a:rPr lang="en-GB" sz="2000" dirty="0" err="1"/>
              <a:t>ativamente</a:t>
            </a:r>
            <a:r>
              <a:rPr lang="en-GB" sz="2000" dirty="0"/>
              <a:t> do </a:t>
            </a:r>
            <a:r>
              <a:rPr lang="en-GB" sz="2000" dirty="0" err="1"/>
              <a:t>planejamento</a:t>
            </a:r>
            <a:r>
              <a:rPr lang="en-GB" sz="2000" dirty="0"/>
              <a:t>, </a:t>
            </a:r>
            <a:r>
              <a:rPr lang="en-GB" sz="2000" dirty="0" err="1"/>
              <a:t>criação</a:t>
            </a:r>
            <a:r>
              <a:rPr lang="en-GB" sz="2000" dirty="0"/>
              <a:t> e </a:t>
            </a:r>
            <a:r>
              <a:rPr lang="en-GB" sz="2000" dirty="0" err="1"/>
              <a:t>projeto</a:t>
            </a:r>
            <a:r>
              <a:rPr lang="en-GB" sz="2000" dirty="0"/>
              <a:t> da sala de </a:t>
            </a:r>
            <a:r>
              <a:rPr lang="en-GB" sz="2000" dirty="0" err="1"/>
              <a:t>acolhimento</a:t>
            </a:r>
            <a:r>
              <a:rPr lang="en-GB" sz="2000" dirty="0"/>
              <a:t>. </a:t>
            </a:r>
          </a:p>
          <a:p>
            <a:pPr marL="285750" lvl="0" indent="-285750" algn="just" rtl="0">
              <a:lnSpc>
                <a:spcPct val="100000"/>
              </a:lnSpc>
              <a:spcBef>
                <a:spcPts val="600"/>
              </a:spcBef>
              <a:spcAft>
                <a:spcPts val="0"/>
              </a:spcAft>
              <a:buSzPts val="2200"/>
              <a:buChar char="•"/>
            </a:pPr>
            <a:r>
              <a:rPr lang="en-GB" sz="2000" dirty="0"/>
              <a:t>• </a:t>
            </a:r>
            <a:r>
              <a:rPr lang="en-GB" sz="2000" dirty="0" err="1"/>
              <a:t>Discutir</a:t>
            </a:r>
            <a:r>
              <a:rPr lang="en-GB" sz="2000" dirty="0"/>
              <a:t> e </a:t>
            </a:r>
            <a:r>
              <a:rPr lang="en-GB" sz="2000" dirty="0" err="1"/>
              <a:t>decidir</a:t>
            </a:r>
            <a:r>
              <a:rPr lang="en-GB" sz="2000" dirty="0"/>
              <a:t>: </a:t>
            </a:r>
          </a:p>
          <a:p>
            <a:pPr marL="1200150" lvl="2" indent="-285750" algn="just">
              <a:spcBef>
                <a:spcPts val="600"/>
              </a:spcBef>
              <a:buSzPts val="2200"/>
            </a:pPr>
            <a:r>
              <a:rPr lang="en-GB" dirty="0"/>
              <a:t>para que serve a sala de </a:t>
            </a:r>
            <a:r>
              <a:rPr lang="en-GB" dirty="0" err="1"/>
              <a:t>acolhimento</a:t>
            </a:r>
            <a:r>
              <a:rPr lang="en-GB" dirty="0"/>
              <a:t>, </a:t>
            </a:r>
            <a:r>
              <a:rPr lang="en-GB" dirty="0" err="1"/>
              <a:t>como</a:t>
            </a:r>
            <a:r>
              <a:rPr lang="en-GB" dirty="0"/>
              <a:t> </a:t>
            </a:r>
            <a:r>
              <a:rPr lang="en-GB" dirty="0" err="1"/>
              <a:t>deve</a:t>
            </a:r>
            <a:r>
              <a:rPr lang="en-GB" dirty="0"/>
              <a:t> ser </a:t>
            </a:r>
            <a:r>
              <a:rPr lang="en-GB" dirty="0" err="1"/>
              <a:t>utilizada</a:t>
            </a:r>
            <a:r>
              <a:rPr lang="en-GB" dirty="0"/>
              <a:t>, que </a:t>
            </a:r>
            <a:r>
              <a:rPr lang="en-GB" dirty="0" err="1"/>
              <a:t>tipo</a:t>
            </a:r>
            <a:r>
              <a:rPr lang="en-GB" dirty="0"/>
              <a:t> de </a:t>
            </a:r>
            <a:r>
              <a:rPr lang="en-GB" dirty="0" err="1"/>
              <a:t>ambiente</a:t>
            </a:r>
            <a:r>
              <a:rPr lang="en-GB" dirty="0"/>
              <a:t> </a:t>
            </a:r>
            <a:r>
              <a:rPr lang="en-GB" dirty="0" err="1"/>
              <a:t>deve</a:t>
            </a:r>
            <a:r>
              <a:rPr lang="en-GB" dirty="0"/>
              <a:t> ser </a:t>
            </a:r>
            <a:r>
              <a:rPr lang="en-GB" dirty="0" err="1"/>
              <a:t>criado</a:t>
            </a:r>
            <a:r>
              <a:rPr lang="en-GB" dirty="0"/>
              <a:t>; </a:t>
            </a:r>
          </a:p>
          <a:p>
            <a:pPr marL="1200150" lvl="2" indent="-285750" algn="just">
              <a:spcBef>
                <a:spcPts val="600"/>
              </a:spcBef>
              <a:buSzPts val="2200"/>
            </a:pPr>
            <a:r>
              <a:rPr lang="en-GB" dirty="0"/>
              <a:t>qual sala (</a:t>
            </a:r>
            <a:r>
              <a:rPr lang="en-GB" dirty="0" err="1"/>
              <a:t>ou</a:t>
            </a:r>
            <a:r>
              <a:rPr lang="en-GB" dirty="0"/>
              <a:t> salas) </a:t>
            </a:r>
            <a:r>
              <a:rPr lang="en-GB" dirty="0" err="1"/>
              <a:t>será</a:t>
            </a:r>
            <a:r>
              <a:rPr lang="en-GB" dirty="0"/>
              <a:t> </a:t>
            </a:r>
            <a:r>
              <a:rPr lang="en-GB" dirty="0" err="1"/>
              <a:t>usada</a:t>
            </a:r>
            <a:r>
              <a:rPr lang="en-GB" dirty="0"/>
              <a:t>; </a:t>
            </a:r>
          </a:p>
          <a:p>
            <a:pPr marL="1200150" lvl="2" indent="-285750" algn="just">
              <a:spcBef>
                <a:spcPts val="600"/>
              </a:spcBef>
              <a:buSzPts val="2200"/>
            </a:pPr>
            <a:r>
              <a:rPr lang="en-GB" dirty="0" err="1"/>
              <a:t>como</a:t>
            </a:r>
            <a:r>
              <a:rPr lang="en-GB" dirty="0"/>
              <a:t> </a:t>
            </a:r>
            <a:r>
              <a:rPr lang="en-GB" dirty="0" err="1"/>
              <a:t>será</a:t>
            </a:r>
            <a:r>
              <a:rPr lang="en-GB" dirty="0"/>
              <a:t> a </a:t>
            </a:r>
            <a:r>
              <a:rPr lang="en-GB" dirty="0" err="1"/>
              <a:t>mobília</a:t>
            </a:r>
            <a:r>
              <a:rPr lang="en-GB" dirty="0"/>
              <a:t> e </a:t>
            </a:r>
            <a:r>
              <a:rPr lang="en-GB" dirty="0" err="1"/>
              <a:t>decoração</a:t>
            </a:r>
            <a:r>
              <a:rPr lang="en-GB" dirty="0"/>
              <a:t>; </a:t>
            </a:r>
          </a:p>
          <a:p>
            <a:pPr marL="1200150" lvl="2" indent="-285750" algn="just">
              <a:spcBef>
                <a:spcPts val="600"/>
              </a:spcBef>
              <a:buSzPts val="2200"/>
            </a:pPr>
            <a:r>
              <a:rPr lang="en-GB" dirty="0" err="1"/>
              <a:t>como</a:t>
            </a:r>
            <a:r>
              <a:rPr lang="en-GB" dirty="0"/>
              <a:t> </a:t>
            </a:r>
            <a:r>
              <a:rPr lang="en-GB" dirty="0" err="1"/>
              <a:t>será</a:t>
            </a:r>
            <a:r>
              <a:rPr lang="en-GB" dirty="0"/>
              <a:t> </a:t>
            </a:r>
            <a:r>
              <a:rPr lang="en-GB" dirty="0" err="1"/>
              <a:t>paga</a:t>
            </a:r>
            <a:r>
              <a:rPr lang="en-GB" dirty="0"/>
              <a:t>; </a:t>
            </a:r>
          </a:p>
          <a:p>
            <a:pPr marL="1200150" lvl="2" indent="-285750" algn="just">
              <a:spcBef>
                <a:spcPts val="600"/>
              </a:spcBef>
              <a:buSzPts val="2200"/>
            </a:pPr>
            <a:r>
              <a:rPr lang="en-GB" dirty="0" err="1"/>
              <a:t>quem</a:t>
            </a:r>
            <a:r>
              <a:rPr lang="en-GB" dirty="0"/>
              <a:t> </a:t>
            </a:r>
            <a:r>
              <a:rPr lang="en-GB" dirty="0" err="1"/>
              <a:t>ficará</a:t>
            </a:r>
            <a:r>
              <a:rPr lang="en-GB" dirty="0"/>
              <a:t> </a:t>
            </a:r>
            <a:r>
              <a:rPr lang="en-GB" dirty="0" err="1"/>
              <a:t>encarregado</a:t>
            </a:r>
            <a:r>
              <a:rPr lang="en-GB" dirty="0"/>
              <a:t> de </a:t>
            </a:r>
            <a:r>
              <a:rPr lang="en-GB" dirty="0" err="1"/>
              <a:t>manter</a:t>
            </a:r>
            <a:r>
              <a:rPr lang="en-GB" dirty="0"/>
              <a:t> a sala. </a:t>
            </a:r>
          </a:p>
          <a:p>
            <a:pPr marL="285750" lvl="0" indent="-146050" algn="l" rtl="0">
              <a:lnSpc>
                <a:spcPct val="100000"/>
              </a:lnSpc>
              <a:spcBef>
                <a:spcPts val="1200"/>
              </a:spcBef>
              <a:spcAft>
                <a:spcPts val="0"/>
              </a:spcAft>
              <a:buSzPts val="2200"/>
              <a:buNone/>
            </a:pPr>
            <a:endParaRPr sz="2000" dirty="0"/>
          </a:p>
        </p:txBody>
      </p:sp>
      <p:sp>
        <p:nvSpPr>
          <p:cNvPr id="930" name="Google Shape;930;p116"/>
          <p:cNvSpPr txBox="1">
            <a:spLocks noGrp="1"/>
          </p:cNvSpPr>
          <p:nvPr>
            <p:ph type="title"/>
          </p:nvPr>
        </p:nvSpPr>
        <p:spPr>
          <a:xfrm>
            <a:off x="207278" y="414812"/>
            <a:ext cx="1177424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Ambientes de </a:t>
            </a:r>
            <a:r>
              <a:rPr lang="en-GB" dirty="0" err="1"/>
              <a:t>apoio</a:t>
            </a:r>
            <a:r>
              <a:rPr lang="en-GB" dirty="0"/>
              <a:t> salas de </a:t>
            </a:r>
            <a:r>
              <a:rPr lang="en-GB" dirty="0" err="1"/>
              <a:t>acolhimento</a:t>
            </a:r>
            <a:r>
              <a:rPr lang="en-GB" dirty="0"/>
              <a:t> - 3</a:t>
            </a:r>
            <a:endParaRPr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117"/>
          <p:cNvSpPr txBox="1">
            <a:spLocks noGrp="1"/>
          </p:cNvSpPr>
          <p:nvPr>
            <p:ph type="body" idx="2"/>
          </p:nvPr>
        </p:nvSpPr>
        <p:spPr>
          <a:xfrm>
            <a:off x="508794" y="2470094"/>
            <a:ext cx="11174412" cy="1917812"/>
          </a:xfrm>
          <a:prstGeom prst="rect">
            <a:avLst/>
          </a:prstGeom>
          <a:noFill/>
          <a:ln>
            <a:noFill/>
          </a:ln>
        </p:spPr>
        <p:txBody>
          <a:bodyPr spcFirstLastPara="1" wrap="square" lIns="91425" tIns="45700" rIns="91425" bIns="45700" anchor="t" anchorCtr="0">
            <a:noAutofit/>
          </a:bodyPr>
          <a:lstStyle/>
          <a:p>
            <a:pPr marL="342900" indent="-342900" algn="just">
              <a:spcBef>
                <a:spcPts val="600"/>
              </a:spcBef>
            </a:pPr>
            <a:r>
              <a:rPr lang="en-GB" sz="2000" dirty="0"/>
              <a:t>Ao </a:t>
            </a:r>
            <a:r>
              <a:rPr lang="en-GB" sz="2000" dirty="0" err="1"/>
              <a:t>projetar</a:t>
            </a:r>
            <a:r>
              <a:rPr lang="en-GB" sz="2000" dirty="0"/>
              <a:t> a sala, a </a:t>
            </a:r>
            <a:r>
              <a:rPr lang="en-GB" sz="2000" dirty="0" err="1"/>
              <a:t>segurança</a:t>
            </a:r>
            <a:r>
              <a:rPr lang="en-GB" sz="2000" dirty="0"/>
              <a:t> das pessoas que a </a:t>
            </a:r>
            <a:r>
              <a:rPr lang="en-GB" sz="2000" dirty="0" err="1"/>
              <a:t>utilizam</a:t>
            </a:r>
            <a:r>
              <a:rPr lang="en-GB" sz="2000" dirty="0"/>
              <a:t> </a:t>
            </a:r>
            <a:r>
              <a:rPr lang="en-GB" sz="2000" dirty="0" err="1"/>
              <a:t>deve</a:t>
            </a:r>
            <a:r>
              <a:rPr lang="en-GB" sz="2000" dirty="0"/>
              <a:t> ser uma </a:t>
            </a:r>
            <a:r>
              <a:rPr lang="en-GB" sz="2000" dirty="0" err="1"/>
              <a:t>consideração</a:t>
            </a:r>
            <a:r>
              <a:rPr lang="en-GB" sz="2000" dirty="0"/>
              <a:t> importante. </a:t>
            </a:r>
            <a:endParaRPr sz="2000" dirty="0"/>
          </a:p>
          <a:p>
            <a:pPr marL="342900" lvl="2" indent="-342900" algn="just">
              <a:spcBef>
                <a:spcPts val="600"/>
              </a:spcBef>
              <a:buSzPts val="2200"/>
            </a:pPr>
            <a:r>
              <a:rPr lang="en-GB" dirty="0" err="1"/>
              <a:t>Remova</a:t>
            </a:r>
            <a:r>
              <a:rPr lang="en-GB" dirty="0"/>
              <a:t> </a:t>
            </a:r>
            <a:r>
              <a:rPr lang="en-GB" dirty="0" err="1"/>
              <a:t>itens</a:t>
            </a:r>
            <a:r>
              <a:rPr lang="en-GB" dirty="0"/>
              <a:t> de </a:t>
            </a:r>
            <a:r>
              <a:rPr lang="en-GB" dirty="0" err="1"/>
              <a:t>vidro</a:t>
            </a:r>
            <a:r>
              <a:rPr lang="en-GB" dirty="0"/>
              <a:t>, </a:t>
            </a:r>
            <a:r>
              <a:rPr lang="en-GB" dirty="0" err="1"/>
              <a:t>objetos</a:t>
            </a:r>
            <a:r>
              <a:rPr lang="en-GB" dirty="0"/>
              <a:t> </a:t>
            </a:r>
            <a:r>
              <a:rPr lang="en-GB" dirty="0" err="1"/>
              <a:t>inflamáveis</a:t>
            </a:r>
            <a:r>
              <a:rPr lang="en-GB" dirty="0"/>
              <a:t>, </a:t>
            </a:r>
            <a:r>
              <a:rPr lang="en-GB" dirty="0" err="1"/>
              <a:t>objetos</a:t>
            </a:r>
            <a:r>
              <a:rPr lang="en-GB" dirty="0"/>
              <a:t> </a:t>
            </a:r>
            <a:r>
              <a:rPr lang="en-GB" dirty="0" err="1"/>
              <a:t>leves</a:t>
            </a:r>
            <a:r>
              <a:rPr lang="en-GB" dirty="0"/>
              <a:t> que </a:t>
            </a:r>
            <a:r>
              <a:rPr lang="en-GB" dirty="0" err="1"/>
              <a:t>possam</a:t>
            </a:r>
            <a:r>
              <a:rPr lang="en-GB" dirty="0"/>
              <a:t> ser </a:t>
            </a:r>
            <a:r>
              <a:rPr lang="en-GB" dirty="0" err="1"/>
              <a:t>facilmente</a:t>
            </a:r>
            <a:r>
              <a:rPr lang="en-GB" dirty="0"/>
              <a:t> </a:t>
            </a:r>
            <a:r>
              <a:rPr lang="en-GB" dirty="0" err="1"/>
              <a:t>arremessados</a:t>
            </a:r>
            <a:r>
              <a:rPr lang="en-GB" dirty="0"/>
              <a:t> ou </a:t>
            </a:r>
            <a:r>
              <a:rPr lang="en-GB" dirty="0" err="1"/>
              <a:t>acessórios</a:t>
            </a:r>
            <a:r>
              <a:rPr lang="en-GB" dirty="0"/>
              <a:t> que </a:t>
            </a:r>
            <a:r>
              <a:rPr lang="en-GB" dirty="0" err="1"/>
              <a:t>possam</a:t>
            </a:r>
            <a:r>
              <a:rPr lang="en-GB" dirty="0"/>
              <a:t> ser </a:t>
            </a:r>
            <a:r>
              <a:rPr lang="en-GB" dirty="0" err="1"/>
              <a:t>usados</a:t>
            </a:r>
            <a:r>
              <a:rPr lang="en-GB" dirty="0"/>
              <a:t> para </a:t>
            </a:r>
            <a:r>
              <a:rPr lang="en-GB" dirty="0" err="1"/>
              <a:t>ferir</a:t>
            </a:r>
            <a:r>
              <a:rPr lang="en-GB" dirty="0"/>
              <a:t> a </a:t>
            </a:r>
            <a:r>
              <a:rPr lang="en-GB" dirty="0" err="1"/>
              <a:t>si</a:t>
            </a:r>
            <a:r>
              <a:rPr lang="en-GB" dirty="0"/>
              <a:t> </a:t>
            </a:r>
            <a:r>
              <a:rPr lang="en-GB" dirty="0" err="1"/>
              <a:t>mesmo</a:t>
            </a:r>
            <a:r>
              <a:rPr lang="en-GB" dirty="0"/>
              <a:t> ou a </a:t>
            </a:r>
            <a:r>
              <a:rPr lang="en-GB" dirty="0" err="1"/>
              <a:t>outras</a:t>
            </a:r>
            <a:r>
              <a:rPr lang="en-GB" dirty="0"/>
              <a:t> pessoas.</a:t>
            </a:r>
            <a:endParaRPr dirty="0"/>
          </a:p>
          <a:p>
            <a:pPr marL="285750" lvl="0" indent="-146050" algn="l" rtl="0">
              <a:lnSpc>
                <a:spcPct val="100000"/>
              </a:lnSpc>
              <a:spcBef>
                <a:spcPts val="1200"/>
              </a:spcBef>
              <a:spcAft>
                <a:spcPts val="0"/>
              </a:spcAft>
              <a:buSzPts val="2200"/>
              <a:buNone/>
            </a:pPr>
            <a:endParaRPr dirty="0"/>
          </a:p>
        </p:txBody>
      </p:sp>
      <p:sp>
        <p:nvSpPr>
          <p:cNvPr id="937" name="Google Shape;937;p117"/>
          <p:cNvSpPr txBox="1">
            <a:spLocks noGrp="1"/>
          </p:cNvSpPr>
          <p:nvPr>
            <p:ph type="title"/>
          </p:nvPr>
        </p:nvSpPr>
        <p:spPr>
          <a:xfrm>
            <a:off x="0" y="506412"/>
            <a:ext cx="11854543"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Ambientes de </a:t>
            </a:r>
            <a:r>
              <a:rPr lang="en-GB" dirty="0" err="1"/>
              <a:t>apoio</a:t>
            </a:r>
            <a:r>
              <a:rPr lang="en-GB" dirty="0"/>
              <a:t> e salas de </a:t>
            </a:r>
            <a:r>
              <a:rPr lang="en-GB" dirty="0" err="1"/>
              <a:t>acolhimento</a:t>
            </a:r>
            <a:r>
              <a:rPr lang="en-GB" dirty="0"/>
              <a:t> - 4</a:t>
            </a:r>
            <a:endParaRPr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118"/>
          <p:cNvSpPr txBox="1">
            <a:spLocks noGrp="1"/>
          </p:cNvSpPr>
          <p:nvPr>
            <p:ph type="body" idx="2"/>
          </p:nvPr>
        </p:nvSpPr>
        <p:spPr>
          <a:xfrm>
            <a:off x="508794" y="1963909"/>
            <a:ext cx="11174412" cy="237949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Para </a:t>
            </a:r>
            <a:r>
              <a:rPr lang="en-GB" sz="2000" dirty="0" err="1"/>
              <a:t>algumas</a:t>
            </a:r>
            <a:r>
              <a:rPr lang="en-GB" sz="2000" dirty="0"/>
              <a:t> pessoas, </a:t>
            </a:r>
            <a:r>
              <a:rPr lang="en-GB" sz="2000" dirty="0" err="1"/>
              <a:t>pode</a:t>
            </a:r>
            <a:r>
              <a:rPr lang="en-GB" sz="2000" dirty="0"/>
              <a:t> ser </a:t>
            </a:r>
            <a:r>
              <a:rPr lang="en-GB" sz="2000" dirty="0" err="1"/>
              <a:t>útil</a:t>
            </a:r>
            <a:r>
              <a:rPr lang="en-GB" sz="2000" dirty="0"/>
              <a:t> </a:t>
            </a:r>
            <a:r>
              <a:rPr lang="en-GB" sz="2000" dirty="0" err="1"/>
              <a:t>incluir</a:t>
            </a:r>
            <a:r>
              <a:rPr lang="en-GB" sz="2000" dirty="0"/>
              <a:t> </a:t>
            </a:r>
            <a:r>
              <a:rPr lang="en-GB" sz="2000" dirty="0" err="1"/>
              <a:t>estímulos</a:t>
            </a:r>
            <a:r>
              <a:rPr lang="en-GB" sz="2000" dirty="0"/>
              <a:t> </a:t>
            </a:r>
            <a:r>
              <a:rPr lang="en-GB" sz="2000" dirty="0" err="1"/>
              <a:t>sensoriais</a:t>
            </a:r>
            <a:r>
              <a:rPr lang="en-GB" sz="2000" dirty="0"/>
              <a:t> </a:t>
            </a:r>
            <a:r>
              <a:rPr lang="en-GB" sz="2000" dirty="0" err="1"/>
              <a:t>calmantes</a:t>
            </a:r>
            <a:r>
              <a:rPr lang="en-GB" sz="2000" dirty="0"/>
              <a:t> e </a:t>
            </a:r>
            <a:r>
              <a:rPr lang="en-GB" sz="2000" dirty="0" err="1"/>
              <a:t>relaxantes</a:t>
            </a:r>
            <a:r>
              <a:rPr lang="en-GB" sz="2000" dirty="0"/>
              <a:t> em salas de </a:t>
            </a:r>
            <a:r>
              <a:rPr lang="en-GB" sz="2000" dirty="0" err="1"/>
              <a:t>conforto</a:t>
            </a:r>
            <a:r>
              <a:rPr lang="en-GB" sz="2000" dirty="0"/>
              <a:t>, a </a:t>
            </a:r>
            <a:r>
              <a:rPr lang="en-GB" sz="2000" dirty="0" err="1"/>
              <a:t>fim</a:t>
            </a:r>
            <a:r>
              <a:rPr lang="en-GB" sz="2000" dirty="0"/>
              <a:t> de </a:t>
            </a:r>
            <a:r>
              <a:rPr lang="en-GB" sz="2000" dirty="0" err="1"/>
              <a:t>desviar</a:t>
            </a:r>
            <a:r>
              <a:rPr lang="en-GB" sz="2000" dirty="0"/>
              <a:t> a </a:t>
            </a:r>
            <a:r>
              <a:rPr lang="en-GB" sz="2000" dirty="0" err="1"/>
              <a:t>atenção</a:t>
            </a:r>
            <a:r>
              <a:rPr lang="en-GB" sz="2000" dirty="0"/>
              <a:t> do </a:t>
            </a:r>
            <a:r>
              <a:rPr lang="en-GB" sz="2000" dirty="0" err="1"/>
              <a:t>desconforto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Exemplos</a:t>
            </a:r>
            <a:r>
              <a:rPr lang="en-GB" sz="2000" dirty="0"/>
              <a:t> de </a:t>
            </a:r>
            <a:r>
              <a:rPr lang="en-GB" sz="2000" dirty="0" err="1"/>
              <a:t>abordagens</a:t>
            </a:r>
            <a:r>
              <a:rPr lang="en-GB" sz="2000" dirty="0"/>
              <a:t> </a:t>
            </a:r>
            <a:r>
              <a:rPr lang="en-GB" sz="2000" dirty="0" err="1"/>
              <a:t>sensoriais</a:t>
            </a:r>
            <a:r>
              <a:rPr lang="en-GB" sz="2000" dirty="0"/>
              <a:t> </a:t>
            </a:r>
            <a:r>
              <a:rPr lang="en-GB" sz="2000" dirty="0" err="1"/>
              <a:t>incluem</a:t>
            </a:r>
            <a:r>
              <a:rPr lang="en-GB" sz="2000" dirty="0"/>
              <a:t> </a:t>
            </a:r>
            <a:r>
              <a:rPr lang="en-GB" sz="2000" dirty="0" err="1"/>
              <a:t>água</a:t>
            </a:r>
            <a:r>
              <a:rPr lang="en-GB" sz="2000" dirty="0"/>
              <a:t> morna, </a:t>
            </a:r>
            <a:r>
              <a:rPr lang="en-GB" sz="2000" dirty="0" err="1"/>
              <a:t>cobertores</a:t>
            </a:r>
            <a:r>
              <a:rPr lang="en-GB" sz="2000" dirty="0"/>
              <a:t> </a:t>
            </a:r>
            <a:r>
              <a:rPr lang="en-GB" sz="2000" dirty="0" err="1"/>
              <a:t>macios</a:t>
            </a:r>
            <a:r>
              <a:rPr lang="en-GB" sz="2000" dirty="0"/>
              <a:t>, </a:t>
            </a:r>
            <a:r>
              <a:rPr lang="en-GB" sz="2000" dirty="0" err="1"/>
              <a:t>tapetes</a:t>
            </a:r>
            <a:r>
              <a:rPr lang="en-GB" sz="2000" dirty="0"/>
              <a:t> ou </a:t>
            </a:r>
            <a:r>
              <a:rPr lang="en-GB" sz="2000" dirty="0" err="1"/>
              <a:t>almofadas</a:t>
            </a:r>
            <a:r>
              <a:rPr lang="en-GB" sz="2000" dirty="0"/>
              <a:t>, cores </a:t>
            </a:r>
            <a:r>
              <a:rPr lang="en-GB" sz="2000" dirty="0" err="1"/>
              <a:t>calmantes</a:t>
            </a:r>
            <a:r>
              <a:rPr lang="en-GB" sz="2000" dirty="0"/>
              <a:t>, etc.</a:t>
            </a:r>
            <a:endParaRPr sz="2000" dirty="0"/>
          </a:p>
          <a:p>
            <a:pPr marL="285750" lvl="0" indent="-285750" algn="just" rtl="0">
              <a:lnSpc>
                <a:spcPct val="100000"/>
              </a:lnSpc>
              <a:spcBef>
                <a:spcPts val="600"/>
              </a:spcBef>
              <a:spcAft>
                <a:spcPts val="0"/>
              </a:spcAft>
              <a:buSzPts val="2200"/>
              <a:buChar char="•"/>
            </a:pPr>
            <a:r>
              <a:rPr lang="en-GB" sz="2000" dirty="0"/>
              <a:t>As </a:t>
            </a:r>
            <a:r>
              <a:rPr lang="en-GB" sz="2000" dirty="0" err="1"/>
              <a:t>abordagens</a:t>
            </a:r>
            <a:r>
              <a:rPr lang="en-GB" sz="2000" dirty="0"/>
              <a:t> </a:t>
            </a:r>
            <a:r>
              <a:rPr lang="en-GB" sz="2000" dirty="0" err="1"/>
              <a:t>sensoriais</a:t>
            </a:r>
            <a:r>
              <a:rPr lang="en-GB" sz="2000" dirty="0"/>
              <a:t> </a:t>
            </a:r>
            <a:r>
              <a:rPr lang="en-GB" sz="2000" dirty="0" err="1"/>
              <a:t>devem</a:t>
            </a:r>
            <a:r>
              <a:rPr lang="en-GB" sz="2000" dirty="0"/>
              <a:t> ser </a:t>
            </a:r>
            <a:r>
              <a:rPr lang="en-GB" sz="2000" dirty="0" err="1"/>
              <a:t>individualizadas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É importante </a:t>
            </a:r>
            <a:r>
              <a:rPr lang="en-GB" sz="2000" dirty="0" err="1"/>
              <a:t>ter</a:t>
            </a:r>
            <a:r>
              <a:rPr lang="en-GB" sz="2000" dirty="0"/>
              <a:t> em </a:t>
            </a:r>
            <a:r>
              <a:rPr lang="en-GB" sz="2000" dirty="0" err="1"/>
              <a:t>mente</a:t>
            </a:r>
            <a:r>
              <a:rPr lang="en-GB" sz="2000" dirty="0"/>
              <a:t> que o que é </a:t>
            </a:r>
            <a:r>
              <a:rPr lang="en-GB" sz="2000" dirty="0" err="1"/>
              <a:t>calmante</a:t>
            </a:r>
            <a:r>
              <a:rPr lang="en-GB" sz="2000" dirty="0"/>
              <a:t> para uma pessoa </a:t>
            </a:r>
            <a:r>
              <a:rPr lang="en-GB" sz="2000" dirty="0" err="1"/>
              <a:t>pode</a:t>
            </a:r>
            <a:r>
              <a:rPr lang="en-GB" sz="2000" dirty="0"/>
              <a:t> ser </a:t>
            </a:r>
            <a:r>
              <a:rPr lang="en-GB" sz="2000" dirty="0" err="1"/>
              <a:t>estressante</a:t>
            </a:r>
            <a:r>
              <a:rPr lang="en-GB" sz="2000" dirty="0"/>
              <a:t> para </a:t>
            </a:r>
            <a:r>
              <a:rPr lang="en-GB" sz="2000" dirty="0" err="1"/>
              <a:t>outra</a:t>
            </a:r>
            <a:r>
              <a:rPr lang="en-GB" sz="2000" dirty="0"/>
              <a:t>. </a:t>
            </a:r>
            <a:endParaRPr sz="2000" dirty="0"/>
          </a:p>
        </p:txBody>
      </p:sp>
      <p:sp>
        <p:nvSpPr>
          <p:cNvPr id="944" name="Google Shape;944;p118"/>
          <p:cNvSpPr txBox="1">
            <a:spLocks noGrp="1"/>
          </p:cNvSpPr>
          <p:nvPr>
            <p:ph type="title"/>
          </p:nvPr>
        </p:nvSpPr>
        <p:spPr>
          <a:xfrm>
            <a:off x="417754" y="506412"/>
            <a:ext cx="1126545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Ambientes de </a:t>
            </a:r>
            <a:r>
              <a:rPr lang="en-GB" dirty="0" err="1"/>
              <a:t>apoio</a:t>
            </a:r>
            <a:r>
              <a:rPr lang="en-GB" dirty="0"/>
              <a:t> e salas de </a:t>
            </a:r>
            <a:r>
              <a:rPr lang="en-GB" dirty="0" err="1"/>
              <a:t>acolhimento</a:t>
            </a:r>
            <a:r>
              <a:rPr lang="en-GB" dirty="0"/>
              <a:t> - 5</a:t>
            </a:r>
            <a:endParaRPr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19"/>
          <p:cNvSpPr txBox="1">
            <a:spLocks noGrp="1"/>
          </p:cNvSpPr>
          <p:nvPr>
            <p:ph type="body" idx="2"/>
          </p:nvPr>
        </p:nvSpPr>
        <p:spPr>
          <a:xfrm>
            <a:off x="508794" y="1956356"/>
            <a:ext cx="11174412" cy="970755"/>
          </a:xfrm>
          <a:prstGeom prst="rect">
            <a:avLst/>
          </a:prstGeom>
          <a:noFill/>
          <a:ln>
            <a:noFill/>
          </a:ln>
        </p:spPr>
        <p:txBody>
          <a:bodyPr spcFirstLastPara="1" wrap="square" lIns="91425" tIns="45700" rIns="91425" bIns="45700" anchor="t" anchorCtr="0">
            <a:noAutofit/>
          </a:bodyPr>
          <a:lstStyle/>
          <a:p>
            <a:r>
              <a:rPr lang="pt-BR" sz="2000" dirty="0"/>
              <a:t>Tente pensar em algumas abordagens sensoriais específicas que podem ser usadas em um ambiente de serviço de saúde mental ou serviço social. </a:t>
            </a:r>
          </a:p>
        </p:txBody>
      </p:sp>
      <p:sp>
        <p:nvSpPr>
          <p:cNvPr id="951" name="Google Shape;951;p119"/>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8.1: </a:t>
            </a:r>
            <a:r>
              <a:rPr lang="en-GB" dirty="0" err="1"/>
              <a:t>Abordagens</a:t>
            </a:r>
            <a:r>
              <a:rPr lang="en-GB" dirty="0"/>
              <a:t> </a:t>
            </a:r>
            <a:r>
              <a:rPr lang="en-GB" dirty="0" err="1"/>
              <a:t>sensoriais</a:t>
            </a:r>
            <a:r>
              <a:rPr lang="en-GB" dirty="0"/>
              <a:t>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2"/>
          <p:cNvSpPr txBox="1">
            <a:spLocks noGrp="1"/>
          </p:cNvSpPr>
          <p:nvPr>
            <p:ph type="title"/>
          </p:nvPr>
        </p:nvSpPr>
        <p:spPr>
          <a:xfrm>
            <a:off x="253603" y="2330275"/>
            <a:ext cx="11684794" cy="432000"/>
          </a:xfrm>
          <a:prstGeom prst="rect">
            <a:avLst/>
          </a:prstGeom>
          <a:noFill/>
          <a:ln>
            <a:noFill/>
          </a:ln>
        </p:spPr>
        <p:txBody>
          <a:bodyPr spcFirstLastPara="1" wrap="square" lIns="91425" tIns="45700" rIns="91425" bIns="45700" anchor="t" anchorCtr="0">
            <a:noAutofit/>
          </a:bodyPr>
          <a:lstStyle/>
          <a:p>
            <a:pPr algn="ctr"/>
            <a:r>
              <a:rPr lang="en-GB" dirty="0"/>
              <a:t>Tema 2: </a:t>
            </a:r>
            <a:r>
              <a:rPr lang="pt-BR" dirty="0"/>
              <a:t>Definindo isolamento e contenção </a:t>
            </a:r>
            <a:br>
              <a:rPr lang="pt-BR" dirty="0"/>
            </a:br>
            <a:br>
              <a:rPr lang="en-GB" dirty="0"/>
            </a:br>
            <a:endParaRPr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120"/>
          <p:cNvSpPr txBox="1">
            <a:spLocks noGrp="1"/>
          </p:cNvSpPr>
          <p:nvPr>
            <p:ph type="body" idx="2"/>
          </p:nvPr>
        </p:nvSpPr>
        <p:spPr>
          <a:xfrm>
            <a:off x="832757" y="2195704"/>
            <a:ext cx="10303329" cy="4155884"/>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600"/>
              </a:spcBef>
              <a:spcAft>
                <a:spcPts val="0"/>
              </a:spcAft>
              <a:buSzPts val="2200"/>
              <a:buChar char="•"/>
            </a:pPr>
            <a:r>
              <a:rPr lang="en-GB" sz="2000" dirty="0"/>
              <a:t> Os </a:t>
            </a:r>
            <a:r>
              <a:rPr lang="en-GB" sz="2000" dirty="0" err="1"/>
              <a:t>serviços</a:t>
            </a:r>
            <a:r>
              <a:rPr lang="en-GB" sz="2000" dirty="0"/>
              <a:t> de </a:t>
            </a:r>
            <a:r>
              <a:rPr lang="en-GB" sz="2000" dirty="0" err="1"/>
              <a:t>emergência</a:t>
            </a:r>
            <a:r>
              <a:rPr lang="en-GB" sz="2000" dirty="0"/>
              <a:t> ou outros </a:t>
            </a:r>
            <a:r>
              <a:rPr lang="en-GB" sz="2000" dirty="0" err="1"/>
              <a:t>locais</a:t>
            </a:r>
            <a:r>
              <a:rPr lang="en-GB" sz="2000" dirty="0"/>
              <a:t> de </a:t>
            </a:r>
            <a:r>
              <a:rPr lang="en-GB" sz="2000" dirty="0" err="1"/>
              <a:t>cuidados</a:t>
            </a:r>
            <a:r>
              <a:rPr lang="en-GB" sz="2000" dirty="0"/>
              <a:t> </a:t>
            </a:r>
            <a:r>
              <a:rPr lang="en-GB" sz="2000" dirty="0" err="1"/>
              <a:t>intensivos</a:t>
            </a:r>
            <a:r>
              <a:rPr lang="en-GB" sz="2000" dirty="0"/>
              <a:t> são </a:t>
            </a:r>
            <a:r>
              <a:rPr lang="en-GB" sz="2000" dirty="0" err="1"/>
              <a:t>frequentemente</a:t>
            </a:r>
            <a:r>
              <a:rPr lang="en-GB" sz="2000" dirty="0"/>
              <a:t> </a:t>
            </a:r>
            <a:r>
              <a:rPr lang="en-GB" sz="2000" dirty="0" err="1"/>
              <a:t>os</a:t>
            </a:r>
            <a:r>
              <a:rPr lang="en-GB" sz="2000" dirty="0"/>
              <a:t> </a:t>
            </a:r>
            <a:r>
              <a:rPr lang="en-GB" sz="2000" dirty="0" err="1"/>
              <a:t>primeiros</a:t>
            </a:r>
            <a:r>
              <a:rPr lang="en-GB" sz="2000" dirty="0"/>
              <a:t> </a:t>
            </a:r>
            <a:r>
              <a:rPr lang="en-GB" sz="2000" dirty="0" err="1"/>
              <a:t>locais</a:t>
            </a:r>
            <a:r>
              <a:rPr lang="en-GB" sz="2000" dirty="0"/>
              <a:t> </a:t>
            </a:r>
            <a:r>
              <a:rPr lang="en-GB" sz="2000" dirty="0" err="1"/>
              <a:t>onde</a:t>
            </a:r>
            <a:r>
              <a:rPr lang="en-GB" sz="2000" dirty="0"/>
              <a:t> as pessoas se </a:t>
            </a:r>
            <a:r>
              <a:rPr lang="en-GB" sz="2000" dirty="0" err="1"/>
              <a:t>dirigem</a:t>
            </a:r>
            <a:r>
              <a:rPr lang="en-GB" sz="2000" dirty="0"/>
              <a:t> </a:t>
            </a:r>
            <a:r>
              <a:rPr lang="en-GB" sz="2000" dirty="0" err="1"/>
              <a:t>quando</a:t>
            </a:r>
            <a:r>
              <a:rPr lang="en-GB" sz="2000" dirty="0"/>
              <a:t> </a:t>
            </a:r>
            <a:r>
              <a:rPr lang="en-GB" sz="2000" dirty="0" err="1"/>
              <a:t>sentem</a:t>
            </a:r>
            <a:r>
              <a:rPr lang="en-GB" sz="2000" dirty="0"/>
              <a:t> um </a:t>
            </a:r>
            <a:r>
              <a:rPr lang="en-GB" sz="2000" dirty="0" err="1"/>
              <a:t>sofrimento</a:t>
            </a:r>
            <a:r>
              <a:rPr lang="en-GB" sz="2000" dirty="0"/>
              <a:t> grave.</a:t>
            </a:r>
            <a:endParaRPr sz="2000" dirty="0"/>
          </a:p>
          <a:p>
            <a:pPr marL="285750" lvl="0" indent="-285750" algn="just" rtl="0">
              <a:lnSpc>
                <a:spcPct val="100000"/>
              </a:lnSpc>
              <a:spcBef>
                <a:spcPts val="600"/>
              </a:spcBef>
              <a:spcAft>
                <a:spcPts val="0"/>
              </a:spcAft>
              <a:buSzPts val="2200"/>
              <a:buChar char="•"/>
            </a:pPr>
            <a:r>
              <a:rPr lang="en-GB" sz="2000" dirty="0"/>
              <a:t>As </a:t>
            </a:r>
            <a:r>
              <a:rPr lang="en-GB" sz="2000" dirty="0" err="1"/>
              <a:t>condições</a:t>
            </a:r>
            <a:r>
              <a:rPr lang="en-GB" sz="2000" dirty="0"/>
              <a:t> </a:t>
            </a:r>
            <a:r>
              <a:rPr lang="en-GB" sz="2000" dirty="0" err="1"/>
              <a:t>podem</a:t>
            </a:r>
            <a:r>
              <a:rPr lang="en-GB" sz="2000" dirty="0"/>
              <a:t> ser </a:t>
            </a:r>
            <a:r>
              <a:rPr lang="en-GB" sz="2000" dirty="0" err="1"/>
              <a:t>agitadas</a:t>
            </a:r>
            <a:r>
              <a:rPr lang="en-GB" sz="2000" dirty="0"/>
              <a:t> e </a:t>
            </a:r>
            <a:r>
              <a:rPr lang="en-GB" sz="2000" dirty="0" err="1"/>
              <a:t>caóticas</a:t>
            </a:r>
            <a:r>
              <a:rPr lang="en-GB" sz="2000" dirty="0"/>
              <a:t>, o que </a:t>
            </a:r>
            <a:r>
              <a:rPr lang="en-GB" sz="2000" dirty="0" err="1"/>
              <a:t>pode</a:t>
            </a:r>
            <a:r>
              <a:rPr lang="en-GB" sz="2000" dirty="0"/>
              <a:t> </a:t>
            </a:r>
            <a:r>
              <a:rPr lang="en-GB" sz="2000" dirty="0" err="1"/>
              <a:t>exacerbar</a:t>
            </a:r>
            <a:r>
              <a:rPr lang="en-GB" sz="2000" dirty="0"/>
              <a:t> o </a:t>
            </a:r>
            <a:r>
              <a:rPr lang="en-GB" sz="2000" dirty="0" err="1"/>
              <a:t>sofrimento</a:t>
            </a:r>
            <a:r>
              <a:rPr lang="en-GB" sz="2000" dirty="0"/>
              <a:t> e a ansiedade das pessoas.</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profissionais</a:t>
            </a:r>
            <a:r>
              <a:rPr lang="en-GB" sz="2000" dirty="0"/>
              <a:t> dos </a:t>
            </a:r>
            <a:r>
              <a:rPr lang="en-GB" sz="2000" dirty="0" err="1"/>
              <a:t>serviços</a:t>
            </a:r>
            <a:r>
              <a:rPr lang="en-GB" sz="2000" dirty="0"/>
              <a:t> de </a:t>
            </a:r>
            <a:r>
              <a:rPr lang="en-GB" sz="2000" dirty="0" err="1"/>
              <a:t>emergência</a:t>
            </a:r>
            <a:r>
              <a:rPr lang="en-GB" sz="2000" dirty="0"/>
              <a:t> </a:t>
            </a:r>
            <a:r>
              <a:rPr lang="en-GB" sz="2000" dirty="0" err="1"/>
              <a:t>raramente</a:t>
            </a:r>
            <a:r>
              <a:rPr lang="en-GB" sz="2000" dirty="0"/>
              <a:t> </a:t>
            </a:r>
            <a:r>
              <a:rPr lang="en-GB" sz="2000" dirty="0" err="1"/>
              <a:t>recebem</a:t>
            </a:r>
            <a:r>
              <a:rPr lang="en-GB" sz="2000" dirty="0"/>
              <a:t> </a:t>
            </a:r>
            <a:r>
              <a:rPr lang="en-GB" sz="2000" dirty="0" err="1"/>
              <a:t>formação</a:t>
            </a:r>
            <a:r>
              <a:rPr lang="en-GB" sz="2000" dirty="0"/>
              <a:t> em </a:t>
            </a:r>
            <a:r>
              <a:rPr lang="en-GB" sz="2000" dirty="0" err="1"/>
              <a:t>estratégias</a:t>
            </a:r>
            <a:r>
              <a:rPr lang="en-GB" sz="2000" dirty="0"/>
              <a:t> </a:t>
            </a:r>
            <a:r>
              <a:rPr lang="en-GB" sz="2000" dirty="0" err="1"/>
              <a:t>não</a:t>
            </a:r>
            <a:r>
              <a:rPr lang="en-GB" sz="2000" dirty="0"/>
              <a:t> </a:t>
            </a:r>
            <a:r>
              <a:rPr lang="en-GB" sz="2000" dirty="0" err="1"/>
              <a:t>coercivas</a:t>
            </a:r>
            <a:r>
              <a:rPr lang="en-GB" sz="2000" dirty="0"/>
              <a:t> para </a:t>
            </a:r>
            <a:r>
              <a:rPr lang="en-GB" sz="2000" dirty="0" err="1"/>
              <a:t>apoiar</a:t>
            </a:r>
            <a:r>
              <a:rPr lang="en-GB" sz="2000" dirty="0"/>
              <a:t> pessoas em </a:t>
            </a:r>
            <a:r>
              <a:rPr lang="en-GB" sz="2000" dirty="0" err="1"/>
              <a:t>sofrimento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Pesquisas</a:t>
            </a:r>
            <a:r>
              <a:rPr lang="en-GB" sz="2000" dirty="0"/>
              <a:t> </a:t>
            </a:r>
            <a:r>
              <a:rPr lang="en-GB" sz="2000" dirty="0" err="1"/>
              <a:t>mostram</a:t>
            </a:r>
            <a:r>
              <a:rPr lang="en-GB" sz="2000" dirty="0"/>
              <a:t> que o </a:t>
            </a:r>
            <a:r>
              <a:rPr lang="en-GB" sz="2000" dirty="0" err="1"/>
              <a:t>uso</a:t>
            </a:r>
            <a:r>
              <a:rPr lang="en-GB" sz="2000" dirty="0"/>
              <a:t> de </a:t>
            </a:r>
            <a:r>
              <a:rPr lang="en-GB" sz="2000" dirty="0" err="1"/>
              <a:t>isolamento</a:t>
            </a:r>
            <a:r>
              <a:rPr lang="en-GB" sz="2000" dirty="0"/>
              <a:t> e </a:t>
            </a:r>
            <a:r>
              <a:rPr lang="en-GB" sz="2000" dirty="0" err="1"/>
              <a:t>contenção</a:t>
            </a:r>
            <a:r>
              <a:rPr lang="en-GB" sz="2000" dirty="0"/>
              <a:t> em </a:t>
            </a:r>
            <a:r>
              <a:rPr lang="en-GB" sz="2000" dirty="0" err="1"/>
              <a:t>departamentos</a:t>
            </a:r>
            <a:r>
              <a:rPr lang="en-GB" sz="2000" dirty="0"/>
              <a:t> de </a:t>
            </a:r>
            <a:r>
              <a:rPr lang="en-GB" sz="2000" dirty="0" err="1"/>
              <a:t>emergência</a:t>
            </a:r>
            <a:r>
              <a:rPr lang="en-GB" sz="2000" dirty="0"/>
              <a:t> é muito </a:t>
            </a:r>
            <a:r>
              <a:rPr lang="en-GB" sz="2000" dirty="0" err="1"/>
              <a:t>comum</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Criar</a:t>
            </a:r>
            <a:r>
              <a:rPr lang="en-GB" sz="2000" dirty="0"/>
              <a:t> </a:t>
            </a:r>
            <a:r>
              <a:rPr lang="en-GB" sz="2000" dirty="0" err="1"/>
              <a:t>uma</a:t>
            </a:r>
            <a:r>
              <a:rPr lang="en-GB" sz="2000" dirty="0"/>
              <a:t> sala de </a:t>
            </a:r>
            <a:r>
              <a:rPr lang="en-GB" sz="2000" dirty="0" err="1"/>
              <a:t>acolhimento</a:t>
            </a:r>
            <a:r>
              <a:rPr lang="en-GB" sz="2000" dirty="0"/>
              <a:t> em um </a:t>
            </a:r>
            <a:r>
              <a:rPr lang="en-GB" sz="2000" dirty="0" err="1"/>
              <a:t>serviço</a:t>
            </a:r>
            <a:r>
              <a:rPr lang="en-GB" sz="2000" dirty="0"/>
              <a:t> de </a:t>
            </a:r>
            <a:r>
              <a:rPr lang="en-GB" sz="2000" dirty="0" err="1"/>
              <a:t>emergência</a:t>
            </a:r>
            <a:r>
              <a:rPr lang="en-GB" sz="2000" dirty="0"/>
              <a:t> é uma forma </a:t>
            </a:r>
            <a:r>
              <a:rPr lang="en-GB" sz="2000" dirty="0" err="1"/>
              <a:t>útil</a:t>
            </a:r>
            <a:r>
              <a:rPr lang="en-GB" sz="2000" dirty="0"/>
              <a:t> de </a:t>
            </a:r>
            <a:r>
              <a:rPr lang="en-GB" sz="2000" dirty="0" err="1"/>
              <a:t>garantir</a:t>
            </a:r>
            <a:r>
              <a:rPr lang="en-GB" sz="2000" dirty="0"/>
              <a:t> que as pessoas </a:t>
            </a:r>
            <a:r>
              <a:rPr lang="en-GB" sz="2000" dirty="0" err="1"/>
              <a:t>não</a:t>
            </a:r>
            <a:r>
              <a:rPr lang="en-GB" sz="2000" dirty="0"/>
              <a:t> </a:t>
            </a:r>
            <a:r>
              <a:rPr lang="en-GB" sz="2000" dirty="0" err="1"/>
              <a:t>tenham</a:t>
            </a:r>
            <a:r>
              <a:rPr lang="en-GB" sz="2000" dirty="0"/>
              <a:t> que </a:t>
            </a:r>
            <a:r>
              <a:rPr lang="en-GB" sz="2000" dirty="0" err="1"/>
              <a:t>esperar</a:t>
            </a:r>
            <a:r>
              <a:rPr lang="en-GB" sz="2000" dirty="0"/>
              <a:t> em salas de </a:t>
            </a:r>
            <a:r>
              <a:rPr lang="en-GB" sz="2000" dirty="0" err="1"/>
              <a:t>espera</a:t>
            </a:r>
            <a:r>
              <a:rPr lang="en-GB" sz="2000" dirty="0"/>
              <a:t> </a:t>
            </a:r>
            <a:r>
              <a:rPr lang="en-GB" sz="2000" dirty="0" err="1"/>
              <a:t>caóticas</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958" name="Google Shape;958;p120"/>
          <p:cNvSpPr txBox="1">
            <a:spLocks noGrp="1"/>
          </p:cNvSpPr>
          <p:nvPr>
            <p:ph type="title"/>
          </p:nvPr>
        </p:nvSpPr>
        <p:spPr>
          <a:xfrm>
            <a:off x="417754" y="506412"/>
            <a:ext cx="11404131" cy="432000"/>
          </a:xfrm>
          <a:prstGeom prst="rect">
            <a:avLst/>
          </a:prstGeom>
          <a:noFill/>
          <a:ln>
            <a:noFill/>
          </a:ln>
        </p:spPr>
        <p:txBody>
          <a:bodyPr spcFirstLastPara="1" wrap="square" lIns="91425" tIns="45700" rIns="91425" bIns="45700" anchor="t" anchorCtr="0">
            <a:noAutofit/>
          </a:bodyPr>
          <a:lstStyle/>
          <a:p>
            <a:pPr algn="ctr">
              <a:lnSpc>
                <a:spcPct val="100000"/>
              </a:lnSpc>
            </a:pPr>
            <a:r>
              <a:rPr lang="en-GB" dirty="0" err="1"/>
              <a:t>Apresentação</a:t>
            </a:r>
            <a:r>
              <a:rPr lang="en-GB" dirty="0"/>
              <a:t>: Salas de </a:t>
            </a:r>
            <a:r>
              <a:rPr lang="en-GB" dirty="0" err="1"/>
              <a:t>acolhimento</a:t>
            </a:r>
            <a:r>
              <a:rPr lang="en-GB" dirty="0"/>
              <a:t> </a:t>
            </a:r>
            <a:r>
              <a:rPr lang="en-GB" dirty="0" err="1"/>
              <a:t>em</a:t>
            </a:r>
            <a:r>
              <a:rPr lang="en-GB" dirty="0"/>
              <a:t> </a:t>
            </a:r>
            <a:r>
              <a:rPr lang="en-GB" dirty="0" err="1"/>
              <a:t>serviços</a:t>
            </a:r>
            <a:r>
              <a:rPr lang="en-GB" dirty="0"/>
              <a:t> de </a:t>
            </a:r>
            <a:r>
              <a:rPr lang="en-GB" dirty="0" err="1"/>
              <a:t>emergência</a:t>
            </a:r>
            <a:r>
              <a:rPr lang="en-GB" dirty="0"/>
              <a:t> </a:t>
            </a:r>
            <a:r>
              <a:rPr lang="en-GB" dirty="0" err="1"/>
              <a:t>em</a:t>
            </a:r>
            <a:r>
              <a:rPr lang="en-GB" dirty="0"/>
              <a:t> </a:t>
            </a:r>
            <a:r>
              <a:rPr lang="en-GB" dirty="0" err="1"/>
              <a:t>hospitais</a:t>
            </a:r>
            <a:r>
              <a:rPr lang="en-GB" dirty="0"/>
              <a:t> </a:t>
            </a:r>
            <a:r>
              <a:rPr lang="en-GB" dirty="0" err="1"/>
              <a:t>gerais</a:t>
            </a:r>
            <a:r>
              <a:rPr lang="en-GB" dirty="0"/>
              <a:t> </a:t>
            </a:r>
            <a:r>
              <a:rPr lang="en-GB" dirty="0" err="1"/>
              <a:t>ou</a:t>
            </a:r>
            <a:r>
              <a:rPr lang="en-GB" dirty="0"/>
              <a:t> </a:t>
            </a:r>
            <a:r>
              <a:rPr lang="en-GB" dirty="0" err="1"/>
              <a:t>em</a:t>
            </a:r>
            <a:r>
              <a:rPr lang="en-GB" dirty="0"/>
              <a:t> outros </a:t>
            </a:r>
            <a:r>
              <a:rPr lang="en-GB" dirty="0" err="1"/>
              <a:t>locais</a:t>
            </a:r>
            <a:r>
              <a:rPr lang="en-GB" dirty="0"/>
              <a:t> de </a:t>
            </a:r>
            <a:r>
              <a:rPr lang="en-GB" dirty="0" err="1"/>
              <a:t>tratamento</a:t>
            </a:r>
            <a:r>
              <a:rPr lang="en-GB" dirty="0"/>
              <a:t> </a:t>
            </a:r>
            <a:r>
              <a:rPr lang="en-GB" dirty="0" err="1"/>
              <a:t>intensivo</a:t>
            </a:r>
            <a:r>
              <a:rPr lang="en-GB" dirty="0"/>
              <a:t> </a:t>
            </a:r>
            <a:br>
              <a:rPr lang="en-GB" dirty="0"/>
            </a:br>
            <a:endParaRPr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121"/>
          <p:cNvSpPr txBox="1">
            <a:spLocks noGrp="1"/>
          </p:cNvSpPr>
          <p:nvPr>
            <p:ph type="body" idx="2"/>
          </p:nvPr>
        </p:nvSpPr>
        <p:spPr>
          <a:xfrm>
            <a:off x="507195" y="1592830"/>
            <a:ext cx="11174412" cy="3305741"/>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que </a:t>
            </a:r>
            <a:r>
              <a:rPr lang="en-GB" sz="2000" dirty="0" err="1"/>
              <a:t>deve</a:t>
            </a:r>
            <a:r>
              <a:rPr lang="en-GB" sz="2000" dirty="0"/>
              <a:t> ser </a:t>
            </a:r>
            <a:r>
              <a:rPr lang="en-GB" sz="2000" dirty="0" err="1"/>
              <a:t>feito</a:t>
            </a:r>
            <a:r>
              <a:rPr lang="en-GB" sz="2000" dirty="0"/>
              <a:t> para </a:t>
            </a:r>
            <a:r>
              <a:rPr lang="en-GB" sz="2000" dirty="0" err="1"/>
              <a:t>criar</a:t>
            </a:r>
            <a:r>
              <a:rPr lang="en-GB" sz="2000" dirty="0"/>
              <a:t> </a:t>
            </a:r>
            <a:r>
              <a:rPr lang="en-GB" sz="2000" dirty="0" err="1"/>
              <a:t>uma</a:t>
            </a:r>
            <a:r>
              <a:rPr lang="en-GB" sz="2000" dirty="0"/>
              <a:t> sala de </a:t>
            </a:r>
            <a:r>
              <a:rPr lang="en-GB" sz="2000" dirty="0" err="1"/>
              <a:t>acolhimento</a:t>
            </a:r>
            <a:r>
              <a:rPr lang="en-GB" sz="2000" dirty="0"/>
              <a:t> </a:t>
            </a:r>
            <a:r>
              <a:rPr lang="en-GB" sz="2000" dirty="0" err="1"/>
              <a:t>em</a:t>
            </a:r>
            <a:r>
              <a:rPr lang="en-GB" sz="2000" dirty="0"/>
              <a:t> um </a:t>
            </a:r>
            <a:r>
              <a:rPr lang="en-GB" sz="2000" dirty="0" err="1"/>
              <a:t>serviço</a:t>
            </a:r>
            <a:r>
              <a:rPr lang="en-GB" sz="2000" dirty="0"/>
              <a:t> social </a:t>
            </a:r>
            <a:r>
              <a:rPr lang="en-GB" sz="2000" dirty="0" err="1"/>
              <a:t>ou</a:t>
            </a:r>
            <a:r>
              <a:rPr lang="en-GB" sz="2000" dirty="0"/>
              <a:t> de </a:t>
            </a:r>
            <a:r>
              <a:rPr lang="en-GB" sz="2000" dirty="0" err="1"/>
              <a:t>saúde</a:t>
            </a:r>
            <a:r>
              <a:rPr lang="en-GB" sz="2000" dirty="0"/>
              <a:t> mental? </a:t>
            </a:r>
          </a:p>
          <a:p>
            <a:pPr marL="1200150" lvl="2" indent="-285750" algn="just">
              <a:spcBef>
                <a:spcPts val="600"/>
              </a:spcBef>
              <a:buSzPts val="2200"/>
            </a:pPr>
            <a:r>
              <a:rPr lang="en-GB" dirty="0"/>
              <a:t>Qual sala </a:t>
            </a:r>
            <a:r>
              <a:rPr lang="en-GB" dirty="0" err="1"/>
              <a:t>será</a:t>
            </a:r>
            <a:r>
              <a:rPr lang="en-GB" dirty="0"/>
              <a:t> </a:t>
            </a:r>
            <a:r>
              <a:rPr lang="en-GB" dirty="0" err="1"/>
              <a:t>usada</a:t>
            </a:r>
            <a:r>
              <a:rPr lang="en-GB" dirty="0"/>
              <a:t>? </a:t>
            </a:r>
          </a:p>
          <a:p>
            <a:pPr marL="1200150" lvl="2" indent="-285750" algn="just">
              <a:spcBef>
                <a:spcPts val="600"/>
              </a:spcBef>
              <a:buSzPts val="2200"/>
            </a:pPr>
            <a:r>
              <a:rPr lang="en-GB" dirty="0"/>
              <a:t>Que </a:t>
            </a:r>
            <a:r>
              <a:rPr lang="en-GB" dirty="0" err="1"/>
              <a:t>tipo</a:t>
            </a:r>
            <a:r>
              <a:rPr lang="en-GB" dirty="0"/>
              <a:t> de </a:t>
            </a:r>
            <a:r>
              <a:rPr lang="en-GB" dirty="0" err="1"/>
              <a:t>espaço</a:t>
            </a:r>
            <a:r>
              <a:rPr lang="en-GB" dirty="0"/>
              <a:t> as </a:t>
            </a:r>
            <a:r>
              <a:rPr lang="en-GB" dirty="0" err="1"/>
              <a:t>pessoas</a:t>
            </a:r>
            <a:r>
              <a:rPr lang="en-GB" dirty="0"/>
              <a:t> </a:t>
            </a:r>
            <a:r>
              <a:rPr lang="en-GB" dirty="0" err="1"/>
              <a:t>querem</a:t>
            </a:r>
            <a:r>
              <a:rPr lang="en-GB" dirty="0"/>
              <a:t> </a:t>
            </a:r>
            <a:r>
              <a:rPr lang="en-GB" dirty="0" err="1"/>
              <a:t>criar</a:t>
            </a:r>
            <a:r>
              <a:rPr lang="en-GB" dirty="0"/>
              <a:t>? </a:t>
            </a:r>
          </a:p>
          <a:p>
            <a:pPr marL="1200150" lvl="2" indent="-285750" algn="just">
              <a:spcBef>
                <a:spcPts val="600"/>
              </a:spcBef>
              <a:buSzPts val="2200"/>
            </a:pPr>
            <a:r>
              <a:rPr lang="en-GB" dirty="0" err="1"/>
              <a:t>Quem</a:t>
            </a:r>
            <a:r>
              <a:rPr lang="en-GB" dirty="0"/>
              <a:t> </a:t>
            </a:r>
            <a:r>
              <a:rPr lang="en-GB" dirty="0" err="1"/>
              <a:t>será</a:t>
            </a:r>
            <a:r>
              <a:rPr lang="en-GB" dirty="0"/>
              <a:t> </a:t>
            </a:r>
            <a:r>
              <a:rPr lang="en-GB" dirty="0" err="1"/>
              <a:t>responsável</a:t>
            </a:r>
            <a:r>
              <a:rPr lang="en-GB" dirty="0"/>
              <a:t> </a:t>
            </a:r>
            <a:r>
              <a:rPr lang="en-GB" dirty="0" err="1"/>
              <a:t>por</a:t>
            </a:r>
            <a:r>
              <a:rPr lang="en-GB" dirty="0"/>
              <a:t> </a:t>
            </a:r>
            <a:r>
              <a:rPr lang="en-GB" dirty="0" err="1"/>
              <a:t>criá</a:t>
            </a:r>
            <a:r>
              <a:rPr lang="en-GB" dirty="0"/>
              <a:t>-la? </a:t>
            </a:r>
          </a:p>
          <a:p>
            <a:pPr marL="1200150" lvl="2" indent="-285750" algn="just">
              <a:spcBef>
                <a:spcPts val="600"/>
              </a:spcBef>
              <a:buSzPts val="2200"/>
            </a:pPr>
            <a:r>
              <a:rPr lang="en-GB" dirty="0"/>
              <a:t>O que </a:t>
            </a:r>
            <a:r>
              <a:rPr lang="en-GB" dirty="0" err="1"/>
              <a:t>pode</a:t>
            </a:r>
            <a:r>
              <a:rPr lang="en-GB" dirty="0"/>
              <a:t> ser </a:t>
            </a:r>
            <a:r>
              <a:rPr lang="en-GB" dirty="0" err="1"/>
              <a:t>incluído</a:t>
            </a:r>
            <a:r>
              <a:rPr lang="en-GB" dirty="0"/>
              <a:t> </a:t>
            </a:r>
            <a:r>
              <a:rPr lang="en-GB" dirty="0" err="1"/>
              <a:t>na</a:t>
            </a:r>
            <a:r>
              <a:rPr lang="en-GB" dirty="0"/>
              <a:t> sala? </a:t>
            </a:r>
          </a:p>
          <a:p>
            <a:pPr marL="1200150" lvl="2" indent="-285750" algn="just">
              <a:spcBef>
                <a:spcPts val="600"/>
              </a:spcBef>
              <a:buSzPts val="2200"/>
            </a:pPr>
            <a:r>
              <a:rPr lang="en-GB" dirty="0"/>
              <a:t>Como </a:t>
            </a:r>
            <a:r>
              <a:rPr lang="en-GB" dirty="0" err="1"/>
              <a:t>alguém</a:t>
            </a:r>
            <a:r>
              <a:rPr lang="en-GB" dirty="0"/>
              <a:t> </a:t>
            </a:r>
            <a:r>
              <a:rPr lang="en-GB" dirty="0" err="1"/>
              <a:t>pode</a:t>
            </a:r>
            <a:r>
              <a:rPr lang="en-GB" dirty="0"/>
              <a:t> </a:t>
            </a:r>
            <a:r>
              <a:rPr lang="en-GB" dirty="0" err="1"/>
              <a:t>reunir</a:t>
            </a:r>
            <a:r>
              <a:rPr lang="en-GB" dirty="0"/>
              <a:t> e </a:t>
            </a:r>
            <a:r>
              <a:rPr lang="en-GB" dirty="0" err="1"/>
              <a:t>incorporar</a:t>
            </a:r>
            <a:r>
              <a:rPr lang="en-GB" dirty="0"/>
              <a:t> </a:t>
            </a:r>
            <a:r>
              <a:rPr lang="en-GB" dirty="0" err="1"/>
              <a:t>sugestões</a:t>
            </a:r>
            <a:r>
              <a:rPr lang="en-GB" dirty="0"/>
              <a:t> de </a:t>
            </a:r>
            <a:r>
              <a:rPr lang="en-GB" dirty="0" err="1"/>
              <a:t>pessoas</a:t>
            </a:r>
            <a:r>
              <a:rPr lang="en-GB" dirty="0"/>
              <a:t> que </a:t>
            </a:r>
            <a:r>
              <a:rPr lang="en-GB" dirty="0" err="1"/>
              <a:t>utilizam</a:t>
            </a:r>
            <a:r>
              <a:rPr lang="en-GB" dirty="0"/>
              <a:t> o </a:t>
            </a:r>
            <a:r>
              <a:rPr lang="en-GB" dirty="0" err="1"/>
              <a:t>serviço</a:t>
            </a:r>
            <a:r>
              <a:rPr lang="en-GB" dirty="0"/>
              <a:t> e a equipe </a:t>
            </a:r>
            <a:r>
              <a:rPr lang="en-GB" dirty="0" err="1"/>
              <a:t>ao</a:t>
            </a:r>
            <a:r>
              <a:rPr lang="en-GB" dirty="0"/>
              <a:t> </a:t>
            </a:r>
            <a:r>
              <a:rPr lang="en-GB" dirty="0" err="1"/>
              <a:t>criar</a:t>
            </a:r>
            <a:r>
              <a:rPr lang="en-GB" dirty="0"/>
              <a:t> a sala? </a:t>
            </a:r>
          </a:p>
          <a:p>
            <a:pPr marL="1200150" lvl="2" indent="-285750" algn="just">
              <a:spcBef>
                <a:spcPts val="600"/>
              </a:spcBef>
              <a:buSzPts val="2200"/>
            </a:pPr>
            <a:r>
              <a:rPr lang="en-GB" dirty="0"/>
              <a:t>Como </a:t>
            </a:r>
            <a:r>
              <a:rPr lang="en-GB" dirty="0" err="1"/>
              <a:t>será</a:t>
            </a:r>
            <a:r>
              <a:rPr lang="en-GB" dirty="0"/>
              <a:t> </a:t>
            </a:r>
            <a:r>
              <a:rPr lang="en-GB" dirty="0" err="1"/>
              <a:t>financiada</a:t>
            </a:r>
            <a:r>
              <a:rPr lang="en-GB" dirty="0"/>
              <a:t>?</a:t>
            </a:r>
          </a:p>
        </p:txBody>
      </p:sp>
      <p:sp>
        <p:nvSpPr>
          <p:cNvPr id="965" name="Google Shape;965;p121"/>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algn="ctr"/>
            <a:r>
              <a:rPr lang="en-GB" dirty="0"/>
              <a:t>Exercício 8.2: Salas de </a:t>
            </a:r>
            <a:r>
              <a:rPr lang="en-GB" dirty="0" err="1"/>
              <a:t>acolhimento</a:t>
            </a:r>
            <a:r>
              <a:rPr lang="en-GB" dirty="0"/>
              <a:t> no </a:t>
            </a:r>
            <a:r>
              <a:rPr lang="en-GB" dirty="0" err="1"/>
              <a:t>seu</a:t>
            </a:r>
            <a:r>
              <a:rPr lang="en-GB" dirty="0"/>
              <a:t> </a:t>
            </a:r>
            <a:r>
              <a:rPr lang="en-GB" dirty="0" err="1"/>
              <a:t>serviço</a:t>
            </a:r>
            <a:r>
              <a:rPr lang="en-GB" dirty="0"/>
              <a:t> </a:t>
            </a:r>
            <a:br>
              <a:rPr lang="en-GB" dirty="0"/>
            </a:br>
            <a:endParaRPr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122"/>
          <p:cNvSpPr txBox="1">
            <a:spLocks noGrp="1"/>
          </p:cNvSpPr>
          <p:nvPr>
            <p:ph type="title"/>
          </p:nvPr>
        </p:nvSpPr>
        <p:spPr>
          <a:xfrm>
            <a:off x="146957" y="2313946"/>
            <a:ext cx="11903529" cy="4320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chemeClr val="accent1"/>
              </a:buClr>
              <a:buSzPct val="100000"/>
              <a:buFont typeface="Century Gothic"/>
              <a:buNone/>
            </a:pPr>
            <a:r>
              <a:rPr lang="en-GB" sz="4400" dirty="0"/>
              <a:t>Tema 9: </a:t>
            </a:r>
            <a:r>
              <a:rPr lang="en-GB" sz="4400" dirty="0" err="1"/>
              <a:t>Redirecionamento</a:t>
            </a:r>
            <a:r>
              <a:rPr lang="en-GB" sz="4400" dirty="0"/>
              <a:t> de </a:t>
            </a:r>
            <a:r>
              <a:rPr lang="en-GB" sz="4400" dirty="0" err="1"/>
              <a:t>situações</a:t>
            </a:r>
            <a:r>
              <a:rPr lang="en-GB" sz="4400" dirty="0"/>
              <a:t> </a:t>
            </a:r>
            <a:r>
              <a:rPr lang="en-GB" sz="4400" dirty="0" err="1"/>
              <a:t>tensas</a:t>
            </a:r>
            <a:r>
              <a:rPr lang="en-GB" sz="4400" dirty="0"/>
              <a:t> e </a:t>
            </a:r>
            <a:r>
              <a:rPr lang="en-GB" sz="4400" dirty="0" err="1"/>
              <a:t>conflitantes</a:t>
            </a:r>
            <a:br>
              <a:rPr lang="en-GB" dirty="0"/>
            </a:br>
            <a:br>
              <a:rPr lang="en-GB" dirty="0"/>
            </a:br>
            <a:endParaRPr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123"/>
          <p:cNvSpPr txBox="1">
            <a:spLocks noGrp="1"/>
          </p:cNvSpPr>
          <p:nvPr>
            <p:ph type="body" idx="2"/>
          </p:nvPr>
        </p:nvSpPr>
        <p:spPr>
          <a:xfrm>
            <a:off x="508794" y="2290479"/>
            <a:ext cx="11174412" cy="2277041"/>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Desescalonamento</a:t>
            </a:r>
            <a:r>
              <a:rPr lang="en-GB" sz="2000" dirty="0"/>
              <a:t> </a:t>
            </a:r>
            <a:r>
              <a:rPr lang="en-GB" sz="2000" dirty="0" err="1"/>
              <a:t>é</a:t>
            </a:r>
            <a:r>
              <a:rPr lang="en-GB" sz="2000" dirty="0"/>
              <a:t> </a:t>
            </a:r>
            <a:r>
              <a:rPr lang="en-GB" sz="2000" dirty="0" err="1"/>
              <a:t>uma</a:t>
            </a:r>
            <a:r>
              <a:rPr lang="en-GB" sz="2000" dirty="0"/>
              <a:t> </a:t>
            </a:r>
            <a:r>
              <a:rPr lang="en-GB" sz="2000" dirty="0" err="1"/>
              <a:t>técnica</a:t>
            </a:r>
            <a:r>
              <a:rPr lang="en-GB" sz="2000" dirty="0"/>
              <a:t> para </a:t>
            </a:r>
            <a:r>
              <a:rPr lang="en-GB" sz="2000" dirty="0" err="1"/>
              <a:t>gerenciar</a:t>
            </a:r>
            <a:r>
              <a:rPr lang="en-GB" sz="2000" dirty="0"/>
              <a:t> </a:t>
            </a:r>
            <a:r>
              <a:rPr lang="en-GB" sz="2000" dirty="0" err="1"/>
              <a:t>situações</a:t>
            </a:r>
            <a:r>
              <a:rPr lang="en-GB" sz="2000" dirty="0"/>
              <a:t> </a:t>
            </a:r>
            <a:r>
              <a:rPr lang="en-GB" sz="2000" dirty="0" err="1"/>
              <a:t>em</a:t>
            </a:r>
            <a:r>
              <a:rPr lang="en-GB" sz="2000" dirty="0"/>
              <a:t> que as </a:t>
            </a:r>
            <a:r>
              <a:rPr lang="en-GB" sz="2000" dirty="0" err="1"/>
              <a:t>pessoas</a:t>
            </a:r>
            <a:r>
              <a:rPr lang="en-GB" sz="2000" dirty="0"/>
              <a:t> </a:t>
            </a:r>
            <a:r>
              <a:rPr lang="en-GB" sz="2000" dirty="0" err="1"/>
              <a:t>estão</a:t>
            </a:r>
            <a:r>
              <a:rPr lang="en-GB" sz="2000" dirty="0"/>
              <a:t> </a:t>
            </a:r>
            <a:r>
              <a:rPr lang="en-GB" sz="2000" dirty="0" err="1"/>
              <a:t>extremamente</a:t>
            </a:r>
            <a:r>
              <a:rPr lang="en-GB" sz="2000" dirty="0"/>
              <a:t> </a:t>
            </a:r>
            <a:r>
              <a:rPr lang="en-GB" sz="2000" dirty="0" err="1"/>
              <a:t>angustiadas</a:t>
            </a:r>
            <a:r>
              <a:rPr lang="en-GB" sz="2000" dirty="0"/>
              <a:t> </a:t>
            </a:r>
            <a:r>
              <a:rPr lang="en-GB" sz="2000" dirty="0" err="1"/>
              <a:t>ou</a:t>
            </a:r>
            <a:r>
              <a:rPr lang="en-GB" sz="2000" dirty="0"/>
              <a:t> </a:t>
            </a:r>
            <a:r>
              <a:rPr lang="en-GB" sz="2000" dirty="0" err="1"/>
              <a:t>chateadas</a:t>
            </a:r>
            <a:r>
              <a:rPr lang="en-GB" sz="2000" dirty="0"/>
              <a:t>, </a:t>
            </a:r>
            <a:r>
              <a:rPr lang="en-GB" sz="2000" dirty="0" err="1"/>
              <a:t>levando</a:t>
            </a:r>
            <a:r>
              <a:rPr lang="en-GB" sz="2000" dirty="0"/>
              <a:t>-as a </a:t>
            </a:r>
            <a:r>
              <a:rPr lang="en-GB" sz="2000" dirty="0" err="1"/>
              <a:t>agir</a:t>
            </a:r>
            <a:r>
              <a:rPr lang="en-GB" sz="2000" dirty="0"/>
              <a:t> de </a:t>
            </a:r>
            <a:r>
              <a:rPr lang="en-GB" sz="2000" dirty="0" err="1"/>
              <a:t>maneira</a:t>
            </a:r>
            <a:r>
              <a:rPr lang="en-GB" sz="2000" dirty="0"/>
              <a:t> que </a:t>
            </a:r>
            <a:r>
              <a:rPr lang="en-GB" sz="2000" dirty="0" err="1"/>
              <a:t>possam</a:t>
            </a:r>
            <a:r>
              <a:rPr lang="en-GB" sz="2000" dirty="0"/>
              <a:t> </a:t>
            </a:r>
            <a:r>
              <a:rPr lang="en-GB" sz="2000" dirty="0" err="1"/>
              <a:t>afetá</a:t>
            </a:r>
            <a:r>
              <a:rPr lang="en-GB" sz="2000" dirty="0"/>
              <a:t>-las </a:t>
            </a:r>
            <a:r>
              <a:rPr lang="en-GB" sz="2000" dirty="0" err="1"/>
              <a:t>negativamente</a:t>
            </a:r>
            <a:r>
              <a:rPr lang="en-GB" sz="2000" dirty="0"/>
              <a:t> e a </a:t>
            </a:r>
            <a:r>
              <a:rPr lang="en-GB" sz="2000" dirty="0" err="1"/>
              <a:t>outras</a:t>
            </a:r>
            <a:r>
              <a:rPr lang="en-GB" sz="2000" dirty="0"/>
              <a:t> </a:t>
            </a:r>
            <a:r>
              <a:rPr lang="en-GB" sz="2000" dirty="0" err="1"/>
              <a:t>pessoas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Desescalonamento</a:t>
            </a:r>
            <a:r>
              <a:rPr lang="en-GB" sz="2000" dirty="0"/>
              <a:t> </a:t>
            </a:r>
            <a:r>
              <a:rPr lang="en-GB" sz="2000" dirty="0" err="1"/>
              <a:t>é</a:t>
            </a:r>
            <a:r>
              <a:rPr lang="en-GB" sz="2000" dirty="0"/>
              <a:t> </a:t>
            </a:r>
            <a:r>
              <a:rPr lang="en-GB" sz="2000" dirty="0" err="1"/>
              <a:t>uma</a:t>
            </a:r>
            <a:r>
              <a:rPr lang="en-GB" sz="2000" dirty="0"/>
              <a:t> </a:t>
            </a:r>
            <a:r>
              <a:rPr lang="en-GB" sz="2000" dirty="0" err="1"/>
              <a:t>abordagem</a:t>
            </a:r>
            <a:r>
              <a:rPr lang="en-GB" sz="2000" dirty="0"/>
              <a:t> que </a:t>
            </a:r>
            <a:r>
              <a:rPr lang="en-GB" sz="2000" dirty="0" err="1"/>
              <a:t>envolve</a:t>
            </a:r>
            <a:r>
              <a:rPr lang="en-GB" sz="2000" dirty="0"/>
              <a:t> e </a:t>
            </a:r>
            <a:r>
              <a:rPr lang="en-GB" sz="2000" dirty="0" err="1"/>
              <a:t>estabelece</a:t>
            </a:r>
            <a:r>
              <a:rPr lang="en-GB" sz="2000" dirty="0"/>
              <a:t> um </a:t>
            </a:r>
            <a:r>
              <a:rPr lang="en-GB" sz="2000" dirty="0" err="1"/>
              <a:t>relacionamento</a:t>
            </a:r>
            <a:r>
              <a:rPr lang="en-GB" sz="2000" dirty="0"/>
              <a:t> </a:t>
            </a:r>
            <a:r>
              <a:rPr lang="en-GB" sz="2000" dirty="0" err="1"/>
              <a:t>colaborativo</a:t>
            </a:r>
            <a:r>
              <a:rPr lang="en-GB" sz="2000" dirty="0"/>
              <a:t> com as </a:t>
            </a:r>
            <a:r>
              <a:rPr lang="en-GB" sz="2000" dirty="0" err="1"/>
              <a:t>pessoas-chave</a:t>
            </a:r>
            <a:r>
              <a:rPr lang="en-GB" sz="2000" dirty="0"/>
              <a:t> </a:t>
            </a:r>
            <a:r>
              <a:rPr lang="en-GB" sz="2000" dirty="0" err="1"/>
              <a:t>envolvidas</a:t>
            </a:r>
            <a:r>
              <a:rPr lang="en-GB" sz="2000" dirty="0"/>
              <a:t> </a:t>
            </a:r>
            <a:r>
              <a:rPr lang="en-GB" sz="2000" dirty="0" err="1"/>
              <a:t>em</a:t>
            </a:r>
            <a:r>
              <a:rPr lang="en-GB" sz="2000" dirty="0"/>
              <a:t> um </a:t>
            </a:r>
            <a:r>
              <a:rPr lang="en-GB" sz="2000" dirty="0" err="1"/>
              <a:t>conflito</a:t>
            </a:r>
            <a:r>
              <a:rPr lang="en-GB" sz="2000" dirty="0"/>
              <a:t>, a </a:t>
            </a:r>
            <a:r>
              <a:rPr lang="en-GB" sz="2000" dirty="0" err="1"/>
              <a:t>fim</a:t>
            </a:r>
            <a:r>
              <a:rPr lang="en-GB" sz="2000" dirty="0"/>
              <a:t> de resolver </a:t>
            </a:r>
            <a:r>
              <a:rPr lang="en-GB" sz="2000" dirty="0" err="1"/>
              <a:t>ou</a:t>
            </a:r>
            <a:r>
              <a:rPr lang="en-GB" sz="2000" dirty="0"/>
              <a:t> </a:t>
            </a:r>
            <a:r>
              <a:rPr lang="en-GB" sz="2000" dirty="0" err="1"/>
              <a:t>dissipar</a:t>
            </a:r>
            <a:r>
              <a:rPr lang="en-GB" sz="2000" dirty="0"/>
              <a:t> a </a:t>
            </a:r>
            <a:r>
              <a:rPr lang="en-GB" sz="2000" dirty="0" err="1"/>
              <a:t>situação</a:t>
            </a:r>
            <a:r>
              <a:rPr lang="en-GB" sz="2000" dirty="0"/>
              <a:t>. </a:t>
            </a:r>
          </a:p>
          <a:p>
            <a:pPr marL="285750" lvl="0" indent="-285750" algn="just" rtl="0">
              <a:lnSpc>
                <a:spcPct val="100000"/>
              </a:lnSpc>
              <a:spcBef>
                <a:spcPts val="600"/>
              </a:spcBef>
              <a:spcAft>
                <a:spcPts val="0"/>
              </a:spcAft>
              <a:buSzPts val="2200"/>
              <a:buChar char="•"/>
            </a:pPr>
            <a:r>
              <a:rPr lang="en-GB" sz="2000" dirty="0" err="1"/>
              <a:t>Desescalonamento</a:t>
            </a:r>
            <a:r>
              <a:rPr lang="en-GB" sz="2000" dirty="0"/>
              <a:t> </a:t>
            </a:r>
            <a:r>
              <a:rPr lang="en-GB" sz="2000" dirty="0" err="1"/>
              <a:t>aplica</a:t>
            </a:r>
            <a:r>
              <a:rPr lang="en-GB" sz="2000" dirty="0"/>
              <a:t> </a:t>
            </a:r>
            <a:r>
              <a:rPr lang="en-GB" sz="2000" dirty="0" err="1"/>
              <a:t>técnicas</a:t>
            </a:r>
            <a:r>
              <a:rPr lang="en-GB" sz="2000" dirty="0"/>
              <a:t> de </a:t>
            </a:r>
            <a:r>
              <a:rPr lang="en-GB" sz="2000" dirty="0" err="1"/>
              <a:t>comunicação</a:t>
            </a:r>
            <a:r>
              <a:rPr lang="en-GB" sz="2000" dirty="0"/>
              <a:t> </a:t>
            </a:r>
            <a:r>
              <a:rPr lang="en-GB" sz="2000" dirty="0" err="1"/>
              <a:t>eficazes</a:t>
            </a:r>
            <a:r>
              <a:rPr lang="en-GB" sz="2000" dirty="0"/>
              <a:t> a </a:t>
            </a:r>
            <a:r>
              <a:rPr lang="en-GB" sz="2000" dirty="0" err="1"/>
              <a:t>essas</a:t>
            </a:r>
            <a:r>
              <a:rPr lang="en-GB" sz="2000" dirty="0"/>
              <a:t> </a:t>
            </a:r>
            <a:r>
              <a:rPr lang="en-GB" sz="2000" dirty="0" err="1"/>
              <a:t>situações</a:t>
            </a:r>
            <a:r>
              <a:rPr lang="en-GB" sz="2000" dirty="0"/>
              <a:t> </a:t>
            </a:r>
            <a:endParaRPr dirty="0"/>
          </a:p>
        </p:txBody>
      </p:sp>
      <p:sp>
        <p:nvSpPr>
          <p:cNvPr id="978" name="Google Shape;978;p123"/>
          <p:cNvSpPr txBox="1">
            <a:spLocks noGrp="1"/>
          </p:cNvSpPr>
          <p:nvPr>
            <p:ph type="title"/>
          </p:nvPr>
        </p:nvSpPr>
        <p:spPr>
          <a:xfrm>
            <a:off x="417755" y="816657"/>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Introdução</a:t>
            </a:r>
            <a:r>
              <a:rPr lang="en-GB" dirty="0"/>
              <a:t> à </a:t>
            </a:r>
            <a:r>
              <a:rPr lang="en-GB" dirty="0" err="1"/>
              <a:t>redução</a:t>
            </a:r>
            <a:r>
              <a:rPr lang="en-GB" dirty="0"/>
              <a:t> da </a:t>
            </a:r>
            <a:r>
              <a:rPr lang="en-GB" dirty="0" err="1"/>
              <a:t>escalada</a:t>
            </a:r>
            <a:r>
              <a:rPr lang="en-GB" dirty="0"/>
              <a:t> (</a:t>
            </a:r>
            <a:r>
              <a:rPr lang="en-GB" dirty="0" err="1"/>
              <a:t>redução</a:t>
            </a:r>
            <a:r>
              <a:rPr lang="en-GB" dirty="0"/>
              <a:t> de </a:t>
            </a:r>
            <a:r>
              <a:rPr lang="en-GB" dirty="0" err="1"/>
              <a:t>conflitos</a:t>
            </a:r>
            <a:r>
              <a:rPr lang="en-GB" dirty="0"/>
              <a:t>) - 1</a:t>
            </a:r>
            <a:endParaRPr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124"/>
          <p:cNvSpPr txBox="1">
            <a:spLocks noGrp="1"/>
          </p:cNvSpPr>
          <p:nvPr>
            <p:ph type="body" idx="2"/>
          </p:nvPr>
        </p:nvSpPr>
        <p:spPr>
          <a:xfrm>
            <a:off x="417755" y="1943188"/>
            <a:ext cx="11174412" cy="2988041"/>
          </a:xfrm>
          <a:prstGeom prst="rect">
            <a:avLst/>
          </a:prstGeom>
          <a:noFill/>
          <a:ln>
            <a:noFill/>
          </a:ln>
        </p:spPr>
        <p:txBody>
          <a:bodyPr spcFirstLastPara="1" wrap="square" lIns="91425" tIns="45700" rIns="91425" bIns="45700" anchor="t" anchorCtr="0">
            <a:noAutofit/>
          </a:bodyPr>
          <a:lstStyle/>
          <a:p>
            <a:pPr marL="342900" indent="-342900" algn="just">
              <a:spcBef>
                <a:spcPts val="600"/>
              </a:spcBef>
            </a:pPr>
            <a:r>
              <a:rPr lang="en-GB" sz="2000" dirty="0"/>
              <a:t>o </a:t>
            </a:r>
            <a:r>
              <a:rPr lang="en-GB" sz="2000" dirty="0" err="1"/>
              <a:t>desescalonamento</a:t>
            </a:r>
            <a:r>
              <a:rPr lang="en-GB" sz="2000" dirty="0"/>
              <a:t> </a:t>
            </a:r>
            <a:r>
              <a:rPr lang="en-GB" sz="2000" dirty="0" err="1"/>
              <a:t>envolve</a:t>
            </a:r>
            <a:r>
              <a:rPr lang="en-GB" sz="2000" dirty="0"/>
              <a:t> </a:t>
            </a:r>
            <a:r>
              <a:rPr lang="en-GB" sz="2000" dirty="0" err="1"/>
              <a:t>praticar</a:t>
            </a:r>
            <a:r>
              <a:rPr lang="en-GB" sz="2000" dirty="0"/>
              <a:t> a </a:t>
            </a:r>
            <a:r>
              <a:rPr lang="en-GB" sz="2000" dirty="0" err="1"/>
              <a:t>escuta</a:t>
            </a:r>
            <a:r>
              <a:rPr lang="en-GB" sz="2000" dirty="0"/>
              <a:t> </a:t>
            </a:r>
            <a:r>
              <a:rPr lang="en-GB" sz="2000" dirty="0" err="1"/>
              <a:t>ativa</a:t>
            </a:r>
            <a:r>
              <a:rPr lang="en-GB" sz="2000" dirty="0"/>
              <a:t>. A </a:t>
            </a:r>
            <a:r>
              <a:rPr lang="en-GB" sz="2000" dirty="0" err="1"/>
              <a:t>escuta</a:t>
            </a:r>
            <a:r>
              <a:rPr lang="en-GB" sz="2000" dirty="0"/>
              <a:t> </a:t>
            </a:r>
            <a:r>
              <a:rPr lang="en-GB" sz="2000" dirty="0" err="1"/>
              <a:t>ativa</a:t>
            </a:r>
            <a:r>
              <a:rPr lang="en-GB" sz="2000" dirty="0"/>
              <a:t> </a:t>
            </a:r>
            <a:r>
              <a:rPr lang="en-GB" sz="2000" dirty="0" err="1"/>
              <a:t>é</a:t>
            </a:r>
            <a:r>
              <a:rPr lang="en-GB" sz="2000" dirty="0"/>
              <a:t> </a:t>
            </a:r>
            <a:r>
              <a:rPr lang="en-GB" sz="2000" dirty="0" err="1"/>
              <a:t>uma</a:t>
            </a:r>
            <a:r>
              <a:rPr lang="en-GB" sz="2000" dirty="0"/>
              <a:t> forma </a:t>
            </a:r>
            <a:r>
              <a:rPr lang="en-GB" sz="2000" dirty="0" err="1"/>
              <a:t>estruturada</a:t>
            </a:r>
            <a:r>
              <a:rPr lang="en-GB" sz="2000" dirty="0"/>
              <a:t> de </a:t>
            </a:r>
            <a:r>
              <a:rPr lang="en-GB" sz="2000" dirty="0" err="1"/>
              <a:t>escutar</a:t>
            </a:r>
            <a:r>
              <a:rPr lang="en-GB" sz="2000" dirty="0"/>
              <a:t> e responder que </a:t>
            </a:r>
            <a:r>
              <a:rPr lang="en-GB" sz="2000" dirty="0" err="1"/>
              <a:t>concentra</a:t>
            </a:r>
            <a:r>
              <a:rPr lang="en-GB" sz="2000" dirty="0"/>
              <a:t> a </a:t>
            </a:r>
            <a:r>
              <a:rPr lang="en-GB" sz="2000" dirty="0" err="1"/>
              <a:t>atenção</a:t>
            </a:r>
            <a:r>
              <a:rPr lang="en-GB" sz="2000" dirty="0"/>
              <a:t> </a:t>
            </a:r>
            <a:r>
              <a:rPr lang="en-GB" sz="2000" dirty="0" err="1"/>
              <a:t>na</a:t>
            </a:r>
            <a:r>
              <a:rPr lang="en-GB" sz="2000" dirty="0"/>
              <a:t> </a:t>
            </a:r>
            <a:r>
              <a:rPr lang="en-GB" sz="2000" dirty="0" err="1"/>
              <a:t>pessoa</a:t>
            </a:r>
            <a:r>
              <a:rPr lang="en-GB" sz="2000" dirty="0"/>
              <a:t>. </a:t>
            </a:r>
          </a:p>
          <a:p>
            <a:pPr marL="342900" indent="-342900" algn="just">
              <a:spcBef>
                <a:spcPts val="600"/>
              </a:spcBef>
            </a:pPr>
            <a:r>
              <a:rPr lang="en-GB" sz="2000" dirty="0" err="1"/>
              <a:t>Escuta</a:t>
            </a:r>
            <a:r>
              <a:rPr lang="en-GB" sz="2000" dirty="0"/>
              <a:t> </a:t>
            </a:r>
            <a:r>
              <a:rPr lang="en-GB" sz="2000" dirty="0" err="1"/>
              <a:t>ativa</a:t>
            </a:r>
            <a:r>
              <a:rPr lang="en-GB" sz="2000" dirty="0"/>
              <a:t>.</a:t>
            </a:r>
          </a:p>
          <a:p>
            <a:pPr marL="342900" lvl="1" indent="-342900" algn="just">
              <a:spcBef>
                <a:spcPts val="600"/>
              </a:spcBef>
              <a:buSzPts val="2200"/>
            </a:pPr>
            <a:r>
              <a:rPr lang="pt-BR" dirty="0"/>
              <a:t>ativa requer atenção total à pessoa e checagem para garantir que a pessoa compreendeu o verdadeiro significado do que está sendo dito</a:t>
            </a:r>
            <a:r>
              <a:rPr lang="en-GB" dirty="0"/>
              <a:t>.  </a:t>
            </a:r>
            <a:endParaRPr dirty="0"/>
          </a:p>
          <a:p>
            <a:pPr marL="342900" lvl="1" indent="-342900" algn="just">
              <a:spcBef>
                <a:spcPts val="600"/>
              </a:spcBef>
              <a:buSzPts val="2200"/>
            </a:pPr>
            <a:r>
              <a:rPr lang="en-GB" dirty="0" err="1"/>
              <a:t>requer</a:t>
            </a:r>
            <a:r>
              <a:rPr lang="en-GB" dirty="0"/>
              <a:t> que se </a:t>
            </a:r>
            <a:r>
              <a:rPr lang="en-GB" dirty="0" err="1"/>
              <a:t>preste</a:t>
            </a:r>
            <a:r>
              <a:rPr lang="en-GB" dirty="0"/>
              <a:t> </a:t>
            </a:r>
            <a:r>
              <a:rPr lang="en-GB" dirty="0" err="1"/>
              <a:t>toda</a:t>
            </a:r>
            <a:r>
              <a:rPr lang="en-GB" dirty="0"/>
              <a:t> a </a:t>
            </a:r>
            <a:r>
              <a:rPr lang="en-GB" dirty="0" err="1"/>
              <a:t>atenção</a:t>
            </a:r>
            <a:r>
              <a:rPr lang="en-GB" dirty="0"/>
              <a:t> à pessoa. </a:t>
            </a:r>
            <a:endParaRPr dirty="0"/>
          </a:p>
          <a:p>
            <a:pPr marL="342900" lvl="1" indent="-342900" algn="just">
              <a:spcBef>
                <a:spcPts val="600"/>
              </a:spcBef>
              <a:buSzPts val="2200"/>
            </a:pPr>
            <a:r>
              <a:rPr lang="en-GB" dirty="0" err="1"/>
              <a:t>requer</a:t>
            </a:r>
            <a:r>
              <a:rPr lang="en-GB" dirty="0"/>
              <a:t> </a:t>
            </a:r>
            <a:r>
              <a:rPr lang="en-GB" dirty="0" err="1"/>
              <a:t>atenção</a:t>
            </a:r>
            <a:r>
              <a:rPr lang="en-GB" dirty="0"/>
              <a:t> para </a:t>
            </a:r>
            <a:r>
              <a:rPr lang="en-GB" dirty="0" err="1"/>
              <a:t>não</a:t>
            </a:r>
            <a:r>
              <a:rPr lang="en-GB" dirty="0"/>
              <a:t> </a:t>
            </a:r>
            <a:r>
              <a:rPr lang="en-GB" dirty="0" err="1"/>
              <a:t>colocar</a:t>
            </a:r>
            <a:r>
              <a:rPr lang="en-GB" dirty="0"/>
              <a:t> o </a:t>
            </a:r>
            <a:r>
              <a:rPr lang="en-GB" dirty="0" err="1"/>
              <a:t>próprio</a:t>
            </a:r>
            <a:r>
              <a:rPr lang="en-GB" dirty="0"/>
              <a:t> </a:t>
            </a:r>
            <a:r>
              <a:rPr lang="en-GB" dirty="0" err="1"/>
              <a:t>significado</a:t>
            </a:r>
            <a:r>
              <a:rPr lang="en-GB" dirty="0"/>
              <a:t> no que a </a:t>
            </a:r>
            <a:r>
              <a:rPr lang="en-GB" dirty="0" err="1"/>
              <a:t>pessoa</a:t>
            </a:r>
            <a:r>
              <a:rPr lang="en-GB" dirty="0"/>
              <a:t> </a:t>
            </a:r>
            <a:r>
              <a:rPr lang="en-GB" dirty="0" err="1"/>
              <a:t>está</a:t>
            </a:r>
            <a:r>
              <a:rPr lang="en-GB" dirty="0"/>
              <a:t> </a:t>
            </a:r>
            <a:r>
              <a:rPr lang="en-GB" dirty="0" err="1"/>
              <a:t>dizendo</a:t>
            </a:r>
            <a:r>
              <a:rPr lang="en-GB" dirty="0"/>
              <a:t>. </a:t>
            </a:r>
            <a:r>
              <a:rPr lang="en-GB" dirty="0" err="1"/>
              <a:t>Trata</a:t>
            </a:r>
            <a:r>
              <a:rPr lang="en-GB" dirty="0"/>
              <a:t>-se de </a:t>
            </a:r>
            <a:r>
              <a:rPr lang="en-GB" dirty="0" err="1"/>
              <a:t>ter</a:t>
            </a:r>
            <a:r>
              <a:rPr lang="en-GB" dirty="0"/>
              <a:t> um </a:t>
            </a:r>
            <a:r>
              <a:rPr lang="en-GB" dirty="0" err="1"/>
              <a:t>diálogo</a:t>
            </a:r>
            <a:r>
              <a:rPr lang="en-GB" dirty="0"/>
              <a:t> (e </a:t>
            </a:r>
            <a:r>
              <a:rPr lang="en-GB" dirty="0" err="1"/>
              <a:t>não</a:t>
            </a:r>
            <a:r>
              <a:rPr lang="en-GB" dirty="0"/>
              <a:t> um </a:t>
            </a:r>
            <a:r>
              <a:rPr lang="en-GB" dirty="0" err="1"/>
              <a:t>monólogo</a:t>
            </a:r>
            <a:r>
              <a:rPr lang="en-GB" dirty="0"/>
              <a:t>). </a:t>
            </a:r>
            <a:endParaRPr dirty="0"/>
          </a:p>
        </p:txBody>
      </p:sp>
      <p:sp>
        <p:nvSpPr>
          <p:cNvPr id="985" name="Google Shape;985;p124"/>
          <p:cNvSpPr txBox="1">
            <a:spLocks noGrp="1"/>
          </p:cNvSpPr>
          <p:nvPr>
            <p:ph type="title"/>
          </p:nvPr>
        </p:nvSpPr>
        <p:spPr>
          <a:xfrm>
            <a:off x="417755" y="506412"/>
            <a:ext cx="1143678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Introdução</a:t>
            </a:r>
            <a:r>
              <a:rPr lang="en-GB" dirty="0"/>
              <a:t> à </a:t>
            </a:r>
            <a:r>
              <a:rPr lang="en-GB" dirty="0" err="1"/>
              <a:t>redução</a:t>
            </a:r>
            <a:r>
              <a:rPr lang="en-GB" dirty="0"/>
              <a:t> da </a:t>
            </a:r>
            <a:r>
              <a:rPr lang="en-GB" dirty="0" err="1"/>
              <a:t>escalada</a:t>
            </a:r>
            <a:r>
              <a:rPr lang="en-GB" dirty="0"/>
              <a:t> (</a:t>
            </a:r>
            <a:r>
              <a:rPr lang="en-GB" dirty="0" err="1"/>
              <a:t>redução</a:t>
            </a:r>
            <a:r>
              <a:rPr lang="en-GB" dirty="0"/>
              <a:t> de </a:t>
            </a:r>
            <a:r>
              <a:rPr lang="en-GB" dirty="0" err="1"/>
              <a:t>conflitos</a:t>
            </a:r>
            <a:r>
              <a:rPr lang="en-GB" dirty="0"/>
              <a:t>) - 2</a:t>
            </a:r>
            <a:endParaRPr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125"/>
          <p:cNvSpPr txBox="1">
            <a:spLocks noGrp="1"/>
          </p:cNvSpPr>
          <p:nvPr>
            <p:ph type="body" idx="2"/>
          </p:nvPr>
        </p:nvSpPr>
        <p:spPr>
          <a:xfrm>
            <a:off x="508794" y="1812558"/>
            <a:ext cx="11174412" cy="2864869"/>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Se uma pessoa está </a:t>
            </a:r>
            <a:r>
              <a:rPr lang="en-GB" sz="2000" dirty="0" err="1"/>
              <a:t>expressando</a:t>
            </a:r>
            <a:r>
              <a:rPr lang="en-GB" sz="2000" dirty="0"/>
              <a:t> </a:t>
            </a:r>
            <a:r>
              <a:rPr lang="en-GB" sz="2000" dirty="0" err="1"/>
              <a:t>angústia</a:t>
            </a:r>
            <a:r>
              <a:rPr lang="en-GB" sz="2000" dirty="0"/>
              <a:t> de </a:t>
            </a:r>
            <a:r>
              <a:rPr lang="en-GB" sz="2000" dirty="0" err="1"/>
              <a:t>maneiras</a:t>
            </a:r>
            <a:r>
              <a:rPr lang="en-GB" sz="2000" dirty="0"/>
              <a:t> que </a:t>
            </a:r>
            <a:r>
              <a:rPr lang="en-GB" sz="2000" dirty="0" err="1"/>
              <a:t>os</a:t>
            </a:r>
            <a:r>
              <a:rPr lang="en-GB" sz="2000" dirty="0"/>
              <a:t> outros </a:t>
            </a:r>
            <a:r>
              <a:rPr lang="en-GB" sz="2000" dirty="0" err="1"/>
              <a:t>consideram</a:t>
            </a:r>
            <a:r>
              <a:rPr lang="en-GB" sz="2000" dirty="0"/>
              <a:t> </a:t>
            </a:r>
            <a:r>
              <a:rPr lang="en-GB" sz="2000" dirty="0" err="1"/>
              <a:t>perturbadoras</a:t>
            </a:r>
            <a:r>
              <a:rPr lang="en-GB" sz="2000" dirty="0"/>
              <a:t> ou </a:t>
            </a:r>
            <a:r>
              <a:rPr lang="en-GB" sz="2000" dirty="0" err="1"/>
              <a:t>ameaçadoras</a:t>
            </a:r>
            <a:r>
              <a:rPr lang="en-GB" sz="2000" dirty="0"/>
              <a:t>, </a:t>
            </a:r>
            <a:r>
              <a:rPr lang="en-GB" sz="2000" dirty="0" err="1"/>
              <a:t>todos</a:t>
            </a:r>
            <a:r>
              <a:rPr lang="en-GB" sz="2000" dirty="0"/>
              <a:t> </a:t>
            </a:r>
            <a:r>
              <a:rPr lang="en-GB" sz="2000" dirty="0" err="1"/>
              <a:t>os</a:t>
            </a:r>
            <a:r>
              <a:rPr lang="en-GB" sz="2000" dirty="0"/>
              <a:t> </a:t>
            </a:r>
            <a:r>
              <a:rPr lang="en-GB" sz="2000" dirty="0" err="1"/>
              <a:t>envolvidos</a:t>
            </a:r>
            <a:r>
              <a:rPr lang="en-GB" sz="2000" dirty="0"/>
              <a:t> </a:t>
            </a:r>
            <a:r>
              <a:rPr lang="en-GB" sz="2000" dirty="0" err="1"/>
              <a:t>devem</a:t>
            </a:r>
            <a:r>
              <a:rPr lang="en-GB" sz="2000" dirty="0"/>
              <a:t> se </a:t>
            </a:r>
            <a:r>
              <a:rPr lang="en-GB" sz="2000" dirty="0" err="1"/>
              <a:t>esforçar</a:t>
            </a:r>
            <a:r>
              <a:rPr lang="en-GB" sz="2000" dirty="0"/>
              <a:t> para </a:t>
            </a:r>
            <a:r>
              <a:rPr lang="en-GB" sz="2000" dirty="0" err="1"/>
              <a:t>permanecer</a:t>
            </a:r>
            <a:r>
              <a:rPr lang="en-GB" sz="2000" dirty="0"/>
              <a:t> </a:t>
            </a:r>
            <a:r>
              <a:rPr lang="en-GB" sz="2000" dirty="0" err="1"/>
              <a:t>envolvidos</a:t>
            </a:r>
            <a:r>
              <a:rPr lang="en-GB" sz="2000" dirty="0"/>
              <a:t> e </a:t>
            </a:r>
            <a:r>
              <a:rPr lang="en-GB" sz="2000" dirty="0" err="1"/>
              <a:t>reconhecer</a:t>
            </a:r>
            <a:r>
              <a:rPr lang="en-GB" sz="2000" dirty="0"/>
              <a:t> suas </a:t>
            </a:r>
            <a:r>
              <a:rPr lang="en-GB" sz="2000" dirty="0" err="1"/>
              <a:t>reações</a:t>
            </a:r>
            <a:r>
              <a:rPr lang="en-GB" sz="2000" dirty="0"/>
              <a:t> </a:t>
            </a:r>
            <a:r>
              <a:rPr lang="en-GB" sz="2000" dirty="0" err="1"/>
              <a:t>emocionais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Algumas</a:t>
            </a:r>
            <a:r>
              <a:rPr lang="en-GB" sz="2000" dirty="0"/>
              <a:t> pessoas </a:t>
            </a:r>
            <a:r>
              <a:rPr lang="en-GB" sz="2000" dirty="0" err="1"/>
              <a:t>possuem</a:t>
            </a:r>
            <a:r>
              <a:rPr lang="en-GB" sz="2000" dirty="0"/>
              <a:t> </a:t>
            </a:r>
            <a:r>
              <a:rPr lang="en-GB" sz="2000" dirty="0" err="1"/>
              <a:t>naturalmente</a:t>
            </a:r>
            <a:r>
              <a:rPr lang="en-GB" sz="2000" dirty="0"/>
              <a:t> a </a:t>
            </a:r>
            <a:r>
              <a:rPr lang="en-GB" sz="2000" dirty="0" err="1"/>
              <a:t>habilidade</a:t>
            </a:r>
            <a:r>
              <a:rPr lang="en-GB" sz="2000" dirty="0"/>
              <a:t> de </a:t>
            </a:r>
            <a:r>
              <a:rPr lang="en-GB" sz="2000" dirty="0" err="1"/>
              <a:t>acalmar</a:t>
            </a:r>
            <a:r>
              <a:rPr lang="en-GB" sz="2000" dirty="0"/>
              <a:t> </a:t>
            </a:r>
            <a:r>
              <a:rPr lang="en-GB" sz="2000" dirty="0" err="1"/>
              <a:t>situações</a:t>
            </a:r>
            <a:r>
              <a:rPr lang="en-GB" sz="2000" dirty="0"/>
              <a:t> </a:t>
            </a:r>
            <a:r>
              <a:rPr lang="en-GB" sz="2000" dirty="0" err="1"/>
              <a:t>conflituosas</a:t>
            </a:r>
            <a:r>
              <a:rPr lang="en-GB" sz="2000" dirty="0"/>
              <a:t> ou </a:t>
            </a:r>
            <a:r>
              <a:rPr lang="en-GB" sz="2000" dirty="0" err="1"/>
              <a:t>tensas</a:t>
            </a:r>
            <a:r>
              <a:rPr lang="en-GB" sz="2000" dirty="0"/>
              <a:t> </a:t>
            </a:r>
            <a:r>
              <a:rPr lang="en-GB" sz="2000" dirty="0" err="1"/>
              <a:t>usando</a:t>
            </a:r>
            <a:r>
              <a:rPr lang="en-GB" sz="2000" dirty="0"/>
              <a:t> essas </a:t>
            </a:r>
            <a:r>
              <a:rPr lang="en-GB" sz="2000" dirty="0" err="1"/>
              <a:t>técnicas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No </a:t>
            </a:r>
            <a:r>
              <a:rPr lang="en-GB" sz="2000" dirty="0" err="1"/>
              <a:t>entanto</a:t>
            </a:r>
            <a:r>
              <a:rPr lang="en-GB" sz="2000" dirty="0"/>
              <a:t>, </a:t>
            </a:r>
            <a:r>
              <a:rPr lang="en-GB" sz="2000" dirty="0" err="1"/>
              <a:t>acalmar</a:t>
            </a:r>
            <a:r>
              <a:rPr lang="en-GB" sz="2000" dirty="0"/>
              <a:t> é algo que </a:t>
            </a:r>
            <a:r>
              <a:rPr lang="en-GB" sz="2000" u="sng" dirty="0" err="1"/>
              <a:t>todos</a:t>
            </a:r>
            <a:r>
              <a:rPr lang="en-GB" sz="2000" u="sng" dirty="0"/>
              <a:t> </a:t>
            </a:r>
            <a:r>
              <a:rPr lang="en-GB" sz="2000" dirty="0" err="1"/>
              <a:t>podem</a:t>
            </a:r>
            <a:r>
              <a:rPr lang="en-GB" sz="2000" dirty="0"/>
              <a:t> </a:t>
            </a:r>
            <a:r>
              <a:rPr lang="en-GB" sz="2000" dirty="0" err="1"/>
              <a:t>aprender</a:t>
            </a:r>
            <a:r>
              <a:rPr lang="en-GB" sz="2000" dirty="0"/>
              <a:t> e </a:t>
            </a:r>
            <a:r>
              <a:rPr lang="en-GB" sz="2000" dirty="0" err="1"/>
              <a:t>praticar</a:t>
            </a:r>
            <a:r>
              <a:rPr lang="en-GB" sz="2000" dirty="0"/>
              <a:t>. </a:t>
            </a:r>
            <a:endParaRPr sz="2000" dirty="0"/>
          </a:p>
          <a:p>
            <a:pPr marL="285750" lvl="2" indent="-285750" algn="just" rtl="0">
              <a:lnSpc>
                <a:spcPct val="100000"/>
              </a:lnSpc>
              <a:spcBef>
                <a:spcPts val="600"/>
              </a:spcBef>
              <a:spcAft>
                <a:spcPts val="0"/>
              </a:spcAft>
              <a:buSzPts val="2200"/>
              <a:buChar char="•"/>
            </a:pPr>
            <a:r>
              <a:rPr lang="en-GB" dirty="0"/>
              <a:t>É </a:t>
            </a:r>
            <a:r>
              <a:rPr lang="en-GB" dirty="0" err="1"/>
              <a:t>necessário</a:t>
            </a:r>
            <a:r>
              <a:rPr lang="en-GB" dirty="0"/>
              <a:t> </a:t>
            </a:r>
            <a:r>
              <a:rPr lang="en-GB" dirty="0" err="1"/>
              <a:t>treinamento</a:t>
            </a:r>
            <a:r>
              <a:rPr lang="en-GB" dirty="0"/>
              <a:t> para que </a:t>
            </a:r>
            <a:r>
              <a:rPr lang="en-GB" dirty="0" err="1"/>
              <a:t>seja</a:t>
            </a:r>
            <a:r>
              <a:rPr lang="en-GB" dirty="0"/>
              <a:t> realizada de forma </a:t>
            </a:r>
            <a:r>
              <a:rPr lang="en-GB" dirty="0" err="1"/>
              <a:t>eficaz</a:t>
            </a:r>
            <a:r>
              <a:rPr lang="en-GB" dirty="0"/>
              <a:t>, a </a:t>
            </a:r>
            <a:r>
              <a:rPr lang="en-GB" dirty="0" err="1"/>
              <a:t>fim</a:t>
            </a:r>
            <a:r>
              <a:rPr lang="en-GB" dirty="0"/>
              <a:t> de </a:t>
            </a:r>
            <a:r>
              <a:rPr lang="en-GB" dirty="0" err="1"/>
              <a:t>produzir</a:t>
            </a:r>
            <a:r>
              <a:rPr lang="en-GB" dirty="0"/>
              <a:t> resultados </a:t>
            </a:r>
            <a:r>
              <a:rPr lang="en-GB" dirty="0" err="1"/>
              <a:t>seguros</a:t>
            </a:r>
            <a:r>
              <a:rPr lang="en-GB" dirty="0"/>
              <a:t> e </a:t>
            </a:r>
            <a:r>
              <a:rPr lang="en-GB" dirty="0" err="1"/>
              <a:t>satisfatórios</a:t>
            </a:r>
            <a:r>
              <a:rPr lang="en-GB" dirty="0"/>
              <a:t>.</a:t>
            </a:r>
            <a:endParaRPr dirty="0"/>
          </a:p>
          <a:p>
            <a:pPr marL="285750" lvl="0" indent="-146050" algn="l" rtl="0">
              <a:lnSpc>
                <a:spcPct val="100000"/>
              </a:lnSpc>
              <a:spcBef>
                <a:spcPts val="1200"/>
              </a:spcBef>
              <a:spcAft>
                <a:spcPts val="0"/>
              </a:spcAft>
              <a:buSzPts val="2200"/>
              <a:buNone/>
            </a:pPr>
            <a:endParaRPr dirty="0"/>
          </a:p>
        </p:txBody>
      </p:sp>
      <p:sp>
        <p:nvSpPr>
          <p:cNvPr id="992" name="Google Shape;992;p125"/>
          <p:cNvSpPr txBox="1">
            <a:spLocks noGrp="1"/>
          </p:cNvSpPr>
          <p:nvPr>
            <p:ph type="title"/>
          </p:nvPr>
        </p:nvSpPr>
        <p:spPr>
          <a:xfrm>
            <a:off x="0" y="506412"/>
            <a:ext cx="1219199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Introdução</a:t>
            </a:r>
            <a:r>
              <a:rPr lang="en-GB" dirty="0"/>
              <a:t> à </a:t>
            </a:r>
            <a:r>
              <a:rPr lang="en-GB" dirty="0" err="1"/>
              <a:t>redução</a:t>
            </a:r>
            <a:r>
              <a:rPr lang="en-GB" dirty="0"/>
              <a:t> da </a:t>
            </a:r>
            <a:r>
              <a:rPr lang="en-GB" dirty="0" err="1"/>
              <a:t>escalada</a:t>
            </a:r>
            <a:r>
              <a:rPr lang="en-GB" dirty="0"/>
              <a:t> </a:t>
            </a:r>
            <a:br>
              <a:rPr lang="en-GB" dirty="0"/>
            </a:br>
            <a:r>
              <a:rPr lang="en-GB" dirty="0"/>
              <a:t>(</a:t>
            </a:r>
            <a:r>
              <a:rPr lang="en-GB" dirty="0" err="1"/>
              <a:t>redução</a:t>
            </a:r>
            <a:r>
              <a:rPr lang="en-GB" dirty="0"/>
              <a:t> de </a:t>
            </a:r>
            <a:r>
              <a:rPr lang="en-GB" dirty="0" err="1"/>
              <a:t>conflitos</a:t>
            </a:r>
            <a:r>
              <a:rPr lang="en-GB" dirty="0"/>
              <a:t>)- 3</a:t>
            </a:r>
            <a:endParaRPr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126"/>
          <p:cNvSpPr txBox="1">
            <a:spLocks noGrp="1"/>
          </p:cNvSpPr>
          <p:nvPr>
            <p:ph type="body" idx="1"/>
          </p:nvPr>
        </p:nvSpPr>
        <p:spPr>
          <a:xfrm>
            <a:off x="508806" y="1762803"/>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Dicas</a:t>
            </a:r>
            <a:r>
              <a:rPr lang="en-GB" dirty="0"/>
              <a:t> para </a:t>
            </a:r>
            <a:r>
              <a:rPr lang="en-GB" dirty="0" err="1"/>
              <a:t>evitar</a:t>
            </a:r>
            <a:r>
              <a:rPr lang="en-GB" dirty="0"/>
              <a:t> a </a:t>
            </a:r>
            <a:r>
              <a:rPr lang="en-GB" dirty="0" err="1"/>
              <a:t>escalada</a:t>
            </a:r>
            <a:r>
              <a:rPr lang="en-GB" dirty="0"/>
              <a:t>/</a:t>
            </a:r>
            <a:r>
              <a:rPr lang="en-GB" dirty="0" err="1"/>
              <a:t>agravamento</a:t>
            </a:r>
            <a:r>
              <a:rPr lang="en-GB" dirty="0"/>
              <a:t> de </a:t>
            </a:r>
            <a:r>
              <a:rPr lang="en-GB" dirty="0" err="1"/>
              <a:t>uma</a:t>
            </a:r>
            <a:r>
              <a:rPr lang="en-GB" dirty="0"/>
              <a:t> </a:t>
            </a:r>
            <a:r>
              <a:rPr lang="en-GB" dirty="0" err="1"/>
              <a:t>situação</a:t>
            </a:r>
            <a:r>
              <a:rPr lang="en-GB" dirty="0"/>
              <a:t> </a:t>
            </a:r>
          </a:p>
        </p:txBody>
      </p:sp>
      <p:sp>
        <p:nvSpPr>
          <p:cNvPr id="999" name="Google Shape;999;p126"/>
          <p:cNvSpPr txBox="1">
            <a:spLocks noGrp="1"/>
          </p:cNvSpPr>
          <p:nvPr>
            <p:ph type="body" idx="2"/>
          </p:nvPr>
        </p:nvSpPr>
        <p:spPr>
          <a:xfrm>
            <a:off x="508794" y="2567972"/>
            <a:ext cx="11174412" cy="29717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Respeite</a:t>
            </a:r>
            <a:r>
              <a:rPr lang="en-GB" sz="2000" dirty="0"/>
              <a:t> o </a:t>
            </a:r>
            <a:r>
              <a:rPr lang="en-GB" sz="2000" dirty="0" err="1"/>
              <a:t>espaço</a:t>
            </a:r>
            <a:r>
              <a:rPr lang="en-GB" sz="2000" dirty="0"/>
              <a:t> </a:t>
            </a:r>
            <a:r>
              <a:rPr lang="en-GB" sz="2000" dirty="0" err="1"/>
              <a:t>pessoal</a:t>
            </a:r>
            <a:r>
              <a:rPr lang="en-GB" sz="2000" dirty="0"/>
              <a:t> da pessoa.</a:t>
            </a:r>
            <a:endParaRPr sz="2000" dirty="0"/>
          </a:p>
          <a:p>
            <a:pPr marL="285750" lvl="0" indent="-285750" algn="just" rtl="0">
              <a:lnSpc>
                <a:spcPct val="100000"/>
              </a:lnSpc>
              <a:spcBef>
                <a:spcPts val="600"/>
              </a:spcBef>
              <a:spcAft>
                <a:spcPts val="0"/>
              </a:spcAft>
              <a:buSzPts val="2200"/>
              <a:buChar char="•"/>
            </a:pPr>
            <a:r>
              <a:rPr lang="en-GB" sz="2000" dirty="0"/>
              <a:t>Evite </a:t>
            </a:r>
            <a:r>
              <a:rPr lang="en-GB" sz="2000" dirty="0" err="1"/>
              <a:t>espaços</a:t>
            </a:r>
            <a:r>
              <a:rPr lang="en-GB" sz="2000" dirty="0"/>
              <a:t> </a:t>
            </a:r>
            <a:r>
              <a:rPr lang="en-GB" sz="2000" dirty="0" err="1"/>
              <a:t>fechados</a:t>
            </a:r>
            <a:r>
              <a:rPr lang="en-GB" sz="2000" dirty="0"/>
              <a:t> para </a:t>
            </a:r>
            <a:r>
              <a:rPr lang="en-GB" sz="2000" dirty="0" err="1"/>
              <a:t>garantir</a:t>
            </a:r>
            <a:r>
              <a:rPr lang="en-GB" sz="2000" dirty="0"/>
              <a:t> que a pessoa </a:t>
            </a:r>
            <a:r>
              <a:rPr lang="en-GB" sz="2000" dirty="0" err="1"/>
              <a:t>não</a:t>
            </a:r>
            <a:r>
              <a:rPr lang="en-GB" sz="2000" dirty="0"/>
              <a:t> se </a:t>
            </a:r>
            <a:r>
              <a:rPr lang="en-GB" sz="2000" dirty="0" err="1"/>
              <a:t>sinta</a:t>
            </a:r>
            <a:r>
              <a:rPr lang="en-GB" sz="2000" dirty="0"/>
              <a:t> </a:t>
            </a:r>
            <a:r>
              <a:rPr lang="en-GB" sz="2000" dirty="0" err="1"/>
              <a:t>confinada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Tente</a:t>
            </a:r>
            <a:r>
              <a:rPr lang="en-GB" sz="2000" dirty="0"/>
              <a:t> se </a:t>
            </a:r>
            <a:r>
              <a:rPr lang="en-GB" sz="2000" dirty="0" err="1"/>
              <a:t>envolver</a:t>
            </a:r>
            <a:r>
              <a:rPr lang="en-GB" sz="2000" dirty="0"/>
              <a:t> com a </a:t>
            </a:r>
            <a:r>
              <a:rPr lang="en-GB" sz="2000" dirty="0" err="1"/>
              <a:t>pessoa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Informe à pessoa que você </a:t>
            </a:r>
            <a:r>
              <a:rPr lang="en-GB" sz="2000" dirty="0" err="1"/>
              <a:t>deseja</a:t>
            </a:r>
            <a:r>
              <a:rPr lang="en-GB" sz="2000" dirty="0"/>
              <a:t> </a:t>
            </a:r>
            <a:r>
              <a:rPr lang="en-GB" sz="2000" dirty="0" err="1"/>
              <a:t>ajudá</a:t>
            </a:r>
            <a:r>
              <a:rPr lang="en-GB" sz="2000" dirty="0"/>
              <a:t>-la.</a:t>
            </a:r>
            <a:endParaRPr sz="2000" dirty="0"/>
          </a:p>
          <a:p>
            <a:pPr marL="285750" lvl="0" indent="-285750" algn="just" rtl="0">
              <a:lnSpc>
                <a:spcPct val="100000"/>
              </a:lnSpc>
              <a:spcBef>
                <a:spcPts val="600"/>
              </a:spcBef>
              <a:spcAft>
                <a:spcPts val="0"/>
              </a:spcAft>
              <a:buSzPts val="2200"/>
              <a:buChar char="•"/>
            </a:pPr>
            <a:r>
              <a:rPr lang="en-GB" sz="2000" dirty="0"/>
              <a:t>Seja </a:t>
            </a:r>
            <a:r>
              <a:rPr lang="en-GB" sz="2000" dirty="0" err="1"/>
              <a:t>educado</a:t>
            </a:r>
            <a:r>
              <a:rPr lang="en-GB" sz="2000" dirty="0"/>
              <a:t> e </a:t>
            </a:r>
            <a:r>
              <a:rPr lang="en-GB" sz="2000" dirty="0" err="1"/>
              <a:t>respeitoso</a:t>
            </a:r>
            <a:r>
              <a:rPr lang="en-GB" sz="2000" dirty="0"/>
              <a:t> em </a:t>
            </a:r>
            <a:r>
              <a:rPr lang="en-GB" sz="2000" dirty="0" err="1"/>
              <a:t>todos</a:t>
            </a:r>
            <a:r>
              <a:rPr lang="en-GB" sz="2000" dirty="0"/>
              <a:t> </a:t>
            </a:r>
            <a:r>
              <a:rPr lang="en-GB" sz="2000" dirty="0" err="1"/>
              <a:t>os</a:t>
            </a:r>
            <a:r>
              <a:rPr lang="en-GB" sz="2000" dirty="0"/>
              <a:t> </a:t>
            </a:r>
            <a:r>
              <a:rPr lang="en-GB" sz="2000" dirty="0" err="1"/>
              <a:t>momentos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Fale com a pessoa com o </a:t>
            </a:r>
            <a:r>
              <a:rPr lang="en-GB" sz="2000" dirty="0" err="1"/>
              <a:t>grau</a:t>
            </a:r>
            <a:r>
              <a:rPr lang="en-GB" sz="2000" dirty="0"/>
              <a:t> </a:t>
            </a:r>
            <a:r>
              <a:rPr lang="en-GB" sz="2000" dirty="0" err="1"/>
              <a:t>adequado</a:t>
            </a:r>
            <a:r>
              <a:rPr lang="en-GB" sz="2000" dirty="0"/>
              <a:t> de </a:t>
            </a:r>
            <a:r>
              <a:rPr lang="en-GB" sz="2000" dirty="0" err="1"/>
              <a:t>formalidade</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Não </a:t>
            </a:r>
            <a:r>
              <a:rPr lang="en-GB" sz="2000" dirty="0" err="1"/>
              <a:t>apresse</a:t>
            </a:r>
            <a:r>
              <a:rPr lang="en-GB" sz="2000" dirty="0"/>
              <a:t> a pessoa.</a:t>
            </a:r>
            <a:endParaRPr sz="2000" dirty="0"/>
          </a:p>
          <a:p>
            <a:pPr marL="285750" lvl="0" indent="-146050" algn="l" rtl="0">
              <a:lnSpc>
                <a:spcPct val="100000"/>
              </a:lnSpc>
              <a:spcBef>
                <a:spcPts val="1200"/>
              </a:spcBef>
              <a:spcAft>
                <a:spcPts val="0"/>
              </a:spcAft>
              <a:buSzPts val="2200"/>
              <a:buNone/>
            </a:pPr>
            <a:endParaRPr dirty="0"/>
          </a:p>
        </p:txBody>
      </p:sp>
      <p:sp>
        <p:nvSpPr>
          <p:cNvPr id="1000" name="Google Shape;1000;p126"/>
          <p:cNvSpPr txBox="1">
            <a:spLocks noGrp="1"/>
          </p:cNvSpPr>
          <p:nvPr>
            <p:ph type="title"/>
          </p:nvPr>
        </p:nvSpPr>
        <p:spPr>
          <a:xfrm>
            <a:off x="417754" y="506412"/>
            <a:ext cx="1126545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Introdução</a:t>
            </a:r>
            <a:r>
              <a:rPr lang="en-GB" dirty="0"/>
              <a:t> à </a:t>
            </a:r>
            <a:r>
              <a:rPr lang="en-GB" dirty="0" err="1"/>
              <a:t>redução</a:t>
            </a:r>
            <a:r>
              <a:rPr lang="en-GB" dirty="0"/>
              <a:t> da </a:t>
            </a:r>
            <a:r>
              <a:rPr lang="en-GB" dirty="0" err="1"/>
              <a:t>escalada</a:t>
            </a:r>
            <a:r>
              <a:rPr lang="en-GB" dirty="0"/>
              <a:t> (</a:t>
            </a:r>
            <a:r>
              <a:rPr lang="en-GB" dirty="0" err="1"/>
              <a:t>redução</a:t>
            </a:r>
            <a:r>
              <a:rPr lang="en-GB" dirty="0"/>
              <a:t> de </a:t>
            </a:r>
            <a:r>
              <a:rPr lang="en-GB" dirty="0" err="1"/>
              <a:t>conflitos</a:t>
            </a:r>
            <a:r>
              <a:rPr lang="en-GB" dirty="0"/>
              <a:t>)– 4</a:t>
            </a:r>
            <a:endParaRPr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27"/>
          <p:cNvSpPr txBox="1">
            <a:spLocks noGrp="1"/>
          </p:cNvSpPr>
          <p:nvPr>
            <p:ph type="body" idx="1"/>
          </p:nvPr>
        </p:nvSpPr>
        <p:spPr>
          <a:xfrm>
            <a:off x="508806" y="1795459"/>
            <a:ext cx="11174400" cy="360000"/>
          </a:xfrm>
          <a:prstGeom prst="rect">
            <a:avLst/>
          </a:prstGeom>
          <a:noFill/>
          <a:ln>
            <a:noFill/>
          </a:ln>
        </p:spPr>
        <p:txBody>
          <a:bodyPr spcFirstLastPara="1" wrap="square" lIns="0" tIns="0" rIns="0" bIns="0" anchor="b" anchorCtr="0">
            <a:noAutofit/>
          </a:bodyPr>
          <a:lstStyle/>
          <a:p>
            <a:pPr marL="285750" indent="-285750"/>
            <a:r>
              <a:rPr lang="en-GB" dirty="0" err="1"/>
              <a:t>Dicas</a:t>
            </a:r>
            <a:r>
              <a:rPr lang="en-GB" dirty="0"/>
              <a:t> para </a:t>
            </a:r>
            <a:r>
              <a:rPr lang="en-GB" dirty="0" err="1"/>
              <a:t>evitar</a:t>
            </a:r>
            <a:r>
              <a:rPr lang="en-GB" dirty="0"/>
              <a:t> a </a:t>
            </a:r>
            <a:r>
              <a:rPr lang="en-GB" dirty="0" err="1"/>
              <a:t>escalada</a:t>
            </a:r>
            <a:r>
              <a:rPr lang="en-GB" dirty="0"/>
              <a:t>/</a:t>
            </a:r>
            <a:r>
              <a:rPr lang="en-GB" dirty="0" err="1"/>
              <a:t>agravamento</a:t>
            </a:r>
            <a:r>
              <a:rPr lang="en-GB" dirty="0"/>
              <a:t> de </a:t>
            </a:r>
            <a:r>
              <a:rPr lang="en-GB" dirty="0" err="1"/>
              <a:t>uma</a:t>
            </a:r>
            <a:r>
              <a:rPr lang="en-GB" dirty="0"/>
              <a:t> </a:t>
            </a:r>
            <a:r>
              <a:rPr lang="en-GB" dirty="0" err="1"/>
              <a:t>situação</a:t>
            </a:r>
            <a:r>
              <a:rPr lang="en-GB" dirty="0"/>
              <a:t> (</a:t>
            </a:r>
            <a:r>
              <a:rPr lang="en-GB" dirty="0" err="1"/>
              <a:t>continuação</a:t>
            </a:r>
            <a:r>
              <a:rPr lang="en-GB" dirty="0"/>
              <a:t>)</a:t>
            </a:r>
            <a:endParaRPr dirty="0"/>
          </a:p>
        </p:txBody>
      </p:sp>
      <p:sp>
        <p:nvSpPr>
          <p:cNvPr id="1007" name="Google Shape;1007;p127"/>
          <p:cNvSpPr txBox="1">
            <a:spLocks noGrp="1"/>
          </p:cNvSpPr>
          <p:nvPr>
            <p:ph type="body" idx="2"/>
          </p:nvPr>
        </p:nvSpPr>
        <p:spPr>
          <a:xfrm>
            <a:off x="508782" y="2155459"/>
            <a:ext cx="11174412" cy="2955383"/>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Tente</a:t>
            </a:r>
            <a:r>
              <a:rPr lang="en-GB" sz="2000" dirty="0"/>
              <a:t> </a:t>
            </a:r>
            <a:r>
              <a:rPr lang="en-GB" sz="2000" dirty="0" err="1"/>
              <a:t>entender</a:t>
            </a:r>
            <a:r>
              <a:rPr lang="en-GB" sz="2000" dirty="0"/>
              <a:t> o </a:t>
            </a:r>
            <a:r>
              <a:rPr lang="en-GB" sz="2000" dirty="0" err="1"/>
              <a:t>motivo</a:t>
            </a:r>
            <a:r>
              <a:rPr lang="en-GB" sz="2000" dirty="0"/>
              <a:t> </a:t>
            </a:r>
            <a:r>
              <a:rPr lang="en-GB" sz="2000" dirty="0" err="1"/>
              <a:t>por</a:t>
            </a:r>
            <a:r>
              <a:rPr lang="en-GB" sz="2000" dirty="0"/>
              <a:t> </a:t>
            </a:r>
            <a:r>
              <a:rPr lang="en-GB" sz="2000" dirty="0" err="1"/>
              <a:t>trás</a:t>
            </a:r>
            <a:r>
              <a:rPr lang="en-GB" sz="2000" dirty="0"/>
              <a:t> do </a:t>
            </a:r>
            <a:r>
              <a:rPr lang="en-GB" sz="2000" dirty="0" err="1"/>
              <a:t>sofrimento</a:t>
            </a:r>
            <a:r>
              <a:rPr lang="en-GB" sz="2000" dirty="0"/>
              <a:t> da </a:t>
            </a:r>
            <a:r>
              <a:rPr lang="en-GB" sz="2000" dirty="0" err="1"/>
              <a:t>pessoa</a:t>
            </a:r>
            <a:r>
              <a:rPr lang="en-GB" sz="2000" dirty="0"/>
              <a:t> e </a:t>
            </a:r>
            <a:r>
              <a:rPr lang="en-GB" sz="2000" dirty="0" err="1"/>
              <a:t>tente</a:t>
            </a:r>
            <a:r>
              <a:rPr lang="en-GB" sz="2000" dirty="0"/>
              <a:t> </a:t>
            </a:r>
            <a:r>
              <a:rPr lang="en-GB" sz="2000" dirty="0" err="1"/>
              <a:t>entender</a:t>
            </a:r>
            <a:r>
              <a:rPr lang="en-GB" sz="2000" dirty="0"/>
              <a:t> o que a </a:t>
            </a:r>
            <a:r>
              <a:rPr lang="en-GB" sz="2000" dirty="0" err="1"/>
              <a:t>pessoa</a:t>
            </a:r>
            <a:r>
              <a:rPr lang="en-GB" sz="2000" dirty="0"/>
              <a:t> </a:t>
            </a:r>
            <a:r>
              <a:rPr lang="en-GB" sz="2000" dirty="0" err="1"/>
              <a:t>precisa</a:t>
            </a:r>
            <a:r>
              <a:rPr lang="en-GB" sz="2000" dirty="0"/>
              <a:t> e </a:t>
            </a:r>
            <a:r>
              <a:rPr lang="en-GB" sz="2000" dirty="0" err="1"/>
              <a:t>deseja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Pergunte</a:t>
            </a:r>
            <a:r>
              <a:rPr lang="en-GB" sz="2000" dirty="0"/>
              <a:t> à pessoa o que </a:t>
            </a:r>
            <a:r>
              <a:rPr lang="en-GB" sz="2000" dirty="0" err="1"/>
              <a:t>ela</a:t>
            </a:r>
            <a:r>
              <a:rPr lang="en-GB" sz="2000" dirty="0"/>
              <a:t> </a:t>
            </a:r>
            <a:r>
              <a:rPr lang="en-GB" sz="2000" dirty="0" err="1"/>
              <a:t>consideraria</a:t>
            </a:r>
            <a:r>
              <a:rPr lang="en-GB" sz="2000" dirty="0"/>
              <a:t> </a:t>
            </a:r>
            <a:r>
              <a:rPr lang="en-GB" sz="2000" dirty="0" err="1"/>
              <a:t>útil</a:t>
            </a:r>
            <a:r>
              <a:rPr lang="en-GB" sz="2000" dirty="0"/>
              <a:t> e </a:t>
            </a:r>
            <a:r>
              <a:rPr lang="en-GB" sz="2000" dirty="0" err="1"/>
              <a:t>tente</a:t>
            </a:r>
            <a:r>
              <a:rPr lang="en-GB" sz="2000" dirty="0"/>
              <a:t> </a:t>
            </a:r>
            <a:r>
              <a:rPr lang="en-GB" sz="2000" dirty="0" err="1"/>
              <a:t>oferecer</a:t>
            </a:r>
            <a:r>
              <a:rPr lang="en-GB" sz="2000" dirty="0"/>
              <a:t> </a:t>
            </a:r>
            <a:r>
              <a:rPr lang="en-GB" sz="2000" dirty="0" err="1"/>
              <a:t>opções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Não </a:t>
            </a:r>
            <a:r>
              <a:rPr lang="en-GB" sz="2000" dirty="0" err="1"/>
              <a:t>descarte</a:t>
            </a:r>
            <a:r>
              <a:rPr lang="en-GB" sz="2000" dirty="0"/>
              <a:t> o que a pessoa está </a:t>
            </a:r>
            <a:r>
              <a:rPr lang="en-GB" sz="2000" dirty="0" err="1"/>
              <a:t>dizendo</a:t>
            </a:r>
            <a:r>
              <a:rPr lang="en-GB" sz="2000" dirty="0"/>
              <a:t> </a:t>
            </a:r>
            <a:r>
              <a:rPr lang="en-GB" sz="2000" dirty="0" err="1"/>
              <a:t>só</a:t>
            </a:r>
            <a:r>
              <a:rPr lang="en-GB" sz="2000" dirty="0"/>
              <a:t> </a:t>
            </a:r>
            <a:r>
              <a:rPr lang="en-GB" sz="2000" dirty="0" err="1"/>
              <a:t>porque</a:t>
            </a:r>
            <a:r>
              <a:rPr lang="en-GB" sz="2000" dirty="0"/>
              <a:t> você </a:t>
            </a:r>
            <a:r>
              <a:rPr lang="en-GB" sz="2000" dirty="0" err="1"/>
              <a:t>discorda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Facilite</a:t>
            </a:r>
            <a:r>
              <a:rPr lang="en-GB" sz="2000" dirty="0"/>
              <a:t> o </a:t>
            </a:r>
            <a:r>
              <a:rPr lang="en-GB" sz="2000" dirty="0" err="1"/>
              <a:t>acesso</a:t>
            </a:r>
            <a:r>
              <a:rPr lang="en-GB" sz="2000" dirty="0"/>
              <a:t> a pessoas que a pessoa </a:t>
            </a:r>
            <a:r>
              <a:rPr lang="en-GB" sz="2000" dirty="0" err="1"/>
              <a:t>conhece</a:t>
            </a:r>
            <a:r>
              <a:rPr lang="en-GB" sz="2000" dirty="0"/>
              <a:t> e em </a:t>
            </a:r>
            <a:r>
              <a:rPr lang="en-GB" sz="2000" dirty="0" err="1"/>
              <a:t>quem</a:t>
            </a:r>
            <a:r>
              <a:rPr lang="en-GB" sz="2000" dirty="0"/>
              <a:t> </a:t>
            </a:r>
            <a:r>
              <a:rPr lang="en-GB" sz="2000" dirty="0" err="1"/>
              <a:t>confia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Depois</a:t>
            </a:r>
            <a:r>
              <a:rPr lang="en-GB" sz="2000" dirty="0"/>
              <a:t> que o </a:t>
            </a:r>
            <a:r>
              <a:rPr lang="en-GB" sz="2000" dirty="0" err="1"/>
              <a:t>momento</a:t>
            </a:r>
            <a:r>
              <a:rPr lang="en-GB" sz="2000" dirty="0"/>
              <a:t> </a:t>
            </a:r>
            <a:r>
              <a:rPr lang="en-GB" sz="2000" dirty="0" err="1"/>
              <a:t>difícil</a:t>
            </a:r>
            <a:r>
              <a:rPr lang="en-GB" sz="2000" dirty="0"/>
              <a:t> </a:t>
            </a:r>
            <a:r>
              <a:rPr lang="en-GB" sz="2000" dirty="0" err="1"/>
              <a:t>passar</a:t>
            </a:r>
            <a:r>
              <a:rPr lang="en-GB" sz="2000" dirty="0"/>
              <a:t>, </a:t>
            </a:r>
            <a:r>
              <a:rPr lang="en-GB" sz="2000" dirty="0" err="1"/>
              <a:t>tente</a:t>
            </a:r>
            <a:r>
              <a:rPr lang="en-GB" sz="2000" dirty="0"/>
              <a:t> </a:t>
            </a:r>
            <a:r>
              <a:rPr lang="en-GB" sz="2000" dirty="0" err="1"/>
              <a:t>explorar</a:t>
            </a:r>
            <a:r>
              <a:rPr lang="en-GB" sz="2000" dirty="0"/>
              <a:t> com a pessoa o que </a:t>
            </a:r>
            <a:r>
              <a:rPr lang="en-GB" sz="2000" dirty="0" err="1"/>
              <a:t>aconteceu</a:t>
            </a:r>
            <a:r>
              <a:rPr lang="en-GB" sz="2000" dirty="0"/>
              <a:t>.</a:t>
            </a:r>
            <a:endParaRPr sz="2000" dirty="0"/>
          </a:p>
          <a:p>
            <a:pPr marL="0" lvl="0" indent="0" algn="just" rtl="0">
              <a:lnSpc>
                <a:spcPct val="100000"/>
              </a:lnSpc>
              <a:spcBef>
                <a:spcPts val="600"/>
              </a:spcBef>
              <a:spcAft>
                <a:spcPts val="0"/>
              </a:spcAft>
              <a:buSzPts val="2200"/>
              <a:buNone/>
            </a:pPr>
            <a:r>
              <a:rPr lang="pt-BR" sz="2000" b="1" dirty="0"/>
              <a:t>As técnicas de </a:t>
            </a:r>
            <a:r>
              <a:rPr lang="pt-BR" sz="2000" b="1" dirty="0" err="1"/>
              <a:t>desescalonamento</a:t>
            </a:r>
            <a:r>
              <a:rPr lang="pt-BR" sz="2000" b="1" dirty="0"/>
              <a:t> podem diferir entre contextos e culturas e precisam ser adaptadas.</a:t>
            </a:r>
            <a:endParaRPr sz="2000" b="1" dirty="0"/>
          </a:p>
          <a:p>
            <a:pPr marL="285750" lvl="0" indent="-146050" algn="l" rtl="0">
              <a:lnSpc>
                <a:spcPct val="100000"/>
              </a:lnSpc>
              <a:spcBef>
                <a:spcPts val="1200"/>
              </a:spcBef>
              <a:spcAft>
                <a:spcPts val="0"/>
              </a:spcAft>
              <a:buSzPts val="2200"/>
              <a:buNone/>
            </a:pPr>
            <a:endParaRPr dirty="0"/>
          </a:p>
          <a:p>
            <a:pPr marL="285750" lvl="0" indent="-146050" algn="l" rtl="0">
              <a:lnSpc>
                <a:spcPct val="100000"/>
              </a:lnSpc>
              <a:spcBef>
                <a:spcPts val="1200"/>
              </a:spcBef>
              <a:spcAft>
                <a:spcPts val="0"/>
              </a:spcAft>
              <a:buSzPts val="2200"/>
              <a:buNone/>
            </a:pPr>
            <a:endParaRPr dirty="0"/>
          </a:p>
        </p:txBody>
      </p:sp>
      <p:sp>
        <p:nvSpPr>
          <p:cNvPr id="1008" name="Google Shape;1008;p127"/>
          <p:cNvSpPr txBox="1">
            <a:spLocks noGrp="1"/>
          </p:cNvSpPr>
          <p:nvPr>
            <p:ph type="title"/>
          </p:nvPr>
        </p:nvSpPr>
        <p:spPr>
          <a:xfrm>
            <a:off x="0" y="506412"/>
            <a:ext cx="11968843" cy="4320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10000"/>
              </a:lnSpc>
              <a:spcBef>
                <a:spcPts val="0"/>
              </a:spcBef>
              <a:spcAft>
                <a:spcPts val="0"/>
              </a:spcAft>
              <a:buClr>
                <a:schemeClr val="accent1"/>
              </a:buClr>
              <a:buSzPct val="100000"/>
              <a:buFont typeface="Century Gothic"/>
              <a:buNone/>
            </a:pPr>
            <a:r>
              <a:rPr lang="en-GB" dirty="0" err="1"/>
              <a:t>Apresentação</a:t>
            </a:r>
            <a:r>
              <a:rPr lang="en-GB" dirty="0"/>
              <a:t>: </a:t>
            </a:r>
            <a:r>
              <a:rPr lang="en-GB" dirty="0" err="1"/>
              <a:t>Introdução</a:t>
            </a:r>
            <a:r>
              <a:rPr lang="en-GB" dirty="0"/>
              <a:t> à </a:t>
            </a:r>
            <a:r>
              <a:rPr lang="en-GB" dirty="0" err="1"/>
              <a:t>redução</a:t>
            </a:r>
            <a:r>
              <a:rPr lang="en-GB" dirty="0"/>
              <a:t> da </a:t>
            </a:r>
            <a:r>
              <a:rPr lang="en-GB" dirty="0" err="1"/>
              <a:t>escalada</a:t>
            </a:r>
            <a:br>
              <a:rPr lang="en-GB" dirty="0"/>
            </a:br>
            <a:r>
              <a:rPr lang="en-GB" dirty="0"/>
              <a:t> (</a:t>
            </a:r>
            <a:r>
              <a:rPr lang="en-GB" dirty="0" err="1"/>
              <a:t>redução</a:t>
            </a:r>
            <a:r>
              <a:rPr lang="en-GB" dirty="0"/>
              <a:t> de </a:t>
            </a:r>
            <a:r>
              <a:rPr lang="en-GB" dirty="0" err="1"/>
              <a:t>conflitos</a:t>
            </a:r>
            <a:r>
              <a:rPr lang="en-GB" dirty="0"/>
              <a:t>)– 5</a:t>
            </a:r>
            <a:endParaRPr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128"/>
          <p:cNvSpPr txBox="1">
            <a:spLocks noGrp="1"/>
          </p:cNvSpPr>
          <p:nvPr>
            <p:ph type="title"/>
          </p:nvPr>
        </p:nvSpPr>
        <p:spPr>
          <a:xfrm>
            <a:off x="446824" y="2852789"/>
            <a:ext cx="11298351" cy="432000"/>
          </a:xfrm>
          <a:prstGeom prst="rect">
            <a:avLst/>
          </a:prstGeom>
          <a:noFill/>
          <a:ln>
            <a:noFill/>
          </a:ln>
        </p:spPr>
        <p:txBody>
          <a:bodyPr spcFirstLastPara="1" wrap="square" lIns="91425" tIns="45700" rIns="91425" bIns="45700" anchor="t" anchorCtr="0">
            <a:noAutofit/>
          </a:bodyPr>
          <a:lstStyle/>
          <a:p>
            <a:pPr marL="0" lvl="0" indent="0" algn="ctr" rtl="0">
              <a:lnSpc>
                <a:spcPct val="82500"/>
              </a:lnSpc>
              <a:spcBef>
                <a:spcPts val="0"/>
              </a:spcBef>
              <a:spcAft>
                <a:spcPts val="0"/>
              </a:spcAft>
              <a:buClr>
                <a:schemeClr val="accent1"/>
              </a:buClr>
              <a:buSzPts val="4000"/>
              <a:buFont typeface="Century Gothic"/>
              <a:buNone/>
            </a:pPr>
            <a:r>
              <a:rPr lang="en-GB" dirty="0" err="1"/>
              <a:t>Tema</a:t>
            </a:r>
            <a:r>
              <a:rPr lang="en-GB" dirty="0"/>
              <a:t> 10: </a:t>
            </a:r>
            <a:r>
              <a:rPr lang="en-GB" dirty="0" err="1"/>
              <a:t>Equipes</a:t>
            </a:r>
            <a:r>
              <a:rPr lang="en-GB" dirty="0"/>
              <a:t> de </a:t>
            </a:r>
            <a:r>
              <a:rPr lang="en-GB" dirty="0" err="1"/>
              <a:t>resposta</a:t>
            </a:r>
            <a:endParaRPr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129"/>
          <p:cNvSpPr txBox="1">
            <a:spLocks noGrp="1"/>
          </p:cNvSpPr>
          <p:nvPr>
            <p:ph type="body" idx="1"/>
          </p:nvPr>
        </p:nvSpPr>
        <p:spPr>
          <a:xfrm>
            <a:off x="508800" y="1150935"/>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O que é uma equipe de </a:t>
            </a:r>
            <a:r>
              <a:rPr lang="en-GB" dirty="0" err="1"/>
              <a:t>resposta</a:t>
            </a:r>
            <a:r>
              <a:rPr lang="en-GB" dirty="0"/>
              <a:t>?</a:t>
            </a:r>
            <a:endParaRPr dirty="0"/>
          </a:p>
        </p:txBody>
      </p:sp>
      <p:sp>
        <p:nvSpPr>
          <p:cNvPr id="1021" name="Google Shape;1021;p129"/>
          <p:cNvSpPr txBox="1">
            <a:spLocks noGrp="1"/>
          </p:cNvSpPr>
          <p:nvPr>
            <p:ph type="body" idx="2"/>
          </p:nvPr>
        </p:nvSpPr>
        <p:spPr>
          <a:xfrm>
            <a:off x="914399" y="1723459"/>
            <a:ext cx="10287001" cy="3983606"/>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600"/>
              </a:spcBef>
              <a:spcAft>
                <a:spcPts val="0"/>
              </a:spcAft>
              <a:buSzPts val="2200"/>
              <a:buChar char="•"/>
            </a:pPr>
            <a:r>
              <a:rPr lang="en-GB" sz="2000" dirty="0"/>
              <a:t>Uma equipe de </a:t>
            </a:r>
            <a:r>
              <a:rPr lang="en-GB" sz="2000" dirty="0" err="1"/>
              <a:t>resposta</a:t>
            </a:r>
            <a:r>
              <a:rPr lang="en-GB" sz="2000" dirty="0"/>
              <a:t> </a:t>
            </a:r>
            <a:r>
              <a:rPr lang="en-GB" sz="2000" dirty="0" err="1"/>
              <a:t>é</a:t>
            </a:r>
            <a:r>
              <a:rPr lang="en-GB" sz="2000" dirty="0"/>
              <a:t> um </a:t>
            </a:r>
            <a:r>
              <a:rPr lang="en-GB" sz="2000" dirty="0" err="1"/>
              <a:t>grupo</a:t>
            </a:r>
            <a:r>
              <a:rPr lang="en-GB" sz="2000" dirty="0"/>
              <a:t> de </a:t>
            </a:r>
            <a:r>
              <a:rPr lang="en-GB" sz="2000" dirty="0" err="1"/>
              <a:t>pessoas</a:t>
            </a:r>
            <a:r>
              <a:rPr lang="en-GB" sz="2000" dirty="0"/>
              <a:t> </a:t>
            </a:r>
            <a:r>
              <a:rPr lang="en-GB" sz="2000" dirty="0" err="1"/>
              <a:t>experientes</a:t>
            </a:r>
            <a:r>
              <a:rPr lang="en-GB" sz="2000" dirty="0"/>
              <a:t> e </a:t>
            </a:r>
            <a:r>
              <a:rPr lang="en-GB" sz="2000" dirty="0" err="1"/>
              <a:t>comprometidas</a:t>
            </a:r>
            <a:r>
              <a:rPr lang="en-GB" sz="2000" dirty="0"/>
              <a:t> que </a:t>
            </a:r>
            <a:r>
              <a:rPr lang="en-GB" sz="2000" dirty="0" err="1"/>
              <a:t>intervêm</a:t>
            </a:r>
            <a:r>
              <a:rPr lang="en-GB" sz="2000" dirty="0"/>
              <a:t> com </a:t>
            </a:r>
            <a:r>
              <a:rPr lang="en-GB" sz="2000" dirty="0" err="1"/>
              <a:t>uma</a:t>
            </a:r>
            <a:r>
              <a:rPr lang="en-GB" sz="2000" dirty="0"/>
              <a:t> </a:t>
            </a:r>
            <a:r>
              <a:rPr lang="en-GB" sz="2000" dirty="0" err="1"/>
              <a:t>abordagem</a:t>
            </a:r>
            <a:r>
              <a:rPr lang="en-GB" sz="2000" dirty="0"/>
              <a:t> </a:t>
            </a:r>
            <a:r>
              <a:rPr lang="en-GB" sz="2000" dirty="0" err="1"/>
              <a:t>não</a:t>
            </a:r>
            <a:r>
              <a:rPr lang="en-GB" sz="2000" dirty="0"/>
              <a:t> </a:t>
            </a:r>
            <a:r>
              <a:rPr lang="en-GB" sz="2000" dirty="0" err="1"/>
              <a:t>coercitiva</a:t>
            </a:r>
            <a:r>
              <a:rPr lang="en-GB" sz="2000" dirty="0"/>
              <a:t> </a:t>
            </a:r>
            <a:r>
              <a:rPr lang="en-GB" sz="2000" dirty="0" err="1"/>
              <a:t>quando</a:t>
            </a:r>
            <a:r>
              <a:rPr lang="en-GB" sz="2000" dirty="0"/>
              <a:t> </a:t>
            </a:r>
            <a:r>
              <a:rPr lang="en-GB" sz="2000" dirty="0" err="1"/>
              <a:t>há</a:t>
            </a:r>
            <a:r>
              <a:rPr lang="en-GB" sz="2000" dirty="0"/>
              <a:t> </a:t>
            </a:r>
            <a:r>
              <a:rPr lang="en-GB" sz="2000" dirty="0" err="1"/>
              <a:t>uma</a:t>
            </a:r>
            <a:r>
              <a:rPr lang="en-GB" sz="2000" dirty="0"/>
              <a:t> </a:t>
            </a:r>
            <a:r>
              <a:rPr lang="en-GB" sz="2000" dirty="0" err="1"/>
              <a:t>situação</a:t>
            </a:r>
            <a:r>
              <a:rPr lang="en-GB" sz="2000" dirty="0"/>
              <a:t> de </a:t>
            </a:r>
            <a:r>
              <a:rPr lang="en-GB" sz="2000" dirty="0" err="1"/>
              <a:t>emergência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 equipe </a:t>
            </a:r>
            <a:r>
              <a:rPr lang="en-GB" sz="2000" dirty="0" err="1"/>
              <a:t>também</a:t>
            </a:r>
            <a:r>
              <a:rPr lang="en-GB" sz="2000" dirty="0"/>
              <a:t> </a:t>
            </a:r>
            <a:r>
              <a:rPr lang="en-GB" sz="2000" dirty="0" err="1"/>
              <a:t>pode</a:t>
            </a:r>
            <a:r>
              <a:rPr lang="en-GB" sz="2000" dirty="0"/>
              <a:t> ser </a:t>
            </a:r>
            <a:r>
              <a:rPr lang="en-GB" sz="2000" dirty="0" err="1"/>
              <a:t>chamada</a:t>
            </a:r>
            <a:r>
              <a:rPr lang="en-GB" sz="2000" dirty="0"/>
              <a:t> de Equipe de </a:t>
            </a:r>
            <a:r>
              <a:rPr lang="en-GB" sz="2000" dirty="0" err="1"/>
              <a:t>Resposta</a:t>
            </a:r>
            <a:r>
              <a:rPr lang="en-GB" sz="2000" dirty="0"/>
              <a:t> a Crises </a:t>
            </a:r>
            <a:r>
              <a:rPr lang="en-GB" sz="2000" dirty="0" err="1"/>
              <a:t>ou</a:t>
            </a:r>
            <a:r>
              <a:rPr lang="en-GB" sz="2000" dirty="0"/>
              <a:t> Equipe de </a:t>
            </a:r>
            <a:r>
              <a:rPr lang="en-GB" sz="2000" dirty="0" err="1"/>
              <a:t>Resposta</a:t>
            </a:r>
            <a:r>
              <a:rPr lang="en-GB" sz="2000" dirty="0"/>
              <a:t> a </a:t>
            </a:r>
            <a:r>
              <a:rPr lang="en-GB" sz="2000" dirty="0" err="1"/>
              <a:t>Emergências</a:t>
            </a:r>
            <a:r>
              <a:rPr lang="en-GB" sz="2000" dirty="0"/>
              <a:t> </a:t>
            </a:r>
            <a:r>
              <a:rPr lang="en-GB" sz="2000" dirty="0" err="1"/>
              <a:t>Psiquiátricas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As equipes de </a:t>
            </a:r>
            <a:r>
              <a:rPr lang="en-GB" sz="2000" dirty="0" err="1"/>
              <a:t>resposta</a:t>
            </a:r>
            <a:r>
              <a:rPr lang="en-GB" sz="2000" dirty="0"/>
              <a:t> </a:t>
            </a:r>
            <a:r>
              <a:rPr lang="en-GB" sz="2000" dirty="0" err="1"/>
              <a:t>podem</a:t>
            </a:r>
            <a:r>
              <a:rPr lang="en-GB" sz="2000" dirty="0"/>
              <a:t> </a:t>
            </a:r>
            <a:r>
              <a:rPr lang="en-GB" sz="2000" dirty="0" err="1"/>
              <a:t>gerenciar</a:t>
            </a:r>
            <a:r>
              <a:rPr lang="en-GB" sz="2000" dirty="0"/>
              <a:t> </a:t>
            </a:r>
            <a:r>
              <a:rPr lang="en-GB" sz="2000" dirty="0" err="1"/>
              <a:t>uma</a:t>
            </a:r>
            <a:r>
              <a:rPr lang="en-GB" sz="2000" dirty="0"/>
              <a:t> crise </a:t>
            </a:r>
            <a:r>
              <a:rPr lang="en-GB" sz="2000" dirty="0" err="1"/>
              <a:t>usando</a:t>
            </a:r>
            <a:r>
              <a:rPr lang="en-GB" sz="2000" dirty="0"/>
              <a:t> boas </a:t>
            </a:r>
            <a:r>
              <a:rPr lang="en-GB" sz="2000" dirty="0" err="1"/>
              <a:t>habilidades</a:t>
            </a:r>
            <a:r>
              <a:rPr lang="en-GB" sz="2000" dirty="0"/>
              <a:t> de </a:t>
            </a:r>
            <a:r>
              <a:rPr lang="en-GB" sz="2000" dirty="0" err="1"/>
              <a:t>comunicação</a:t>
            </a:r>
            <a:r>
              <a:rPr lang="en-GB" sz="2000" dirty="0"/>
              <a:t>, </a:t>
            </a:r>
            <a:r>
              <a:rPr lang="en-GB" sz="2000" dirty="0" err="1"/>
              <a:t>desaceleração</a:t>
            </a:r>
            <a:r>
              <a:rPr lang="en-GB" sz="2000" dirty="0"/>
              <a:t> e </a:t>
            </a:r>
            <a:r>
              <a:rPr lang="en-GB" sz="2000" dirty="0" err="1"/>
              <a:t>prevenção</a:t>
            </a:r>
            <a:r>
              <a:rPr lang="en-GB" sz="2000" dirty="0"/>
              <a:t> da </a:t>
            </a:r>
            <a:r>
              <a:rPr lang="en-GB" sz="2000" dirty="0" err="1"/>
              <a:t>violência</a:t>
            </a:r>
            <a:r>
              <a:rPr lang="en-GB" sz="2000" dirty="0"/>
              <a:t> para </a:t>
            </a:r>
            <a:r>
              <a:rPr lang="en-GB" sz="2000" dirty="0" err="1"/>
              <a:t>neutralizar</a:t>
            </a:r>
            <a:r>
              <a:rPr lang="en-GB" sz="2000" dirty="0"/>
              <a:t> </a:t>
            </a:r>
            <a:r>
              <a:rPr lang="en-GB" sz="2000" dirty="0" err="1"/>
              <a:t>uma</a:t>
            </a:r>
            <a:r>
              <a:rPr lang="en-GB" sz="2000" dirty="0"/>
              <a:t> </a:t>
            </a:r>
            <a:r>
              <a:rPr lang="en-GB" sz="2000" dirty="0" err="1"/>
              <a:t>situação</a:t>
            </a:r>
            <a:r>
              <a:rPr lang="en-GB" sz="2000" dirty="0"/>
              <a:t> </a:t>
            </a:r>
            <a:r>
              <a:rPr lang="en-GB" sz="2000" dirty="0" err="1"/>
              <a:t>conflituosa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Os</a:t>
            </a:r>
            <a:r>
              <a:rPr lang="en-GB" sz="2000" dirty="0"/>
              <a:t> </a:t>
            </a:r>
            <a:r>
              <a:rPr lang="en-GB" sz="2000" dirty="0" err="1"/>
              <a:t>membros</a:t>
            </a:r>
            <a:r>
              <a:rPr lang="en-GB" sz="2000" dirty="0"/>
              <a:t> da equipe </a:t>
            </a:r>
            <a:r>
              <a:rPr lang="en-GB" sz="2000" dirty="0" err="1"/>
              <a:t>também</a:t>
            </a:r>
            <a:r>
              <a:rPr lang="en-GB" sz="2000" dirty="0"/>
              <a:t> </a:t>
            </a:r>
            <a:r>
              <a:rPr lang="en-GB" sz="2000" dirty="0" err="1"/>
              <a:t>podem</a:t>
            </a:r>
            <a:r>
              <a:rPr lang="en-GB" sz="2000" dirty="0"/>
              <a:t> </a:t>
            </a:r>
            <a:r>
              <a:rPr lang="en-GB" sz="2000" dirty="0" err="1"/>
              <a:t>realizar</a:t>
            </a:r>
            <a:r>
              <a:rPr lang="en-GB" sz="2000" dirty="0"/>
              <a:t> </a:t>
            </a:r>
            <a:r>
              <a:rPr lang="en-GB" sz="2000" dirty="0" err="1"/>
              <a:t>prevenção</a:t>
            </a:r>
            <a:r>
              <a:rPr lang="en-GB" sz="2000" dirty="0"/>
              <a:t> </a:t>
            </a:r>
            <a:r>
              <a:rPr lang="en-GB" sz="2000" dirty="0" err="1"/>
              <a:t>proativa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 </a:t>
            </a:r>
            <a:r>
              <a:rPr lang="en-GB" sz="2000" dirty="0" err="1"/>
              <a:t>intervenção</a:t>
            </a:r>
            <a:r>
              <a:rPr lang="en-GB" sz="2000" dirty="0"/>
              <a:t> de </a:t>
            </a:r>
            <a:r>
              <a:rPr lang="en-GB" sz="2000" dirty="0" err="1"/>
              <a:t>uma</a:t>
            </a:r>
            <a:r>
              <a:rPr lang="en-GB" sz="2000" dirty="0"/>
              <a:t> equipe de </a:t>
            </a:r>
            <a:r>
              <a:rPr lang="en-GB" sz="2000" dirty="0" err="1"/>
              <a:t>resposta</a:t>
            </a:r>
            <a:r>
              <a:rPr lang="en-GB" sz="2000" dirty="0"/>
              <a:t> </a:t>
            </a:r>
            <a:r>
              <a:rPr lang="en-GB" sz="2000" dirty="0" err="1"/>
              <a:t>não</a:t>
            </a:r>
            <a:r>
              <a:rPr lang="en-GB" sz="2000" dirty="0"/>
              <a:t> </a:t>
            </a:r>
            <a:r>
              <a:rPr lang="en-GB" sz="2000" dirty="0" err="1"/>
              <a:t>é</a:t>
            </a:r>
            <a:r>
              <a:rPr lang="en-GB" sz="2000" dirty="0"/>
              <a:t> </a:t>
            </a:r>
            <a:r>
              <a:rPr lang="en-GB" sz="2000" dirty="0" err="1"/>
              <a:t>necessária</a:t>
            </a:r>
            <a:r>
              <a:rPr lang="en-GB" sz="2000" dirty="0"/>
              <a:t> </a:t>
            </a:r>
            <a:r>
              <a:rPr lang="en-GB" sz="2000" dirty="0" err="1"/>
              <a:t>ou</a:t>
            </a:r>
            <a:r>
              <a:rPr lang="en-GB" sz="2000" dirty="0"/>
              <a:t> </a:t>
            </a:r>
            <a:r>
              <a:rPr lang="en-GB" sz="2000" dirty="0" err="1"/>
              <a:t>apropriada</a:t>
            </a:r>
            <a:r>
              <a:rPr lang="en-GB" sz="2000" dirty="0"/>
              <a:t> </a:t>
            </a:r>
            <a:r>
              <a:rPr lang="en-GB" sz="2000" dirty="0" err="1"/>
              <a:t>quando</a:t>
            </a:r>
            <a:r>
              <a:rPr lang="en-GB" sz="2000" dirty="0"/>
              <a:t> as </a:t>
            </a:r>
            <a:r>
              <a:rPr lang="en-GB" sz="2000" dirty="0" err="1"/>
              <a:t>pessoas</a:t>
            </a:r>
            <a:r>
              <a:rPr lang="en-GB" sz="2000" dirty="0"/>
              <a:t> </a:t>
            </a:r>
            <a:r>
              <a:rPr lang="en-GB" sz="2000" dirty="0" err="1"/>
              <a:t>estão</a:t>
            </a:r>
            <a:r>
              <a:rPr lang="en-GB" sz="2000" dirty="0"/>
              <a:t> </a:t>
            </a:r>
            <a:r>
              <a:rPr lang="en-GB" sz="2000" dirty="0" err="1"/>
              <a:t>simplesmente</a:t>
            </a:r>
            <a:r>
              <a:rPr lang="en-GB" sz="2000" dirty="0"/>
              <a:t> </a:t>
            </a:r>
            <a:r>
              <a:rPr lang="en-GB" sz="2000" dirty="0" err="1"/>
              <a:t>expressando</a:t>
            </a:r>
            <a:r>
              <a:rPr lang="en-GB" sz="2000" dirty="0"/>
              <a:t> </a:t>
            </a:r>
            <a:r>
              <a:rPr lang="en-GB" sz="2000" dirty="0" err="1"/>
              <a:t>angústia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A equipe </a:t>
            </a:r>
            <a:r>
              <a:rPr lang="en-GB" sz="2000" dirty="0" err="1"/>
              <a:t>deve</a:t>
            </a:r>
            <a:r>
              <a:rPr lang="en-GB" sz="2000" dirty="0"/>
              <a:t> </a:t>
            </a:r>
            <a:r>
              <a:rPr lang="en-GB" sz="2000" dirty="0" err="1"/>
              <a:t>estar</a:t>
            </a:r>
            <a:r>
              <a:rPr lang="en-GB" sz="2000" dirty="0"/>
              <a:t> </a:t>
            </a:r>
            <a:r>
              <a:rPr lang="en-GB" sz="2000" dirty="0" err="1"/>
              <a:t>disponível</a:t>
            </a:r>
            <a:r>
              <a:rPr lang="en-GB" sz="2000" dirty="0"/>
              <a:t> </a:t>
            </a:r>
            <a:r>
              <a:rPr lang="en-GB" sz="2000" dirty="0" err="1"/>
              <a:t>em</a:t>
            </a:r>
            <a:r>
              <a:rPr lang="en-GB" sz="2000" dirty="0"/>
              <a:t> </a:t>
            </a:r>
            <a:r>
              <a:rPr lang="en-GB" sz="2000" dirty="0" err="1"/>
              <a:t>todos</a:t>
            </a:r>
            <a:r>
              <a:rPr lang="en-GB" sz="2000" dirty="0"/>
              <a:t> </a:t>
            </a:r>
            <a:r>
              <a:rPr lang="en-GB" sz="2000" dirty="0" err="1"/>
              <a:t>os</a:t>
            </a:r>
            <a:r>
              <a:rPr lang="en-GB" sz="2000" dirty="0"/>
              <a:t> </a:t>
            </a:r>
            <a:r>
              <a:rPr lang="en-GB" sz="2000" dirty="0" err="1"/>
              <a:t>momentos</a:t>
            </a:r>
            <a:r>
              <a:rPr lang="en-GB" sz="2000" dirty="0"/>
              <a:t>, </a:t>
            </a:r>
            <a:r>
              <a:rPr lang="en-GB" sz="2000" dirty="0" err="1"/>
              <a:t>especialmente</a:t>
            </a:r>
            <a:r>
              <a:rPr lang="en-GB" sz="2000" dirty="0"/>
              <a:t> </a:t>
            </a:r>
            <a:r>
              <a:rPr lang="en-GB" sz="2000" dirty="0" err="1"/>
              <a:t>quando</a:t>
            </a:r>
            <a:r>
              <a:rPr lang="en-GB" sz="2000" dirty="0"/>
              <a:t> o </a:t>
            </a:r>
            <a:r>
              <a:rPr lang="en-GB" sz="2000" dirty="0" err="1"/>
              <a:t>risco</a:t>
            </a:r>
            <a:r>
              <a:rPr lang="en-GB" sz="2000" dirty="0"/>
              <a:t> de um </a:t>
            </a:r>
            <a:r>
              <a:rPr lang="en-GB" sz="2000" dirty="0" err="1"/>
              <a:t>incidente</a:t>
            </a:r>
            <a:r>
              <a:rPr lang="en-GB" sz="2000" dirty="0"/>
              <a:t> </a:t>
            </a:r>
            <a:r>
              <a:rPr lang="en-GB" sz="2000" dirty="0" err="1"/>
              <a:t>pode</a:t>
            </a:r>
            <a:r>
              <a:rPr lang="en-GB" sz="2000" dirty="0"/>
              <a:t> ser </a:t>
            </a:r>
            <a:r>
              <a:rPr lang="en-GB" sz="2000" dirty="0" err="1"/>
              <a:t>maior</a:t>
            </a:r>
            <a:r>
              <a:rPr lang="en-GB" sz="2000" dirty="0"/>
              <a:t>.</a:t>
            </a:r>
            <a:endParaRPr sz="2000" dirty="0"/>
          </a:p>
        </p:txBody>
      </p:sp>
      <p:sp>
        <p:nvSpPr>
          <p:cNvPr id="1022" name="Google Shape;1022;p129"/>
          <p:cNvSpPr txBox="1">
            <a:spLocks noGrp="1"/>
          </p:cNvSpPr>
          <p:nvPr>
            <p:ph type="title"/>
          </p:nvPr>
        </p:nvSpPr>
        <p:spPr>
          <a:xfrm>
            <a:off x="417754" y="506412"/>
            <a:ext cx="1151843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ct val="100000"/>
              <a:buFont typeface="Century Gothic"/>
              <a:buNone/>
            </a:pPr>
            <a:r>
              <a:rPr lang="en-GB" dirty="0" err="1"/>
              <a:t>Apresentação</a:t>
            </a:r>
            <a:r>
              <a:rPr lang="en-GB" dirty="0"/>
              <a:t>: A </a:t>
            </a:r>
            <a:r>
              <a:rPr lang="en-GB" dirty="0" err="1"/>
              <a:t>criação</a:t>
            </a:r>
            <a:r>
              <a:rPr lang="en-GB" dirty="0"/>
              <a:t> de uma equipe de </a:t>
            </a:r>
            <a:r>
              <a:rPr lang="en-GB" dirty="0" err="1"/>
              <a:t>resposta</a:t>
            </a:r>
            <a:r>
              <a:rPr lang="en-GB" dirty="0"/>
              <a:t> - 1</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3"/>
          <p:cNvSpPr txBox="1">
            <a:spLocks noGrp="1"/>
          </p:cNvSpPr>
          <p:nvPr>
            <p:ph type="body" idx="2"/>
          </p:nvPr>
        </p:nvSpPr>
        <p:spPr>
          <a:xfrm>
            <a:off x="508794" y="2164331"/>
            <a:ext cx="11174412" cy="1542255"/>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dirty="0"/>
          </a:p>
          <a:p>
            <a:pPr marL="0" lvl="0" indent="0" algn="ctr" rtl="0">
              <a:lnSpc>
                <a:spcPct val="100000"/>
              </a:lnSpc>
              <a:spcBef>
                <a:spcPts val="1200"/>
              </a:spcBef>
              <a:spcAft>
                <a:spcPts val="0"/>
              </a:spcAft>
              <a:buSzPts val="2500"/>
              <a:buNone/>
            </a:pPr>
            <a:r>
              <a:rPr lang="en-GB" sz="2500" b="1" i="1" dirty="0"/>
              <a:t>O que você </a:t>
            </a:r>
            <a:r>
              <a:rPr lang="en-GB" sz="2500" b="1" i="1" dirty="0" err="1"/>
              <a:t>entende</a:t>
            </a:r>
            <a:r>
              <a:rPr lang="en-GB" sz="2500" b="1" i="1" dirty="0"/>
              <a:t> </a:t>
            </a:r>
            <a:r>
              <a:rPr lang="en-GB" sz="2500" b="1" i="1" dirty="0" err="1"/>
              <a:t>pelas</a:t>
            </a:r>
            <a:r>
              <a:rPr lang="en-GB" sz="2500" b="1" i="1" dirty="0"/>
              <a:t> </a:t>
            </a:r>
            <a:r>
              <a:rPr lang="en-GB" sz="2500" b="1" i="1" dirty="0" err="1"/>
              <a:t>palavras</a:t>
            </a:r>
            <a:r>
              <a:rPr lang="en-GB" sz="2500" b="1" i="1" dirty="0"/>
              <a:t>: “</a:t>
            </a:r>
            <a:r>
              <a:rPr lang="en-GB" sz="2500" b="1" i="1" dirty="0" err="1"/>
              <a:t>isolamento</a:t>
            </a:r>
            <a:r>
              <a:rPr lang="en-GB" sz="2500" b="1" i="1" dirty="0"/>
              <a:t>” e “</a:t>
            </a:r>
            <a:r>
              <a:rPr lang="en-GB" sz="2500" b="1" i="1" dirty="0" err="1"/>
              <a:t>contenção</a:t>
            </a:r>
            <a:r>
              <a:rPr lang="en-GB" sz="2500" b="1" i="1" dirty="0"/>
              <a:t>”? </a:t>
            </a:r>
            <a:endParaRPr sz="2500" b="1" i="1" dirty="0"/>
          </a:p>
        </p:txBody>
      </p:sp>
      <p:sp>
        <p:nvSpPr>
          <p:cNvPr id="164" name="Google Shape;164;p13"/>
          <p:cNvSpPr txBox="1">
            <a:spLocks noGrp="1"/>
          </p:cNvSpPr>
          <p:nvPr>
            <p:ph type="title"/>
          </p:nvPr>
        </p:nvSpPr>
        <p:spPr>
          <a:xfrm>
            <a:off x="417754" y="506412"/>
            <a:ext cx="11420459" cy="432000"/>
          </a:xfrm>
          <a:prstGeom prst="rect">
            <a:avLst/>
          </a:prstGeom>
          <a:noFill/>
          <a:ln>
            <a:noFill/>
          </a:ln>
        </p:spPr>
        <p:txBody>
          <a:bodyPr spcFirstLastPara="1" wrap="square" lIns="91425" tIns="45700" rIns="91425" bIns="45700" anchor="t" anchorCtr="0">
            <a:noAutofit/>
          </a:bodyPr>
          <a:lstStyle/>
          <a:p>
            <a:pPr algn="ctr"/>
            <a:r>
              <a:rPr lang="en-GB" dirty="0"/>
              <a:t>Exercício 2.1: </a:t>
            </a:r>
            <a:r>
              <a:rPr lang="pt-BR" dirty="0"/>
              <a:t>Significado de isolamento e contenção </a:t>
            </a:r>
            <a:br>
              <a:rPr lang="pt-BR" dirty="0"/>
            </a:br>
            <a:endParaRPr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130"/>
          <p:cNvSpPr txBox="1">
            <a:spLocks noGrp="1"/>
          </p:cNvSpPr>
          <p:nvPr>
            <p:ph type="body" idx="1"/>
          </p:nvPr>
        </p:nvSpPr>
        <p:spPr>
          <a:xfrm>
            <a:off x="508800" y="1746714"/>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Objetivo</a:t>
            </a:r>
            <a:r>
              <a:rPr lang="en-GB" dirty="0"/>
              <a:t> da equipe de </a:t>
            </a:r>
            <a:r>
              <a:rPr lang="en-GB" dirty="0" err="1"/>
              <a:t>resposta</a:t>
            </a:r>
            <a:endParaRPr dirty="0"/>
          </a:p>
        </p:txBody>
      </p:sp>
      <p:sp>
        <p:nvSpPr>
          <p:cNvPr id="1029" name="Google Shape;1029;p130"/>
          <p:cNvSpPr txBox="1">
            <a:spLocks noGrp="1"/>
          </p:cNvSpPr>
          <p:nvPr>
            <p:ph type="body" idx="2"/>
          </p:nvPr>
        </p:nvSpPr>
        <p:spPr>
          <a:xfrm>
            <a:off x="417755" y="2670517"/>
            <a:ext cx="11174412" cy="19178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a:t>
            </a:r>
            <a:r>
              <a:rPr lang="en-GB" sz="2000" dirty="0" err="1"/>
              <a:t>objetivo</a:t>
            </a:r>
            <a:r>
              <a:rPr lang="en-GB" sz="2000" dirty="0"/>
              <a:t> da equipe de </a:t>
            </a:r>
            <a:r>
              <a:rPr lang="en-GB" sz="2000" dirty="0" err="1"/>
              <a:t>resposta</a:t>
            </a:r>
            <a:r>
              <a:rPr lang="en-GB" sz="2000" dirty="0"/>
              <a:t> é </a:t>
            </a:r>
            <a:r>
              <a:rPr lang="en-GB" sz="2000" u="sng" dirty="0"/>
              <a:t>sempre </a:t>
            </a:r>
            <a:r>
              <a:rPr lang="en-GB" sz="2000" dirty="0"/>
              <a:t>responder a </a:t>
            </a:r>
            <a:r>
              <a:rPr lang="en-GB" sz="2000" dirty="0" err="1"/>
              <a:t>situações</a:t>
            </a:r>
            <a:r>
              <a:rPr lang="en-GB" sz="2000" dirty="0"/>
              <a:t> </a:t>
            </a:r>
            <a:r>
              <a:rPr lang="en-GB" sz="2000" dirty="0" err="1"/>
              <a:t>tensas</a:t>
            </a:r>
            <a:r>
              <a:rPr lang="en-GB" sz="2000" dirty="0"/>
              <a:t> e </a:t>
            </a:r>
            <a:r>
              <a:rPr lang="en-GB" sz="2000" dirty="0" err="1"/>
              <a:t>conflituosas</a:t>
            </a:r>
            <a:r>
              <a:rPr lang="en-GB" sz="2000" dirty="0"/>
              <a:t> de </a:t>
            </a:r>
            <a:r>
              <a:rPr lang="en-GB" sz="2000" dirty="0" err="1"/>
              <a:t>maneira</a:t>
            </a:r>
            <a:r>
              <a:rPr lang="en-GB" sz="2000" dirty="0"/>
              <a:t> </a:t>
            </a:r>
            <a:r>
              <a:rPr lang="en-GB" sz="2000" dirty="0" err="1"/>
              <a:t>não</a:t>
            </a:r>
            <a:r>
              <a:rPr lang="en-GB" sz="2000" dirty="0"/>
              <a:t> </a:t>
            </a:r>
            <a:r>
              <a:rPr lang="en-GB" sz="2000" dirty="0" err="1"/>
              <a:t>violenta</a:t>
            </a:r>
            <a:r>
              <a:rPr lang="en-GB" sz="2000" dirty="0"/>
              <a:t> e </a:t>
            </a:r>
            <a:r>
              <a:rPr lang="en-GB" sz="2000" dirty="0" err="1"/>
              <a:t>não</a:t>
            </a:r>
            <a:r>
              <a:rPr lang="en-GB" sz="2000" dirty="0"/>
              <a:t> </a:t>
            </a:r>
            <a:r>
              <a:rPr lang="en-GB" sz="2000" dirty="0" err="1"/>
              <a:t>coercitiva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Garantir</a:t>
            </a:r>
            <a:r>
              <a:rPr lang="en-GB" sz="2000" dirty="0"/>
              <a:t> que a equipe de </a:t>
            </a:r>
            <a:r>
              <a:rPr lang="en-GB" sz="2000" dirty="0" err="1"/>
              <a:t>resposta</a:t>
            </a:r>
            <a:r>
              <a:rPr lang="en-GB" sz="2000" dirty="0"/>
              <a:t> </a:t>
            </a:r>
            <a:r>
              <a:rPr lang="en-GB" sz="2000" dirty="0" err="1"/>
              <a:t>não</a:t>
            </a:r>
            <a:r>
              <a:rPr lang="en-GB" sz="2000" dirty="0"/>
              <a:t> se </a:t>
            </a:r>
            <a:r>
              <a:rPr lang="en-GB" sz="2000" dirty="0" err="1"/>
              <a:t>transforme</a:t>
            </a:r>
            <a:r>
              <a:rPr lang="en-GB" sz="2000" dirty="0"/>
              <a:t>, com o tempo, em uma equipe que utilize </a:t>
            </a:r>
            <a:r>
              <a:rPr lang="en-GB" sz="2000" dirty="0" err="1"/>
              <a:t>medidas</a:t>
            </a:r>
            <a:r>
              <a:rPr lang="en-GB" sz="2000" dirty="0"/>
              <a:t> </a:t>
            </a:r>
            <a:r>
              <a:rPr lang="en-GB" sz="2000" dirty="0" err="1"/>
              <a:t>coercivas</a:t>
            </a:r>
            <a:r>
              <a:rPr lang="en-GB" sz="2000" dirty="0"/>
              <a:t> e </a:t>
            </a:r>
            <a:r>
              <a:rPr lang="en-GB" sz="2000" dirty="0" err="1"/>
              <a:t>violentas</a:t>
            </a:r>
            <a:r>
              <a:rPr lang="en-GB" sz="2000" dirty="0"/>
              <a:t> para </a:t>
            </a:r>
            <a:r>
              <a:rPr lang="en-GB" sz="2000" dirty="0" err="1"/>
              <a:t>gerenciar</a:t>
            </a:r>
            <a:r>
              <a:rPr lang="en-GB" sz="2000" dirty="0"/>
              <a:t> </a:t>
            </a:r>
            <a:r>
              <a:rPr lang="en-GB" sz="2000" dirty="0" err="1"/>
              <a:t>situações</a:t>
            </a:r>
            <a:r>
              <a:rPr lang="en-GB" sz="2000" dirty="0"/>
              <a:t> </a:t>
            </a:r>
            <a:r>
              <a:rPr lang="en-GB" sz="2000" dirty="0" err="1"/>
              <a:t>tensas</a:t>
            </a:r>
            <a:r>
              <a:rPr lang="en-GB" sz="2000" dirty="0"/>
              <a:t> e </a:t>
            </a:r>
            <a:r>
              <a:rPr lang="en-GB" sz="2000" dirty="0" err="1"/>
              <a:t>conflituosas</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1030" name="Google Shape;1030;p130"/>
          <p:cNvSpPr txBox="1">
            <a:spLocks noGrp="1"/>
          </p:cNvSpPr>
          <p:nvPr>
            <p:ph type="title"/>
          </p:nvPr>
        </p:nvSpPr>
        <p:spPr>
          <a:xfrm>
            <a:off x="417755" y="506412"/>
            <a:ext cx="1155108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ct val="100000"/>
              <a:buFont typeface="Century Gothic"/>
              <a:buNone/>
            </a:pPr>
            <a:r>
              <a:rPr lang="en-GB" dirty="0" err="1"/>
              <a:t>Apresentação</a:t>
            </a:r>
            <a:r>
              <a:rPr lang="en-GB" dirty="0"/>
              <a:t>: A </a:t>
            </a:r>
            <a:r>
              <a:rPr lang="en-GB" dirty="0" err="1"/>
              <a:t>criação</a:t>
            </a:r>
            <a:r>
              <a:rPr lang="en-GB" dirty="0"/>
              <a:t> de uma equipe de </a:t>
            </a:r>
            <a:r>
              <a:rPr lang="en-GB" dirty="0" err="1"/>
              <a:t>resposta</a:t>
            </a:r>
            <a:r>
              <a:rPr lang="en-GB" dirty="0"/>
              <a:t> - 2</a:t>
            </a:r>
            <a:endParaRPr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131"/>
          <p:cNvSpPr txBox="1">
            <a:spLocks noGrp="1"/>
          </p:cNvSpPr>
          <p:nvPr>
            <p:ph type="body" idx="1"/>
          </p:nvPr>
        </p:nvSpPr>
        <p:spPr>
          <a:xfrm>
            <a:off x="508806" y="1224800"/>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Objetivos</a:t>
            </a:r>
            <a:r>
              <a:rPr lang="en-GB" dirty="0"/>
              <a:t> da equipe de </a:t>
            </a:r>
            <a:r>
              <a:rPr lang="en-GB" dirty="0" err="1"/>
              <a:t>resposta</a:t>
            </a:r>
            <a:endParaRPr dirty="0"/>
          </a:p>
        </p:txBody>
      </p:sp>
      <p:sp>
        <p:nvSpPr>
          <p:cNvPr id="1037" name="Google Shape;1037;p131"/>
          <p:cNvSpPr txBox="1">
            <a:spLocks noGrp="1"/>
          </p:cNvSpPr>
          <p:nvPr>
            <p:ph type="body" idx="2"/>
          </p:nvPr>
        </p:nvSpPr>
        <p:spPr>
          <a:xfrm>
            <a:off x="685800" y="1871188"/>
            <a:ext cx="10997406" cy="3141683"/>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Proporcionar</a:t>
            </a:r>
            <a:r>
              <a:rPr lang="en-GB" sz="2000" dirty="0"/>
              <a:t> </a:t>
            </a:r>
            <a:r>
              <a:rPr lang="en-GB" sz="2000" dirty="0" err="1"/>
              <a:t>uma</a:t>
            </a:r>
            <a:r>
              <a:rPr lang="en-GB" sz="2000" dirty="0"/>
              <a:t> </a:t>
            </a:r>
            <a:r>
              <a:rPr lang="en-GB" sz="2000" dirty="0" err="1"/>
              <a:t>resolução</a:t>
            </a:r>
            <a:r>
              <a:rPr lang="en-GB" sz="2000" dirty="0"/>
              <a:t> </a:t>
            </a:r>
            <a:r>
              <a:rPr lang="en-GB" sz="2000" dirty="0" err="1"/>
              <a:t>segura</a:t>
            </a:r>
            <a:r>
              <a:rPr lang="en-GB" sz="2000" dirty="0"/>
              <a:t> para </a:t>
            </a:r>
            <a:r>
              <a:rPr lang="en-GB" sz="2000" dirty="0" err="1"/>
              <a:t>situações</a:t>
            </a:r>
            <a:r>
              <a:rPr lang="en-GB" sz="2000" dirty="0"/>
              <a:t> </a:t>
            </a:r>
            <a:r>
              <a:rPr lang="en-GB" sz="2000" dirty="0" err="1"/>
              <a:t>conflituosas</a:t>
            </a:r>
            <a:r>
              <a:rPr lang="en-GB" sz="2000" dirty="0"/>
              <a:t> </a:t>
            </a:r>
            <a:r>
              <a:rPr lang="en-GB" sz="2000" dirty="0" err="1"/>
              <a:t>ou</a:t>
            </a:r>
            <a:r>
              <a:rPr lang="en-GB" sz="2000" dirty="0"/>
              <a:t> </a:t>
            </a:r>
            <a:r>
              <a:rPr lang="en-GB" sz="2000" dirty="0" err="1"/>
              <a:t>tensas</a:t>
            </a:r>
            <a:r>
              <a:rPr lang="en-GB" sz="2000" dirty="0"/>
              <a:t> que </a:t>
            </a:r>
            <a:r>
              <a:rPr lang="en-GB" sz="2000" dirty="0" err="1"/>
              <a:t>possam</a:t>
            </a:r>
            <a:r>
              <a:rPr lang="en-GB" sz="2000" dirty="0"/>
              <a:t> </a:t>
            </a:r>
            <a:r>
              <a:rPr lang="en-GB" sz="2000" dirty="0" err="1"/>
              <a:t>causar</a:t>
            </a:r>
            <a:r>
              <a:rPr lang="en-GB" sz="2000" dirty="0"/>
              <a:t> </a:t>
            </a:r>
            <a:r>
              <a:rPr lang="en-GB" sz="2000" dirty="0" err="1"/>
              <a:t>danos</a:t>
            </a:r>
            <a:r>
              <a:rPr lang="en-GB" sz="2000" dirty="0"/>
              <a:t> </a:t>
            </a:r>
            <a:r>
              <a:rPr lang="en-GB" sz="2000" dirty="0" err="1"/>
              <a:t>às</a:t>
            </a:r>
            <a:r>
              <a:rPr lang="en-GB" sz="2000" dirty="0"/>
              <a:t> </a:t>
            </a:r>
            <a:r>
              <a:rPr lang="en-GB" sz="2000" dirty="0" err="1"/>
              <a:t>pessoas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Desenvolver</a:t>
            </a:r>
            <a:r>
              <a:rPr lang="en-GB" sz="2000" dirty="0"/>
              <a:t> e </a:t>
            </a:r>
            <a:r>
              <a:rPr lang="en-GB" sz="2000" dirty="0" err="1"/>
              <a:t>implementar</a:t>
            </a:r>
            <a:r>
              <a:rPr lang="en-GB" sz="2000" dirty="0"/>
              <a:t> </a:t>
            </a:r>
            <a:r>
              <a:rPr lang="en-GB" sz="2000" dirty="0" err="1"/>
              <a:t>abordagens</a:t>
            </a:r>
            <a:r>
              <a:rPr lang="en-GB" sz="2000" dirty="0"/>
              <a:t> </a:t>
            </a:r>
            <a:r>
              <a:rPr lang="en-GB" sz="2000" dirty="0" err="1"/>
              <a:t>não</a:t>
            </a:r>
            <a:r>
              <a:rPr lang="en-GB" sz="2000" dirty="0"/>
              <a:t> </a:t>
            </a:r>
            <a:r>
              <a:rPr lang="en-GB" sz="2000" dirty="0" err="1"/>
              <a:t>coercivas</a:t>
            </a:r>
            <a:r>
              <a:rPr lang="en-GB" sz="2000" dirty="0"/>
              <a:t> e </a:t>
            </a:r>
            <a:r>
              <a:rPr lang="en-GB" sz="2000" dirty="0" err="1"/>
              <a:t>não</a:t>
            </a:r>
            <a:r>
              <a:rPr lang="en-GB" sz="2000" dirty="0"/>
              <a:t> </a:t>
            </a:r>
            <a:r>
              <a:rPr lang="en-GB" sz="2000" dirty="0" err="1"/>
              <a:t>confrontativas</a:t>
            </a:r>
            <a:r>
              <a:rPr lang="en-GB" sz="2000" dirty="0"/>
              <a:t> </a:t>
            </a:r>
            <a:r>
              <a:rPr lang="en-GB" sz="2000" dirty="0" err="1"/>
              <a:t>destinadas</a:t>
            </a:r>
            <a:r>
              <a:rPr lang="en-GB" sz="2000" dirty="0"/>
              <a:t> a </a:t>
            </a:r>
            <a:r>
              <a:rPr lang="en-GB" sz="2000" dirty="0" err="1"/>
              <a:t>ajudar</a:t>
            </a:r>
            <a:r>
              <a:rPr lang="en-GB" sz="2000" dirty="0"/>
              <a:t> e </a:t>
            </a:r>
            <a:r>
              <a:rPr lang="en-GB" sz="2000" dirty="0" err="1"/>
              <a:t>apoiar</a:t>
            </a:r>
            <a:r>
              <a:rPr lang="en-GB" sz="2000" dirty="0"/>
              <a:t> as </a:t>
            </a:r>
            <a:r>
              <a:rPr lang="en-GB" sz="2000" dirty="0" err="1"/>
              <a:t>pessoas</a:t>
            </a:r>
            <a:r>
              <a:rPr lang="en-GB" sz="2000" dirty="0"/>
              <a:t> </a:t>
            </a:r>
            <a:r>
              <a:rPr lang="en-GB" sz="2000" dirty="0" err="1"/>
              <a:t>envolvidas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Reduzir</a:t>
            </a:r>
            <a:r>
              <a:rPr lang="en-GB" sz="2000" dirty="0"/>
              <a:t> o </a:t>
            </a:r>
            <a:r>
              <a:rPr lang="en-GB" sz="2000" dirty="0" err="1"/>
              <a:t>potencial</a:t>
            </a:r>
            <a:r>
              <a:rPr lang="en-GB" sz="2000" dirty="0"/>
              <a:t> de </a:t>
            </a:r>
            <a:r>
              <a:rPr lang="en-GB" sz="2000" dirty="0" err="1"/>
              <a:t>ferimentos</a:t>
            </a:r>
            <a:r>
              <a:rPr lang="en-GB" sz="2000" dirty="0"/>
              <a:t> </a:t>
            </a:r>
            <a:r>
              <a:rPr lang="en-GB" sz="2000" dirty="0" err="1"/>
              <a:t>ou</a:t>
            </a:r>
            <a:r>
              <a:rPr lang="en-GB" sz="2000" dirty="0"/>
              <a:t> </a:t>
            </a:r>
            <a:r>
              <a:rPr lang="en-GB" sz="2000" dirty="0" err="1"/>
              <a:t>danos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Liderar</a:t>
            </a:r>
            <a:r>
              <a:rPr lang="en-GB" sz="2000" dirty="0"/>
              <a:t> as </a:t>
            </a:r>
            <a:r>
              <a:rPr lang="en-GB" sz="2000" dirty="0" err="1"/>
              <a:t>situações</a:t>
            </a:r>
            <a:r>
              <a:rPr lang="en-GB" sz="2000" dirty="0"/>
              <a:t> </a:t>
            </a:r>
            <a:r>
              <a:rPr lang="en-GB" sz="2000" dirty="0" err="1"/>
              <a:t>conflituosas</a:t>
            </a:r>
            <a:r>
              <a:rPr lang="en-GB" sz="2000" dirty="0"/>
              <a:t> </a:t>
            </a:r>
            <a:r>
              <a:rPr lang="en-GB" sz="2000" dirty="0" err="1"/>
              <a:t>mais</a:t>
            </a:r>
            <a:r>
              <a:rPr lang="en-GB" sz="2000" dirty="0"/>
              <a:t> </a:t>
            </a:r>
            <a:r>
              <a:rPr lang="en-GB" sz="2000" dirty="0" err="1"/>
              <a:t>difíceis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Treinar</a:t>
            </a:r>
            <a:r>
              <a:rPr lang="en-GB" sz="2000" dirty="0"/>
              <a:t> e </a:t>
            </a:r>
            <a:r>
              <a:rPr lang="en-GB" sz="2000" dirty="0" err="1"/>
              <a:t>compartilhar</a:t>
            </a:r>
            <a:r>
              <a:rPr lang="en-GB" sz="2000" dirty="0"/>
              <a:t> </a:t>
            </a:r>
            <a:r>
              <a:rPr lang="en-GB" sz="2000" dirty="0" err="1"/>
              <a:t>experiências</a:t>
            </a:r>
            <a:r>
              <a:rPr lang="en-GB" sz="2000" dirty="0"/>
              <a:t> e </a:t>
            </a:r>
            <a:r>
              <a:rPr lang="en-GB" sz="2000" dirty="0" err="1"/>
              <a:t>conhecimentos</a:t>
            </a:r>
            <a:r>
              <a:rPr lang="en-GB" sz="2000" dirty="0"/>
              <a:t> </a:t>
            </a:r>
            <a:r>
              <a:rPr lang="en-GB" sz="2000" dirty="0" err="1"/>
              <a:t>sobre</a:t>
            </a:r>
            <a:r>
              <a:rPr lang="en-GB" sz="2000" dirty="0"/>
              <a:t> </a:t>
            </a:r>
            <a:r>
              <a:rPr lang="en-GB" sz="2000" dirty="0" err="1"/>
              <a:t>habilidades</a:t>
            </a:r>
            <a:r>
              <a:rPr lang="en-GB" sz="2000" dirty="0"/>
              <a:t> e </a:t>
            </a:r>
            <a:r>
              <a:rPr lang="en-GB" sz="2000" dirty="0" err="1"/>
              <a:t>estratégias</a:t>
            </a:r>
            <a:r>
              <a:rPr lang="en-GB" sz="2000" dirty="0"/>
              <a:t> </a:t>
            </a:r>
            <a:r>
              <a:rPr lang="en-GB" sz="2000" dirty="0" err="1"/>
              <a:t>não</a:t>
            </a:r>
            <a:r>
              <a:rPr lang="en-GB" sz="2000" dirty="0"/>
              <a:t> </a:t>
            </a:r>
            <a:r>
              <a:rPr lang="en-GB" sz="2000" dirty="0" err="1"/>
              <a:t>coercivas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Contribuir</a:t>
            </a:r>
            <a:r>
              <a:rPr lang="en-GB" sz="2000" dirty="0"/>
              <a:t> para a </a:t>
            </a:r>
            <a:r>
              <a:rPr lang="en-GB" sz="2000" dirty="0" err="1"/>
              <a:t>revisão</a:t>
            </a:r>
            <a:r>
              <a:rPr lang="en-GB" sz="2000" dirty="0"/>
              <a:t> da </a:t>
            </a:r>
            <a:r>
              <a:rPr lang="en-GB" sz="2000" dirty="0" err="1"/>
              <a:t>situação</a:t>
            </a:r>
            <a:r>
              <a:rPr lang="en-GB" sz="2000" dirty="0"/>
              <a:t> </a:t>
            </a:r>
            <a:r>
              <a:rPr lang="en-GB" sz="2000" dirty="0" err="1"/>
              <a:t>após</a:t>
            </a:r>
            <a:r>
              <a:rPr lang="en-GB" sz="2000" dirty="0"/>
              <a:t> a </a:t>
            </a:r>
            <a:r>
              <a:rPr lang="en-GB" sz="2000" dirty="0" err="1"/>
              <a:t>sua</a:t>
            </a:r>
            <a:r>
              <a:rPr lang="en-GB" sz="2000" dirty="0"/>
              <a:t> </a:t>
            </a:r>
            <a:r>
              <a:rPr lang="en-GB" sz="2000" dirty="0" err="1"/>
              <a:t>resolução</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1038" name="Google Shape;1038;p131"/>
          <p:cNvSpPr txBox="1">
            <a:spLocks noGrp="1"/>
          </p:cNvSpPr>
          <p:nvPr>
            <p:ph type="title"/>
          </p:nvPr>
        </p:nvSpPr>
        <p:spPr>
          <a:xfrm>
            <a:off x="0" y="506412"/>
            <a:ext cx="1219199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ct val="100000"/>
              <a:buFont typeface="Century Gothic"/>
              <a:buNone/>
            </a:pPr>
            <a:r>
              <a:rPr lang="en-GB" dirty="0" err="1"/>
              <a:t>Apresentação</a:t>
            </a:r>
            <a:r>
              <a:rPr lang="en-GB" dirty="0"/>
              <a:t>: A </a:t>
            </a:r>
            <a:r>
              <a:rPr lang="en-GB" dirty="0" err="1"/>
              <a:t>criação</a:t>
            </a:r>
            <a:r>
              <a:rPr lang="en-GB" dirty="0"/>
              <a:t> de uma equipe de </a:t>
            </a:r>
            <a:r>
              <a:rPr lang="en-GB" dirty="0" err="1"/>
              <a:t>resposta</a:t>
            </a:r>
            <a:r>
              <a:rPr lang="en-GB" dirty="0"/>
              <a:t> - 3</a:t>
            </a:r>
            <a:endParaRPr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32"/>
          <p:cNvSpPr txBox="1">
            <a:spLocks noGrp="1"/>
          </p:cNvSpPr>
          <p:nvPr>
            <p:ph type="body" idx="1"/>
          </p:nvPr>
        </p:nvSpPr>
        <p:spPr>
          <a:xfrm>
            <a:off x="508800" y="1567314"/>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Composição</a:t>
            </a:r>
            <a:r>
              <a:rPr lang="en-GB" dirty="0"/>
              <a:t> da equipe de </a:t>
            </a:r>
            <a:r>
              <a:rPr lang="en-GB" dirty="0" err="1"/>
              <a:t>resposta</a:t>
            </a:r>
            <a:endParaRPr dirty="0"/>
          </a:p>
        </p:txBody>
      </p:sp>
      <p:sp>
        <p:nvSpPr>
          <p:cNvPr id="1045" name="Google Shape;1045;p132"/>
          <p:cNvSpPr txBox="1">
            <a:spLocks noGrp="1"/>
          </p:cNvSpPr>
          <p:nvPr>
            <p:ph type="body" idx="2"/>
          </p:nvPr>
        </p:nvSpPr>
        <p:spPr>
          <a:xfrm>
            <a:off x="417755" y="2556216"/>
            <a:ext cx="11174412" cy="2032113"/>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A equipe de </a:t>
            </a:r>
            <a:r>
              <a:rPr lang="en-GB" sz="2000" dirty="0" err="1"/>
              <a:t>resposta</a:t>
            </a:r>
            <a:r>
              <a:rPr lang="en-GB" sz="2000" dirty="0"/>
              <a:t> </a:t>
            </a:r>
            <a:r>
              <a:rPr lang="en-GB" sz="2000" dirty="0" err="1"/>
              <a:t>deve</a:t>
            </a:r>
            <a:r>
              <a:rPr lang="en-GB" sz="2000" dirty="0"/>
              <a:t> </a:t>
            </a:r>
            <a:r>
              <a:rPr lang="en-GB" sz="2000" dirty="0" err="1"/>
              <a:t>incluir</a:t>
            </a:r>
            <a:r>
              <a:rPr lang="en-GB" sz="2000" dirty="0"/>
              <a:t>: </a:t>
            </a:r>
            <a:endParaRPr sz="2000" dirty="0"/>
          </a:p>
          <a:p>
            <a:pPr marL="815975" lvl="3" indent="-285750" algn="just" rtl="0">
              <a:lnSpc>
                <a:spcPct val="100000"/>
              </a:lnSpc>
              <a:spcBef>
                <a:spcPts val="600"/>
              </a:spcBef>
              <a:spcAft>
                <a:spcPts val="0"/>
              </a:spcAft>
              <a:buSzPts val="2200"/>
              <a:buChar char="•"/>
            </a:pPr>
            <a:r>
              <a:rPr lang="en-GB" sz="2000" dirty="0"/>
              <a:t>Profissionais de saúde mental e </a:t>
            </a:r>
            <a:r>
              <a:rPr lang="en-GB" sz="2000" dirty="0" err="1"/>
              <a:t>assistência</a:t>
            </a:r>
            <a:r>
              <a:rPr lang="en-GB" sz="2000" dirty="0"/>
              <a:t> social </a:t>
            </a:r>
            <a:r>
              <a:rPr lang="en-GB" sz="2000" dirty="0" err="1"/>
              <a:t>comprometidos</a:t>
            </a:r>
            <a:r>
              <a:rPr lang="en-GB" sz="2000" dirty="0"/>
              <a:t> com </a:t>
            </a:r>
            <a:r>
              <a:rPr lang="en-GB" sz="2000" dirty="0" err="1"/>
              <a:t>abordagens</a:t>
            </a:r>
            <a:r>
              <a:rPr lang="en-GB" sz="2000" dirty="0"/>
              <a:t> </a:t>
            </a:r>
            <a:r>
              <a:rPr lang="en-GB" sz="2000" dirty="0" err="1"/>
              <a:t>não</a:t>
            </a:r>
            <a:r>
              <a:rPr lang="en-GB" sz="2000" dirty="0"/>
              <a:t> </a:t>
            </a:r>
            <a:r>
              <a:rPr lang="en-GB" sz="2000" dirty="0" err="1"/>
              <a:t>coercivas</a:t>
            </a:r>
            <a:r>
              <a:rPr lang="en-GB" sz="2000" dirty="0"/>
              <a:t> </a:t>
            </a:r>
            <a:r>
              <a:rPr lang="en-GB" sz="2000" dirty="0" err="1"/>
              <a:t>nos</a:t>
            </a:r>
            <a:r>
              <a:rPr lang="en-GB" sz="2000" dirty="0"/>
              <a:t> </a:t>
            </a:r>
            <a:r>
              <a:rPr lang="en-GB" sz="2000" dirty="0" err="1"/>
              <a:t>serviços</a:t>
            </a:r>
            <a:r>
              <a:rPr lang="en-GB" sz="2000" dirty="0"/>
              <a:t> e </a:t>
            </a:r>
            <a:r>
              <a:rPr lang="en-GB" sz="2000" dirty="0" err="1"/>
              <a:t>cuidados</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a:t>Outros </a:t>
            </a:r>
            <a:r>
              <a:rPr lang="en-GB" sz="2000" dirty="0" err="1"/>
              <a:t>membros</a:t>
            </a:r>
            <a:r>
              <a:rPr lang="en-GB" sz="2000" dirty="0"/>
              <a:t>, como pares de </a:t>
            </a:r>
            <a:r>
              <a:rPr lang="en-GB" sz="2000" dirty="0" err="1"/>
              <a:t>apoio</a:t>
            </a:r>
            <a:r>
              <a:rPr lang="en-GB" sz="2000" dirty="0"/>
              <a:t> e </a:t>
            </a:r>
            <a:r>
              <a:rPr lang="en-GB" sz="2000" dirty="0" err="1"/>
              <a:t>defensores</a:t>
            </a:r>
            <a:r>
              <a:rPr lang="en-GB" sz="2000" dirty="0"/>
              <a:t> da </a:t>
            </a:r>
            <a:r>
              <a:rPr lang="en-GB" sz="2000" dirty="0" err="1"/>
              <a:t>comunidade</a:t>
            </a:r>
            <a:r>
              <a:rPr lang="en-GB" sz="2000" dirty="0"/>
              <a:t>. </a:t>
            </a:r>
            <a:endParaRPr sz="2000" dirty="0"/>
          </a:p>
          <a:p>
            <a:pPr marL="815975" lvl="3" indent="-285750" algn="just" rtl="0">
              <a:lnSpc>
                <a:spcPct val="100000"/>
              </a:lnSpc>
              <a:spcBef>
                <a:spcPts val="600"/>
              </a:spcBef>
              <a:spcAft>
                <a:spcPts val="0"/>
              </a:spcAft>
              <a:buSzPts val="2200"/>
              <a:buChar char="•"/>
            </a:pPr>
            <a:r>
              <a:rPr lang="en-GB" sz="2000" dirty="0" err="1"/>
              <a:t>Equilíbrio</a:t>
            </a:r>
            <a:r>
              <a:rPr lang="en-GB" sz="2000" dirty="0"/>
              <a:t> de </a:t>
            </a:r>
            <a:r>
              <a:rPr lang="en-GB" sz="2000" dirty="0" err="1"/>
              <a:t>gênero</a:t>
            </a:r>
            <a:r>
              <a:rPr lang="en-GB" sz="2000" dirty="0"/>
              <a:t>, </a:t>
            </a:r>
            <a:r>
              <a:rPr lang="en-GB" sz="2000" dirty="0" err="1"/>
              <a:t>etnia</a:t>
            </a:r>
            <a:r>
              <a:rPr lang="en-GB" sz="2000" dirty="0"/>
              <a:t> e </a:t>
            </a:r>
            <a:r>
              <a:rPr lang="en-GB" sz="2000" dirty="0" err="1"/>
              <a:t>idade</a:t>
            </a:r>
            <a:r>
              <a:rPr lang="en-GB" sz="2000" dirty="0"/>
              <a:t>. </a:t>
            </a:r>
            <a:endParaRPr sz="2000" dirty="0"/>
          </a:p>
        </p:txBody>
      </p:sp>
      <p:sp>
        <p:nvSpPr>
          <p:cNvPr id="1046" name="Google Shape;1046;p132"/>
          <p:cNvSpPr txBox="1">
            <a:spLocks noGrp="1"/>
          </p:cNvSpPr>
          <p:nvPr>
            <p:ph type="title"/>
          </p:nvPr>
        </p:nvSpPr>
        <p:spPr>
          <a:xfrm>
            <a:off x="0" y="506412"/>
            <a:ext cx="1200149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ct val="100000"/>
              <a:buFont typeface="Century Gothic"/>
              <a:buNone/>
            </a:pPr>
            <a:r>
              <a:rPr lang="en-GB" dirty="0" err="1"/>
              <a:t>Apresentação</a:t>
            </a:r>
            <a:r>
              <a:rPr lang="en-GB" dirty="0"/>
              <a:t>: A </a:t>
            </a:r>
            <a:r>
              <a:rPr lang="en-GB" dirty="0" err="1"/>
              <a:t>criação</a:t>
            </a:r>
            <a:r>
              <a:rPr lang="en-GB" dirty="0"/>
              <a:t> de uma equipe de </a:t>
            </a:r>
            <a:r>
              <a:rPr lang="en-GB" dirty="0" err="1"/>
              <a:t>resposta</a:t>
            </a:r>
            <a:r>
              <a:rPr lang="en-GB" dirty="0"/>
              <a:t> - 4</a:t>
            </a:r>
            <a:endParaRPr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133"/>
          <p:cNvSpPr txBox="1">
            <a:spLocks noGrp="1"/>
          </p:cNvSpPr>
          <p:nvPr>
            <p:ph type="body" idx="1"/>
          </p:nvPr>
        </p:nvSpPr>
        <p:spPr>
          <a:xfrm>
            <a:off x="508806" y="1616085"/>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Função dos membros da equipe de resposta</a:t>
            </a:r>
            <a:endParaRPr/>
          </a:p>
        </p:txBody>
      </p:sp>
      <p:sp>
        <p:nvSpPr>
          <p:cNvPr id="1053" name="Google Shape;1053;p133"/>
          <p:cNvSpPr txBox="1">
            <a:spLocks noGrp="1"/>
          </p:cNvSpPr>
          <p:nvPr>
            <p:ph type="body" idx="2"/>
          </p:nvPr>
        </p:nvSpPr>
        <p:spPr>
          <a:xfrm>
            <a:off x="508794" y="2341443"/>
            <a:ext cx="11174412" cy="2900472"/>
          </a:xfrm>
          <a:prstGeom prst="rect">
            <a:avLst/>
          </a:prstGeom>
          <a:noFill/>
          <a:ln>
            <a:noFill/>
          </a:ln>
        </p:spPr>
        <p:txBody>
          <a:bodyPr spcFirstLastPara="1" wrap="square" lIns="91425" tIns="45700" rIns="91425" bIns="45700" anchor="t" anchorCtr="0">
            <a:normAutofit lnSpcReduction="10000"/>
          </a:bodyPr>
          <a:lstStyle/>
          <a:p>
            <a:pPr marL="285750" lvl="0" indent="-285750" algn="just">
              <a:spcBef>
                <a:spcPts val="600"/>
              </a:spcBef>
            </a:pPr>
            <a:r>
              <a:rPr lang="en-GB" sz="2000" dirty="0"/>
              <a:t>Os </a:t>
            </a:r>
            <a:r>
              <a:rPr lang="en-GB" sz="2000" dirty="0" err="1"/>
              <a:t>membros</a:t>
            </a:r>
            <a:r>
              <a:rPr lang="en-GB" sz="2000" dirty="0"/>
              <a:t> da equipe </a:t>
            </a:r>
            <a:r>
              <a:rPr lang="en-GB" sz="2000" dirty="0" err="1"/>
              <a:t>devem</a:t>
            </a:r>
            <a:r>
              <a:rPr lang="en-GB" sz="2000" dirty="0"/>
              <a:t> </a:t>
            </a:r>
            <a:r>
              <a:rPr lang="en-GB" sz="2000" dirty="0" err="1"/>
              <a:t>ter</a:t>
            </a:r>
            <a:r>
              <a:rPr lang="en-GB" sz="2000" dirty="0"/>
              <a:t> </a:t>
            </a:r>
            <a:r>
              <a:rPr lang="en-GB" sz="2000" dirty="0" err="1"/>
              <a:t>papéis</a:t>
            </a:r>
            <a:r>
              <a:rPr lang="en-GB" sz="2000" dirty="0"/>
              <a:t> claros e </a:t>
            </a:r>
            <a:r>
              <a:rPr lang="en-GB" sz="2000" dirty="0" err="1"/>
              <a:t>específicos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Pelo </a:t>
            </a:r>
            <a:r>
              <a:rPr lang="en-GB" sz="2000" dirty="0" err="1"/>
              <a:t>menos</a:t>
            </a:r>
            <a:r>
              <a:rPr lang="en-GB" sz="2000" dirty="0"/>
              <a:t> um </a:t>
            </a:r>
            <a:r>
              <a:rPr lang="en-GB" sz="2000" dirty="0" err="1"/>
              <a:t>grupo</a:t>
            </a:r>
            <a:r>
              <a:rPr lang="en-GB" sz="2000" dirty="0"/>
              <a:t> central </a:t>
            </a:r>
            <a:r>
              <a:rPr lang="en-GB" sz="2000" dirty="0" err="1"/>
              <a:t>deve</a:t>
            </a:r>
            <a:r>
              <a:rPr lang="en-GB" sz="2000" dirty="0"/>
              <a:t> ser </a:t>
            </a:r>
            <a:r>
              <a:rPr lang="en-GB" sz="2000" dirty="0" err="1"/>
              <a:t>designado</a:t>
            </a:r>
            <a:r>
              <a:rPr lang="en-GB" sz="2000" dirty="0"/>
              <a:t> para a saúde mental ou </a:t>
            </a:r>
            <a:r>
              <a:rPr lang="en-GB" sz="2000" dirty="0" err="1"/>
              <a:t>serviço</a:t>
            </a:r>
            <a:r>
              <a:rPr lang="en-GB" sz="2000" dirty="0"/>
              <a:t> social no </a:t>
            </a:r>
            <a:r>
              <a:rPr lang="en-GB" sz="2000" dirty="0" err="1"/>
              <a:t>dia</a:t>
            </a:r>
            <a:r>
              <a:rPr lang="en-GB" sz="2000" dirty="0"/>
              <a:t> a dia.</a:t>
            </a:r>
            <a:endParaRPr sz="2000" dirty="0"/>
          </a:p>
          <a:p>
            <a:pPr marL="285750" lvl="0" indent="-285750" algn="just" rtl="0">
              <a:lnSpc>
                <a:spcPct val="100000"/>
              </a:lnSpc>
              <a:spcBef>
                <a:spcPts val="600"/>
              </a:spcBef>
              <a:spcAft>
                <a:spcPts val="0"/>
              </a:spcAft>
              <a:buSzPts val="2200"/>
              <a:buChar char="•"/>
            </a:pPr>
            <a:r>
              <a:rPr lang="en-GB" sz="2000" dirty="0" err="1"/>
              <a:t>Também</a:t>
            </a:r>
            <a:r>
              <a:rPr lang="en-GB" sz="2000" dirty="0"/>
              <a:t> </a:t>
            </a:r>
            <a:r>
              <a:rPr lang="en-GB" sz="2000" dirty="0" err="1"/>
              <a:t>pode</a:t>
            </a:r>
            <a:r>
              <a:rPr lang="en-GB" sz="2000" dirty="0"/>
              <a:t> haver </a:t>
            </a:r>
            <a:r>
              <a:rPr lang="en-GB" sz="2000" dirty="0" err="1"/>
              <a:t>membros</a:t>
            </a:r>
            <a:r>
              <a:rPr lang="en-GB" sz="2000" dirty="0"/>
              <a:t> da equipe fora do </a:t>
            </a:r>
            <a:r>
              <a:rPr lang="en-GB" sz="2000" dirty="0" err="1"/>
              <a:t>serviço</a:t>
            </a:r>
            <a:r>
              <a:rPr lang="en-GB" sz="2000" dirty="0"/>
              <a:t> que </a:t>
            </a:r>
            <a:r>
              <a:rPr lang="en-GB" sz="2000" dirty="0" err="1"/>
              <a:t>estejam</a:t>
            </a:r>
            <a:r>
              <a:rPr lang="en-GB" sz="2000" dirty="0"/>
              <a:t> “de </a:t>
            </a:r>
            <a:r>
              <a:rPr lang="en-GB" sz="2000" dirty="0" err="1"/>
              <a:t>plantão</a:t>
            </a:r>
            <a:r>
              <a:rPr lang="en-GB" sz="2000" dirty="0"/>
              <a:t>” </a:t>
            </a:r>
            <a:r>
              <a:rPr lang="en-GB" sz="2000" dirty="0" err="1"/>
              <a:t>quando</a:t>
            </a:r>
            <a:r>
              <a:rPr lang="en-GB" sz="2000" dirty="0"/>
              <a:t> </a:t>
            </a:r>
            <a:r>
              <a:rPr lang="en-GB" sz="2000" dirty="0" err="1"/>
              <a:t>necessário</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a:t>Esses </a:t>
            </a:r>
            <a:r>
              <a:rPr lang="en-GB" sz="2000" dirty="0" err="1"/>
              <a:t>membros</a:t>
            </a:r>
            <a:r>
              <a:rPr lang="en-GB" sz="2000" dirty="0"/>
              <a:t> </a:t>
            </a:r>
            <a:r>
              <a:rPr lang="en-GB" sz="2000" dirty="0" err="1"/>
              <a:t>não</a:t>
            </a:r>
            <a:r>
              <a:rPr lang="en-GB" sz="2000" dirty="0"/>
              <a:t> </a:t>
            </a:r>
            <a:r>
              <a:rPr lang="en-GB" sz="2000" dirty="0" err="1"/>
              <a:t>ficam</a:t>
            </a:r>
            <a:r>
              <a:rPr lang="en-GB" sz="2000" dirty="0"/>
              <a:t> </a:t>
            </a:r>
            <a:r>
              <a:rPr lang="en-GB" sz="2000" dirty="0" err="1"/>
              <a:t>permanentemente</a:t>
            </a:r>
            <a:r>
              <a:rPr lang="en-GB" sz="2000" dirty="0"/>
              <a:t> no </a:t>
            </a:r>
            <a:r>
              <a:rPr lang="en-GB" sz="2000" dirty="0" err="1"/>
              <a:t>serviço</a:t>
            </a:r>
            <a:r>
              <a:rPr lang="en-GB" sz="2000" dirty="0"/>
              <a:t> de saúde mental ou social.</a:t>
            </a:r>
            <a:endParaRPr sz="2000" dirty="0"/>
          </a:p>
          <a:p>
            <a:pPr marL="815975" lvl="3" indent="-285750" algn="just" rtl="0">
              <a:lnSpc>
                <a:spcPct val="100000"/>
              </a:lnSpc>
              <a:spcBef>
                <a:spcPts val="600"/>
              </a:spcBef>
              <a:spcAft>
                <a:spcPts val="0"/>
              </a:spcAft>
              <a:buSzPts val="2200"/>
              <a:buChar char="•"/>
            </a:pPr>
            <a:r>
              <a:rPr lang="en-GB" sz="2000" dirty="0"/>
              <a:t>Eles são </a:t>
            </a:r>
            <a:r>
              <a:rPr lang="en-GB" sz="2000" dirty="0" err="1"/>
              <a:t>chamados</a:t>
            </a:r>
            <a:r>
              <a:rPr lang="en-GB" sz="2000" dirty="0"/>
              <a:t> para </a:t>
            </a:r>
            <a:r>
              <a:rPr lang="en-GB" sz="2000" dirty="0" err="1"/>
              <a:t>ajudar</a:t>
            </a:r>
            <a:r>
              <a:rPr lang="en-GB" sz="2000" dirty="0"/>
              <a:t> </a:t>
            </a:r>
            <a:r>
              <a:rPr lang="en-GB" sz="2000" dirty="0" err="1"/>
              <a:t>conforme</a:t>
            </a:r>
            <a:r>
              <a:rPr lang="en-GB" sz="2000" dirty="0"/>
              <a:t> a </a:t>
            </a:r>
            <a:r>
              <a:rPr lang="en-GB" sz="2000" dirty="0" err="1"/>
              <a:t>necessidade</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a:t>Eles </a:t>
            </a:r>
            <a:r>
              <a:rPr lang="en-GB" sz="2000" dirty="0" err="1"/>
              <a:t>podem</a:t>
            </a:r>
            <a:r>
              <a:rPr lang="en-GB" sz="2000" dirty="0"/>
              <a:t> ser </a:t>
            </a:r>
            <a:r>
              <a:rPr lang="en-GB" sz="2000" dirty="0" err="1"/>
              <a:t>chamados</a:t>
            </a:r>
            <a:r>
              <a:rPr lang="en-GB" sz="2000" dirty="0"/>
              <a:t> com </a:t>
            </a:r>
            <a:r>
              <a:rPr lang="en-GB" sz="2000" dirty="0" err="1"/>
              <a:t>pouca</a:t>
            </a:r>
            <a:r>
              <a:rPr lang="en-GB" sz="2000" dirty="0"/>
              <a:t> </a:t>
            </a:r>
            <a:r>
              <a:rPr lang="en-GB" sz="2000" dirty="0" err="1"/>
              <a:t>antecedência</a:t>
            </a:r>
            <a:r>
              <a:rPr lang="en-GB" sz="2000" dirty="0"/>
              <a:t> e </a:t>
            </a:r>
            <a:r>
              <a:rPr lang="en-GB" sz="2000" dirty="0" err="1"/>
              <a:t>deslocar</a:t>
            </a:r>
            <a:r>
              <a:rPr lang="en-GB" sz="2000" dirty="0"/>
              <a:t>-se ao local </a:t>
            </a:r>
            <a:r>
              <a:rPr lang="en-GB" sz="2000" dirty="0" err="1"/>
              <a:t>num</a:t>
            </a:r>
            <a:r>
              <a:rPr lang="en-GB" sz="2000" dirty="0"/>
              <a:t> </a:t>
            </a:r>
            <a:r>
              <a:rPr lang="en-GB" sz="2000" dirty="0" err="1"/>
              <a:t>curto</a:t>
            </a:r>
            <a:r>
              <a:rPr lang="en-GB" sz="2000" dirty="0"/>
              <a:t> </a:t>
            </a:r>
            <a:r>
              <a:rPr lang="en-GB" sz="2000" dirty="0" err="1"/>
              <a:t>espaço</a:t>
            </a:r>
            <a:r>
              <a:rPr lang="en-GB" sz="2000" dirty="0"/>
              <a:t> de tempo.</a:t>
            </a:r>
            <a:endParaRPr sz="2000" dirty="0"/>
          </a:p>
          <a:p>
            <a:pPr marL="815975" lvl="3" indent="-285750" algn="just" rtl="0">
              <a:lnSpc>
                <a:spcPct val="100000"/>
              </a:lnSpc>
              <a:spcBef>
                <a:spcPts val="600"/>
              </a:spcBef>
              <a:spcAft>
                <a:spcPts val="0"/>
              </a:spcAft>
              <a:buSzPts val="2200"/>
              <a:buChar char="•"/>
            </a:pPr>
            <a:r>
              <a:rPr lang="en-GB" sz="2000" dirty="0"/>
              <a:t>Os </a:t>
            </a:r>
            <a:r>
              <a:rPr lang="en-GB" sz="2000" dirty="0" err="1"/>
              <a:t>membros</a:t>
            </a:r>
            <a:r>
              <a:rPr lang="en-GB" sz="2000" dirty="0"/>
              <a:t> da equipe </a:t>
            </a:r>
            <a:r>
              <a:rPr lang="en-GB" sz="2000" dirty="0" err="1"/>
              <a:t>devem</a:t>
            </a:r>
            <a:r>
              <a:rPr lang="en-GB" sz="2000" dirty="0"/>
              <a:t> </a:t>
            </a:r>
            <a:r>
              <a:rPr lang="en-GB" sz="2000" dirty="0" err="1"/>
              <a:t>receber</a:t>
            </a:r>
            <a:r>
              <a:rPr lang="en-GB" sz="2000" dirty="0"/>
              <a:t> </a:t>
            </a:r>
            <a:r>
              <a:rPr lang="en-GB" sz="2000" dirty="0" err="1"/>
              <a:t>remuneração</a:t>
            </a:r>
            <a:r>
              <a:rPr lang="en-GB" sz="2000" dirty="0"/>
              <a:t> </a:t>
            </a:r>
            <a:r>
              <a:rPr lang="en-GB" sz="2000" dirty="0" err="1"/>
              <a:t>pelo</a:t>
            </a:r>
            <a:r>
              <a:rPr lang="en-GB" sz="2000" dirty="0"/>
              <a:t> tempo em que </a:t>
            </a:r>
            <a:r>
              <a:rPr lang="en-GB" sz="2000" dirty="0" err="1"/>
              <a:t>estiverem</a:t>
            </a:r>
            <a:r>
              <a:rPr lang="en-GB" sz="2000" dirty="0"/>
              <a:t> “de </a:t>
            </a:r>
            <a:r>
              <a:rPr lang="en-GB" sz="2000" dirty="0" err="1"/>
              <a:t>plantão</a:t>
            </a:r>
            <a:r>
              <a:rPr lang="en-GB" sz="2000" dirty="0"/>
              <a:t>”.</a:t>
            </a:r>
            <a:endParaRPr sz="2000" dirty="0"/>
          </a:p>
          <a:p>
            <a:pPr marL="444500" lvl="1" indent="-158750" algn="l" rtl="0">
              <a:lnSpc>
                <a:spcPct val="100000"/>
              </a:lnSpc>
              <a:spcBef>
                <a:spcPts val="1200"/>
              </a:spcBef>
              <a:spcAft>
                <a:spcPts val="0"/>
              </a:spcAft>
              <a:buSzPts val="2000"/>
              <a:buNone/>
            </a:pPr>
            <a:endParaRPr dirty="0"/>
          </a:p>
          <a:p>
            <a:pPr marL="285750" lvl="0" indent="-146050" algn="l" rtl="0">
              <a:lnSpc>
                <a:spcPct val="100000"/>
              </a:lnSpc>
              <a:spcBef>
                <a:spcPts val="1200"/>
              </a:spcBef>
              <a:spcAft>
                <a:spcPts val="0"/>
              </a:spcAft>
              <a:buSzPts val="2200"/>
              <a:buNone/>
            </a:pPr>
            <a:endParaRPr sz="2000" dirty="0"/>
          </a:p>
        </p:txBody>
      </p:sp>
      <p:sp>
        <p:nvSpPr>
          <p:cNvPr id="1054" name="Google Shape;1054;p133"/>
          <p:cNvSpPr txBox="1">
            <a:spLocks noGrp="1"/>
          </p:cNvSpPr>
          <p:nvPr>
            <p:ph type="title"/>
          </p:nvPr>
        </p:nvSpPr>
        <p:spPr>
          <a:xfrm>
            <a:off x="0" y="506412"/>
            <a:ext cx="1205048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ct val="100000"/>
              <a:buFont typeface="Century Gothic"/>
              <a:buNone/>
            </a:pPr>
            <a:r>
              <a:rPr lang="en-GB" dirty="0" err="1"/>
              <a:t>Apresentação</a:t>
            </a:r>
            <a:r>
              <a:rPr lang="en-GB" dirty="0"/>
              <a:t>: A </a:t>
            </a:r>
            <a:r>
              <a:rPr lang="en-GB" dirty="0" err="1"/>
              <a:t>criação</a:t>
            </a:r>
            <a:r>
              <a:rPr lang="en-GB" dirty="0"/>
              <a:t> de uma equipe de </a:t>
            </a:r>
            <a:r>
              <a:rPr lang="en-GB" dirty="0" err="1"/>
              <a:t>resposta</a:t>
            </a:r>
            <a:r>
              <a:rPr lang="en-GB" dirty="0"/>
              <a:t> - 5</a:t>
            </a:r>
            <a:endParaRPr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34"/>
          <p:cNvSpPr txBox="1">
            <a:spLocks noGrp="1"/>
          </p:cNvSpPr>
          <p:nvPr>
            <p:ph type="body" idx="1"/>
          </p:nvPr>
        </p:nvSpPr>
        <p:spPr>
          <a:xfrm>
            <a:off x="623109" y="168977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Líderes da equipe de resposta</a:t>
            </a:r>
            <a:endParaRPr/>
          </a:p>
        </p:txBody>
      </p:sp>
      <p:sp>
        <p:nvSpPr>
          <p:cNvPr id="1061" name="Google Shape;1061;p134"/>
          <p:cNvSpPr txBox="1">
            <a:spLocks noGrp="1"/>
          </p:cNvSpPr>
          <p:nvPr>
            <p:ph type="body" idx="2"/>
          </p:nvPr>
        </p:nvSpPr>
        <p:spPr>
          <a:xfrm>
            <a:off x="508806" y="2441145"/>
            <a:ext cx="11174412" cy="1591241"/>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Os </a:t>
            </a:r>
            <a:r>
              <a:rPr lang="en-GB" sz="2000" dirty="0" err="1"/>
              <a:t>líderes</a:t>
            </a:r>
            <a:r>
              <a:rPr lang="en-GB" sz="2000" dirty="0"/>
              <a:t> da equipe de </a:t>
            </a:r>
            <a:r>
              <a:rPr lang="en-GB" sz="2000" dirty="0" err="1"/>
              <a:t>resposta</a:t>
            </a:r>
            <a:r>
              <a:rPr lang="en-GB" sz="2000" dirty="0"/>
              <a:t> </a:t>
            </a:r>
            <a:r>
              <a:rPr lang="en-GB" sz="2000" dirty="0" err="1"/>
              <a:t>devem</a:t>
            </a:r>
            <a:r>
              <a:rPr lang="en-GB" sz="2000" dirty="0"/>
              <a:t> </a:t>
            </a:r>
            <a:r>
              <a:rPr lang="en-GB" sz="2000" dirty="0" err="1"/>
              <a:t>ter</a:t>
            </a:r>
            <a:r>
              <a:rPr lang="en-GB" sz="2000" dirty="0"/>
              <a:t> </a:t>
            </a:r>
            <a:r>
              <a:rPr lang="en-GB" sz="2000" dirty="0" err="1"/>
              <a:t>habilidades</a:t>
            </a:r>
            <a:r>
              <a:rPr lang="en-GB" sz="2000" dirty="0"/>
              <a:t> </a:t>
            </a:r>
            <a:r>
              <a:rPr lang="en-GB" sz="2000" dirty="0" err="1"/>
              <a:t>eficazes</a:t>
            </a:r>
            <a:r>
              <a:rPr lang="en-GB" sz="2000" dirty="0"/>
              <a:t> de </a:t>
            </a:r>
            <a:r>
              <a:rPr lang="en-GB" sz="2000" dirty="0" err="1"/>
              <a:t>liderança</a:t>
            </a:r>
            <a:r>
              <a:rPr lang="en-GB" sz="2000" dirty="0"/>
              <a:t> e </a:t>
            </a:r>
            <a:r>
              <a:rPr lang="en-GB" sz="2000" dirty="0" err="1"/>
              <a:t>desaceleração</a:t>
            </a:r>
            <a:r>
              <a:rPr lang="en-GB" sz="2000" dirty="0"/>
              <a:t>, </a:t>
            </a:r>
            <a:r>
              <a:rPr lang="en-GB" sz="2000" dirty="0" err="1"/>
              <a:t>além</a:t>
            </a:r>
            <a:r>
              <a:rPr lang="en-GB" sz="2000" dirty="0"/>
              <a:t> de </a:t>
            </a:r>
            <a:r>
              <a:rPr lang="en-GB" sz="2000" dirty="0" err="1"/>
              <a:t>experiência</a:t>
            </a:r>
            <a:r>
              <a:rPr lang="en-GB" sz="2000" dirty="0"/>
              <a:t> no </a:t>
            </a:r>
            <a:r>
              <a:rPr lang="en-GB" sz="2000" dirty="0" err="1"/>
              <a:t>apoio</a:t>
            </a:r>
            <a:r>
              <a:rPr lang="en-GB" sz="2000" dirty="0"/>
              <a:t> a pessoas em </a:t>
            </a:r>
            <a:r>
              <a:rPr lang="en-GB" sz="2000" dirty="0" err="1"/>
              <a:t>situação</a:t>
            </a:r>
            <a:r>
              <a:rPr lang="en-GB" sz="2000" dirty="0"/>
              <a:t> de </a:t>
            </a:r>
            <a:r>
              <a:rPr lang="en-GB" sz="2000" dirty="0" err="1"/>
              <a:t>angústia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líderes</a:t>
            </a:r>
            <a:r>
              <a:rPr lang="en-GB" sz="2000" dirty="0"/>
              <a:t> de equipe </a:t>
            </a:r>
            <a:r>
              <a:rPr lang="en-GB" sz="2000" dirty="0" err="1"/>
              <a:t>devem</a:t>
            </a:r>
            <a:r>
              <a:rPr lang="en-GB" sz="2000" dirty="0"/>
              <a:t> ser </a:t>
            </a:r>
            <a:r>
              <a:rPr lang="en-GB" sz="2000" dirty="0" err="1"/>
              <a:t>selecionados</a:t>
            </a:r>
            <a:r>
              <a:rPr lang="en-GB" sz="2000" dirty="0"/>
              <a:t> pela </a:t>
            </a:r>
            <a:r>
              <a:rPr lang="en-GB" sz="2000" dirty="0" err="1"/>
              <a:t>gerência</a:t>
            </a:r>
            <a:r>
              <a:rPr lang="en-GB" sz="2000" dirty="0"/>
              <a:t> do </a:t>
            </a:r>
            <a:r>
              <a:rPr lang="en-GB" sz="2000" dirty="0" err="1"/>
              <a:t>serviço</a:t>
            </a:r>
            <a:r>
              <a:rPr lang="en-GB" sz="2000" dirty="0"/>
              <a:t> antes de </a:t>
            </a:r>
            <a:r>
              <a:rPr lang="en-GB" sz="2000" dirty="0" err="1"/>
              <a:t>serem</a:t>
            </a:r>
            <a:r>
              <a:rPr lang="en-GB" sz="2000" dirty="0"/>
              <a:t> </a:t>
            </a:r>
            <a:r>
              <a:rPr lang="en-GB" sz="2000" dirty="0" err="1"/>
              <a:t>contratados</a:t>
            </a:r>
            <a:r>
              <a:rPr lang="en-GB" sz="2000" dirty="0"/>
              <a:t> para a equipe.</a:t>
            </a:r>
            <a:endParaRPr sz="2000" dirty="0"/>
          </a:p>
          <a:p>
            <a:pPr marL="285750" lvl="0" indent="-146050" algn="l" rtl="0">
              <a:lnSpc>
                <a:spcPct val="100000"/>
              </a:lnSpc>
              <a:spcBef>
                <a:spcPts val="1200"/>
              </a:spcBef>
              <a:spcAft>
                <a:spcPts val="0"/>
              </a:spcAft>
              <a:buSzPts val="2200"/>
              <a:buNone/>
            </a:pPr>
            <a:endParaRPr dirty="0"/>
          </a:p>
        </p:txBody>
      </p:sp>
      <p:sp>
        <p:nvSpPr>
          <p:cNvPr id="1062" name="Google Shape;1062;p134"/>
          <p:cNvSpPr txBox="1">
            <a:spLocks noGrp="1"/>
          </p:cNvSpPr>
          <p:nvPr>
            <p:ph type="title"/>
          </p:nvPr>
        </p:nvSpPr>
        <p:spPr>
          <a:xfrm>
            <a:off x="-163286" y="506412"/>
            <a:ext cx="1218111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ct val="100000"/>
              <a:buFont typeface="Century Gothic"/>
              <a:buNone/>
            </a:pPr>
            <a:r>
              <a:rPr lang="en-GB" dirty="0" err="1"/>
              <a:t>Apresentação</a:t>
            </a:r>
            <a:r>
              <a:rPr lang="en-GB" dirty="0"/>
              <a:t>: A </a:t>
            </a:r>
            <a:r>
              <a:rPr lang="en-GB" dirty="0" err="1"/>
              <a:t>criação</a:t>
            </a:r>
            <a:r>
              <a:rPr lang="en-GB" dirty="0"/>
              <a:t> de uma equipe de </a:t>
            </a:r>
            <a:r>
              <a:rPr lang="en-GB" dirty="0" err="1"/>
              <a:t>resposta</a:t>
            </a:r>
            <a:r>
              <a:rPr lang="en-GB" dirty="0"/>
              <a:t> - 6</a:t>
            </a:r>
            <a:endParaRPr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135"/>
          <p:cNvSpPr txBox="1">
            <a:spLocks noGrp="1"/>
          </p:cNvSpPr>
          <p:nvPr>
            <p:ph type="body" idx="1"/>
          </p:nvPr>
        </p:nvSpPr>
        <p:spPr>
          <a:xfrm>
            <a:off x="507207" y="142014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Um líder de equipe de resposta eficaz</a:t>
            </a:r>
            <a:endParaRPr/>
          </a:p>
        </p:txBody>
      </p:sp>
      <p:sp>
        <p:nvSpPr>
          <p:cNvPr id="1069" name="Google Shape;1069;p135"/>
          <p:cNvSpPr txBox="1">
            <a:spLocks noGrp="1"/>
          </p:cNvSpPr>
          <p:nvPr>
            <p:ph type="body" idx="2"/>
          </p:nvPr>
        </p:nvSpPr>
        <p:spPr>
          <a:xfrm>
            <a:off x="637823" y="2050031"/>
            <a:ext cx="11174412" cy="3844583"/>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600"/>
              </a:spcBef>
              <a:spcAft>
                <a:spcPts val="0"/>
              </a:spcAft>
              <a:buSzPts val="2200"/>
              <a:buChar char="•"/>
            </a:pPr>
            <a:r>
              <a:rPr lang="en-GB" sz="2000" dirty="0"/>
              <a:t>Um </a:t>
            </a:r>
            <a:r>
              <a:rPr lang="en-GB" sz="2000" dirty="0" err="1"/>
              <a:t>líder</a:t>
            </a:r>
            <a:r>
              <a:rPr lang="en-GB" sz="2000" dirty="0"/>
              <a:t> de equipe </a:t>
            </a:r>
            <a:r>
              <a:rPr lang="en-GB" sz="2000" dirty="0" err="1"/>
              <a:t>eficaz</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err="1"/>
              <a:t>promove</a:t>
            </a:r>
            <a:r>
              <a:rPr lang="en-GB" sz="2000" dirty="0"/>
              <a:t> uma </a:t>
            </a:r>
            <a:r>
              <a:rPr lang="en-GB" sz="2000" dirty="0" err="1"/>
              <a:t>abordagem</a:t>
            </a:r>
            <a:r>
              <a:rPr lang="en-GB" sz="2000" dirty="0"/>
              <a:t> </a:t>
            </a:r>
            <a:r>
              <a:rPr lang="en-GB" sz="2000" dirty="0" err="1"/>
              <a:t>não</a:t>
            </a:r>
            <a:r>
              <a:rPr lang="en-GB" sz="2000" dirty="0"/>
              <a:t> </a:t>
            </a:r>
            <a:r>
              <a:rPr lang="en-GB" sz="2000" dirty="0" err="1"/>
              <a:t>violenta</a:t>
            </a:r>
            <a:r>
              <a:rPr lang="en-GB" sz="2000" dirty="0"/>
              <a:t> para a </a:t>
            </a:r>
            <a:r>
              <a:rPr lang="en-GB" sz="2000" dirty="0" err="1"/>
              <a:t>resolução</a:t>
            </a:r>
            <a:r>
              <a:rPr lang="en-GB" sz="2000" dirty="0"/>
              <a:t> de uma </a:t>
            </a:r>
            <a:r>
              <a:rPr lang="en-GB" sz="2000" dirty="0" err="1"/>
              <a:t>situação</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err="1"/>
              <a:t>promove</a:t>
            </a:r>
            <a:r>
              <a:rPr lang="en-GB" sz="2000" dirty="0"/>
              <a:t> a </a:t>
            </a:r>
            <a:r>
              <a:rPr lang="en-GB" sz="2000" dirty="0" err="1"/>
              <a:t>segurança</a:t>
            </a:r>
            <a:r>
              <a:rPr lang="en-GB" sz="2000" dirty="0"/>
              <a:t> de </a:t>
            </a:r>
            <a:r>
              <a:rPr lang="en-GB" sz="2000" dirty="0" err="1"/>
              <a:t>todas</a:t>
            </a:r>
            <a:r>
              <a:rPr lang="en-GB" sz="2000" dirty="0"/>
              <a:t> as pessoas </a:t>
            </a:r>
            <a:r>
              <a:rPr lang="en-GB" sz="2000" dirty="0" err="1"/>
              <a:t>envolvidas</a:t>
            </a:r>
            <a:r>
              <a:rPr lang="en-GB" sz="2000" dirty="0"/>
              <a:t> na </a:t>
            </a:r>
            <a:r>
              <a:rPr lang="en-GB" sz="2000" dirty="0" err="1"/>
              <a:t>situação</a:t>
            </a:r>
            <a:r>
              <a:rPr lang="en-GB" sz="2000" dirty="0"/>
              <a:t>; </a:t>
            </a:r>
            <a:endParaRPr sz="2000" dirty="0"/>
          </a:p>
          <a:p>
            <a:pPr marL="815975" lvl="3" indent="-285750" algn="just" rtl="0">
              <a:lnSpc>
                <a:spcPct val="100000"/>
              </a:lnSpc>
              <a:spcBef>
                <a:spcPts val="600"/>
              </a:spcBef>
              <a:spcAft>
                <a:spcPts val="0"/>
              </a:spcAft>
              <a:buSzPts val="2200"/>
              <a:buChar char="•"/>
            </a:pPr>
            <a:r>
              <a:rPr lang="en-GB" sz="2000" dirty="0"/>
              <a:t>assume um </a:t>
            </a:r>
            <a:r>
              <a:rPr lang="en-GB" sz="2000" dirty="0" err="1"/>
              <a:t>papel</a:t>
            </a:r>
            <a:r>
              <a:rPr lang="en-GB" sz="2000" dirty="0"/>
              <a:t> de </a:t>
            </a:r>
            <a:r>
              <a:rPr lang="en-GB" sz="2000" dirty="0" err="1"/>
              <a:t>liderança</a:t>
            </a:r>
            <a:r>
              <a:rPr lang="en-GB" sz="2000" dirty="0"/>
              <a:t> e </a:t>
            </a:r>
            <a:r>
              <a:rPr lang="en-GB" sz="2000" dirty="0" err="1"/>
              <a:t>delega</a:t>
            </a:r>
            <a:r>
              <a:rPr lang="en-GB" sz="2000" dirty="0"/>
              <a:t> </a:t>
            </a:r>
            <a:r>
              <a:rPr lang="en-GB" sz="2000" dirty="0" err="1"/>
              <a:t>funções</a:t>
            </a:r>
            <a:r>
              <a:rPr lang="en-GB" sz="2000" dirty="0"/>
              <a:t> e </a:t>
            </a:r>
            <a:r>
              <a:rPr lang="en-GB" sz="2000" dirty="0" err="1"/>
              <a:t>responsabilidades</a:t>
            </a:r>
            <a:r>
              <a:rPr lang="en-GB" sz="2000" dirty="0"/>
              <a:t> a outros </a:t>
            </a:r>
            <a:r>
              <a:rPr lang="en-GB" sz="2000" dirty="0" err="1"/>
              <a:t>membros</a:t>
            </a:r>
            <a:r>
              <a:rPr lang="en-GB" sz="2000" dirty="0"/>
              <a:t> da equipe;</a:t>
            </a:r>
            <a:endParaRPr sz="2000" dirty="0"/>
          </a:p>
          <a:p>
            <a:pPr marL="815975" lvl="3" indent="-285750" algn="just" rtl="0">
              <a:lnSpc>
                <a:spcPct val="100000"/>
              </a:lnSpc>
              <a:spcBef>
                <a:spcPts val="600"/>
              </a:spcBef>
              <a:spcAft>
                <a:spcPts val="0"/>
              </a:spcAft>
              <a:buSzPts val="2200"/>
              <a:buChar char="•"/>
            </a:pPr>
            <a:r>
              <a:rPr lang="en-GB" sz="2000" dirty="0" err="1"/>
              <a:t>mantém</a:t>
            </a:r>
            <a:r>
              <a:rPr lang="en-GB" sz="2000" dirty="0"/>
              <a:t>-se </a:t>
            </a:r>
            <a:r>
              <a:rPr lang="en-GB" sz="2000" dirty="0" err="1"/>
              <a:t>atualizado</a:t>
            </a:r>
            <a:r>
              <a:rPr lang="en-GB" sz="2000" dirty="0"/>
              <a:t> e </a:t>
            </a:r>
            <a:r>
              <a:rPr lang="en-GB" sz="2000" dirty="0" err="1"/>
              <a:t>compartilha</a:t>
            </a:r>
            <a:r>
              <a:rPr lang="en-GB" sz="2000" dirty="0"/>
              <a:t> </a:t>
            </a:r>
            <a:r>
              <a:rPr lang="en-GB" sz="2000" dirty="0" err="1"/>
              <a:t>pesquisas</a:t>
            </a:r>
            <a:r>
              <a:rPr lang="en-GB" sz="2000" dirty="0"/>
              <a:t> sobre </a:t>
            </a:r>
            <a:r>
              <a:rPr lang="en-GB" sz="2000" dirty="0" err="1"/>
              <a:t>abordagens</a:t>
            </a:r>
            <a:r>
              <a:rPr lang="en-GB" sz="2000" dirty="0"/>
              <a:t> </a:t>
            </a:r>
            <a:r>
              <a:rPr lang="en-GB" sz="2000" dirty="0" err="1"/>
              <a:t>não</a:t>
            </a:r>
            <a:r>
              <a:rPr lang="en-GB" sz="2000" dirty="0"/>
              <a:t> </a:t>
            </a:r>
            <a:r>
              <a:rPr lang="en-GB" sz="2000" dirty="0" err="1"/>
              <a:t>coercivas</a:t>
            </a:r>
            <a:r>
              <a:rPr lang="en-GB" sz="2000" dirty="0"/>
              <a:t>; </a:t>
            </a:r>
            <a:endParaRPr sz="2000" dirty="0"/>
          </a:p>
          <a:p>
            <a:pPr marL="815975" lvl="3" indent="-285750" algn="just" rtl="0">
              <a:lnSpc>
                <a:spcPct val="100000"/>
              </a:lnSpc>
              <a:spcBef>
                <a:spcPts val="600"/>
              </a:spcBef>
              <a:spcAft>
                <a:spcPts val="0"/>
              </a:spcAft>
              <a:buSzPts val="2200"/>
              <a:buChar char="•"/>
            </a:pPr>
            <a:r>
              <a:rPr lang="en-GB" sz="2000" dirty="0"/>
              <a:t>é </a:t>
            </a:r>
            <a:r>
              <a:rPr lang="en-GB" sz="2000" dirty="0" err="1"/>
              <a:t>competente</a:t>
            </a:r>
            <a:r>
              <a:rPr lang="en-GB" sz="2000" dirty="0"/>
              <a:t> em </a:t>
            </a:r>
            <a:r>
              <a:rPr lang="en-GB" sz="2000" dirty="0" err="1"/>
              <a:t>habilidades</a:t>
            </a:r>
            <a:r>
              <a:rPr lang="en-GB" sz="2000" dirty="0"/>
              <a:t> de </a:t>
            </a:r>
            <a:r>
              <a:rPr lang="en-GB" sz="2000" dirty="0" err="1"/>
              <a:t>comunicação</a:t>
            </a:r>
            <a:r>
              <a:rPr lang="en-GB" sz="2000" dirty="0"/>
              <a:t> verbal e </a:t>
            </a:r>
            <a:r>
              <a:rPr lang="en-GB" sz="2000" dirty="0" err="1"/>
              <a:t>não</a:t>
            </a:r>
            <a:r>
              <a:rPr lang="en-GB" sz="2000" dirty="0"/>
              <a:t> verbal;</a:t>
            </a:r>
            <a:endParaRPr sz="2000" dirty="0"/>
          </a:p>
          <a:p>
            <a:pPr marL="815975" lvl="3" indent="-285750" algn="just" rtl="0">
              <a:lnSpc>
                <a:spcPct val="100000"/>
              </a:lnSpc>
              <a:spcBef>
                <a:spcPts val="600"/>
              </a:spcBef>
              <a:spcAft>
                <a:spcPts val="0"/>
              </a:spcAft>
              <a:buSzPts val="2200"/>
              <a:buChar char="•"/>
            </a:pPr>
            <a:r>
              <a:rPr lang="en-GB" sz="2000" dirty="0" err="1"/>
              <a:t>ouve</a:t>
            </a:r>
            <a:r>
              <a:rPr lang="en-GB" sz="2000" dirty="0"/>
              <a:t> </a:t>
            </a:r>
            <a:r>
              <a:rPr lang="en-GB" sz="2000" dirty="0" err="1"/>
              <a:t>conselhos</a:t>
            </a:r>
            <a:r>
              <a:rPr lang="en-GB" sz="2000" dirty="0"/>
              <a:t> e </a:t>
            </a:r>
            <a:r>
              <a:rPr lang="en-GB" sz="2000" dirty="0" err="1"/>
              <a:t>orienta</a:t>
            </a:r>
            <a:r>
              <a:rPr lang="en-GB" sz="2000" dirty="0"/>
              <a:t> </a:t>
            </a:r>
            <a:r>
              <a:rPr lang="en-GB" sz="2000" dirty="0" err="1"/>
              <a:t>outras</a:t>
            </a:r>
            <a:r>
              <a:rPr lang="en-GB" sz="2000" dirty="0"/>
              <a:t> pessoas sobre </a:t>
            </a:r>
            <a:r>
              <a:rPr lang="en-GB" sz="2000" dirty="0" err="1"/>
              <a:t>segurança</a:t>
            </a:r>
            <a:r>
              <a:rPr lang="en-GB" sz="2000" dirty="0"/>
              <a:t> e </a:t>
            </a:r>
            <a:r>
              <a:rPr lang="en-GB" sz="2000" dirty="0" err="1"/>
              <a:t>práticas</a:t>
            </a:r>
            <a:r>
              <a:rPr lang="en-GB" sz="2000" dirty="0"/>
              <a:t> </a:t>
            </a:r>
            <a:r>
              <a:rPr lang="en-GB" sz="2000" dirty="0" err="1"/>
              <a:t>não</a:t>
            </a:r>
            <a:r>
              <a:rPr lang="en-GB" sz="2000" dirty="0"/>
              <a:t> </a:t>
            </a:r>
            <a:r>
              <a:rPr lang="en-GB" sz="2000" dirty="0" err="1"/>
              <a:t>coercivas</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err="1"/>
              <a:t>questiona</a:t>
            </a:r>
            <a:r>
              <a:rPr lang="en-GB" sz="2000" dirty="0"/>
              <a:t> </a:t>
            </a:r>
            <a:r>
              <a:rPr lang="en-GB" sz="2000" dirty="0" err="1"/>
              <a:t>decisões</a:t>
            </a:r>
            <a:r>
              <a:rPr lang="en-GB" sz="2000" dirty="0"/>
              <a:t> e </a:t>
            </a:r>
            <a:r>
              <a:rPr lang="en-GB" sz="2000" dirty="0" err="1"/>
              <a:t>práticas</a:t>
            </a:r>
            <a:r>
              <a:rPr lang="en-GB" sz="2000" dirty="0"/>
              <a:t> </a:t>
            </a:r>
            <a:r>
              <a:rPr lang="en-GB" sz="2000" dirty="0" err="1"/>
              <a:t>inseguras</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a:t>é </a:t>
            </a:r>
            <a:r>
              <a:rPr lang="en-GB" sz="2000" dirty="0" err="1"/>
              <a:t>responsável</a:t>
            </a:r>
            <a:r>
              <a:rPr lang="en-GB" sz="2000" dirty="0"/>
              <a:t> pela </a:t>
            </a:r>
            <a:r>
              <a:rPr lang="en-GB" sz="2000" dirty="0" err="1"/>
              <a:t>resposta</a:t>
            </a:r>
            <a:r>
              <a:rPr lang="en-GB" sz="2000" dirty="0"/>
              <a:t> e </a:t>
            </a:r>
            <a:r>
              <a:rPr lang="en-GB" sz="2000" dirty="0" err="1"/>
              <a:t>pelo</a:t>
            </a:r>
            <a:r>
              <a:rPr lang="en-GB" sz="2000" dirty="0"/>
              <a:t> debriefing </a:t>
            </a:r>
            <a:r>
              <a:rPr lang="en-GB" sz="2000" dirty="0" err="1"/>
              <a:t>pós-evento</a:t>
            </a:r>
            <a:r>
              <a:rPr lang="en-GB" sz="2000" dirty="0"/>
              <a:t>. </a:t>
            </a:r>
            <a:endParaRPr sz="2000" dirty="0"/>
          </a:p>
          <a:p>
            <a:pPr marL="285750" lvl="0" indent="-146050" algn="l" rtl="0">
              <a:lnSpc>
                <a:spcPct val="100000"/>
              </a:lnSpc>
              <a:spcBef>
                <a:spcPts val="1200"/>
              </a:spcBef>
              <a:spcAft>
                <a:spcPts val="0"/>
              </a:spcAft>
              <a:buSzPts val="2200"/>
              <a:buNone/>
            </a:pPr>
            <a:endParaRPr dirty="0"/>
          </a:p>
        </p:txBody>
      </p:sp>
      <p:sp>
        <p:nvSpPr>
          <p:cNvPr id="1070" name="Google Shape;1070;p135"/>
          <p:cNvSpPr txBox="1">
            <a:spLocks noGrp="1"/>
          </p:cNvSpPr>
          <p:nvPr>
            <p:ph type="title"/>
          </p:nvPr>
        </p:nvSpPr>
        <p:spPr>
          <a:xfrm>
            <a:off x="0" y="506412"/>
            <a:ext cx="1181223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ct val="100000"/>
              <a:buFont typeface="Century Gothic"/>
              <a:buNone/>
            </a:pPr>
            <a:r>
              <a:rPr lang="en-GB" dirty="0" err="1"/>
              <a:t>Apresentação</a:t>
            </a:r>
            <a:r>
              <a:rPr lang="en-GB" dirty="0"/>
              <a:t>: A </a:t>
            </a:r>
            <a:r>
              <a:rPr lang="en-GB" dirty="0" err="1"/>
              <a:t>criação</a:t>
            </a:r>
            <a:r>
              <a:rPr lang="en-GB" dirty="0"/>
              <a:t> de uma equipe de </a:t>
            </a:r>
            <a:r>
              <a:rPr lang="en-GB" dirty="0" err="1"/>
              <a:t>resposta</a:t>
            </a:r>
            <a:r>
              <a:rPr lang="en-GB" dirty="0"/>
              <a:t> - 7</a:t>
            </a:r>
            <a:endParaRPr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36"/>
          <p:cNvSpPr txBox="1">
            <a:spLocks noGrp="1"/>
          </p:cNvSpPr>
          <p:nvPr>
            <p:ph type="body" idx="1"/>
          </p:nvPr>
        </p:nvSpPr>
        <p:spPr>
          <a:xfrm>
            <a:off x="508800" y="1273400"/>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Treinamento</a:t>
            </a:r>
            <a:r>
              <a:rPr lang="en-GB" dirty="0"/>
              <a:t> </a:t>
            </a:r>
            <a:r>
              <a:rPr lang="en-GB" dirty="0" err="1"/>
              <a:t>em</a:t>
            </a:r>
            <a:r>
              <a:rPr lang="en-GB" dirty="0"/>
              <a:t> </a:t>
            </a:r>
            <a:r>
              <a:rPr lang="en-GB" dirty="0" err="1"/>
              <a:t>respostas</a:t>
            </a:r>
            <a:r>
              <a:rPr lang="en-GB" dirty="0"/>
              <a:t> </a:t>
            </a:r>
            <a:r>
              <a:rPr lang="en-GB" dirty="0" err="1"/>
              <a:t>não</a:t>
            </a:r>
            <a:r>
              <a:rPr lang="en-GB" dirty="0"/>
              <a:t> </a:t>
            </a:r>
            <a:r>
              <a:rPr lang="en-GB" dirty="0" err="1"/>
              <a:t>coercivas</a:t>
            </a:r>
            <a:endParaRPr dirty="0"/>
          </a:p>
        </p:txBody>
      </p:sp>
      <p:sp>
        <p:nvSpPr>
          <p:cNvPr id="1077" name="Google Shape;1077;p136"/>
          <p:cNvSpPr txBox="1">
            <a:spLocks noGrp="1"/>
          </p:cNvSpPr>
          <p:nvPr>
            <p:ph type="body" idx="2"/>
          </p:nvPr>
        </p:nvSpPr>
        <p:spPr>
          <a:xfrm>
            <a:off x="834861" y="1968388"/>
            <a:ext cx="10522278" cy="3844583"/>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600"/>
              </a:spcBef>
              <a:spcAft>
                <a:spcPts val="0"/>
              </a:spcAft>
              <a:buSzPts val="2200"/>
              <a:buChar char="•"/>
            </a:pPr>
            <a:r>
              <a:rPr lang="en-GB" sz="2000" dirty="0"/>
              <a:t>Os </a:t>
            </a:r>
            <a:r>
              <a:rPr lang="en-GB" sz="2000" dirty="0" err="1"/>
              <a:t>membros</a:t>
            </a:r>
            <a:r>
              <a:rPr lang="en-GB" sz="2000" dirty="0"/>
              <a:t> da equipe </a:t>
            </a:r>
            <a:r>
              <a:rPr lang="en-GB" sz="2000" dirty="0" err="1"/>
              <a:t>devem</a:t>
            </a:r>
            <a:r>
              <a:rPr lang="en-GB" sz="2000" dirty="0"/>
              <a:t> ser </a:t>
            </a:r>
            <a:r>
              <a:rPr lang="en-GB" sz="2000" dirty="0" err="1"/>
              <a:t>treinados</a:t>
            </a:r>
            <a:r>
              <a:rPr lang="en-GB" sz="2000" dirty="0"/>
              <a:t> sobre como </a:t>
            </a:r>
            <a:r>
              <a:rPr lang="en-GB" sz="2000" dirty="0" err="1"/>
              <a:t>evitar</a:t>
            </a:r>
            <a:r>
              <a:rPr lang="en-GB" sz="2000" dirty="0"/>
              <a:t> e </a:t>
            </a:r>
            <a:r>
              <a:rPr lang="en-GB" sz="2000" dirty="0" err="1"/>
              <a:t>gerenciar</a:t>
            </a:r>
            <a:r>
              <a:rPr lang="en-GB" sz="2000" dirty="0"/>
              <a:t> crises. </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serviços</a:t>
            </a:r>
            <a:r>
              <a:rPr lang="en-GB" sz="2000" dirty="0"/>
              <a:t> de saúde mental e sociais </a:t>
            </a:r>
            <a:r>
              <a:rPr lang="en-GB" sz="2000" dirty="0" err="1"/>
              <a:t>devem</a:t>
            </a:r>
            <a:r>
              <a:rPr lang="en-GB" sz="2000" dirty="0"/>
              <a:t> </a:t>
            </a:r>
            <a:r>
              <a:rPr lang="en-GB" sz="2000" dirty="0" err="1"/>
              <a:t>melhorar</a:t>
            </a:r>
            <a:r>
              <a:rPr lang="en-GB" sz="2000" dirty="0"/>
              <a:t> a </a:t>
            </a:r>
            <a:r>
              <a:rPr lang="en-GB" sz="2000" dirty="0" err="1"/>
              <a:t>qualidade</a:t>
            </a:r>
            <a:r>
              <a:rPr lang="en-GB" sz="2000" dirty="0"/>
              <a:t> e a </a:t>
            </a:r>
            <a:r>
              <a:rPr lang="en-GB" sz="2000" dirty="0" err="1"/>
              <a:t>quantidade</a:t>
            </a:r>
            <a:r>
              <a:rPr lang="en-GB" sz="2000" dirty="0"/>
              <a:t> de seus </a:t>
            </a:r>
            <a:r>
              <a:rPr lang="en-GB" sz="2000" dirty="0" err="1"/>
              <a:t>treinamentos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membros</a:t>
            </a:r>
            <a:r>
              <a:rPr lang="en-GB" sz="2000" dirty="0"/>
              <a:t> da equipe </a:t>
            </a:r>
            <a:r>
              <a:rPr lang="en-GB" sz="2000" dirty="0" err="1"/>
              <a:t>devem</a:t>
            </a:r>
            <a:r>
              <a:rPr lang="en-GB" sz="2000" dirty="0"/>
              <a:t> ser </a:t>
            </a:r>
            <a:r>
              <a:rPr lang="en-GB" sz="2000" dirty="0" err="1"/>
              <a:t>treinados</a:t>
            </a:r>
            <a:r>
              <a:rPr lang="en-GB" sz="2000" dirty="0"/>
              <a:t> </a:t>
            </a:r>
            <a:r>
              <a:rPr lang="en-GB" sz="2000" dirty="0" err="1"/>
              <a:t>juntos</a:t>
            </a:r>
            <a:r>
              <a:rPr lang="en-GB" sz="2000" dirty="0"/>
              <a:t> e </a:t>
            </a:r>
            <a:r>
              <a:rPr lang="en-GB" sz="2000" dirty="0" err="1"/>
              <a:t>ter</a:t>
            </a:r>
            <a:r>
              <a:rPr lang="en-GB" sz="2000" dirty="0"/>
              <a:t> </a:t>
            </a:r>
            <a:r>
              <a:rPr lang="en-GB" sz="2000" dirty="0" err="1"/>
              <a:t>relações</a:t>
            </a:r>
            <a:r>
              <a:rPr lang="en-GB" sz="2000" dirty="0"/>
              <a:t> de </a:t>
            </a:r>
            <a:r>
              <a:rPr lang="en-GB" sz="2000" dirty="0" err="1"/>
              <a:t>trabalho</a:t>
            </a:r>
            <a:r>
              <a:rPr lang="en-GB" sz="2000" dirty="0"/>
              <a:t> para </a:t>
            </a:r>
            <a:r>
              <a:rPr lang="en-GB" sz="2000" dirty="0" err="1"/>
              <a:t>evitar</a:t>
            </a:r>
            <a:r>
              <a:rPr lang="en-GB" sz="2000" dirty="0"/>
              <a:t> </a:t>
            </a:r>
            <a:r>
              <a:rPr lang="en-GB" sz="2000" dirty="0" err="1"/>
              <a:t>falhas</a:t>
            </a:r>
            <a:r>
              <a:rPr lang="en-GB" sz="2000" dirty="0"/>
              <a:t> de </a:t>
            </a:r>
            <a:r>
              <a:rPr lang="en-GB" sz="2000" dirty="0" err="1"/>
              <a:t>comunicação</a:t>
            </a:r>
            <a:r>
              <a:rPr lang="en-GB" sz="2000" dirty="0"/>
              <a:t> ou </a:t>
            </a:r>
            <a:r>
              <a:rPr lang="en-GB" sz="2000" dirty="0" err="1"/>
              <a:t>falta</a:t>
            </a:r>
            <a:r>
              <a:rPr lang="en-GB" sz="2000" dirty="0"/>
              <a:t> de </a:t>
            </a:r>
            <a:r>
              <a:rPr lang="en-GB" sz="2000" dirty="0" err="1"/>
              <a:t>coordenação</a:t>
            </a:r>
            <a:r>
              <a:rPr lang="en-GB" sz="2000" dirty="0"/>
              <a:t> </a:t>
            </a:r>
            <a:r>
              <a:rPr lang="en-GB" sz="2000" dirty="0" err="1"/>
              <a:t>quando</a:t>
            </a:r>
            <a:r>
              <a:rPr lang="en-GB" sz="2000" dirty="0"/>
              <a:t> </a:t>
            </a:r>
            <a:r>
              <a:rPr lang="en-GB" sz="2000" dirty="0" err="1"/>
              <a:t>intervêm</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 </a:t>
            </a:r>
            <a:r>
              <a:rPr lang="en-GB" sz="2000" dirty="0" err="1"/>
              <a:t>formação</a:t>
            </a:r>
            <a:r>
              <a:rPr lang="en-GB" sz="2000" dirty="0"/>
              <a:t> </a:t>
            </a:r>
            <a:r>
              <a:rPr lang="en-GB" sz="2000" dirty="0" err="1"/>
              <a:t>deve</a:t>
            </a:r>
            <a:r>
              <a:rPr lang="en-GB" sz="2000" dirty="0"/>
              <a:t> </a:t>
            </a:r>
            <a:r>
              <a:rPr lang="en-GB" sz="2000" dirty="0" err="1"/>
              <a:t>incluir</a:t>
            </a:r>
            <a:r>
              <a:rPr lang="en-GB" sz="2000" dirty="0"/>
              <a:t> o </a:t>
            </a:r>
            <a:r>
              <a:rPr lang="en-GB" sz="2000" dirty="0" err="1"/>
              <a:t>apoio</a:t>
            </a:r>
            <a:r>
              <a:rPr lang="en-GB" sz="2000" dirty="0"/>
              <a:t> a pessoas com </a:t>
            </a:r>
            <a:r>
              <a:rPr lang="en-GB" sz="2000" dirty="0" err="1"/>
              <a:t>necessidades</a:t>
            </a:r>
            <a:r>
              <a:rPr lang="en-GB" sz="2000" dirty="0"/>
              <a:t> e </a:t>
            </a:r>
            <a:r>
              <a:rPr lang="en-GB" sz="2000" dirty="0" err="1"/>
              <a:t>exigências</a:t>
            </a:r>
            <a:r>
              <a:rPr lang="en-GB" sz="2000" dirty="0"/>
              <a:t> </a:t>
            </a:r>
            <a:r>
              <a:rPr lang="en-GB" sz="2000" dirty="0" err="1"/>
              <a:t>especiais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 </a:t>
            </a:r>
            <a:r>
              <a:rPr lang="en-GB" sz="2000" dirty="0" err="1"/>
              <a:t>formação</a:t>
            </a:r>
            <a:r>
              <a:rPr lang="en-GB" sz="2000" dirty="0"/>
              <a:t> </a:t>
            </a:r>
            <a:r>
              <a:rPr lang="en-GB" sz="2000" dirty="0" err="1"/>
              <a:t>deve</a:t>
            </a:r>
            <a:r>
              <a:rPr lang="en-GB" sz="2000" dirty="0"/>
              <a:t> </a:t>
            </a:r>
            <a:r>
              <a:rPr lang="en-GB" sz="2000" dirty="0" err="1"/>
              <a:t>simular</a:t>
            </a:r>
            <a:r>
              <a:rPr lang="en-GB" sz="2000" dirty="0"/>
              <a:t> o stress de </a:t>
            </a:r>
            <a:r>
              <a:rPr lang="en-GB" sz="2000" dirty="0" err="1"/>
              <a:t>situações</a:t>
            </a:r>
            <a:r>
              <a:rPr lang="en-GB" sz="2000" dirty="0"/>
              <a:t> que, no passado, </a:t>
            </a:r>
            <a:r>
              <a:rPr lang="en-GB" sz="2000" dirty="0" err="1"/>
              <a:t>levaram</a:t>
            </a:r>
            <a:r>
              <a:rPr lang="en-GB" sz="2000" dirty="0"/>
              <a:t> ao </a:t>
            </a:r>
            <a:r>
              <a:rPr lang="en-GB" sz="2000" dirty="0" err="1"/>
              <a:t>isolamento</a:t>
            </a:r>
            <a:r>
              <a:rPr lang="en-GB" sz="2000" dirty="0"/>
              <a:t> e à </a:t>
            </a:r>
            <a:r>
              <a:rPr lang="en-GB" sz="2000" dirty="0" err="1"/>
              <a:t>contenção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À </a:t>
            </a:r>
            <a:r>
              <a:rPr lang="en-GB" sz="2000" dirty="0" err="1"/>
              <a:t>medida</a:t>
            </a:r>
            <a:r>
              <a:rPr lang="en-GB" sz="2000" dirty="0"/>
              <a:t> que as equipes de </a:t>
            </a:r>
            <a:r>
              <a:rPr lang="en-GB" sz="2000" dirty="0" err="1"/>
              <a:t>resposta</a:t>
            </a:r>
            <a:r>
              <a:rPr lang="en-GB" sz="2000" dirty="0"/>
              <a:t> </a:t>
            </a:r>
            <a:r>
              <a:rPr lang="en-GB" sz="2000" dirty="0" err="1"/>
              <a:t>ganham</a:t>
            </a:r>
            <a:r>
              <a:rPr lang="en-GB" sz="2000" dirty="0"/>
              <a:t> </a:t>
            </a:r>
            <a:r>
              <a:rPr lang="en-GB" sz="2000" dirty="0" err="1"/>
              <a:t>experiência</a:t>
            </a:r>
            <a:r>
              <a:rPr lang="en-GB" sz="2000" dirty="0"/>
              <a:t>, sua </a:t>
            </a:r>
            <a:r>
              <a:rPr lang="en-GB" sz="2000" dirty="0" err="1"/>
              <a:t>eficácia</a:t>
            </a:r>
            <a:r>
              <a:rPr lang="en-GB" sz="2000" dirty="0"/>
              <a:t> </a:t>
            </a:r>
            <a:r>
              <a:rPr lang="en-GB" sz="2000" dirty="0" err="1"/>
              <a:t>aumenta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Todo o </a:t>
            </a:r>
            <a:r>
              <a:rPr lang="en-GB" sz="2000" dirty="0" err="1"/>
              <a:t>pessoal</a:t>
            </a:r>
            <a:r>
              <a:rPr lang="en-GB" sz="2000" dirty="0"/>
              <a:t> do </a:t>
            </a:r>
            <a:r>
              <a:rPr lang="en-GB" sz="2000" dirty="0" err="1"/>
              <a:t>serviço</a:t>
            </a:r>
            <a:r>
              <a:rPr lang="en-GB" sz="2000" dirty="0"/>
              <a:t> </a:t>
            </a:r>
            <a:r>
              <a:rPr lang="en-GB" sz="2000" dirty="0" err="1"/>
              <a:t>deve</a:t>
            </a:r>
            <a:r>
              <a:rPr lang="en-GB" sz="2000" dirty="0"/>
              <a:t> </a:t>
            </a:r>
            <a:r>
              <a:rPr lang="en-GB" sz="2000" dirty="0" err="1"/>
              <a:t>receber</a:t>
            </a:r>
            <a:r>
              <a:rPr lang="en-GB" sz="2000" dirty="0"/>
              <a:t> </a:t>
            </a:r>
            <a:r>
              <a:rPr lang="en-GB" sz="2000" dirty="0" err="1"/>
              <a:t>formação</a:t>
            </a:r>
            <a:r>
              <a:rPr lang="en-GB" sz="2000" dirty="0"/>
              <a:t> em </a:t>
            </a:r>
            <a:r>
              <a:rPr lang="en-GB" sz="2000" dirty="0" err="1"/>
              <a:t>respostas</a:t>
            </a:r>
            <a:r>
              <a:rPr lang="en-GB" sz="2000" dirty="0"/>
              <a:t> </a:t>
            </a:r>
            <a:r>
              <a:rPr lang="en-GB" sz="2000" dirty="0" err="1"/>
              <a:t>não</a:t>
            </a:r>
            <a:r>
              <a:rPr lang="en-GB" sz="2000" dirty="0"/>
              <a:t> </a:t>
            </a:r>
            <a:r>
              <a:rPr lang="en-GB" sz="2000" dirty="0" err="1"/>
              <a:t>coercivas</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1078" name="Google Shape;1078;p136"/>
          <p:cNvSpPr txBox="1">
            <a:spLocks noGrp="1"/>
          </p:cNvSpPr>
          <p:nvPr>
            <p:ph type="title"/>
          </p:nvPr>
        </p:nvSpPr>
        <p:spPr>
          <a:xfrm>
            <a:off x="508800" y="389612"/>
            <a:ext cx="12436096"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 </a:t>
            </a:r>
            <a:r>
              <a:rPr lang="en-GB" dirty="0" err="1"/>
              <a:t>criação</a:t>
            </a:r>
            <a:r>
              <a:rPr lang="en-GB" dirty="0"/>
              <a:t> de </a:t>
            </a:r>
            <a:r>
              <a:rPr lang="en-GB" dirty="0" err="1"/>
              <a:t>uma</a:t>
            </a:r>
            <a:r>
              <a:rPr lang="en-GB" dirty="0"/>
              <a:t> equipe de </a:t>
            </a:r>
            <a:r>
              <a:rPr lang="en-GB" dirty="0" err="1"/>
              <a:t>resposta</a:t>
            </a:r>
            <a:r>
              <a:rPr lang="en-GB" dirty="0"/>
              <a:t> - 8</a:t>
            </a:r>
            <a:endParaRPr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137"/>
          <p:cNvSpPr txBox="1">
            <a:spLocks noGrp="1"/>
          </p:cNvSpPr>
          <p:nvPr>
            <p:ph type="body" idx="1"/>
          </p:nvPr>
        </p:nvSpPr>
        <p:spPr>
          <a:xfrm>
            <a:off x="508806" y="172243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A equipe de </a:t>
            </a:r>
            <a:r>
              <a:rPr lang="en-GB" dirty="0" err="1"/>
              <a:t>resposta</a:t>
            </a:r>
            <a:r>
              <a:rPr lang="en-GB" dirty="0"/>
              <a:t> em </a:t>
            </a:r>
            <a:r>
              <a:rPr lang="en-GB" dirty="0" err="1"/>
              <a:t>ação</a:t>
            </a:r>
            <a:endParaRPr dirty="0"/>
          </a:p>
        </p:txBody>
      </p:sp>
      <p:sp>
        <p:nvSpPr>
          <p:cNvPr id="1085" name="Google Shape;1085;p137"/>
          <p:cNvSpPr txBox="1">
            <a:spLocks noGrp="1"/>
          </p:cNvSpPr>
          <p:nvPr>
            <p:ph type="body" idx="2"/>
          </p:nvPr>
        </p:nvSpPr>
        <p:spPr>
          <a:xfrm>
            <a:off x="508806" y="2465867"/>
            <a:ext cx="11174412" cy="1949722"/>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2000" b="1" dirty="0"/>
              <a:t>1. Antes de </a:t>
            </a:r>
            <a:r>
              <a:rPr lang="en-GB" sz="2000" b="1" dirty="0" err="1"/>
              <a:t>uma</a:t>
            </a:r>
            <a:r>
              <a:rPr lang="en-GB" sz="2000" b="1" dirty="0"/>
              <a:t> </a:t>
            </a:r>
            <a:r>
              <a:rPr lang="en-GB" sz="2000" b="1" dirty="0" err="1"/>
              <a:t>potencial</a:t>
            </a:r>
            <a:r>
              <a:rPr lang="en-GB" sz="2000" b="1" dirty="0"/>
              <a:t> </a:t>
            </a:r>
            <a:r>
              <a:rPr lang="en-GB" sz="2000" b="1" dirty="0" err="1"/>
              <a:t>situação</a:t>
            </a:r>
            <a:r>
              <a:rPr lang="en-GB" sz="2000" b="1" dirty="0"/>
              <a:t> </a:t>
            </a:r>
            <a:r>
              <a:rPr lang="en-GB" sz="2000" b="1" dirty="0" err="1"/>
              <a:t>conflituosa</a:t>
            </a:r>
            <a:endParaRPr sz="2000" b="1" dirty="0"/>
          </a:p>
          <a:p>
            <a:pPr marL="285750" lvl="0" indent="-285750" algn="just" rtl="0">
              <a:lnSpc>
                <a:spcPct val="100000"/>
              </a:lnSpc>
              <a:spcBef>
                <a:spcPts val="600"/>
              </a:spcBef>
              <a:spcAft>
                <a:spcPts val="0"/>
              </a:spcAft>
              <a:buSzPts val="2200"/>
              <a:buChar char="•"/>
            </a:pPr>
            <a:r>
              <a:rPr lang="en-GB" sz="2000" dirty="0"/>
              <a:t>Quando </a:t>
            </a:r>
            <a:r>
              <a:rPr lang="en-GB" sz="2000" dirty="0" err="1"/>
              <a:t>ocorre</a:t>
            </a:r>
            <a:r>
              <a:rPr lang="en-GB" sz="2000" dirty="0"/>
              <a:t> uma </a:t>
            </a:r>
            <a:r>
              <a:rPr lang="en-GB" sz="2000" dirty="0" err="1"/>
              <a:t>situação</a:t>
            </a:r>
            <a:r>
              <a:rPr lang="en-GB" sz="2000" dirty="0"/>
              <a:t> </a:t>
            </a:r>
            <a:r>
              <a:rPr lang="en-GB" sz="2000" dirty="0" err="1"/>
              <a:t>conflituosa</a:t>
            </a:r>
            <a:r>
              <a:rPr lang="en-GB" sz="2000" dirty="0"/>
              <a:t>, o </a:t>
            </a:r>
            <a:r>
              <a:rPr lang="en-GB" sz="2000" dirty="0" err="1"/>
              <a:t>funcionário</a:t>
            </a:r>
            <a:r>
              <a:rPr lang="en-GB" sz="2000" dirty="0"/>
              <a:t> no local </a:t>
            </a:r>
            <a:r>
              <a:rPr lang="en-GB" sz="2000" dirty="0" err="1"/>
              <a:t>alerta</a:t>
            </a:r>
            <a:r>
              <a:rPr lang="en-GB" sz="2000" dirty="0"/>
              <a:t> a equipe de </a:t>
            </a:r>
            <a:r>
              <a:rPr lang="en-GB" sz="2000" dirty="0" err="1"/>
              <a:t>resposta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Quando </a:t>
            </a:r>
            <a:r>
              <a:rPr lang="en-GB" sz="2000" dirty="0" err="1"/>
              <a:t>os</a:t>
            </a:r>
            <a:r>
              <a:rPr lang="en-GB" sz="2000" dirty="0"/>
              <a:t> </a:t>
            </a:r>
            <a:r>
              <a:rPr lang="en-GB" sz="2000" dirty="0" err="1"/>
              <a:t>membros</a:t>
            </a:r>
            <a:r>
              <a:rPr lang="en-GB" sz="2000" dirty="0"/>
              <a:t> são </a:t>
            </a:r>
            <a:r>
              <a:rPr lang="en-GB" sz="2000" dirty="0" err="1"/>
              <a:t>alertados</a:t>
            </a:r>
            <a:r>
              <a:rPr lang="en-GB" sz="2000" dirty="0"/>
              <a:t>, </a:t>
            </a:r>
            <a:r>
              <a:rPr lang="en-GB" sz="2000" dirty="0" err="1"/>
              <a:t>eles</a:t>
            </a:r>
            <a:r>
              <a:rPr lang="en-GB" sz="2000" dirty="0"/>
              <a:t> </a:t>
            </a:r>
            <a:r>
              <a:rPr lang="en-GB" sz="2000" dirty="0" err="1"/>
              <a:t>interrompem</a:t>
            </a:r>
            <a:r>
              <a:rPr lang="en-GB" sz="2000" dirty="0"/>
              <a:t> o que </a:t>
            </a:r>
            <a:r>
              <a:rPr lang="en-GB" sz="2000" dirty="0" err="1"/>
              <a:t>estão</a:t>
            </a:r>
            <a:r>
              <a:rPr lang="en-GB" sz="2000" dirty="0"/>
              <a:t> </a:t>
            </a:r>
            <a:r>
              <a:rPr lang="en-GB" sz="2000" dirty="0" err="1"/>
              <a:t>fazendo</a:t>
            </a:r>
            <a:r>
              <a:rPr lang="en-GB" sz="2000" dirty="0"/>
              <a:t> e se </a:t>
            </a:r>
            <a:r>
              <a:rPr lang="en-GB" sz="2000" dirty="0" err="1"/>
              <a:t>dirigem</a:t>
            </a:r>
            <a:r>
              <a:rPr lang="en-GB" sz="2000" dirty="0"/>
              <a:t> ao local.</a:t>
            </a:r>
            <a:endParaRPr sz="2000" dirty="0"/>
          </a:p>
          <a:p>
            <a:pPr marL="285750" lvl="0" indent="-285750" algn="just" rtl="0">
              <a:lnSpc>
                <a:spcPct val="100000"/>
              </a:lnSpc>
              <a:spcBef>
                <a:spcPts val="600"/>
              </a:spcBef>
              <a:spcAft>
                <a:spcPts val="0"/>
              </a:spcAft>
              <a:buSzPts val="2200"/>
              <a:buChar char="•"/>
            </a:pPr>
            <a:r>
              <a:rPr lang="en-GB" sz="2000" dirty="0"/>
              <a:t>A equipe de </a:t>
            </a:r>
            <a:r>
              <a:rPr lang="en-GB" sz="2000" dirty="0" err="1"/>
              <a:t>resposta</a:t>
            </a:r>
            <a:r>
              <a:rPr lang="en-GB" sz="2000" dirty="0"/>
              <a:t> </a:t>
            </a:r>
            <a:r>
              <a:rPr lang="en-GB" sz="2000" dirty="0" err="1"/>
              <a:t>deve</a:t>
            </a:r>
            <a:r>
              <a:rPr lang="en-GB" sz="2000" dirty="0"/>
              <a:t> chegar ao local em um </a:t>
            </a:r>
            <a:r>
              <a:rPr lang="en-GB" sz="2000" dirty="0" err="1"/>
              <a:t>curto</a:t>
            </a:r>
            <a:r>
              <a:rPr lang="en-GB" sz="2000" dirty="0"/>
              <a:t> </a:t>
            </a:r>
            <a:r>
              <a:rPr lang="en-GB" sz="2000" dirty="0" err="1"/>
              <a:t>espaço</a:t>
            </a:r>
            <a:r>
              <a:rPr lang="en-GB" sz="2000" dirty="0"/>
              <a:t> de tempo.</a:t>
            </a:r>
            <a:endParaRPr sz="2000" dirty="0"/>
          </a:p>
          <a:p>
            <a:pPr marL="285750" lvl="0" indent="-146050" algn="l" rtl="0">
              <a:lnSpc>
                <a:spcPct val="100000"/>
              </a:lnSpc>
              <a:spcBef>
                <a:spcPts val="1200"/>
              </a:spcBef>
              <a:spcAft>
                <a:spcPts val="0"/>
              </a:spcAft>
              <a:buSzPts val="2200"/>
              <a:buNone/>
            </a:pPr>
            <a:endParaRPr dirty="0"/>
          </a:p>
        </p:txBody>
      </p:sp>
      <p:sp>
        <p:nvSpPr>
          <p:cNvPr id="1086" name="Google Shape;1086;p137"/>
          <p:cNvSpPr txBox="1">
            <a:spLocks noGrp="1"/>
          </p:cNvSpPr>
          <p:nvPr>
            <p:ph type="title"/>
          </p:nvPr>
        </p:nvSpPr>
        <p:spPr>
          <a:xfrm>
            <a:off x="172826" y="473755"/>
            <a:ext cx="1221402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 </a:t>
            </a:r>
            <a:r>
              <a:rPr lang="en-GB" dirty="0" err="1"/>
              <a:t>criação</a:t>
            </a:r>
            <a:r>
              <a:rPr lang="en-GB" dirty="0"/>
              <a:t> de </a:t>
            </a:r>
            <a:r>
              <a:rPr lang="en-GB" dirty="0" err="1"/>
              <a:t>uma</a:t>
            </a:r>
            <a:r>
              <a:rPr lang="en-GB" dirty="0"/>
              <a:t> equipe de </a:t>
            </a:r>
            <a:r>
              <a:rPr lang="en-GB" dirty="0" err="1"/>
              <a:t>resposta</a:t>
            </a:r>
            <a:r>
              <a:rPr lang="en-GB" dirty="0"/>
              <a:t> - 9</a:t>
            </a:r>
            <a:endParaRPr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138"/>
          <p:cNvSpPr txBox="1">
            <a:spLocks noGrp="1"/>
          </p:cNvSpPr>
          <p:nvPr>
            <p:ph type="body" idx="1"/>
          </p:nvPr>
        </p:nvSpPr>
        <p:spPr>
          <a:xfrm>
            <a:off x="507207" y="135482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A equipe de </a:t>
            </a:r>
            <a:r>
              <a:rPr lang="en-GB" dirty="0" err="1"/>
              <a:t>resposta</a:t>
            </a:r>
            <a:r>
              <a:rPr lang="en-GB" dirty="0"/>
              <a:t> em </a:t>
            </a:r>
            <a:r>
              <a:rPr lang="en-GB" dirty="0" err="1"/>
              <a:t>ação</a:t>
            </a:r>
            <a:endParaRPr dirty="0"/>
          </a:p>
        </p:txBody>
      </p:sp>
      <p:sp>
        <p:nvSpPr>
          <p:cNvPr id="1093" name="Google Shape;1093;p138"/>
          <p:cNvSpPr txBox="1">
            <a:spLocks noGrp="1"/>
          </p:cNvSpPr>
          <p:nvPr>
            <p:ph type="body" idx="2"/>
          </p:nvPr>
        </p:nvSpPr>
        <p:spPr>
          <a:xfrm>
            <a:off x="975399" y="1851588"/>
            <a:ext cx="10238016" cy="4500000"/>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600"/>
              </a:spcBef>
              <a:spcAft>
                <a:spcPts val="0"/>
              </a:spcAft>
              <a:buSzPts val="2200"/>
              <a:buNone/>
            </a:pPr>
            <a:r>
              <a:rPr lang="en-GB" sz="2000" b="1" dirty="0"/>
              <a:t>2. </a:t>
            </a:r>
            <a:r>
              <a:rPr lang="en-GB" sz="2000" b="1" dirty="0" err="1"/>
              <a:t>Resposta</a:t>
            </a:r>
            <a:r>
              <a:rPr lang="en-GB" sz="2000" b="1" dirty="0"/>
              <a:t> a uma crise ou </a:t>
            </a:r>
            <a:r>
              <a:rPr lang="en-GB" sz="2000" b="1" dirty="0" err="1"/>
              <a:t>emergência</a:t>
            </a:r>
            <a:r>
              <a:rPr lang="en-GB" sz="2000" b="1" dirty="0"/>
              <a:t>:</a:t>
            </a:r>
            <a:endParaRPr sz="2000" b="1" dirty="0"/>
          </a:p>
          <a:p>
            <a:pPr marL="285750" lvl="0" indent="-285750" algn="just" rtl="0">
              <a:lnSpc>
                <a:spcPct val="100000"/>
              </a:lnSpc>
              <a:spcBef>
                <a:spcPts val="600"/>
              </a:spcBef>
              <a:spcAft>
                <a:spcPts val="0"/>
              </a:spcAft>
              <a:buSzPts val="2200"/>
              <a:buChar char="•"/>
            </a:pPr>
            <a:r>
              <a:rPr lang="en-GB" sz="2000" dirty="0"/>
              <a:t>Os </a:t>
            </a:r>
            <a:r>
              <a:rPr lang="en-GB" sz="2000" dirty="0" err="1"/>
              <a:t>membros</a:t>
            </a:r>
            <a:r>
              <a:rPr lang="en-GB" sz="2000" dirty="0"/>
              <a:t> da equipe são </a:t>
            </a:r>
            <a:r>
              <a:rPr lang="en-GB" sz="2000" dirty="0" err="1"/>
              <a:t>recebidos</a:t>
            </a:r>
            <a:r>
              <a:rPr lang="en-GB" sz="2000" dirty="0"/>
              <a:t> </a:t>
            </a:r>
            <a:r>
              <a:rPr lang="en-GB" sz="2000" dirty="0" err="1"/>
              <a:t>pelo</a:t>
            </a:r>
            <a:r>
              <a:rPr lang="en-GB" sz="2000" dirty="0"/>
              <a:t> </a:t>
            </a:r>
            <a:r>
              <a:rPr lang="en-GB" sz="2000" dirty="0" err="1"/>
              <a:t>líder</a:t>
            </a:r>
            <a:r>
              <a:rPr lang="en-GB" sz="2000" dirty="0"/>
              <a:t> da equipe, que </a:t>
            </a:r>
            <a:r>
              <a:rPr lang="en-GB" sz="2000" dirty="0" err="1"/>
              <a:t>identifica</a:t>
            </a:r>
            <a:r>
              <a:rPr lang="en-GB" sz="2000" dirty="0"/>
              <a:t> as </a:t>
            </a:r>
            <a:r>
              <a:rPr lang="en-GB" sz="2000" dirty="0" err="1"/>
              <a:t>medidas</a:t>
            </a:r>
            <a:r>
              <a:rPr lang="en-GB" sz="2000" dirty="0"/>
              <a:t> a </a:t>
            </a:r>
            <a:r>
              <a:rPr lang="en-GB" sz="2000" dirty="0" err="1"/>
              <a:t>serem</a:t>
            </a:r>
            <a:r>
              <a:rPr lang="en-GB" sz="2000" dirty="0"/>
              <a:t> </a:t>
            </a:r>
            <a:r>
              <a:rPr lang="en-GB" sz="2000" dirty="0" err="1"/>
              <a:t>tomadas</a:t>
            </a:r>
            <a:r>
              <a:rPr lang="en-GB" sz="2000" dirty="0"/>
              <a:t> </a:t>
            </a:r>
            <a:r>
              <a:rPr lang="en-GB" sz="2000" dirty="0" err="1"/>
              <a:t>nessa</a:t>
            </a:r>
            <a:r>
              <a:rPr lang="en-GB" sz="2000" dirty="0"/>
              <a:t> </a:t>
            </a:r>
            <a:r>
              <a:rPr lang="en-GB" sz="2000" dirty="0" err="1"/>
              <a:t>situação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profissionais</a:t>
            </a:r>
            <a:r>
              <a:rPr lang="en-GB" sz="2000" dirty="0"/>
              <a:t> de saúde da equipe </a:t>
            </a:r>
            <a:r>
              <a:rPr lang="en-GB" sz="2000" dirty="0" err="1"/>
              <a:t>determinam</a:t>
            </a:r>
            <a:r>
              <a:rPr lang="en-GB" sz="2000" dirty="0"/>
              <a:t> se há </a:t>
            </a:r>
            <a:r>
              <a:rPr lang="en-GB" sz="2000" dirty="0" err="1"/>
              <a:t>razões</a:t>
            </a:r>
            <a:r>
              <a:rPr lang="en-GB" sz="2000" dirty="0"/>
              <a:t> </a:t>
            </a:r>
            <a:r>
              <a:rPr lang="en-GB" sz="2000" dirty="0" err="1"/>
              <a:t>médicas</a:t>
            </a:r>
            <a:r>
              <a:rPr lang="en-GB" sz="2000" dirty="0"/>
              <a:t> </a:t>
            </a:r>
            <a:r>
              <a:rPr lang="en-GB" sz="2000" dirty="0" err="1"/>
              <a:t>subjacentes</a:t>
            </a:r>
            <a:r>
              <a:rPr lang="en-GB" sz="2000" dirty="0"/>
              <a:t> que </a:t>
            </a:r>
            <a:r>
              <a:rPr lang="en-GB" sz="2000" dirty="0" err="1"/>
              <a:t>expliquem</a:t>
            </a:r>
            <a:r>
              <a:rPr lang="en-GB" sz="2000" dirty="0"/>
              <a:t> o </a:t>
            </a:r>
            <a:r>
              <a:rPr lang="en-GB" sz="2000" dirty="0" err="1"/>
              <a:t>comportamento</a:t>
            </a:r>
            <a:r>
              <a:rPr lang="en-GB" sz="2000" dirty="0"/>
              <a:t> ou a </a:t>
            </a:r>
            <a:r>
              <a:rPr lang="en-GB" sz="2000" dirty="0" err="1"/>
              <a:t>reação</a:t>
            </a:r>
            <a:r>
              <a:rPr lang="en-GB" sz="2000" dirty="0"/>
              <a:t> de uma pessoa e se há </a:t>
            </a:r>
            <a:r>
              <a:rPr lang="en-GB" sz="2000" dirty="0" err="1"/>
              <a:t>alguma</a:t>
            </a:r>
            <a:r>
              <a:rPr lang="en-GB" sz="2000" dirty="0"/>
              <a:t> </a:t>
            </a:r>
            <a:r>
              <a:rPr lang="en-GB" sz="2000" dirty="0" err="1"/>
              <a:t>condição</a:t>
            </a:r>
            <a:r>
              <a:rPr lang="en-GB" sz="2000" dirty="0"/>
              <a:t> pré-</a:t>
            </a:r>
            <a:r>
              <a:rPr lang="en-GB" sz="2000" dirty="0" err="1"/>
              <a:t>existente</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líder</a:t>
            </a:r>
            <a:r>
              <a:rPr lang="en-GB" sz="2000" dirty="0"/>
              <a:t> da equipe </a:t>
            </a:r>
            <a:r>
              <a:rPr lang="en-GB" sz="2000" dirty="0" err="1"/>
              <a:t>designa</a:t>
            </a:r>
            <a:r>
              <a:rPr lang="en-GB" sz="2000" dirty="0"/>
              <a:t> uma pessoa para </a:t>
            </a:r>
            <a:r>
              <a:rPr lang="en-GB" sz="2000" dirty="0" err="1"/>
              <a:t>assumir</a:t>
            </a:r>
            <a:r>
              <a:rPr lang="en-GB" sz="2000" dirty="0"/>
              <a:t> o </a:t>
            </a:r>
            <a:r>
              <a:rPr lang="en-GB" sz="2000" dirty="0" err="1"/>
              <a:t>comando</a:t>
            </a:r>
            <a:r>
              <a:rPr lang="en-GB" sz="2000" dirty="0"/>
              <a:t> da </a:t>
            </a:r>
            <a:r>
              <a:rPr lang="en-GB" sz="2000" dirty="0" err="1"/>
              <a:t>resposta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membros</a:t>
            </a:r>
            <a:r>
              <a:rPr lang="en-GB" sz="2000" dirty="0"/>
              <a:t> da equipe </a:t>
            </a:r>
            <a:r>
              <a:rPr lang="en-GB" sz="2000" dirty="0" err="1"/>
              <a:t>trabalham</a:t>
            </a:r>
            <a:r>
              <a:rPr lang="en-GB" sz="2000" dirty="0"/>
              <a:t> com </a:t>
            </a:r>
            <a:r>
              <a:rPr lang="en-GB" sz="2000" dirty="0" err="1"/>
              <a:t>todas</a:t>
            </a:r>
            <a:r>
              <a:rPr lang="en-GB" sz="2000" dirty="0"/>
              <a:t> as pessoas </a:t>
            </a:r>
            <a:r>
              <a:rPr lang="en-GB" sz="2000" dirty="0" err="1"/>
              <a:t>envolvidas</a:t>
            </a:r>
            <a:r>
              <a:rPr lang="en-GB" sz="2000" dirty="0"/>
              <a:t> para </a:t>
            </a:r>
            <a:r>
              <a:rPr lang="en-GB" sz="2000" dirty="0" err="1"/>
              <a:t>entender</a:t>
            </a:r>
            <a:r>
              <a:rPr lang="en-GB" sz="2000" dirty="0"/>
              <a:t> a </a:t>
            </a:r>
            <a:r>
              <a:rPr lang="en-GB" sz="2000" dirty="0" err="1"/>
              <a:t>situação</a:t>
            </a:r>
            <a:r>
              <a:rPr lang="en-GB" sz="2000" dirty="0"/>
              <a:t> e </a:t>
            </a:r>
            <a:r>
              <a:rPr lang="en-GB" sz="2000" dirty="0" err="1"/>
              <a:t>identificar</a:t>
            </a:r>
            <a:r>
              <a:rPr lang="en-GB" sz="2000" dirty="0"/>
              <a:t> </a:t>
            </a:r>
            <a:r>
              <a:rPr lang="en-GB" sz="2000" dirty="0" err="1"/>
              <a:t>meios</a:t>
            </a:r>
            <a:r>
              <a:rPr lang="en-GB" sz="2000" dirty="0"/>
              <a:t> de </a:t>
            </a:r>
            <a:r>
              <a:rPr lang="en-GB" sz="2000" dirty="0" err="1"/>
              <a:t>superá</a:t>
            </a:r>
            <a:r>
              <a:rPr lang="en-GB" sz="2000" dirty="0"/>
              <a:t>-la.</a:t>
            </a:r>
            <a:endParaRPr sz="2000" dirty="0"/>
          </a:p>
          <a:p>
            <a:pPr marL="285750" lvl="0" indent="-285750" algn="just" rtl="0">
              <a:lnSpc>
                <a:spcPct val="100000"/>
              </a:lnSpc>
              <a:spcBef>
                <a:spcPts val="600"/>
              </a:spcBef>
              <a:spcAft>
                <a:spcPts val="0"/>
              </a:spcAft>
              <a:buSzPts val="2200"/>
              <a:buChar char="•"/>
            </a:pPr>
            <a:r>
              <a:rPr lang="en-GB" sz="2000" dirty="0"/>
              <a:t>Quando </a:t>
            </a:r>
            <a:r>
              <a:rPr lang="en-GB" sz="2000" dirty="0" err="1"/>
              <a:t>necessário</a:t>
            </a:r>
            <a:r>
              <a:rPr lang="en-GB" sz="2000" dirty="0"/>
              <a:t>, um ou </a:t>
            </a:r>
            <a:r>
              <a:rPr lang="en-GB" sz="2000" dirty="0" err="1"/>
              <a:t>mais</a:t>
            </a:r>
            <a:r>
              <a:rPr lang="en-GB" sz="2000" dirty="0"/>
              <a:t> </a:t>
            </a:r>
            <a:r>
              <a:rPr lang="en-GB" sz="2000" dirty="0" err="1"/>
              <a:t>membros</a:t>
            </a:r>
            <a:r>
              <a:rPr lang="en-GB" sz="2000" dirty="0"/>
              <a:t> </a:t>
            </a:r>
            <a:r>
              <a:rPr lang="en-GB" sz="2000" dirty="0" err="1"/>
              <a:t>afastam</a:t>
            </a:r>
            <a:r>
              <a:rPr lang="en-GB" sz="2000" dirty="0"/>
              <a:t> as pessoas </a:t>
            </a:r>
            <a:r>
              <a:rPr lang="en-GB" sz="2000" dirty="0" err="1"/>
              <a:t>não</a:t>
            </a:r>
            <a:r>
              <a:rPr lang="en-GB" sz="2000" dirty="0"/>
              <a:t> </a:t>
            </a:r>
            <a:r>
              <a:rPr lang="en-GB" sz="2000" dirty="0" err="1"/>
              <a:t>envolvidas</a:t>
            </a:r>
            <a:r>
              <a:rPr lang="en-GB" sz="2000" dirty="0"/>
              <a:t> da </a:t>
            </a:r>
            <a:r>
              <a:rPr lang="en-GB" sz="2000" dirty="0" err="1"/>
              <a:t>área</a:t>
            </a:r>
            <a:r>
              <a:rPr lang="en-GB" sz="2000" dirty="0"/>
              <a:t>. </a:t>
            </a:r>
            <a:endParaRPr sz="2000" dirty="0"/>
          </a:p>
          <a:p>
            <a:pPr marL="285750" lvl="0" indent="-146050" algn="l" rtl="0">
              <a:lnSpc>
                <a:spcPct val="100000"/>
              </a:lnSpc>
              <a:spcBef>
                <a:spcPts val="1200"/>
              </a:spcBef>
              <a:spcAft>
                <a:spcPts val="0"/>
              </a:spcAft>
              <a:buSzPts val="2200"/>
              <a:buNone/>
            </a:pPr>
            <a:endParaRPr dirty="0"/>
          </a:p>
        </p:txBody>
      </p:sp>
      <p:sp>
        <p:nvSpPr>
          <p:cNvPr id="1094" name="Google Shape;1094;p138"/>
          <p:cNvSpPr txBox="1">
            <a:spLocks noGrp="1"/>
          </p:cNvSpPr>
          <p:nvPr>
            <p:ph type="title"/>
          </p:nvPr>
        </p:nvSpPr>
        <p:spPr>
          <a:xfrm>
            <a:off x="0" y="506412"/>
            <a:ext cx="1277573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 </a:t>
            </a:r>
            <a:r>
              <a:rPr lang="en-GB" dirty="0" err="1"/>
              <a:t>criação</a:t>
            </a:r>
            <a:r>
              <a:rPr lang="en-GB" dirty="0"/>
              <a:t> de </a:t>
            </a:r>
            <a:r>
              <a:rPr lang="en-GB" dirty="0" err="1"/>
              <a:t>uma</a:t>
            </a:r>
            <a:r>
              <a:rPr lang="en-GB" dirty="0"/>
              <a:t> equipe de </a:t>
            </a:r>
            <a:r>
              <a:rPr lang="en-GB" dirty="0" err="1"/>
              <a:t>resposta</a:t>
            </a:r>
            <a:r>
              <a:rPr lang="en-GB" dirty="0"/>
              <a:t> - 10</a:t>
            </a:r>
            <a:endParaRPr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39"/>
          <p:cNvSpPr txBox="1">
            <a:spLocks noGrp="1"/>
          </p:cNvSpPr>
          <p:nvPr>
            <p:ph type="body" idx="1"/>
          </p:nvPr>
        </p:nvSpPr>
        <p:spPr>
          <a:xfrm>
            <a:off x="508800" y="1260800"/>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A equipe de resposta em ação</a:t>
            </a:r>
            <a:endParaRPr/>
          </a:p>
        </p:txBody>
      </p:sp>
      <p:sp>
        <p:nvSpPr>
          <p:cNvPr id="1101" name="Google Shape;1101;p139"/>
          <p:cNvSpPr txBox="1">
            <a:spLocks noGrp="1"/>
          </p:cNvSpPr>
          <p:nvPr>
            <p:ph type="body" idx="2"/>
          </p:nvPr>
        </p:nvSpPr>
        <p:spPr>
          <a:xfrm>
            <a:off x="637824" y="1943188"/>
            <a:ext cx="11174412" cy="3811926"/>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2000" b="1" dirty="0"/>
              <a:t>2. </a:t>
            </a:r>
            <a:r>
              <a:rPr lang="en-GB" sz="2000" b="1" dirty="0" err="1"/>
              <a:t>Respondendo</a:t>
            </a:r>
            <a:r>
              <a:rPr lang="en-GB" sz="2000" b="1" dirty="0"/>
              <a:t> a uma crise ou </a:t>
            </a:r>
            <a:r>
              <a:rPr lang="en-GB" sz="2000" b="1" dirty="0" err="1"/>
              <a:t>emergência</a:t>
            </a:r>
            <a:r>
              <a:rPr lang="en-GB" sz="2000" b="1" dirty="0"/>
              <a:t> (</a:t>
            </a:r>
            <a:r>
              <a:rPr lang="en-GB" sz="2000" b="1" dirty="0" err="1"/>
              <a:t>continuação</a:t>
            </a:r>
            <a:r>
              <a:rPr lang="en-GB" sz="2000" b="1" dirty="0"/>
              <a:t>):</a:t>
            </a:r>
            <a:endParaRPr sz="2000" dirty="0"/>
          </a:p>
          <a:p>
            <a:pPr marL="285750" lvl="0" indent="-285750" algn="just" rtl="0">
              <a:lnSpc>
                <a:spcPct val="100000"/>
              </a:lnSpc>
              <a:spcBef>
                <a:spcPts val="600"/>
              </a:spcBef>
              <a:spcAft>
                <a:spcPts val="0"/>
              </a:spcAft>
              <a:buSzPts val="2200"/>
              <a:buChar char="•"/>
            </a:pPr>
            <a:r>
              <a:rPr lang="en-GB" sz="2000" dirty="0"/>
              <a:t>A equipe </a:t>
            </a:r>
            <a:r>
              <a:rPr lang="en-GB" sz="2000" dirty="0" err="1"/>
              <a:t>deve</a:t>
            </a:r>
            <a:r>
              <a:rPr lang="en-GB" sz="2000" dirty="0"/>
              <a:t> </a:t>
            </a:r>
            <a:r>
              <a:rPr lang="en-GB" sz="2000" dirty="0" err="1"/>
              <a:t>garantir</a:t>
            </a:r>
            <a:r>
              <a:rPr lang="en-GB" sz="2000" dirty="0"/>
              <a:t> que outros </a:t>
            </a:r>
            <a:r>
              <a:rPr lang="en-GB" sz="2000" dirty="0" err="1"/>
              <a:t>membros</a:t>
            </a:r>
            <a:r>
              <a:rPr lang="en-GB" sz="2000" dirty="0"/>
              <a:t> da equipe </a:t>
            </a:r>
            <a:r>
              <a:rPr lang="en-GB" sz="2000" dirty="0" err="1"/>
              <a:t>estejam</a:t>
            </a:r>
            <a:r>
              <a:rPr lang="en-GB" sz="2000" dirty="0"/>
              <a:t> </a:t>
            </a:r>
            <a:r>
              <a:rPr lang="en-GB" sz="2000" dirty="0" err="1"/>
              <a:t>prestando</a:t>
            </a:r>
            <a:r>
              <a:rPr lang="en-GB" sz="2000" dirty="0"/>
              <a:t> </a:t>
            </a:r>
            <a:r>
              <a:rPr lang="en-GB" sz="2000" dirty="0" err="1"/>
              <a:t>apoio</a:t>
            </a:r>
            <a:r>
              <a:rPr lang="en-GB" sz="2000" dirty="0"/>
              <a:t> </a:t>
            </a:r>
            <a:r>
              <a:rPr lang="en-GB" sz="2000" dirty="0" err="1"/>
              <a:t>às</a:t>
            </a:r>
            <a:r>
              <a:rPr lang="en-GB" sz="2000" dirty="0"/>
              <a:t> </a:t>
            </a:r>
            <a:r>
              <a:rPr lang="en-GB" sz="2000" dirty="0" err="1"/>
              <a:t>outras</a:t>
            </a:r>
            <a:r>
              <a:rPr lang="en-GB" sz="2000" dirty="0"/>
              <a:t> pessoas que </a:t>
            </a:r>
            <a:r>
              <a:rPr lang="en-GB" sz="2000" dirty="0" err="1"/>
              <a:t>utilizam</a:t>
            </a:r>
            <a:r>
              <a:rPr lang="en-GB" sz="2000" dirty="0"/>
              <a:t> o </a:t>
            </a:r>
            <a:r>
              <a:rPr lang="en-GB" sz="2000" dirty="0" err="1"/>
              <a:t>serviço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 equipe </a:t>
            </a:r>
            <a:r>
              <a:rPr lang="en-GB" sz="2000" dirty="0" err="1"/>
              <a:t>toma</a:t>
            </a:r>
            <a:r>
              <a:rPr lang="en-GB" sz="2000" dirty="0"/>
              <a:t> </a:t>
            </a:r>
            <a:r>
              <a:rPr lang="en-GB" sz="2000" dirty="0" err="1"/>
              <a:t>medidas</a:t>
            </a:r>
            <a:r>
              <a:rPr lang="en-GB" sz="2000" dirty="0"/>
              <a:t> para </a:t>
            </a:r>
            <a:r>
              <a:rPr lang="en-GB" sz="2000" dirty="0" err="1"/>
              <a:t>acalmar</a:t>
            </a:r>
            <a:r>
              <a:rPr lang="en-GB" sz="2000" dirty="0"/>
              <a:t> o </a:t>
            </a:r>
            <a:r>
              <a:rPr lang="en-GB" sz="2000" dirty="0" err="1"/>
              <a:t>ambiente</a:t>
            </a:r>
            <a:r>
              <a:rPr lang="en-GB" sz="2000" dirty="0"/>
              <a:t> e remover </a:t>
            </a:r>
            <a:r>
              <a:rPr lang="en-GB" sz="2000" dirty="0" err="1"/>
              <a:t>quaisquer</a:t>
            </a:r>
            <a:r>
              <a:rPr lang="en-GB" sz="2000" dirty="0"/>
              <a:t> </a:t>
            </a:r>
            <a:r>
              <a:rPr lang="en-GB" sz="2000" dirty="0" err="1"/>
              <a:t>objetos</a:t>
            </a:r>
            <a:r>
              <a:rPr lang="en-GB" sz="2000" dirty="0"/>
              <a:t> </a:t>
            </a:r>
            <a:r>
              <a:rPr lang="en-GB" sz="2000" dirty="0" err="1"/>
              <a:t>potencialmente</a:t>
            </a:r>
            <a:r>
              <a:rPr lang="en-GB" sz="2000" dirty="0"/>
              <a:t> </a:t>
            </a:r>
            <a:r>
              <a:rPr lang="en-GB" sz="2000" dirty="0" err="1"/>
              <a:t>perigosos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membros</a:t>
            </a:r>
            <a:r>
              <a:rPr lang="en-GB" sz="2000" dirty="0"/>
              <a:t> da equipe </a:t>
            </a:r>
            <a:r>
              <a:rPr lang="en-GB" sz="2000" dirty="0" err="1"/>
              <a:t>não</a:t>
            </a:r>
            <a:r>
              <a:rPr lang="en-GB" sz="2000" dirty="0"/>
              <a:t> </a:t>
            </a:r>
            <a:r>
              <a:rPr lang="en-GB" sz="2000" dirty="0" err="1"/>
              <a:t>devem</a:t>
            </a:r>
            <a:r>
              <a:rPr lang="en-GB" sz="2000" dirty="0"/>
              <a:t> </a:t>
            </a:r>
            <a:r>
              <a:rPr lang="en-GB" sz="2000" dirty="0" err="1"/>
              <a:t>sobrecarregar</a:t>
            </a:r>
            <a:r>
              <a:rPr lang="en-GB" sz="2000" dirty="0"/>
              <a:t> as pessoas </a:t>
            </a:r>
            <a:r>
              <a:rPr lang="en-GB" sz="2000" dirty="0" err="1"/>
              <a:t>envolvidas</a:t>
            </a:r>
            <a:r>
              <a:rPr lang="en-GB" sz="2000" dirty="0"/>
              <a:t>, por </a:t>
            </a:r>
            <a:r>
              <a:rPr lang="en-GB" sz="2000" dirty="0" err="1"/>
              <a:t>exemplo</a:t>
            </a:r>
            <a:r>
              <a:rPr lang="en-GB" sz="2000" dirty="0"/>
              <a:t>, </a:t>
            </a:r>
            <a:r>
              <a:rPr lang="en-GB" sz="2000" dirty="0" err="1"/>
              <a:t>falando</a:t>
            </a:r>
            <a:r>
              <a:rPr lang="en-GB" sz="2000" dirty="0"/>
              <a:t> </a:t>
            </a:r>
            <a:r>
              <a:rPr lang="en-GB" sz="2000" dirty="0" err="1"/>
              <a:t>todos</a:t>
            </a:r>
            <a:r>
              <a:rPr lang="en-GB" sz="2000" dirty="0"/>
              <a:t> ao </a:t>
            </a:r>
            <a:r>
              <a:rPr lang="en-GB" sz="2000" dirty="0" err="1"/>
              <a:t>mesmo</a:t>
            </a:r>
            <a:r>
              <a:rPr lang="en-GB" sz="2000" dirty="0"/>
              <a:t> tempo. </a:t>
            </a:r>
            <a:endParaRPr sz="2000" dirty="0"/>
          </a:p>
          <a:p>
            <a:pPr marL="285750" lvl="0" indent="-285750" algn="just" rtl="0">
              <a:lnSpc>
                <a:spcPct val="100000"/>
              </a:lnSpc>
              <a:spcBef>
                <a:spcPts val="600"/>
              </a:spcBef>
              <a:spcAft>
                <a:spcPts val="0"/>
              </a:spcAft>
              <a:buSzPts val="2200"/>
              <a:buChar char="•"/>
            </a:pPr>
            <a:r>
              <a:rPr lang="en-GB" sz="2000" dirty="0" err="1"/>
              <a:t>Mesmo</a:t>
            </a:r>
            <a:r>
              <a:rPr lang="en-GB" sz="2000" dirty="0"/>
              <a:t> </a:t>
            </a:r>
            <a:r>
              <a:rPr lang="en-GB" sz="2000" dirty="0" err="1"/>
              <a:t>durante</a:t>
            </a:r>
            <a:r>
              <a:rPr lang="en-GB" sz="2000" dirty="0"/>
              <a:t> uma </a:t>
            </a:r>
            <a:r>
              <a:rPr lang="en-GB" sz="2000" dirty="0" err="1"/>
              <a:t>situação</a:t>
            </a:r>
            <a:r>
              <a:rPr lang="en-GB" sz="2000" dirty="0"/>
              <a:t> </a:t>
            </a:r>
            <a:r>
              <a:rPr lang="en-GB" sz="2000" dirty="0" err="1"/>
              <a:t>conflituosa</a:t>
            </a:r>
            <a:r>
              <a:rPr lang="en-GB" sz="2000" dirty="0"/>
              <a:t>, é importante </a:t>
            </a:r>
            <a:r>
              <a:rPr lang="en-GB" sz="2000" dirty="0" err="1"/>
              <a:t>estar</a:t>
            </a:r>
            <a:r>
              <a:rPr lang="en-GB" sz="2000" dirty="0"/>
              <a:t> </a:t>
            </a:r>
            <a:r>
              <a:rPr lang="en-GB" sz="2000" dirty="0" err="1"/>
              <a:t>atento</a:t>
            </a:r>
            <a:r>
              <a:rPr lang="en-GB" sz="2000" dirty="0"/>
              <a:t> a </a:t>
            </a:r>
            <a:r>
              <a:rPr lang="en-GB" sz="2000" dirty="0" err="1"/>
              <a:t>formas</a:t>
            </a:r>
            <a:r>
              <a:rPr lang="en-GB" sz="2000" dirty="0"/>
              <a:t> de </a:t>
            </a:r>
            <a:r>
              <a:rPr lang="en-GB" sz="2000" dirty="0" err="1"/>
              <a:t>melhorar</a:t>
            </a:r>
            <a:r>
              <a:rPr lang="en-GB" sz="2000" dirty="0"/>
              <a:t> o </a:t>
            </a:r>
            <a:r>
              <a:rPr lang="en-GB" sz="2000" dirty="0" err="1"/>
              <a:t>relacionamento</a:t>
            </a:r>
            <a:r>
              <a:rPr lang="en-GB" sz="2000" dirty="0"/>
              <a:t> entre as pessoas </a:t>
            </a:r>
            <a:r>
              <a:rPr lang="en-GB" sz="2000" dirty="0" err="1"/>
              <a:t>presentes</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1102" name="Google Shape;1102;p139"/>
          <p:cNvSpPr txBox="1">
            <a:spLocks noGrp="1"/>
          </p:cNvSpPr>
          <p:nvPr>
            <p:ph type="title"/>
          </p:nvPr>
        </p:nvSpPr>
        <p:spPr>
          <a:xfrm>
            <a:off x="52702" y="506412"/>
            <a:ext cx="12344656"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 </a:t>
            </a:r>
            <a:r>
              <a:rPr lang="en-GB" dirty="0" err="1"/>
              <a:t>criação</a:t>
            </a:r>
            <a:r>
              <a:rPr lang="en-GB" dirty="0"/>
              <a:t> de </a:t>
            </a:r>
            <a:r>
              <a:rPr lang="en-GB" dirty="0" err="1"/>
              <a:t>uma</a:t>
            </a:r>
            <a:r>
              <a:rPr lang="en-GB" dirty="0"/>
              <a:t> equipe de </a:t>
            </a:r>
            <a:r>
              <a:rPr lang="en-GB" dirty="0" err="1"/>
              <a:t>resposta</a:t>
            </a:r>
            <a:r>
              <a:rPr lang="en-GB" dirty="0"/>
              <a:t> - 11</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body" idx="2"/>
          </p:nvPr>
        </p:nvSpPr>
        <p:spPr>
          <a:xfrm>
            <a:off x="507195" y="1073426"/>
            <a:ext cx="11174412" cy="4723217"/>
          </a:xfrm>
          <a:prstGeom prst="rect">
            <a:avLst/>
          </a:prstGeom>
          <a:noFill/>
          <a:ln>
            <a:noFill/>
          </a:ln>
        </p:spPr>
        <p:txBody>
          <a:bodyPr spcFirstLastPara="1" wrap="square" lIns="91425" tIns="45700" rIns="91425" bIns="45700" anchor="t" anchorCtr="0">
            <a:normAutofit fontScale="70000" lnSpcReduction="20000"/>
          </a:bodyPr>
          <a:lstStyle/>
          <a:p>
            <a:pPr marL="0" indent="0" algn="just">
              <a:lnSpc>
                <a:spcPct val="120000"/>
              </a:lnSpc>
              <a:spcBef>
                <a:spcPts val="600"/>
              </a:spcBef>
              <a:buSzPct val="100000"/>
              <a:buNone/>
            </a:pPr>
            <a:r>
              <a:rPr lang="en-GB" sz="2900" b="1" dirty="0" err="1"/>
              <a:t>Constituem</a:t>
            </a:r>
            <a:r>
              <a:rPr lang="en-GB" sz="2900" b="1" dirty="0"/>
              <a:t> </a:t>
            </a:r>
            <a:r>
              <a:rPr lang="en-GB" sz="2900" b="1" dirty="0" err="1"/>
              <a:t>isolamento</a:t>
            </a:r>
            <a:r>
              <a:rPr lang="en-GB" sz="2900" b="1" dirty="0"/>
              <a:t>, </a:t>
            </a:r>
            <a:r>
              <a:rPr lang="en-GB" sz="2900" b="1" dirty="0" err="1"/>
              <a:t>contenção</a:t>
            </a:r>
            <a:r>
              <a:rPr lang="en-GB" sz="2900" b="1" dirty="0"/>
              <a:t>, ambos </a:t>
            </a:r>
            <a:r>
              <a:rPr lang="en-GB" sz="2900" b="1" dirty="0" err="1"/>
              <a:t>ou</a:t>
            </a:r>
            <a:r>
              <a:rPr lang="en-GB" sz="2900" b="1" dirty="0"/>
              <a:t> </a:t>
            </a:r>
            <a:r>
              <a:rPr lang="en-GB" sz="2900" b="1" dirty="0" err="1"/>
              <a:t>nenhum</a:t>
            </a:r>
            <a:r>
              <a:rPr lang="en-GB" sz="2900" b="1" dirty="0"/>
              <a:t>? </a:t>
            </a:r>
          </a:p>
          <a:p>
            <a:pPr marL="457200" lvl="0" indent="-457200" algn="just" rtl="0">
              <a:lnSpc>
                <a:spcPct val="120000"/>
              </a:lnSpc>
              <a:spcBef>
                <a:spcPts val="600"/>
              </a:spcBef>
              <a:spcAft>
                <a:spcPts val="0"/>
              </a:spcAft>
              <a:buSzPct val="100000"/>
              <a:buFont typeface="Century Gothic"/>
              <a:buAutoNum type="arabicPeriod"/>
            </a:pPr>
            <a:r>
              <a:rPr lang="en-GB" sz="2600" dirty="0" err="1"/>
              <a:t>Amarrar</a:t>
            </a:r>
            <a:r>
              <a:rPr lang="en-GB" sz="2600" dirty="0"/>
              <a:t> uma pessoa na </a:t>
            </a:r>
            <a:r>
              <a:rPr lang="en-GB" sz="2600" dirty="0" err="1"/>
              <a:t>cama</a:t>
            </a:r>
            <a:r>
              <a:rPr lang="en-GB" sz="2600" dirty="0"/>
              <a:t> </a:t>
            </a:r>
            <a:r>
              <a:rPr lang="en-GB" sz="2600" dirty="0" err="1"/>
              <a:t>usando</a:t>
            </a:r>
            <a:r>
              <a:rPr lang="en-GB" sz="2600" dirty="0"/>
              <a:t> um </a:t>
            </a:r>
            <a:r>
              <a:rPr lang="en-GB" sz="2600" dirty="0" err="1"/>
              <a:t>cinto</a:t>
            </a:r>
            <a:r>
              <a:rPr lang="en-GB" sz="2600" dirty="0"/>
              <a:t> ou </a:t>
            </a:r>
            <a:r>
              <a:rPr lang="en-GB" sz="2600" dirty="0" err="1"/>
              <a:t>correntes</a:t>
            </a:r>
            <a:r>
              <a:rPr lang="en-GB" sz="2600" dirty="0"/>
              <a:t>. </a:t>
            </a:r>
          </a:p>
          <a:p>
            <a:pPr marL="457200" lvl="0" indent="-457200" algn="just" rtl="0">
              <a:lnSpc>
                <a:spcPct val="120000"/>
              </a:lnSpc>
              <a:spcBef>
                <a:spcPts val="600"/>
              </a:spcBef>
              <a:spcAft>
                <a:spcPts val="0"/>
              </a:spcAft>
              <a:buSzPct val="100000"/>
              <a:buFont typeface="Century Gothic"/>
              <a:buAutoNum type="arabicPeriod"/>
            </a:pPr>
            <a:r>
              <a:rPr lang="en-GB" sz="2600" dirty="0"/>
              <a:t> Manter </a:t>
            </a:r>
            <a:r>
              <a:rPr lang="en-GB" sz="2600" dirty="0" err="1"/>
              <a:t>uma</a:t>
            </a:r>
            <a:r>
              <a:rPr lang="en-GB" sz="2600" dirty="0"/>
              <a:t> </a:t>
            </a:r>
            <a:r>
              <a:rPr lang="en-GB" sz="2600" dirty="0" err="1"/>
              <a:t>pessoa</a:t>
            </a:r>
            <a:r>
              <a:rPr lang="en-GB" sz="2600" dirty="0"/>
              <a:t> </a:t>
            </a:r>
            <a:r>
              <a:rPr lang="en-GB" sz="2600" dirty="0" err="1"/>
              <a:t>em</a:t>
            </a:r>
            <a:r>
              <a:rPr lang="en-GB" sz="2600" dirty="0"/>
              <a:t> </a:t>
            </a:r>
            <a:r>
              <a:rPr lang="en-GB" sz="2600" dirty="0" err="1"/>
              <a:t>uma</a:t>
            </a:r>
            <a:r>
              <a:rPr lang="en-GB" sz="2600" dirty="0"/>
              <a:t> </a:t>
            </a:r>
            <a:r>
              <a:rPr lang="en-GB" sz="2600" dirty="0" err="1"/>
              <a:t>cama</a:t>
            </a:r>
            <a:r>
              <a:rPr lang="en-GB" sz="2600" dirty="0"/>
              <a:t> com grades. </a:t>
            </a:r>
          </a:p>
          <a:p>
            <a:pPr marL="457200" lvl="0" indent="-457200" algn="just" rtl="0">
              <a:lnSpc>
                <a:spcPct val="120000"/>
              </a:lnSpc>
              <a:spcBef>
                <a:spcPts val="600"/>
              </a:spcBef>
              <a:spcAft>
                <a:spcPts val="0"/>
              </a:spcAft>
              <a:buSzPct val="100000"/>
              <a:buFont typeface="Century Gothic"/>
              <a:buAutoNum type="arabicPeriod"/>
            </a:pPr>
            <a:r>
              <a:rPr lang="en-GB" sz="2600" dirty="0" err="1"/>
              <a:t>Amarrar</a:t>
            </a:r>
            <a:r>
              <a:rPr lang="en-GB" sz="2600" dirty="0"/>
              <a:t> </a:t>
            </a:r>
            <a:r>
              <a:rPr lang="en-GB" sz="2600" dirty="0" err="1"/>
              <a:t>uma</a:t>
            </a:r>
            <a:r>
              <a:rPr lang="en-GB" sz="2600" dirty="0"/>
              <a:t> </a:t>
            </a:r>
            <a:r>
              <a:rPr lang="en-GB" sz="2600" dirty="0" err="1"/>
              <a:t>pessoa</a:t>
            </a:r>
            <a:r>
              <a:rPr lang="en-GB" sz="2600" dirty="0"/>
              <a:t> a </a:t>
            </a:r>
            <a:r>
              <a:rPr lang="en-GB" sz="2600" dirty="0" err="1"/>
              <a:t>uma</a:t>
            </a:r>
            <a:r>
              <a:rPr lang="en-GB" sz="2600" dirty="0"/>
              <a:t> </a:t>
            </a:r>
            <a:r>
              <a:rPr lang="en-GB" sz="2600" dirty="0" err="1"/>
              <a:t>árvore</a:t>
            </a:r>
            <a:r>
              <a:rPr lang="en-GB" sz="2600" dirty="0"/>
              <a:t>, </a:t>
            </a:r>
            <a:r>
              <a:rPr lang="en-GB" sz="2600" dirty="0" err="1"/>
              <a:t>cama</a:t>
            </a:r>
            <a:r>
              <a:rPr lang="en-GB" sz="2600" dirty="0"/>
              <a:t> </a:t>
            </a:r>
            <a:r>
              <a:rPr lang="en-GB" sz="2600" dirty="0" err="1"/>
              <a:t>ou</a:t>
            </a:r>
            <a:r>
              <a:rPr lang="en-GB" sz="2600" dirty="0"/>
              <a:t> </a:t>
            </a:r>
            <a:r>
              <a:rPr lang="en-GB" sz="2600" dirty="0" err="1"/>
              <a:t>objeto</a:t>
            </a:r>
            <a:r>
              <a:rPr lang="en-GB" sz="2600" dirty="0"/>
              <a:t> </a:t>
            </a:r>
            <a:r>
              <a:rPr lang="en-GB" sz="2600" dirty="0" err="1"/>
              <a:t>fixo</a:t>
            </a:r>
            <a:r>
              <a:rPr lang="en-GB" sz="2600" dirty="0"/>
              <a:t>. </a:t>
            </a:r>
          </a:p>
          <a:p>
            <a:pPr marL="457200" lvl="0" indent="-457200" algn="just" rtl="0">
              <a:lnSpc>
                <a:spcPct val="120000"/>
              </a:lnSpc>
              <a:spcBef>
                <a:spcPts val="600"/>
              </a:spcBef>
              <a:spcAft>
                <a:spcPts val="0"/>
              </a:spcAft>
              <a:buSzPct val="100000"/>
              <a:buFont typeface="Century Gothic"/>
              <a:buAutoNum type="arabicPeriod"/>
            </a:pPr>
            <a:r>
              <a:rPr lang="en-GB" sz="2600" dirty="0"/>
              <a:t> </a:t>
            </a:r>
            <a:r>
              <a:rPr lang="en-GB" sz="2600" dirty="0" err="1"/>
              <a:t>Segurar</a:t>
            </a:r>
            <a:r>
              <a:rPr lang="en-GB" sz="2600" dirty="0"/>
              <a:t> </a:t>
            </a:r>
            <a:r>
              <a:rPr lang="en-GB" sz="2600" dirty="0" err="1"/>
              <a:t>uma</a:t>
            </a:r>
            <a:r>
              <a:rPr lang="en-GB" sz="2600" dirty="0"/>
              <a:t> </a:t>
            </a:r>
            <a:r>
              <a:rPr lang="en-GB" sz="2600" dirty="0" err="1"/>
              <a:t>pessoa</a:t>
            </a:r>
            <a:r>
              <a:rPr lang="en-GB" sz="2600" dirty="0"/>
              <a:t>. </a:t>
            </a:r>
          </a:p>
          <a:p>
            <a:pPr marL="457200" lvl="0" indent="-457200" algn="just" rtl="0">
              <a:lnSpc>
                <a:spcPct val="120000"/>
              </a:lnSpc>
              <a:spcBef>
                <a:spcPts val="600"/>
              </a:spcBef>
              <a:spcAft>
                <a:spcPts val="0"/>
              </a:spcAft>
              <a:buSzPct val="100000"/>
              <a:buFont typeface="Century Gothic"/>
              <a:buAutoNum type="arabicPeriod"/>
            </a:pPr>
            <a:r>
              <a:rPr lang="en-GB" sz="2600" dirty="0" err="1"/>
              <a:t>Segurar</a:t>
            </a:r>
            <a:r>
              <a:rPr lang="en-GB" sz="2600" dirty="0"/>
              <a:t> com </a:t>
            </a:r>
            <a:r>
              <a:rPr lang="en-GB" sz="2600" dirty="0" err="1"/>
              <a:t>força</a:t>
            </a:r>
            <a:r>
              <a:rPr lang="en-GB" sz="2600" dirty="0"/>
              <a:t> </a:t>
            </a:r>
            <a:r>
              <a:rPr lang="en-GB" sz="2600" dirty="0" err="1"/>
              <a:t>os</a:t>
            </a:r>
            <a:r>
              <a:rPr lang="en-GB" sz="2600" dirty="0"/>
              <a:t> </a:t>
            </a:r>
            <a:r>
              <a:rPr lang="en-GB" sz="2600" dirty="0" err="1"/>
              <a:t>braços</a:t>
            </a:r>
            <a:r>
              <a:rPr lang="en-GB" sz="2600" dirty="0"/>
              <a:t> de </a:t>
            </a:r>
            <a:r>
              <a:rPr lang="en-GB" sz="2600" dirty="0" err="1"/>
              <a:t>alguém</a:t>
            </a:r>
            <a:r>
              <a:rPr lang="en-GB" sz="2600" dirty="0"/>
              <a:t> para </a:t>
            </a:r>
            <a:r>
              <a:rPr lang="en-GB" sz="2600" dirty="0" err="1"/>
              <a:t>vestir</a:t>
            </a:r>
            <a:r>
              <a:rPr lang="en-GB" sz="2600" dirty="0"/>
              <a:t> </a:t>
            </a:r>
            <a:r>
              <a:rPr lang="en-GB" sz="2600" dirty="0" err="1"/>
              <a:t>suas</a:t>
            </a:r>
            <a:r>
              <a:rPr lang="en-GB" sz="2600" dirty="0"/>
              <a:t> </a:t>
            </a:r>
            <a:r>
              <a:rPr lang="en-GB" sz="2600" dirty="0" err="1"/>
              <a:t>roupas</a:t>
            </a:r>
            <a:r>
              <a:rPr lang="en-GB" sz="2600" dirty="0"/>
              <a:t>. </a:t>
            </a:r>
          </a:p>
          <a:p>
            <a:pPr marL="457200" lvl="0" indent="-457200" algn="just" rtl="0">
              <a:lnSpc>
                <a:spcPct val="120000"/>
              </a:lnSpc>
              <a:spcBef>
                <a:spcPts val="600"/>
              </a:spcBef>
              <a:spcAft>
                <a:spcPts val="0"/>
              </a:spcAft>
              <a:buSzPct val="100000"/>
              <a:buFont typeface="Century Gothic"/>
              <a:buAutoNum type="arabicPeriod"/>
            </a:pPr>
            <a:r>
              <a:rPr lang="en-GB" sz="2600" dirty="0" err="1"/>
              <a:t>Obrigar</a:t>
            </a:r>
            <a:r>
              <a:rPr lang="en-GB" sz="2600" dirty="0"/>
              <a:t> </a:t>
            </a:r>
            <a:r>
              <a:rPr lang="en-GB" sz="2600" dirty="0" err="1"/>
              <a:t>uma</a:t>
            </a:r>
            <a:r>
              <a:rPr lang="en-GB" sz="2600" dirty="0"/>
              <a:t> </a:t>
            </a:r>
            <a:r>
              <a:rPr lang="en-GB" sz="2600" dirty="0" err="1"/>
              <a:t>pessoa</a:t>
            </a:r>
            <a:r>
              <a:rPr lang="en-GB" sz="2600" dirty="0"/>
              <a:t> a </a:t>
            </a:r>
            <a:r>
              <a:rPr lang="en-GB" sz="2600" dirty="0" err="1"/>
              <a:t>ir</a:t>
            </a:r>
            <a:r>
              <a:rPr lang="en-GB" sz="2600" dirty="0"/>
              <a:t> para o </a:t>
            </a:r>
            <a:r>
              <a:rPr lang="en-GB" sz="2600" dirty="0" err="1"/>
              <a:t>seu</a:t>
            </a:r>
            <a:r>
              <a:rPr lang="en-GB" sz="2600" dirty="0"/>
              <a:t> quarto. </a:t>
            </a:r>
          </a:p>
          <a:p>
            <a:pPr marL="457200" lvl="0" indent="-457200" algn="just" rtl="0">
              <a:lnSpc>
                <a:spcPct val="120000"/>
              </a:lnSpc>
              <a:spcBef>
                <a:spcPts val="600"/>
              </a:spcBef>
              <a:spcAft>
                <a:spcPts val="0"/>
              </a:spcAft>
              <a:buSzPct val="100000"/>
              <a:buFont typeface="Century Gothic"/>
              <a:buAutoNum type="arabicPeriod"/>
            </a:pPr>
            <a:r>
              <a:rPr lang="en-GB" sz="2600" dirty="0"/>
              <a:t>Manter </a:t>
            </a:r>
            <a:r>
              <a:rPr lang="en-GB" sz="2600" dirty="0" err="1"/>
              <a:t>uma</a:t>
            </a:r>
            <a:r>
              <a:rPr lang="en-GB" sz="2600" dirty="0"/>
              <a:t> </a:t>
            </a:r>
            <a:r>
              <a:rPr lang="en-GB" sz="2600" dirty="0" err="1"/>
              <a:t>pessoa</a:t>
            </a:r>
            <a:r>
              <a:rPr lang="en-GB" sz="2600" dirty="0"/>
              <a:t> </a:t>
            </a:r>
            <a:r>
              <a:rPr lang="en-GB" sz="2600" dirty="0" err="1"/>
              <a:t>em</a:t>
            </a:r>
            <a:r>
              <a:rPr lang="en-GB" sz="2600" dirty="0"/>
              <a:t> </a:t>
            </a:r>
            <a:r>
              <a:rPr lang="en-GB" sz="2600" dirty="0" err="1"/>
              <a:t>seu</a:t>
            </a:r>
            <a:r>
              <a:rPr lang="en-GB" sz="2600" dirty="0"/>
              <a:t> quarto com a porta </a:t>
            </a:r>
            <a:r>
              <a:rPr lang="en-GB" sz="2600" dirty="0" err="1"/>
              <a:t>aberta</a:t>
            </a:r>
            <a:r>
              <a:rPr lang="en-GB" sz="2600" dirty="0"/>
              <a:t>, mas a </a:t>
            </a:r>
            <a:r>
              <a:rPr lang="en-GB" sz="2600" dirty="0" err="1"/>
              <a:t>pessoa</a:t>
            </a:r>
            <a:r>
              <a:rPr lang="en-GB" sz="2600" dirty="0"/>
              <a:t> </a:t>
            </a:r>
            <a:r>
              <a:rPr lang="en-GB" sz="2600" dirty="0" err="1"/>
              <a:t>não</a:t>
            </a:r>
            <a:r>
              <a:rPr lang="en-GB" sz="2600" dirty="0"/>
              <a:t> </a:t>
            </a:r>
            <a:r>
              <a:rPr lang="en-GB" sz="2600" dirty="0" err="1"/>
              <a:t>pode</a:t>
            </a:r>
            <a:r>
              <a:rPr lang="en-GB" sz="2600" dirty="0"/>
              <a:t> </a:t>
            </a:r>
            <a:r>
              <a:rPr lang="en-GB" sz="2600" dirty="0" err="1"/>
              <a:t>sair</a:t>
            </a:r>
            <a:r>
              <a:rPr lang="en-GB" sz="2600" dirty="0"/>
              <a:t>. </a:t>
            </a:r>
          </a:p>
          <a:p>
            <a:pPr marL="457200" lvl="0" indent="-457200" algn="just" rtl="0">
              <a:lnSpc>
                <a:spcPct val="120000"/>
              </a:lnSpc>
              <a:spcBef>
                <a:spcPts val="600"/>
              </a:spcBef>
              <a:spcAft>
                <a:spcPts val="0"/>
              </a:spcAft>
              <a:buSzPct val="100000"/>
              <a:buFont typeface="Century Gothic"/>
              <a:buAutoNum type="arabicPeriod"/>
            </a:pPr>
            <a:r>
              <a:rPr lang="en-GB" sz="2600" dirty="0" err="1"/>
              <a:t>Segurar</a:t>
            </a:r>
            <a:r>
              <a:rPr lang="en-GB" sz="2600" dirty="0"/>
              <a:t> as </a:t>
            </a:r>
            <a:r>
              <a:rPr lang="en-GB" sz="2600" dirty="0" err="1"/>
              <a:t>mãos</a:t>
            </a:r>
            <a:r>
              <a:rPr lang="en-GB" sz="2600" dirty="0"/>
              <a:t> de </a:t>
            </a:r>
            <a:r>
              <a:rPr lang="en-GB" sz="2600" dirty="0" err="1"/>
              <a:t>alguém</a:t>
            </a:r>
            <a:r>
              <a:rPr lang="en-GB" sz="2600" dirty="0"/>
              <a:t> para </a:t>
            </a:r>
            <a:r>
              <a:rPr lang="en-GB" sz="2600" dirty="0" err="1"/>
              <a:t>alimentá</a:t>
            </a:r>
            <a:r>
              <a:rPr lang="en-GB" sz="2600" dirty="0"/>
              <a:t>-lo </a:t>
            </a:r>
            <a:r>
              <a:rPr lang="en-GB" sz="2600" dirty="0" err="1"/>
              <a:t>porque</a:t>
            </a:r>
            <a:r>
              <a:rPr lang="en-GB" sz="2600" dirty="0"/>
              <a:t> </a:t>
            </a:r>
            <a:r>
              <a:rPr lang="en-GB" sz="2600" dirty="0" err="1"/>
              <a:t>está</a:t>
            </a:r>
            <a:r>
              <a:rPr lang="en-GB" sz="2600" dirty="0"/>
              <a:t> </a:t>
            </a:r>
            <a:r>
              <a:rPr lang="en-GB" sz="2600" dirty="0" err="1"/>
              <a:t>desnutrido</a:t>
            </a:r>
            <a:r>
              <a:rPr lang="en-GB" sz="2600" dirty="0"/>
              <a:t>. </a:t>
            </a:r>
          </a:p>
          <a:p>
            <a:pPr marL="457200" lvl="0" indent="-457200" algn="just" rtl="0">
              <a:lnSpc>
                <a:spcPct val="120000"/>
              </a:lnSpc>
              <a:spcBef>
                <a:spcPts val="600"/>
              </a:spcBef>
              <a:spcAft>
                <a:spcPts val="0"/>
              </a:spcAft>
              <a:buSzPct val="100000"/>
              <a:buFont typeface="Century Gothic"/>
              <a:buAutoNum type="arabicPeriod"/>
            </a:pPr>
            <a:r>
              <a:rPr lang="en-GB" sz="2600" dirty="0" err="1"/>
              <a:t>Amarrar</a:t>
            </a:r>
            <a:r>
              <a:rPr lang="en-GB" sz="2600" dirty="0"/>
              <a:t> </a:t>
            </a:r>
            <a:r>
              <a:rPr lang="en-GB" sz="2600" dirty="0" err="1"/>
              <a:t>uma</a:t>
            </a:r>
            <a:r>
              <a:rPr lang="en-GB" sz="2600" dirty="0"/>
              <a:t> </a:t>
            </a:r>
            <a:r>
              <a:rPr lang="en-GB" sz="2600" dirty="0" err="1"/>
              <a:t>pessoa</a:t>
            </a:r>
            <a:r>
              <a:rPr lang="en-GB" sz="2600" dirty="0"/>
              <a:t> para </a:t>
            </a:r>
            <a:r>
              <a:rPr lang="en-GB" sz="2600" dirty="0" err="1"/>
              <a:t>alimentá</a:t>
            </a:r>
            <a:r>
              <a:rPr lang="en-GB" sz="2600" dirty="0"/>
              <a:t>-la com um “</a:t>
            </a:r>
            <a:r>
              <a:rPr lang="en-GB" sz="2600" dirty="0" err="1"/>
              <a:t>tubo</a:t>
            </a:r>
            <a:r>
              <a:rPr lang="en-GB" sz="2600" dirty="0"/>
              <a:t>” </a:t>
            </a:r>
            <a:r>
              <a:rPr lang="en-GB" sz="2600" dirty="0" err="1"/>
              <a:t>quando</a:t>
            </a:r>
            <a:r>
              <a:rPr lang="en-GB" sz="2600" dirty="0"/>
              <a:t> </a:t>
            </a:r>
            <a:r>
              <a:rPr lang="en-GB" sz="2600" dirty="0" err="1"/>
              <a:t>ela</a:t>
            </a:r>
            <a:r>
              <a:rPr lang="en-GB" sz="2600" dirty="0"/>
              <a:t> se </a:t>
            </a:r>
            <a:r>
              <a:rPr lang="en-GB" sz="2600" dirty="0" err="1"/>
              <a:t>recusa</a:t>
            </a:r>
            <a:r>
              <a:rPr lang="en-GB" sz="2600" dirty="0"/>
              <a:t> a comer </a:t>
            </a:r>
            <a:r>
              <a:rPr lang="en-GB" sz="2600" dirty="0" err="1"/>
              <a:t>há</a:t>
            </a:r>
            <a:r>
              <a:rPr lang="en-GB" sz="2600" dirty="0"/>
              <a:t> </a:t>
            </a:r>
            <a:r>
              <a:rPr lang="en-GB" sz="2600" dirty="0" err="1"/>
              <a:t>algum</a:t>
            </a:r>
            <a:r>
              <a:rPr lang="en-GB" sz="2600" dirty="0"/>
              <a:t> tempo. </a:t>
            </a:r>
          </a:p>
          <a:p>
            <a:pPr marL="457200" lvl="0" indent="-457200" algn="just" rtl="0">
              <a:lnSpc>
                <a:spcPct val="120000"/>
              </a:lnSpc>
              <a:spcBef>
                <a:spcPts val="600"/>
              </a:spcBef>
              <a:spcAft>
                <a:spcPts val="0"/>
              </a:spcAft>
              <a:buSzPct val="100000"/>
              <a:buFont typeface="Century Gothic"/>
              <a:buAutoNum type="arabicPeriod"/>
            </a:pPr>
            <a:r>
              <a:rPr lang="en-GB" sz="2600" dirty="0" err="1"/>
              <a:t>Deixar</a:t>
            </a:r>
            <a:r>
              <a:rPr lang="en-GB" sz="2600" dirty="0"/>
              <a:t> as </a:t>
            </a:r>
            <a:r>
              <a:rPr lang="en-GB" sz="2600" dirty="0" err="1"/>
              <a:t>portas</a:t>
            </a:r>
            <a:r>
              <a:rPr lang="en-GB" sz="2600" dirty="0"/>
              <a:t> de um </a:t>
            </a:r>
            <a:r>
              <a:rPr lang="en-GB" sz="2600" dirty="0" err="1"/>
              <a:t>serviço</a:t>
            </a:r>
            <a:r>
              <a:rPr lang="en-GB" sz="2600" dirty="0"/>
              <a:t> </a:t>
            </a:r>
            <a:r>
              <a:rPr lang="en-GB" sz="2600" dirty="0" err="1"/>
              <a:t>trancadas</a:t>
            </a:r>
            <a:r>
              <a:rPr lang="en-GB" sz="2600" dirty="0"/>
              <a:t> </a:t>
            </a:r>
            <a:r>
              <a:rPr lang="en-GB" sz="2600" dirty="0" err="1"/>
              <a:t>por</a:t>
            </a:r>
            <a:r>
              <a:rPr lang="en-GB" sz="2600" dirty="0"/>
              <a:t> “</a:t>
            </a:r>
            <a:r>
              <a:rPr lang="en-GB" sz="2600" dirty="0" err="1"/>
              <a:t>segurança</a:t>
            </a:r>
            <a:r>
              <a:rPr lang="en-GB" sz="2600" dirty="0"/>
              <a:t>” </a:t>
            </a:r>
            <a:r>
              <a:rPr lang="en-GB" sz="2600" dirty="0" err="1"/>
              <a:t>ou</a:t>
            </a:r>
            <a:r>
              <a:rPr lang="en-GB" sz="2600" dirty="0"/>
              <a:t> </a:t>
            </a:r>
            <a:r>
              <a:rPr lang="en-GB" sz="2600" dirty="0" err="1"/>
              <a:t>por</a:t>
            </a:r>
            <a:r>
              <a:rPr lang="en-GB" sz="2600" dirty="0"/>
              <a:t> outros </a:t>
            </a:r>
            <a:r>
              <a:rPr lang="en-GB" sz="2600" dirty="0" err="1"/>
              <a:t>motivos</a:t>
            </a:r>
            <a:r>
              <a:rPr lang="en-GB" sz="2600" dirty="0"/>
              <a:t>, </a:t>
            </a:r>
            <a:r>
              <a:rPr lang="en-GB" sz="2600" dirty="0" err="1"/>
              <a:t>mesmo</a:t>
            </a:r>
            <a:r>
              <a:rPr lang="en-GB" sz="2600" dirty="0"/>
              <a:t> que as </a:t>
            </a:r>
            <a:r>
              <a:rPr lang="en-GB" sz="2600" dirty="0" err="1"/>
              <a:t>pessoas</a:t>
            </a:r>
            <a:r>
              <a:rPr lang="en-GB" sz="2600" dirty="0"/>
              <a:t> </a:t>
            </a:r>
            <a:r>
              <a:rPr lang="en-GB" sz="2600" dirty="0" err="1"/>
              <a:t>estejam</a:t>
            </a:r>
            <a:r>
              <a:rPr lang="en-GB" sz="2600" dirty="0"/>
              <a:t> </a:t>
            </a:r>
            <a:r>
              <a:rPr lang="en-GB" sz="2600" dirty="0" err="1"/>
              <a:t>oficialmente</a:t>
            </a:r>
            <a:r>
              <a:rPr lang="en-GB" sz="2600" dirty="0"/>
              <a:t> livres para </a:t>
            </a:r>
            <a:r>
              <a:rPr lang="en-GB" sz="2600" dirty="0" err="1"/>
              <a:t>ir</a:t>
            </a:r>
            <a:r>
              <a:rPr lang="en-GB" sz="2600" dirty="0"/>
              <a:t> e </a:t>
            </a:r>
            <a:r>
              <a:rPr lang="en-GB" sz="2600" dirty="0" err="1"/>
              <a:t>vir</a:t>
            </a:r>
            <a:r>
              <a:rPr lang="en-GB" sz="2600" dirty="0"/>
              <a:t> </a:t>
            </a:r>
            <a:r>
              <a:rPr lang="en-GB" sz="2600" dirty="0" err="1"/>
              <a:t>como</a:t>
            </a:r>
            <a:r>
              <a:rPr lang="en-GB" sz="2600" dirty="0"/>
              <a:t> </a:t>
            </a:r>
            <a:r>
              <a:rPr lang="en-GB" sz="2600" dirty="0" err="1"/>
              <a:t>desejarem</a:t>
            </a:r>
            <a:r>
              <a:rPr lang="en-GB" sz="2600" dirty="0"/>
              <a:t>.</a:t>
            </a:r>
          </a:p>
          <a:p>
            <a:pPr marL="285750" lvl="0" indent="-167005" algn="l" rtl="0">
              <a:lnSpc>
                <a:spcPct val="100000"/>
              </a:lnSpc>
              <a:spcBef>
                <a:spcPts val="1200"/>
              </a:spcBef>
              <a:spcAft>
                <a:spcPts val="0"/>
              </a:spcAft>
              <a:buSzPct val="100000"/>
              <a:buNone/>
            </a:pPr>
            <a:endParaRPr dirty="0"/>
          </a:p>
        </p:txBody>
      </p:sp>
      <p:sp>
        <p:nvSpPr>
          <p:cNvPr id="171" name="Google Shape;171;p14"/>
          <p:cNvSpPr txBox="1">
            <a:spLocks noGrp="1"/>
          </p:cNvSpPr>
          <p:nvPr>
            <p:ph type="title"/>
          </p:nvPr>
        </p:nvSpPr>
        <p:spPr>
          <a:xfrm>
            <a:off x="417755" y="506412"/>
            <a:ext cx="11387802" cy="432000"/>
          </a:xfrm>
          <a:prstGeom prst="rect">
            <a:avLst/>
          </a:prstGeom>
          <a:noFill/>
          <a:ln>
            <a:noFill/>
          </a:ln>
        </p:spPr>
        <p:txBody>
          <a:bodyPr spcFirstLastPara="1" wrap="square" lIns="91425" tIns="45700" rIns="91425" bIns="45700" anchor="t" anchorCtr="0">
            <a:noAutofit/>
          </a:bodyPr>
          <a:lstStyle/>
          <a:p>
            <a:pPr algn="ctr"/>
            <a:r>
              <a:rPr lang="en-GB" dirty="0" err="1"/>
              <a:t>Exercício</a:t>
            </a:r>
            <a:r>
              <a:rPr lang="en-GB" dirty="0"/>
              <a:t> 2.2</a:t>
            </a:r>
            <a:r>
              <a:rPr lang="pt-BR" dirty="0"/>
              <a:t> Identificando isolamento e contenção </a:t>
            </a:r>
            <a:br>
              <a:rPr lang="pt-BR" dirty="0"/>
            </a:br>
            <a:endParaRPr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140"/>
          <p:cNvSpPr txBox="1">
            <a:spLocks noGrp="1"/>
          </p:cNvSpPr>
          <p:nvPr>
            <p:ph type="body" idx="1"/>
          </p:nvPr>
        </p:nvSpPr>
        <p:spPr>
          <a:xfrm>
            <a:off x="508806" y="1550771"/>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A equipe de </a:t>
            </a:r>
            <a:r>
              <a:rPr lang="en-GB" dirty="0" err="1"/>
              <a:t>resposta</a:t>
            </a:r>
            <a:r>
              <a:rPr lang="en-GB" dirty="0"/>
              <a:t> em </a:t>
            </a:r>
            <a:r>
              <a:rPr lang="en-GB" dirty="0" err="1"/>
              <a:t>ação</a:t>
            </a:r>
            <a:endParaRPr dirty="0"/>
          </a:p>
        </p:txBody>
      </p:sp>
      <p:sp>
        <p:nvSpPr>
          <p:cNvPr id="1109" name="Google Shape;1109;p140"/>
          <p:cNvSpPr txBox="1">
            <a:spLocks noGrp="1"/>
          </p:cNvSpPr>
          <p:nvPr>
            <p:ph type="body" idx="2"/>
          </p:nvPr>
        </p:nvSpPr>
        <p:spPr>
          <a:xfrm>
            <a:off x="508794" y="2213317"/>
            <a:ext cx="11174412" cy="2668926"/>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2000" b="1" dirty="0"/>
              <a:t>3. Uma </a:t>
            </a:r>
            <a:r>
              <a:rPr lang="en-GB" sz="2000" b="1" dirty="0" err="1"/>
              <a:t>vez</a:t>
            </a:r>
            <a:r>
              <a:rPr lang="en-GB" sz="2000" b="1" dirty="0"/>
              <a:t> que a </a:t>
            </a:r>
            <a:r>
              <a:rPr lang="en-GB" sz="2000" b="1" dirty="0" err="1"/>
              <a:t>situação</a:t>
            </a:r>
            <a:r>
              <a:rPr lang="en-GB" sz="2000" b="1" dirty="0"/>
              <a:t> </a:t>
            </a:r>
            <a:r>
              <a:rPr lang="en-GB" sz="2000" b="1" dirty="0" err="1"/>
              <a:t>tenha</a:t>
            </a:r>
            <a:r>
              <a:rPr lang="en-GB" sz="2000" b="1" dirty="0"/>
              <a:t> </a:t>
            </a:r>
            <a:r>
              <a:rPr lang="en-GB" sz="2000" b="1" dirty="0" err="1"/>
              <a:t>sido</a:t>
            </a:r>
            <a:r>
              <a:rPr lang="en-GB" sz="2000" b="1" dirty="0"/>
              <a:t> </a:t>
            </a:r>
            <a:r>
              <a:rPr lang="en-GB" sz="2000" b="1" dirty="0" err="1"/>
              <a:t>resolvida</a:t>
            </a:r>
            <a:r>
              <a:rPr lang="en-GB" sz="2000" b="1" dirty="0"/>
              <a:t>: </a:t>
            </a:r>
            <a:endParaRPr sz="2000" dirty="0"/>
          </a:p>
          <a:p>
            <a:pPr marL="285750" lvl="0" indent="-285750" algn="just" rtl="0">
              <a:lnSpc>
                <a:spcPct val="100000"/>
              </a:lnSpc>
              <a:spcBef>
                <a:spcPts val="600"/>
              </a:spcBef>
              <a:spcAft>
                <a:spcPts val="0"/>
              </a:spcAft>
              <a:buSzPts val="2200"/>
              <a:buChar char="•"/>
            </a:pPr>
            <a:r>
              <a:rPr lang="en-GB" sz="2000" dirty="0"/>
              <a:t>Deve ser realizada uma </a:t>
            </a:r>
            <a:r>
              <a:rPr lang="en-GB" sz="2000" dirty="0" err="1"/>
              <a:t>análise</a:t>
            </a:r>
            <a:r>
              <a:rPr lang="en-GB" sz="2000" dirty="0"/>
              <a:t> </a:t>
            </a:r>
            <a:r>
              <a:rPr lang="en-GB" sz="2000" dirty="0" err="1"/>
              <a:t>pós-incidente</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Uma </a:t>
            </a:r>
            <a:r>
              <a:rPr lang="en-GB" sz="2000" dirty="0" err="1"/>
              <a:t>sessão</a:t>
            </a:r>
            <a:r>
              <a:rPr lang="en-GB" sz="2000" dirty="0"/>
              <a:t> de </a:t>
            </a:r>
            <a:r>
              <a:rPr lang="en-GB" sz="2000" dirty="0" err="1"/>
              <a:t>interrogatório</a:t>
            </a:r>
            <a:r>
              <a:rPr lang="en-GB" sz="2000" dirty="0"/>
              <a:t> </a:t>
            </a:r>
            <a:r>
              <a:rPr lang="en-GB" sz="2000" dirty="0" err="1"/>
              <a:t>deve</a:t>
            </a:r>
            <a:r>
              <a:rPr lang="en-GB" sz="2000" dirty="0"/>
              <a:t> ser </a:t>
            </a:r>
            <a:r>
              <a:rPr lang="en-GB" sz="2000" dirty="0" err="1"/>
              <a:t>realizada</a:t>
            </a:r>
            <a:r>
              <a:rPr lang="en-GB" sz="2000" dirty="0"/>
              <a:t> entre </a:t>
            </a:r>
            <a:r>
              <a:rPr lang="en-GB" sz="2000" dirty="0" err="1"/>
              <a:t>os</a:t>
            </a:r>
            <a:r>
              <a:rPr lang="en-GB" sz="2000" dirty="0"/>
              <a:t> </a:t>
            </a:r>
            <a:r>
              <a:rPr lang="en-GB" sz="2000" dirty="0" err="1"/>
              <a:t>membros</a:t>
            </a:r>
            <a:r>
              <a:rPr lang="en-GB" sz="2000" dirty="0"/>
              <a:t> da equipe de </a:t>
            </a:r>
            <a:r>
              <a:rPr lang="en-GB" sz="2000" dirty="0" err="1"/>
              <a:t>resposta</a:t>
            </a:r>
            <a:r>
              <a:rPr lang="en-GB" sz="2000" dirty="0"/>
              <a:t>.</a:t>
            </a:r>
          </a:p>
          <a:p>
            <a:pPr marL="285750" lvl="0" indent="-285750" algn="just" rtl="0">
              <a:lnSpc>
                <a:spcPct val="100000"/>
              </a:lnSpc>
              <a:spcBef>
                <a:spcPts val="600"/>
              </a:spcBef>
              <a:spcAft>
                <a:spcPts val="0"/>
              </a:spcAft>
              <a:buSzPts val="2200"/>
              <a:buChar char="•"/>
            </a:pPr>
            <a:r>
              <a:rPr lang="en-GB" sz="2000" dirty="0"/>
              <a:t>A equipe de </a:t>
            </a:r>
            <a:r>
              <a:rPr lang="en-GB" sz="2000" dirty="0" err="1"/>
              <a:t>resposta</a:t>
            </a:r>
            <a:r>
              <a:rPr lang="en-GB" sz="2000" dirty="0"/>
              <a:t> </a:t>
            </a:r>
            <a:r>
              <a:rPr lang="en-GB" sz="2000" dirty="0" err="1"/>
              <a:t>deve</a:t>
            </a:r>
            <a:r>
              <a:rPr lang="en-GB" sz="2000" dirty="0"/>
              <a:t> </a:t>
            </a:r>
            <a:r>
              <a:rPr lang="en-GB" sz="2000" dirty="0" err="1"/>
              <a:t>discutir</a:t>
            </a:r>
            <a:r>
              <a:rPr lang="en-GB" sz="2000" dirty="0"/>
              <a:t> com </a:t>
            </a:r>
            <a:r>
              <a:rPr lang="en-GB" sz="2000" dirty="0" err="1"/>
              <a:t>todas</a:t>
            </a:r>
            <a:r>
              <a:rPr lang="en-GB" sz="2000" dirty="0"/>
              <a:t> as pessoas </a:t>
            </a:r>
            <a:r>
              <a:rPr lang="en-GB" sz="2000" dirty="0" err="1"/>
              <a:t>envolvidas</a:t>
            </a:r>
            <a:r>
              <a:rPr lang="en-GB" sz="2000" dirty="0"/>
              <a:t> o que </a:t>
            </a:r>
            <a:r>
              <a:rPr lang="en-GB" sz="2000" dirty="0" err="1"/>
              <a:t>elas</a:t>
            </a:r>
            <a:r>
              <a:rPr lang="en-GB" sz="2000" dirty="0"/>
              <a:t> </a:t>
            </a:r>
            <a:r>
              <a:rPr lang="en-GB" sz="2000" dirty="0" err="1"/>
              <a:t>acham</a:t>
            </a:r>
            <a:r>
              <a:rPr lang="en-GB" sz="2000" dirty="0"/>
              <a:t> que </a:t>
            </a:r>
            <a:r>
              <a:rPr lang="en-GB" sz="2000" dirty="0" err="1"/>
              <a:t>levou</a:t>
            </a:r>
            <a:r>
              <a:rPr lang="en-GB" sz="2000" dirty="0"/>
              <a:t> à </a:t>
            </a:r>
            <a:r>
              <a:rPr lang="en-GB" sz="2000" dirty="0" err="1"/>
              <a:t>situação</a:t>
            </a:r>
            <a:r>
              <a:rPr lang="en-GB" sz="2000" dirty="0"/>
              <a:t>, como </a:t>
            </a:r>
            <a:r>
              <a:rPr lang="en-GB" sz="2000" dirty="0" err="1"/>
              <a:t>ela</a:t>
            </a:r>
            <a:r>
              <a:rPr lang="en-GB" sz="2000" dirty="0"/>
              <a:t> foi </a:t>
            </a:r>
            <a:r>
              <a:rPr lang="en-GB" sz="2000" dirty="0" err="1"/>
              <a:t>tratada</a:t>
            </a:r>
            <a:r>
              <a:rPr lang="en-GB" sz="2000" dirty="0"/>
              <a:t> e o que </a:t>
            </a:r>
            <a:r>
              <a:rPr lang="en-GB" sz="2000" dirty="0" err="1"/>
              <a:t>poderia</a:t>
            </a:r>
            <a:r>
              <a:rPr lang="en-GB" sz="2000" dirty="0"/>
              <a:t> ser </a:t>
            </a:r>
            <a:r>
              <a:rPr lang="en-GB" sz="2000" dirty="0" err="1"/>
              <a:t>feito</a:t>
            </a:r>
            <a:r>
              <a:rPr lang="en-GB" sz="2000" dirty="0"/>
              <a:t> para </a:t>
            </a:r>
            <a:r>
              <a:rPr lang="en-GB" sz="2000" dirty="0" err="1"/>
              <a:t>evitar</a:t>
            </a:r>
            <a:r>
              <a:rPr lang="en-GB" sz="2000" dirty="0"/>
              <a:t> que uma </a:t>
            </a:r>
            <a:r>
              <a:rPr lang="en-GB" sz="2000" dirty="0" err="1"/>
              <a:t>situação</a:t>
            </a:r>
            <a:r>
              <a:rPr lang="en-GB" sz="2000" dirty="0"/>
              <a:t> </a:t>
            </a:r>
            <a:r>
              <a:rPr lang="en-GB" sz="2000" dirty="0" err="1"/>
              <a:t>semelhante</a:t>
            </a:r>
            <a:r>
              <a:rPr lang="en-GB" sz="2000" dirty="0"/>
              <a:t> </a:t>
            </a:r>
            <a:r>
              <a:rPr lang="en-GB" sz="2000" dirty="0" err="1"/>
              <a:t>ocorra</a:t>
            </a:r>
            <a:r>
              <a:rPr lang="en-GB" sz="2000" dirty="0"/>
              <a:t>. </a:t>
            </a:r>
            <a:endParaRPr sz="2000" dirty="0"/>
          </a:p>
          <a:p>
            <a:pPr marL="285750" lvl="0" indent="-146050" algn="l" rtl="0">
              <a:lnSpc>
                <a:spcPct val="100000"/>
              </a:lnSpc>
              <a:spcBef>
                <a:spcPts val="1200"/>
              </a:spcBef>
              <a:spcAft>
                <a:spcPts val="0"/>
              </a:spcAft>
              <a:buSzPts val="2200"/>
              <a:buNone/>
            </a:pPr>
            <a:endParaRPr dirty="0"/>
          </a:p>
        </p:txBody>
      </p:sp>
      <p:sp>
        <p:nvSpPr>
          <p:cNvPr id="1110" name="Google Shape;1110;p140"/>
          <p:cNvSpPr txBox="1">
            <a:spLocks noGrp="1"/>
          </p:cNvSpPr>
          <p:nvPr>
            <p:ph type="title"/>
          </p:nvPr>
        </p:nvSpPr>
        <p:spPr>
          <a:xfrm>
            <a:off x="417755" y="506412"/>
            <a:ext cx="13154554"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 </a:t>
            </a:r>
            <a:r>
              <a:rPr lang="en-GB" dirty="0" err="1"/>
              <a:t>criação</a:t>
            </a:r>
            <a:r>
              <a:rPr lang="en-GB" dirty="0"/>
              <a:t> de </a:t>
            </a:r>
            <a:r>
              <a:rPr lang="en-GB" dirty="0" err="1"/>
              <a:t>uma</a:t>
            </a:r>
            <a:r>
              <a:rPr lang="en-GB" dirty="0"/>
              <a:t> equipe de </a:t>
            </a:r>
            <a:r>
              <a:rPr lang="en-GB" dirty="0" err="1"/>
              <a:t>resposta</a:t>
            </a:r>
            <a:r>
              <a:rPr lang="en-GB" dirty="0"/>
              <a:t> - 12</a:t>
            </a:r>
            <a:endParaRPr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41"/>
          <p:cNvSpPr txBox="1">
            <a:spLocks noGrp="1"/>
          </p:cNvSpPr>
          <p:nvPr>
            <p:ph type="body" idx="1"/>
          </p:nvPr>
        </p:nvSpPr>
        <p:spPr>
          <a:xfrm>
            <a:off x="507206" y="159975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a:t>A equipe de resposta em ação</a:t>
            </a:r>
            <a:endParaRPr/>
          </a:p>
        </p:txBody>
      </p:sp>
      <p:sp>
        <p:nvSpPr>
          <p:cNvPr id="1117" name="Google Shape;1117;p141"/>
          <p:cNvSpPr txBox="1">
            <a:spLocks noGrp="1"/>
          </p:cNvSpPr>
          <p:nvPr>
            <p:ph type="body" idx="2"/>
          </p:nvPr>
        </p:nvSpPr>
        <p:spPr>
          <a:xfrm>
            <a:off x="968828" y="2211588"/>
            <a:ext cx="10254343" cy="381442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600"/>
              </a:spcBef>
              <a:spcAft>
                <a:spcPts val="0"/>
              </a:spcAft>
              <a:buSzPts val="2200"/>
              <a:buNone/>
            </a:pPr>
            <a:r>
              <a:rPr lang="en-GB" sz="2000" b="1" dirty="0"/>
              <a:t>3. Uma </a:t>
            </a:r>
            <a:r>
              <a:rPr lang="en-GB" sz="2000" b="1" dirty="0" err="1"/>
              <a:t>vez</a:t>
            </a:r>
            <a:r>
              <a:rPr lang="en-GB" sz="2000" b="1" dirty="0"/>
              <a:t> que a </a:t>
            </a:r>
            <a:r>
              <a:rPr lang="en-GB" sz="2000" b="1" dirty="0" err="1"/>
              <a:t>situação</a:t>
            </a:r>
            <a:r>
              <a:rPr lang="en-GB" sz="2000" b="1" dirty="0"/>
              <a:t> </a:t>
            </a:r>
            <a:r>
              <a:rPr lang="en-GB" sz="2000" b="1" dirty="0" err="1"/>
              <a:t>tenha</a:t>
            </a:r>
            <a:r>
              <a:rPr lang="en-GB" sz="2000" b="1" dirty="0"/>
              <a:t> </a:t>
            </a:r>
            <a:r>
              <a:rPr lang="en-GB" sz="2000" b="1" dirty="0" err="1"/>
              <a:t>sido</a:t>
            </a:r>
            <a:r>
              <a:rPr lang="en-GB" sz="2000" b="1" dirty="0"/>
              <a:t> </a:t>
            </a:r>
            <a:r>
              <a:rPr lang="en-GB" sz="2000" b="1" dirty="0" err="1"/>
              <a:t>resolvida</a:t>
            </a:r>
            <a:r>
              <a:rPr lang="en-GB" sz="2000" b="1" dirty="0"/>
              <a:t> (</a:t>
            </a:r>
            <a:r>
              <a:rPr lang="en-GB" sz="2000" b="1" dirty="0" err="1"/>
              <a:t>continuação</a:t>
            </a:r>
            <a:r>
              <a:rPr lang="en-GB" sz="2000" b="1" dirty="0"/>
              <a:t>):</a:t>
            </a:r>
            <a:endParaRPr sz="2000" dirty="0"/>
          </a:p>
          <a:p>
            <a:pPr marL="285750" lvl="0" indent="-285750" algn="just" rtl="0">
              <a:lnSpc>
                <a:spcPct val="100000"/>
              </a:lnSpc>
              <a:spcBef>
                <a:spcPts val="600"/>
              </a:spcBef>
              <a:spcAft>
                <a:spcPts val="0"/>
              </a:spcAft>
              <a:buSzPts val="2200"/>
              <a:buChar char="•"/>
            </a:pPr>
            <a:r>
              <a:rPr lang="en-GB" sz="2000" dirty="0"/>
              <a:t>Deve ser realizada uma sessão de debriefing </a:t>
            </a:r>
            <a:r>
              <a:rPr lang="en-GB" sz="2000" dirty="0" err="1"/>
              <a:t>separada</a:t>
            </a:r>
            <a:r>
              <a:rPr lang="en-GB" sz="2000" dirty="0"/>
              <a:t> para a pessoa que </a:t>
            </a:r>
            <a:r>
              <a:rPr lang="en-GB" sz="2000" dirty="0" err="1"/>
              <a:t>utilizou</a:t>
            </a:r>
            <a:r>
              <a:rPr lang="en-GB" sz="2000" dirty="0"/>
              <a:t> o </a:t>
            </a:r>
            <a:r>
              <a:rPr lang="en-GB" sz="2000" dirty="0" err="1"/>
              <a:t>serviço</a:t>
            </a:r>
            <a:r>
              <a:rPr lang="en-GB" sz="2000" dirty="0"/>
              <a:t> e que </a:t>
            </a:r>
            <a:r>
              <a:rPr lang="en-GB" sz="2000" dirty="0" err="1"/>
              <a:t>esteve</a:t>
            </a:r>
            <a:r>
              <a:rPr lang="en-GB" sz="2000" dirty="0"/>
              <a:t> </a:t>
            </a:r>
            <a:r>
              <a:rPr lang="en-GB" sz="2000" dirty="0" err="1"/>
              <a:t>envolvida</a:t>
            </a:r>
            <a:r>
              <a:rPr lang="en-GB" sz="2000" dirty="0"/>
              <a:t> na </a:t>
            </a:r>
            <a:r>
              <a:rPr lang="en-GB" sz="2000" dirty="0" err="1"/>
              <a:t>situação</a:t>
            </a:r>
            <a:r>
              <a:rPr lang="en-GB" sz="2000" dirty="0"/>
              <a:t>.  </a:t>
            </a:r>
            <a:endParaRPr sz="2000" dirty="0"/>
          </a:p>
          <a:p>
            <a:pPr marL="631825" lvl="2" indent="-285750" algn="just" rtl="0">
              <a:lnSpc>
                <a:spcPct val="100000"/>
              </a:lnSpc>
              <a:spcBef>
                <a:spcPts val="600"/>
              </a:spcBef>
              <a:spcAft>
                <a:spcPts val="0"/>
              </a:spcAft>
              <a:buSzPts val="2000"/>
              <a:buChar char="•"/>
            </a:pPr>
            <a:r>
              <a:rPr lang="en-GB" dirty="0" err="1"/>
              <a:t>Oportunidade</a:t>
            </a:r>
            <a:r>
              <a:rPr lang="en-GB" dirty="0"/>
              <a:t> para </a:t>
            </a:r>
            <a:r>
              <a:rPr lang="en-GB" dirty="0" err="1"/>
              <a:t>desenvolver</a:t>
            </a:r>
            <a:r>
              <a:rPr lang="en-GB" dirty="0"/>
              <a:t> ou </a:t>
            </a:r>
            <a:r>
              <a:rPr lang="en-GB" dirty="0" err="1"/>
              <a:t>rever</a:t>
            </a:r>
            <a:r>
              <a:rPr lang="en-GB" dirty="0"/>
              <a:t> </a:t>
            </a:r>
            <a:r>
              <a:rPr lang="en-GB" dirty="0" err="1"/>
              <a:t>planos</a:t>
            </a:r>
            <a:r>
              <a:rPr lang="en-GB" dirty="0"/>
              <a:t> </a:t>
            </a:r>
            <a:r>
              <a:rPr lang="en-GB" dirty="0" err="1"/>
              <a:t>individualizados</a:t>
            </a:r>
            <a:r>
              <a:rPr lang="en-GB" dirty="0"/>
              <a:t>.  </a:t>
            </a:r>
            <a:endParaRPr dirty="0"/>
          </a:p>
          <a:p>
            <a:pPr marL="631825" lvl="2" indent="-285750" algn="just" rtl="0">
              <a:lnSpc>
                <a:spcPct val="100000"/>
              </a:lnSpc>
              <a:spcBef>
                <a:spcPts val="600"/>
              </a:spcBef>
              <a:spcAft>
                <a:spcPts val="0"/>
              </a:spcAft>
              <a:buSzPts val="2000"/>
              <a:buChar char="•"/>
            </a:pPr>
            <a:r>
              <a:rPr lang="en-GB" dirty="0"/>
              <a:t>A pessoa tem a </a:t>
            </a:r>
            <a:r>
              <a:rPr lang="en-GB" dirty="0" err="1"/>
              <a:t>oportunidade</a:t>
            </a:r>
            <a:r>
              <a:rPr lang="en-GB" dirty="0"/>
              <a:t> de </a:t>
            </a:r>
            <a:r>
              <a:rPr lang="en-GB" dirty="0" err="1"/>
              <a:t>escrever</a:t>
            </a:r>
            <a:r>
              <a:rPr lang="en-GB" dirty="0"/>
              <a:t> sua </a:t>
            </a:r>
            <a:r>
              <a:rPr lang="en-GB" dirty="0" err="1"/>
              <a:t>própria</a:t>
            </a:r>
            <a:r>
              <a:rPr lang="en-GB" dirty="0"/>
              <a:t> </a:t>
            </a:r>
            <a:r>
              <a:rPr lang="en-GB" dirty="0" err="1"/>
              <a:t>perspectiva</a:t>
            </a:r>
            <a:r>
              <a:rPr lang="en-GB" dirty="0"/>
              <a:t> </a:t>
            </a:r>
            <a:r>
              <a:rPr lang="en-GB" dirty="0" err="1"/>
              <a:t>pessoal</a:t>
            </a:r>
            <a:r>
              <a:rPr lang="en-GB" dirty="0"/>
              <a:t> sobre o </a:t>
            </a:r>
            <a:r>
              <a:rPr lang="en-GB" dirty="0" err="1"/>
              <a:t>incidente</a:t>
            </a:r>
            <a:r>
              <a:rPr lang="en-GB" dirty="0"/>
              <a:t> e sobre o que </a:t>
            </a:r>
            <a:r>
              <a:rPr lang="en-GB" dirty="0" err="1"/>
              <a:t>deve</a:t>
            </a:r>
            <a:r>
              <a:rPr lang="en-GB" dirty="0"/>
              <a:t> </a:t>
            </a:r>
            <a:r>
              <a:rPr lang="en-GB" dirty="0" err="1"/>
              <a:t>acontecer</a:t>
            </a:r>
            <a:r>
              <a:rPr lang="en-GB" dirty="0"/>
              <a:t> em </a:t>
            </a:r>
            <a:r>
              <a:rPr lang="en-GB" dirty="0" err="1"/>
              <a:t>situações</a:t>
            </a:r>
            <a:r>
              <a:rPr lang="en-GB" dirty="0"/>
              <a:t> </a:t>
            </a:r>
            <a:r>
              <a:rPr lang="en-GB" dirty="0" err="1"/>
              <a:t>semelhantes</a:t>
            </a:r>
            <a:r>
              <a:rPr lang="en-GB" dirty="0"/>
              <a:t> no </a:t>
            </a:r>
            <a:r>
              <a:rPr lang="en-GB" dirty="0" err="1"/>
              <a:t>futuro</a:t>
            </a:r>
            <a:r>
              <a:rPr lang="en-GB" dirty="0"/>
              <a:t>.</a:t>
            </a:r>
            <a:endParaRPr dirty="0"/>
          </a:p>
          <a:p>
            <a:pPr marL="285750" lvl="0" indent="-285750" algn="just" rtl="0">
              <a:lnSpc>
                <a:spcPct val="100000"/>
              </a:lnSpc>
              <a:spcBef>
                <a:spcPts val="600"/>
              </a:spcBef>
              <a:spcAft>
                <a:spcPts val="0"/>
              </a:spcAft>
              <a:buSzPts val="2200"/>
              <a:buChar char="•"/>
            </a:pPr>
            <a:r>
              <a:rPr lang="en-GB" sz="2000" dirty="0" err="1"/>
              <a:t>Além</a:t>
            </a:r>
            <a:r>
              <a:rPr lang="en-GB" sz="2000" dirty="0"/>
              <a:t> disso, uma </a:t>
            </a:r>
            <a:r>
              <a:rPr lang="en-GB" sz="2000" dirty="0" err="1"/>
              <a:t>revisão</a:t>
            </a:r>
            <a:r>
              <a:rPr lang="en-GB" sz="2000" dirty="0"/>
              <a:t> </a:t>
            </a:r>
            <a:r>
              <a:rPr lang="en-GB" sz="2000" dirty="0" err="1"/>
              <a:t>pós-incidente</a:t>
            </a:r>
            <a:r>
              <a:rPr lang="en-GB" sz="2000" dirty="0"/>
              <a:t> </a:t>
            </a:r>
            <a:r>
              <a:rPr lang="en-GB" sz="2000" dirty="0" err="1"/>
              <a:t>deve</a:t>
            </a:r>
            <a:r>
              <a:rPr lang="en-GB" sz="2000" dirty="0"/>
              <a:t> ser realizada logo </a:t>
            </a:r>
            <a:r>
              <a:rPr lang="en-GB" sz="2000" dirty="0" err="1"/>
              <a:t>após</a:t>
            </a:r>
            <a:r>
              <a:rPr lang="en-GB" sz="2000" dirty="0"/>
              <a:t> a crise. </a:t>
            </a:r>
            <a:endParaRPr sz="2000" dirty="0"/>
          </a:p>
          <a:p>
            <a:pPr marL="285750" lvl="0" indent="-285750" algn="just" rtl="0">
              <a:lnSpc>
                <a:spcPct val="100000"/>
              </a:lnSpc>
              <a:spcBef>
                <a:spcPts val="600"/>
              </a:spcBef>
              <a:spcAft>
                <a:spcPts val="0"/>
              </a:spcAft>
              <a:buSzPts val="2200"/>
              <a:buChar char="•"/>
            </a:pPr>
            <a:r>
              <a:rPr lang="en-GB" sz="2000" dirty="0" err="1"/>
              <a:t>Recomendações</a:t>
            </a:r>
            <a:r>
              <a:rPr lang="en-GB" sz="2000" dirty="0"/>
              <a:t> </a:t>
            </a:r>
            <a:r>
              <a:rPr lang="en-GB" sz="2000" dirty="0" err="1"/>
              <a:t>devem</a:t>
            </a:r>
            <a:r>
              <a:rPr lang="en-GB" sz="2000" dirty="0"/>
              <a:t> ser </a:t>
            </a:r>
            <a:r>
              <a:rPr lang="en-GB" sz="2000" dirty="0" err="1"/>
              <a:t>feitas</a:t>
            </a:r>
            <a:r>
              <a:rPr lang="en-GB" sz="2000" dirty="0"/>
              <a:t> como </a:t>
            </a:r>
            <a:r>
              <a:rPr lang="en-GB" sz="2000" dirty="0" err="1"/>
              <a:t>parte</a:t>
            </a:r>
            <a:r>
              <a:rPr lang="en-GB" sz="2000" dirty="0"/>
              <a:t> da </a:t>
            </a:r>
            <a:r>
              <a:rPr lang="en-GB" sz="2000" dirty="0" err="1"/>
              <a:t>revisão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Os resultados dessa </a:t>
            </a:r>
            <a:r>
              <a:rPr lang="en-GB" sz="2000" dirty="0" err="1"/>
              <a:t>revisão</a:t>
            </a:r>
            <a:r>
              <a:rPr lang="en-GB" sz="2000" dirty="0"/>
              <a:t> </a:t>
            </a:r>
            <a:r>
              <a:rPr lang="en-GB" sz="2000" dirty="0" err="1"/>
              <a:t>devem</a:t>
            </a:r>
            <a:r>
              <a:rPr lang="en-GB" sz="2000" dirty="0"/>
              <a:t> ser </a:t>
            </a:r>
            <a:r>
              <a:rPr lang="en-GB" sz="2000" dirty="0" err="1"/>
              <a:t>compartilhados</a:t>
            </a:r>
            <a:r>
              <a:rPr lang="en-GB" sz="2000" dirty="0"/>
              <a:t> com a equipe de atendimento e a </a:t>
            </a:r>
            <a:r>
              <a:rPr lang="en-GB" sz="2000" dirty="0" err="1"/>
              <a:t>gerência</a:t>
            </a:r>
            <a:r>
              <a:rPr lang="en-GB" sz="2000" dirty="0"/>
              <a:t> do </a:t>
            </a:r>
            <a:r>
              <a:rPr lang="en-GB" sz="2000" dirty="0" err="1"/>
              <a:t>serviço</a:t>
            </a:r>
            <a:r>
              <a:rPr lang="en-GB" sz="2000" dirty="0"/>
              <a:t>, </a:t>
            </a:r>
            <a:r>
              <a:rPr lang="en-GB" sz="2000" dirty="0" err="1"/>
              <a:t>conforme</a:t>
            </a:r>
            <a:r>
              <a:rPr lang="en-GB" sz="2000" dirty="0"/>
              <a:t> </a:t>
            </a:r>
            <a:r>
              <a:rPr lang="en-GB" sz="2000" dirty="0" err="1"/>
              <a:t>necessário</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1118" name="Google Shape;1118;p141"/>
          <p:cNvSpPr txBox="1">
            <a:spLocks noGrp="1"/>
          </p:cNvSpPr>
          <p:nvPr>
            <p:ph type="title"/>
          </p:nvPr>
        </p:nvSpPr>
        <p:spPr>
          <a:xfrm>
            <a:off x="417754" y="506412"/>
            <a:ext cx="1274960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 </a:t>
            </a:r>
            <a:r>
              <a:rPr lang="en-GB" dirty="0" err="1"/>
              <a:t>criação</a:t>
            </a:r>
            <a:r>
              <a:rPr lang="en-GB" dirty="0"/>
              <a:t> de </a:t>
            </a:r>
            <a:r>
              <a:rPr lang="en-GB" dirty="0" err="1"/>
              <a:t>uma</a:t>
            </a:r>
            <a:r>
              <a:rPr lang="en-GB" dirty="0"/>
              <a:t> equipe de </a:t>
            </a:r>
            <a:r>
              <a:rPr lang="en-GB" dirty="0" err="1"/>
              <a:t>resposta</a:t>
            </a:r>
            <a:r>
              <a:rPr lang="en-GB" dirty="0"/>
              <a:t> - 13</a:t>
            </a:r>
            <a:endParaRPr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142"/>
          <p:cNvSpPr txBox="1">
            <a:spLocks noGrp="1"/>
          </p:cNvSpPr>
          <p:nvPr>
            <p:ph type="body" idx="2"/>
          </p:nvPr>
        </p:nvSpPr>
        <p:spPr>
          <a:xfrm>
            <a:off x="507195" y="1511188"/>
            <a:ext cx="11174412" cy="2195398"/>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que </a:t>
            </a:r>
            <a:r>
              <a:rPr lang="en-GB" sz="2000" dirty="0" err="1"/>
              <a:t>pode</a:t>
            </a:r>
            <a:r>
              <a:rPr lang="en-GB" sz="2000" dirty="0"/>
              <a:t> ser </a:t>
            </a:r>
            <a:r>
              <a:rPr lang="en-GB" sz="2000" dirty="0" err="1"/>
              <a:t>feito</a:t>
            </a:r>
            <a:r>
              <a:rPr lang="en-GB" sz="2000" dirty="0"/>
              <a:t> para </a:t>
            </a:r>
            <a:r>
              <a:rPr lang="en-GB" sz="2000" dirty="0" err="1"/>
              <a:t>criar</a:t>
            </a:r>
            <a:r>
              <a:rPr lang="en-GB" sz="2000" dirty="0"/>
              <a:t> uma equipe de </a:t>
            </a:r>
            <a:r>
              <a:rPr lang="en-GB" sz="2000" dirty="0" err="1"/>
              <a:t>resposta</a:t>
            </a:r>
            <a:r>
              <a:rPr lang="en-GB" sz="2000" dirty="0"/>
              <a:t> no seu </a:t>
            </a:r>
            <a:r>
              <a:rPr lang="en-GB" sz="2000" dirty="0" err="1"/>
              <a:t>serviço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Quem</a:t>
            </a:r>
            <a:r>
              <a:rPr lang="en-GB" sz="2000" dirty="0"/>
              <a:t> você </a:t>
            </a:r>
            <a:r>
              <a:rPr lang="en-GB" sz="2000" dirty="0" err="1"/>
              <a:t>poderia</a:t>
            </a:r>
            <a:r>
              <a:rPr lang="en-GB" sz="2000" dirty="0"/>
              <a:t> </a:t>
            </a:r>
            <a:r>
              <a:rPr lang="en-GB" sz="2000" dirty="0" err="1"/>
              <a:t>envolver</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Como as pessoas que </a:t>
            </a:r>
            <a:r>
              <a:rPr lang="en-GB" sz="2000" dirty="0" err="1"/>
              <a:t>não</a:t>
            </a:r>
            <a:r>
              <a:rPr lang="en-GB" sz="2000" dirty="0"/>
              <a:t> são </a:t>
            </a:r>
            <a:r>
              <a:rPr lang="en-GB" sz="2000" dirty="0" err="1"/>
              <a:t>membros</a:t>
            </a:r>
            <a:r>
              <a:rPr lang="en-GB" sz="2000" dirty="0"/>
              <a:t> da equipe </a:t>
            </a:r>
            <a:r>
              <a:rPr lang="en-GB" sz="2000" dirty="0" err="1"/>
              <a:t>podem</a:t>
            </a:r>
            <a:r>
              <a:rPr lang="en-GB" sz="2000" dirty="0"/>
              <a:t> ser </a:t>
            </a:r>
            <a:r>
              <a:rPr lang="en-GB" sz="2000" dirty="0" err="1"/>
              <a:t>incluídas</a:t>
            </a:r>
            <a:r>
              <a:rPr lang="en-GB" sz="2000" dirty="0"/>
              <a:t> na equipe de </a:t>
            </a:r>
            <a:r>
              <a:rPr lang="en-GB" sz="2000" dirty="0" err="1"/>
              <a:t>resposta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Como você </a:t>
            </a:r>
            <a:r>
              <a:rPr lang="en-GB" sz="2000" dirty="0" err="1"/>
              <a:t>poderia</a:t>
            </a:r>
            <a:r>
              <a:rPr lang="en-GB" sz="2000" dirty="0"/>
              <a:t> </a:t>
            </a:r>
            <a:r>
              <a:rPr lang="en-GB" sz="2000" dirty="0" err="1"/>
              <a:t>organizar</a:t>
            </a:r>
            <a:r>
              <a:rPr lang="en-GB" sz="2000" dirty="0"/>
              <a:t> o </a:t>
            </a:r>
            <a:r>
              <a:rPr lang="en-GB" sz="2000" dirty="0" err="1"/>
              <a:t>treinamento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Se for </a:t>
            </a:r>
            <a:r>
              <a:rPr lang="en-GB" sz="2000" dirty="0" err="1"/>
              <a:t>necessário</a:t>
            </a:r>
            <a:r>
              <a:rPr lang="en-GB" sz="2000" dirty="0"/>
              <a:t> </a:t>
            </a:r>
            <a:r>
              <a:rPr lang="en-GB" sz="2000" dirty="0" err="1"/>
              <a:t>financiamento</a:t>
            </a:r>
            <a:r>
              <a:rPr lang="en-GB" sz="2000" dirty="0"/>
              <a:t>, como </a:t>
            </a:r>
            <a:r>
              <a:rPr lang="en-GB" sz="2000" dirty="0" err="1"/>
              <a:t>ele</a:t>
            </a:r>
            <a:r>
              <a:rPr lang="en-GB" sz="2000" dirty="0"/>
              <a:t> </a:t>
            </a:r>
            <a:r>
              <a:rPr lang="en-GB" sz="2000" dirty="0" err="1"/>
              <a:t>poderia</a:t>
            </a:r>
            <a:r>
              <a:rPr lang="en-GB" sz="2000" dirty="0"/>
              <a:t> ser </a:t>
            </a:r>
            <a:r>
              <a:rPr lang="en-GB" sz="2000" dirty="0" err="1"/>
              <a:t>obtido</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1125" name="Google Shape;1125;p142"/>
          <p:cNvSpPr txBox="1">
            <a:spLocks noGrp="1"/>
          </p:cNvSpPr>
          <p:nvPr>
            <p:ph type="title"/>
          </p:nvPr>
        </p:nvSpPr>
        <p:spPr>
          <a:xfrm>
            <a:off x="417754" y="506412"/>
            <a:ext cx="1140413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10.1: </a:t>
            </a:r>
            <a:r>
              <a:rPr lang="en-GB" dirty="0" err="1"/>
              <a:t>Criando</a:t>
            </a:r>
            <a:r>
              <a:rPr lang="en-GB" dirty="0"/>
              <a:t> uma equipe de </a:t>
            </a:r>
            <a:r>
              <a:rPr lang="en-GB" dirty="0" err="1"/>
              <a:t>resposta</a:t>
            </a:r>
            <a:r>
              <a:rPr lang="en-GB" dirty="0"/>
              <a:t> </a:t>
            </a:r>
            <a:endParaRPr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43"/>
          <p:cNvSpPr txBox="1">
            <a:spLocks noGrp="1"/>
          </p:cNvSpPr>
          <p:nvPr>
            <p:ph type="body" idx="2"/>
          </p:nvPr>
        </p:nvSpPr>
        <p:spPr>
          <a:xfrm>
            <a:off x="507195" y="1511188"/>
            <a:ext cx="11174412" cy="28158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500"/>
              <a:buNone/>
            </a:pPr>
            <a:r>
              <a:rPr lang="en-GB" sz="2500" b="1" i="1" dirty="0"/>
              <a:t>O que </a:t>
            </a:r>
            <a:r>
              <a:rPr lang="en-GB" sz="2500" b="1" i="1" dirty="0" err="1"/>
              <a:t>você</a:t>
            </a:r>
            <a:r>
              <a:rPr lang="en-GB" sz="2500" b="1" i="1" dirty="0"/>
              <a:t> </a:t>
            </a:r>
            <a:r>
              <a:rPr lang="en-GB" sz="2500" b="1" i="1" dirty="0" err="1"/>
              <a:t>pode</a:t>
            </a:r>
            <a:r>
              <a:rPr lang="en-GB" sz="2500" b="1" i="1" dirty="0"/>
              <a:t> </a:t>
            </a:r>
            <a:r>
              <a:rPr lang="en-GB" sz="2500" b="1" i="1" dirty="0" err="1"/>
              <a:t>fazer</a:t>
            </a:r>
            <a:r>
              <a:rPr lang="en-GB" sz="2500" b="1" i="1" dirty="0"/>
              <a:t> </a:t>
            </a:r>
            <a:r>
              <a:rPr lang="en-GB" sz="2500" b="1" i="1" dirty="0" err="1"/>
              <a:t>como</a:t>
            </a:r>
            <a:r>
              <a:rPr lang="en-GB" sz="2500" b="1" i="1" dirty="0"/>
              <a:t> </a:t>
            </a:r>
            <a:r>
              <a:rPr lang="en-GB" sz="2500" b="1" i="1" dirty="0" err="1"/>
              <a:t>indivíduo</a:t>
            </a:r>
            <a:r>
              <a:rPr lang="en-GB" sz="2500" b="1" i="1" dirty="0"/>
              <a:t> para </a:t>
            </a:r>
            <a:r>
              <a:rPr lang="en-GB" sz="2500" b="1" i="1" dirty="0" err="1"/>
              <a:t>ajudar</a:t>
            </a:r>
            <a:r>
              <a:rPr lang="en-GB" sz="2500" b="1" i="1" dirty="0"/>
              <a:t> a </a:t>
            </a:r>
            <a:r>
              <a:rPr lang="en-GB" sz="2500" b="1" i="1" dirty="0" err="1"/>
              <a:t>eliminar</a:t>
            </a:r>
            <a:r>
              <a:rPr lang="en-GB" sz="2500" b="1" i="1" dirty="0"/>
              <a:t> o </a:t>
            </a:r>
            <a:r>
              <a:rPr lang="en-GB" sz="2500" b="1" i="1" dirty="0" err="1"/>
              <a:t>uso</a:t>
            </a:r>
            <a:r>
              <a:rPr lang="en-GB" sz="2500" b="1" i="1" dirty="0"/>
              <a:t> de </a:t>
            </a:r>
            <a:r>
              <a:rPr lang="en-GB" sz="2500" b="1" i="1" dirty="0" err="1"/>
              <a:t>isolamento</a:t>
            </a:r>
            <a:r>
              <a:rPr lang="en-GB" sz="2500" b="1" i="1" dirty="0"/>
              <a:t> e </a:t>
            </a:r>
            <a:r>
              <a:rPr lang="en-GB" sz="2500" b="1" i="1" dirty="0" err="1"/>
              <a:t>contenção</a:t>
            </a:r>
            <a:r>
              <a:rPr lang="en-GB" sz="2500" b="1" i="1" dirty="0"/>
              <a:t> </a:t>
            </a:r>
            <a:r>
              <a:rPr lang="en-GB" sz="2500" b="1" i="1" dirty="0" err="1"/>
              <a:t>em</a:t>
            </a:r>
            <a:r>
              <a:rPr lang="en-GB" sz="2500" b="1" i="1" dirty="0"/>
              <a:t> </a:t>
            </a:r>
            <a:r>
              <a:rPr lang="en-GB" sz="2500" b="1" i="1" dirty="0" err="1"/>
              <a:t>seu</a:t>
            </a:r>
            <a:r>
              <a:rPr lang="en-GB" sz="2500" b="1" i="1" dirty="0"/>
              <a:t> </a:t>
            </a:r>
            <a:r>
              <a:rPr lang="en-GB" sz="2500" b="1" i="1" dirty="0" err="1"/>
              <a:t>serviço</a:t>
            </a:r>
            <a:r>
              <a:rPr lang="en-GB" sz="2500" b="1" i="1" dirty="0"/>
              <a:t>? </a:t>
            </a:r>
            <a:endParaRPr dirty="0"/>
          </a:p>
          <a:p>
            <a:pPr marL="0" lvl="0" indent="0" algn="ctr" rtl="0">
              <a:lnSpc>
                <a:spcPct val="100000"/>
              </a:lnSpc>
              <a:spcBef>
                <a:spcPts val="1200"/>
              </a:spcBef>
              <a:spcAft>
                <a:spcPts val="0"/>
              </a:spcAft>
              <a:buSzPts val="2500"/>
              <a:buNone/>
            </a:pPr>
            <a:endParaRPr sz="2500" b="1" i="1" dirty="0"/>
          </a:p>
          <a:p>
            <a:pPr marL="0" lvl="0" indent="0" algn="ctr">
              <a:spcBef>
                <a:spcPts val="1200"/>
              </a:spcBef>
              <a:buNone/>
            </a:pPr>
            <a:r>
              <a:rPr lang="en-GB" dirty="0"/>
              <a:t>(</a:t>
            </a:r>
            <a:r>
              <a:rPr lang="en-GB" dirty="0" err="1"/>
              <a:t>Você</a:t>
            </a:r>
            <a:r>
              <a:rPr lang="en-GB" dirty="0"/>
              <a:t> </a:t>
            </a:r>
            <a:r>
              <a:rPr lang="en-GB" dirty="0" err="1"/>
              <a:t>pode</a:t>
            </a:r>
            <a:r>
              <a:rPr lang="en-GB" dirty="0"/>
              <a:t> </a:t>
            </a:r>
            <a:r>
              <a:rPr lang="en-GB" dirty="0" err="1"/>
              <a:t>escrever</a:t>
            </a:r>
            <a:r>
              <a:rPr lang="en-GB" dirty="0"/>
              <a:t> </a:t>
            </a:r>
            <a:r>
              <a:rPr lang="en-GB" dirty="0" err="1"/>
              <a:t>sua</a:t>
            </a:r>
            <a:r>
              <a:rPr lang="en-GB" dirty="0"/>
              <a:t> </a:t>
            </a:r>
            <a:r>
              <a:rPr lang="en-GB" dirty="0" err="1"/>
              <a:t>resposta</a:t>
            </a:r>
            <a:r>
              <a:rPr lang="en-GB" dirty="0"/>
              <a:t> para </a:t>
            </a:r>
            <a:r>
              <a:rPr lang="en-GB" dirty="0" err="1"/>
              <a:t>discutir</a:t>
            </a:r>
            <a:r>
              <a:rPr lang="en-GB" dirty="0"/>
              <a:t> no </a:t>
            </a:r>
            <a:r>
              <a:rPr lang="en-GB" dirty="0" err="1"/>
              <a:t>próximo</a:t>
            </a:r>
            <a:r>
              <a:rPr lang="en-GB" dirty="0"/>
              <a:t> </a:t>
            </a:r>
            <a:r>
              <a:rPr lang="en-GB" dirty="0" err="1"/>
              <a:t>tema</a:t>
            </a:r>
            <a:r>
              <a:rPr lang="en-GB" dirty="0"/>
              <a:t> </a:t>
            </a:r>
            <a:r>
              <a:rPr lang="en-GB" dirty="0" err="1"/>
              <a:t>ou</a:t>
            </a:r>
            <a:r>
              <a:rPr lang="en-GB" dirty="0"/>
              <a:t> </a:t>
            </a:r>
            <a:r>
              <a:rPr lang="en-GB" dirty="0" err="1"/>
              <a:t>simplesmente</a:t>
            </a:r>
            <a:r>
              <a:rPr lang="en-GB" dirty="0"/>
              <a:t> </a:t>
            </a:r>
            <a:r>
              <a:rPr lang="en-GB" dirty="0" err="1"/>
              <a:t>pensar</a:t>
            </a:r>
            <a:r>
              <a:rPr lang="en-GB" dirty="0"/>
              <a:t> </a:t>
            </a:r>
            <a:r>
              <a:rPr lang="en-GB" dirty="0" err="1"/>
              <a:t>sobre</a:t>
            </a:r>
            <a:r>
              <a:rPr lang="en-GB" dirty="0"/>
              <a:t> </a:t>
            </a:r>
            <a:r>
              <a:rPr lang="en-GB" dirty="0" err="1"/>
              <a:t>suas</a:t>
            </a:r>
            <a:r>
              <a:rPr lang="en-GB" dirty="0"/>
              <a:t> </a:t>
            </a:r>
            <a:r>
              <a:rPr lang="en-GB" dirty="0" err="1"/>
              <a:t>respostas</a:t>
            </a:r>
            <a:r>
              <a:rPr lang="en-GB" dirty="0"/>
              <a:t>.)</a:t>
            </a:r>
            <a:endParaRPr dirty="0"/>
          </a:p>
          <a:p>
            <a:pPr marL="285750" lvl="0" indent="-146050" algn="l" rtl="0">
              <a:lnSpc>
                <a:spcPct val="100000"/>
              </a:lnSpc>
              <a:spcBef>
                <a:spcPts val="1200"/>
              </a:spcBef>
              <a:spcAft>
                <a:spcPts val="0"/>
              </a:spcAft>
              <a:buSzPts val="2200"/>
              <a:buNone/>
            </a:pPr>
            <a:endParaRPr dirty="0"/>
          </a:p>
          <a:p>
            <a:pPr marL="285750" lvl="0" indent="-146050" algn="l" rtl="0">
              <a:lnSpc>
                <a:spcPct val="100000"/>
              </a:lnSpc>
              <a:spcBef>
                <a:spcPts val="1200"/>
              </a:spcBef>
              <a:spcAft>
                <a:spcPts val="0"/>
              </a:spcAft>
              <a:buSzPts val="2200"/>
              <a:buNone/>
            </a:pPr>
            <a:endParaRPr dirty="0"/>
          </a:p>
        </p:txBody>
      </p:sp>
      <p:sp>
        <p:nvSpPr>
          <p:cNvPr id="1132" name="Google Shape;1132;p143"/>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a:t>
            </a:r>
            <a:r>
              <a:rPr lang="en-GB" dirty="0" err="1"/>
              <a:t>reflexivo</a:t>
            </a:r>
            <a:r>
              <a:rPr lang="en-GB" dirty="0"/>
              <a:t> </a:t>
            </a:r>
            <a:endParaRPr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144"/>
          <p:cNvSpPr txBox="1">
            <a:spLocks noGrp="1"/>
          </p:cNvSpPr>
          <p:nvPr>
            <p:ph type="title"/>
          </p:nvPr>
        </p:nvSpPr>
        <p:spPr>
          <a:xfrm>
            <a:off x="507206" y="2313946"/>
            <a:ext cx="11216708"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4000"/>
              <a:buFont typeface="Century Gothic"/>
              <a:buNone/>
            </a:pPr>
            <a:r>
              <a:rPr lang="en-GB" dirty="0"/>
              <a:t>Tema 11: </a:t>
            </a:r>
            <a:r>
              <a:rPr lang="en-GB" dirty="0" err="1"/>
              <a:t>Ação</a:t>
            </a:r>
            <a:r>
              <a:rPr lang="en-GB" dirty="0"/>
              <a:t> a ser </a:t>
            </a:r>
            <a:r>
              <a:rPr lang="en-GB" dirty="0" err="1"/>
              <a:t>tomada</a:t>
            </a:r>
            <a:r>
              <a:rPr lang="en-GB" dirty="0"/>
              <a:t> para </a:t>
            </a:r>
            <a:r>
              <a:rPr lang="en-GB" dirty="0" err="1"/>
              <a:t>eliminar</a:t>
            </a:r>
            <a:r>
              <a:rPr lang="en-GB" dirty="0"/>
              <a:t> </a:t>
            </a:r>
            <a:r>
              <a:rPr lang="en-GB" dirty="0" err="1"/>
              <a:t>isolamento</a:t>
            </a:r>
            <a:r>
              <a:rPr lang="en-GB" dirty="0"/>
              <a:t> e </a:t>
            </a:r>
            <a:r>
              <a:rPr lang="en-GB" dirty="0" err="1"/>
              <a:t>contenção</a:t>
            </a:r>
            <a:endParaRPr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145"/>
          <p:cNvSpPr txBox="1">
            <a:spLocks noGrp="1"/>
          </p:cNvSpPr>
          <p:nvPr>
            <p:ph type="body" idx="2"/>
          </p:nvPr>
        </p:nvSpPr>
        <p:spPr>
          <a:xfrm>
            <a:off x="508794" y="2119737"/>
            <a:ext cx="11174412" cy="2081098"/>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dirty="0"/>
          </a:p>
          <a:p>
            <a:pPr marL="285750" lvl="0" indent="-146050" algn="l" rtl="0">
              <a:lnSpc>
                <a:spcPct val="100000"/>
              </a:lnSpc>
              <a:spcBef>
                <a:spcPts val="1200"/>
              </a:spcBef>
              <a:spcAft>
                <a:spcPts val="0"/>
              </a:spcAft>
              <a:buSzPts val="2200"/>
              <a:buNone/>
            </a:pPr>
            <a:endParaRPr dirty="0"/>
          </a:p>
          <a:p>
            <a:pPr marL="0" lvl="0" indent="0" algn="ctr">
              <a:spcBef>
                <a:spcPts val="1200"/>
              </a:spcBef>
              <a:buSzPts val="2500"/>
              <a:buNone/>
            </a:pPr>
            <a:r>
              <a:rPr lang="en-GB" sz="2500" b="1" i="1" dirty="0"/>
              <a:t>Como o seu </a:t>
            </a:r>
            <a:r>
              <a:rPr lang="en-GB" sz="2500" b="1" i="1" dirty="0" err="1"/>
              <a:t>serviço</a:t>
            </a:r>
            <a:r>
              <a:rPr lang="en-GB" sz="2500" b="1" i="1" dirty="0"/>
              <a:t> </a:t>
            </a:r>
            <a:r>
              <a:rPr lang="en-GB" sz="2500" b="1" i="1" dirty="0" err="1"/>
              <a:t>atualmente</a:t>
            </a:r>
            <a:r>
              <a:rPr lang="en-GB" sz="2500" b="1" i="1" dirty="0"/>
              <a:t> </a:t>
            </a:r>
            <a:r>
              <a:rPr lang="en-GB" sz="2500" b="1" i="1" dirty="0" err="1"/>
              <a:t>situações</a:t>
            </a:r>
            <a:r>
              <a:rPr lang="en-GB" sz="2500" b="1" i="1" dirty="0"/>
              <a:t> de crise?</a:t>
            </a:r>
            <a:endParaRPr dirty="0"/>
          </a:p>
          <a:p>
            <a:pPr marL="285750" lvl="0" indent="-146050" algn="l" rtl="0">
              <a:lnSpc>
                <a:spcPct val="100000"/>
              </a:lnSpc>
              <a:spcBef>
                <a:spcPts val="1200"/>
              </a:spcBef>
              <a:spcAft>
                <a:spcPts val="0"/>
              </a:spcAft>
              <a:buSzPts val="2200"/>
              <a:buNone/>
            </a:pPr>
            <a:endParaRPr dirty="0"/>
          </a:p>
        </p:txBody>
      </p:sp>
      <p:sp>
        <p:nvSpPr>
          <p:cNvPr id="1145" name="Google Shape;1145;p145"/>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11.1: </a:t>
            </a:r>
            <a:r>
              <a:rPr lang="en-GB" dirty="0" err="1"/>
              <a:t>Práticas</a:t>
            </a:r>
            <a:r>
              <a:rPr lang="en-GB" dirty="0"/>
              <a:t> </a:t>
            </a:r>
            <a:r>
              <a:rPr lang="en-GB" dirty="0" err="1"/>
              <a:t>atuais</a:t>
            </a:r>
            <a:r>
              <a:rPr lang="en-GB" dirty="0"/>
              <a:t> para responder a </a:t>
            </a:r>
            <a:r>
              <a:rPr lang="en-GB" dirty="0" err="1"/>
              <a:t>situações</a:t>
            </a:r>
            <a:r>
              <a:rPr lang="en-GB" dirty="0"/>
              <a:t> </a:t>
            </a:r>
            <a:r>
              <a:rPr lang="en-GB" dirty="0" err="1"/>
              <a:t>tensas</a:t>
            </a:r>
            <a:r>
              <a:rPr lang="en-GB" dirty="0"/>
              <a:t> e </a:t>
            </a:r>
            <a:r>
              <a:rPr lang="en-GB" dirty="0" err="1"/>
              <a:t>conflituosas</a:t>
            </a:r>
            <a:r>
              <a:rPr lang="en-GB" dirty="0"/>
              <a:t> no </a:t>
            </a:r>
            <a:r>
              <a:rPr lang="en-GB" dirty="0" err="1"/>
              <a:t>serviço</a:t>
            </a:r>
            <a:endParaRPr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146"/>
          <p:cNvSpPr txBox="1">
            <a:spLocks noGrp="1"/>
          </p:cNvSpPr>
          <p:nvPr>
            <p:ph type="body" idx="2"/>
          </p:nvPr>
        </p:nvSpPr>
        <p:spPr>
          <a:xfrm>
            <a:off x="508794" y="2131674"/>
            <a:ext cx="11174412" cy="1721869"/>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dirty="0"/>
          </a:p>
          <a:p>
            <a:pPr marL="0" lvl="0" indent="0" algn="ctr" rtl="0">
              <a:lnSpc>
                <a:spcPct val="100000"/>
              </a:lnSpc>
              <a:spcBef>
                <a:spcPts val="1200"/>
              </a:spcBef>
              <a:spcAft>
                <a:spcPts val="0"/>
              </a:spcAft>
              <a:buSzPts val="2500"/>
              <a:buNone/>
            </a:pPr>
            <a:r>
              <a:rPr lang="en-GB" sz="2500" b="1" i="1" dirty="0"/>
              <a:t>Quais são </a:t>
            </a:r>
            <a:r>
              <a:rPr lang="en-GB" sz="2500" b="1" i="1" dirty="0" err="1"/>
              <a:t>algumas</a:t>
            </a:r>
            <a:r>
              <a:rPr lang="en-GB" sz="2500" b="1" i="1" dirty="0"/>
              <a:t> </a:t>
            </a:r>
            <a:r>
              <a:rPr lang="en-GB" sz="2500" b="1" i="1" dirty="0" err="1"/>
              <a:t>ações</a:t>
            </a:r>
            <a:r>
              <a:rPr lang="en-GB" sz="2500" b="1" i="1" dirty="0"/>
              <a:t> </a:t>
            </a:r>
            <a:r>
              <a:rPr lang="en-GB" sz="2500" b="1" i="1" dirty="0" err="1"/>
              <a:t>pessoais</a:t>
            </a:r>
            <a:r>
              <a:rPr lang="en-GB" sz="2500" b="1" i="1" dirty="0"/>
              <a:t> que </a:t>
            </a:r>
            <a:r>
              <a:rPr lang="en-GB" sz="2500" b="1" i="1" dirty="0" err="1"/>
              <a:t>podem</a:t>
            </a:r>
            <a:r>
              <a:rPr lang="en-GB" sz="2500" b="1" i="1" dirty="0"/>
              <a:t> ser </a:t>
            </a:r>
            <a:r>
              <a:rPr lang="en-GB" sz="2500" b="1" i="1" dirty="0" err="1"/>
              <a:t>tomadas</a:t>
            </a:r>
            <a:r>
              <a:rPr lang="en-GB" sz="2500" b="1" i="1" dirty="0"/>
              <a:t> para </a:t>
            </a:r>
            <a:r>
              <a:rPr lang="en-GB" sz="2500" b="1" i="1" dirty="0" err="1"/>
              <a:t>eliminar</a:t>
            </a:r>
            <a:r>
              <a:rPr lang="en-GB" sz="2500" b="1" i="1" dirty="0"/>
              <a:t> o </a:t>
            </a:r>
            <a:r>
              <a:rPr lang="en-GB" sz="2500" b="1" i="1" dirty="0" err="1"/>
              <a:t>uso</a:t>
            </a:r>
            <a:r>
              <a:rPr lang="en-GB" sz="2500" b="1" i="1" dirty="0"/>
              <a:t> de </a:t>
            </a:r>
            <a:r>
              <a:rPr lang="en-GB" sz="2500" b="1" i="1" dirty="0" err="1"/>
              <a:t>isolamento</a:t>
            </a:r>
            <a:r>
              <a:rPr lang="en-GB" sz="2500" b="1" i="1" dirty="0"/>
              <a:t> e </a:t>
            </a:r>
            <a:r>
              <a:rPr lang="en-GB" sz="2500" b="1" i="1" dirty="0" err="1"/>
              <a:t>contenção</a:t>
            </a:r>
            <a:r>
              <a:rPr lang="en-GB" sz="2500" b="1" i="1" dirty="0"/>
              <a:t> em </a:t>
            </a:r>
            <a:r>
              <a:rPr lang="en-GB" sz="2500" b="1" i="1" dirty="0" err="1"/>
              <a:t>serviços</a:t>
            </a:r>
            <a:r>
              <a:rPr lang="en-GB" sz="2500" b="1" i="1" dirty="0"/>
              <a:t> de saúde mental ou </a:t>
            </a:r>
            <a:r>
              <a:rPr lang="en-GB" sz="2500" b="1" i="1" dirty="0" err="1"/>
              <a:t>assistência</a:t>
            </a:r>
            <a:r>
              <a:rPr lang="en-GB" sz="2500" b="1" i="1" dirty="0"/>
              <a:t> social?</a:t>
            </a:r>
            <a:endParaRPr dirty="0"/>
          </a:p>
          <a:p>
            <a:pPr marL="285750" lvl="0" indent="-146050" algn="l" rtl="0">
              <a:lnSpc>
                <a:spcPct val="100000"/>
              </a:lnSpc>
              <a:spcBef>
                <a:spcPts val="1200"/>
              </a:spcBef>
              <a:spcAft>
                <a:spcPts val="0"/>
              </a:spcAft>
              <a:buSzPts val="2200"/>
              <a:buNone/>
            </a:pPr>
            <a:endParaRPr dirty="0"/>
          </a:p>
        </p:txBody>
      </p:sp>
      <p:sp>
        <p:nvSpPr>
          <p:cNvPr id="1152" name="Google Shape;1152;p146"/>
          <p:cNvSpPr txBox="1">
            <a:spLocks noGrp="1"/>
          </p:cNvSpPr>
          <p:nvPr>
            <p:ph type="title"/>
          </p:nvPr>
        </p:nvSpPr>
        <p:spPr>
          <a:xfrm>
            <a:off x="417754" y="506412"/>
            <a:ext cx="1153475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11.2: </a:t>
            </a:r>
            <a:r>
              <a:rPr lang="en-GB" dirty="0" err="1"/>
              <a:t>Ação</a:t>
            </a:r>
            <a:r>
              <a:rPr lang="en-GB" dirty="0"/>
              <a:t> </a:t>
            </a:r>
            <a:r>
              <a:rPr lang="en-GB" dirty="0" err="1"/>
              <a:t>pessoal</a:t>
            </a:r>
            <a:r>
              <a:rPr lang="en-GB" dirty="0"/>
              <a:t> para </a:t>
            </a:r>
            <a:r>
              <a:rPr lang="en-GB" dirty="0" err="1"/>
              <a:t>eliminar</a:t>
            </a:r>
            <a:r>
              <a:rPr lang="en-GB" dirty="0"/>
              <a:t> o </a:t>
            </a:r>
            <a:r>
              <a:rPr lang="en-GB" dirty="0" err="1"/>
              <a:t>isolamento</a:t>
            </a:r>
            <a:r>
              <a:rPr lang="en-GB" dirty="0"/>
              <a:t> e a </a:t>
            </a:r>
            <a:r>
              <a:rPr lang="en-GB" dirty="0" err="1"/>
              <a:t>contenção</a:t>
            </a:r>
            <a:r>
              <a:rPr lang="en-GB" dirty="0"/>
              <a:t> </a:t>
            </a:r>
            <a:endParaRPr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p147"/>
          <p:cNvSpPr txBox="1">
            <a:spLocks noGrp="1"/>
          </p:cNvSpPr>
          <p:nvPr>
            <p:ph type="body" idx="2"/>
          </p:nvPr>
        </p:nvSpPr>
        <p:spPr>
          <a:xfrm>
            <a:off x="508794" y="2066360"/>
            <a:ext cx="11174412" cy="3142455"/>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dirty="0"/>
          </a:p>
          <a:p>
            <a:pPr marL="0" lvl="0" indent="0" algn="ctr" rtl="0">
              <a:lnSpc>
                <a:spcPct val="100000"/>
              </a:lnSpc>
              <a:spcBef>
                <a:spcPts val="1200"/>
              </a:spcBef>
              <a:spcAft>
                <a:spcPts val="0"/>
              </a:spcAft>
              <a:buSzPts val="2500"/>
              <a:buNone/>
            </a:pPr>
            <a:r>
              <a:rPr lang="en-GB" sz="2500" b="1" i="1" dirty="0"/>
              <a:t>Quais são </a:t>
            </a:r>
            <a:r>
              <a:rPr lang="en-GB" sz="2500" b="1" i="1" dirty="0" err="1"/>
              <a:t>algumas</a:t>
            </a:r>
            <a:r>
              <a:rPr lang="en-GB" sz="2500" b="1" i="1" dirty="0"/>
              <a:t> das </a:t>
            </a:r>
            <a:r>
              <a:rPr lang="en-GB" sz="2500" b="1" i="1" dirty="0" err="1"/>
              <a:t>mudanças</a:t>
            </a:r>
            <a:r>
              <a:rPr lang="en-GB" sz="2500" b="1" i="1" dirty="0"/>
              <a:t> que </a:t>
            </a:r>
            <a:r>
              <a:rPr lang="en-GB" sz="2500" b="1" i="1" dirty="0" err="1"/>
              <a:t>podem</a:t>
            </a:r>
            <a:r>
              <a:rPr lang="en-GB" sz="2500" b="1" i="1" dirty="0"/>
              <a:t> ser </a:t>
            </a:r>
            <a:r>
              <a:rPr lang="en-GB" sz="2500" b="1" i="1" dirty="0" err="1"/>
              <a:t>implementadas</a:t>
            </a:r>
            <a:r>
              <a:rPr lang="en-GB" sz="2500" b="1" i="1" dirty="0"/>
              <a:t> no </a:t>
            </a:r>
            <a:r>
              <a:rPr lang="en-GB" sz="2500" b="1" i="1" dirty="0" err="1"/>
              <a:t>nível</a:t>
            </a:r>
            <a:r>
              <a:rPr lang="en-GB" sz="2500" b="1" i="1" dirty="0"/>
              <a:t> do </a:t>
            </a:r>
            <a:r>
              <a:rPr lang="en-GB" sz="2500" b="1" i="1" dirty="0" err="1"/>
              <a:t>serviço</a:t>
            </a:r>
            <a:r>
              <a:rPr lang="en-GB" sz="2500" b="1" i="1" dirty="0"/>
              <a:t> para </a:t>
            </a:r>
            <a:r>
              <a:rPr lang="en-GB" sz="2500" b="1" i="1" dirty="0" err="1"/>
              <a:t>eliminar</a:t>
            </a:r>
            <a:r>
              <a:rPr lang="en-GB" sz="2500" b="1" i="1" dirty="0"/>
              <a:t> </a:t>
            </a:r>
            <a:r>
              <a:rPr lang="en-GB" sz="2500" b="1" i="1" dirty="0" err="1"/>
              <a:t>práticas</a:t>
            </a:r>
            <a:r>
              <a:rPr lang="en-GB" sz="2500" b="1" i="1" dirty="0"/>
              <a:t> de </a:t>
            </a:r>
            <a:r>
              <a:rPr lang="en-GB" sz="2500" b="1" i="1" dirty="0" err="1"/>
              <a:t>isolamento</a:t>
            </a:r>
            <a:r>
              <a:rPr lang="en-GB" sz="2500" b="1" i="1" dirty="0"/>
              <a:t> e </a:t>
            </a:r>
            <a:r>
              <a:rPr lang="en-GB" sz="2500" b="1" i="1" dirty="0" err="1"/>
              <a:t>contenção</a:t>
            </a:r>
            <a:r>
              <a:rPr lang="en-GB" sz="2500" b="1" i="1" dirty="0"/>
              <a:t>?</a:t>
            </a:r>
            <a:endParaRPr dirty="0"/>
          </a:p>
          <a:p>
            <a:pPr marL="0" lvl="0" indent="0" algn="ctr" rtl="0">
              <a:lnSpc>
                <a:spcPct val="100000"/>
              </a:lnSpc>
              <a:spcBef>
                <a:spcPts val="1200"/>
              </a:spcBef>
              <a:spcAft>
                <a:spcPts val="0"/>
              </a:spcAft>
              <a:buSzPts val="2500"/>
              <a:buNone/>
            </a:pPr>
            <a:endParaRPr sz="2500" b="1" i="1" dirty="0"/>
          </a:p>
          <a:p>
            <a:pPr marL="0" lvl="0" indent="0" algn="ctr" rtl="0">
              <a:lnSpc>
                <a:spcPct val="100000"/>
              </a:lnSpc>
              <a:spcBef>
                <a:spcPts val="1200"/>
              </a:spcBef>
              <a:spcAft>
                <a:spcPts val="0"/>
              </a:spcAft>
              <a:buSzPts val="2500"/>
              <a:buNone/>
            </a:pPr>
            <a:r>
              <a:rPr lang="en-GB" sz="2500" b="1" i="1" dirty="0"/>
              <a:t>Que </a:t>
            </a:r>
            <a:r>
              <a:rPr lang="en-GB" sz="2500" b="1" i="1" dirty="0" err="1"/>
              <a:t>ações</a:t>
            </a:r>
            <a:r>
              <a:rPr lang="en-GB" sz="2500" b="1" i="1" dirty="0"/>
              <a:t> </a:t>
            </a:r>
            <a:r>
              <a:rPr lang="en-GB" sz="2500" b="1" i="1" dirty="0" err="1"/>
              <a:t>precisam</a:t>
            </a:r>
            <a:r>
              <a:rPr lang="en-GB" sz="2500" b="1" i="1" dirty="0"/>
              <a:t> ser </a:t>
            </a:r>
            <a:r>
              <a:rPr lang="en-GB" sz="2500" b="1" i="1" dirty="0" err="1"/>
              <a:t>tomadas</a:t>
            </a:r>
            <a:r>
              <a:rPr lang="en-GB" sz="2500" b="1" i="1" dirty="0"/>
              <a:t> para </a:t>
            </a:r>
            <a:r>
              <a:rPr lang="en-GB" sz="2500" b="1" i="1" dirty="0" err="1"/>
              <a:t>implementar</a:t>
            </a:r>
            <a:r>
              <a:rPr lang="en-GB" sz="2500" b="1" i="1" dirty="0"/>
              <a:t> essas </a:t>
            </a:r>
            <a:r>
              <a:rPr lang="en-GB" sz="2500" b="1" i="1" dirty="0" err="1"/>
              <a:t>mudanças</a:t>
            </a:r>
            <a:r>
              <a:rPr lang="en-GB" sz="2500" b="1" i="1" dirty="0"/>
              <a:t>?</a:t>
            </a:r>
            <a:endParaRPr dirty="0"/>
          </a:p>
          <a:p>
            <a:pPr marL="285750" lvl="0" indent="-146050" algn="l" rtl="0">
              <a:lnSpc>
                <a:spcPct val="100000"/>
              </a:lnSpc>
              <a:spcBef>
                <a:spcPts val="1200"/>
              </a:spcBef>
              <a:spcAft>
                <a:spcPts val="0"/>
              </a:spcAft>
              <a:buSzPts val="2200"/>
              <a:buNone/>
            </a:pPr>
            <a:endParaRPr dirty="0"/>
          </a:p>
        </p:txBody>
      </p:sp>
      <p:sp>
        <p:nvSpPr>
          <p:cNvPr id="1160" name="Google Shape;1160;p147"/>
          <p:cNvSpPr txBox="1">
            <a:spLocks noGrp="1"/>
          </p:cNvSpPr>
          <p:nvPr>
            <p:ph type="title"/>
          </p:nvPr>
        </p:nvSpPr>
        <p:spPr>
          <a:xfrm>
            <a:off x="417755" y="506412"/>
            <a:ext cx="1117441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11.3: </a:t>
            </a:r>
            <a:r>
              <a:rPr lang="en-GB" dirty="0" err="1"/>
              <a:t>Ação</a:t>
            </a:r>
            <a:r>
              <a:rPr lang="en-GB" dirty="0"/>
              <a:t> </a:t>
            </a:r>
            <a:r>
              <a:rPr lang="en-GB" dirty="0" err="1"/>
              <a:t>em</a:t>
            </a:r>
            <a:r>
              <a:rPr lang="en-GB" dirty="0"/>
              <a:t> </a:t>
            </a:r>
            <a:r>
              <a:rPr lang="en-GB" dirty="0" err="1"/>
              <a:t>nível</a:t>
            </a:r>
            <a:r>
              <a:rPr lang="en-GB" dirty="0"/>
              <a:t> do </a:t>
            </a:r>
            <a:r>
              <a:rPr lang="en-GB" dirty="0" err="1"/>
              <a:t>serviço</a:t>
            </a:r>
            <a:r>
              <a:rPr lang="en-GB" dirty="0"/>
              <a:t> para </a:t>
            </a:r>
            <a:r>
              <a:rPr lang="en-GB" dirty="0" err="1"/>
              <a:t>eliminar</a:t>
            </a:r>
            <a:r>
              <a:rPr lang="en-GB" dirty="0"/>
              <a:t> o </a:t>
            </a:r>
            <a:r>
              <a:rPr lang="en-GB" dirty="0" err="1"/>
              <a:t>isolamento</a:t>
            </a:r>
            <a:r>
              <a:rPr lang="en-GB" dirty="0"/>
              <a:t> e a </a:t>
            </a:r>
            <a:r>
              <a:rPr lang="en-GB" dirty="0" err="1"/>
              <a:t>contenção</a:t>
            </a:r>
            <a:r>
              <a:rPr lang="en-GB" dirty="0"/>
              <a:t> </a:t>
            </a:r>
            <a:endParaRPr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148"/>
          <p:cNvSpPr txBox="1">
            <a:spLocks noGrp="1"/>
          </p:cNvSpPr>
          <p:nvPr>
            <p:ph type="body" idx="2"/>
          </p:nvPr>
        </p:nvSpPr>
        <p:spPr>
          <a:xfrm>
            <a:off x="507195" y="1511188"/>
            <a:ext cx="11174412" cy="1656555"/>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dirty="0"/>
          </a:p>
          <a:p>
            <a:pPr marL="285750" lvl="0" indent="-285750" algn="just" rtl="0">
              <a:lnSpc>
                <a:spcPct val="100000"/>
              </a:lnSpc>
              <a:spcBef>
                <a:spcPts val="600"/>
              </a:spcBef>
              <a:spcAft>
                <a:spcPts val="0"/>
              </a:spcAft>
              <a:buSzPts val="2200"/>
              <a:buChar char="•"/>
            </a:pPr>
            <a:r>
              <a:rPr lang="en-GB" sz="2000" dirty="0"/>
              <a:t>As </a:t>
            </a:r>
            <a:r>
              <a:rPr lang="en-GB" sz="2000" dirty="0" err="1"/>
              <a:t>ações</a:t>
            </a:r>
            <a:r>
              <a:rPr lang="en-GB" sz="2000" dirty="0"/>
              <a:t> para </a:t>
            </a:r>
            <a:r>
              <a:rPr lang="en-GB" sz="2000" dirty="0" err="1"/>
              <a:t>eliminar</a:t>
            </a:r>
            <a:r>
              <a:rPr lang="en-GB" sz="2000" dirty="0"/>
              <a:t> o </a:t>
            </a:r>
            <a:r>
              <a:rPr lang="en-GB" sz="2000" dirty="0" err="1"/>
              <a:t>uso</a:t>
            </a:r>
            <a:r>
              <a:rPr lang="en-GB" sz="2000" dirty="0"/>
              <a:t> do </a:t>
            </a:r>
            <a:r>
              <a:rPr lang="en-GB" sz="2000" dirty="0" err="1"/>
              <a:t>isolamento</a:t>
            </a:r>
            <a:r>
              <a:rPr lang="en-GB" sz="2000" dirty="0"/>
              <a:t> e da </a:t>
            </a:r>
            <a:r>
              <a:rPr lang="en-GB" sz="2000" dirty="0" err="1"/>
              <a:t>contenção</a:t>
            </a:r>
            <a:r>
              <a:rPr lang="en-GB" sz="2000" dirty="0"/>
              <a:t> </a:t>
            </a:r>
            <a:r>
              <a:rPr lang="en-GB" sz="2000" dirty="0" err="1"/>
              <a:t>podem</a:t>
            </a:r>
            <a:r>
              <a:rPr lang="en-GB" sz="2000" dirty="0"/>
              <a:t> ser </a:t>
            </a:r>
            <a:r>
              <a:rPr lang="en-GB" sz="2000" dirty="0" err="1"/>
              <a:t>tomadas</a:t>
            </a:r>
            <a:r>
              <a:rPr lang="en-GB" sz="2000" dirty="0"/>
              <a:t> a </a:t>
            </a:r>
            <a:r>
              <a:rPr lang="en-GB" sz="2000" dirty="0" err="1"/>
              <a:t>nível</a:t>
            </a:r>
            <a:r>
              <a:rPr lang="en-GB" sz="2000" dirty="0"/>
              <a:t> individual e </a:t>
            </a:r>
            <a:r>
              <a:rPr lang="en-GB" sz="2000" dirty="0" err="1"/>
              <a:t>também</a:t>
            </a:r>
            <a:r>
              <a:rPr lang="en-GB" sz="2000" dirty="0"/>
              <a:t> a </a:t>
            </a:r>
            <a:r>
              <a:rPr lang="en-GB" sz="2000" u="sng" dirty="0" err="1"/>
              <a:t>nível</a:t>
            </a:r>
            <a:r>
              <a:rPr lang="en-GB" sz="2000" u="sng" dirty="0"/>
              <a:t> dos </a:t>
            </a:r>
            <a:r>
              <a:rPr lang="en-GB" sz="2000" u="sng" dirty="0" err="1"/>
              <a:t>serviços</a:t>
            </a:r>
            <a:r>
              <a:rPr lang="en-GB" sz="2000" u="sng" dirty="0"/>
              <a:t>, </a:t>
            </a:r>
            <a:r>
              <a:rPr lang="en-GB" sz="2000" dirty="0" err="1"/>
              <a:t>através</a:t>
            </a:r>
            <a:r>
              <a:rPr lang="en-GB" sz="2000" dirty="0"/>
              <a:t> de </a:t>
            </a:r>
            <a:r>
              <a:rPr lang="en-GB" sz="2000" dirty="0" err="1"/>
              <a:t>mudanças</a:t>
            </a:r>
            <a:r>
              <a:rPr lang="en-GB" sz="2000" dirty="0"/>
              <a:t> </a:t>
            </a:r>
            <a:r>
              <a:rPr lang="en-GB" sz="2000" dirty="0" err="1"/>
              <a:t>políticas</a:t>
            </a:r>
            <a:r>
              <a:rPr lang="en-GB" sz="2000" dirty="0"/>
              <a:t> e </a:t>
            </a:r>
            <a:r>
              <a:rPr lang="en-GB" sz="2000" dirty="0" err="1"/>
              <a:t>culturais</a:t>
            </a:r>
            <a:r>
              <a:rPr lang="en-GB" sz="2000" dirty="0"/>
              <a:t> </a:t>
            </a:r>
            <a:r>
              <a:rPr lang="en-GB" sz="2000" dirty="0" err="1"/>
              <a:t>nos</a:t>
            </a:r>
            <a:r>
              <a:rPr lang="en-GB" sz="2000" dirty="0"/>
              <a:t> </a:t>
            </a:r>
            <a:r>
              <a:rPr lang="en-GB" sz="2000" dirty="0" err="1"/>
              <a:t>serviços</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1167" name="Google Shape;1167;p148"/>
          <p:cNvSpPr txBox="1">
            <a:spLocks noGrp="1"/>
          </p:cNvSpPr>
          <p:nvPr>
            <p:ph type="title"/>
          </p:nvPr>
        </p:nvSpPr>
        <p:spPr>
          <a:xfrm>
            <a:off x="417755" y="506412"/>
            <a:ext cx="1117441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Ações</a:t>
            </a:r>
            <a:r>
              <a:rPr lang="en-GB" dirty="0"/>
              <a:t> </a:t>
            </a:r>
            <a:r>
              <a:rPr lang="en-GB" dirty="0" err="1"/>
              <a:t>em</a:t>
            </a:r>
            <a:r>
              <a:rPr lang="en-GB" dirty="0"/>
              <a:t> </a:t>
            </a:r>
            <a:r>
              <a:rPr lang="en-GB" dirty="0" err="1"/>
              <a:t>nível</a:t>
            </a:r>
            <a:r>
              <a:rPr lang="en-GB" dirty="0"/>
              <a:t> dos </a:t>
            </a:r>
            <a:r>
              <a:rPr lang="en-GB" dirty="0" err="1"/>
              <a:t>serviços</a:t>
            </a:r>
            <a:r>
              <a:rPr lang="en-GB" dirty="0"/>
              <a:t> para </a:t>
            </a:r>
            <a:r>
              <a:rPr lang="en-GB" dirty="0" err="1"/>
              <a:t>eliminar</a:t>
            </a:r>
            <a:r>
              <a:rPr lang="en-GB" dirty="0"/>
              <a:t> o </a:t>
            </a:r>
            <a:r>
              <a:rPr lang="en-GB" dirty="0" err="1"/>
              <a:t>isolamento</a:t>
            </a:r>
            <a:r>
              <a:rPr lang="en-GB" dirty="0"/>
              <a:t> e a </a:t>
            </a:r>
            <a:r>
              <a:rPr lang="en-GB" dirty="0" err="1"/>
              <a:t>contenção</a:t>
            </a:r>
            <a:r>
              <a:rPr lang="en-GB" dirty="0"/>
              <a:t> -1 </a:t>
            </a:r>
            <a:endParaRPr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149"/>
          <p:cNvSpPr txBox="1">
            <a:spLocks noGrp="1"/>
          </p:cNvSpPr>
          <p:nvPr>
            <p:ph type="body" idx="2"/>
          </p:nvPr>
        </p:nvSpPr>
        <p:spPr>
          <a:xfrm>
            <a:off x="508794" y="2131674"/>
            <a:ext cx="11174412" cy="1901484"/>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b="1" dirty="0" err="1"/>
              <a:t>Exemplos</a:t>
            </a:r>
            <a:r>
              <a:rPr lang="en-GB" sz="2000" b="1" dirty="0"/>
              <a:t> de </a:t>
            </a:r>
            <a:r>
              <a:rPr lang="en-GB" sz="2000" b="1" dirty="0" err="1"/>
              <a:t>ações</a:t>
            </a:r>
            <a:r>
              <a:rPr lang="en-GB" sz="2000" b="1" dirty="0"/>
              <a:t> ao </a:t>
            </a:r>
            <a:r>
              <a:rPr lang="en-GB" sz="2000" b="1" dirty="0" err="1"/>
              <a:t>nível</a:t>
            </a:r>
            <a:r>
              <a:rPr lang="en-GB" sz="2000" b="1" dirty="0"/>
              <a:t> dos </a:t>
            </a:r>
            <a:r>
              <a:rPr lang="en-GB" sz="2000" b="1" dirty="0" err="1"/>
              <a:t>serviços</a:t>
            </a:r>
            <a:r>
              <a:rPr lang="en-GB" sz="2000" b="1" dirty="0"/>
              <a:t> </a:t>
            </a:r>
            <a:r>
              <a:rPr lang="en-GB" sz="2000" b="1" dirty="0" err="1"/>
              <a:t>incluem</a:t>
            </a:r>
            <a:r>
              <a:rPr lang="en-GB" sz="2000" b="1" dirty="0"/>
              <a:t>:</a:t>
            </a:r>
            <a:endParaRPr sz="2000" dirty="0"/>
          </a:p>
          <a:p>
            <a:pPr marL="631825" lvl="2" indent="-285750" algn="just" rtl="0">
              <a:lnSpc>
                <a:spcPct val="100000"/>
              </a:lnSpc>
              <a:spcBef>
                <a:spcPts val="600"/>
              </a:spcBef>
              <a:spcAft>
                <a:spcPts val="0"/>
              </a:spcAft>
              <a:buSzPts val="2200"/>
              <a:buChar char="•"/>
            </a:pPr>
            <a:r>
              <a:rPr lang="en-GB" dirty="0" err="1"/>
              <a:t>Desenvolver</a:t>
            </a:r>
            <a:r>
              <a:rPr lang="en-GB" dirty="0"/>
              <a:t> uma </a:t>
            </a:r>
            <a:r>
              <a:rPr lang="en-GB" dirty="0" err="1"/>
              <a:t>política</a:t>
            </a:r>
            <a:r>
              <a:rPr lang="en-GB" dirty="0"/>
              <a:t> de </a:t>
            </a:r>
            <a:r>
              <a:rPr lang="en-GB" dirty="0" err="1"/>
              <a:t>serviços</a:t>
            </a:r>
            <a:r>
              <a:rPr lang="en-GB" dirty="0"/>
              <a:t> </a:t>
            </a:r>
            <a:r>
              <a:rPr lang="en-GB" dirty="0" err="1"/>
              <a:t>destinada</a:t>
            </a:r>
            <a:r>
              <a:rPr lang="en-GB" dirty="0"/>
              <a:t> a </a:t>
            </a:r>
            <a:r>
              <a:rPr lang="en-GB" dirty="0" err="1"/>
              <a:t>eliminar</a:t>
            </a:r>
            <a:r>
              <a:rPr lang="en-GB" dirty="0"/>
              <a:t> o </a:t>
            </a:r>
            <a:r>
              <a:rPr lang="en-GB" dirty="0" err="1"/>
              <a:t>uso</a:t>
            </a:r>
            <a:r>
              <a:rPr lang="en-GB" dirty="0"/>
              <a:t> de </a:t>
            </a:r>
            <a:r>
              <a:rPr lang="en-GB" dirty="0" err="1"/>
              <a:t>isolamento</a:t>
            </a:r>
            <a:r>
              <a:rPr lang="en-GB" dirty="0"/>
              <a:t> e </a:t>
            </a:r>
            <a:r>
              <a:rPr lang="en-GB" dirty="0" err="1"/>
              <a:t>contenção</a:t>
            </a:r>
            <a:r>
              <a:rPr lang="en-GB" dirty="0"/>
              <a:t>.</a:t>
            </a:r>
            <a:endParaRPr dirty="0"/>
          </a:p>
          <a:p>
            <a:pPr marL="631825" lvl="2" indent="-285750" algn="just" rtl="0">
              <a:lnSpc>
                <a:spcPct val="100000"/>
              </a:lnSpc>
              <a:spcBef>
                <a:spcPts val="600"/>
              </a:spcBef>
              <a:spcAft>
                <a:spcPts val="0"/>
              </a:spcAft>
              <a:buSzPts val="2200"/>
              <a:buChar char="•"/>
            </a:pPr>
            <a:r>
              <a:rPr lang="en-GB" dirty="0" err="1"/>
              <a:t>Estabelecer</a:t>
            </a:r>
            <a:r>
              <a:rPr lang="en-GB" dirty="0"/>
              <a:t> uma </a:t>
            </a:r>
            <a:r>
              <a:rPr lang="en-GB" dirty="0" err="1"/>
              <a:t>política</a:t>
            </a:r>
            <a:r>
              <a:rPr lang="en-GB" dirty="0"/>
              <a:t> de </a:t>
            </a:r>
            <a:r>
              <a:rPr lang="en-GB" dirty="0" err="1"/>
              <a:t>serviço</a:t>
            </a:r>
            <a:r>
              <a:rPr lang="en-GB" dirty="0"/>
              <a:t> para </a:t>
            </a:r>
            <a:r>
              <a:rPr lang="en-GB" dirty="0" err="1"/>
              <a:t>garantir</a:t>
            </a:r>
            <a:r>
              <a:rPr lang="en-GB" dirty="0"/>
              <a:t> que </a:t>
            </a:r>
            <a:r>
              <a:rPr lang="en-GB" dirty="0" err="1"/>
              <a:t>os</a:t>
            </a:r>
            <a:r>
              <a:rPr lang="en-GB" dirty="0"/>
              <a:t> </a:t>
            </a:r>
            <a:r>
              <a:rPr lang="en-GB" dirty="0" err="1"/>
              <a:t>funcionários</a:t>
            </a:r>
            <a:r>
              <a:rPr lang="en-GB" dirty="0"/>
              <a:t> </a:t>
            </a:r>
            <a:r>
              <a:rPr lang="en-GB" dirty="0" err="1"/>
              <a:t>não</a:t>
            </a:r>
            <a:r>
              <a:rPr lang="en-GB" dirty="0"/>
              <a:t> </a:t>
            </a:r>
            <a:r>
              <a:rPr lang="en-GB" dirty="0" err="1"/>
              <a:t>sejam</a:t>
            </a:r>
            <a:r>
              <a:rPr lang="en-GB" dirty="0"/>
              <a:t> </a:t>
            </a:r>
            <a:r>
              <a:rPr lang="en-GB" dirty="0" err="1"/>
              <a:t>responsabilizados</a:t>
            </a:r>
            <a:r>
              <a:rPr lang="en-GB" dirty="0"/>
              <a:t> ou </a:t>
            </a:r>
            <a:r>
              <a:rPr lang="en-GB" dirty="0" err="1"/>
              <a:t>responsabilizados</a:t>
            </a:r>
            <a:r>
              <a:rPr lang="en-GB" dirty="0"/>
              <a:t> </a:t>
            </a:r>
            <a:r>
              <a:rPr lang="en-GB" dirty="0" err="1"/>
              <a:t>quando</a:t>
            </a:r>
            <a:r>
              <a:rPr lang="en-GB" dirty="0"/>
              <a:t> </a:t>
            </a:r>
            <a:r>
              <a:rPr lang="en-GB" dirty="0" err="1"/>
              <a:t>ocorrerem</a:t>
            </a:r>
            <a:r>
              <a:rPr lang="en-GB" dirty="0"/>
              <a:t> </a:t>
            </a:r>
            <a:r>
              <a:rPr lang="en-GB" dirty="0" err="1"/>
              <a:t>acidentes</a:t>
            </a:r>
            <a:r>
              <a:rPr lang="en-GB" dirty="0"/>
              <a:t> ou </a:t>
            </a:r>
            <a:r>
              <a:rPr lang="en-GB" dirty="0" err="1"/>
              <a:t>incidentes</a:t>
            </a:r>
            <a:r>
              <a:rPr lang="en-GB" dirty="0"/>
              <a:t>, </a:t>
            </a:r>
            <a:r>
              <a:rPr lang="en-GB" dirty="0" err="1"/>
              <a:t>caso</a:t>
            </a:r>
            <a:r>
              <a:rPr lang="en-GB" dirty="0"/>
              <a:t> </a:t>
            </a:r>
            <a:r>
              <a:rPr lang="en-GB" dirty="0" err="1"/>
              <a:t>tenham</a:t>
            </a:r>
            <a:r>
              <a:rPr lang="en-GB" dirty="0"/>
              <a:t> </a:t>
            </a:r>
            <a:r>
              <a:rPr lang="en-GB" dirty="0" err="1"/>
              <a:t>seguido</a:t>
            </a:r>
            <a:r>
              <a:rPr lang="en-GB" dirty="0"/>
              <a:t> </a:t>
            </a:r>
            <a:r>
              <a:rPr lang="en-GB" dirty="0" err="1"/>
              <a:t>todas</a:t>
            </a:r>
            <a:r>
              <a:rPr lang="en-GB" dirty="0"/>
              <a:t> as </a:t>
            </a:r>
            <a:r>
              <a:rPr lang="en-GB" dirty="0" err="1"/>
              <a:t>estratégias</a:t>
            </a:r>
            <a:r>
              <a:rPr lang="en-GB" dirty="0"/>
              <a:t>, </a:t>
            </a:r>
            <a:r>
              <a:rPr lang="en-GB" dirty="0" err="1"/>
              <a:t>procedimentos</a:t>
            </a:r>
            <a:r>
              <a:rPr lang="en-GB" dirty="0"/>
              <a:t> e </a:t>
            </a:r>
            <a:r>
              <a:rPr lang="en-GB" dirty="0" err="1"/>
              <a:t>protocolos</a:t>
            </a:r>
            <a:r>
              <a:rPr lang="en-GB" dirty="0"/>
              <a:t> </a:t>
            </a:r>
            <a:r>
              <a:rPr lang="en-GB" dirty="0" err="1"/>
              <a:t>não</a:t>
            </a:r>
            <a:r>
              <a:rPr lang="en-GB" dirty="0"/>
              <a:t> </a:t>
            </a:r>
            <a:r>
              <a:rPr lang="en-GB" dirty="0" err="1"/>
              <a:t>coercitivos</a:t>
            </a:r>
            <a:r>
              <a:rPr lang="en-GB" dirty="0"/>
              <a:t> </a:t>
            </a:r>
            <a:r>
              <a:rPr lang="en-GB" dirty="0" err="1"/>
              <a:t>corretos</a:t>
            </a:r>
            <a:r>
              <a:rPr lang="en-GB" dirty="0"/>
              <a:t>.</a:t>
            </a:r>
            <a:endParaRPr dirty="0"/>
          </a:p>
          <a:p>
            <a:pPr marL="285750" lvl="0" indent="-146050" algn="l" rtl="0">
              <a:lnSpc>
                <a:spcPct val="100000"/>
              </a:lnSpc>
              <a:spcBef>
                <a:spcPts val="1200"/>
              </a:spcBef>
              <a:spcAft>
                <a:spcPts val="0"/>
              </a:spcAft>
              <a:buSzPts val="2200"/>
              <a:buNone/>
            </a:pPr>
            <a:endParaRPr dirty="0"/>
          </a:p>
        </p:txBody>
      </p:sp>
      <p:sp>
        <p:nvSpPr>
          <p:cNvPr id="1174" name="Google Shape;1174;p149"/>
          <p:cNvSpPr txBox="1">
            <a:spLocks noGrp="1"/>
          </p:cNvSpPr>
          <p:nvPr>
            <p:ph type="title"/>
          </p:nvPr>
        </p:nvSpPr>
        <p:spPr>
          <a:xfrm>
            <a:off x="417754" y="506412"/>
            <a:ext cx="1163273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Ações</a:t>
            </a:r>
            <a:r>
              <a:rPr lang="en-GB" dirty="0"/>
              <a:t> </a:t>
            </a:r>
            <a:r>
              <a:rPr lang="en-GB" dirty="0" err="1"/>
              <a:t>em</a:t>
            </a:r>
            <a:r>
              <a:rPr lang="en-GB" dirty="0"/>
              <a:t> </a:t>
            </a:r>
            <a:r>
              <a:rPr lang="en-GB" dirty="0" err="1"/>
              <a:t>nível</a:t>
            </a:r>
            <a:r>
              <a:rPr lang="en-GB" dirty="0"/>
              <a:t> dos </a:t>
            </a:r>
            <a:r>
              <a:rPr lang="en-GB" dirty="0" err="1"/>
              <a:t>serviços</a:t>
            </a:r>
            <a:r>
              <a:rPr lang="en-GB" dirty="0"/>
              <a:t> para </a:t>
            </a:r>
            <a:r>
              <a:rPr lang="en-GB" dirty="0" err="1"/>
              <a:t>eliminar</a:t>
            </a:r>
            <a:r>
              <a:rPr lang="en-GB" dirty="0"/>
              <a:t> o </a:t>
            </a:r>
            <a:r>
              <a:rPr lang="en-GB" dirty="0" err="1"/>
              <a:t>isolamento</a:t>
            </a:r>
            <a:r>
              <a:rPr lang="en-GB" dirty="0"/>
              <a:t> e a </a:t>
            </a:r>
            <a:r>
              <a:rPr lang="en-GB" dirty="0" err="1"/>
              <a:t>contenção</a:t>
            </a:r>
            <a:r>
              <a:rPr lang="en-GB" dirty="0"/>
              <a:t> -2</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body" idx="1"/>
          </p:nvPr>
        </p:nvSpPr>
        <p:spPr>
          <a:xfrm>
            <a:off x="508806" y="146117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Isolamento</a:t>
            </a:r>
            <a:r>
              <a:rPr lang="en-GB" dirty="0"/>
              <a:t>:</a:t>
            </a:r>
            <a:endParaRPr dirty="0"/>
          </a:p>
        </p:txBody>
      </p:sp>
      <p:sp>
        <p:nvSpPr>
          <p:cNvPr id="178" name="Google Shape;178;p15"/>
          <p:cNvSpPr txBox="1">
            <a:spLocks noGrp="1"/>
          </p:cNvSpPr>
          <p:nvPr>
            <p:ph type="body" idx="2"/>
          </p:nvPr>
        </p:nvSpPr>
        <p:spPr>
          <a:xfrm>
            <a:off x="508794" y="2343945"/>
            <a:ext cx="11174412" cy="1917812"/>
          </a:xfrm>
          <a:prstGeom prst="rect">
            <a:avLst/>
          </a:prstGeom>
          <a:noFill/>
          <a:ln>
            <a:noFill/>
          </a:ln>
        </p:spPr>
        <p:txBody>
          <a:bodyPr spcFirstLastPara="1" wrap="square" lIns="91425" tIns="45700" rIns="91425" bIns="45700" anchor="t" anchorCtr="0">
            <a:noAutofit/>
          </a:bodyPr>
          <a:lstStyle/>
          <a:p>
            <a:pPr marL="444500" lvl="1" indent="-285750" algn="just" rtl="0">
              <a:lnSpc>
                <a:spcPct val="100000"/>
              </a:lnSpc>
              <a:spcBef>
                <a:spcPts val="600"/>
              </a:spcBef>
              <a:spcAft>
                <a:spcPts val="0"/>
              </a:spcAft>
              <a:buSzPts val="2000"/>
              <a:buChar char="•"/>
            </a:pPr>
            <a:r>
              <a:rPr lang="en-GB" dirty="0"/>
              <a:t>O </a:t>
            </a:r>
            <a:r>
              <a:rPr lang="en-GB" dirty="0" err="1"/>
              <a:t>isolamento</a:t>
            </a:r>
            <a:r>
              <a:rPr lang="en-GB" dirty="0"/>
              <a:t> </a:t>
            </a:r>
            <a:r>
              <a:rPr lang="en-GB" dirty="0" err="1"/>
              <a:t>é</a:t>
            </a:r>
            <a:r>
              <a:rPr lang="en-GB" dirty="0"/>
              <a:t> </a:t>
            </a:r>
            <a:r>
              <a:rPr lang="en-GB" dirty="0" err="1"/>
              <a:t>amplamente</a:t>
            </a:r>
            <a:r>
              <a:rPr lang="en-GB" dirty="0"/>
              <a:t> </a:t>
            </a:r>
            <a:r>
              <a:rPr lang="en-GB" dirty="0" err="1"/>
              <a:t>definido</a:t>
            </a:r>
            <a:r>
              <a:rPr lang="en-GB" dirty="0"/>
              <a:t> </a:t>
            </a:r>
            <a:r>
              <a:rPr lang="en-GB" dirty="0" err="1"/>
              <a:t>como</a:t>
            </a:r>
            <a:r>
              <a:rPr lang="en-GB" dirty="0"/>
              <a:t> </a:t>
            </a:r>
            <a:r>
              <a:rPr lang="en-GB" dirty="0" err="1"/>
              <a:t>isolar</a:t>
            </a:r>
            <a:r>
              <a:rPr lang="en-GB" dirty="0"/>
              <a:t> um </a:t>
            </a:r>
            <a:r>
              <a:rPr lang="en-GB" dirty="0" err="1"/>
              <a:t>indivíduo</a:t>
            </a:r>
            <a:r>
              <a:rPr lang="en-GB" dirty="0"/>
              <a:t> dos outros, </a:t>
            </a:r>
            <a:r>
              <a:rPr lang="en-GB" dirty="0" err="1"/>
              <a:t>restringindo</a:t>
            </a:r>
            <a:r>
              <a:rPr lang="en-GB" dirty="0"/>
              <a:t> </a:t>
            </a:r>
            <a:r>
              <a:rPr lang="en-GB" dirty="0" err="1"/>
              <a:t>fisicamente</a:t>
            </a:r>
            <a:r>
              <a:rPr lang="en-GB" dirty="0"/>
              <a:t> a </a:t>
            </a:r>
            <a:r>
              <a:rPr lang="en-GB" dirty="0" err="1"/>
              <a:t>capacidade</a:t>
            </a:r>
            <a:r>
              <a:rPr lang="en-GB" dirty="0"/>
              <a:t> do </a:t>
            </a:r>
            <a:r>
              <a:rPr lang="en-GB" dirty="0" err="1"/>
              <a:t>indivíduo</a:t>
            </a:r>
            <a:r>
              <a:rPr lang="en-GB" dirty="0"/>
              <a:t> de </a:t>
            </a:r>
            <a:r>
              <a:rPr lang="en-GB" dirty="0" err="1"/>
              <a:t>deixar</a:t>
            </a:r>
            <a:r>
              <a:rPr lang="en-GB" dirty="0"/>
              <a:t> um </a:t>
            </a:r>
            <a:r>
              <a:rPr lang="en-GB" dirty="0" err="1"/>
              <a:t>espaço</a:t>
            </a:r>
            <a:r>
              <a:rPr lang="en-GB" dirty="0"/>
              <a:t> </a:t>
            </a:r>
            <a:r>
              <a:rPr lang="en-GB" dirty="0" err="1"/>
              <a:t>definido</a:t>
            </a:r>
            <a:r>
              <a:rPr lang="en-GB" dirty="0"/>
              <a:t> (</a:t>
            </a:r>
            <a:r>
              <a:rPr lang="en-GB" dirty="0" err="1"/>
              <a:t>confinamento</a:t>
            </a:r>
            <a:r>
              <a:rPr lang="en-GB" dirty="0"/>
              <a:t>). </a:t>
            </a:r>
          </a:p>
          <a:p>
            <a:pPr marL="444500" lvl="1" indent="-285750" algn="just" rtl="0">
              <a:lnSpc>
                <a:spcPct val="100000"/>
              </a:lnSpc>
              <a:spcBef>
                <a:spcPts val="600"/>
              </a:spcBef>
              <a:spcAft>
                <a:spcPts val="0"/>
              </a:spcAft>
              <a:buSzPts val="2000"/>
              <a:buChar char="•"/>
            </a:pPr>
            <a:r>
              <a:rPr lang="en-GB" dirty="0" err="1"/>
              <a:t>Isso</a:t>
            </a:r>
            <a:r>
              <a:rPr lang="en-GB" dirty="0"/>
              <a:t> </a:t>
            </a:r>
            <a:r>
              <a:rPr lang="en-GB" dirty="0" err="1"/>
              <a:t>pode</a:t>
            </a:r>
            <a:r>
              <a:rPr lang="en-GB" dirty="0"/>
              <a:t> ser </a:t>
            </a:r>
            <a:r>
              <a:rPr lang="en-GB" dirty="0" err="1"/>
              <a:t>feito</a:t>
            </a:r>
            <a:r>
              <a:rPr lang="en-GB" dirty="0"/>
              <a:t> </a:t>
            </a:r>
            <a:r>
              <a:rPr lang="en-GB" dirty="0" err="1"/>
              <a:t>trancando</a:t>
            </a:r>
            <a:r>
              <a:rPr lang="en-GB" dirty="0"/>
              <a:t> </a:t>
            </a:r>
            <a:r>
              <a:rPr lang="en-GB" dirty="0" err="1"/>
              <a:t>alguém</a:t>
            </a:r>
            <a:r>
              <a:rPr lang="en-GB" dirty="0"/>
              <a:t> </a:t>
            </a:r>
            <a:r>
              <a:rPr lang="en-GB" dirty="0" err="1"/>
              <a:t>em</a:t>
            </a:r>
            <a:r>
              <a:rPr lang="en-GB" dirty="0"/>
              <a:t> um </a:t>
            </a:r>
            <a:r>
              <a:rPr lang="en-GB" dirty="0" err="1"/>
              <a:t>espaço</a:t>
            </a:r>
            <a:r>
              <a:rPr lang="en-GB" dirty="0"/>
              <a:t> </a:t>
            </a:r>
            <a:r>
              <a:rPr lang="en-GB" dirty="0" err="1"/>
              <a:t>específico</a:t>
            </a:r>
            <a:r>
              <a:rPr lang="en-GB" dirty="0"/>
              <a:t> (</a:t>
            </a:r>
            <a:r>
              <a:rPr lang="en-GB" dirty="0" err="1"/>
              <a:t>por</a:t>
            </a:r>
            <a:r>
              <a:rPr lang="en-GB" dirty="0"/>
              <a:t> </a:t>
            </a:r>
            <a:r>
              <a:rPr lang="en-GB" dirty="0" err="1"/>
              <a:t>exemplo</a:t>
            </a:r>
            <a:r>
              <a:rPr lang="en-GB" dirty="0"/>
              <a:t>, sala, </a:t>
            </a:r>
            <a:r>
              <a:rPr lang="en-GB" dirty="0" err="1"/>
              <a:t>galpão</a:t>
            </a:r>
            <a:r>
              <a:rPr lang="en-GB" dirty="0"/>
              <a:t>, </a:t>
            </a:r>
            <a:r>
              <a:rPr lang="en-GB" dirty="0" err="1"/>
              <a:t>cela</a:t>
            </a:r>
            <a:r>
              <a:rPr lang="en-GB" dirty="0"/>
              <a:t>) </a:t>
            </a:r>
            <a:r>
              <a:rPr lang="en-GB" dirty="0" err="1"/>
              <a:t>ou</a:t>
            </a:r>
            <a:r>
              <a:rPr lang="en-GB" dirty="0"/>
              <a:t> </a:t>
            </a:r>
            <a:r>
              <a:rPr lang="en-GB" dirty="0" err="1"/>
              <a:t>contendo</a:t>
            </a:r>
            <a:r>
              <a:rPr lang="en-GB" dirty="0"/>
              <a:t>-o </a:t>
            </a:r>
            <a:r>
              <a:rPr lang="en-GB" dirty="0" err="1"/>
              <a:t>em</a:t>
            </a:r>
            <a:r>
              <a:rPr lang="en-GB" dirty="0"/>
              <a:t> </a:t>
            </a:r>
            <a:r>
              <a:rPr lang="en-GB" dirty="0" err="1"/>
              <a:t>uma</a:t>
            </a:r>
            <a:r>
              <a:rPr lang="en-GB" dirty="0"/>
              <a:t> </a:t>
            </a:r>
            <a:r>
              <a:rPr lang="en-GB" dirty="0" err="1"/>
              <a:t>área</a:t>
            </a:r>
            <a:r>
              <a:rPr lang="en-GB" dirty="0"/>
              <a:t> </a:t>
            </a:r>
            <a:r>
              <a:rPr lang="en-GB" dirty="0" err="1"/>
              <a:t>trancando</a:t>
            </a:r>
            <a:r>
              <a:rPr lang="en-GB" dirty="0"/>
              <a:t> as </a:t>
            </a:r>
            <a:r>
              <a:rPr lang="en-GB" dirty="0" err="1"/>
              <a:t>portas</a:t>
            </a:r>
            <a:r>
              <a:rPr lang="en-GB" dirty="0"/>
              <a:t> de </a:t>
            </a:r>
            <a:r>
              <a:rPr lang="en-GB" dirty="0" err="1"/>
              <a:t>acesso</a:t>
            </a:r>
            <a:r>
              <a:rPr lang="en-GB" dirty="0"/>
              <a:t>, </a:t>
            </a:r>
            <a:r>
              <a:rPr lang="en-GB" dirty="0" err="1"/>
              <a:t>informando</a:t>
            </a:r>
            <a:r>
              <a:rPr lang="en-GB" dirty="0"/>
              <a:t> que </a:t>
            </a:r>
            <a:r>
              <a:rPr lang="en-GB" dirty="0" err="1"/>
              <a:t>não</a:t>
            </a:r>
            <a:r>
              <a:rPr lang="en-GB" dirty="0"/>
              <a:t> </a:t>
            </a:r>
            <a:r>
              <a:rPr lang="en-GB" dirty="0" err="1"/>
              <a:t>tem</a:t>
            </a:r>
            <a:r>
              <a:rPr lang="en-GB" dirty="0"/>
              <a:t> </a:t>
            </a:r>
            <a:r>
              <a:rPr lang="en-GB" dirty="0" err="1"/>
              <a:t>permissão</a:t>
            </a:r>
            <a:r>
              <a:rPr lang="en-GB" dirty="0"/>
              <a:t> para </a:t>
            </a:r>
            <a:r>
              <a:rPr lang="en-GB" dirty="0" err="1"/>
              <a:t>sair</a:t>
            </a:r>
            <a:r>
              <a:rPr lang="en-GB" dirty="0"/>
              <a:t> dessa </a:t>
            </a:r>
            <a:r>
              <a:rPr lang="en-GB" dirty="0" err="1"/>
              <a:t>área</a:t>
            </a:r>
            <a:r>
              <a:rPr lang="en-GB" dirty="0"/>
              <a:t> </a:t>
            </a:r>
            <a:r>
              <a:rPr lang="en-GB" dirty="0" err="1"/>
              <a:t>ou</a:t>
            </a:r>
            <a:r>
              <a:rPr lang="en-GB" dirty="0"/>
              <a:t> </a:t>
            </a:r>
            <a:r>
              <a:rPr lang="en-GB" dirty="0" err="1"/>
              <a:t>ameaçando</a:t>
            </a:r>
            <a:r>
              <a:rPr lang="en-GB" dirty="0"/>
              <a:t> </a:t>
            </a:r>
            <a:r>
              <a:rPr lang="en-GB" dirty="0" err="1"/>
              <a:t>ou</a:t>
            </a:r>
            <a:r>
              <a:rPr lang="en-GB" dirty="0"/>
              <a:t> </a:t>
            </a:r>
            <a:r>
              <a:rPr lang="en-GB" dirty="0" err="1"/>
              <a:t>implicando</a:t>
            </a:r>
            <a:r>
              <a:rPr lang="en-GB" dirty="0"/>
              <a:t> </a:t>
            </a:r>
            <a:r>
              <a:rPr lang="en-GB" dirty="0" err="1"/>
              <a:t>consequências</a:t>
            </a:r>
            <a:r>
              <a:rPr lang="en-GB" dirty="0"/>
              <a:t> </a:t>
            </a:r>
            <a:r>
              <a:rPr lang="en-GB" dirty="0" err="1"/>
              <a:t>negativas</a:t>
            </a:r>
            <a:r>
              <a:rPr lang="en-GB" dirty="0"/>
              <a:t>, se o </a:t>
            </a:r>
            <a:r>
              <a:rPr lang="en-GB" dirty="0" err="1"/>
              <a:t>fizer</a:t>
            </a:r>
            <a:r>
              <a:rPr lang="en-GB" dirty="0"/>
              <a:t>. </a:t>
            </a:r>
          </a:p>
          <a:p>
            <a:pPr marL="285750" lvl="0" indent="-146050" algn="l" rtl="0">
              <a:lnSpc>
                <a:spcPct val="100000"/>
              </a:lnSpc>
              <a:spcBef>
                <a:spcPts val="1200"/>
              </a:spcBef>
              <a:spcAft>
                <a:spcPts val="0"/>
              </a:spcAft>
              <a:buSzPts val="2200"/>
              <a:buNone/>
            </a:pPr>
            <a:endParaRPr dirty="0"/>
          </a:p>
        </p:txBody>
      </p:sp>
      <p:sp>
        <p:nvSpPr>
          <p:cNvPr id="179" name="Google Shape;179;p15"/>
          <p:cNvSpPr txBox="1">
            <a:spLocks noGrp="1"/>
          </p:cNvSpPr>
          <p:nvPr>
            <p:ph type="title"/>
          </p:nvPr>
        </p:nvSpPr>
        <p:spPr>
          <a:xfrm>
            <a:off x="417754" y="506412"/>
            <a:ext cx="1177424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Formas de </a:t>
            </a:r>
            <a:r>
              <a:rPr lang="en-GB" dirty="0" err="1"/>
              <a:t>isolamento</a:t>
            </a:r>
            <a:r>
              <a:rPr lang="en-GB" dirty="0"/>
              <a:t> e </a:t>
            </a:r>
            <a:r>
              <a:rPr lang="en-GB" dirty="0" err="1"/>
              <a:t>contenção</a:t>
            </a:r>
            <a:r>
              <a:rPr lang="en-GB" dirty="0"/>
              <a:t> - 1</a:t>
            </a:r>
            <a:endParaRPr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150"/>
          <p:cNvSpPr txBox="1">
            <a:spLocks noGrp="1"/>
          </p:cNvSpPr>
          <p:nvPr>
            <p:ph type="body" idx="2"/>
          </p:nvPr>
        </p:nvSpPr>
        <p:spPr>
          <a:xfrm>
            <a:off x="508794" y="2327616"/>
            <a:ext cx="11174412" cy="3322069"/>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b="1" dirty="0" err="1"/>
              <a:t>Exemplos</a:t>
            </a:r>
            <a:r>
              <a:rPr lang="en-GB" sz="2000" b="1" dirty="0"/>
              <a:t> de </a:t>
            </a:r>
            <a:r>
              <a:rPr lang="en-GB" sz="2000" b="1" dirty="0" err="1"/>
              <a:t>ações</a:t>
            </a:r>
            <a:r>
              <a:rPr lang="en-GB" sz="2000" b="1" dirty="0"/>
              <a:t> no </a:t>
            </a:r>
            <a:r>
              <a:rPr lang="en-GB" sz="2000" b="1" dirty="0" err="1"/>
              <a:t>nível</a:t>
            </a:r>
            <a:r>
              <a:rPr lang="en-GB" sz="2000" b="1" dirty="0"/>
              <a:t> dos </a:t>
            </a:r>
            <a:r>
              <a:rPr lang="en-GB" sz="2000" b="1" dirty="0" err="1"/>
              <a:t>serviços</a:t>
            </a:r>
            <a:r>
              <a:rPr lang="en-GB" sz="2000" b="1" dirty="0"/>
              <a:t> (</a:t>
            </a:r>
            <a:r>
              <a:rPr lang="en-GB" sz="2000" b="1" dirty="0" err="1"/>
              <a:t>continuação</a:t>
            </a:r>
            <a:r>
              <a:rPr lang="en-GB" sz="2000" b="1" dirty="0"/>
              <a:t>):</a:t>
            </a:r>
            <a:endParaRPr sz="2000" dirty="0"/>
          </a:p>
          <a:p>
            <a:pPr marL="815975" lvl="3" indent="-285750" algn="just" rtl="0">
              <a:lnSpc>
                <a:spcPct val="100000"/>
              </a:lnSpc>
              <a:spcBef>
                <a:spcPts val="600"/>
              </a:spcBef>
              <a:spcAft>
                <a:spcPts val="0"/>
              </a:spcAft>
              <a:buSzPts val="2200"/>
              <a:buChar char="•"/>
            </a:pPr>
            <a:r>
              <a:rPr lang="en-GB" sz="2000" dirty="0"/>
              <a:t>Treine </a:t>
            </a:r>
            <a:r>
              <a:rPr lang="en-GB" sz="2000" dirty="0" err="1"/>
              <a:t>todos</a:t>
            </a:r>
            <a:r>
              <a:rPr lang="en-GB" sz="2000" dirty="0"/>
              <a:t> </a:t>
            </a:r>
            <a:r>
              <a:rPr lang="en-GB" sz="2000" dirty="0" err="1"/>
              <a:t>os</a:t>
            </a:r>
            <a:r>
              <a:rPr lang="en-GB" sz="2000" dirty="0"/>
              <a:t> </a:t>
            </a:r>
            <a:r>
              <a:rPr lang="en-GB" sz="2000" dirty="0" err="1"/>
              <a:t>funcionários</a:t>
            </a:r>
            <a:r>
              <a:rPr lang="en-GB" sz="2000" dirty="0"/>
              <a:t> em </a:t>
            </a:r>
            <a:r>
              <a:rPr lang="en-GB" sz="2000" dirty="0" err="1"/>
              <a:t>abordagens</a:t>
            </a:r>
            <a:r>
              <a:rPr lang="en-GB" sz="2000" dirty="0"/>
              <a:t> </a:t>
            </a:r>
            <a:r>
              <a:rPr lang="en-GB" sz="2000" dirty="0" err="1"/>
              <a:t>informadas</a:t>
            </a:r>
            <a:r>
              <a:rPr lang="en-GB" sz="2000" dirty="0"/>
              <a:t> sobre traumas e </a:t>
            </a:r>
            <a:r>
              <a:rPr lang="en-GB" sz="2000" dirty="0" err="1"/>
              <a:t>práticas</a:t>
            </a:r>
            <a:r>
              <a:rPr lang="en-GB" sz="2000" dirty="0"/>
              <a:t> </a:t>
            </a:r>
            <a:r>
              <a:rPr lang="en-GB" sz="2000" dirty="0" err="1"/>
              <a:t>orientadas</a:t>
            </a:r>
            <a:r>
              <a:rPr lang="en-GB" sz="2000" dirty="0"/>
              <a:t> para a </a:t>
            </a:r>
            <a:r>
              <a:rPr lang="en-GB" sz="2000" i="1" dirty="0"/>
              <a:t>recovery</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a:t>Treine </a:t>
            </a:r>
            <a:r>
              <a:rPr lang="en-GB" sz="2000" dirty="0" err="1"/>
              <a:t>todos</a:t>
            </a:r>
            <a:r>
              <a:rPr lang="en-GB" sz="2000" dirty="0"/>
              <a:t> </a:t>
            </a:r>
            <a:r>
              <a:rPr lang="en-GB" sz="2000" dirty="0" err="1"/>
              <a:t>os</a:t>
            </a:r>
            <a:r>
              <a:rPr lang="en-GB" sz="2000" dirty="0"/>
              <a:t> </a:t>
            </a:r>
            <a:r>
              <a:rPr lang="en-GB" sz="2000" dirty="0" err="1"/>
              <a:t>funcionários</a:t>
            </a:r>
            <a:r>
              <a:rPr lang="en-GB" sz="2000" dirty="0"/>
              <a:t> para </a:t>
            </a:r>
            <a:r>
              <a:rPr lang="en-GB" sz="2000" dirty="0" err="1"/>
              <a:t>evitar</a:t>
            </a:r>
            <a:r>
              <a:rPr lang="en-GB" sz="2000" dirty="0"/>
              <a:t> e responder a </a:t>
            </a:r>
            <a:r>
              <a:rPr lang="en-GB" sz="2000" dirty="0" err="1"/>
              <a:t>situações</a:t>
            </a:r>
            <a:r>
              <a:rPr lang="en-GB" sz="2000" dirty="0"/>
              <a:t> </a:t>
            </a:r>
            <a:r>
              <a:rPr lang="en-GB" sz="2000" dirty="0" err="1"/>
              <a:t>conflituosas</a:t>
            </a:r>
            <a:r>
              <a:rPr lang="en-GB" sz="2000" dirty="0"/>
              <a:t> </a:t>
            </a:r>
            <a:r>
              <a:rPr lang="en-GB" sz="2000" dirty="0" err="1"/>
              <a:t>tensas</a:t>
            </a:r>
            <a:r>
              <a:rPr lang="en-GB" sz="2000" dirty="0"/>
              <a:t>.</a:t>
            </a:r>
            <a:endParaRPr sz="2000" dirty="0"/>
          </a:p>
          <a:p>
            <a:pPr marL="815975" lvl="3" indent="-285750" algn="just">
              <a:spcBef>
                <a:spcPts val="600"/>
              </a:spcBef>
            </a:pPr>
            <a:r>
              <a:rPr lang="en-GB" sz="2000" dirty="0"/>
              <a:t>Avalie e </a:t>
            </a:r>
            <a:r>
              <a:rPr lang="en-GB" sz="2000" dirty="0" err="1"/>
              <a:t>debata</a:t>
            </a:r>
            <a:r>
              <a:rPr lang="en-GB" sz="2000" dirty="0"/>
              <a:t> com </a:t>
            </a:r>
            <a:r>
              <a:rPr lang="en-GB" sz="2000" dirty="0" err="1"/>
              <a:t>os</a:t>
            </a:r>
            <a:r>
              <a:rPr lang="en-GB" sz="2000" dirty="0"/>
              <a:t> </a:t>
            </a:r>
            <a:r>
              <a:rPr lang="en-GB" sz="2000" dirty="0" err="1"/>
              <a:t>funcionários</a:t>
            </a:r>
            <a:r>
              <a:rPr lang="en-GB" sz="2000" dirty="0"/>
              <a:t> o que está a </a:t>
            </a:r>
            <a:r>
              <a:rPr lang="en-GB" sz="2000" dirty="0" err="1"/>
              <a:t>funcionar</a:t>
            </a:r>
            <a:r>
              <a:rPr lang="en-GB" sz="2000" dirty="0"/>
              <a:t> e o que </a:t>
            </a:r>
            <a:r>
              <a:rPr lang="en-GB" sz="2000" dirty="0" err="1"/>
              <a:t>não</a:t>
            </a:r>
            <a:r>
              <a:rPr lang="en-GB" sz="2000" dirty="0"/>
              <a:t> está.</a:t>
            </a:r>
            <a:endParaRPr sz="2000" dirty="0"/>
          </a:p>
          <a:p>
            <a:pPr marL="815975" lvl="3" indent="-285750" algn="just" rtl="0">
              <a:lnSpc>
                <a:spcPct val="100000"/>
              </a:lnSpc>
              <a:spcBef>
                <a:spcPts val="600"/>
              </a:spcBef>
              <a:spcAft>
                <a:spcPts val="0"/>
              </a:spcAft>
              <a:buSzPts val="2200"/>
              <a:buChar char="•"/>
            </a:pPr>
            <a:r>
              <a:rPr lang="en-GB" sz="2000" dirty="0" err="1"/>
              <a:t>Estabeleça</a:t>
            </a:r>
            <a:r>
              <a:rPr lang="en-GB" sz="2000" dirty="0"/>
              <a:t> </a:t>
            </a:r>
            <a:r>
              <a:rPr lang="en-GB" sz="2000" dirty="0" err="1"/>
              <a:t>uma</a:t>
            </a:r>
            <a:r>
              <a:rPr lang="en-GB" sz="2000" dirty="0"/>
              <a:t> sala de </a:t>
            </a:r>
            <a:r>
              <a:rPr lang="en-GB" sz="2000" dirty="0" err="1"/>
              <a:t>acolhimento</a:t>
            </a:r>
            <a:r>
              <a:rPr lang="en-GB" sz="2000" dirty="0"/>
              <a:t> </a:t>
            </a:r>
            <a:r>
              <a:rPr lang="en-GB" sz="2000" dirty="0" err="1"/>
              <a:t>dentro</a:t>
            </a:r>
            <a:r>
              <a:rPr lang="en-GB" sz="2000" dirty="0"/>
              <a:t> do </a:t>
            </a:r>
            <a:r>
              <a:rPr lang="en-GB" sz="2000" dirty="0" err="1"/>
              <a:t>serviço</a:t>
            </a:r>
            <a:r>
              <a:rPr lang="en-GB" sz="2000" dirty="0"/>
              <a:t>.</a:t>
            </a:r>
            <a:endParaRPr sz="2000" dirty="0"/>
          </a:p>
          <a:p>
            <a:pPr marL="815975" lvl="3" indent="-285750" algn="just">
              <a:spcBef>
                <a:spcPts val="600"/>
              </a:spcBef>
            </a:pPr>
            <a:r>
              <a:rPr lang="en-GB" sz="2000" dirty="0"/>
              <a:t>Revise e </a:t>
            </a:r>
            <a:r>
              <a:rPr lang="en-GB" sz="2000" dirty="0" err="1"/>
              <a:t>discuta</a:t>
            </a:r>
            <a:r>
              <a:rPr lang="en-GB" sz="2000" dirty="0"/>
              <a:t> </a:t>
            </a:r>
            <a:r>
              <a:rPr lang="en-GB" sz="2000" dirty="0" err="1"/>
              <a:t>regularmente</a:t>
            </a:r>
            <a:r>
              <a:rPr lang="en-GB" sz="2000" dirty="0"/>
              <a:t> </a:t>
            </a:r>
            <a:r>
              <a:rPr lang="en-GB" sz="2000" dirty="0" err="1"/>
              <a:t>os</a:t>
            </a:r>
            <a:r>
              <a:rPr lang="en-GB" sz="2000" dirty="0"/>
              <a:t> dados sobre </a:t>
            </a:r>
            <a:r>
              <a:rPr lang="en-GB" sz="2000" dirty="0" err="1"/>
              <a:t>isolamento</a:t>
            </a:r>
            <a:r>
              <a:rPr lang="en-GB" sz="2000" dirty="0"/>
              <a:t> e </a:t>
            </a:r>
            <a:r>
              <a:rPr lang="en-GB" sz="2000" dirty="0" err="1"/>
              <a:t>contenção</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1181" name="Google Shape;1181;p150"/>
          <p:cNvSpPr txBox="1">
            <a:spLocks noGrp="1"/>
          </p:cNvSpPr>
          <p:nvPr>
            <p:ph type="title"/>
          </p:nvPr>
        </p:nvSpPr>
        <p:spPr>
          <a:xfrm>
            <a:off x="417754" y="506412"/>
            <a:ext cx="1140413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Ações</a:t>
            </a:r>
            <a:r>
              <a:rPr lang="en-GB" dirty="0"/>
              <a:t> </a:t>
            </a:r>
            <a:r>
              <a:rPr lang="en-GB" dirty="0" err="1"/>
              <a:t>em</a:t>
            </a:r>
            <a:r>
              <a:rPr lang="en-GB" dirty="0"/>
              <a:t> </a:t>
            </a:r>
            <a:r>
              <a:rPr lang="en-GB" dirty="0" err="1"/>
              <a:t>nível</a:t>
            </a:r>
            <a:r>
              <a:rPr lang="en-GB" dirty="0"/>
              <a:t> do </a:t>
            </a:r>
            <a:r>
              <a:rPr lang="en-GB" dirty="0" err="1"/>
              <a:t>serviço</a:t>
            </a:r>
            <a:r>
              <a:rPr lang="en-GB" dirty="0"/>
              <a:t> para </a:t>
            </a:r>
            <a:r>
              <a:rPr lang="en-GB" dirty="0" err="1"/>
              <a:t>eliminar</a:t>
            </a:r>
            <a:r>
              <a:rPr lang="en-GB" dirty="0"/>
              <a:t> o </a:t>
            </a:r>
            <a:r>
              <a:rPr lang="en-GB" dirty="0" err="1"/>
              <a:t>isolamento</a:t>
            </a:r>
            <a:r>
              <a:rPr lang="en-GB" dirty="0"/>
              <a:t> e a </a:t>
            </a:r>
            <a:r>
              <a:rPr lang="en-GB" dirty="0" err="1"/>
              <a:t>contenção</a:t>
            </a:r>
            <a:r>
              <a:rPr lang="en-GB" dirty="0"/>
              <a:t> -3</a:t>
            </a:r>
            <a:endParaRPr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151"/>
          <p:cNvSpPr txBox="1">
            <a:spLocks noGrp="1"/>
          </p:cNvSpPr>
          <p:nvPr>
            <p:ph type="body" idx="1"/>
          </p:nvPr>
        </p:nvSpPr>
        <p:spPr>
          <a:xfrm>
            <a:off x="507195" y="2027640"/>
            <a:ext cx="11174400" cy="360000"/>
          </a:xfrm>
          <a:prstGeom prst="rect">
            <a:avLst/>
          </a:prstGeom>
          <a:noFill/>
          <a:ln>
            <a:noFill/>
          </a:ln>
        </p:spPr>
        <p:txBody>
          <a:bodyPr spcFirstLastPara="1" wrap="square" lIns="0" tIns="0" rIns="0" bIns="0" anchor="b" anchorCtr="0">
            <a:noAutofit/>
          </a:bodyPr>
          <a:lstStyle/>
          <a:p>
            <a:r>
              <a:rPr lang="pt-BR" dirty="0"/>
              <a:t>O Sistema Hospitalar Estadual da Pensilvânia - Programa de Redução do Isolamento e Contenções </a:t>
            </a:r>
          </a:p>
        </p:txBody>
      </p:sp>
      <p:sp>
        <p:nvSpPr>
          <p:cNvPr id="1188" name="Google Shape;1188;p151"/>
          <p:cNvSpPr txBox="1">
            <a:spLocks noGrp="1"/>
          </p:cNvSpPr>
          <p:nvPr>
            <p:ph type="body" idx="2"/>
          </p:nvPr>
        </p:nvSpPr>
        <p:spPr>
          <a:xfrm>
            <a:off x="877417" y="2387640"/>
            <a:ext cx="10144370" cy="4222145"/>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110000"/>
              </a:lnSpc>
              <a:spcBef>
                <a:spcPts val="600"/>
              </a:spcBef>
              <a:spcAft>
                <a:spcPts val="0"/>
              </a:spcAft>
              <a:buSzPct val="100000"/>
              <a:buNone/>
            </a:pPr>
            <a:r>
              <a:rPr lang="en-GB" sz="2000" dirty="0"/>
              <a:t>Na </a:t>
            </a:r>
            <a:r>
              <a:rPr lang="en-GB" sz="2000" dirty="0" err="1"/>
              <a:t>década</a:t>
            </a:r>
            <a:r>
              <a:rPr lang="en-GB" sz="2000" dirty="0"/>
              <a:t> de 1990, o Departamento de Bem-Estar Público da </a:t>
            </a:r>
            <a:r>
              <a:rPr lang="en-GB" sz="2000" dirty="0" err="1"/>
              <a:t>Pensilvânia</a:t>
            </a:r>
            <a:r>
              <a:rPr lang="en-GB" sz="2000" dirty="0"/>
              <a:t> </a:t>
            </a:r>
            <a:r>
              <a:rPr lang="en-GB" sz="2000" dirty="0" err="1"/>
              <a:t>instituiu</a:t>
            </a:r>
            <a:r>
              <a:rPr lang="en-GB" sz="2000" dirty="0"/>
              <a:t> um </a:t>
            </a:r>
            <a:r>
              <a:rPr lang="en-GB" sz="2000" dirty="0" err="1"/>
              <a:t>programa</a:t>
            </a:r>
            <a:r>
              <a:rPr lang="en-GB" sz="2000" dirty="0"/>
              <a:t> </a:t>
            </a:r>
            <a:r>
              <a:rPr lang="en-GB" sz="2000" dirty="0" err="1"/>
              <a:t>ativo</a:t>
            </a:r>
            <a:r>
              <a:rPr lang="en-GB" sz="2000" dirty="0"/>
              <a:t> para </a:t>
            </a:r>
            <a:r>
              <a:rPr lang="en-GB" sz="2000" dirty="0" err="1"/>
              <a:t>reduzir</a:t>
            </a:r>
            <a:r>
              <a:rPr lang="en-GB" sz="2000" dirty="0"/>
              <a:t> e, </a:t>
            </a:r>
            <a:r>
              <a:rPr lang="en-GB" sz="2000" dirty="0" err="1"/>
              <a:t>finalmente</a:t>
            </a:r>
            <a:r>
              <a:rPr lang="en-GB" sz="2000" dirty="0"/>
              <a:t>, </a:t>
            </a:r>
            <a:r>
              <a:rPr lang="en-GB" sz="2000" dirty="0" err="1"/>
              <a:t>eliminar</a:t>
            </a:r>
            <a:r>
              <a:rPr lang="en-GB" sz="2000" dirty="0"/>
              <a:t> o </a:t>
            </a:r>
            <a:r>
              <a:rPr lang="en-GB" sz="2000" dirty="0" err="1"/>
              <a:t>isolamento</a:t>
            </a:r>
            <a:r>
              <a:rPr lang="en-GB" sz="2000" dirty="0"/>
              <a:t> e a </a:t>
            </a:r>
            <a:r>
              <a:rPr lang="en-GB" sz="2000" dirty="0" err="1"/>
              <a:t>contenção</a:t>
            </a:r>
            <a:r>
              <a:rPr lang="en-GB" sz="2000" dirty="0"/>
              <a:t> </a:t>
            </a:r>
            <a:r>
              <a:rPr lang="en-GB" sz="2000" dirty="0" err="1"/>
              <a:t>em</a:t>
            </a:r>
            <a:r>
              <a:rPr lang="en-GB" sz="2000" dirty="0"/>
              <a:t> </a:t>
            </a:r>
            <a:r>
              <a:rPr lang="en-GB" sz="2000" dirty="0" err="1"/>
              <a:t>serviços</a:t>
            </a:r>
            <a:r>
              <a:rPr lang="en-GB" sz="2000" dirty="0"/>
              <a:t> de </a:t>
            </a:r>
            <a:r>
              <a:rPr lang="en-GB" sz="2000" dirty="0" err="1"/>
              <a:t>saúde</a:t>
            </a:r>
            <a:r>
              <a:rPr lang="en-GB" sz="2000" dirty="0"/>
              <a:t> mental e </a:t>
            </a:r>
            <a:r>
              <a:rPr lang="en-GB" sz="2000" dirty="0" err="1"/>
              <a:t>hospitais</a:t>
            </a:r>
            <a:r>
              <a:rPr lang="en-GB" sz="2000" dirty="0"/>
              <a:t> de </a:t>
            </a:r>
            <a:r>
              <a:rPr lang="en-GB" sz="2000" dirty="0" err="1"/>
              <a:t>custódia</a:t>
            </a:r>
            <a:r>
              <a:rPr lang="en-GB" sz="2000" dirty="0"/>
              <a:t>. Todos </a:t>
            </a:r>
            <a:r>
              <a:rPr lang="en-GB" sz="2000" dirty="0" err="1"/>
              <a:t>os</a:t>
            </a:r>
            <a:r>
              <a:rPr lang="en-GB" sz="2000" dirty="0"/>
              <a:t> </a:t>
            </a:r>
            <a:r>
              <a:rPr lang="en-GB" sz="2000" dirty="0" err="1"/>
              <a:t>hospitais</a:t>
            </a:r>
            <a:r>
              <a:rPr lang="en-GB" sz="2000" dirty="0"/>
              <a:t> </a:t>
            </a:r>
            <a:r>
              <a:rPr lang="en-GB" sz="2000" dirty="0" err="1"/>
              <a:t>estão</a:t>
            </a:r>
            <a:r>
              <a:rPr lang="en-GB" sz="2000" dirty="0"/>
              <a:t> </a:t>
            </a:r>
            <a:r>
              <a:rPr lang="en-GB" sz="2000" dirty="0" err="1"/>
              <a:t>isentos</a:t>
            </a:r>
            <a:r>
              <a:rPr lang="en-GB" sz="2000" dirty="0"/>
              <a:t> de </a:t>
            </a:r>
            <a:r>
              <a:rPr lang="en-GB" sz="2000" dirty="0" err="1"/>
              <a:t>isolamento</a:t>
            </a:r>
            <a:r>
              <a:rPr lang="en-GB" sz="2000" dirty="0"/>
              <a:t> </a:t>
            </a:r>
            <a:r>
              <a:rPr lang="en-GB" sz="2000" dirty="0" err="1"/>
              <a:t>há</a:t>
            </a:r>
            <a:r>
              <a:rPr lang="en-GB" sz="2000" dirty="0"/>
              <a:t> </a:t>
            </a:r>
            <a:r>
              <a:rPr lang="en-GB" sz="2000" dirty="0" err="1"/>
              <a:t>vários</a:t>
            </a:r>
            <a:r>
              <a:rPr lang="en-GB" sz="2000" dirty="0"/>
              <a:t> </a:t>
            </a:r>
            <a:r>
              <a:rPr lang="en-GB" sz="2000" dirty="0" err="1"/>
              <a:t>anos</a:t>
            </a:r>
            <a:r>
              <a:rPr lang="en-GB" sz="2000" dirty="0"/>
              <a:t> e </a:t>
            </a:r>
            <a:r>
              <a:rPr lang="en-GB" sz="2000" dirty="0" err="1"/>
              <a:t>estão</a:t>
            </a:r>
            <a:r>
              <a:rPr lang="en-GB" sz="2000" dirty="0"/>
              <a:t> se </a:t>
            </a:r>
            <a:r>
              <a:rPr lang="en-GB" sz="2000" dirty="0" err="1"/>
              <a:t>aproximando</a:t>
            </a:r>
            <a:r>
              <a:rPr lang="en-GB" sz="2000" dirty="0"/>
              <a:t> do </a:t>
            </a:r>
            <a:r>
              <a:rPr lang="en-GB" sz="2000" dirty="0" err="1"/>
              <a:t>uso</a:t>
            </a:r>
            <a:r>
              <a:rPr lang="en-GB" sz="2000" dirty="0"/>
              <a:t> zero de </a:t>
            </a:r>
            <a:r>
              <a:rPr lang="en-GB" sz="2000" dirty="0" err="1"/>
              <a:t>contenção</a:t>
            </a:r>
            <a:r>
              <a:rPr lang="en-GB" sz="2000" dirty="0"/>
              <a:t>. </a:t>
            </a:r>
          </a:p>
          <a:p>
            <a:pPr marL="0" lvl="0" indent="0" algn="just" rtl="0">
              <a:lnSpc>
                <a:spcPct val="110000"/>
              </a:lnSpc>
              <a:spcBef>
                <a:spcPts val="600"/>
              </a:spcBef>
              <a:spcAft>
                <a:spcPts val="0"/>
              </a:spcAft>
              <a:buSzPct val="100000"/>
              <a:buNone/>
            </a:pPr>
            <a:r>
              <a:rPr lang="en-GB" sz="2000" dirty="0"/>
              <a:t>O </a:t>
            </a:r>
            <a:r>
              <a:rPr lang="en-GB" sz="2000" dirty="0" err="1"/>
              <a:t>programa</a:t>
            </a:r>
            <a:r>
              <a:rPr lang="en-GB" sz="2000" dirty="0"/>
              <a:t> </a:t>
            </a:r>
            <a:r>
              <a:rPr lang="en-GB" sz="2000" dirty="0" err="1"/>
              <a:t>foi</a:t>
            </a:r>
            <a:r>
              <a:rPr lang="en-GB" sz="2000" dirty="0"/>
              <a:t> </a:t>
            </a:r>
            <a:r>
              <a:rPr lang="en-GB" sz="2000" dirty="0" err="1"/>
              <a:t>realizado</a:t>
            </a:r>
            <a:r>
              <a:rPr lang="en-GB" sz="2000" dirty="0"/>
              <a:t> </a:t>
            </a:r>
            <a:r>
              <a:rPr lang="en-GB" sz="2000" dirty="0" err="1"/>
              <a:t>por</a:t>
            </a:r>
            <a:r>
              <a:rPr lang="en-GB" sz="2000" dirty="0"/>
              <a:t> </a:t>
            </a:r>
            <a:r>
              <a:rPr lang="en-GB" sz="2000" dirty="0" err="1"/>
              <a:t>meio</a:t>
            </a:r>
            <a:r>
              <a:rPr lang="en-GB" sz="2000" dirty="0"/>
              <a:t> de </a:t>
            </a:r>
            <a:r>
              <a:rPr lang="en-GB" sz="2000" dirty="0" err="1"/>
              <a:t>uma</a:t>
            </a:r>
            <a:r>
              <a:rPr lang="en-GB" sz="2000" dirty="0"/>
              <a:t> </a:t>
            </a:r>
            <a:r>
              <a:rPr lang="en-GB" sz="2000" dirty="0" err="1"/>
              <a:t>combinação</a:t>
            </a:r>
            <a:r>
              <a:rPr lang="en-GB" sz="2000" dirty="0"/>
              <a:t> de </a:t>
            </a:r>
            <a:r>
              <a:rPr lang="en-GB" sz="2000" dirty="0" err="1"/>
              <a:t>treinamento</a:t>
            </a:r>
            <a:r>
              <a:rPr lang="en-GB" sz="2000" dirty="0"/>
              <a:t>, </a:t>
            </a:r>
            <a:r>
              <a:rPr lang="en-GB" sz="2000" dirty="0" err="1"/>
              <a:t>monitoramento</a:t>
            </a:r>
            <a:r>
              <a:rPr lang="en-GB" sz="2000" dirty="0"/>
              <a:t>, </a:t>
            </a:r>
            <a:r>
              <a:rPr lang="en-GB" sz="2000" dirty="0" err="1"/>
              <a:t>revisão</a:t>
            </a:r>
            <a:r>
              <a:rPr lang="en-GB" sz="2000" dirty="0"/>
              <a:t> de </a:t>
            </a:r>
            <a:r>
              <a:rPr lang="en-GB" sz="2000" dirty="0" err="1"/>
              <a:t>políticas</a:t>
            </a:r>
            <a:r>
              <a:rPr lang="en-GB" sz="2000" dirty="0"/>
              <a:t>, </a:t>
            </a:r>
            <a:r>
              <a:rPr lang="en-GB" sz="2000" dirty="0" err="1"/>
              <a:t>mudança</a:t>
            </a:r>
            <a:r>
              <a:rPr lang="en-GB" sz="2000" dirty="0"/>
              <a:t> cultural, </a:t>
            </a:r>
            <a:r>
              <a:rPr lang="en-GB" sz="2000" dirty="0" err="1"/>
              <a:t>transparência</a:t>
            </a:r>
            <a:r>
              <a:rPr lang="en-GB" sz="2000" dirty="0"/>
              <a:t> de dados, </a:t>
            </a:r>
            <a:r>
              <a:rPr lang="en-GB" sz="2000" dirty="0" err="1"/>
              <a:t>uso</a:t>
            </a:r>
            <a:r>
              <a:rPr lang="en-GB" sz="2000" dirty="0"/>
              <a:t> de equipes de </a:t>
            </a:r>
            <a:r>
              <a:rPr lang="en-GB" sz="2000" dirty="0" err="1"/>
              <a:t>resposta</a:t>
            </a:r>
            <a:r>
              <a:rPr lang="en-GB" sz="2000" dirty="0"/>
              <a:t> e </a:t>
            </a:r>
            <a:r>
              <a:rPr lang="en-GB" sz="2000" dirty="0" err="1"/>
              <a:t>adoção</a:t>
            </a:r>
            <a:r>
              <a:rPr lang="en-GB" sz="2000" dirty="0"/>
              <a:t> de </a:t>
            </a:r>
            <a:r>
              <a:rPr lang="en-GB" sz="2000" dirty="0" err="1"/>
              <a:t>uma</a:t>
            </a:r>
            <a:r>
              <a:rPr lang="en-GB" sz="2000" dirty="0"/>
              <a:t> </a:t>
            </a:r>
            <a:r>
              <a:rPr lang="en-GB" sz="2000" dirty="0" err="1"/>
              <a:t>abordagem</a:t>
            </a:r>
            <a:r>
              <a:rPr lang="en-GB" sz="2000" dirty="0"/>
              <a:t> de </a:t>
            </a:r>
            <a:r>
              <a:rPr lang="en-GB" sz="2000" dirty="0" err="1"/>
              <a:t>recuperação</a:t>
            </a:r>
            <a:r>
              <a:rPr lang="en-GB" sz="2000" dirty="0"/>
              <a:t> para a </a:t>
            </a:r>
            <a:r>
              <a:rPr lang="en-GB" sz="2000" dirty="0" err="1"/>
              <a:t>prestação</a:t>
            </a:r>
            <a:r>
              <a:rPr lang="en-GB" sz="2000" dirty="0"/>
              <a:t> de </a:t>
            </a:r>
            <a:r>
              <a:rPr lang="en-GB" sz="2000" dirty="0" err="1"/>
              <a:t>serviços</a:t>
            </a:r>
            <a:r>
              <a:rPr lang="en-GB" sz="2000" dirty="0"/>
              <a:t> </a:t>
            </a:r>
            <a:r>
              <a:rPr lang="en-GB" sz="2000" dirty="0" err="1"/>
              <a:t>sociais</a:t>
            </a:r>
            <a:r>
              <a:rPr lang="en-GB" sz="2000" dirty="0"/>
              <a:t> e de </a:t>
            </a:r>
            <a:r>
              <a:rPr lang="en-GB" sz="2000" dirty="0" err="1"/>
              <a:t>saúde</a:t>
            </a:r>
            <a:r>
              <a:rPr lang="en-GB" sz="2000" dirty="0"/>
              <a:t> mental. </a:t>
            </a:r>
          </a:p>
          <a:p>
            <a:pPr marL="0" lvl="0" indent="0" algn="just" rtl="0">
              <a:lnSpc>
                <a:spcPct val="110000"/>
              </a:lnSpc>
              <a:spcBef>
                <a:spcPts val="600"/>
              </a:spcBef>
              <a:spcAft>
                <a:spcPts val="0"/>
              </a:spcAft>
              <a:buSzPct val="100000"/>
              <a:buNone/>
            </a:pPr>
            <a:r>
              <a:rPr lang="en-GB" sz="2000" dirty="0" err="1"/>
              <a:t>Pesquisas</a:t>
            </a:r>
            <a:r>
              <a:rPr lang="en-GB" sz="2000" dirty="0"/>
              <a:t> que </a:t>
            </a:r>
            <a:r>
              <a:rPr lang="en-GB" sz="2000" dirty="0" err="1"/>
              <a:t>avaliaram</a:t>
            </a:r>
            <a:r>
              <a:rPr lang="en-GB" sz="2000" dirty="0"/>
              <a:t> o </a:t>
            </a:r>
            <a:r>
              <a:rPr lang="en-GB" sz="2000" dirty="0" err="1"/>
              <a:t>impacto</a:t>
            </a:r>
            <a:r>
              <a:rPr lang="en-GB" sz="2000" dirty="0"/>
              <a:t> do </a:t>
            </a:r>
            <a:r>
              <a:rPr lang="en-GB" sz="2000" dirty="0" err="1"/>
              <a:t>programa</a:t>
            </a:r>
            <a:r>
              <a:rPr lang="en-GB" sz="2000" dirty="0"/>
              <a:t> de 2001 a 2010 </a:t>
            </a:r>
            <a:r>
              <a:rPr lang="en-GB" sz="2000" dirty="0" err="1"/>
              <a:t>mostraram</a:t>
            </a:r>
            <a:r>
              <a:rPr lang="en-GB" sz="2000" dirty="0"/>
              <a:t> </a:t>
            </a:r>
            <a:r>
              <a:rPr lang="en-GB" sz="2000" dirty="0" err="1"/>
              <a:t>reduções</a:t>
            </a:r>
            <a:r>
              <a:rPr lang="en-GB" sz="2000" dirty="0"/>
              <a:t> </a:t>
            </a:r>
            <a:r>
              <a:rPr lang="en-GB" sz="2000" dirty="0" err="1"/>
              <a:t>significativas</a:t>
            </a:r>
            <a:r>
              <a:rPr lang="en-GB" sz="2000" dirty="0"/>
              <a:t> no </a:t>
            </a:r>
            <a:r>
              <a:rPr lang="en-GB" sz="2000" dirty="0" err="1"/>
              <a:t>uso</a:t>
            </a:r>
            <a:r>
              <a:rPr lang="en-GB" sz="2000" dirty="0"/>
              <a:t> de </a:t>
            </a:r>
            <a:r>
              <a:rPr lang="en-GB" sz="2000" dirty="0" err="1"/>
              <a:t>isolamento</a:t>
            </a:r>
            <a:r>
              <a:rPr lang="en-GB" sz="2000" dirty="0"/>
              <a:t> e </a:t>
            </a:r>
            <a:r>
              <a:rPr lang="en-GB" sz="2000" dirty="0" err="1"/>
              <a:t>contenção</a:t>
            </a:r>
            <a:r>
              <a:rPr lang="en-GB" sz="2000" dirty="0"/>
              <a:t> </a:t>
            </a:r>
            <a:r>
              <a:rPr lang="en-GB" sz="2000" dirty="0" err="1"/>
              <a:t>ao</a:t>
            </a:r>
            <a:r>
              <a:rPr lang="en-GB" sz="2000" dirty="0"/>
              <a:t> </a:t>
            </a:r>
            <a:r>
              <a:rPr lang="en-GB" sz="2000" dirty="0" err="1"/>
              <a:t>longo</a:t>
            </a:r>
            <a:r>
              <a:rPr lang="en-GB" sz="2000" dirty="0"/>
              <a:t> </a:t>
            </a:r>
            <a:r>
              <a:rPr lang="en-GB" sz="2000" dirty="0" err="1"/>
              <a:t>deste</a:t>
            </a:r>
            <a:r>
              <a:rPr lang="en-GB" sz="2000" dirty="0"/>
              <a:t> </a:t>
            </a:r>
            <a:r>
              <a:rPr lang="en-GB" sz="2000" dirty="0" err="1"/>
              <a:t>período</a:t>
            </a:r>
            <a:r>
              <a:rPr lang="en-GB" sz="2000" dirty="0"/>
              <a:t> </a:t>
            </a:r>
            <a:r>
              <a:rPr lang="en-GB" sz="2000" dirty="0" err="1"/>
              <a:t>em</a:t>
            </a:r>
            <a:r>
              <a:rPr lang="en-GB" sz="2000" dirty="0"/>
              <a:t> </a:t>
            </a:r>
            <a:r>
              <a:rPr lang="en-GB" sz="2000" dirty="0" err="1"/>
              <a:t>todo</a:t>
            </a:r>
            <a:r>
              <a:rPr lang="en-GB" sz="2000" dirty="0"/>
              <a:t> o </a:t>
            </a:r>
            <a:r>
              <a:rPr lang="en-GB" sz="2000" dirty="0" err="1"/>
              <a:t>estado</a:t>
            </a:r>
            <a:r>
              <a:rPr lang="en-GB" sz="2000" dirty="0"/>
              <a:t>. Durante o </a:t>
            </a:r>
            <a:r>
              <a:rPr lang="en-GB" sz="2000" dirty="0" err="1"/>
              <a:t>período</a:t>
            </a:r>
            <a:r>
              <a:rPr lang="en-GB" sz="2000" dirty="0"/>
              <a:t> do </a:t>
            </a:r>
            <a:r>
              <a:rPr lang="en-GB" sz="2000" dirty="0" err="1"/>
              <a:t>estudo</a:t>
            </a:r>
            <a:r>
              <a:rPr lang="en-GB" sz="2000" dirty="0"/>
              <a:t>, o </a:t>
            </a:r>
            <a:r>
              <a:rPr lang="en-GB" sz="2000" dirty="0" err="1"/>
              <a:t>uso</a:t>
            </a:r>
            <a:r>
              <a:rPr lang="en-GB" sz="2000" dirty="0"/>
              <a:t> de </a:t>
            </a:r>
            <a:r>
              <a:rPr lang="en-GB" sz="2000" dirty="0" err="1"/>
              <a:t>medicamentos</a:t>
            </a:r>
            <a:r>
              <a:rPr lang="en-GB" sz="2000" dirty="0"/>
              <a:t> </a:t>
            </a:r>
            <a:r>
              <a:rPr lang="en-GB" sz="2000" dirty="0" err="1"/>
              <a:t>não</a:t>
            </a:r>
            <a:r>
              <a:rPr lang="en-GB" sz="2000" dirty="0"/>
              <a:t> </a:t>
            </a:r>
            <a:r>
              <a:rPr lang="en-GB" sz="2000" dirty="0" err="1"/>
              <a:t>programados</a:t>
            </a:r>
            <a:r>
              <a:rPr lang="en-GB" sz="2000" dirty="0"/>
              <a:t> </a:t>
            </a:r>
            <a:r>
              <a:rPr lang="en-GB" sz="2000" dirty="0" err="1"/>
              <a:t>como</a:t>
            </a:r>
            <a:r>
              <a:rPr lang="en-GB" sz="2000" dirty="0"/>
              <a:t> </a:t>
            </a:r>
            <a:r>
              <a:rPr lang="en-GB" sz="2000" dirty="0" err="1"/>
              <a:t>indicador</a:t>
            </a:r>
            <a:r>
              <a:rPr lang="en-GB" sz="2000" dirty="0"/>
              <a:t> do </a:t>
            </a:r>
            <a:r>
              <a:rPr lang="en-GB" sz="2000" dirty="0" err="1"/>
              <a:t>uso</a:t>
            </a:r>
            <a:r>
              <a:rPr lang="en-GB" sz="2000" dirty="0"/>
              <a:t> de </a:t>
            </a:r>
            <a:r>
              <a:rPr lang="en-GB" sz="2000" dirty="0" err="1"/>
              <a:t>contenção</a:t>
            </a:r>
            <a:r>
              <a:rPr lang="en-GB" sz="2000" dirty="0"/>
              <a:t> </a:t>
            </a:r>
            <a:r>
              <a:rPr lang="en-GB" sz="2000" dirty="0" err="1"/>
              <a:t>química</a:t>
            </a:r>
            <a:r>
              <a:rPr lang="en-GB" sz="2000" dirty="0"/>
              <a:t> </a:t>
            </a:r>
            <a:r>
              <a:rPr lang="en-GB" sz="2000" dirty="0" err="1"/>
              <a:t>também</a:t>
            </a:r>
            <a:r>
              <a:rPr lang="en-GB" sz="2000" dirty="0"/>
              <a:t> </a:t>
            </a:r>
            <a:r>
              <a:rPr lang="en-GB" sz="2000" dirty="0" err="1"/>
              <a:t>diminuiu</a:t>
            </a:r>
            <a:r>
              <a:rPr lang="en-GB" sz="2000" dirty="0"/>
              <a:t>. </a:t>
            </a:r>
          </a:p>
          <a:p>
            <a:pPr marL="0" lvl="0" indent="0" algn="just" rtl="0">
              <a:lnSpc>
                <a:spcPct val="110000"/>
              </a:lnSpc>
              <a:spcBef>
                <a:spcPts val="600"/>
              </a:spcBef>
              <a:spcAft>
                <a:spcPts val="0"/>
              </a:spcAft>
              <a:buSzPct val="100000"/>
              <a:buNone/>
            </a:pPr>
            <a:r>
              <a:rPr lang="en-GB" sz="2000" dirty="0" err="1"/>
              <a:t>Além</a:t>
            </a:r>
            <a:r>
              <a:rPr lang="en-GB" sz="2000" dirty="0"/>
              <a:t> </a:t>
            </a:r>
            <a:r>
              <a:rPr lang="en-GB" sz="2000" dirty="0" err="1"/>
              <a:t>disso</a:t>
            </a:r>
            <a:r>
              <a:rPr lang="en-GB" sz="2000" dirty="0"/>
              <a:t>, </a:t>
            </a:r>
            <a:r>
              <a:rPr lang="en-GB" sz="2000" dirty="0" err="1"/>
              <a:t>ao</a:t>
            </a:r>
            <a:r>
              <a:rPr lang="en-GB" sz="2000" dirty="0"/>
              <a:t> </a:t>
            </a:r>
            <a:r>
              <a:rPr lang="en-GB" sz="2000" dirty="0" err="1"/>
              <a:t>contrário</a:t>
            </a:r>
            <a:r>
              <a:rPr lang="en-GB" sz="2000" dirty="0"/>
              <a:t> da </a:t>
            </a:r>
            <a:r>
              <a:rPr lang="en-GB" sz="2000" dirty="0" err="1"/>
              <a:t>preocupação</a:t>
            </a:r>
            <a:r>
              <a:rPr lang="en-GB" sz="2000" dirty="0"/>
              <a:t>, </a:t>
            </a:r>
            <a:r>
              <a:rPr lang="en-GB" sz="2000" dirty="0" err="1"/>
              <a:t>não</a:t>
            </a:r>
            <a:r>
              <a:rPr lang="en-GB" sz="2000" dirty="0"/>
              <a:t> </a:t>
            </a:r>
            <a:r>
              <a:rPr lang="en-GB" sz="2000" dirty="0" err="1"/>
              <a:t>houve</a:t>
            </a:r>
            <a:r>
              <a:rPr lang="en-GB" sz="2000" dirty="0"/>
              <a:t> </a:t>
            </a:r>
            <a:r>
              <a:rPr lang="en-GB" sz="2000" dirty="0" err="1"/>
              <a:t>aumento</a:t>
            </a:r>
            <a:r>
              <a:rPr lang="en-GB" sz="2000" dirty="0"/>
              <a:t> de </a:t>
            </a:r>
            <a:r>
              <a:rPr lang="en-GB" sz="2000" dirty="0" err="1"/>
              <a:t>agressões</a:t>
            </a:r>
            <a:r>
              <a:rPr lang="en-GB" sz="2000" dirty="0"/>
              <a:t> à equipe; </a:t>
            </a:r>
            <a:r>
              <a:rPr lang="en-GB" sz="2000" dirty="0" err="1"/>
              <a:t>em</a:t>
            </a:r>
            <a:r>
              <a:rPr lang="en-GB" sz="2000" dirty="0"/>
              <a:t> </a:t>
            </a:r>
            <a:r>
              <a:rPr lang="en-GB" sz="2000" dirty="0" err="1"/>
              <a:t>alguns</a:t>
            </a:r>
            <a:r>
              <a:rPr lang="en-GB" sz="2000" dirty="0"/>
              <a:t> </a:t>
            </a:r>
            <a:r>
              <a:rPr lang="en-GB" sz="2000" dirty="0" err="1"/>
              <a:t>casos</a:t>
            </a:r>
            <a:r>
              <a:rPr lang="en-GB" sz="2000" dirty="0"/>
              <a:t>, o </a:t>
            </a:r>
            <a:r>
              <a:rPr lang="en-GB" sz="2000" dirty="0" err="1"/>
              <a:t>número</a:t>
            </a:r>
            <a:r>
              <a:rPr lang="en-GB" sz="2000" dirty="0"/>
              <a:t> de </a:t>
            </a:r>
            <a:r>
              <a:rPr lang="en-GB" sz="2000" dirty="0" err="1"/>
              <a:t>agressões</a:t>
            </a:r>
            <a:r>
              <a:rPr lang="en-GB" sz="2000" dirty="0"/>
              <a:t> a </a:t>
            </a:r>
            <a:r>
              <a:rPr lang="en-GB" sz="2000" dirty="0" err="1"/>
              <a:t>funcionários</a:t>
            </a:r>
            <a:r>
              <a:rPr lang="en-GB" sz="2000" dirty="0"/>
              <a:t> </a:t>
            </a:r>
            <a:r>
              <a:rPr lang="en-GB" sz="2000" dirty="0" err="1"/>
              <a:t>diminuiu</a:t>
            </a:r>
            <a:r>
              <a:rPr lang="en-GB" sz="2000" dirty="0"/>
              <a:t>. </a:t>
            </a:r>
          </a:p>
        </p:txBody>
      </p:sp>
      <p:sp>
        <p:nvSpPr>
          <p:cNvPr id="1189" name="Google Shape;1189;p151"/>
          <p:cNvSpPr txBox="1">
            <a:spLocks noGrp="1"/>
          </p:cNvSpPr>
          <p:nvPr>
            <p:ph type="title"/>
          </p:nvPr>
        </p:nvSpPr>
        <p:spPr>
          <a:xfrm>
            <a:off x="367837" y="378840"/>
            <a:ext cx="11453116"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Ações</a:t>
            </a:r>
            <a:r>
              <a:rPr lang="en-GB" dirty="0"/>
              <a:t> </a:t>
            </a:r>
            <a:r>
              <a:rPr lang="en-GB" dirty="0" err="1"/>
              <a:t>em</a:t>
            </a:r>
            <a:r>
              <a:rPr lang="en-GB" dirty="0"/>
              <a:t> </a:t>
            </a:r>
            <a:r>
              <a:rPr lang="en-GB" dirty="0" err="1"/>
              <a:t>nível</a:t>
            </a:r>
            <a:r>
              <a:rPr lang="en-GB" dirty="0"/>
              <a:t> dos </a:t>
            </a:r>
            <a:r>
              <a:rPr lang="en-GB" dirty="0" err="1"/>
              <a:t>serviços</a:t>
            </a:r>
            <a:r>
              <a:rPr lang="en-GB" dirty="0"/>
              <a:t> para </a:t>
            </a:r>
            <a:r>
              <a:rPr lang="en-GB" dirty="0" err="1"/>
              <a:t>eliminar</a:t>
            </a:r>
            <a:r>
              <a:rPr lang="en-GB" dirty="0"/>
              <a:t> o </a:t>
            </a:r>
            <a:r>
              <a:rPr lang="en-GB" dirty="0" err="1"/>
              <a:t>isolamento</a:t>
            </a:r>
            <a:r>
              <a:rPr lang="en-GB" dirty="0"/>
              <a:t> e a </a:t>
            </a:r>
            <a:r>
              <a:rPr lang="en-GB" dirty="0" err="1"/>
              <a:t>contenção</a:t>
            </a:r>
            <a:r>
              <a:rPr lang="en-GB" dirty="0"/>
              <a:t> – 4</a:t>
            </a:r>
            <a:endParaRPr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152"/>
          <p:cNvSpPr txBox="1">
            <a:spLocks noGrp="1"/>
          </p:cNvSpPr>
          <p:nvPr>
            <p:ph type="body" idx="2"/>
          </p:nvPr>
        </p:nvSpPr>
        <p:spPr>
          <a:xfrm>
            <a:off x="508794" y="2262302"/>
            <a:ext cx="11174412" cy="954426"/>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dirty="0"/>
          </a:p>
          <a:p>
            <a:pPr marL="0" lvl="0" indent="0">
              <a:spcBef>
                <a:spcPts val="600"/>
              </a:spcBef>
              <a:buNone/>
            </a:pPr>
            <a:r>
              <a:rPr lang="en-GB" sz="2000" dirty="0"/>
              <a:t>“</a:t>
            </a:r>
            <a:r>
              <a:rPr lang="en-GB" sz="2000" dirty="0" err="1"/>
              <a:t>Não</a:t>
            </a:r>
            <a:r>
              <a:rPr lang="en-GB" sz="2000" dirty="0"/>
              <a:t> usar a </a:t>
            </a:r>
            <a:r>
              <a:rPr lang="en-GB" sz="2000" dirty="0" err="1"/>
              <a:t>força</a:t>
            </a:r>
            <a:r>
              <a:rPr lang="en-GB" sz="2000" dirty="0"/>
              <a:t> </a:t>
            </a:r>
            <a:r>
              <a:rPr lang="en-GB" sz="2000" dirty="0" err="1"/>
              <a:t>primeiro</a:t>
            </a:r>
            <a:r>
              <a:rPr lang="en-GB" sz="2000" dirty="0"/>
              <a:t>” Mersey Care NHS Trust: </a:t>
            </a:r>
            <a:r>
              <a:rPr lang="en-GB" sz="2000" u="sng" dirty="0">
                <a:solidFill>
                  <a:schemeClr val="hlink"/>
                </a:solidFill>
                <a:hlinkClick r:id="rId3"/>
              </a:rPr>
              <a:t>https://youtu.be/s</a:t>
            </a:r>
            <a:r>
              <a:rPr lang="en-GB" sz="2000" dirty="0"/>
              <a:t>CNdpDK3V3g </a:t>
            </a:r>
            <a:endParaRPr sz="2000" dirty="0"/>
          </a:p>
        </p:txBody>
      </p:sp>
      <p:sp>
        <p:nvSpPr>
          <p:cNvPr id="1196" name="Google Shape;1196;p152"/>
          <p:cNvSpPr txBox="1">
            <a:spLocks noGrp="1"/>
          </p:cNvSpPr>
          <p:nvPr>
            <p:ph type="title"/>
          </p:nvPr>
        </p:nvSpPr>
        <p:spPr>
          <a:xfrm>
            <a:off x="417754" y="506412"/>
            <a:ext cx="1163273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Ações</a:t>
            </a:r>
            <a:r>
              <a:rPr lang="en-GB" dirty="0"/>
              <a:t> ao </a:t>
            </a:r>
            <a:r>
              <a:rPr lang="en-GB" dirty="0" err="1"/>
              <a:t>nível</a:t>
            </a:r>
            <a:r>
              <a:rPr lang="en-GB" dirty="0"/>
              <a:t> dos </a:t>
            </a:r>
            <a:r>
              <a:rPr lang="en-GB" dirty="0" err="1"/>
              <a:t>serviços</a:t>
            </a:r>
            <a:r>
              <a:rPr lang="en-GB" dirty="0"/>
              <a:t> para </a:t>
            </a:r>
            <a:r>
              <a:rPr lang="en-GB" dirty="0" err="1"/>
              <a:t>eliminar</a:t>
            </a:r>
            <a:r>
              <a:rPr lang="en-GB" dirty="0"/>
              <a:t> o </a:t>
            </a:r>
            <a:r>
              <a:rPr lang="en-GB" dirty="0" err="1"/>
              <a:t>isolamento</a:t>
            </a:r>
            <a:r>
              <a:rPr lang="en-GB" dirty="0"/>
              <a:t> e a </a:t>
            </a:r>
            <a:r>
              <a:rPr lang="en-GB" dirty="0" err="1"/>
              <a:t>contenção</a:t>
            </a:r>
            <a:r>
              <a:rPr lang="en-GB" dirty="0"/>
              <a:t> - 5</a:t>
            </a:r>
            <a:endParaRPr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153"/>
          <p:cNvSpPr txBox="1">
            <a:spLocks noGrp="1"/>
          </p:cNvSpPr>
          <p:nvPr>
            <p:ph type="body" idx="2"/>
          </p:nvPr>
        </p:nvSpPr>
        <p:spPr>
          <a:xfrm>
            <a:off x="507195" y="1943188"/>
            <a:ext cx="11174412" cy="131365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endParaRPr dirty="0"/>
          </a:p>
          <a:p>
            <a:pPr marL="0" lvl="0" indent="0" algn="ctr" rtl="0">
              <a:lnSpc>
                <a:spcPct val="100000"/>
              </a:lnSpc>
              <a:spcBef>
                <a:spcPts val="1200"/>
              </a:spcBef>
              <a:spcAft>
                <a:spcPts val="0"/>
              </a:spcAft>
              <a:buSzPts val="2500"/>
              <a:buNone/>
            </a:pPr>
            <a:r>
              <a:rPr lang="en-GB" sz="2500" b="1" i="1" dirty="0"/>
              <a:t>Quais </a:t>
            </a:r>
            <a:r>
              <a:rPr lang="en-GB" sz="2500" b="1" i="1" dirty="0" err="1"/>
              <a:t>são</a:t>
            </a:r>
            <a:r>
              <a:rPr lang="en-GB" sz="2500" b="1" i="1" dirty="0"/>
              <a:t> </a:t>
            </a:r>
            <a:r>
              <a:rPr lang="en-GB" sz="2500" b="1" i="1" dirty="0" err="1"/>
              <a:t>os</a:t>
            </a:r>
            <a:r>
              <a:rPr lang="en-GB" sz="2500" b="1" i="1" dirty="0"/>
              <a:t> </a:t>
            </a:r>
            <a:r>
              <a:rPr lang="en-GB" sz="2500" b="1" i="1" dirty="0" err="1"/>
              <a:t>três</a:t>
            </a:r>
            <a:r>
              <a:rPr lang="en-GB" sz="2500" b="1" i="1" dirty="0"/>
              <a:t> </a:t>
            </a:r>
            <a:r>
              <a:rPr lang="en-GB" sz="2500" b="1" i="1" dirty="0" err="1"/>
              <a:t>pontos</a:t>
            </a:r>
            <a:r>
              <a:rPr lang="en-GB" sz="2500" b="1" i="1" dirty="0"/>
              <a:t> </a:t>
            </a:r>
            <a:r>
              <a:rPr lang="en-GB" sz="2500" b="1" i="1" dirty="0" err="1"/>
              <a:t>principais</a:t>
            </a:r>
            <a:r>
              <a:rPr lang="en-GB" sz="2500" b="1" i="1" dirty="0"/>
              <a:t> que </a:t>
            </a:r>
            <a:r>
              <a:rPr lang="en-GB" sz="2500" b="1" i="1" dirty="0" err="1"/>
              <a:t>você</a:t>
            </a:r>
            <a:r>
              <a:rPr lang="en-GB" sz="2500" b="1" i="1" dirty="0"/>
              <a:t> </a:t>
            </a:r>
            <a:r>
              <a:rPr lang="en-GB" sz="2500" b="1" i="1" dirty="0" err="1"/>
              <a:t>aprendeu</a:t>
            </a:r>
            <a:r>
              <a:rPr lang="en-GB" sz="2500" b="1" i="1" dirty="0"/>
              <a:t> com </a:t>
            </a:r>
            <a:r>
              <a:rPr lang="en-GB" sz="2500" b="1" i="1" dirty="0" err="1"/>
              <a:t>este</a:t>
            </a:r>
            <a:r>
              <a:rPr lang="en-GB" sz="2500" b="1" i="1" dirty="0"/>
              <a:t> </a:t>
            </a:r>
            <a:r>
              <a:rPr lang="en-GB" sz="2500" b="1" i="1" dirty="0" err="1"/>
              <a:t>treinamento</a:t>
            </a:r>
            <a:r>
              <a:rPr lang="en-GB" sz="2500" b="1" i="1" dirty="0"/>
              <a:t>?</a:t>
            </a:r>
            <a:endParaRPr dirty="0"/>
          </a:p>
        </p:txBody>
      </p:sp>
      <p:sp>
        <p:nvSpPr>
          <p:cNvPr id="1203" name="Google Shape;1203;p153"/>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algn="ctr"/>
            <a:r>
              <a:rPr lang="en-GB" dirty="0" err="1"/>
              <a:t>Apresentação</a:t>
            </a:r>
            <a:r>
              <a:rPr lang="en-GB" dirty="0"/>
              <a:t>: </a:t>
            </a:r>
            <a:r>
              <a:rPr lang="pt-BR" dirty="0"/>
              <a:t>Finalizando</a:t>
            </a:r>
            <a:r>
              <a:rPr lang="en-GB" dirty="0"/>
              <a:t> - 1</a:t>
            </a:r>
            <a:endParaRPr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154"/>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Isolamento</a:t>
            </a:r>
            <a:r>
              <a:rPr lang="en-GB" sz="2000" dirty="0"/>
              <a:t> e </a:t>
            </a:r>
            <a:r>
              <a:rPr lang="en-GB" sz="2000" dirty="0" err="1"/>
              <a:t>contenção</a:t>
            </a:r>
            <a:r>
              <a:rPr lang="en-GB" sz="2000" dirty="0"/>
              <a:t> </a:t>
            </a:r>
            <a:r>
              <a:rPr lang="en-GB" sz="2000" dirty="0" err="1"/>
              <a:t>são</a:t>
            </a:r>
            <a:r>
              <a:rPr lang="en-GB" sz="2000" dirty="0"/>
              <a:t> </a:t>
            </a:r>
            <a:r>
              <a:rPr lang="en-GB" sz="2000" dirty="0" err="1"/>
              <a:t>violações</a:t>
            </a:r>
            <a:r>
              <a:rPr lang="en-GB" sz="2000" dirty="0"/>
              <a:t> dos </a:t>
            </a:r>
            <a:r>
              <a:rPr lang="en-GB" sz="2000" dirty="0" err="1"/>
              <a:t>direitos</a:t>
            </a:r>
            <a:r>
              <a:rPr lang="en-GB" sz="2000" dirty="0"/>
              <a:t> </a:t>
            </a:r>
            <a:r>
              <a:rPr lang="en-GB" sz="2000" dirty="0" err="1"/>
              <a:t>humanos</a:t>
            </a:r>
            <a:r>
              <a:rPr lang="en-GB" sz="2000" dirty="0"/>
              <a:t> e </a:t>
            </a:r>
            <a:r>
              <a:rPr lang="en-GB" sz="2000" dirty="0" err="1"/>
              <a:t>são</a:t>
            </a:r>
            <a:r>
              <a:rPr lang="en-GB" sz="2000" dirty="0"/>
              <a:t> </a:t>
            </a:r>
            <a:r>
              <a:rPr lang="en-GB" sz="2000" dirty="0" err="1"/>
              <a:t>prejudiciais</a:t>
            </a:r>
            <a:r>
              <a:rPr lang="en-GB" sz="2000" dirty="0"/>
              <a:t>. </a:t>
            </a:r>
          </a:p>
          <a:p>
            <a:pPr marL="285750" lvl="0" indent="-285750" algn="just" rtl="0">
              <a:lnSpc>
                <a:spcPct val="100000"/>
              </a:lnSpc>
              <a:spcBef>
                <a:spcPts val="600"/>
              </a:spcBef>
              <a:spcAft>
                <a:spcPts val="0"/>
              </a:spcAft>
              <a:buSzPts val="2200"/>
              <a:buChar char="•"/>
            </a:pPr>
            <a:r>
              <a:rPr lang="en-GB" sz="2000" dirty="0" err="1"/>
              <a:t>Existem</a:t>
            </a:r>
            <a:r>
              <a:rPr lang="en-GB" sz="2000" dirty="0"/>
              <a:t> </a:t>
            </a:r>
            <a:r>
              <a:rPr lang="en-GB" sz="2000" dirty="0" err="1"/>
              <a:t>muitas</a:t>
            </a:r>
            <a:r>
              <a:rPr lang="en-GB" sz="2000" dirty="0"/>
              <a:t> </a:t>
            </a:r>
            <a:r>
              <a:rPr lang="en-GB" sz="2000" dirty="0" err="1"/>
              <a:t>estratégias</a:t>
            </a:r>
            <a:r>
              <a:rPr lang="en-GB" sz="2000" dirty="0"/>
              <a:t> para </a:t>
            </a:r>
            <a:r>
              <a:rPr lang="en-GB" sz="2000" dirty="0" err="1"/>
              <a:t>prevenir</a:t>
            </a:r>
            <a:r>
              <a:rPr lang="en-GB" sz="2000" dirty="0"/>
              <a:t> </a:t>
            </a:r>
            <a:r>
              <a:rPr lang="en-GB" sz="2000" dirty="0" err="1"/>
              <a:t>ou</a:t>
            </a:r>
            <a:r>
              <a:rPr lang="en-GB" sz="2000" dirty="0"/>
              <a:t> responder </a:t>
            </a:r>
            <a:r>
              <a:rPr lang="en-GB" sz="2000" dirty="0" err="1"/>
              <a:t>adequadamente</a:t>
            </a:r>
            <a:r>
              <a:rPr lang="en-GB" sz="2000" dirty="0"/>
              <a:t> a </a:t>
            </a:r>
            <a:r>
              <a:rPr lang="en-GB" sz="2000" dirty="0" err="1"/>
              <a:t>situações</a:t>
            </a:r>
            <a:r>
              <a:rPr lang="en-GB" sz="2000" dirty="0"/>
              <a:t> </a:t>
            </a:r>
            <a:r>
              <a:rPr lang="en-GB" sz="2000" dirty="0" err="1"/>
              <a:t>tensas</a:t>
            </a:r>
            <a:r>
              <a:rPr lang="en-GB" sz="2000" dirty="0"/>
              <a:t> e </a:t>
            </a:r>
            <a:r>
              <a:rPr lang="en-GB" sz="2000" dirty="0" err="1"/>
              <a:t>conflitantes</a:t>
            </a:r>
            <a:r>
              <a:rPr lang="en-GB" sz="2000" dirty="0"/>
              <a:t>, </a:t>
            </a:r>
            <a:r>
              <a:rPr lang="en-GB" sz="2000" dirty="0" err="1"/>
              <a:t>sem</a:t>
            </a:r>
            <a:r>
              <a:rPr lang="en-GB" sz="2000" dirty="0"/>
              <a:t> </a:t>
            </a:r>
            <a:r>
              <a:rPr lang="en-GB" sz="2000" dirty="0" err="1"/>
              <a:t>recorrer</a:t>
            </a:r>
            <a:r>
              <a:rPr lang="en-GB" sz="2000" dirty="0"/>
              <a:t> </a:t>
            </a:r>
            <a:r>
              <a:rPr lang="en-GB" sz="2000" dirty="0" err="1"/>
              <a:t>ao</a:t>
            </a:r>
            <a:r>
              <a:rPr lang="en-GB" sz="2000" dirty="0"/>
              <a:t> </a:t>
            </a:r>
            <a:r>
              <a:rPr lang="en-GB" sz="2000" dirty="0" err="1"/>
              <a:t>isolamento</a:t>
            </a:r>
            <a:r>
              <a:rPr lang="en-GB" sz="2000" dirty="0"/>
              <a:t> e à </a:t>
            </a:r>
            <a:r>
              <a:rPr lang="en-GB" sz="2000" dirty="0" err="1"/>
              <a:t>contenção</a:t>
            </a:r>
            <a:r>
              <a:rPr lang="en-GB" sz="2000" dirty="0"/>
              <a:t>. </a:t>
            </a:r>
          </a:p>
          <a:p>
            <a:pPr marL="285750" lvl="0" indent="-285750" algn="just" rtl="0">
              <a:lnSpc>
                <a:spcPct val="100000"/>
              </a:lnSpc>
              <a:spcBef>
                <a:spcPts val="600"/>
              </a:spcBef>
              <a:spcAft>
                <a:spcPts val="0"/>
              </a:spcAft>
              <a:buSzPts val="2200"/>
              <a:buChar char="•"/>
            </a:pPr>
            <a:r>
              <a:rPr lang="en-GB" sz="2000" dirty="0"/>
              <a:t>Todo </a:t>
            </a:r>
            <a:r>
              <a:rPr lang="en-GB" sz="2000" dirty="0" err="1"/>
              <a:t>mundo</a:t>
            </a:r>
            <a:r>
              <a:rPr lang="en-GB" sz="2000" dirty="0"/>
              <a:t> </a:t>
            </a:r>
            <a:r>
              <a:rPr lang="en-GB" sz="2000" dirty="0" err="1"/>
              <a:t>tem</a:t>
            </a:r>
            <a:r>
              <a:rPr lang="en-GB" sz="2000" dirty="0"/>
              <a:t> um </a:t>
            </a:r>
            <a:r>
              <a:rPr lang="en-GB" sz="2000" dirty="0" err="1"/>
              <a:t>papel</a:t>
            </a:r>
            <a:r>
              <a:rPr lang="en-GB" sz="2000" dirty="0"/>
              <a:t> a </a:t>
            </a:r>
            <a:r>
              <a:rPr lang="en-GB" sz="2000" dirty="0" err="1"/>
              <a:t>desempenhar</a:t>
            </a:r>
            <a:r>
              <a:rPr lang="en-GB" sz="2000" dirty="0"/>
              <a:t> para o </a:t>
            </a:r>
            <a:r>
              <a:rPr lang="en-GB" sz="2000" dirty="0" err="1"/>
              <a:t>fim</a:t>
            </a:r>
            <a:r>
              <a:rPr lang="en-GB" sz="2000" dirty="0"/>
              <a:t> do </a:t>
            </a:r>
            <a:r>
              <a:rPr lang="en-GB" sz="2000" dirty="0" err="1"/>
              <a:t>isolamento</a:t>
            </a:r>
            <a:r>
              <a:rPr lang="en-GB" sz="2000" dirty="0"/>
              <a:t> e da </a:t>
            </a:r>
            <a:r>
              <a:rPr lang="en-GB" sz="2000" dirty="0" err="1"/>
              <a:t>contenção</a:t>
            </a:r>
            <a:r>
              <a:rPr lang="en-GB" sz="2000" dirty="0"/>
              <a:t>. </a:t>
            </a:r>
          </a:p>
          <a:p>
            <a:pPr marL="285750" lvl="0" indent="-285750" algn="just" rtl="0">
              <a:lnSpc>
                <a:spcPct val="100000"/>
              </a:lnSpc>
              <a:spcBef>
                <a:spcPts val="600"/>
              </a:spcBef>
              <a:spcAft>
                <a:spcPts val="0"/>
              </a:spcAft>
              <a:buSzPts val="2200"/>
              <a:buChar char="•"/>
            </a:pPr>
            <a:r>
              <a:rPr lang="en-GB" sz="2000" dirty="0"/>
              <a:t>Ao </a:t>
            </a:r>
            <a:r>
              <a:rPr lang="en-GB" sz="2000" dirty="0" err="1"/>
              <a:t>encerrar</a:t>
            </a:r>
            <a:r>
              <a:rPr lang="en-GB" sz="2000" dirty="0"/>
              <a:t> </a:t>
            </a:r>
            <a:r>
              <a:rPr lang="en-GB" sz="2000" dirty="0" err="1"/>
              <a:t>essas</a:t>
            </a:r>
            <a:r>
              <a:rPr lang="en-GB" sz="2000" dirty="0"/>
              <a:t> </a:t>
            </a:r>
            <a:r>
              <a:rPr lang="en-GB" sz="2000" dirty="0" err="1"/>
              <a:t>práticas</a:t>
            </a:r>
            <a:r>
              <a:rPr lang="en-GB" sz="2000" dirty="0"/>
              <a:t>, </a:t>
            </a:r>
            <a:r>
              <a:rPr lang="en-GB" sz="2000" dirty="0" err="1"/>
              <a:t>todos</a:t>
            </a:r>
            <a:r>
              <a:rPr lang="en-GB" sz="2000" dirty="0"/>
              <a:t> se </a:t>
            </a:r>
            <a:r>
              <a:rPr lang="en-GB" sz="2000" dirty="0" err="1"/>
              <a:t>beneficiarão</a:t>
            </a:r>
            <a:r>
              <a:rPr lang="en-GB" sz="2000" dirty="0"/>
              <a:t>.</a:t>
            </a:r>
          </a:p>
          <a:p>
            <a:pPr marL="285750" lvl="0" indent="-146050" algn="l" rtl="0">
              <a:lnSpc>
                <a:spcPct val="100000"/>
              </a:lnSpc>
              <a:spcBef>
                <a:spcPts val="1200"/>
              </a:spcBef>
              <a:spcAft>
                <a:spcPts val="0"/>
              </a:spcAft>
              <a:buSzPts val="2200"/>
              <a:buNone/>
            </a:pPr>
            <a:endParaRPr dirty="0"/>
          </a:p>
        </p:txBody>
      </p:sp>
      <p:sp>
        <p:nvSpPr>
          <p:cNvPr id="1210" name="Google Shape;1210;p154"/>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Finalizando</a:t>
            </a:r>
            <a:r>
              <a:rPr lang="en-GB" dirty="0"/>
              <a:t> - 2</a:t>
            </a:r>
            <a:endParaRPr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155"/>
          <p:cNvSpPr txBox="1">
            <a:spLocks noGrp="1"/>
          </p:cNvSpPr>
          <p:nvPr>
            <p:ph type="sldNum" idx="4294967295"/>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800">
                <a:solidFill>
                  <a:schemeClr val="dk1"/>
                </a:solidFill>
                <a:latin typeface="Calibri"/>
                <a:ea typeface="Calibri"/>
                <a:cs typeface="Calibri"/>
                <a:sym typeface="Calibri"/>
              </a:rPr>
              <a:t>155</a:t>
            </a:fld>
            <a:endParaRPr sz="1800">
              <a:solidFill>
                <a:schemeClr val="dk1"/>
              </a:solidFill>
              <a:latin typeface="Calibri"/>
              <a:ea typeface="Calibri"/>
              <a:cs typeface="Calibri"/>
              <a:sym typeface="Calibri"/>
            </a:endParaRPr>
          </a:p>
        </p:txBody>
      </p:sp>
      <p:sp>
        <p:nvSpPr>
          <p:cNvPr id="1218" name="Google Shape;1218;p155"/>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Agradecimentos</a:t>
            </a:r>
            <a:r>
              <a:rPr lang="en-GB" dirty="0"/>
              <a:t> (1)</a:t>
            </a:r>
            <a:endParaRPr dirty="0"/>
          </a:p>
        </p:txBody>
      </p:sp>
      <p:sp>
        <p:nvSpPr>
          <p:cNvPr id="1219" name="Google Shape;1219;p155"/>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Google Shape;1226;p156"/>
          <p:cNvSpPr txBox="1">
            <a:spLocks noGrp="1"/>
          </p:cNvSpPr>
          <p:nvPr>
            <p:ph type="sldNum" idx="4294967295"/>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800">
                <a:solidFill>
                  <a:schemeClr val="dk1"/>
                </a:solidFill>
                <a:latin typeface="Calibri"/>
                <a:ea typeface="Calibri"/>
                <a:cs typeface="Calibri"/>
                <a:sym typeface="Calibri"/>
              </a:rPr>
              <a:t>156</a:t>
            </a:fld>
            <a:endParaRPr sz="1800">
              <a:solidFill>
                <a:schemeClr val="dk1"/>
              </a:solidFill>
              <a:latin typeface="Calibri"/>
              <a:ea typeface="Calibri"/>
              <a:cs typeface="Calibri"/>
              <a:sym typeface="Calibri"/>
            </a:endParaRPr>
          </a:p>
        </p:txBody>
      </p:sp>
      <p:sp>
        <p:nvSpPr>
          <p:cNvPr id="1227" name="Google Shape;1227;p156"/>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Agradecimentos</a:t>
            </a:r>
            <a:r>
              <a:rPr lang="en-GB" dirty="0"/>
              <a:t> (2)</a:t>
            </a:r>
            <a:endParaRPr dirty="0"/>
          </a:p>
        </p:txBody>
      </p:sp>
      <p:sp>
        <p:nvSpPr>
          <p:cNvPr id="1228" name="Google Shape;1228;p156"/>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Google Shape;1235;p157"/>
          <p:cNvSpPr txBox="1">
            <a:spLocks noGrp="1"/>
          </p:cNvSpPr>
          <p:nvPr>
            <p:ph type="sldNum" idx="4294967295"/>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800">
                <a:solidFill>
                  <a:schemeClr val="dk1"/>
                </a:solidFill>
                <a:latin typeface="Calibri"/>
                <a:ea typeface="Calibri"/>
                <a:cs typeface="Calibri"/>
                <a:sym typeface="Calibri"/>
              </a:rPr>
              <a:t>157</a:t>
            </a:fld>
            <a:endParaRPr sz="1800">
              <a:solidFill>
                <a:schemeClr val="dk1"/>
              </a:solidFill>
              <a:latin typeface="Calibri"/>
              <a:ea typeface="Calibri"/>
              <a:cs typeface="Calibri"/>
              <a:sym typeface="Calibri"/>
            </a:endParaRPr>
          </a:p>
        </p:txBody>
      </p:sp>
      <p:sp>
        <p:nvSpPr>
          <p:cNvPr id="1236" name="Google Shape;1236;p157"/>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Agradecimentos</a:t>
            </a:r>
            <a:r>
              <a:rPr lang="en-GB" dirty="0"/>
              <a:t> (3)</a:t>
            </a:r>
            <a:endParaRPr dirty="0"/>
          </a:p>
        </p:txBody>
      </p:sp>
      <p:sp>
        <p:nvSpPr>
          <p:cNvPr id="1237" name="Google Shape;1237;p157"/>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158"/>
          <p:cNvSpPr txBox="1">
            <a:spLocks noGrp="1"/>
          </p:cNvSpPr>
          <p:nvPr>
            <p:ph type="sldNum" idx="4294967295"/>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800">
                <a:solidFill>
                  <a:schemeClr val="dk1"/>
                </a:solidFill>
                <a:latin typeface="Calibri"/>
                <a:ea typeface="Calibri"/>
                <a:cs typeface="Calibri"/>
                <a:sym typeface="Calibri"/>
              </a:rPr>
              <a:t>158</a:t>
            </a:fld>
            <a:endParaRPr sz="1800">
              <a:solidFill>
                <a:schemeClr val="dk1"/>
              </a:solidFill>
              <a:latin typeface="Calibri"/>
              <a:ea typeface="Calibri"/>
              <a:cs typeface="Calibri"/>
              <a:sym typeface="Calibri"/>
            </a:endParaRPr>
          </a:p>
        </p:txBody>
      </p:sp>
      <p:sp>
        <p:nvSpPr>
          <p:cNvPr id="1245" name="Google Shape;1245;p158"/>
          <p:cNvSpPr txBox="1">
            <a:spLocks noGrp="1"/>
          </p:cNvSpPr>
          <p:nvPr>
            <p:ph type="title"/>
          </p:nvPr>
        </p:nvSpPr>
        <p:spPr>
          <a:xfrm>
            <a:off x="417755" y="506412"/>
            <a:ext cx="1117441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Agradecimentos</a:t>
            </a:r>
            <a:r>
              <a:rPr lang="en-GB" dirty="0"/>
              <a:t> (4)</a:t>
            </a:r>
            <a:endParaRPr dirty="0"/>
          </a:p>
        </p:txBody>
      </p:sp>
      <p:sp>
        <p:nvSpPr>
          <p:cNvPr id="1246" name="Google Shape;1246;p158"/>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3" name="Google Shape;1253;p159"/>
          <p:cNvSpPr txBox="1">
            <a:spLocks noGrp="1"/>
          </p:cNvSpPr>
          <p:nvPr>
            <p:ph type="sldNum" idx="4294967295"/>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800">
                <a:solidFill>
                  <a:schemeClr val="dk1"/>
                </a:solidFill>
                <a:latin typeface="Calibri"/>
                <a:ea typeface="Calibri"/>
                <a:cs typeface="Calibri"/>
                <a:sym typeface="Calibri"/>
              </a:rPr>
              <a:t>159</a:t>
            </a:fld>
            <a:endParaRPr sz="1800">
              <a:solidFill>
                <a:schemeClr val="dk1"/>
              </a:solidFill>
              <a:latin typeface="Calibri"/>
              <a:ea typeface="Calibri"/>
              <a:cs typeface="Calibri"/>
              <a:sym typeface="Calibri"/>
            </a:endParaRPr>
          </a:p>
        </p:txBody>
      </p:sp>
      <p:sp>
        <p:nvSpPr>
          <p:cNvPr id="1254" name="Google Shape;1254;p159"/>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Agradecimentos</a:t>
            </a:r>
            <a:r>
              <a:rPr lang="en-GB" dirty="0"/>
              <a:t> (5)</a:t>
            </a:r>
            <a:endParaRPr dirty="0"/>
          </a:p>
        </p:txBody>
      </p:sp>
      <p:sp>
        <p:nvSpPr>
          <p:cNvPr id="1255" name="Google Shape;1255;p159"/>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6"/>
          <p:cNvSpPr txBox="1">
            <a:spLocks noGrp="1"/>
          </p:cNvSpPr>
          <p:nvPr>
            <p:ph type="body" idx="1"/>
          </p:nvPr>
        </p:nvSpPr>
        <p:spPr>
          <a:xfrm>
            <a:off x="584872" y="1260800"/>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Contenção</a:t>
            </a:r>
            <a:r>
              <a:rPr lang="en-GB" dirty="0"/>
              <a:t> manual:</a:t>
            </a:r>
            <a:endParaRPr dirty="0"/>
          </a:p>
        </p:txBody>
      </p:sp>
      <p:sp>
        <p:nvSpPr>
          <p:cNvPr id="186" name="Google Shape;186;p16"/>
          <p:cNvSpPr txBox="1">
            <a:spLocks noGrp="1"/>
          </p:cNvSpPr>
          <p:nvPr>
            <p:ph type="body" idx="2"/>
          </p:nvPr>
        </p:nvSpPr>
        <p:spPr>
          <a:xfrm>
            <a:off x="1017588" y="1943188"/>
            <a:ext cx="10741684" cy="3412583"/>
          </a:xfrm>
          <a:prstGeom prst="rect">
            <a:avLst/>
          </a:prstGeom>
          <a:noFill/>
          <a:ln>
            <a:noFill/>
          </a:ln>
        </p:spPr>
        <p:txBody>
          <a:bodyPr spcFirstLastPara="1" wrap="square" lIns="91425" tIns="45700" rIns="91425" bIns="45700" anchor="t" anchorCtr="0">
            <a:noAutofit/>
          </a:bodyPr>
          <a:lstStyle/>
          <a:p>
            <a:pPr marL="342900" lvl="1" indent="-342900">
              <a:spcBef>
                <a:spcPts val="600"/>
              </a:spcBef>
              <a:buSzPts val="2200"/>
            </a:pPr>
            <a:r>
              <a:rPr lang="en-GB" dirty="0" err="1"/>
              <a:t>Contenção</a:t>
            </a:r>
            <a:r>
              <a:rPr lang="en-GB" dirty="0"/>
              <a:t> manual </a:t>
            </a:r>
            <a:r>
              <a:rPr lang="en-GB" dirty="0" err="1"/>
              <a:t>refere</a:t>
            </a:r>
            <a:r>
              <a:rPr lang="en-GB" dirty="0"/>
              <a:t>-se a </a:t>
            </a:r>
            <a:r>
              <a:rPr lang="en-GB" dirty="0" err="1"/>
              <a:t>intervenções</a:t>
            </a:r>
            <a:r>
              <a:rPr lang="en-GB" dirty="0"/>
              <a:t> </a:t>
            </a:r>
            <a:r>
              <a:rPr lang="en-GB" dirty="0" err="1"/>
              <a:t>realizadas</a:t>
            </a:r>
            <a:r>
              <a:rPr lang="en-GB" dirty="0"/>
              <a:t> com </a:t>
            </a:r>
            <a:r>
              <a:rPr lang="en-GB" dirty="0" err="1"/>
              <a:t>mãos</a:t>
            </a:r>
            <a:r>
              <a:rPr lang="en-GB" dirty="0"/>
              <a:t> </a:t>
            </a:r>
            <a:r>
              <a:rPr lang="en-GB" dirty="0" err="1"/>
              <a:t>ou</a:t>
            </a:r>
            <a:r>
              <a:rPr lang="en-GB" dirty="0"/>
              <a:t> </a:t>
            </a:r>
            <a:r>
              <a:rPr lang="en-GB" dirty="0" err="1"/>
              <a:t>corpos</a:t>
            </a:r>
            <a:r>
              <a:rPr lang="en-GB" dirty="0"/>
              <a:t> </a:t>
            </a:r>
            <a:r>
              <a:rPr lang="en-GB" dirty="0" err="1"/>
              <a:t>sem</a:t>
            </a:r>
            <a:r>
              <a:rPr lang="en-GB" dirty="0"/>
              <a:t> o </a:t>
            </a:r>
            <a:r>
              <a:rPr lang="en-GB" dirty="0" err="1"/>
              <a:t>uso</a:t>
            </a:r>
            <a:r>
              <a:rPr lang="en-GB" dirty="0"/>
              <a:t> de </a:t>
            </a:r>
            <a:r>
              <a:rPr lang="en-GB" dirty="0" err="1"/>
              <a:t>qualquer</a:t>
            </a:r>
            <a:r>
              <a:rPr lang="en-GB" dirty="0"/>
              <a:t> </a:t>
            </a:r>
            <a:r>
              <a:rPr lang="en-GB" dirty="0" err="1"/>
              <a:t>dispositivo</a:t>
            </a:r>
            <a:r>
              <a:rPr lang="en-GB" dirty="0"/>
              <a:t>. </a:t>
            </a:r>
            <a:r>
              <a:rPr lang="en-GB" dirty="0" err="1"/>
              <a:t>Às</a:t>
            </a:r>
            <a:r>
              <a:rPr lang="en-GB" dirty="0"/>
              <a:t> </a:t>
            </a:r>
            <a:r>
              <a:rPr lang="en-GB" dirty="0" err="1"/>
              <a:t>vezes</a:t>
            </a:r>
            <a:r>
              <a:rPr lang="en-GB" dirty="0"/>
              <a:t> </a:t>
            </a:r>
            <a:r>
              <a:rPr lang="en-GB" dirty="0" err="1"/>
              <a:t>é</a:t>
            </a:r>
            <a:r>
              <a:rPr lang="en-GB" dirty="0"/>
              <a:t> </a:t>
            </a:r>
            <a:r>
              <a:rPr lang="en-GB" dirty="0" err="1"/>
              <a:t>chamado</a:t>
            </a:r>
            <a:r>
              <a:rPr lang="en-GB" dirty="0"/>
              <a:t> de “</a:t>
            </a:r>
            <a:r>
              <a:rPr lang="en-GB" dirty="0" err="1"/>
              <a:t>segurar</a:t>
            </a:r>
            <a:r>
              <a:rPr lang="en-GB" dirty="0"/>
              <a:t>”. </a:t>
            </a:r>
          </a:p>
          <a:p>
            <a:pPr marL="342900" lvl="1" indent="-342900">
              <a:spcBef>
                <a:spcPts val="600"/>
              </a:spcBef>
              <a:buSzPts val="2200"/>
            </a:pPr>
            <a:r>
              <a:rPr lang="en-GB" dirty="0"/>
              <a:t>• A </a:t>
            </a:r>
            <a:r>
              <a:rPr lang="en-GB" dirty="0" err="1"/>
              <a:t>contenção</a:t>
            </a:r>
            <a:r>
              <a:rPr lang="en-GB" dirty="0"/>
              <a:t> manual </a:t>
            </a:r>
            <a:r>
              <a:rPr lang="en-GB" dirty="0" err="1"/>
              <a:t>impõe</a:t>
            </a:r>
            <a:r>
              <a:rPr lang="en-GB" dirty="0"/>
              <a:t> </a:t>
            </a:r>
            <a:r>
              <a:rPr lang="en-GB" dirty="0" err="1"/>
              <a:t>uma</a:t>
            </a:r>
            <a:r>
              <a:rPr lang="en-GB" dirty="0"/>
              <a:t> </a:t>
            </a:r>
            <a:r>
              <a:rPr lang="en-GB" dirty="0" err="1"/>
              <a:t>limitação</a:t>
            </a:r>
            <a:r>
              <a:rPr lang="en-GB" dirty="0"/>
              <a:t> manual </a:t>
            </a:r>
            <a:r>
              <a:rPr lang="en-GB" dirty="0" err="1"/>
              <a:t>ao</a:t>
            </a:r>
            <a:r>
              <a:rPr lang="en-GB" dirty="0"/>
              <a:t> </a:t>
            </a:r>
            <a:r>
              <a:rPr lang="en-GB" dirty="0" err="1"/>
              <a:t>movimento</a:t>
            </a:r>
            <a:r>
              <a:rPr lang="en-GB" dirty="0"/>
              <a:t> de </a:t>
            </a:r>
            <a:r>
              <a:rPr lang="en-GB" dirty="0" err="1"/>
              <a:t>uma</a:t>
            </a:r>
            <a:r>
              <a:rPr lang="en-GB" dirty="0"/>
              <a:t> </a:t>
            </a:r>
            <a:r>
              <a:rPr lang="en-GB" dirty="0" err="1"/>
              <a:t>pessoa</a:t>
            </a:r>
            <a:r>
              <a:rPr lang="en-GB" dirty="0"/>
              <a:t> (</a:t>
            </a:r>
            <a:r>
              <a:rPr lang="en-GB" dirty="0" err="1"/>
              <a:t>corpo</a:t>
            </a:r>
            <a:r>
              <a:rPr lang="en-GB" dirty="0"/>
              <a:t> </a:t>
            </a:r>
            <a:r>
              <a:rPr lang="en-GB" dirty="0" err="1"/>
              <a:t>inteiro</a:t>
            </a:r>
            <a:r>
              <a:rPr lang="en-GB" dirty="0"/>
              <a:t> </a:t>
            </a:r>
            <a:r>
              <a:rPr lang="en-GB" dirty="0" err="1"/>
              <a:t>ou</a:t>
            </a:r>
            <a:r>
              <a:rPr lang="en-GB" dirty="0"/>
              <a:t> </a:t>
            </a:r>
            <a:r>
              <a:rPr lang="en-GB" dirty="0" err="1"/>
              <a:t>certas</a:t>
            </a:r>
            <a:r>
              <a:rPr lang="en-GB" dirty="0"/>
              <a:t> partes do </a:t>
            </a:r>
            <a:r>
              <a:rPr lang="en-GB" dirty="0" err="1"/>
              <a:t>corpo</a:t>
            </a:r>
            <a:r>
              <a:rPr lang="en-GB" dirty="0"/>
              <a:t>) </a:t>
            </a:r>
            <a:r>
              <a:rPr lang="en-GB" dirty="0" err="1"/>
              <a:t>geralmente</a:t>
            </a:r>
            <a:r>
              <a:rPr lang="en-GB" dirty="0"/>
              <a:t> </a:t>
            </a:r>
            <a:r>
              <a:rPr lang="en-GB" dirty="0" err="1"/>
              <a:t>usando</a:t>
            </a:r>
            <a:r>
              <a:rPr lang="en-GB" dirty="0"/>
              <a:t> </a:t>
            </a:r>
            <a:r>
              <a:rPr lang="en-GB" dirty="0" err="1"/>
              <a:t>força</a:t>
            </a:r>
            <a:r>
              <a:rPr lang="en-GB" dirty="0"/>
              <a:t>. </a:t>
            </a:r>
          </a:p>
          <a:p>
            <a:pPr marL="342900" lvl="1" indent="-342900">
              <a:spcBef>
                <a:spcPts val="600"/>
              </a:spcBef>
              <a:buSzPts val="2200"/>
            </a:pPr>
            <a:r>
              <a:rPr lang="en-GB" dirty="0"/>
              <a:t>• </a:t>
            </a:r>
            <a:r>
              <a:rPr lang="en-GB" dirty="0" err="1"/>
              <a:t>Também</a:t>
            </a:r>
            <a:r>
              <a:rPr lang="en-GB" dirty="0"/>
              <a:t> se </a:t>
            </a:r>
            <a:r>
              <a:rPr lang="en-GB" dirty="0" err="1"/>
              <a:t>refere</a:t>
            </a:r>
            <a:r>
              <a:rPr lang="en-GB" dirty="0"/>
              <a:t> a </a:t>
            </a:r>
            <a:r>
              <a:rPr lang="en-GB" dirty="0" err="1"/>
              <a:t>qualquer</a:t>
            </a:r>
            <a:r>
              <a:rPr lang="en-GB" dirty="0"/>
              <a:t> </a:t>
            </a:r>
            <a:r>
              <a:rPr lang="en-GB" dirty="0" err="1"/>
              <a:t>controle</a:t>
            </a:r>
            <a:r>
              <a:rPr lang="en-GB" dirty="0"/>
              <a:t> </a:t>
            </a:r>
            <a:r>
              <a:rPr lang="en-GB" dirty="0" err="1"/>
              <a:t>prático</a:t>
            </a:r>
            <a:r>
              <a:rPr lang="en-GB" dirty="0"/>
              <a:t> de </a:t>
            </a:r>
            <a:r>
              <a:rPr lang="en-GB" dirty="0" err="1"/>
              <a:t>uma</a:t>
            </a:r>
            <a:r>
              <a:rPr lang="en-GB" dirty="0"/>
              <a:t> </a:t>
            </a:r>
            <a:r>
              <a:rPr lang="en-GB" dirty="0" err="1"/>
              <a:t>pessoa</a:t>
            </a:r>
            <a:r>
              <a:rPr lang="en-GB" dirty="0"/>
              <a:t> que </a:t>
            </a:r>
            <a:r>
              <a:rPr lang="en-GB" dirty="0" err="1"/>
              <a:t>possa</a:t>
            </a:r>
            <a:r>
              <a:rPr lang="en-GB" dirty="0"/>
              <a:t> </a:t>
            </a:r>
            <a:r>
              <a:rPr lang="en-GB" dirty="0" err="1"/>
              <a:t>envolver</a:t>
            </a:r>
            <a:r>
              <a:rPr lang="en-GB" dirty="0"/>
              <a:t> </a:t>
            </a:r>
            <a:r>
              <a:rPr lang="en-GB" dirty="0" err="1"/>
              <a:t>lutas</a:t>
            </a:r>
            <a:r>
              <a:rPr lang="en-GB" dirty="0"/>
              <a:t> </a:t>
            </a:r>
            <a:r>
              <a:rPr lang="en-GB" dirty="0" err="1"/>
              <a:t>físicas</a:t>
            </a:r>
            <a:r>
              <a:rPr lang="en-GB" dirty="0"/>
              <a:t>, </a:t>
            </a:r>
            <a:r>
              <a:rPr lang="en-GB" dirty="0" err="1"/>
              <a:t>como</a:t>
            </a:r>
            <a:r>
              <a:rPr lang="en-GB" dirty="0"/>
              <a:t> </a:t>
            </a:r>
            <a:r>
              <a:rPr lang="en-GB" dirty="0" err="1"/>
              <a:t>arrastar</a:t>
            </a:r>
            <a:r>
              <a:rPr lang="en-GB" dirty="0"/>
              <a:t> </a:t>
            </a:r>
            <a:r>
              <a:rPr lang="en-GB" dirty="0" err="1"/>
              <a:t>uma</a:t>
            </a:r>
            <a:r>
              <a:rPr lang="en-GB" dirty="0"/>
              <a:t> </a:t>
            </a:r>
            <a:r>
              <a:rPr lang="en-GB" dirty="0" err="1"/>
              <a:t>pessoa</a:t>
            </a:r>
            <a:r>
              <a:rPr lang="en-GB" dirty="0"/>
              <a:t> no </a:t>
            </a:r>
            <a:r>
              <a:rPr lang="en-GB" dirty="0" err="1"/>
              <a:t>chão</a:t>
            </a:r>
            <a:r>
              <a:rPr lang="en-GB" dirty="0"/>
              <a:t> </a:t>
            </a:r>
            <a:r>
              <a:rPr lang="en-GB" dirty="0" err="1"/>
              <a:t>ou</a:t>
            </a:r>
            <a:r>
              <a:rPr lang="en-GB" dirty="0"/>
              <a:t> </a:t>
            </a:r>
            <a:r>
              <a:rPr lang="en-GB" dirty="0" err="1"/>
              <a:t>segurá</a:t>
            </a:r>
            <a:r>
              <a:rPr lang="en-GB" dirty="0"/>
              <a:t>-la contra o </a:t>
            </a:r>
            <a:r>
              <a:rPr lang="en-GB" dirty="0" err="1"/>
              <a:t>chão</a:t>
            </a:r>
            <a:r>
              <a:rPr lang="en-GB" dirty="0"/>
              <a:t>. </a:t>
            </a:r>
            <a:r>
              <a:rPr lang="en-GB" dirty="0" err="1"/>
              <a:t>Às</a:t>
            </a:r>
            <a:r>
              <a:rPr lang="en-GB" dirty="0"/>
              <a:t> </a:t>
            </a:r>
            <a:r>
              <a:rPr lang="en-GB" dirty="0" err="1"/>
              <a:t>vezes</a:t>
            </a:r>
            <a:r>
              <a:rPr lang="en-GB" dirty="0"/>
              <a:t>, </a:t>
            </a:r>
            <a:r>
              <a:rPr lang="en-GB" dirty="0" err="1"/>
              <a:t>inclui</a:t>
            </a:r>
            <a:r>
              <a:rPr lang="en-GB" dirty="0"/>
              <a:t> </a:t>
            </a:r>
            <a:r>
              <a:rPr lang="en-GB" dirty="0" err="1"/>
              <a:t>posições</a:t>
            </a:r>
            <a:r>
              <a:rPr lang="en-GB" dirty="0"/>
              <a:t> </a:t>
            </a:r>
            <a:r>
              <a:rPr lang="en-GB" dirty="0" err="1"/>
              <a:t>dolorosas</a:t>
            </a:r>
            <a:r>
              <a:rPr lang="en-GB" dirty="0"/>
              <a:t> para </a:t>
            </a:r>
            <a:r>
              <a:rPr lang="en-GB" dirty="0" err="1"/>
              <a:t>executar</a:t>
            </a:r>
            <a:r>
              <a:rPr lang="en-GB" dirty="0"/>
              <a:t> o </a:t>
            </a:r>
            <a:r>
              <a:rPr lang="en-GB" dirty="0" err="1"/>
              <a:t>controle</a:t>
            </a:r>
            <a:r>
              <a:rPr lang="en-GB" dirty="0"/>
              <a:t>, </a:t>
            </a:r>
            <a:r>
              <a:rPr lang="en-GB" dirty="0" err="1"/>
              <a:t>como</a:t>
            </a:r>
            <a:r>
              <a:rPr lang="en-GB" dirty="0"/>
              <a:t> </a:t>
            </a:r>
            <a:r>
              <a:rPr lang="en-GB" dirty="0" err="1"/>
              <a:t>torcer</a:t>
            </a:r>
            <a:r>
              <a:rPr lang="en-GB" dirty="0"/>
              <a:t> </a:t>
            </a:r>
            <a:r>
              <a:rPr lang="en-GB" dirty="0" err="1"/>
              <a:t>os</a:t>
            </a:r>
            <a:r>
              <a:rPr lang="en-GB" dirty="0"/>
              <a:t> </a:t>
            </a:r>
            <a:r>
              <a:rPr lang="en-GB" dirty="0" err="1"/>
              <a:t>braços</a:t>
            </a:r>
            <a:r>
              <a:rPr lang="en-GB" dirty="0"/>
              <a:t> para </a:t>
            </a:r>
            <a:r>
              <a:rPr lang="en-GB" dirty="0" err="1"/>
              <a:t>trás</a:t>
            </a:r>
            <a:r>
              <a:rPr lang="en-GB" dirty="0"/>
              <a:t> </a:t>
            </a:r>
            <a:r>
              <a:rPr lang="en-GB" dirty="0" err="1"/>
              <a:t>ou</a:t>
            </a:r>
            <a:r>
              <a:rPr lang="en-GB" dirty="0"/>
              <a:t> </a:t>
            </a:r>
            <a:r>
              <a:rPr lang="en-GB" dirty="0" err="1"/>
              <a:t>pressionar</a:t>
            </a:r>
            <a:r>
              <a:rPr lang="en-GB" dirty="0"/>
              <a:t> </a:t>
            </a:r>
            <a:r>
              <a:rPr lang="en-GB" dirty="0" err="1"/>
              <a:t>pontos</a:t>
            </a:r>
            <a:r>
              <a:rPr lang="en-GB" dirty="0"/>
              <a:t> de dor. </a:t>
            </a:r>
          </a:p>
          <a:p>
            <a:pPr marL="342900" lvl="1" indent="-342900">
              <a:spcBef>
                <a:spcPts val="600"/>
              </a:spcBef>
              <a:buSzPts val="2200"/>
            </a:pPr>
            <a:r>
              <a:rPr lang="en-GB" dirty="0"/>
              <a:t>• A </a:t>
            </a:r>
            <a:r>
              <a:rPr lang="en-GB" dirty="0" err="1"/>
              <a:t>contenção</a:t>
            </a:r>
            <a:r>
              <a:rPr lang="en-GB" dirty="0"/>
              <a:t> “</a:t>
            </a:r>
            <a:r>
              <a:rPr lang="en-GB" dirty="0" err="1"/>
              <a:t>propensa</a:t>
            </a:r>
            <a:r>
              <a:rPr lang="en-GB" dirty="0"/>
              <a:t>” </a:t>
            </a:r>
            <a:r>
              <a:rPr lang="en-GB" dirty="0" err="1"/>
              <a:t>ou</a:t>
            </a:r>
            <a:r>
              <a:rPr lang="en-GB" dirty="0"/>
              <a:t> “</a:t>
            </a:r>
            <a:r>
              <a:rPr lang="en-GB" dirty="0" err="1"/>
              <a:t>virada</a:t>
            </a:r>
            <a:r>
              <a:rPr lang="en-GB" dirty="0"/>
              <a:t> para </a:t>
            </a:r>
            <a:r>
              <a:rPr lang="en-GB" dirty="0" err="1"/>
              <a:t>baixo</a:t>
            </a:r>
            <a:r>
              <a:rPr lang="en-GB" dirty="0"/>
              <a:t>” </a:t>
            </a:r>
            <a:r>
              <a:rPr lang="en-GB" dirty="0" err="1"/>
              <a:t>é</a:t>
            </a:r>
            <a:r>
              <a:rPr lang="en-GB" dirty="0"/>
              <a:t> </a:t>
            </a:r>
            <a:r>
              <a:rPr lang="en-GB" dirty="0" err="1"/>
              <a:t>uma</a:t>
            </a:r>
            <a:r>
              <a:rPr lang="en-GB" dirty="0"/>
              <a:t> forma </a:t>
            </a:r>
            <a:r>
              <a:rPr lang="en-GB" dirty="0" err="1"/>
              <a:t>comum</a:t>
            </a:r>
            <a:r>
              <a:rPr lang="en-GB" dirty="0"/>
              <a:t> de </a:t>
            </a:r>
            <a:r>
              <a:rPr lang="en-GB" dirty="0" err="1"/>
              <a:t>contenção</a:t>
            </a:r>
            <a:r>
              <a:rPr lang="en-GB" dirty="0"/>
              <a:t> manual. </a:t>
            </a:r>
            <a:r>
              <a:rPr lang="en-GB" dirty="0" err="1"/>
              <a:t>É</a:t>
            </a:r>
            <a:r>
              <a:rPr lang="en-GB" dirty="0"/>
              <a:t> </a:t>
            </a:r>
            <a:r>
              <a:rPr lang="en-GB" dirty="0" err="1"/>
              <a:t>quando</a:t>
            </a:r>
            <a:r>
              <a:rPr lang="en-GB" dirty="0"/>
              <a:t> </a:t>
            </a:r>
            <a:r>
              <a:rPr lang="en-GB" dirty="0" err="1"/>
              <a:t>uma</a:t>
            </a:r>
            <a:r>
              <a:rPr lang="en-GB" dirty="0"/>
              <a:t> </a:t>
            </a:r>
            <a:r>
              <a:rPr lang="en-GB" dirty="0" err="1"/>
              <a:t>pessoa</a:t>
            </a:r>
            <a:r>
              <a:rPr lang="en-GB" dirty="0"/>
              <a:t> </a:t>
            </a:r>
            <a:r>
              <a:rPr lang="en-GB" dirty="0" err="1"/>
              <a:t>é</a:t>
            </a:r>
            <a:r>
              <a:rPr lang="en-GB" dirty="0"/>
              <a:t> </a:t>
            </a:r>
            <a:r>
              <a:rPr lang="en-GB" dirty="0" err="1"/>
              <a:t>mantida</a:t>
            </a:r>
            <a:r>
              <a:rPr lang="en-GB" dirty="0"/>
              <a:t> com a face para </a:t>
            </a:r>
            <a:r>
              <a:rPr lang="en-GB" dirty="0" err="1"/>
              <a:t>baixo</a:t>
            </a:r>
            <a:r>
              <a:rPr lang="en-GB" dirty="0"/>
              <a:t> (</a:t>
            </a:r>
            <a:r>
              <a:rPr lang="en-GB" dirty="0" err="1"/>
              <a:t>ou</a:t>
            </a:r>
            <a:r>
              <a:rPr lang="en-GB" dirty="0"/>
              <a:t> de </a:t>
            </a:r>
            <a:r>
              <a:rPr lang="en-GB" dirty="0" err="1"/>
              <a:t>bruços</a:t>
            </a:r>
            <a:r>
              <a:rPr lang="en-GB" dirty="0"/>
              <a:t>) no </a:t>
            </a:r>
            <a:r>
              <a:rPr lang="en-GB" dirty="0" err="1"/>
              <a:t>chão</a:t>
            </a:r>
            <a:r>
              <a:rPr lang="en-GB" dirty="0"/>
              <a:t> e </a:t>
            </a:r>
            <a:r>
              <a:rPr lang="en-GB" dirty="0" err="1"/>
              <a:t>é</a:t>
            </a:r>
            <a:r>
              <a:rPr lang="en-GB" dirty="0"/>
              <a:t> </a:t>
            </a:r>
            <a:r>
              <a:rPr lang="en-GB" dirty="0" err="1"/>
              <a:t>fisicamente</a:t>
            </a:r>
            <a:r>
              <a:rPr lang="en-GB" dirty="0"/>
              <a:t> </a:t>
            </a:r>
            <a:r>
              <a:rPr lang="en-GB" dirty="0" err="1"/>
              <a:t>impedida</a:t>
            </a:r>
            <a:r>
              <a:rPr lang="en-GB" dirty="0"/>
              <a:t> de </a:t>
            </a:r>
            <a:r>
              <a:rPr lang="en-GB" dirty="0" err="1"/>
              <a:t>sair</a:t>
            </a:r>
            <a:r>
              <a:rPr lang="en-GB" dirty="0"/>
              <a:t> dessa </a:t>
            </a:r>
            <a:r>
              <a:rPr lang="en-GB" dirty="0" err="1"/>
              <a:t>posição</a:t>
            </a:r>
            <a:r>
              <a:rPr lang="en-GB" dirty="0"/>
              <a:t>. </a:t>
            </a:r>
          </a:p>
          <a:p>
            <a:pPr marL="342900" lvl="1" indent="-342900">
              <a:spcBef>
                <a:spcPts val="600"/>
              </a:spcBef>
              <a:buSzPts val="2200"/>
            </a:pPr>
            <a:r>
              <a:rPr lang="en-GB" dirty="0" err="1"/>
              <a:t>É</a:t>
            </a:r>
            <a:r>
              <a:rPr lang="en-GB" dirty="0"/>
              <a:t> </a:t>
            </a:r>
            <a:r>
              <a:rPr lang="en-GB" dirty="0" err="1"/>
              <a:t>uma</a:t>
            </a:r>
            <a:r>
              <a:rPr lang="en-GB" dirty="0"/>
              <a:t> forma de </a:t>
            </a:r>
            <a:r>
              <a:rPr lang="en-GB" dirty="0" err="1"/>
              <a:t>contenção</a:t>
            </a:r>
            <a:r>
              <a:rPr lang="en-GB" dirty="0"/>
              <a:t> </a:t>
            </a:r>
            <a:r>
              <a:rPr lang="en-GB" dirty="0" err="1"/>
              <a:t>particularmente</a:t>
            </a:r>
            <a:r>
              <a:rPr lang="en-GB" dirty="0"/>
              <a:t> </a:t>
            </a:r>
            <a:r>
              <a:rPr lang="en-GB" dirty="0" err="1"/>
              <a:t>perigosa</a:t>
            </a:r>
            <a:r>
              <a:rPr lang="en-GB" dirty="0"/>
              <a:t> </a:t>
            </a:r>
            <a:r>
              <a:rPr lang="en-GB" dirty="0" err="1"/>
              <a:t>devido</a:t>
            </a:r>
            <a:r>
              <a:rPr lang="en-GB" dirty="0"/>
              <a:t> </a:t>
            </a:r>
            <a:r>
              <a:rPr lang="en-GB" dirty="0" err="1"/>
              <a:t>ao</a:t>
            </a:r>
            <a:r>
              <a:rPr lang="en-GB" dirty="0"/>
              <a:t> </a:t>
            </a:r>
            <a:r>
              <a:rPr lang="en-GB" dirty="0" err="1"/>
              <a:t>risco</a:t>
            </a:r>
            <a:r>
              <a:rPr lang="en-GB" dirty="0"/>
              <a:t> de </a:t>
            </a:r>
            <a:r>
              <a:rPr lang="en-GB" dirty="0" err="1"/>
              <a:t>asfixia</a:t>
            </a:r>
            <a:r>
              <a:rPr lang="en-GB" dirty="0"/>
              <a:t> </a:t>
            </a:r>
            <a:r>
              <a:rPr lang="en-GB" dirty="0" err="1"/>
              <a:t>posicional</a:t>
            </a:r>
            <a:r>
              <a:rPr lang="en-GB" dirty="0"/>
              <a:t> e </a:t>
            </a:r>
            <a:r>
              <a:rPr lang="en-GB" dirty="0" err="1"/>
              <a:t>morte</a:t>
            </a:r>
            <a:r>
              <a:rPr lang="en-GB" dirty="0"/>
              <a:t> </a:t>
            </a:r>
            <a:r>
              <a:rPr lang="en-GB" dirty="0" err="1"/>
              <a:t>súbita</a:t>
            </a:r>
            <a:r>
              <a:rPr lang="en-GB" dirty="0"/>
              <a:t>.</a:t>
            </a:r>
            <a:endParaRPr dirty="0"/>
          </a:p>
        </p:txBody>
      </p:sp>
      <p:sp>
        <p:nvSpPr>
          <p:cNvPr id="187" name="Google Shape;187;p16"/>
          <p:cNvSpPr txBox="1">
            <a:spLocks noGrp="1"/>
          </p:cNvSpPr>
          <p:nvPr>
            <p:ph type="title"/>
          </p:nvPr>
        </p:nvSpPr>
        <p:spPr>
          <a:xfrm>
            <a:off x="417755" y="506412"/>
            <a:ext cx="11508634"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Formas de </a:t>
            </a:r>
            <a:r>
              <a:rPr lang="en-GB" dirty="0" err="1"/>
              <a:t>isolamento</a:t>
            </a:r>
            <a:r>
              <a:rPr lang="en-GB" dirty="0"/>
              <a:t> e </a:t>
            </a:r>
            <a:r>
              <a:rPr lang="en-GB" dirty="0" err="1"/>
              <a:t>contenção</a:t>
            </a:r>
            <a:r>
              <a:rPr lang="en-GB" dirty="0"/>
              <a:t> - 2</a:t>
            </a:r>
            <a:endParaRPr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160"/>
          <p:cNvSpPr txBox="1">
            <a:spLocks noGrp="1"/>
          </p:cNvSpPr>
          <p:nvPr>
            <p:ph type="sldNum" idx="4294967295"/>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GB" sz="1800">
                <a:solidFill>
                  <a:schemeClr val="dk1"/>
                </a:solidFill>
                <a:latin typeface="Calibri"/>
                <a:ea typeface="Calibri"/>
                <a:cs typeface="Calibri"/>
                <a:sym typeface="Calibri"/>
              </a:rPr>
              <a:t>160</a:t>
            </a:fld>
            <a:endParaRPr sz="1800">
              <a:solidFill>
                <a:schemeClr val="dk1"/>
              </a:solidFill>
              <a:latin typeface="Calibri"/>
              <a:ea typeface="Calibri"/>
              <a:cs typeface="Calibri"/>
              <a:sym typeface="Calibri"/>
            </a:endParaRPr>
          </a:p>
        </p:txBody>
      </p:sp>
      <p:sp>
        <p:nvSpPr>
          <p:cNvPr id="1263" name="Google Shape;1263;p160"/>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Agradecimentos</a:t>
            </a:r>
            <a:r>
              <a:rPr lang="en-GB" dirty="0"/>
              <a:t> (6)</a:t>
            </a:r>
            <a:endParaRPr dirty="0"/>
          </a:p>
        </p:txBody>
      </p:sp>
      <p:sp>
        <p:nvSpPr>
          <p:cNvPr id="1264" name="Google Shape;1264;p160"/>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2" name="Google Shape;1272;p161"/>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a:p>
        </p:txBody>
      </p:sp>
      <p:sp>
        <p:nvSpPr>
          <p:cNvPr id="1273" name="Google Shape;1273;p161"/>
          <p:cNvSpPr txBox="1">
            <a:spLocks noGrp="1"/>
          </p:cNvSpPr>
          <p:nvPr>
            <p:ph type="title"/>
          </p:nvPr>
        </p:nvSpPr>
        <p:spPr>
          <a:xfrm>
            <a:off x="417755" y="506412"/>
            <a:ext cx="11485774"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a:t>Agradecimentos (7)</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7"/>
          <p:cNvSpPr txBox="1">
            <a:spLocks noGrp="1"/>
          </p:cNvSpPr>
          <p:nvPr>
            <p:ph type="body" idx="1"/>
          </p:nvPr>
        </p:nvSpPr>
        <p:spPr>
          <a:xfrm>
            <a:off x="508806" y="1428521"/>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Contenção</a:t>
            </a:r>
            <a:r>
              <a:rPr lang="en-GB" dirty="0"/>
              <a:t> </a:t>
            </a:r>
            <a:r>
              <a:rPr lang="en-GB" dirty="0" err="1"/>
              <a:t>física</a:t>
            </a:r>
            <a:r>
              <a:rPr lang="en-GB" dirty="0"/>
              <a:t> (ou </a:t>
            </a:r>
            <a:r>
              <a:rPr lang="en-GB" dirty="0" err="1"/>
              <a:t>mecânica</a:t>
            </a:r>
            <a:r>
              <a:rPr lang="en-GB" dirty="0"/>
              <a:t>): </a:t>
            </a:r>
            <a:endParaRPr dirty="0"/>
          </a:p>
        </p:txBody>
      </p:sp>
      <p:sp>
        <p:nvSpPr>
          <p:cNvPr id="194" name="Google Shape;194;p17"/>
          <p:cNvSpPr txBox="1">
            <a:spLocks noGrp="1"/>
          </p:cNvSpPr>
          <p:nvPr>
            <p:ph type="body" idx="2"/>
          </p:nvPr>
        </p:nvSpPr>
        <p:spPr>
          <a:xfrm>
            <a:off x="508794" y="2278631"/>
            <a:ext cx="11174412" cy="3322069"/>
          </a:xfrm>
          <a:prstGeom prst="rect">
            <a:avLst/>
          </a:prstGeom>
          <a:noFill/>
          <a:ln>
            <a:noFill/>
          </a:ln>
        </p:spPr>
        <p:txBody>
          <a:bodyPr spcFirstLastPara="1" wrap="square" lIns="91425" tIns="45700" rIns="91425" bIns="45700" anchor="t" anchorCtr="0">
            <a:noAutofit/>
          </a:bodyPr>
          <a:lstStyle/>
          <a:p>
            <a:pPr marL="444500" lvl="1" indent="-285750" algn="just" rtl="0">
              <a:lnSpc>
                <a:spcPct val="100000"/>
              </a:lnSpc>
              <a:spcBef>
                <a:spcPts val="600"/>
              </a:spcBef>
              <a:spcAft>
                <a:spcPts val="0"/>
              </a:spcAft>
              <a:buSzPts val="2200"/>
              <a:buChar char="•"/>
            </a:pPr>
            <a:r>
              <a:rPr lang="en-GB" dirty="0" err="1"/>
              <a:t>Contenção</a:t>
            </a:r>
            <a:r>
              <a:rPr lang="en-GB" dirty="0"/>
              <a:t> </a:t>
            </a:r>
            <a:r>
              <a:rPr lang="en-GB" dirty="0" err="1"/>
              <a:t>física</a:t>
            </a:r>
            <a:r>
              <a:rPr lang="en-GB" dirty="0"/>
              <a:t> (</a:t>
            </a:r>
            <a:r>
              <a:rPr lang="en-GB" dirty="0" err="1"/>
              <a:t>ou</a:t>
            </a:r>
            <a:r>
              <a:rPr lang="en-GB" dirty="0"/>
              <a:t> </a:t>
            </a:r>
            <a:r>
              <a:rPr lang="en-GB" dirty="0" err="1"/>
              <a:t>mecânica</a:t>
            </a:r>
            <a:r>
              <a:rPr lang="en-GB" dirty="0"/>
              <a:t>) </a:t>
            </a:r>
            <a:r>
              <a:rPr lang="en-GB" dirty="0" err="1"/>
              <a:t>geralmente</a:t>
            </a:r>
            <a:r>
              <a:rPr lang="en-GB" dirty="0"/>
              <a:t> se </a:t>
            </a:r>
            <a:r>
              <a:rPr lang="en-GB" dirty="0" err="1"/>
              <a:t>refere</a:t>
            </a:r>
            <a:r>
              <a:rPr lang="en-GB" dirty="0"/>
              <a:t> a </a:t>
            </a:r>
            <a:r>
              <a:rPr lang="en-GB" dirty="0" err="1"/>
              <a:t>intervenções</a:t>
            </a:r>
            <a:r>
              <a:rPr lang="en-GB" dirty="0"/>
              <a:t> </a:t>
            </a:r>
            <a:r>
              <a:rPr lang="en-GB" dirty="0" err="1"/>
              <a:t>realizadas</a:t>
            </a:r>
            <a:r>
              <a:rPr lang="en-GB" dirty="0"/>
              <a:t> com o </a:t>
            </a:r>
            <a:r>
              <a:rPr lang="en-GB" dirty="0" err="1"/>
              <a:t>uso</a:t>
            </a:r>
            <a:r>
              <a:rPr lang="en-GB" dirty="0"/>
              <a:t> de </a:t>
            </a:r>
            <a:r>
              <a:rPr lang="en-GB" dirty="0" err="1"/>
              <a:t>dispositivos</a:t>
            </a:r>
            <a:r>
              <a:rPr lang="en-GB" dirty="0"/>
              <a:t> para </a:t>
            </a:r>
            <a:r>
              <a:rPr lang="en-GB" dirty="0" err="1"/>
              <a:t>imobilizar</a:t>
            </a:r>
            <a:r>
              <a:rPr lang="en-GB" dirty="0"/>
              <a:t> a </a:t>
            </a:r>
            <a:r>
              <a:rPr lang="en-GB" dirty="0" err="1"/>
              <a:t>pessoa</a:t>
            </a:r>
            <a:r>
              <a:rPr lang="en-GB" dirty="0"/>
              <a:t> </a:t>
            </a:r>
            <a:r>
              <a:rPr lang="en-GB" dirty="0" err="1"/>
              <a:t>ou</a:t>
            </a:r>
            <a:r>
              <a:rPr lang="en-GB" dirty="0"/>
              <a:t> </a:t>
            </a:r>
            <a:r>
              <a:rPr lang="en-GB" dirty="0" err="1"/>
              <a:t>restringir</a:t>
            </a:r>
            <a:r>
              <a:rPr lang="en-GB" dirty="0"/>
              <a:t> a </a:t>
            </a:r>
            <a:r>
              <a:rPr lang="en-GB" dirty="0" err="1"/>
              <a:t>capacidade</a:t>
            </a:r>
            <a:r>
              <a:rPr lang="en-GB" dirty="0"/>
              <a:t> de </a:t>
            </a:r>
            <a:r>
              <a:rPr lang="en-GB" dirty="0" err="1"/>
              <a:t>uma</a:t>
            </a:r>
            <a:r>
              <a:rPr lang="en-GB" dirty="0"/>
              <a:t> </a:t>
            </a:r>
            <a:r>
              <a:rPr lang="en-GB" dirty="0" err="1"/>
              <a:t>pessoa</a:t>
            </a:r>
            <a:r>
              <a:rPr lang="en-GB" dirty="0"/>
              <a:t> mover </a:t>
            </a:r>
            <a:r>
              <a:rPr lang="en-GB" dirty="0" err="1"/>
              <a:t>livremente</a:t>
            </a:r>
            <a:r>
              <a:rPr lang="en-GB" dirty="0"/>
              <a:t> </a:t>
            </a:r>
            <a:r>
              <a:rPr lang="en-GB" dirty="0" err="1"/>
              <a:t>parte</a:t>
            </a:r>
            <a:r>
              <a:rPr lang="en-GB" dirty="0"/>
              <a:t> de </a:t>
            </a:r>
            <a:r>
              <a:rPr lang="en-GB" dirty="0" err="1"/>
              <a:t>seu</a:t>
            </a:r>
            <a:r>
              <a:rPr lang="en-GB" dirty="0"/>
              <a:t> </a:t>
            </a:r>
            <a:r>
              <a:rPr lang="en-GB" dirty="0" err="1"/>
              <a:t>corpo</a:t>
            </a:r>
            <a:r>
              <a:rPr lang="en-GB" dirty="0"/>
              <a:t>. </a:t>
            </a:r>
          </a:p>
          <a:p>
            <a:pPr marL="444500" lvl="1" indent="-285750" algn="just" rtl="0">
              <a:lnSpc>
                <a:spcPct val="100000"/>
              </a:lnSpc>
              <a:spcBef>
                <a:spcPts val="600"/>
              </a:spcBef>
              <a:spcAft>
                <a:spcPts val="0"/>
              </a:spcAft>
              <a:buSzPts val="2200"/>
              <a:buChar char="•"/>
            </a:pPr>
            <a:r>
              <a:rPr lang="en-GB" dirty="0" err="1"/>
              <a:t>Dispositivos</a:t>
            </a:r>
            <a:r>
              <a:rPr lang="en-GB" dirty="0"/>
              <a:t> de </a:t>
            </a:r>
            <a:r>
              <a:rPr lang="en-GB" dirty="0" err="1"/>
              <a:t>contenção</a:t>
            </a:r>
            <a:r>
              <a:rPr lang="en-GB" dirty="0"/>
              <a:t> </a:t>
            </a:r>
            <a:r>
              <a:rPr lang="en-GB" dirty="0" err="1"/>
              <a:t>geralmente</a:t>
            </a:r>
            <a:r>
              <a:rPr lang="en-GB" dirty="0"/>
              <a:t> </a:t>
            </a:r>
            <a:r>
              <a:rPr lang="en-GB" dirty="0" err="1"/>
              <a:t>incluem</a:t>
            </a:r>
            <a:r>
              <a:rPr lang="en-GB" dirty="0"/>
              <a:t>:</a:t>
            </a:r>
          </a:p>
          <a:p>
            <a:pPr marL="901700" lvl="2" indent="-285750" algn="just">
              <a:spcBef>
                <a:spcPts val="600"/>
              </a:spcBef>
              <a:buSzPts val="2200"/>
            </a:pPr>
            <a:r>
              <a:rPr lang="en-GB" dirty="0" err="1"/>
              <a:t>cintos</a:t>
            </a:r>
            <a:r>
              <a:rPr lang="en-GB" dirty="0"/>
              <a:t>, </a:t>
            </a:r>
            <a:r>
              <a:rPr lang="en-GB" dirty="0" err="1"/>
              <a:t>cordas</a:t>
            </a:r>
            <a:r>
              <a:rPr lang="en-GB" dirty="0"/>
              <a:t>, </a:t>
            </a:r>
            <a:r>
              <a:rPr lang="en-GB" dirty="0" err="1"/>
              <a:t>correntes</a:t>
            </a:r>
            <a:r>
              <a:rPr lang="en-GB" dirty="0"/>
              <a:t> e </a:t>
            </a:r>
            <a:r>
              <a:rPr lang="en-GB" dirty="0" err="1"/>
              <a:t>tecidos</a:t>
            </a:r>
            <a:r>
              <a:rPr lang="en-GB" dirty="0"/>
              <a:t> </a:t>
            </a:r>
            <a:r>
              <a:rPr lang="en-GB" dirty="0" err="1"/>
              <a:t>apertados</a:t>
            </a:r>
            <a:r>
              <a:rPr lang="en-GB" dirty="0"/>
              <a:t>. </a:t>
            </a:r>
          </a:p>
          <a:p>
            <a:pPr marL="901700" lvl="2" indent="-285750" algn="just">
              <a:spcBef>
                <a:spcPts val="600"/>
              </a:spcBef>
              <a:buSzPts val="2200"/>
            </a:pPr>
            <a:r>
              <a:rPr lang="en-GB" dirty="0"/>
              <a:t>A </a:t>
            </a:r>
            <a:r>
              <a:rPr lang="en-GB" dirty="0" err="1"/>
              <a:t>contenção</a:t>
            </a:r>
            <a:r>
              <a:rPr lang="en-GB" dirty="0"/>
              <a:t> </a:t>
            </a:r>
            <a:r>
              <a:rPr lang="en-GB" dirty="0" err="1"/>
              <a:t>física</a:t>
            </a:r>
            <a:r>
              <a:rPr lang="en-GB" dirty="0"/>
              <a:t> </a:t>
            </a:r>
            <a:r>
              <a:rPr lang="en-GB" dirty="0" err="1"/>
              <a:t>também</a:t>
            </a:r>
            <a:r>
              <a:rPr lang="en-GB" dirty="0"/>
              <a:t> </a:t>
            </a:r>
            <a:r>
              <a:rPr lang="en-GB" dirty="0" err="1"/>
              <a:t>compreende</a:t>
            </a:r>
            <a:r>
              <a:rPr lang="en-GB" dirty="0"/>
              <a:t> </a:t>
            </a:r>
            <a:r>
              <a:rPr lang="en-GB" dirty="0" err="1"/>
              <a:t>roupas</a:t>
            </a:r>
            <a:r>
              <a:rPr lang="en-GB" dirty="0"/>
              <a:t> </a:t>
            </a:r>
            <a:r>
              <a:rPr lang="en-GB" dirty="0" err="1"/>
              <a:t>incapacitantes</a:t>
            </a:r>
            <a:r>
              <a:rPr lang="en-GB" dirty="0"/>
              <a:t>, </a:t>
            </a:r>
            <a:r>
              <a:rPr lang="en-GB" dirty="0" err="1"/>
              <a:t>como</a:t>
            </a:r>
            <a:r>
              <a:rPr lang="en-GB" dirty="0"/>
              <a:t> </a:t>
            </a:r>
            <a:r>
              <a:rPr lang="en-GB" dirty="0" err="1"/>
              <a:t>jaquetas</a:t>
            </a:r>
            <a:r>
              <a:rPr lang="en-GB" dirty="0"/>
              <a:t>, </a:t>
            </a:r>
            <a:r>
              <a:rPr lang="en-GB" dirty="0" err="1"/>
              <a:t>luvas</a:t>
            </a:r>
            <a:r>
              <a:rPr lang="en-GB" dirty="0"/>
              <a:t> </a:t>
            </a:r>
            <a:r>
              <a:rPr lang="en-GB" dirty="0" err="1"/>
              <a:t>incapacitantes</a:t>
            </a:r>
            <a:r>
              <a:rPr lang="en-GB" dirty="0"/>
              <a:t>, </a:t>
            </a:r>
            <a:r>
              <a:rPr lang="en-GB" dirty="0" err="1"/>
              <a:t>móveis</a:t>
            </a:r>
            <a:r>
              <a:rPr lang="en-GB" dirty="0"/>
              <a:t> </a:t>
            </a:r>
            <a:r>
              <a:rPr lang="en-GB" dirty="0" err="1"/>
              <a:t>incapacitantes</a:t>
            </a:r>
            <a:r>
              <a:rPr lang="en-GB" dirty="0"/>
              <a:t>, </a:t>
            </a:r>
            <a:r>
              <a:rPr lang="en-GB" dirty="0" err="1"/>
              <a:t>como</a:t>
            </a:r>
            <a:r>
              <a:rPr lang="en-GB" dirty="0"/>
              <a:t> camas-</a:t>
            </a:r>
            <a:r>
              <a:rPr lang="en-GB" dirty="0" err="1"/>
              <a:t>gaiolas</a:t>
            </a:r>
            <a:r>
              <a:rPr lang="en-GB" dirty="0"/>
              <a:t>, camas-rede </a:t>
            </a:r>
            <a:r>
              <a:rPr lang="en-GB" dirty="0" err="1"/>
              <a:t>ou</a:t>
            </a:r>
            <a:r>
              <a:rPr lang="en-GB" dirty="0"/>
              <a:t> </a:t>
            </a:r>
            <a:r>
              <a:rPr lang="en-GB" dirty="0" err="1"/>
              <a:t>cadeiras</a:t>
            </a:r>
            <a:r>
              <a:rPr lang="en-GB" dirty="0"/>
              <a:t> de </a:t>
            </a:r>
            <a:r>
              <a:rPr lang="en-GB" dirty="0" err="1"/>
              <a:t>imobilização</a:t>
            </a:r>
            <a:r>
              <a:rPr lang="en-GB" dirty="0"/>
              <a:t>. </a:t>
            </a:r>
          </a:p>
          <a:p>
            <a:pPr marL="444500" lvl="1" indent="-285750" algn="just" rtl="0">
              <a:lnSpc>
                <a:spcPct val="100000"/>
              </a:lnSpc>
              <a:spcBef>
                <a:spcPts val="600"/>
              </a:spcBef>
              <a:spcAft>
                <a:spcPts val="0"/>
              </a:spcAft>
              <a:buSzPts val="2200"/>
              <a:buChar char="•"/>
            </a:pPr>
            <a:r>
              <a:rPr lang="en-GB" dirty="0" err="1"/>
              <a:t>Amarrar</a:t>
            </a:r>
            <a:r>
              <a:rPr lang="en-GB" dirty="0"/>
              <a:t> </a:t>
            </a:r>
            <a:r>
              <a:rPr lang="en-GB" dirty="0" err="1"/>
              <a:t>alguém</a:t>
            </a:r>
            <a:r>
              <a:rPr lang="en-GB" dirty="0"/>
              <a:t> a </a:t>
            </a:r>
            <a:r>
              <a:rPr lang="en-GB" dirty="0" err="1"/>
              <a:t>uma</a:t>
            </a:r>
            <a:r>
              <a:rPr lang="en-GB" dirty="0"/>
              <a:t> </a:t>
            </a:r>
            <a:r>
              <a:rPr lang="en-GB" dirty="0" err="1"/>
              <a:t>árvore</a:t>
            </a:r>
            <a:r>
              <a:rPr lang="en-GB" dirty="0"/>
              <a:t> </a:t>
            </a:r>
            <a:r>
              <a:rPr lang="en-GB" dirty="0" err="1"/>
              <a:t>ou</a:t>
            </a:r>
            <a:r>
              <a:rPr lang="en-GB" dirty="0"/>
              <a:t> a outro </a:t>
            </a:r>
            <a:r>
              <a:rPr lang="en-GB" dirty="0" err="1"/>
              <a:t>objeto</a:t>
            </a:r>
            <a:r>
              <a:rPr lang="en-GB" dirty="0"/>
              <a:t> </a:t>
            </a:r>
            <a:r>
              <a:rPr lang="en-GB" dirty="0" err="1"/>
              <a:t>também</a:t>
            </a:r>
            <a:r>
              <a:rPr lang="en-GB" dirty="0"/>
              <a:t> </a:t>
            </a:r>
            <a:r>
              <a:rPr lang="en-GB" dirty="0" err="1"/>
              <a:t>é</a:t>
            </a:r>
            <a:r>
              <a:rPr lang="en-GB" dirty="0"/>
              <a:t> </a:t>
            </a:r>
            <a:r>
              <a:rPr lang="en-GB" dirty="0" err="1"/>
              <a:t>uma</a:t>
            </a:r>
            <a:r>
              <a:rPr lang="en-GB" dirty="0"/>
              <a:t> forma de </a:t>
            </a:r>
            <a:r>
              <a:rPr lang="en-GB" dirty="0" err="1"/>
              <a:t>contenção</a:t>
            </a:r>
            <a:r>
              <a:rPr lang="en-GB" dirty="0"/>
              <a:t> </a:t>
            </a:r>
            <a:r>
              <a:rPr lang="en-GB" dirty="0" err="1"/>
              <a:t>física</a:t>
            </a:r>
            <a:r>
              <a:rPr lang="en-GB" dirty="0"/>
              <a:t>. </a:t>
            </a:r>
          </a:p>
          <a:p>
            <a:pPr marL="285750" lvl="0" indent="-146050" algn="l" rtl="0">
              <a:lnSpc>
                <a:spcPct val="100000"/>
              </a:lnSpc>
              <a:spcBef>
                <a:spcPts val="1200"/>
              </a:spcBef>
              <a:spcAft>
                <a:spcPts val="0"/>
              </a:spcAft>
              <a:buSzPts val="2200"/>
              <a:buNone/>
            </a:pPr>
            <a:endParaRPr dirty="0"/>
          </a:p>
        </p:txBody>
      </p:sp>
      <p:sp>
        <p:nvSpPr>
          <p:cNvPr id="195" name="Google Shape;195;p17"/>
          <p:cNvSpPr txBox="1">
            <a:spLocks noGrp="1"/>
          </p:cNvSpPr>
          <p:nvPr>
            <p:ph type="title"/>
          </p:nvPr>
        </p:nvSpPr>
        <p:spPr>
          <a:xfrm>
            <a:off x="417755" y="506412"/>
            <a:ext cx="11600074"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Formas de </a:t>
            </a:r>
            <a:r>
              <a:rPr lang="en-GB" dirty="0" err="1"/>
              <a:t>isolamento</a:t>
            </a:r>
            <a:r>
              <a:rPr lang="en-GB" dirty="0"/>
              <a:t> e </a:t>
            </a:r>
            <a:r>
              <a:rPr lang="en-GB" dirty="0" err="1"/>
              <a:t>contenção</a:t>
            </a:r>
            <a:r>
              <a:rPr lang="en-GB" dirty="0"/>
              <a:t> - 3</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8"/>
          <p:cNvSpPr txBox="1">
            <a:spLocks noGrp="1"/>
          </p:cNvSpPr>
          <p:nvPr>
            <p:ph type="body" idx="1"/>
          </p:nvPr>
        </p:nvSpPr>
        <p:spPr>
          <a:xfrm>
            <a:off x="535885" y="1260800"/>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Contenção</a:t>
            </a:r>
            <a:r>
              <a:rPr lang="en-GB" dirty="0"/>
              <a:t> </a:t>
            </a:r>
            <a:r>
              <a:rPr lang="en-GB" dirty="0" err="1"/>
              <a:t>química</a:t>
            </a:r>
            <a:r>
              <a:rPr lang="en-GB" dirty="0"/>
              <a:t>:</a:t>
            </a:r>
            <a:endParaRPr dirty="0"/>
          </a:p>
        </p:txBody>
      </p:sp>
      <p:sp>
        <p:nvSpPr>
          <p:cNvPr id="202" name="Google Shape;202;p18"/>
          <p:cNvSpPr txBox="1">
            <a:spLocks noGrp="1"/>
          </p:cNvSpPr>
          <p:nvPr>
            <p:ph type="body" idx="2"/>
          </p:nvPr>
        </p:nvSpPr>
        <p:spPr>
          <a:xfrm>
            <a:off x="751965" y="2155460"/>
            <a:ext cx="11174412" cy="3134998"/>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600"/>
              </a:spcBef>
              <a:spcAft>
                <a:spcPts val="0"/>
              </a:spcAft>
              <a:buSzPts val="2200"/>
              <a:buChar char="•"/>
            </a:pPr>
            <a:r>
              <a:rPr lang="en-GB" sz="2000" dirty="0"/>
              <a:t>A </a:t>
            </a:r>
            <a:r>
              <a:rPr lang="en-GB" sz="2000" dirty="0" err="1"/>
              <a:t>contenção</a:t>
            </a:r>
            <a:r>
              <a:rPr lang="en-GB" sz="2000" dirty="0"/>
              <a:t> </a:t>
            </a:r>
            <a:r>
              <a:rPr lang="en-GB" sz="2000" dirty="0" err="1"/>
              <a:t>química</a:t>
            </a:r>
            <a:r>
              <a:rPr lang="en-GB" sz="2000" dirty="0"/>
              <a:t> é o </a:t>
            </a:r>
            <a:r>
              <a:rPr lang="en-GB" sz="2000" dirty="0" err="1"/>
              <a:t>uso</a:t>
            </a:r>
            <a:r>
              <a:rPr lang="en-GB" sz="2000" dirty="0"/>
              <a:t>, contra a </a:t>
            </a:r>
            <a:r>
              <a:rPr lang="en-GB" sz="2000" dirty="0" err="1"/>
              <a:t>vontade</a:t>
            </a:r>
            <a:r>
              <a:rPr lang="en-GB" sz="2000" dirty="0"/>
              <a:t> de uma pessoa, de </a:t>
            </a:r>
            <a:r>
              <a:rPr lang="en-GB" sz="2000" dirty="0" err="1"/>
              <a:t>medicamentos</a:t>
            </a:r>
            <a:r>
              <a:rPr lang="en-GB" sz="2000" dirty="0"/>
              <a:t> </a:t>
            </a:r>
            <a:r>
              <a:rPr lang="en-GB" sz="2000" dirty="0" err="1"/>
              <a:t>considerados</a:t>
            </a:r>
            <a:r>
              <a:rPr lang="en-GB" sz="2000" dirty="0"/>
              <a:t> “</a:t>
            </a:r>
            <a:r>
              <a:rPr lang="en-GB" sz="2000" dirty="0" err="1"/>
              <a:t>tratamento</a:t>
            </a:r>
            <a:r>
              <a:rPr lang="en-GB" sz="2000" dirty="0"/>
              <a:t> </a:t>
            </a:r>
            <a:r>
              <a:rPr lang="en-GB" sz="2000" dirty="0" err="1"/>
              <a:t>necessário</a:t>
            </a:r>
            <a:r>
              <a:rPr lang="en-GB" sz="2000" dirty="0"/>
              <a:t>” ou “</a:t>
            </a:r>
            <a:r>
              <a:rPr lang="en-GB" sz="2000" dirty="0" err="1"/>
              <a:t>medida</a:t>
            </a:r>
            <a:r>
              <a:rPr lang="en-GB" sz="2000" dirty="0"/>
              <a:t> de </a:t>
            </a:r>
            <a:r>
              <a:rPr lang="en-GB" sz="2000" dirty="0" err="1"/>
              <a:t>emergência</a:t>
            </a:r>
            <a:r>
              <a:rPr lang="en-GB" sz="2000" dirty="0"/>
              <a:t>” para </a:t>
            </a:r>
            <a:r>
              <a:rPr lang="en-GB" sz="2000" dirty="0" err="1"/>
              <a:t>controlar</a:t>
            </a:r>
            <a:r>
              <a:rPr lang="en-GB" sz="2000" dirty="0"/>
              <a:t> </a:t>
            </a:r>
            <a:r>
              <a:rPr lang="en-GB" sz="2000" dirty="0" err="1"/>
              <a:t>movimentos</a:t>
            </a:r>
            <a:r>
              <a:rPr lang="en-GB" sz="2000" dirty="0"/>
              <a:t> ou </a:t>
            </a:r>
            <a:r>
              <a:rPr lang="en-GB" sz="2000" dirty="0" err="1"/>
              <a:t>comportamentos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Envolve o </a:t>
            </a:r>
            <a:r>
              <a:rPr lang="en-GB" sz="2000" dirty="0" err="1"/>
              <a:t>uso</a:t>
            </a:r>
            <a:r>
              <a:rPr lang="en-GB" sz="2000" dirty="0"/>
              <a:t> </a:t>
            </a:r>
            <a:r>
              <a:rPr lang="en-GB" sz="2000" dirty="0" err="1"/>
              <a:t>involuntário</a:t>
            </a:r>
            <a:r>
              <a:rPr lang="en-GB" sz="2000" dirty="0"/>
              <a:t> de um </a:t>
            </a:r>
            <a:r>
              <a:rPr lang="en-GB" sz="2000" dirty="0" err="1"/>
              <a:t>medicamento</a:t>
            </a:r>
            <a:r>
              <a:rPr lang="en-GB" sz="2000" dirty="0"/>
              <a:t> </a:t>
            </a:r>
            <a:r>
              <a:rPr lang="en-GB" sz="2000" dirty="0" err="1"/>
              <a:t>sedativo</a:t>
            </a:r>
            <a:r>
              <a:rPr lang="en-GB" sz="2000" dirty="0"/>
              <a:t> ou </a:t>
            </a:r>
            <a:r>
              <a:rPr lang="en-GB" sz="2000" dirty="0" err="1"/>
              <a:t>psicotrópico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É </a:t>
            </a:r>
            <a:r>
              <a:rPr lang="en-GB" sz="2000" dirty="0" err="1"/>
              <a:t>frequentemente</a:t>
            </a:r>
            <a:r>
              <a:rPr lang="en-GB" sz="2000" dirty="0"/>
              <a:t> </a:t>
            </a:r>
            <a:r>
              <a:rPr lang="en-GB" sz="2000" dirty="0" err="1"/>
              <a:t>usada</a:t>
            </a:r>
            <a:r>
              <a:rPr lang="en-GB" sz="2000" dirty="0"/>
              <a:t> em </a:t>
            </a:r>
            <a:r>
              <a:rPr lang="en-GB" sz="2000" dirty="0" err="1"/>
              <a:t>resposta</a:t>
            </a:r>
            <a:r>
              <a:rPr lang="en-GB" sz="2000" dirty="0"/>
              <a:t> a um </a:t>
            </a:r>
            <a:r>
              <a:rPr lang="en-GB" sz="2000" dirty="0" err="1"/>
              <a:t>perigo</a:t>
            </a:r>
            <a:r>
              <a:rPr lang="en-GB" sz="2000" dirty="0"/>
              <a:t> </a:t>
            </a:r>
            <a:r>
              <a:rPr lang="en-GB" sz="2000" dirty="0" err="1"/>
              <a:t>percebido</a:t>
            </a:r>
            <a:r>
              <a:rPr lang="en-GB" sz="2000" dirty="0"/>
              <a:t>, como </a:t>
            </a:r>
            <a:r>
              <a:rPr lang="en-GB" sz="2000" dirty="0" err="1"/>
              <a:t>violência</a:t>
            </a:r>
            <a:r>
              <a:rPr lang="en-GB" sz="2000" dirty="0"/>
              <a:t> ou </a:t>
            </a:r>
            <a:r>
              <a:rPr lang="en-GB" sz="2000" dirty="0" err="1"/>
              <a:t>agressão</a:t>
            </a:r>
            <a:r>
              <a:rPr lang="en-GB" sz="2000" dirty="0"/>
              <a:t>, para </a:t>
            </a:r>
            <a:r>
              <a:rPr lang="en-GB" sz="2000" dirty="0" err="1"/>
              <a:t>controlar</a:t>
            </a:r>
            <a:r>
              <a:rPr lang="en-GB" sz="2000" dirty="0"/>
              <a:t> pessoas ou </a:t>
            </a:r>
            <a:r>
              <a:rPr lang="en-GB" sz="2000" dirty="0" err="1"/>
              <a:t>torná</a:t>
            </a:r>
            <a:r>
              <a:rPr lang="en-GB" sz="2000" dirty="0"/>
              <a:t>-las “</a:t>
            </a:r>
            <a:r>
              <a:rPr lang="en-GB" sz="2000" dirty="0" err="1"/>
              <a:t>mais</a:t>
            </a:r>
            <a:r>
              <a:rPr lang="en-GB" sz="2000" dirty="0"/>
              <a:t> </a:t>
            </a:r>
            <a:r>
              <a:rPr lang="en-GB" sz="2000" dirty="0" err="1"/>
              <a:t>fáceis</a:t>
            </a:r>
            <a:r>
              <a:rPr lang="en-GB" sz="2000" dirty="0"/>
              <a:t> de </a:t>
            </a:r>
            <a:r>
              <a:rPr lang="en-GB" sz="2000" dirty="0" err="1"/>
              <a:t>controlar</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É </a:t>
            </a:r>
            <a:r>
              <a:rPr lang="en-GB" sz="2000" dirty="0" err="1"/>
              <a:t>frequentemente</a:t>
            </a:r>
            <a:r>
              <a:rPr lang="en-GB" sz="2000" dirty="0"/>
              <a:t> </a:t>
            </a:r>
            <a:r>
              <a:rPr lang="en-GB" sz="2000" dirty="0" err="1"/>
              <a:t>usada</a:t>
            </a:r>
            <a:r>
              <a:rPr lang="en-GB" sz="2000" dirty="0"/>
              <a:t> como </a:t>
            </a:r>
            <a:r>
              <a:rPr lang="en-GB" sz="2000" dirty="0" err="1"/>
              <a:t>alternativa</a:t>
            </a:r>
            <a:r>
              <a:rPr lang="en-GB" sz="2000" dirty="0"/>
              <a:t> ou em conjunto com outros tipos de </a:t>
            </a:r>
            <a:r>
              <a:rPr lang="en-GB" sz="2000" dirty="0" err="1"/>
              <a:t>contenção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No </a:t>
            </a:r>
            <a:r>
              <a:rPr lang="en-GB" sz="2000" dirty="0" err="1"/>
              <a:t>entanto</a:t>
            </a:r>
            <a:r>
              <a:rPr lang="en-GB" sz="2000" dirty="0"/>
              <a:t>, a </a:t>
            </a:r>
            <a:r>
              <a:rPr lang="en-GB" sz="2000" dirty="0" err="1"/>
              <a:t>contenção</a:t>
            </a:r>
            <a:r>
              <a:rPr lang="en-GB" sz="2000" dirty="0"/>
              <a:t> </a:t>
            </a:r>
            <a:r>
              <a:rPr lang="en-GB" sz="2000" dirty="0" err="1"/>
              <a:t>química</a:t>
            </a:r>
            <a:r>
              <a:rPr lang="en-GB" sz="2000" dirty="0"/>
              <a:t> É uma forma de </a:t>
            </a:r>
            <a:r>
              <a:rPr lang="en-GB" sz="2000" dirty="0" err="1"/>
              <a:t>contenção</a:t>
            </a:r>
            <a:r>
              <a:rPr lang="en-GB" sz="2000" dirty="0"/>
              <a:t> em </a:t>
            </a:r>
            <a:r>
              <a:rPr lang="en-GB" sz="2000" dirty="0" err="1"/>
              <a:t>si</a:t>
            </a:r>
            <a:r>
              <a:rPr lang="en-GB" sz="2000" dirty="0"/>
              <a:t> mesma; NÃO é uma </a:t>
            </a:r>
            <a:r>
              <a:rPr lang="en-GB" sz="2000" dirty="0" err="1"/>
              <a:t>alternativa</a:t>
            </a:r>
            <a:r>
              <a:rPr lang="en-GB" sz="2000" dirty="0"/>
              <a:t> </a:t>
            </a:r>
            <a:r>
              <a:rPr lang="en-GB" sz="2000" dirty="0" err="1"/>
              <a:t>aceitável</a:t>
            </a:r>
            <a:r>
              <a:rPr lang="en-GB" sz="2000" dirty="0"/>
              <a:t> a </a:t>
            </a:r>
            <a:r>
              <a:rPr lang="en-GB" sz="2000" dirty="0" err="1"/>
              <a:t>outras</a:t>
            </a:r>
            <a:r>
              <a:rPr lang="en-GB" sz="2000" dirty="0"/>
              <a:t> </a:t>
            </a:r>
            <a:r>
              <a:rPr lang="en-GB" sz="2000" dirty="0" err="1"/>
              <a:t>formas</a:t>
            </a:r>
            <a:r>
              <a:rPr lang="en-GB" sz="2000" dirty="0"/>
              <a:t> de </a:t>
            </a:r>
            <a:r>
              <a:rPr lang="en-GB" sz="2000" dirty="0" err="1"/>
              <a:t>contenção</a:t>
            </a:r>
            <a:r>
              <a:rPr lang="en-GB" sz="2000" dirty="0"/>
              <a:t> ou </a:t>
            </a:r>
            <a:r>
              <a:rPr lang="en-GB" sz="2000" dirty="0" err="1"/>
              <a:t>isolamento</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203" name="Google Shape;203;p18"/>
          <p:cNvSpPr txBox="1">
            <a:spLocks noGrp="1"/>
          </p:cNvSpPr>
          <p:nvPr>
            <p:ph type="title"/>
          </p:nvPr>
        </p:nvSpPr>
        <p:spPr>
          <a:xfrm>
            <a:off x="417755" y="506412"/>
            <a:ext cx="11508634"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Formas de </a:t>
            </a:r>
            <a:r>
              <a:rPr lang="en-GB" dirty="0" err="1"/>
              <a:t>isolamento</a:t>
            </a:r>
            <a:r>
              <a:rPr lang="en-GB" dirty="0"/>
              <a:t> e </a:t>
            </a:r>
            <a:r>
              <a:rPr lang="en-GB" dirty="0" err="1"/>
              <a:t>contenção</a:t>
            </a:r>
            <a:r>
              <a:rPr lang="en-GB" dirty="0"/>
              <a:t> - 4</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9"/>
          <p:cNvSpPr txBox="1">
            <a:spLocks noGrp="1"/>
          </p:cNvSpPr>
          <p:nvPr>
            <p:ph type="body" idx="2"/>
          </p:nvPr>
        </p:nvSpPr>
        <p:spPr>
          <a:xfrm>
            <a:off x="507195" y="1511188"/>
            <a:ext cx="11174412" cy="987083"/>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0"/>
              </a:spcBef>
              <a:spcAft>
                <a:spcPts val="0"/>
              </a:spcAft>
              <a:buSzPts val="2200"/>
              <a:buChar char="•"/>
            </a:pPr>
            <a:r>
              <a:rPr lang="en-GB" sz="2000" dirty="0"/>
              <a:t>O </a:t>
            </a:r>
            <a:r>
              <a:rPr lang="en-GB" sz="2000" dirty="0" err="1"/>
              <a:t>isolamento</a:t>
            </a:r>
            <a:r>
              <a:rPr lang="en-GB" sz="2000" dirty="0"/>
              <a:t> e as </a:t>
            </a:r>
            <a:r>
              <a:rPr lang="en-GB" sz="2000" dirty="0" err="1"/>
              <a:t>contenções</a:t>
            </a:r>
            <a:r>
              <a:rPr lang="en-GB" sz="2000" dirty="0"/>
              <a:t> são </a:t>
            </a:r>
            <a:r>
              <a:rPr lang="en-GB" sz="2000" dirty="0" err="1"/>
              <a:t>frequentemente</a:t>
            </a:r>
            <a:r>
              <a:rPr lang="en-GB" sz="2000" dirty="0"/>
              <a:t> </a:t>
            </a:r>
            <a:r>
              <a:rPr lang="en-GB" sz="2000" dirty="0" err="1"/>
              <a:t>acompanhados</a:t>
            </a:r>
            <a:r>
              <a:rPr lang="en-GB" sz="2000" dirty="0"/>
              <a:t> por </a:t>
            </a:r>
            <a:r>
              <a:rPr lang="en-GB" sz="2000" dirty="0" err="1"/>
              <a:t>práticas</a:t>
            </a:r>
            <a:r>
              <a:rPr lang="en-GB" sz="2000" dirty="0"/>
              <a:t> </a:t>
            </a:r>
            <a:r>
              <a:rPr lang="en-GB" sz="2000" dirty="0" err="1"/>
              <a:t>humilhantes</a:t>
            </a:r>
            <a:r>
              <a:rPr lang="en-GB" sz="2000" dirty="0"/>
              <a:t> e </a:t>
            </a:r>
            <a:r>
              <a:rPr lang="en-GB" sz="2000" dirty="0" err="1"/>
              <a:t>degradantes</a:t>
            </a:r>
            <a:r>
              <a:rPr lang="en-GB" sz="2000" dirty="0"/>
              <a:t>, como </a:t>
            </a:r>
            <a:r>
              <a:rPr lang="en-GB" sz="2000" dirty="0" err="1"/>
              <a:t>despir</a:t>
            </a:r>
            <a:r>
              <a:rPr lang="en-GB" sz="2000" dirty="0"/>
              <a:t> as pessoas, </a:t>
            </a:r>
            <a:r>
              <a:rPr lang="en-GB" sz="2000" dirty="0" err="1"/>
              <a:t>revistá</a:t>
            </a:r>
            <a:r>
              <a:rPr lang="en-GB" sz="2000" dirty="0"/>
              <a:t>-las, etc. </a:t>
            </a:r>
            <a:endParaRPr sz="2000" dirty="0"/>
          </a:p>
          <a:p>
            <a:pPr marL="285750" lvl="0" indent="-146050" algn="l" rtl="0">
              <a:lnSpc>
                <a:spcPct val="100000"/>
              </a:lnSpc>
              <a:spcBef>
                <a:spcPts val="1200"/>
              </a:spcBef>
              <a:spcAft>
                <a:spcPts val="0"/>
              </a:spcAft>
              <a:buSzPts val="2200"/>
              <a:buNone/>
            </a:pPr>
            <a:endParaRPr dirty="0"/>
          </a:p>
          <a:p>
            <a:pPr marL="285750" lvl="0" indent="-146050" algn="l" rtl="0">
              <a:lnSpc>
                <a:spcPct val="100000"/>
              </a:lnSpc>
              <a:spcBef>
                <a:spcPts val="1200"/>
              </a:spcBef>
              <a:spcAft>
                <a:spcPts val="0"/>
              </a:spcAft>
              <a:buSzPts val="2200"/>
              <a:buNone/>
            </a:pPr>
            <a:endParaRPr dirty="0"/>
          </a:p>
        </p:txBody>
      </p:sp>
      <p:sp>
        <p:nvSpPr>
          <p:cNvPr id="210" name="Google Shape;210;p19"/>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Formas de </a:t>
            </a:r>
            <a:r>
              <a:rPr lang="en-GB" dirty="0" err="1"/>
              <a:t>isolamento</a:t>
            </a:r>
            <a:r>
              <a:rPr lang="en-GB" dirty="0"/>
              <a:t> e </a:t>
            </a:r>
            <a:r>
              <a:rPr lang="en-GB" dirty="0" err="1"/>
              <a:t>contenção</a:t>
            </a:r>
            <a:r>
              <a:rPr lang="en-GB" dirty="0"/>
              <a:t> - 5</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E53A86C7-6492-367A-5120-AFE2EB3E8D38}"/>
              </a:ext>
            </a:extLst>
          </p:cNvPr>
          <p:cNvSpPr/>
          <p:nvPr/>
        </p:nvSpPr>
        <p:spPr>
          <a:xfrm>
            <a:off x="304800" y="348413"/>
            <a:ext cx="11378406" cy="5247590"/>
          </a:xfrm>
          <a:prstGeom prst="rect">
            <a:avLst/>
          </a:prstGeom>
        </p:spPr>
        <p:txBody>
          <a:bodyPr wrap="square">
            <a:spAutoFit/>
          </a:bodyPr>
          <a:lstStyle/>
          <a:p>
            <a:pPr algn="just"/>
            <a:r>
              <a:rPr lang="pt-BR" sz="1600" b="1" dirty="0">
                <a:highlight>
                  <a:srgbClr val="FFFFFF"/>
                </a:highlight>
                <a:latin typeface="Calibri" panose="020F0502020204030204" pitchFamily="34" charset="0"/>
                <a:cs typeface="Calibri" panose="020F0502020204030204" pitchFamily="34" charset="0"/>
              </a:rPr>
              <a:t>© </a:t>
            </a:r>
            <a:r>
              <a:rPr lang="pt-BR" sz="1600" b="1" dirty="0" err="1">
                <a:highlight>
                  <a:srgbClr val="FFFFFF"/>
                </a:highlight>
                <a:latin typeface="Calibri" panose="020F0502020204030204" pitchFamily="34" charset="0"/>
                <a:cs typeface="Calibri" panose="020F0502020204030204" pitchFamily="34" charset="0"/>
              </a:rPr>
              <a:t>CeDiHuS</a:t>
            </a:r>
            <a:r>
              <a:rPr lang="pt-BR" sz="1600" b="1" dirty="0">
                <a:highlight>
                  <a:srgbClr val="FFFFFF"/>
                </a:highlight>
                <a:latin typeface="Calibri" panose="020F0502020204030204" pitchFamily="34" charset="0"/>
                <a:cs typeface="Calibri" panose="020F0502020204030204" pitchFamily="34" charset="0"/>
              </a:rPr>
              <a:t> 2025</a:t>
            </a:r>
            <a:endParaRPr lang="pt-BR" sz="1600" dirty="0">
              <a:highlight>
                <a:srgbClr val="FFFFFF"/>
              </a:highlight>
              <a:latin typeface="Calibri" panose="020F0502020204030204" pitchFamily="34" charset="0"/>
              <a:cs typeface="Calibri" panose="020F0502020204030204" pitchFamily="34" charset="0"/>
            </a:endParaRPr>
          </a:p>
          <a:p>
            <a:pPr algn="just"/>
            <a:r>
              <a:rPr lang="pt-BR" sz="1600" dirty="0">
                <a:highlight>
                  <a:srgbClr val="FFFFFF"/>
                </a:highlight>
                <a:latin typeface="Calibri" panose="020F0502020204030204" pitchFamily="34" charset="0"/>
                <a:cs typeface="Calibri" panose="020F0502020204030204" pitchFamily="34" charset="0"/>
              </a:rPr>
              <a:t>Esta publicação é uma tradução, de acordo com a licença </a:t>
            </a:r>
            <a:r>
              <a:rPr lang="pt-BR" sz="1600" dirty="0" err="1">
                <a:highlight>
                  <a:srgbClr val="FFFFFF"/>
                </a:highlight>
                <a:latin typeface="Calibri" panose="020F0502020204030204" pitchFamily="34" charset="0"/>
                <a:cs typeface="Calibri" panose="020F0502020204030204" pitchFamily="34" charset="0"/>
              </a:rPr>
              <a:t>Creative</a:t>
            </a:r>
            <a:r>
              <a:rPr lang="pt-BR" sz="1600" dirty="0">
                <a:highlight>
                  <a:srgbClr val="FFFFFF"/>
                </a:highlight>
                <a:latin typeface="Calibri" panose="020F0502020204030204" pitchFamily="34" charset="0"/>
                <a:cs typeface="Calibri" panose="020F0502020204030204" pitchFamily="34" charset="0"/>
              </a:rPr>
              <a:t> Commons CC BY-NC-SA 3.0 IGO, do texto original da OMS escrito em inglês.</a:t>
            </a:r>
          </a:p>
          <a:p>
            <a:pPr algn="just"/>
            <a:r>
              <a:rPr lang="pt-BR" sz="1600" dirty="0">
                <a:highlight>
                  <a:srgbClr val="FFFFFF"/>
                </a:highlight>
                <a:latin typeface="Calibri" panose="020F0502020204030204" pitchFamily="34" charset="0"/>
                <a:cs typeface="Calibri" panose="020F0502020204030204" pitchFamily="34" charset="0"/>
              </a:rPr>
              <a:t> </a:t>
            </a:r>
          </a:p>
          <a:p>
            <a:pPr algn="just"/>
            <a:r>
              <a:rPr lang="pt-BR" sz="1600" dirty="0">
                <a:highlight>
                  <a:srgbClr val="FFFFFF"/>
                </a:highlight>
                <a:latin typeface="Calibri" panose="020F0502020204030204" pitchFamily="34" charset="0"/>
                <a:cs typeface="Calibri" panose="020F0502020204030204" pitchFamily="34" charset="0"/>
              </a:rPr>
              <a:t>Esta tradução não foi realizada pela OMS e, portanto, a organização não se responsabiliza pelo conteúdo ou pela precisão da tradução. A edição original em inglês, "</a:t>
            </a:r>
            <a:r>
              <a:rPr lang="en-US" sz="1600" dirty="0">
                <a:highlight>
                  <a:srgbClr val="FFFFFF"/>
                </a:highlight>
                <a:latin typeface="Calibri" panose="020F0502020204030204" pitchFamily="34" charset="0"/>
                <a:cs typeface="Calibri" panose="020F0502020204030204" pitchFamily="34" charset="0"/>
              </a:rPr>
              <a:t>Strategies to end seclusion and restraint. WHO </a:t>
            </a:r>
            <a:r>
              <a:rPr lang="en-US" sz="1600" dirty="0" err="1">
                <a:highlight>
                  <a:srgbClr val="FFFFFF"/>
                </a:highlight>
                <a:latin typeface="Calibri" panose="020F0502020204030204" pitchFamily="34" charset="0"/>
                <a:cs typeface="Calibri" panose="020F0502020204030204" pitchFamily="34" charset="0"/>
              </a:rPr>
              <a:t>QualityRights</a:t>
            </a:r>
            <a:r>
              <a:rPr lang="en-US" sz="1600" dirty="0">
                <a:highlight>
                  <a:srgbClr val="FFFFFF"/>
                </a:highlight>
                <a:latin typeface="Calibri" panose="020F0502020204030204" pitchFamily="34" charset="0"/>
                <a:cs typeface="Calibri" panose="020F0502020204030204" pitchFamily="34" charset="0"/>
              </a:rPr>
              <a:t> Specialized training. Course slides.</a:t>
            </a:r>
            <a:r>
              <a:rPr lang="pt-BR" sz="1600" dirty="0">
                <a:highlight>
                  <a:srgbClr val="FFFFFF"/>
                </a:highlight>
                <a:latin typeface="Calibri" panose="020F0502020204030204" pitchFamily="34" charset="0"/>
                <a:cs typeface="Calibri" panose="020F0502020204030204" pitchFamily="34" charset="0"/>
              </a:rPr>
              <a:t> Geneva: World Health </a:t>
            </a:r>
            <a:r>
              <a:rPr lang="pt-BR" sz="1600" dirty="0" err="1">
                <a:highlight>
                  <a:srgbClr val="FFFFFF"/>
                </a:highlight>
                <a:latin typeface="Calibri" panose="020F0502020204030204" pitchFamily="34" charset="0"/>
                <a:cs typeface="Calibri" panose="020F0502020204030204" pitchFamily="34" charset="0"/>
              </a:rPr>
              <a:t>Organization</a:t>
            </a:r>
            <a:r>
              <a:rPr lang="pt-BR" sz="1600" dirty="0">
                <a:highlight>
                  <a:srgbClr val="FFFFFF"/>
                </a:highlight>
                <a:latin typeface="Calibri" panose="020F0502020204030204" pitchFamily="34" charset="0"/>
                <a:cs typeface="Calibri" panose="020F0502020204030204" pitchFamily="34" charset="0"/>
              </a:rPr>
              <a:t>; 2019", é o texto autêntico e vinculante.</a:t>
            </a:r>
          </a:p>
          <a:p>
            <a:pPr algn="just"/>
            <a:r>
              <a:rPr lang="pt-BR" sz="1600" dirty="0">
                <a:highlight>
                  <a:srgbClr val="FFFFFF"/>
                </a:highlight>
                <a:latin typeface="Calibri" panose="020F0502020204030204" pitchFamily="34" charset="0"/>
                <a:cs typeface="Calibri" panose="020F0502020204030204" pitchFamily="34" charset="0"/>
              </a:rPr>
              <a:t> </a:t>
            </a:r>
            <a:endParaRPr lang="pt-BR" sz="1600" b="1" dirty="0">
              <a:highlight>
                <a:srgbClr val="FFFFFF"/>
              </a:highlight>
              <a:latin typeface="Calibri" panose="020F0502020204030204" pitchFamily="34" charset="0"/>
              <a:cs typeface="Calibri" panose="020F0502020204030204" pitchFamily="34" charset="0"/>
            </a:endParaRPr>
          </a:p>
          <a:p>
            <a:pPr algn="just"/>
            <a:r>
              <a:rPr lang="pt-BR" sz="1600" b="1" dirty="0">
                <a:highlight>
                  <a:srgbClr val="FFFFFF"/>
                </a:highlight>
                <a:latin typeface="Calibri" panose="020F0502020204030204" pitchFamily="34" charset="0"/>
                <a:cs typeface="Calibri" panose="020F0502020204030204" pitchFamily="34" charset="0"/>
              </a:rPr>
              <a:t>Projeto Financiado</a:t>
            </a:r>
            <a:r>
              <a:rPr lang="pt-BR" sz="1600" dirty="0">
                <a:highlight>
                  <a:srgbClr val="FFFFFF"/>
                </a:highlight>
                <a:latin typeface="Calibri" panose="020F0502020204030204" pitchFamily="34" charset="0"/>
                <a:cs typeface="Calibri" panose="020F0502020204030204" pitchFamily="34" charset="0"/>
              </a:rPr>
              <a:t> pelo Conselho Nacional de Desenvolvimento Científico e Tecnológico (CNPq).</a:t>
            </a:r>
          </a:p>
          <a:p>
            <a:pPr algn="just"/>
            <a:endParaRPr lang="pt-BR" sz="1600" b="1" dirty="0">
              <a:highlight>
                <a:srgbClr val="FFFFFF"/>
              </a:highlight>
              <a:latin typeface="Calibri" panose="020F0502020204030204" pitchFamily="34" charset="0"/>
              <a:cs typeface="Calibri" panose="020F0502020204030204" pitchFamily="34" charset="0"/>
            </a:endParaRPr>
          </a:p>
          <a:p>
            <a:pPr algn="just"/>
            <a:r>
              <a:rPr lang="pt-BR" sz="1600" b="1" dirty="0">
                <a:highlight>
                  <a:srgbClr val="FFFFFF"/>
                </a:highlight>
                <a:latin typeface="Calibri" panose="020F0502020204030204" pitchFamily="34" charset="0"/>
                <a:cs typeface="Calibri" panose="020F0502020204030204" pitchFamily="34" charset="0"/>
              </a:rPr>
              <a:t>Tradução, Adaptação Cultural e Edição: </a:t>
            </a:r>
            <a:endParaRPr lang="pt-BR" sz="1600" dirty="0">
              <a:highlight>
                <a:srgbClr val="FFFFFF"/>
              </a:highlight>
              <a:latin typeface="Calibri" panose="020F0502020204030204" pitchFamily="34" charset="0"/>
              <a:cs typeface="Calibri" panose="020F0502020204030204" pitchFamily="34" charset="0"/>
            </a:endParaRPr>
          </a:p>
          <a:p>
            <a:pPr algn="just"/>
            <a:r>
              <a:rPr lang="pt-BR" sz="1600" dirty="0">
                <a:highlight>
                  <a:srgbClr val="FFFFFF"/>
                </a:highlight>
                <a:latin typeface="Calibri" panose="020F0502020204030204" pitchFamily="34" charset="0"/>
                <a:cs typeface="Calibri" panose="020F0502020204030204" pitchFamily="34" charset="0"/>
              </a:rPr>
              <a:t>Emanuele </a:t>
            </a:r>
            <a:r>
              <a:rPr lang="pt-BR" sz="1600" dirty="0" err="1">
                <a:highlight>
                  <a:srgbClr val="FFFFFF"/>
                </a:highlight>
                <a:latin typeface="Calibri" panose="020F0502020204030204" pitchFamily="34" charset="0"/>
                <a:cs typeface="Calibri" panose="020F0502020204030204" pitchFamily="34" charset="0"/>
              </a:rPr>
              <a:t>Seicenti</a:t>
            </a:r>
            <a:r>
              <a:rPr lang="pt-BR" sz="1600" dirty="0">
                <a:highlight>
                  <a:srgbClr val="FFFFFF"/>
                </a:highlight>
                <a:latin typeface="Calibri" panose="020F0502020204030204" pitchFamily="34" charset="0"/>
                <a:cs typeface="Calibri" panose="020F0502020204030204" pitchFamily="34" charset="0"/>
              </a:rPr>
              <a:t> de Brito</a:t>
            </a:r>
          </a:p>
          <a:p>
            <a:pPr algn="just"/>
            <a:r>
              <a:rPr lang="pt-BR" sz="1600" dirty="0">
                <a:highlight>
                  <a:srgbClr val="FFFFFF"/>
                </a:highlight>
                <a:latin typeface="Calibri" panose="020F0502020204030204" pitchFamily="34" charset="0"/>
                <a:cs typeface="Calibri" panose="020F0502020204030204" pitchFamily="34" charset="0"/>
              </a:rPr>
              <a:t>Ana Beatriz Zanardo Mion </a:t>
            </a:r>
          </a:p>
          <a:p>
            <a:pPr algn="just"/>
            <a:r>
              <a:rPr lang="pt-BR" sz="1600" dirty="0">
                <a:highlight>
                  <a:srgbClr val="FFFFFF"/>
                </a:highlight>
                <a:latin typeface="Calibri" panose="020F0502020204030204" pitchFamily="34" charset="0"/>
                <a:cs typeface="Calibri" panose="020F0502020204030204" pitchFamily="34" charset="0"/>
              </a:rPr>
              <a:t>Carla Aparecida Arena Ventura (Coordenadora do Projeto)</a:t>
            </a:r>
          </a:p>
          <a:p>
            <a:pPr algn="just"/>
            <a:endParaRPr lang="pt-BR" sz="1600" b="1" dirty="0">
              <a:highlight>
                <a:srgbClr val="FFFFFF"/>
              </a:highlight>
              <a:latin typeface="Calibri" panose="020F0502020204030204" pitchFamily="34" charset="0"/>
              <a:cs typeface="Calibri" panose="020F0502020204030204" pitchFamily="34" charset="0"/>
            </a:endParaRPr>
          </a:p>
          <a:p>
            <a:pPr lvl="0" algn="just"/>
            <a:r>
              <a:rPr lang="pt-BR" sz="1600" b="1" dirty="0">
                <a:solidFill>
                  <a:schemeClr val="dk1"/>
                </a:solidFill>
                <a:highlight>
                  <a:srgbClr val="FFFFFF"/>
                </a:highlight>
                <a:latin typeface="Calibri"/>
                <a:ea typeface="Calibri"/>
                <a:cs typeface="Calibri"/>
                <a:sym typeface="Calibri"/>
              </a:rPr>
              <a:t>Revisão e  Diagramação:</a:t>
            </a:r>
          </a:p>
          <a:p>
            <a:pPr lvl="0" algn="just"/>
            <a:r>
              <a:rPr lang="pt-BR" sz="1600" dirty="0">
                <a:solidFill>
                  <a:schemeClr val="dk1"/>
                </a:solidFill>
                <a:highlight>
                  <a:srgbClr val="FFFFFF"/>
                </a:highlight>
                <a:latin typeface="Calibri"/>
                <a:ea typeface="Calibri"/>
                <a:cs typeface="Calibri"/>
                <a:sym typeface="Calibri"/>
              </a:rPr>
              <a:t>Márcia Palhares @cervus.doc Consultoria e Assessoria</a:t>
            </a:r>
          </a:p>
          <a:p>
            <a:pPr lvl="0" algn="just"/>
            <a:endParaRPr lang="pt-BR" sz="500" dirty="0">
              <a:solidFill>
                <a:schemeClr val="dk1"/>
              </a:solidFill>
              <a:highlight>
                <a:srgbClr val="FFFFFF"/>
              </a:highlight>
              <a:latin typeface="Calibri"/>
              <a:ea typeface="Calibri"/>
              <a:cs typeface="Calibri"/>
              <a:sym typeface="Calibri"/>
            </a:endParaRPr>
          </a:p>
          <a:p>
            <a:pPr lvl="0" algn="just"/>
            <a:r>
              <a:rPr lang="pt-BR" sz="1600" b="1" dirty="0">
                <a:solidFill>
                  <a:schemeClr val="dk1"/>
                </a:solidFill>
                <a:highlight>
                  <a:srgbClr val="FFFFFF"/>
                </a:highlight>
                <a:latin typeface="Calibri"/>
                <a:ea typeface="Calibri"/>
                <a:cs typeface="Calibri"/>
                <a:sym typeface="Calibri"/>
              </a:rPr>
              <a:t>Primeira Edição:</a:t>
            </a:r>
          </a:p>
          <a:p>
            <a:pPr lvl="0" algn="just"/>
            <a:r>
              <a:rPr lang="pt-BR" sz="1600" dirty="0">
                <a:solidFill>
                  <a:schemeClr val="dk1"/>
                </a:solidFill>
                <a:highlight>
                  <a:srgbClr val="FFFFFF"/>
                </a:highlight>
                <a:latin typeface="Calibri"/>
                <a:ea typeface="Calibri"/>
                <a:cs typeface="Calibri"/>
                <a:sym typeface="Calibri"/>
              </a:rPr>
              <a:t>Agosto de 2025</a:t>
            </a:r>
            <a:endParaRPr lang="pt-BR" sz="1000" dirty="0">
              <a:solidFill>
                <a:schemeClr val="dk1"/>
              </a:solidFill>
              <a:highlight>
                <a:srgbClr val="FFFFFF"/>
              </a:highlight>
              <a:latin typeface="Calibri"/>
              <a:ea typeface="Calibri"/>
              <a:cs typeface="Calibri"/>
              <a:sym typeface="Calibri"/>
            </a:endParaRPr>
          </a:p>
          <a:p>
            <a:endParaRPr lang="pt-BR" sz="1600" dirty="0">
              <a:highlight>
                <a:srgbClr val="FFFFFF"/>
              </a:highlight>
              <a:latin typeface="Calibri" panose="020F0502020204030204" pitchFamily="34" charset="0"/>
              <a:cs typeface="Calibri" panose="020F0502020204030204" pitchFamily="34" charset="0"/>
            </a:endParaRPr>
          </a:p>
          <a:p>
            <a:pPr>
              <a:defRPr sz="1000" u="sng">
                <a:highlight>
                  <a:srgbClr val="FFFFFF"/>
                </a:highlight>
                <a:latin typeface="Calibri" panose="020F0502020204030204" pitchFamily="34" charset="0"/>
                <a:cs typeface="Calibri" panose="020F0502020204030204" pitchFamily="34" charset="0"/>
              </a:defRPr>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Imagem 7" descr="Logotipo&#10;&#10;O conteúdo gerado por IA pode estar incorreto.">
            <a:extLst>
              <a:ext uri="{FF2B5EF4-FFF2-40B4-BE49-F238E27FC236}">
                <a16:creationId xmlns:a16="http://schemas.microsoft.com/office/drawing/2014/main" id="{8B46E29D-F84C-04B2-3B71-7D021FD82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2665" y="4360093"/>
            <a:ext cx="2616432" cy="1525235"/>
          </a:xfrm>
          <a:prstGeom prst="rect">
            <a:avLst/>
          </a:prstGeom>
        </p:spPr>
      </p:pic>
      <p:pic>
        <p:nvPicPr>
          <p:cNvPr id="9" name="Imagem 8" descr="Logotipo&#10;&#10;O conteúdo gerado por IA pode estar incorreto.">
            <a:extLst>
              <a:ext uri="{FF2B5EF4-FFF2-40B4-BE49-F238E27FC236}">
                <a16:creationId xmlns:a16="http://schemas.microsoft.com/office/drawing/2014/main" id="{E44985F9-B119-84BB-7673-81C5E36C5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828" y="4310329"/>
            <a:ext cx="1732287" cy="1574999"/>
          </a:xfrm>
          <a:prstGeom prst="rect">
            <a:avLst/>
          </a:prstGeom>
        </p:spPr>
      </p:pic>
      <p:sp>
        <p:nvSpPr>
          <p:cNvPr id="10" name="CaixaDeTexto 9">
            <a:extLst>
              <a:ext uri="{FF2B5EF4-FFF2-40B4-BE49-F238E27FC236}">
                <a16:creationId xmlns:a16="http://schemas.microsoft.com/office/drawing/2014/main" id="{67342B0F-953A-405B-8E08-143503C3C8D8}"/>
              </a:ext>
            </a:extLst>
          </p:cNvPr>
          <p:cNvSpPr txBox="1"/>
          <p:nvPr/>
        </p:nvSpPr>
        <p:spPr>
          <a:xfrm>
            <a:off x="400049" y="6187788"/>
            <a:ext cx="11013621" cy="338554"/>
          </a:xfrm>
          <a:prstGeom prst="rect">
            <a:avLst/>
          </a:prstGeom>
          <a:noFill/>
        </p:spPr>
        <p:txBody>
          <a:bodyPr wrap="square">
            <a:spAutoFit/>
          </a:bodyPr>
          <a:lstStyle/>
          <a:p>
            <a:pPr fontAlgn="base">
              <a:defRPr sz="1000">
                <a:latin typeface="Calibri" panose="020F0502020204030204" pitchFamily="34" charset="0"/>
                <a:cs typeface="Calibri" panose="020F0502020204030204" pitchFamily="34" charset="0"/>
              </a:defRPr>
            </a:pPr>
            <a:r>
              <a:rPr lang="pt-BR" sz="1600" dirty="0">
                <a:ea typeface="Times New Roman" panose="02020603050405020304" pitchFamily="18" charset="0"/>
              </a:rPr>
              <a:t>O guia do curso está disponível aqui. </a:t>
            </a:r>
            <a:r>
              <a:rPr lang="pt-BR" sz="1600" u="sng" dirty="0">
                <a:ea typeface="DengXian" panose="02010600030101010101" pitchFamily="2" charset="-122"/>
                <a:hlinkClick r:id="rId4">
                  <a:extLst>
                    <a:ext uri="{A12FA001-AC4F-418D-AE19-62706E023703}">
                      <ahyp:hlinkClr xmlns:ahyp="http://schemas.microsoft.com/office/drawing/2018/hyperlinkcolor" val="tx"/>
                    </a:ext>
                  </a:extLst>
                </a:hlinkClick>
              </a:rPr>
              <a:t>https://www.who.int/publications-detail/who-qualityrights-guidance-and-training-tools</a:t>
            </a:r>
            <a:r>
              <a:rPr lang="pt-BR" sz="1600" dirty="0"/>
              <a:t> </a:t>
            </a:r>
            <a:endParaRPr lang="pt-BR" sz="1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8937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0"/>
          <p:cNvSpPr txBox="1">
            <a:spLocks noGrp="1"/>
          </p:cNvSpPr>
          <p:nvPr>
            <p:ph type="body" idx="2"/>
          </p:nvPr>
        </p:nvSpPr>
        <p:spPr>
          <a:xfrm>
            <a:off x="507195" y="1511188"/>
            <a:ext cx="11174412" cy="2456655"/>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Práticas</a:t>
            </a:r>
            <a:r>
              <a:rPr lang="en-GB" sz="2000" dirty="0"/>
              <a:t> </a:t>
            </a:r>
            <a:r>
              <a:rPr lang="en-GB" sz="2000" dirty="0" err="1"/>
              <a:t>coercivas</a:t>
            </a:r>
            <a:r>
              <a:rPr lang="en-GB" sz="2000" dirty="0"/>
              <a:t> </a:t>
            </a:r>
            <a:r>
              <a:rPr lang="en-GB" sz="2000" dirty="0" err="1"/>
              <a:t>combinadas</a:t>
            </a:r>
            <a:r>
              <a:rPr lang="en-GB" sz="2000" dirty="0"/>
              <a:t> </a:t>
            </a:r>
            <a:r>
              <a:rPr lang="en-GB" sz="2000" dirty="0" err="1"/>
              <a:t>nos</a:t>
            </a:r>
            <a:r>
              <a:rPr lang="en-GB" sz="2000" dirty="0"/>
              <a:t> </a:t>
            </a:r>
            <a:r>
              <a:rPr lang="en-GB" sz="2000" dirty="0" err="1"/>
              <a:t>serviços</a:t>
            </a:r>
            <a:r>
              <a:rPr lang="en-GB" sz="2000" dirty="0"/>
              <a:t> de saúde:</a:t>
            </a:r>
            <a:endParaRPr sz="2000" dirty="0"/>
          </a:p>
          <a:p>
            <a:pPr marL="815975" lvl="3" indent="-285750" algn="just" rtl="0">
              <a:lnSpc>
                <a:spcPct val="100000"/>
              </a:lnSpc>
              <a:spcBef>
                <a:spcPts val="600"/>
              </a:spcBef>
              <a:spcAft>
                <a:spcPts val="0"/>
              </a:spcAft>
              <a:buSzPts val="2200"/>
              <a:buChar char="•"/>
            </a:pPr>
            <a:r>
              <a:rPr lang="en-GB" sz="2000" dirty="0"/>
              <a:t>O </a:t>
            </a:r>
            <a:r>
              <a:rPr lang="en-GB" sz="2000" dirty="0" err="1"/>
              <a:t>isolamento</a:t>
            </a:r>
            <a:r>
              <a:rPr lang="en-GB" sz="2000" dirty="0"/>
              <a:t> e a </a:t>
            </a:r>
            <a:r>
              <a:rPr lang="en-GB" sz="2000" dirty="0" err="1"/>
              <a:t>contenção</a:t>
            </a:r>
            <a:r>
              <a:rPr lang="en-GB" sz="2000" dirty="0"/>
              <a:t> são </a:t>
            </a:r>
            <a:r>
              <a:rPr lang="en-GB" sz="2000" dirty="0" err="1"/>
              <a:t>frequentemente</a:t>
            </a:r>
            <a:r>
              <a:rPr lang="en-GB" sz="2000" dirty="0"/>
              <a:t> </a:t>
            </a:r>
            <a:r>
              <a:rPr lang="en-GB" sz="2000" dirty="0" err="1"/>
              <a:t>usados</a:t>
            </a:r>
            <a:r>
              <a:rPr lang="en-GB" sz="2000" dirty="0"/>
              <a:t> em conjunto.</a:t>
            </a:r>
            <a:endParaRPr sz="2000" dirty="0"/>
          </a:p>
          <a:p>
            <a:pPr marL="815975" lvl="3" indent="-285750" algn="just" rtl="0">
              <a:lnSpc>
                <a:spcPct val="100000"/>
              </a:lnSpc>
              <a:spcBef>
                <a:spcPts val="600"/>
              </a:spcBef>
              <a:spcAft>
                <a:spcPts val="0"/>
              </a:spcAft>
              <a:buSzPts val="2200"/>
              <a:buChar char="•"/>
            </a:pPr>
            <a:r>
              <a:rPr lang="en-GB" sz="2000" dirty="0"/>
              <a:t>A </a:t>
            </a:r>
            <a:r>
              <a:rPr lang="en-GB" sz="2000" dirty="0" err="1"/>
              <a:t>contenção</a:t>
            </a:r>
            <a:r>
              <a:rPr lang="en-GB" sz="2000" dirty="0"/>
              <a:t> </a:t>
            </a:r>
            <a:r>
              <a:rPr lang="en-GB" sz="2000" dirty="0" err="1"/>
              <a:t>física</a:t>
            </a:r>
            <a:r>
              <a:rPr lang="en-GB" sz="2000" dirty="0"/>
              <a:t> e </a:t>
            </a:r>
            <a:r>
              <a:rPr lang="en-GB" sz="2000" dirty="0" err="1"/>
              <a:t>mecânica</a:t>
            </a:r>
            <a:r>
              <a:rPr lang="en-GB" sz="2000" dirty="0"/>
              <a:t> é </a:t>
            </a:r>
            <a:r>
              <a:rPr lang="en-GB" sz="2000" dirty="0" err="1"/>
              <a:t>frequentemente</a:t>
            </a:r>
            <a:r>
              <a:rPr lang="en-GB" sz="2000" dirty="0"/>
              <a:t> </a:t>
            </a:r>
            <a:r>
              <a:rPr lang="en-GB" sz="2000" dirty="0" err="1"/>
              <a:t>usada</a:t>
            </a:r>
            <a:r>
              <a:rPr lang="en-GB" sz="2000" dirty="0"/>
              <a:t> em conjunto com a </a:t>
            </a:r>
            <a:r>
              <a:rPr lang="en-GB" sz="2000" dirty="0" err="1"/>
              <a:t>contenção</a:t>
            </a:r>
            <a:r>
              <a:rPr lang="en-GB" sz="2000" dirty="0"/>
              <a:t> </a:t>
            </a:r>
            <a:r>
              <a:rPr lang="en-GB" sz="2000" dirty="0" err="1"/>
              <a:t>química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Muitas</a:t>
            </a:r>
            <a:r>
              <a:rPr lang="en-GB" sz="2000" dirty="0"/>
              <a:t> </a:t>
            </a:r>
            <a:r>
              <a:rPr lang="en-GB" sz="2000" dirty="0" err="1"/>
              <a:t>práticas</a:t>
            </a:r>
            <a:r>
              <a:rPr lang="en-GB" sz="2000" dirty="0"/>
              <a:t> que </a:t>
            </a:r>
            <a:r>
              <a:rPr lang="en-GB" sz="2000" dirty="0" err="1"/>
              <a:t>não</a:t>
            </a:r>
            <a:r>
              <a:rPr lang="en-GB" sz="2000" dirty="0"/>
              <a:t> </a:t>
            </a:r>
            <a:r>
              <a:rPr lang="en-GB" sz="2000" dirty="0" err="1"/>
              <a:t>constituem</a:t>
            </a:r>
            <a:r>
              <a:rPr lang="en-GB" sz="2000" dirty="0"/>
              <a:t> </a:t>
            </a:r>
            <a:r>
              <a:rPr lang="en-GB" sz="2000" dirty="0" err="1"/>
              <a:t>estritamente</a:t>
            </a:r>
            <a:r>
              <a:rPr lang="en-GB" sz="2000" dirty="0"/>
              <a:t> </a:t>
            </a:r>
            <a:r>
              <a:rPr lang="en-GB" sz="2000" dirty="0" err="1"/>
              <a:t>isolamento</a:t>
            </a:r>
            <a:r>
              <a:rPr lang="en-GB" sz="2000" dirty="0"/>
              <a:t> e </a:t>
            </a:r>
            <a:r>
              <a:rPr lang="en-GB" sz="2000" dirty="0" err="1"/>
              <a:t>contenção</a:t>
            </a:r>
            <a:r>
              <a:rPr lang="en-GB" sz="2000" dirty="0"/>
              <a:t> </a:t>
            </a:r>
            <a:r>
              <a:rPr lang="en-GB" sz="2000" dirty="0" err="1"/>
              <a:t>podem</a:t>
            </a:r>
            <a:r>
              <a:rPr lang="en-GB" sz="2000" dirty="0"/>
              <a:t> ser </a:t>
            </a:r>
            <a:r>
              <a:rPr lang="en-GB" sz="2000" dirty="0" err="1"/>
              <a:t>usadas</a:t>
            </a:r>
            <a:r>
              <a:rPr lang="en-GB" sz="2000" dirty="0"/>
              <a:t> para </a:t>
            </a:r>
            <a:r>
              <a:rPr lang="en-GB" sz="2000" dirty="0" err="1"/>
              <a:t>isolar</a:t>
            </a:r>
            <a:r>
              <a:rPr lang="en-GB" sz="2000" dirty="0"/>
              <a:t> as pessoas do exterior do </a:t>
            </a:r>
            <a:r>
              <a:rPr lang="en-GB" sz="2000" dirty="0" err="1"/>
              <a:t>serviço</a:t>
            </a:r>
            <a:r>
              <a:rPr lang="en-GB" sz="2000" dirty="0"/>
              <a:t>. </a:t>
            </a:r>
            <a:endParaRPr sz="2000" dirty="0"/>
          </a:p>
          <a:p>
            <a:pPr marL="815975" lvl="3" indent="-285750" algn="just" rtl="0">
              <a:lnSpc>
                <a:spcPct val="100000"/>
              </a:lnSpc>
              <a:spcBef>
                <a:spcPts val="600"/>
              </a:spcBef>
              <a:spcAft>
                <a:spcPts val="0"/>
              </a:spcAft>
              <a:buSzPts val="2200"/>
              <a:buChar char="•"/>
            </a:pPr>
            <a:r>
              <a:rPr lang="en-GB" sz="2000" dirty="0" err="1"/>
              <a:t>Isso</a:t>
            </a:r>
            <a:r>
              <a:rPr lang="en-GB" sz="2000" dirty="0"/>
              <a:t> </a:t>
            </a:r>
            <a:r>
              <a:rPr lang="en-GB" sz="2000" dirty="0" err="1"/>
              <a:t>pode</a:t>
            </a:r>
            <a:r>
              <a:rPr lang="en-GB" sz="2000" dirty="0"/>
              <a:t> </a:t>
            </a:r>
            <a:r>
              <a:rPr lang="en-GB" sz="2000" dirty="0" err="1"/>
              <a:t>impedir</a:t>
            </a:r>
            <a:r>
              <a:rPr lang="en-GB" sz="2000" dirty="0"/>
              <a:t> que as pessoas que </a:t>
            </a:r>
            <a:r>
              <a:rPr lang="en-GB" sz="2000" dirty="0" err="1"/>
              <a:t>utilizam</a:t>
            </a:r>
            <a:r>
              <a:rPr lang="en-GB" sz="2000" dirty="0"/>
              <a:t> o </a:t>
            </a:r>
            <a:r>
              <a:rPr lang="en-GB" sz="2000" dirty="0" err="1"/>
              <a:t>serviço</a:t>
            </a:r>
            <a:r>
              <a:rPr lang="en-GB" sz="2000" dirty="0"/>
              <a:t> </a:t>
            </a:r>
            <a:r>
              <a:rPr lang="en-GB" sz="2000" dirty="0" err="1"/>
              <a:t>denunciem</a:t>
            </a:r>
            <a:r>
              <a:rPr lang="en-GB" sz="2000" dirty="0"/>
              <a:t> </a:t>
            </a:r>
            <a:r>
              <a:rPr lang="en-GB" sz="2000" dirty="0" err="1"/>
              <a:t>abusos</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217" name="Google Shape;217;p20"/>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Formas de </a:t>
            </a:r>
            <a:r>
              <a:rPr lang="en-GB" dirty="0" err="1"/>
              <a:t>isolamento</a:t>
            </a:r>
            <a:r>
              <a:rPr lang="en-GB" dirty="0"/>
              <a:t> e </a:t>
            </a:r>
            <a:r>
              <a:rPr lang="en-GB" dirty="0" err="1"/>
              <a:t>contenção</a:t>
            </a:r>
            <a:r>
              <a:rPr lang="en-GB" dirty="0"/>
              <a:t> - 6</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1"/>
          <p:cNvSpPr txBox="1">
            <a:spLocks noGrp="1"/>
          </p:cNvSpPr>
          <p:nvPr>
            <p:ph type="body" idx="2"/>
          </p:nvPr>
        </p:nvSpPr>
        <p:spPr>
          <a:xfrm>
            <a:off x="507195" y="1511188"/>
            <a:ext cx="11174412" cy="1493269"/>
          </a:xfrm>
          <a:prstGeom prst="rect">
            <a:avLst/>
          </a:prstGeom>
          <a:noFill/>
          <a:ln>
            <a:noFill/>
          </a:ln>
        </p:spPr>
        <p:txBody>
          <a:bodyPr spcFirstLastPara="1" wrap="square" lIns="91425" tIns="45700" rIns="91425" bIns="45700" anchor="t" anchorCtr="0">
            <a:noAutofit/>
          </a:bodyPr>
          <a:lstStyle/>
          <a:p>
            <a:pPr marL="457200" lvl="0" indent="-457200" algn="just" rtl="0">
              <a:lnSpc>
                <a:spcPct val="100000"/>
              </a:lnSpc>
              <a:spcBef>
                <a:spcPts val="600"/>
              </a:spcBef>
              <a:spcAft>
                <a:spcPts val="0"/>
              </a:spcAft>
              <a:buSzPts val="2200"/>
              <a:buFont typeface="Century Gothic"/>
              <a:buAutoNum type="arabicPeriod"/>
            </a:pPr>
            <a:r>
              <a:rPr lang="en-GB" sz="2000" dirty="0"/>
              <a:t>Que </a:t>
            </a:r>
            <a:r>
              <a:rPr lang="en-GB" sz="2000" dirty="0" err="1"/>
              <a:t>exemplos</a:t>
            </a:r>
            <a:r>
              <a:rPr lang="en-GB" sz="2000" dirty="0"/>
              <a:t> de </a:t>
            </a:r>
            <a:r>
              <a:rPr lang="en-GB" sz="2000" dirty="0" err="1"/>
              <a:t>isolamento</a:t>
            </a:r>
            <a:r>
              <a:rPr lang="en-GB" sz="2000" dirty="0"/>
              <a:t> e </a:t>
            </a:r>
            <a:r>
              <a:rPr lang="en-GB" sz="2000" dirty="0" err="1"/>
              <a:t>contenção</a:t>
            </a:r>
            <a:r>
              <a:rPr lang="en-GB" sz="2000" dirty="0"/>
              <a:t> </a:t>
            </a:r>
            <a:r>
              <a:rPr lang="en-GB" sz="2000" dirty="0" err="1"/>
              <a:t>são</a:t>
            </a:r>
            <a:r>
              <a:rPr lang="en-GB" sz="2000" dirty="0"/>
              <a:t> </a:t>
            </a:r>
            <a:r>
              <a:rPr lang="en-GB" sz="2000" dirty="0" err="1"/>
              <a:t>usados</a:t>
            </a:r>
            <a:r>
              <a:rPr lang="en-GB" sz="2000" dirty="0"/>
              <a:t> </a:t>
            </a:r>
            <a:r>
              <a:rPr lang="en-GB" sz="2000" dirty="0" err="1"/>
              <a:t>em</a:t>
            </a:r>
            <a:r>
              <a:rPr lang="en-GB" sz="2000" dirty="0"/>
              <a:t> </a:t>
            </a:r>
            <a:r>
              <a:rPr lang="en-GB" sz="2000" dirty="0" err="1"/>
              <a:t>seu</a:t>
            </a:r>
            <a:r>
              <a:rPr lang="en-GB" sz="2000" dirty="0"/>
              <a:t> </a:t>
            </a:r>
            <a:r>
              <a:rPr lang="en-GB" sz="2000" dirty="0" err="1"/>
              <a:t>serviço</a:t>
            </a:r>
            <a:r>
              <a:rPr lang="en-GB" sz="2000" dirty="0"/>
              <a:t> de </a:t>
            </a:r>
            <a:r>
              <a:rPr lang="en-GB" sz="2000" dirty="0" err="1"/>
              <a:t>saúde</a:t>
            </a:r>
            <a:r>
              <a:rPr lang="en-GB" sz="2000" dirty="0"/>
              <a:t> mental </a:t>
            </a:r>
            <a:r>
              <a:rPr lang="en-GB" sz="2000" dirty="0" err="1"/>
              <a:t>ou</a:t>
            </a:r>
            <a:r>
              <a:rPr lang="en-GB" sz="2000" dirty="0"/>
              <a:t> </a:t>
            </a:r>
            <a:r>
              <a:rPr lang="en-GB" sz="2000" dirty="0" err="1"/>
              <a:t>serviço</a:t>
            </a:r>
            <a:r>
              <a:rPr lang="en-GB" sz="2000" dirty="0"/>
              <a:t> social? </a:t>
            </a:r>
          </a:p>
          <a:p>
            <a:pPr marL="457200" lvl="0" indent="-457200" algn="just" rtl="0">
              <a:lnSpc>
                <a:spcPct val="100000"/>
              </a:lnSpc>
              <a:spcBef>
                <a:spcPts val="600"/>
              </a:spcBef>
              <a:spcAft>
                <a:spcPts val="0"/>
              </a:spcAft>
              <a:buSzPts val="2200"/>
              <a:buFont typeface="Century Gothic"/>
              <a:buAutoNum type="arabicPeriod"/>
            </a:pPr>
            <a:r>
              <a:rPr lang="en-GB" sz="2000" dirty="0"/>
              <a:t>Quais </a:t>
            </a:r>
            <a:r>
              <a:rPr lang="en-GB" sz="2000" dirty="0" err="1"/>
              <a:t>são</a:t>
            </a:r>
            <a:r>
              <a:rPr lang="en-GB" sz="2000" dirty="0"/>
              <a:t> </a:t>
            </a:r>
            <a:r>
              <a:rPr lang="en-GB" sz="2000" dirty="0" err="1"/>
              <a:t>os</a:t>
            </a:r>
            <a:r>
              <a:rPr lang="en-GB" sz="2000" dirty="0"/>
              <a:t> </a:t>
            </a:r>
            <a:r>
              <a:rPr lang="en-GB" sz="2000" dirty="0" err="1"/>
              <a:t>diferentes</a:t>
            </a:r>
            <a:r>
              <a:rPr lang="en-GB" sz="2000" dirty="0"/>
              <a:t> </a:t>
            </a:r>
            <a:r>
              <a:rPr lang="en-GB" sz="2000" dirty="0" err="1"/>
              <a:t>termos</a:t>
            </a:r>
            <a:r>
              <a:rPr lang="en-GB" sz="2000" dirty="0"/>
              <a:t> que </a:t>
            </a:r>
            <a:r>
              <a:rPr lang="en-GB" sz="2000" dirty="0" err="1"/>
              <a:t>você</a:t>
            </a:r>
            <a:r>
              <a:rPr lang="en-GB" sz="2000" dirty="0"/>
              <a:t> </a:t>
            </a:r>
            <a:r>
              <a:rPr lang="en-GB" sz="2000" dirty="0" err="1"/>
              <a:t>usa</a:t>
            </a:r>
            <a:r>
              <a:rPr lang="en-GB" sz="2000" dirty="0"/>
              <a:t> para </a:t>
            </a:r>
            <a:r>
              <a:rPr lang="en-GB" sz="2000" dirty="0" err="1"/>
              <a:t>descrever</a:t>
            </a:r>
            <a:r>
              <a:rPr lang="en-GB" sz="2000" dirty="0"/>
              <a:t> </a:t>
            </a:r>
            <a:r>
              <a:rPr lang="en-GB" sz="2000" dirty="0" err="1"/>
              <a:t>isolamento</a:t>
            </a:r>
            <a:r>
              <a:rPr lang="en-GB" sz="2000" dirty="0"/>
              <a:t> e </a:t>
            </a:r>
            <a:r>
              <a:rPr lang="en-GB" sz="2000" dirty="0" err="1"/>
              <a:t>contenção</a:t>
            </a:r>
            <a:r>
              <a:rPr lang="en-GB" sz="2000" dirty="0"/>
              <a:t> </a:t>
            </a:r>
            <a:r>
              <a:rPr lang="en-GB" sz="2000" dirty="0" err="1"/>
              <a:t>em</a:t>
            </a:r>
            <a:r>
              <a:rPr lang="en-GB" sz="2000" dirty="0"/>
              <a:t> </a:t>
            </a:r>
            <a:r>
              <a:rPr lang="en-GB" sz="2000" dirty="0" err="1"/>
              <a:t>seu</a:t>
            </a:r>
            <a:r>
              <a:rPr lang="en-GB" sz="2000" dirty="0"/>
              <a:t> </a:t>
            </a:r>
            <a:r>
              <a:rPr lang="en-GB" sz="2000" dirty="0" err="1"/>
              <a:t>serviço</a:t>
            </a:r>
            <a:r>
              <a:rPr lang="en-GB" sz="2000" dirty="0"/>
              <a:t>? </a:t>
            </a:r>
          </a:p>
          <a:p>
            <a:pPr marL="285750" lvl="0" indent="-146050" algn="l" rtl="0">
              <a:lnSpc>
                <a:spcPct val="100000"/>
              </a:lnSpc>
              <a:spcBef>
                <a:spcPts val="1200"/>
              </a:spcBef>
              <a:spcAft>
                <a:spcPts val="0"/>
              </a:spcAft>
              <a:buSzPts val="2200"/>
              <a:buNone/>
            </a:pPr>
            <a:endParaRPr dirty="0"/>
          </a:p>
        </p:txBody>
      </p:sp>
      <p:sp>
        <p:nvSpPr>
          <p:cNvPr id="224" name="Google Shape;224;p21"/>
          <p:cNvSpPr txBox="1">
            <a:spLocks noGrp="1"/>
          </p:cNvSpPr>
          <p:nvPr>
            <p:ph type="title"/>
          </p:nvPr>
        </p:nvSpPr>
        <p:spPr>
          <a:xfrm>
            <a:off x="417754" y="506412"/>
            <a:ext cx="1144331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Exercício</a:t>
            </a:r>
            <a:r>
              <a:rPr lang="en-GB" dirty="0"/>
              <a:t> 2.3: Formas de </a:t>
            </a:r>
            <a:r>
              <a:rPr lang="en-GB" dirty="0" err="1"/>
              <a:t>isolamento</a:t>
            </a:r>
            <a:r>
              <a:rPr lang="en-GB" dirty="0"/>
              <a:t> e </a:t>
            </a:r>
            <a:r>
              <a:rPr lang="en-GB" dirty="0" err="1"/>
              <a:t>contenção</a:t>
            </a:r>
            <a:r>
              <a:rPr lang="en-GB" dirty="0"/>
              <a:t> - 1</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2"/>
          <p:cNvSpPr txBox="1">
            <a:spLocks noGrp="1"/>
          </p:cNvSpPr>
          <p:nvPr>
            <p:ph type="title"/>
          </p:nvPr>
        </p:nvSpPr>
        <p:spPr>
          <a:xfrm>
            <a:off x="417754" y="506412"/>
            <a:ext cx="1132248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Exercício</a:t>
            </a:r>
            <a:r>
              <a:rPr lang="en-GB" dirty="0"/>
              <a:t> 2.3: Formas de </a:t>
            </a:r>
            <a:r>
              <a:rPr lang="en-GB" dirty="0" err="1"/>
              <a:t>isolamento</a:t>
            </a:r>
            <a:r>
              <a:rPr lang="en-GB" dirty="0"/>
              <a:t> e </a:t>
            </a:r>
            <a:r>
              <a:rPr lang="en-GB" dirty="0" err="1"/>
              <a:t>contenção</a:t>
            </a:r>
            <a:r>
              <a:rPr lang="en-GB" dirty="0"/>
              <a:t> - 2</a:t>
            </a:r>
            <a:endParaRPr dirty="0"/>
          </a:p>
        </p:txBody>
      </p:sp>
      <p:sp>
        <p:nvSpPr>
          <p:cNvPr id="231" name="Google Shape;231;p22"/>
          <p:cNvSpPr/>
          <p:nvPr/>
        </p:nvSpPr>
        <p:spPr>
          <a:xfrm>
            <a:off x="0" y="45720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br>
              <a:rPr lang="en-GB" sz="11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Arial"/>
              <a:ea typeface="Arial"/>
              <a:cs typeface="Arial"/>
              <a:sym typeface="Arial"/>
            </a:endParaRPr>
          </a:p>
        </p:txBody>
      </p:sp>
      <p:grpSp>
        <p:nvGrpSpPr>
          <p:cNvPr id="232" name="Google Shape;232;p22"/>
          <p:cNvGrpSpPr/>
          <p:nvPr/>
        </p:nvGrpSpPr>
        <p:grpSpPr>
          <a:xfrm>
            <a:off x="3037017" y="1382234"/>
            <a:ext cx="6117964" cy="4835652"/>
            <a:chOff x="1005017" y="291507"/>
            <a:chExt cx="6117964" cy="4835652"/>
          </a:xfrm>
        </p:grpSpPr>
        <p:sp>
          <p:nvSpPr>
            <p:cNvPr id="233" name="Google Shape;233;p22"/>
            <p:cNvSpPr/>
            <p:nvPr/>
          </p:nvSpPr>
          <p:spPr>
            <a:xfrm>
              <a:off x="2738766" y="1884844"/>
              <a:ext cx="2650443" cy="1625600"/>
            </a:xfrm>
            <a:prstGeom prst="roundRect">
              <a:avLst>
                <a:gd name="adj" fmla="val 16667"/>
              </a:avLst>
            </a:prstGeom>
            <a:solidFill>
              <a:srgbClr val="AAD3E9"/>
            </a:solidFill>
            <a:ln w="12700" cap="flat" cmpd="sng">
              <a:solidFill>
                <a:srgbClr val="006DA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2"/>
            <p:cNvSpPr txBox="1"/>
            <p:nvPr/>
          </p:nvSpPr>
          <p:spPr>
            <a:xfrm>
              <a:off x="2818121" y="1964199"/>
              <a:ext cx="2491733" cy="1466890"/>
            </a:xfrm>
            <a:prstGeom prst="rect">
              <a:avLst/>
            </a:prstGeom>
            <a:noFill/>
            <a:ln>
              <a:noFill/>
            </a:ln>
          </p:spPr>
          <p:txBody>
            <a:bodyPr spcFirstLastPara="1" wrap="square" lIns="55875" tIns="55875" rIns="55875" bIns="5587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GB" sz="2200">
                  <a:solidFill>
                    <a:schemeClr val="lt1"/>
                  </a:solidFill>
                  <a:latin typeface="Calibri"/>
                  <a:ea typeface="Calibri"/>
                  <a:cs typeface="Calibri"/>
                  <a:sym typeface="Calibri"/>
                </a:rPr>
                <a:t>Formas de coerção e contenção</a:t>
              </a:r>
              <a:endParaRPr/>
            </a:p>
          </p:txBody>
        </p:sp>
        <p:sp>
          <p:nvSpPr>
            <p:cNvPr id="235" name="Google Shape;235;p22"/>
            <p:cNvSpPr/>
            <p:nvPr/>
          </p:nvSpPr>
          <p:spPr>
            <a:xfrm rot="-5306298">
              <a:off x="3840834" y="1632751"/>
              <a:ext cx="504372" cy="0"/>
            </a:xfrm>
            <a:custGeom>
              <a:avLst/>
              <a:gdLst/>
              <a:ahLst/>
              <a:cxnLst/>
              <a:rect l="l" t="t" r="r" b="b"/>
              <a:pathLst>
                <a:path w="120000" h="120000" extrusionOk="0">
                  <a:moveTo>
                    <a:pt x="0" y="0"/>
                  </a:moveTo>
                  <a:lnTo>
                    <a:pt x="120000" y="0"/>
                  </a:lnTo>
                </a:path>
              </a:pathLst>
            </a:custGeom>
            <a:noFill/>
            <a:ln w="12700" cap="flat" cmpd="sng">
              <a:solidFill>
                <a:srgbClr val="006098"/>
              </a:solidFill>
              <a:prstDash val="solid"/>
              <a:miter lim="800000"/>
              <a:headEnd type="none" w="sm" len="sm"/>
              <a:tailEnd type="none" w="sm" len="sm"/>
            </a:ln>
          </p:spPr>
          <p:txBody>
            <a:bodyPr/>
            <a:lstStyle/>
            <a:p>
              <a:endParaRPr lang="pt-BR"/>
            </a:p>
          </p:txBody>
        </p:sp>
        <p:sp>
          <p:nvSpPr>
            <p:cNvPr id="236" name="Google Shape;236;p22"/>
            <p:cNvSpPr/>
            <p:nvPr/>
          </p:nvSpPr>
          <p:spPr>
            <a:xfrm>
              <a:off x="3012540" y="291507"/>
              <a:ext cx="2204400" cy="1089152"/>
            </a:xfrm>
            <a:prstGeom prst="roundRect">
              <a:avLst>
                <a:gd name="adj" fmla="val 16667"/>
              </a:avLst>
            </a:prstGeom>
            <a:solidFill>
              <a:schemeClr val="lt1"/>
            </a:solidFill>
            <a:ln w="12700" cap="flat" cmpd="sng">
              <a:solidFill>
                <a:srgbClr val="006DA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2"/>
            <p:cNvSpPr txBox="1"/>
            <p:nvPr/>
          </p:nvSpPr>
          <p:spPr>
            <a:xfrm>
              <a:off x="3065708" y="344675"/>
              <a:ext cx="2098064" cy="982816"/>
            </a:xfrm>
            <a:prstGeom prst="rect">
              <a:avLst/>
            </a:prstGeom>
            <a:noFill/>
            <a:ln>
              <a:noFill/>
            </a:ln>
          </p:spPr>
          <p:txBody>
            <a:bodyPr spcFirstLastPara="1" wrap="square" lIns="55875" tIns="55875" rIns="55875" bIns="5587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GB" sz="2200">
                  <a:solidFill>
                    <a:schemeClr val="lt1"/>
                  </a:solidFill>
                  <a:latin typeface="Calibri"/>
                  <a:ea typeface="Calibri"/>
                  <a:cs typeface="Calibri"/>
                  <a:sym typeface="Calibri"/>
                </a:rPr>
                <a:t>Contenção manual/física</a:t>
              </a:r>
              <a:endParaRPr/>
            </a:p>
          </p:txBody>
        </p:sp>
        <p:sp>
          <p:nvSpPr>
            <p:cNvPr id="238" name="Google Shape;238;p22"/>
            <p:cNvSpPr/>
            <p:nvPr/>
          </p:nvSpPr>
          <p:spPr>
            <a:xfrm rot="2424767">
              <a:off x="4921507" y="3774226"/>
              <a:ext cx="813776" cy="0"/>
            </a:xfrm>
            <a:custGeom>
              <a:avLst/>
              <a:gdLst/>
              <a:ahLst/>
              <a:cxnLst/>
              <a:rect l="l" t="t" r="r" b="b"/>
              <a:pathLst>
                <a:path w="120000" h="120000" extrusionOk="0">
                  <a:moveTo>
                    <a:pt x="0" y="0"/>
                  </a:moveTo>
                  <a:lnTo>
                    <a:pt x="120000" y="0"/>
                  </a:lnTo>
                </a:path>
              </a:pathLst>
            </a:custGeom>
            <a:noFill/>
            <a:ln w="12700" cap="flat" cmpd="sng">
              <a:solidFill>
                <a:srgbClr val="006098"/>
              </a:solidFill>
              <a:prstDash val="solid"/>
              <a:miter lim="800000"/>
              <a:headEnd type="none" w="sm" len="sm"/>
              <a:tailEnd type="none" w="sm" len="sm"/>
            </a:ln>
          </p:spPr>
          <p:txBody>
            <a:bodyPr/>
            <a:lstStyle/>
            <a:p>
              <a:endParaRPr lang="pt-BR"/>
            </a:p>
          </p:txBody>
        </p:sp>
        <p:sp>
          <p:nvSpPr>
            <p:cNvPr id="239" name="Google Shape;239;p22"/>
            <p:cNvSpPr/>
            <p:nvPr/>
          </p:nvSpPr>
          <p:spPr>
            <a:xfrm>
              <a:off x="5432585" y="4038007"/>
              <a:ext cx="1690396" cy="1089152"/>
            </a:xfrm>
            <a:prstGeom prst="roundRect">
              <a:avLst>
                <a:gd name="adj" fmla="val 16667"/>
              </a:avLst>
            </a:prstGeom>
            <a:solidFill>
              <a:schemeClr val="lt1"/>
            </a:solidFill>
            <a:ln w="12700" cap="flat" cmpd="sng">
              <a:solidFill>
                <a:srgbClr val="006DA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2"/>
            <p:cNvSpPr txBox="1"/>
            <p:nvPr/>
          </p:nvSpPr>
          <p:spPr>
            <a:xfrm>
              <a:off x="5485753" y="4091175"/>
              <a:ext cx="1584060" cy="982816"/>
            </a:xfrm>
            <a:prstGeom prst="rect">
              <a:avLst/>
            </a:prstGeom>
            <a:noFill/>
            <a:ln>
              <a:noFill/>
            </a:ln>
          </p:spPr>
          <p:txBody>
            <a:bodyPr spcFirstLastPara="1" wrap="square" lIns="55875" tIns="55875" rIns="55875" bIns="5587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GB" sz="2200">
                  <a:solidFill>
                    <a:schemeClr val="lt1"/>
                  </a:solidFill>
                  <a:latin typeface="Calibri"/>
                  <a:ea typeface="Calibri"/>
                  <a:cs typeface="Calibri"/>
                  <a:sym typeface="Calibri"/>
                </a:rPr>
                <a:t>Isolamento</a:t>
              </a:r>
              <a:endParaRPr/>
            </a:p>
          </p:txBody>
        </p:sp>
        <p:sp>
          <p:nvSpPr>
            <p:cNvPr id="241" name="Google Shape;241;p22"/>
            <p:cNvSpPr/>
            <p:nvPr/>
          </p:nvSpPr>
          <p:spPr>
            <a:xfrm rot="8295319">
              <a:off x="2461375" y="3774226"/>
              <a:ext cx="792359" cy="0"/>
            </a:xfrm>
            <a:custGeom>
              <a:avLst/>
              <a:gdLst/>
              <a:ahLst/>
              <a:cxnLst/>
              <a:rect l="l" t="t" r="r" b="b"/>
              <a:pathLst>
                <a:path w="120000" h="120000" extrusionOk="0">
                  <a:moveTo>
                    <a:pt x="0" y="0"/>
                  </a:moveTo>
                  <a:lnTo>
                    <a:pt x="120000" y="0"/>
                  </a:lnTo>
                </a:path>
              </a:pathLst>
            </a:custGeom>
            <a:noFill/>
            <a:ln w="12700" cap="flat" cmpd="sng">
              <a:solidFill>
                <a:srgbClr val="006098"/>
              </a:solidFill>
              <a:prstDash val="solid"/>
              <a:miter lim="800000"/>
              <a:headEnd type="none" w="sm" len="sm"/>
              <a:tailEnd type="none" w="sm" len="sm"/>
            </a:ln>
          </p:spPr>
          <p:txBody>
            <a:bodyPr/>
            <a:lstStyle/>
            <a:p>
              <a:endParaRPr lang="pt-BR"/>
            </a:p>
          </p:txBody>
        </p:sp>
        <p:sp>
          <p:nvSpPr>
            <p:cNvPr id="242" name="Google Shape;242;p22"/>
            <p:cNvSpPr/>
            <p:nvPr/>
          </p:nvSpPr>
          <p:spPr>
            <a:xfrm>
              <a:off x="1005017" y="4038007"/>
              <a:ext cx="1893360" cy="1089152"/>
            </a:xfrm>
            <a:prstGeom prst="roundRect">
              <a:avLst>
                <a:gd name="adj" fmla="val 16667"/>
              </a:avLst>
            </a:prstGeom>
            <a:solidFill>
              <a:schemeClr val="lt1"/>
            </a:solidFill>
            <a:ln w="12700" cap="flat" cmpd="sng">
              <a:solidFill>
                <a:srgbClr val="006DAD"/>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p:cNvSpPr txBox="1"/>
            <p:nvPr/>
          </p:nvSpPr>
          <p:spPr>
            <a:xfrm>
              <a:off x="1058185" y="4091175"/>
              <a:ext cx="1787024" cy="982816"/>
            </a:xfrm>
            <a:prstGeom prst="rect">
              <a:avLst/>
            </a:prstGeom>
            <a:noFill/>
            <a:ln>
              <a:noFill/>
            </a:ln>
          </p:spPr>
          <p:txBody>
            <a:bodyPr spcFirstLastPara="1" wrap="square" lIns="55875" tIns="55875" rIns="55875" bIns="55875"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GB" sz="2200">
                  <a:solidFill>
                    <a:schemeClr val="lt1"/>
                  </a:solidFill>
                  <a:latin typeface="Calibri"/>
                  <a:ea typeface="Calibri"/>
                  <a:cs typeface="Calibri"/>
                  <a:sym typeface="Calibri"/>
                </a:rPr>
                <a:t>Contenção química</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3"/>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dirty="0"/>
          </a:p>
          <a:p>
            <a:pPr marL="0" lvl="0" indent="0" algn="ctr" rtl="0">
              <a:lnSpc>
                <a:spcPct val="100000"/>
              </a:lnSpc>
              <a:spcBef>
                <a:spcPts val="1200"/>
              </a:spcBef>
              <a:spcAft>
                <a:spcPts val="0"/>
              </a:spcAft>
              <a:buSzPts val="2500"/>
              <a:buNone/>
            </a:pPr>
            <a:endParaRPr sz="2500" b="1" i="1" dirty="0"/>
          </a:p>
          <a:p>
            <a:pPr marL="0" lvl="0" indent="0" algn="ctr" rtl="0">
              <a:lnSpc>
                <a:spcPct val="100000"/>
              </a:lnSpc>
              <a:spcBef>
                <a:spcPts val="1200"/>
              </a:spcBef>
              <a:spcAft>
                <a:spcPts val="0"/>
              </a:spcAft>
              <a:buSzPts val="2500"/>
              <a:buNone/>
            </a:pPr>
            <a:endParaRPr sz="2500" b="1" i="1" dirty="0"/>
          </a:p>
          <a:p>
            <a:pPr marL="0" lvl="0" indent="0" algn="ctr" rtl="0">
              <a:lnSpc>
                <a:spcPct val="100000"/>
              </a:lnSpc>
              <a:spcBef>
                <a:spcPts val="1200"/>
              </a:spcBef>
              <a:spcAft>
                <a:spcPts val="0"/>
              </a:spcAft>
              <a:buSzPts val="2500"/>
              <a:buNone/>
            </a:pPr>
            <a:r>
              <a:rPr lang="en-GB" sz="2500" b="1" i="1" dirty="0" err="1"/>
              <a:t>Você</a:t>
            </a:r>
            <a:r>
              <a:rPr lang="en-GB" sz="2500" b="1" i="1" dirty="0"/>
              <a:t> </a:t>
            </a:r>
            <a:r>
              <a:rPr lang="en-GB" sz="2500" b="1" i="1" dirty="0" err="1"/>
              <a:t>vê</a:t>
            </a:r>
            <a:r>
              <a:rPr lang="en-GB" sz="2500" b="1" i="1" dirty="0"/>
              <a:t> </a:t>
            </a:r>
            <a:r>
              <a:rPr lang="en-GB" sz="2500" b="1" i="1" dirty="0" err="1"/>
              <a:t>isolamento</a:t>
            </a:r>
            <a:r>
              <a:rPr lang="en-GB" sz="2500" b="1" i="1" dirty="0"/>
              <a:t> </a:t>
            </a:r>
            <a:r>
              <a:rPr lang="en-GB" sz="2500" b="1" i="1" dirty="0" err="1"/>
              <a:t>ou</a:t>
            </a:r>
            <a:r>
              <a:rPr lang="en-GB" sz="2500" b="1" i="1" dirty="0"/>
              <a:t> </a:t>
            </a:r>
            <a:r>
              <a:rPr lang="en-GB" sz="2500" b="1" i="1" dirty="0" err="1"/>
              <a:t>contenção</a:t>
            </a:r>
            <a:r>
              <a:rPr lang="en-GB" sz="2500" b="1" i="1" dirty="0"/>
              <a:t> </a:t>
            </a:r>
            <a:r>
              <a:rPr lang="en-GB" sz="2500" b="1" i="1" dirty="0" err="1"/>
              <a:t>nas</a:t>
            </a:r>
            <a:r>
              <a:rPr lang="en-GB" sz="2500" b="1" i="1" dirty="0"/>
              <a:t> imagens a </a:t>
            </a:r>
            <a:r>
              <a:rPr lang="en-GB" sz="2500" b="1" i="1" dirty="0" err="1"/>
              <a:t>seguir</a:t>
            </a:r>
            <a:r>
              <a:rPr lang="en-GB" sz="2500" b="1" i="1" dirty="0"/>
              <a:t>? De que </a:t>
            </a:r>
            <a:r>
              <a:rPr lang="en-GB" sz="2500" b="1" i="1" dirty="0" err="1"/>
              <a:t>tipo</a:t>
            </a:r>
            <a:r>
              <a:rPr lang="en-GB" sz="2500" b="1" i="1" dirty="0"/>
              <a:t>?</a:t>
            </a:r>
            <a:endParaRPr dirty="0"/>
          </a:p>
        </p:txBody>
      </p:sp>
      <p:sp>
        <p:nvSpPr>
          <p:cNvPr id="251" name="Google Shape;251;p23"/>
          <p:cNvSpPr txBox="1">
            <a:spLocks noGrp="1"/>
          </p:cNvSpPr>
          <p:nvPr>
            <p:ph type="title"/>
          </p:nvPr>
        </p:nvSpPr>
        <p:spPr>
          <a:xfrm>
            <a:off x="417755" y="506412"/>
            <a:ext cx="1155108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2.4: Imagens de </a:t>
            </a:r>
            <a:r>
              <a:rPr lang="en-GB" dirty="0" err="1"/>
              <a:t>isolamento</a:t>
            </a:r>
            <a:r>
              <a:rPr lang="en-GB" dirty="0"/>
              <a:t> e </a:t>
            </a:r>
            <a:r>
              <a:rPr lang="en-GB" dirty="0" err="1"/>
              <a:t>contenção</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4"/>
          <p:cNvSpPr txBox="1"/>
          <p:nvPr/>
        </p:nvSpPr>
        <p:spPr>
          <a:xfrm>
            <a:off x="2789280" y="6372185"/>
            <a:ext cx="367240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Foto: Gregoire Ahongbonon, Costa do Marfim.</a:t>
            </a:r>
            <a:endParaRPr/>
          </a:p>
        </p:txBody>
      </p:sp>
      <p:pic>
        <p:nvPicPr>
          <p:cNvPr id="258" name="Google Shape;258;p24" descr="\\WIMS\HQ\GVA11\Home\luol\Desktop\New folder (2)\ivorycoast1_Grégoire Ahongbonon.jpg"/>
          <p:cNvPicPr preferRelativeResize="0"/>
          <p:nvPr/>
        </p:nvPicPr>
        <p:blipFill rotWithShape="1">
          <a:blip r:embed="rId3">
            <a:alphaModFix/>
          </a:blip>
          <a:srcRect/>
          <a:stretch/>
        </p:blipFill>
        <p:spPr>
          <a:xfrm>
            <a:off x="2789280" y="98774"/>
            <a:ext cx="6294767" cy="6227027"/>
          </a:xfrm>
          <a:prstGeom prst="rect">
            <a:avLst/>
          </a:prstGeom>
          <a:noFill/>
          <a:ln>
            <a:noFill/>
          </a:ln>
        </p:spPr>
      </p:pic>
      <p:sp>
        <p:nvSpPr>
          <p:cNvPr id="259" name="Google Shape;259;p24"/>
          <p:cNvSpPr txBox="1">
            <a:spLocks noGrp="1"/>
          </p:cNvSpPr>
          <p:nvPr>
            <p:ph type="body" idx="2"/>
          </p:nvPr>
        </p:nvSpPr>
        <p:spPr>
          <a:xfrm>
            <a:off x="175891" y="344996"/>
            <a:ext cx="2282085" cy="24961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r>
              <a:rPr lang="en-GB" sz="2000" b="1" i="1" dirty="0"/>
              <a:t>Você </a:t>
            </a:r>
            <a:r>
              <a:rPr lang="en-GB" sz="2000" b="1" i="1" dirty="0" err="1"/>
              <a:t>vê</a:t>
            </a:r>
            <a:r>
              <a:rPr lang="en-GB" sz="2000" b="1" i="1" dirty="0"/>
              <a:t> </a:t>
            </a:r>
            <a:r>
              <a:rPr lang="en-GB" sz="2000" b="1" i="1" dirty="0" err="1"/>
              <a:t>algum</a:t>
            </a:r>
            <a:r>
              <a:rPr lang="en-GB" sz="2000" b="1" i="1" dirty="0"/>
              <a:t> </a:t>
            </a:r>
            <a:r>
              <a:rPr lang="en-GB" sz="2000" b="1" i="1" dirty="0" err="1"/>
              <a:t>tipo</a:t>
            </a:r>
            <a:r>
              <a:rPr lang="en-GB" sz="2000" b="1" i="1" dirty="0"/>
              <a:t> de </a:t>
            </a:r>
            <a:r>
              <a:rPr lang="en-GB" sz="2000" b="1" i="1" dirty="0" err="1"/>
              <a:t>isolamento</a:t>
            </a:r>
            <a:r>
              <a:rPr lang="en-GB" sz="2000" b="1" i="1" dirty="0"/>
              <a:t> </a:t>
            </a:r>
            <a:r>
              <a:rPr lang="en-GB" sz="2000" b="1" i="1" dirty="0" err="1"/>
              <a:t>ou</a:t>
            </a:r>
            <a:r>
              <a:rPr lang="en-GB" sz="2000" b="1" i="1" dirty="0"/>
              <a:t> </a:t>
            </a:r>
            <a:r>
              <a:rPr lang="en-GB" sz="2000" b="1" i="1" dirty="0" err="1"/>
              <a:t>contenção</a:t>
            </a:r>
            <a:r>
              <a:rPr lang="en-GB" sz="2000" b="1" i="1" dirty="0"/>
              <a:t> </a:t>
            </a:r>
            <a:r>
              <a:rPr lang="en-GB" sz="2000" b="1" i="1" dirty="0" err="1"/>
              <a:t>nesta</a:t>
            </a:r>
            <a:r>
              <a:rPr lang="en-GB" sz="2000" b="1" i="1" dirty="0"/>
              <a:t> </a:t>
            </a:r>
            <a:r>
              <a:rPr lang="en-GB" sz="2000" b="1" i="1" dirty="0" err="1"/>
              <a:t>foto</a:t>
            </a:r>
            <a:r>
              <a:rPr lang="en-GB" sz="2000" b="1" i="1" dirty="0"/>
              <a:t>? </a:t>
            </a:r>
            <a:endParaRPr sz="2000" dirty="0"/>
          </a:p>
          <a:p>
            <a:pPr marL="0" lvl="0" indent="0" algn="l" rtl="0">
              <a:lnSpc>
                <a:spcPct val="100000"/>
              </a:lnSpc>
              <a:spcBef>
                <a:spcPts val="1200"/>
              </a:spcBef>
              <a:spcAft>
                <a:spcPts val="0"/>
              </a:spcAft>
              <a:buSzPts val="2200"/>
              <a:buNone/>
            </a:pPr>
            <a:r>
              <a:rPr lang="en-GB" sz="2000" b="1" i="1" dirty="0"/>
              <a:t>De que </a:t>
            </a:r>
            <a:r>
              <a:rPr lang="en-GB" sz="2000" b="1" i="1" dirty="0" err="1"/>
              <a:t>tipo</a:t>
            </a:r>
            <a:r>
              <a:rPr lang="en-GB" sz="2000" b="1" i="1" dirty="0"/>
              <a:t>?</a:t>
            </a:r>
            <a:endParaRPr sz="2000" b="1" i="1" dirty="0"/>
          </a:p>
          <a:p>
            <a:pPr marL="285750" lvl="0" indent="-146050" algn="l" rtl="0">
              <a:lnSpc>
                <a:spcPct val="100000"/>
              </a:lnSpc>
              <a:spcBef>
                <a:spcPts val="1200"/>
              </a:spcBef>
              <a:spcAft>
                <a:spcPts val="0"/>
              </a:spcAft>
              <a:buSzPts val="2200"/>
              <a:buNone/>
            </a:pPr>
            <a:endParaRPr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5"/>
          <p:cNvSpPr txBox="1"/>
          <p:nvPr/>
        </p:nvSpPr>
        <p:spPr>
          <a:xfrm>
            <a:off x="2457976" y="5805118"/>
            <a:ext cx="691204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a:solidFill>
                  <a:schemeClr val="dk1"/>
                </a:solidFill>
                <a:latin typeface="Calibri"/>
                <a:ea typeface="Calibri"/>
                <a:cs typeface="Calibri"/>
                <a:sym typeface="Calibri"/>
              </a:rPr>
              <a:t>Crédito da </a:t>
            </a:r>
            <a:r>
              <a:rPr lang="en-GB" sz="1000" dirty="0" err="1">
                <a:solidFill>
                  <a:schemeClr val="dk1"/>
                </a:solidFill>
                <a:latin typeface="Calibri"/>
                <a:ea typeface="Calibri"/>
                <a:cs typeface="Calibri"/>
                <a:sym typeface="Calibri"/>
              </a:rPr>
              <a:t>foto</a:t>
            </a:r>
            <a:r>
              <a:rPr lang="en-GB" sz="1000" dirty="0">
                <a:solidFill>
                  <a:schemeClr val="dk1"/>
                </a:solidFill>
                <a:latin typeface="Calibri"/>
                <a:ea typeface="Calibri"/>
                <a:cs typeface="Calibri"/>
                <a:sym typeface="Calibri"/>
              </a:rPr>
              <a:t>: Marc Schneider / Disability Rights International (DRI)</a:t>
            </a:r>
            <a:endParaRPr dirty="0"/>
          </a:p>
          <a:p>
            <a:pPr marL="0" marR="0" lvl="0" indent="0" algn="l" rtl="0">
              <a:spcBef>
                <a:spcPts val="0"/>
              </a:spcBef>
              <a:spcAft>
                <a:spcPts val="0"/>
              </a:spcAft>
              <a:buNone/>
            </a:pPr>
            <a:r>
              <a:rPr lang="en-GB" sz="1000" dirty="0">
                <a:solidFill>
                  <a:schemeClr val="dk1"/>
                </a:solidFill>
                <a:latin typeface="Calibri"/>
                <a:ea typeface="Calibri"/>
                <a:cs typeface="Calibri"/>
                <a:sym typeface="Calibri"/>
              </a:rPr>
              <a:t>Fonte: Disability Rights International (DRI), “</a:t>
            </a:r>
            <a:r>
              <a:rPr lang="en-GB" sz="1000" dirty="0" err="1">
                <a:solidFill>
                  <a:schemeClr val="dk1"/>
                </a:solidFill>
                <a:latin typeface="Calibri"/>
                <a:ea typeface="Calibri"/>
                <a:cs typeface="Calibri"/>
                <a:sym typeface="Calibri"/>
              </a:rPr>
              <a:t>Tortura</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não</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tratamento</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segregação</a:t>
            </a:r>
            <a:r>
              <a:rPr lang="en-GB" sz="1000" dirty="0">
                <a:solidFill>
                  <a:schemeClr val="dk1"/>
                </a:solidFill>
                <a:latin typeface="Calibri"/>
                <a:ea typeface="Calibri"/>
                <a:cs typeface="Calibri"/>
                <a:sym typeface="Calibri"/>
              </a:rPr>
              <a:t> e </a:t>
            </a:r>
            <a:r>
              <a:rPr lang="en-GB" sz="1000" dirty="0" err="1">
                <a:solidFill>
                  <a:schemeClr val="dk1"/>
                </a:solidFill>
                <a:latin typeface="Calibri"/>
                <a:ea typeface="Calibri"/>
                <a:cs typeface="Calibri"/>
                <a:sym typeface="Calibri"/>
              </a:rPr>
              <a:t>abuso</a:t>
            </a:r>
            <a:r>
              <a:rPr lang="en-GB" sz="1000" dirty="0">
                <a:solidFill>
                  <a:schemeClr val="dk1"/>
                </a:solidFill>
                <a:latin typeface="Calibri"/>
                <a:ea typeface="Calibri"/>
                <a:cs typeface="Calibri"/>
                <a:sym typeface="Calibri"/>
              </a:rPr>
              <a:t> de </a:t>
            </a:r>
            <a:r>
              <a:rPr lang="en-GB" sz="1000" dirty="0" err="1">
                <a:solidFill>
                  <a:schemeClr val="dk1"/>
                </a:solidFill>
                <a:latin typeface="Calibri"/>
                <a:ea typeface="Calibri"/>
                <a:cs typeface="Calibri"/>
                <a:sym typeface="Calibri"/>
              </a:rPr>
              <a:t>crianças</a:t>
            </a:r>
            <a:r>
              <a:rPr lang="en-GB" sz="1000" dirty="0">
                <a:solidFill>
                  <a:schemeClr val="dk1"/>
                </a:solidFill>
                <a:latin typeface="Calibri"/>
                <a:ea typeface="Calibri"/>
                <a:cs typeface="Calibri"/>
                <a:sym typeface="Calibri"/>
              </a:rPr>
              <a:t> e </a:t>
            </a:r>
            <a:r>
              <a:rPr lang="en-GB" sz="1000" dirty="0" err="1">
                <a:solidFill>
                  <a:schemeClr val="dk1"/>
                </a:solidFill>
                <a:latin typeface="Calibri"/>
                <a:ea typeface="Calibri"/>
                <a:cs typeface="Calibri"/>
                <a:sym typeface="Calibri"/>
              </a:rPr>
              <a:t>adultos</a:t>
            </a:r>
            <a:r>
              <a:rPr lang="en-GB" sz="1000" dirty="0">
                <a:solidFill>
                  <a:schemeClr val="dk1"/>
                </a:solidFill>
                <a:latin typeface="Calibri"/>
                <a:ea typeface="Calibri"/>
                <a:cs typeface="Calibri"/>
                <a:sym typeface="Calibri"/>
              </a:rPr>
              <a:t> com </a:t>
            </a:r>
            <a:r>
              <a:rPr lang="en-GB" sz="1000" dirty="0" err="1">
                <a:solidFill>
                  <a:schemeClr val="dk1"/>
                </a:solidFill>
                <a:latin typeface="Calibri"/>
                <a:ea typeface="Calibri"/>
                <a:cs typeface="Calibri"/>
                <a:sym typeface="Calibri"/>
              </a:rPr>
              <a:t>deficiência</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na</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Sérvia</a:t>
            </a:r>
            <a:r>
              <a:rPr lang="en-GB" sz="1000" dirty="0">
                <a:solidFill>
                  <a:schemeClr val="dk1"/>
                </a:solidFill>
                <a:latin typeface="Calibri"/>
                <a:ea typeface="Calibri"/>
                <a:cs typeface="Calibri"/>
                <a:sym typeface="Calibri"/>
              </a:rPr>
              <a:t>” (2007), </a:t>
            </a:r>
            <a:r>
              <a:rPr lang="en-GB" sz="1000" dirty="0" err="1">
                <a:solidFill>
                  <a:schemeClr val="dk1"/>
                </a:solidFill>
                <a:latin typeface="Calibri"/>
                <a:ea typeface="Calibri"/>
                <a:cs typeface="Calibri"/>
                <a:sym typeface="Calibri"/>
              </a:rPr>
              <a:t>disponível</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em</a:t>
            </a:r>
            <a:r>
              <a:rPr lang="en-GB" sz="1000" dirty="0">
                <a:solidFill>
                  <a:schemeClr val="dk1"/>
                </a:solidFill>
                <a:latin typeface="Calibri"/>
                <a:ea typeface="Calibri"/>
                <a:cs typeface="Calibri"/>
                <a:sym typeface="Calibri"/>
              </a:rPr>
              <a:t> </a:t>
            </a:r>
            <a:r>
              <a:rPr lang="en-GB" sz="10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www.DRIadvocacy.</a:t>
            </a:r>
            <a:r>
              <a:rPr lang="en-GB" sz="1000" dirty="0" err="1">
                <a:solidFill>
                  <a:schemeClr val="dk1"/>
                </a:solidFill>
                <a:latin typeface="Calibri"/>
                <a:ea typeface="Calibri"/>
                <a:cs typeface="Calibri"/>
                <a:sym typeface="Calibri"/>
              </a:rPr>
              <a:t>org</a:t>
            </a:r>
            <a:r>
              <a:rPr lang="en-GB" sz="10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p:txBody>
      </p:sp>
      <p:pic>
        <p:nvPicPr>
          <p:cNvPr id="266" name="Google Shape;266;p25"/>
          <p:cNvPicPr preferRelativeResize="0"/>
          <p:nvPr/>
        </p:nvPicPr>
        <p:blipFill rotWithShape="1">
          <a:blip r:embed="rId4">
            <a:alphaModFix/>
          </a:blip>
          <a:srcRect/>
          <a:stretch/>
        </p:blipFill>
        <p:spPr>
          <a:xfrm>
            <a:off x="2499644" y="541794"/>
            <a:ext cx="6912049" cy="5189354"/>
          </a:xfrm>
          <a:prstGeom prst="rect">
            <a:avLst/>
          </a:prstGeom>
          <a:noFill/>
          <a:ln>
            <a:noFill/>
          </a:ln>
        </p:spPr>
      </p:pic>
      <p:sp>
        <p:nvSpPr>
          <p:cNvPr id="267" name="Google Shape;267;p25"/>
          <p:cNvSpPr txBox="1">
            <a:spLocks noGrp="1"/>
          </p:cNvSpPr>
          <p:nvPr>
            <p:ph type="body" idx="2"/>
          </p:nvPr>
        </p:nvSpPr>
        <p:spPr>
          <a:xfrm>
            <a:off x="175891" y="344996"/>
            <a:ext cx="2282085" cy="45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r>
              <a:rPr lang="en-GB" sz="2000" b="1" i="1" dirty="0"/>
              <a:t>Você </a:t>
            </a:r>
            <a:r>
              <a:rPr lang="en-GB" sz="2000" b="1" i="1" dirty="0" err="1"/>
              <a:t>vê</a:t>
            </a:r>
            <a:r>
              <a:rPr lang="en-GB" sz="2000" b="1" i="1" dirty="0"/>
              <a:t> </a:t>
            </a:r>
            <a:r>
              <a:rPr lang="en-GB" sz="2000" b="1" i="1" dirty="0" err="1"/>
              <a:t>algum</a:t>
            </a:r>
            <a:r>
              <a:rPr lang="en-GB" sz="2000" b="1" i="1" dirty="0"/>
              <a:t> </a:t>
            </a:r>
            <a:r>
              <a:rPr lang="en-GB" sz="2000" b="1" i="1" dirty="0" err="1"/>
              <a:t>tipo</a:t>
            </a:r>
            <a:r>
              <a:rPr lang="en-GB" sz="2000" b="1" i="1" dirty="0"/>
              <a:t> de </a:t>
            </a:r>
            <a:r>
              <a:rPr lang="en-GB" sz="2000" b="1" i="1" dirty="0" err="1"/>
              <a:t>isolamento</a:t>
            </a:r>
            <a:r>
              <a:rPr lang="en-GB" sz="2000" b="1" i="1" dirty="0"/>
              <a:t> </a:t>
            </a:r>
            <a:r>
              <a:rPr lang="en-GB" sz="2000" b="1" i="1" dirty="0" err="1"/>
              <a:t>ou</a:t>
            </a:r>
            <a:r>
              <a:rPr lang="en-GB" sz="2000" b="1" i="1" dirty="0"/>
              <a:t> </a:t>
            </a:r>
            <a:r>
              <a:rPr lang="en-GB" sz="2000" b="1" i="1" dirty="0" err="1"/>
              <a:t>contenção</a:t>
            </a:r>
            <a:r>
              <a:rPr lang="en-GB" sz="2000" b="1" i="1" dirty="0"/>
              <a:t> </a:t>
            </a:r>
            <a:r>
              <a:rPr lang="en-GB" sz="2000" b="1" i="1" dirty="0" err="1"/>
              <a:t>nesta</a:t>
            </a:r>
            <a:r>
              <a:rPr lang="en-GB" sz="2000" b="1" i="1" dirty="0"/>
              <a:t> </a:t>
            </a:r>
            <a:r>
              <a:rPr lang="en-GB" sz="2000" b="1" i="1" dirty="0" err="1"/>
              <a:t>imagem</a:t>
            </a:r>
            <a:r>
              <a:rPr lang="en-GB" sz="2000" b="1" i="1" dirty="0"/>
              <a:t>? </a:t>
            </a:r>
            <a:endParaRPr sz="2000" dirty="0"/>
          </a:p>
          <a:p>
            <a:pPr marL="0" lvl="0" indent="0" algn="l" rtl="0">
              <a:lnSpc>
                <a:spcPct val="100000"/>
              </a:lnSpc>
              <a:spcBef>
                <a:spcPts val="1200"/>
              </a:spcBef>
              <a:spcAft>
                <a:spcPts val="0"/>
              </a:spcAft>
              <a:buSzPts val="2200"/>
              <a:buNone/>
            </a:pPr>
            <a:r>
              <a:rPr lang="en-GB" sz="2000" b="1" i="1" dirty="0"/>
              <a:t>De que </a:t>
            </a:r>
            <a:r>
              <a:rPr lang="en-GB" sz="2000" b="1" i="1" dirty="0" err="1"/>
              <a:t>tipo</a:t>
            </a:r>
            <a:r>
              <a:rPr lang="en-GB" sz="2000" b="1" i="1" dirty="0"/>
              <a:t>?</a:t>
            </a:r>
            <a:endParaRPr sz="2000" b="1" i="1" dirty="0"/>
          </a:p>
          <a:p>
            <a:pPr marL="285750" lvl="0" indent="-146050" algn="l" rtl="0">
              <a:lnSpc>
                <a:spcPct val="100000"/>
              </a:lnSpc>
              <a:spcBef>
                <a:spcPts val="1200"/>
              </a:spcBef>
              <a:spcAft>
                <a:spcPts val="0"/>
              </a:spcAft>
              <a:buSzPts val="2200"/>
              <a:buNone/>
            </a:pPr>
            <a:endParaRPr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6"/>
          <p:cNvSpPr txBox="1"/>
          <p:nvPr/>
        </p:nvSpPr>
        <p:spPr>
          <a:xfrm>
            <a:off x="2117708" y="5954845"/>
            <a:ext cx="367240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Foto: Harrie Timmermans/Iniciativa Global sobre Psiquiatria</a:t>
            </a:r>
            <a:endParaRPr/>
          </a:p>
        </p:txBody>
      </p:sp>
      <p:sp>
        <p:nvSpPr>
          <p:cNvPr id="274" name="Google Shape;274;p26"/>
          <p:cNvSpPr/>
          <p:nvPr/>
        </p:nvSpPr>
        <p:spPr>
          <a:xfrm>
            <a:off x="1524001" y="-184666"/>
            <a:ext cx="184731" cy="36933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75" name="Google Shape;275;p26" descr="A6"/>
          <p:cNvPicPr preferRelativeResize="0"/>
          <p:nvPr/>
        </p:nvPicPr>
        <p:blipFill rotWithShape="1">
          <a:blip r:embed="rId3">
            <a:alphaModFix/>
          </a:blip>
          <a:srcRect/>
          <a:stretch/>
        </p:blipFill>
        <p:spPr>
          <a:xfrm>
            <a:off x="2117708" y="780044"/>
            <a:ext cx="8062612" cy="5163556"/>
          </a:xfrm>
          <a:prstGeom prst="rect">
            <a:avLst/>
          </a:prstGeom>
          <a:noFill/>
          <a:ln>
            <a:noFill/>
          </a:ln>
        </p:spPr>
      </p:pic>
      <p:sp>
        <p:nvSpPr>
          <p:cNvPr id="276" name="Google Shape;276;p26"/>
          <p:cNvSpPr txBox="1">
            <a:spLocks noGrp="1"/>
          </p:cNvSpPr>
          <p:nvPr>
            <p:ph type="body" idx="2"/>
          </p:nvPr>
        </p:nvSpPr>
        <p:spPr>
          <a:xfrm>
            <a:off x="175891" y="344996"/>
            <a:ext cx="2282085" cy="45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r>
              <a:rPr lang="en-GB" sz="2000" b="1" i="1" dirty="0"/>
              <a:t>Você </a:t>
            </a:r>
            <a:r>
              <a:rPr lang="en-GB" sz="2000" b="1" i="1" dirty="0" err="1"/>
              <a:t>vê</a:t>
            </a:r>
            <a:r>
              <a:rPr lang="en-GB" sz="2000" b="1" i="1" dirty="0"/>
              <a:t> </a:t>
            </a:r>
            <a:r>
              <a:rPr lang="en-GB" sz="2000" b="1" i="1" dirty="0" err="1"/>
              <a:t>algum</a:t>
            </a:r>
            <a:r>
              <a:rPr lang="en-GB" sz="2000" b="1" i="1" dirty="0"/>
              <a:t> </a:t>
            </a:r>
            <a:r>
              <a:rPr lang="en-GB" sz="2000" b="1" i="1" dirty="0" err="1"/>
              <a:t>tipo</a:t>
            </a:r>
            <a:r>
              <a:rPr lang="en-GB" sz="2000" b="1" i="1" dirty="0"/>
              <a:t> de </a:t>
            </a:r>
            <a:r>
              <a:rPr lang="en-GB" sz="2000" b="1" i="1" dirty="0" err="1"/>
              <a:t>isolamento</a:t>
            </a:r>
            <a:r>
              <a:rPr lang="en-GB" sz="2000" b="1" i="1" dirty="0"/>
              <a:t> </a:t>
            </a:r>
            <a:r>
              <a:rPr lang="en-GB" sz="2000" b="1" i="1" dirty="0" err="1"/>
              <a:t>ou</a:t>
            </a:r>
            <a:r>
              <a:rPr lang="en-GB" sz="2000" b="1" i="1" dirty="0"/>
              <a:t> </a:t>
            </a:r>
            <a:r>
              <a:rPr lang="en-GB" sz="2000" b="1" i="1" dirty="0" err="1"/>
              <a:t>contenção</a:t>
            </a:r>
            <a:r>
              <a:rPr lang="en-GB" sz="2000" b="1" i="1" dirty="0"/>
              <a:t> </a:t>
            </a:r>
            <a:r>
              <a:rPr lang="en-GB" sz="2000" b="1" i="1" dirty="0" err="1"/>
              <a:t>nesta</a:t>
            </a:r>
            <a:r>
              <a:rPr lang="en-GB" sz="2000" b="1" i="1" dirty="0"/>
              <a:t> </a:t>
            </a:r>
            <a:r>
              <a:rPr lang="en-GB" sz="2000" b="1" i="1" dirty="0" err="1"/>
              <a:t>imagem</a:t>
            </a:r>
            <a:r>
              <a:rPr lang="en-GB" sz="2000" b="1" i="1" dirty="0"/>
              <a:t>? </a:t>
            </a:r>
            <a:endParaRPr sz="2000" dirty="0"/>
          </a:p>
          <a:p>
            <a:pPr marL="0" lvl="0" indent="0" algn="l" rtl="0">
              <a:lnSpc>
                <a:spcPct val="100000"/>
              </a:lnSpc>
              <a:spcBef>
                <a:spcPts val="1200"/>
              </a:spcBef>
              <a:spcAft>
                <a:spcPts val="0"/>
              </a:spcAft>
              <a:buSzPts val="2200"/>
              <a:buNone/>
            </a:pPr>
            <a:r>
              <a:rPr lang="en-GB" sz="2000" b="1" i="1" dirty="0"/>
              <a:t>De que </a:t>
            </a:r>
            <a:r>
              <a:rPr lang="en-GB" sz="2000" b="1" i="1" dirty="0" err="1"/>
              <a:t>tipo</a:t>
            </a:r>
            <a:r>
              <a:rPr lang="en-GB" sz="2000" b="1" i="1" dirty="0"/>
              <a:t>?</a:t>
            </a:r>
            <a:endParaRPr sz="2000" b="1" i="1" dirty="0"/>
          </a:p>
          <a:p>
            <a:pPr marL="285750" lvl="0" indent="-146050" algn="l" rtl="0">
              <a:lnSpc>
                <a:spcPct val="100000"/>
              </a:lnSpc>
              <a:spcBef>
                <a:spcPts val="1200"/>
              </a:spcBef>
              <a:spcAft>
                <a:spcPts val="0"/>
              </a:spcAft>
              <a:buSzPts val="2200"/>
              <a:buNone/>
            </a:pPr>
            <a:endParaRPr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27"/>
          <p:cNvPicPr preferRelativeResize="0"/>
          <p:nvPr/>
        </p:nvPicPr>
        <p:blipFill rotWithShape="1">
          <a:blip r:embed="rId3">
            <a:alphaModFix/>
          </a:blip>
          <a:srcRect/>
          <a:stretch/>
        </p:blipFill>
        <p:spPr>
          <a:xfrm>
            <a:off x="3684106" y="46166"/>
            <a:ext cx="4221344" cy="6221894"/>
          </a:xfrm>
          <a:prstGeom prst="rect">
            <a:avLst/>
          </a:prstGeom>
          <a:noFill/>
          <a:ln>
            <a:noFill/>
          </a:ln>
        </p:spPr>
      </p:pic>
      <p:sp>
        <p:nvSpPr>
          <p:cNvPr id="283" name="Google Shape;283;p27"/>
          <p:cNvSpPr txBox="1"/>
          <p:nvPr/>
        </p:nvSpPr>
        <p:spPr>
          <a:xfrm>
            <a:off x="3591339" y="6305488"/>
            <a:ext cx="367240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Foto: Jailmedicine.com, permissão solicitada</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284" name="Google Shape;284;p27"/>
          <p:cNvSpPr txBox="1">
            <a:spLocks noGrp="1"/>
          </p:cNvSpPr>
          <p:nvPr>
            <p:ph type="body" idx="2"/>
          </p:nvPr>
        </p:nvSpPr>
        <p:spPr>
          <a:xfrm>
            <a:off x="175891" y="344996"/>
            <a:ext cx="2282085" cy="45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r>
              <a:rPr lang="en-GB" sz="2000" b="1" i="1" dirty="0"/>
              <a:t>Você </a:t>
            </a:r>
            <a:r>
              <a:rPr lang="en-GB" sz="2000" b="1" i="1" dirty="0" err="1"/>
              <a:t>vê</a:t>
            </a:r>
            <a:r>
              <a:rPr lang="en-GB" sz="2000" b="1" i="1" dirty="0"/>
              <a:t> </a:t>
            </a:r>
            <a:r>
              <a:rPr lang="en-GB" sz="2000" b="1" i="1" dirty="0" err="1"/>
              <a:t>algum</a:t>
            </a:r>
            <a:r>
              <a:rPr lang="en-GB" sz="2000" b="1" i="1" dirty="0"/>
              <a:t> </a:t>
            </a:r>
            <a:r>
              <a:rPr lang="en-GB" sz="2000" b="1" i="1" dirty="0" err="1"/>
              <a:t>tipo</a:t>
            </a:r>
            <a:r>
              <a:rPr lang="en-GB" sz="2000" b="1" i="1" dirty="0"/>
              <a:t> de </a:t>
            </a:r>
            <a:r>
              <a:rPr lang="en-GB" sz="2000" b="1" i="1" dirty="0" err="1"/>
              <a:t>isolamento</a:t>
            </a:r>
            <a:r>
              <a:rPr lang="en-GB" sz="2000" b="1" i="1" dirty="0"/>
              <a:t> </a:t>
            </a:r>
            <a:r>
              <a:rPr lang="en-GB" sz="2000" b="1" i="1" dirty="0" err="1"/>
              <a:t>ou</a:t>
            </a:r>
            <a:r>
              <a:rPr lang="en-GB" sz="2000" b="1" i="1" dirty="0"/>
              <a:t> </a:t>
            </a:r>
            <a:r>
              <a:rPr lang="en-GB" sz="2000" b="1" i="1" dirty="0" err="1"/>
              <a:t>contenção</a:t>
            </a:r>
            <a:r>
              <a:rPr lang="en-GB" sz="2000" b="1" i="1" dirty="0"/>
              <a:t> </a:t>
            </a:r>
            <a:r>
              <a:rPr lang="en-GB" sz="2000" b="1" i="1" dirty="0" err="1"/>
              <a:t>nesta</a:t>
            </a:r>
            <a:r>
              <a:rPr lang="en-GB" sz="2000" b="1" i="1" dirty="0"/>
              <a:t> </a:t>
            </a:r>
            <a:r>
              <a:rPr lang="en-GB" sz="2000" b="1" i="1" dirty="0" err="1"/>
              <a:t>imagem</a:t>
            </a:r>
            <a:r>
              <a:rPr lang="en-GB" sz="2000" b="1" i="1" dirty="0"/>
              <a:t>? </a:t>
            </a:r>
            <a:endParaRPr sz="2000" dirty="0"/>
          </a:p>
          <a:p>
            <a:pPr marL="0" lvl="0" indent="0" algn="l" rtl="0">
              <a:lnSpc>
                <a:spcPct val="100000"/>
              </a:lnSpc>
              <a:spcBef>
                <a:spcPts val="1200"/>
              </a:spcBef>
              <a:spcAft>
                <a:spcPts val="0"/>
              </a:spcAft>
              <a:buSzPts val="2200"/>
              <a:buNone/>
            </a:pPr>
            <a:r>
              <a:rPr lang="en-GB" sz="2000" b="1" i="1" dirty="0"/>
              <a:t>De que </a:t>
            </a:r>
            <a:r>
              <a:rPr lang="en-GB" sz="2000" b="1" i="1" dirty="0" err="1"/>
              <a:t>tipo</a:t>
            </a:r>
            <a:r>
              <a:rPr lang="en-GB" sz="2000" b="1" i="1" dirty="0"/>
              <a:t>?</a:t>
            </a:r>
            <a:endParaRPr sz="2000" b="1" i="1" dirty="0"/>
          </a:p>
          <a:p>
            <a:pPr marL="285750" lvl="0" indent="-146050" algn="l" rtl="0">
              <a:lnSpc>
                <a:spcPct val="100000"/>
              </a:lnSpc>
              <a:spcBef>
                <a:spcPts val="1200"/>
              </a:spcBef>
              <a:spcAft>
                <a:spcPts val="0"/>
              </a:spcAft>
              <a:buSzPts val="2200"/>
              <a:buNone/>
            </a:pPr>
            <a:endParaRPr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8"/>
          <p:cNvSpPr txBox="1">
            <a:spLocks noGrp="1"/>
          </p:cNvSpPr>
          <p:nvPr>
            <p:ph type="body" idx="2"/>
          </p:nvPr>
        </p:nvSpPr>
        <p:spPr>
          <a:xfrm>
            <a:off x="898071" y="1851588"/>
            <a:ext cx="9960430" cy="3455198"/>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Isolar</a:t>
            </a:r>
            <a:r>
              <a:rPr lang="en-GB" sz="2000" dirty="0"/>
              <a:t> ou </a:t>
            </a:r>
            <a:r>
              <a:rPr lang="en-GB" sz="2000" dirty="0" err="1"/>
              <a:t>restringir</a:t>
            </a:r>
            <a:r>
              <a:rPr lang="en-GB" sz="2000" dirty="0"/>
              <a:t> pessoas viola </a:t>
            </a:r>
            <a:r>
              <a:rPr lang="en-GB" sz="2000" dirty="0" err="1"/>
              <a:t>muitos</a:t>
            </a:r>
            <a:r>
              <a:rPr lang="en-GB" sz="2000" dirty="0"/>
              <a:t> </a:t>
            </a:r>
            <a:r>
              <a:rPr lang="en-GB" sz="2000" dirty="0" err="1"/>
              <a:t>direitos</a:t>
            </a:r>
            <a:r>
              <a:rPr lang="en-GB" sz="2000" dirty="0"/>
              <a:t> </a:t>
            </a:r>
            <a:r>
              <a:rPr lang="en-GB" sz="2000" dirty="0" err="1"/>
              <a:t>humanos</a:t>
            </a:r>
            <a:r>
              <a:rPr lang="en-GB" sz="2000" dirty="0"/>
              <a:t>. Por </a:t>
            </a:r>
            <a:r>
              <a:rPr lang="en-GB" sz="2000" dirty="0" err="1"/>
              <a:t>exemplo</a:t>
            </a:r>
            <a:r>
              <a:rPr lang="en-GB" sz="2000" dirty="0"/>
              <a:t>:</a:t>
            </a:r>
            <a:endParaRPr sz="2000" dirty="0"/>
          </a:p>
          <a:p>
            <a:pPr marL="631825" lvl="2" indent="-285750" algn="just" rtl="0">
              <a:lnSpc>
                <a:spcPct val="100000"/>
              </a:lnSpc>
              <a:spcBef>
                <a:spcPts val="600"/>
              </a:spcBef>
              <a:spcAft>
                <a:spcPts val="0"/>
              </a:spcAft>
              <a:buSzPts val="2200"/>
              <a:buChar char="•"/>
            </a:pPr>
            <a:r>
              <a:rPr lang="en-GB" dirty="0"/>
              <a:t>o </a:t>
            </a:r>
            <a:r>
              <a:rPr lang="en-GB" dirty="0" err="1"/>
              <a:t>direito</a:t>
            </a:r>
            <a:r>
              <a:rPr lang="en-GB" dirty="0"/>
              <a:t> à </a:t>
            </a:r>
            <a:r>
              <a:rPr lang="en-GB" dirty="0" err="1"/>
              <a:t>liberdade</a:t>
            </a:r>
            <a:r>
              <a:rPr lang="en-GB" dirty="0"/>
              <a:t> e à </a:t>
            </a:r>
            <a:r>
              <a:rPr lang="en-GB" dirty="0" err="1"/>
              <a:t>segurança</a:t>
            </a:r>
            <a:r>
              <a:rPr lang="en-GB" dirty="0"/>
              <a:t>;</a:t>
            </a:r>
            <a:endParaRPr dirty="0"/>
          </a:p>
          <a:p>
            <a:pPr marL="631825" lvl="2" indent="-285750" algn="just" rtl="0">
              <a:lnSpc>
                <a:spcPct val="100000"/>
              </a:lnSpc>
              <a:spcBef>
                <a:spcPts val="600"/>
              </a:spcBef>
              <a:spcAft>
                <a:spcPts val="0"/>
              </a:spcAft>
              <a:buSzPts val="2200"/>
              <a:buChar char="•"/>
            </a:pPr>
            <a:r>
              <a:rPr lang="en-GB" dirty="0"/>
              <a:t>o </a:t>
            </a:r>
            <a:r>
              <a:rPr lang="en-GB" dirty="0" err="1"/>
              <a:t>direito</a:t>
            </a:r>
            <a:r>
              <a:rPr lang="en-GB" dirty="0"/>
              <a:t> à saúde;</a:t>
            </a:r>
            <a:endParaRPr dirty="0"/>
          </a:p>
          <a:p>
            <a:pPr marL="631825" lvl="2" indent="-285750" algn="just" rtl="0">
              <a:lnSpc>
                <a:spcPct val="100000"/>
              </a:lnSpc>
              <a:spcBef>
                <a:spcPts val="600"/>
              </a:spcBef>
              <a:spcAft>
                <a:spcPts val="0"/>
              </a:spcAft>
              <a:buSzPts val="2200"/>
              <a:buChar char="•"/>
            </a:pPr>
            <a:r>
              <a:rPr lang="en-GB" dirty="0"/>
              <a:t>o </a:t>
            </a:r>
            <a:r>
              <a:rPr lang="en-GB" dirty="0" err="1"/>
              <a:t>direito</a:t>
            </a:r>
            <a:r>
              <a:rPr lang="en-GB" dirty="0"/>
              <a:t> à </a:t>
            </a:r>
            <a:r>
              <a:rPr lang="en-GB" dirty="0" err="1"/>
              <a:t>capacidade</a:t>
            </a:r>
            <a:r>
              <a:rPr lang="en-GB" dirty="0"/>
              <a:t> </a:t>
            </a:r>
            <a:r>
              <a:rPr lang="en-GB" dirty="0" err="1"/>
              <a:t>jurídica</a:t>
            </a:r>
            <a:r>
              <a:rPr lang="en-GB" dirty="0"/>
              <a:t>;</a:t>
            </a:r>
            <a:endParaRPr dirty="0"/>
          </a:p>
          <a:p>
            <a:pPr marL="631825" lvl="2" indent="-285750" algn="just" rtl="0">
              <a:lnSpc>
                <a:spcPct val="100000"/>
              </a:lnSpc>
              <a:spcBef>
                <a:spcPts val="600"/>
              </a:spcBef>
              <a:spcAft>
                <a:spcPts val="0"/>
              </a:spcAft>
              <a:buSzPts val="2200"/>
              <a:buChar char="•"/>
            </a:pPr>
            <a:r>
              <a:rPr lang="en-GB" dirty="0"/>
              <a:t>o </a:t>
            </a:r>
            <a:r>
              <a:rPr lang="en-GB" dirty="0" err="1"/>
              <a:t>direito</a:t>
            </a:r>
            <a:r>
              <a:rPr lang="en-GB" dirty="0"/>
              <a:t> de </a:t>
            </a:r>
            <a:r>
              <a:rPr lang="en-GB" dirty="0" err="1"/>
              <a:t>estar</a:t>
            </a:r>
            <a:r>
              <a:rPr lang="en-GB" dirty="0"/>
              <a:t> livre de </a:t>
            </a:r>
            <a:r>
              <a:rPr lang="en-GB" dirty="0" err="1"/>
              <a:t>violência</a:t>
            </a:r>
            <a:r>
              <a:rPr lang="en-GB" dirty="0"/>
              <a:t> e </a:t>
            </a:r>
            <a:r>
              <a:rPr lang="en-GB" dirty="0" err="1"/>
              <a:t>abuso</a:t>
            </a:r>
            <a:r>
              <a:rPr lang="en-GB" dirty="0"/>
              <a:t>; </a:t>
            </a:r>
            <a:endParaRPr dirty="0"/>
          </a:p>
          <a:p>
            <a:pPr marL="631825" lvl="2" indent="-285750" algn="just" rtl="0">
              <a:lnSpc>
                <a:spcPct val="100000"/>
              </a:lnSpc>
              <a:spcBef>
                <a:spcPts val="600"/>
              </a:spcBef>
              <a:spcAft>
                <a:spcPts val="0"/>
              </a:spcAft>
              <a:buSzPts val="2200"/>
              <a:buChar char="•"/>
            </a:pPr>
            <a:r>
              <a:rPr lang="en-GB" dirty="0"/>
              <a:t>o </a:t>
            </a:r>
            <a:r>
              <a:rPr lang="en-GB" dirty="0" err="1"/>
              <a:t>direito</a:t>
            </a:r>
            <a:r>
              <a:rPr lang="en-GB" dirty="0"/>
              <a:t> de </a:t>
            </a:r>
            <a:r>
              <a:rPr lang="en-GB" dirty="0" err="1"/>
              <a:t>estar</a:t>
            </a:r>
            <a:r>
              <a:rPr lang="en-GB" dirty="0"/>
              <a:t> livre de </a:t>
            </a:r>
            <a:r>
              <a:rPr lang="en-GB" dirty="0" err="1"/>
              <a:t>tortura</a:t>
            </a:r>
            <a:r>
              <a:rPr lang="en-GB" dirty="0"/>
              <a:t> e </a:t>
            </a:r>
            <a:r>
              <a:rPr lang="en-GB" dirty="0" err="1"/>
              <a:t>tratamentos</a:t>
            </a:r>
            <a:r>
              <a:rPr lang="en-GB" dirty="0"/>
              <a:t> ou </a:t>
            </a:r>
            <a:r>
              <a:rPr lang="en-GB" dirty="0" err="1"/>
              <a:t>punições</a:t>
            </a:r>
            <a:r>
              <a:rPr lang="en-GB" dirty="0"/>
              <a:t> </a:t>
            </a:r>
            <a:r>
              <a:rPr lang="en-GB" dirty="0" err="1"/>
              <a:t>cruéis</a:t>
            </a:r>
            <a:r>
              <a:rPr lang="en-GB" dirty="0"/>
              <a:t>, </a:t>
            </a:r>
            <a:r>
              <a:rPr lang="en-GB" dirty="0" err="1"/>
              <a:t>desumanos</a:t>
            </a:r>
            <a:r>
              <a:rPr lang="en-GB" dirty="0"/>
              <a:t> e </a:t>
            </a:r>
            <a:r>
              <a:rPr lang="en-GB" dirty="0" err="1"/>
              <a:t>degradantes</a:t>
            </a:r>
            <a:r>
              <a:rPr lang="en-GB" dirty="0"/>
              <a:t>; </a:t>
            </a:r>
            <a:endParaRPr dirty="0"/>
          </a:p>
          <a:p>
            <a:pPr marL="631825" lvl="2" indent="-285750" algn="just" rtl="0">
              <a:lnSpc>
                <a:spcPct val="100000"/>
              </a:lnSpc>
              <a:spcBef>
                <a:spcPts val="600"/>
              </a:spcBef>
              <a:spcAft>
                <a:spcPts val="0"/>
              </a:spcAft>
              <a:buSzPts val="2200"/>
              <a:buChar char="•"/>
            </a:pPr>
            <a:r>
              <a:rPr lang="en-GB" dirty="0"/>
              <a:t>o </a:t>
            </a:r>
            <a:r>
              <a:rPr lang="en-GB" dirty="0" err="1"/>
              <a:t>direito</a:t>
            </a:r>
            <a:r>
              <a:rPr lang="en-GB" dirty="0"/>
              <a:t> à </a:t>
            </a:r>
            <a:r>
              <a:rPr lang="en-GB" dirty="0" err="1"/>
              <a:t>integridade</a:t>
            </a:r>
            <a:r>
              <a:rPr lang="en-GB" dirty="0"/>
              <a:t> da pessoa; </a:t>
            </a:r>
            <a:endParaRPr dirty="0"/>
          </a:p>
          <a:p>
            <a:pPr marL="631825" lvl="2" indent="-285750" algn="just" rtl="0">
              <a:lnSpc>
                <a:spcPct val="100000"/>
              </a:lnSpc>
              <a:spcBef>
                <a:spcPts val="600"/>
              </a:spcBef>
              <a:spcAft>
                <a:spcPts val="0"/>
              </a:spcAft>
              <a:buSzPts val="2200"/>
              <a:buChar char="•"/>
            </a:pPr>
            <a:r>
              <a:rPr lang="en-GB" dirty="0"/>
              <a:t>o </a:t>
            </a:r>
            <a:r>
              <a:rPr lang="en-GB" dirty="0" err="1"/>
              <a:t>direito</a:t>
            </a:r>
            <a:r>
              <a:rPr lang="en-GB" dirty="0"/>
              <a:t> à </a:t>
            </a:r>
            <a:r>
              <a:rPr lang="en-GB" dirty="0" err="1"/>
              <a:t>privacidade</a:t>
            </a:r>
            <a:r>
              <a:rPr lang="en-GB" dirty="0"/>
              <a:t>. </a:t>
            </a:r>
            <a:endParaRPr dirty="0"/>
          </a:p>
          <a:p>
            <a:pPr marL="285750" lvl="0" indent="-146050" algn="l" rtl="0">
              <a:lnSpc>
                <a:spcPct val="100000"/>
              </a:lnSpc>
              <a:spcBef>
                <a:spcPts val="1200"/>
              </a:spcBef>
              <a:spcAft>
                <a:spcPts val="0"/>
              </a:spcAft>
              <a:buSzPts val="2200"/>
              <a:buNone/>
            </a:pPr>
            <a:endParaRPr dirty="0"/>
          </a:p>
        </p:txBody>
      </p:sp>
      <p:sp>
        <p:nvSpPr>
          <p:cNvPr id="291" name="Google Shape;291;p28"/>
          <p:cNvSpPr txBox="1">
            <a:spLocks noGrp="1"/>
          </p:cNvSpPr>
          <p:nvPr>
            <p:ph type="title"/>
          </p:nvPr>
        </p:nvSpPr>
        <p:spPr>
          <a:xfrm>
            <a:off x="417754" y="506412"/>
            <a:ext cx="1149557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 </a:t>
            </a:r>
            <a:r>
              <a:rPr lang="en-GB" dirty="0" err="1"/>
              <a:t>prática</a:t>
            </a:r>
            <a:r>
              <a:rPr lang="en-GB" dirty="0"/>
              <a:t> do </a:t>
            </a:r>
            <a:r>
              <a:rPr lang="en-GB" dirty="0" err="1"/>
              <a:t>isolamento</a:t>
            </a:r>
            <a:r>
              <a:rPr lang="en-GB" dirty="0"/>
              <a:t> e da </a:t>
            </a:r>
            <a:r>
              <a:rPr lang="en-GB" dirty="0" err="1"/>
              <a:t>contenção</a:t>
            </a:r>
            <a:r>
              <a:rPr lang="en-GB" dirty="0"/>
              <a:t> </a:t>
            </a:r>
            <a:r>
              <a:rPr lang="en-GB" dirty="0" err="1"/>
              <a:t>constituem</a:t>
            </a:r>
            <a:r>
              <a:rPr lang="en-GB" dirty="0"/>
              <a:t> </a:t>
            </a:r>
            <a:r>
              <a:rPr lang="en-GB" dirty="0" err="1"/>
              <a:t>uma</a:t>
            </a:r>
            <a:r>
              <a:rPr lang="en-GB" dirty="0"/>
              <a:t> </a:t>
            </a:r>
            <a:r>
              <a:rPr lang="en-GB" dirty="0" err="1"/>
              <a:t>violação</a:t>
            </a:r>
            <a:r>
              <a:rPr lang="en-GB" dirty="0"/>
              <a:t> dos </a:t>
            </a:r>
            <a:r>
              <a:rPr lang="en-GB" dirty="0" err="1"/>
              <a:t>direitos</a:t>
            </a:r>
            <a:r>
              <a:rPr lang="en-GB" dirty="0"/>
              <a:t> </a:t>
            </a:r>
            <a:r>
              <a:rPr lang="en-GB" dirty="0" err="1"/>
              <a:t>humanos</a:t>
            </a:r>
            <a:r>
              <a:rPr lang="en-GB" dirty="0"/>
              <a:t> - 1</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9"/>
          <p:cNvSpPr txBox="1">
            <a:spLocks noGrp="1"/>
          </p:cNvSpPr>
          <p:nvPr>
            <p:ph type="body" idx="2"/>
          </p:nvPr>
        </p:nvSpPr>
        <p:spPr>
          <a:xfrm>
            <a:off x="979715" y="1943188"/>
            <a:ext cx="9976757" cy="3877241"/>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Esses </a:t>
            </a:r>
            <a:r>
              <a:rPr lang="en-GB" sz="2000" dirty="0" err="1"/>
              <a:t>direitos</a:t>
            </a:r>
            <a:r>
              <a:rPr lang="en-GB" sz="2000" dirty="0"/>
              <a:t> são </a:t>
            </a:r>
            <a:r>
              <a:rPr lang="en-GB" sz="2000" dirty="0" err="1"/>
              <a:t>protegidos</a:t>
            </a:r>
            <a:r>
              <a:rPr lang="en-GB" sz="2000" dirty="0"/>
              <a:t> por </a:t>
            </a:r>
            <a:r>
              <a:rPr lang="en-GB" sz="2000" dirty="0" err="1"/>
              <a:t>muitos</a:t>
            </a:r>
            <a:r>
              <a:rPr lang="en-GB" sz="2000" dirty="0"/>
              <a:t> </a:t>
            </a:r>
            <a:r>
              <a:rPr lang="en-GB" sz="2000" dirty="0" err="1"/>
              <a:t>instrumentos</a:t>
            </a:r>
            <a:r>
              <a:rPr lang="en-GB" sz="2000" dirty="0"/>
              <a:t> de </a:t>
            </a:r>
            <a:r>
              <a:rPr lang="en-GB" sz="2000" dirty="0" err="1"/>
              <a:t>direitos</a:t>
            </a:r>
            <a:r>
              <a:rPr lang="en-GB" sz="2000" dirty="0"/>
              <a:t> </a:t>
            </a:r>
            <a:r>
              <a:rPr lang="en-GB" sz="2000" dirty="0" err="1"/>
              <a:t>humanos</a:t>
            </a:r>
            <a:r>
              <a:rPr lang="en-GB" sz="2000" dirty="0"/>
              <a:t>, </a:t>
            </a:r>
            <a:r>
              <a:rPr lang="en-GB" sz="2000" dirty="0" err="1"/>
              <a:t>incluindo</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a:t>a </a:t>
            </a:r>
            <a:r>
              <a:rPr lang="en-GB" sz="2000" dirty="0" err="1"/>
              <a:t>Declaração</a:t>
            </a:r>
            <a:r>
              <a:rPr lang="en-GB" sz="2000" dirty="0"/>
              <a:t> Universal dos </a:t>
            </a:r>
            <a:r>
              <a:rPr lang="en-GB" sz="2000" dirty="0" err="1"/>
              <a:t>Direitos</a:t>
            </a:r>
            <a:r>
              <a:rPr lang="en-GB" sz="2000" dirty="0"/>
              <a:t> Humanos;</a:t>
            </a:r>
            <a:endParaRPr sz="2000" dirty="0"/>
          </a:p>
          <a:p>
            <a:pPr marL="815975" lvl="3" indent="-285750" algn="just" rtl="0">
              <a:lnSpc>
                <a:spcPct val="100000"/>
              </a:lnSpc>
              <a:spcBef>
                <a:spcPts val="600"/>
              </a:spcBef>
              <a:spcAft>
                <a:spcPts val="0"/>
              </a:spcAft>
              <a:buSzPts val="2200"/>
              <a:buChar char="•"/>
            </a:pPr>
            <a:r>
              <a:rPr lang="en-GB" sz="2000" dirty="0"/>
              <a:t>o </a:t>
            </a:r>
            <a:r>
              <a:rPr lang="en-GB" sz="2000" dirty="0" err="1"/>
              <a:t>Pacto</a:t>
            </a:r>
            <a:r>
              <a:rPr lang="en-GB" sz="2000" dirty="0"/>
              <a:t> Internacional sobre </a:t>
            </a:r>
            <a:r>
              <a:rPr lang="en-GB" sz="2000" dirty="0" err="1"/>
              <a:t>Direitos</a:t>
            </a:r>
            <a:r>
              <a:rPr lang="en-GB" sz="2000" dirty="0"/>
              <a:t> Civis e </a:t>
            </a:r>
            <a:r>
              <a:rPr lang="en-GB" sz="2000" dirty="0" err="1"/>
              <a:t>Políticos</a:t>
            </a:r>
            <a:r>
              <a:rPr lang="en-GB" sz="2000" dirty="0"/>
              <a:t>; </a:t>
            </a:r>
            <a:endParaRPr sz="2000" dirty="0"/>
          </a:p>
          <a:p>
            <a:pPr marL="815975" lvl="3" indent="-285750" algn="just" rtl="0">
              <a:lnSpc>
                <a:spcPct val="100000"/>
              </a:lnSpc>
              <a:spcBef>
                <a:spcPts val="600"/>
              </a:spcBef>
              <a:spcAft>
                <a:spcPts val="0"/>
              </a:spcAft>
              <a:buSzPts val="2200"/>
              <a:buChar char="•"/>
            </a:pPr>
            <a:r>
              <a:rPr lang="en-GB" sz="2000" dirty="0"/>
              <a:t>o </a:t>
            </a:r>
            <a:r>
              <a:rPr lang="en-GB" sz="2000" dirty="0" err="1"/>
              <a:t>Pacto</a:t>
            </a:r>
            <a:r>
              <a:rPr lang="en-GB" sz="2000" dirty="0"/>
              <a:t> Internacional sobre </a:t>
            </a:r>
            <a:r>
              <a:rPr lang="en-GB" sz="2000" dirty="0" err="1"/>
              <a:t>Direitos</a:t>
            </a:r>
            <a:r>
              <a:rPr lang="en-GB" sz="2000" dirty="0"/>
              <a:t> </a:t>
            </a:r>
            <a:r>
              <a:rPr lang="en-GB" sz="2000" dirty="0" err="1"/>
              <a:t>Econômicos</a:t>
            </a:r>
            <a:r>
              <a:rPr lang="en-GB" sz="2000" dirty="0"/>
              <a:t>, Sociais e </a:t>
            </a:r>
            <a:r>
              <a:rPr lang="en-GB" sz="2000" dirty="0" err="1"/>
              <a:t>Culturais</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a:t>a </a:t>
            </a:r>
            <a:r>
              <a:rPr lang="en-GB" sz="2000" dirty="0" err="1"/>
              <a:t>Convenção</a:t>
            </a:r>
            <a:r>
              <a:rPr lang="en-GB" sz="2000" dirty="0"/>
              <a:t> das </a:t>
            </a:r>
            <a:r>
              <a:rPr lang="en-GB" sz="2000" dirty="0" err="1"/>
              <a:t>Nações</a:t>
            </a:r>
            <a:r>
              <a:rPr lang="en-GB" sz="2000" dirty="0"/>
              <a:t> Unidas contra a </a:t>
            </a:r>
            <a:r>
              <a:rPr lang="en-GB" sz="2000" dirty="0" err="1"/>
              <a:t>Tortura</a:t>
            </a:r>
            <a:r>
              <a:rPr lang="en-GB" sz="2000" dirty="0"/>
              <a:t> e Outros </a:t>
            </a:r>
            <a:r>
              <a:rPr lang="en-GB" sz="2000" dirty="0" err="1"/>
              <a:t>Tratamentos</a:t>
            </a:r>
            <a:r>
              <a:rPr lang="en-GB" sz="2000" dirty="0"/>
              <a:t> ou Penas Cruéis, </a:t>
            </a:r>
            <a:r>
              <a:rPr lang="en-GB" sz="2000" dirty="0" err="1"/>
              <a:t>Desumanos</a:t>
            </a:r>
            <a:r>
              <a:rPr lang="en-GB" sz="2000" dirty="0"/>
              <a:t> ou </a:t>
            </a:r>
            <a:r>
              <a:rPr lang="en-GB" sz="2000" dirty="0" err="1"/>
              <a:t>Degradantes</a:t>
            </a:r>
            <a:r>
              <a:rPr lang="en-GB" sz="2000" dirty="0"/>
              <a:t>; </a:t>
            </a:r>
            <a:endParaRPr sz="2000" dirty="0"/>
          </a:p>
          <a:p>
            <a:pPr marL="815975" lvl="3" indent="-285750" algn="just" rtl="0">
              <a:lnSpc>
                <a:spcPct val="100000"/>
              </a:lnSpc>
              <a:spcBef>
                <a:spcPts val="600"/>
              </a:spcBef>
              <a:spcAft>
                <a:spcPts val="0"/>
              </a:spcAft>
              <a:buSzPts val="2200"/>
              <a:buChar char="•"/>
            </a:pPr>
            <a:r>
              <a:rPr lang="en-GB" sz="2000" dirty="0"/>
              <a:t>a </a:t>
            </a:r>
            <a:r>
              <a:rPr lang="en-GB" sz="2000" dirty="0" err="1"/>
              <a:t>Convenção</a:t>
            </a:r>
            <a:r>
              <a:rPr lang="en-GB" sz="2000" dirty="0"/>
              <a:t> das </a:t>
            </a:r>
            <a:r>
              <a:rPr lang="en-GB" sz="2000" dirty="0" err="1"/>
              <a:t>Nações</a:t>
            </a:r>
            <a:r>
              <a:rPr lang="en-GB" sz="2000" dirty="0"/>
              <a:t> Unidas sobre </a:t>
            </a:r>
            <a:r>
              <a:rPr lang="en-GB" sz="2000" dirty="0" err="1"/>
              <a:t>os</a:t>
            </a:r>
            <a:r>
              <a:rPr lang="en-GB" sz="2000" dirty="0"/>
              <a:t> </a:t>
            </a:r>
            <a:r>
              <a:rPr lang="en-GB" sz="2000" dirty="0" err="1"/>
              <a:t>Direitos</a:t>
            </a:r>
            <a:r>
              <a:rPr lang="en-GB" sz="2000" dirty="0"/>
              <a:t> da </a:t>
            </a:r>
            <a:r>
              <a:rPr lang="en-GB" sz="2000" dirty="0" err="1"/>
              <a:t>Criança</a:t>
            </a:r>
            <a:r>
              <a:rPr lang="en-GB" sz="2000" dirty="0"/>
              <a:t> (CRC);</a:t>
            </a:r>
            <a:endParaRPr sz="2000" dirty="0"/>
          </a:p>
          <a:p>
            <a:pPr marL="815975" lvl="3" indent="-285750" algn="just" rtl="0">
              <a:lnSpc>
                <a:spcPct val="100000"/>
              </a:lnSpc>
              <a:spcBef>
                <a:spcPts val="600"/>
              </a:spcBef>
              <a:spcAft>
                <a:spcPts val="0"/>
              </a:spcAft>
              <a:buSzPts val="2200"/>
              <a:buChar char="•"/>
            </a:pPr>
            <a:r>
              <a:rPr lang="en-GB" sz="2000" dirty="0"/>
              <a:t>a </a:t>
            </a:r>
            <a:r>
              <a:rPr lang="en-GB" sz="2000" dirty="0" err="1"/>
              <a:t>Convenção</a:t>
            </a:r>
            <a:r>
              <a:rPr lang="en-GB" sz="2000" dirty="0"/>
              <a:t> das </a:t>
            </a:r>
            <a:r>
              <a:rPr lang="en-GB" sz="2000" dirty="0" err="1"/>
              <a:t>Nações</a:t>
            </a:r>
            <a:r>
              <a:rPr lang="en-GB" sz="2000" dirty="0"/>
              <a:t> Unidas sobre a </a:t>
            </a:r>
            <a:r>
              <a:rPr lang="en-GB" sz="2000" dirty="0" err="1"/>
              <a:t>Eliminação</a:t>
            </a:r>
            <a:r>
              <a:rPr lang="en-GB" sz="2000" dirty="0"/>
              <a:t> de </a:t>
            </a:r>
            <a:r>
              <a:rPr lang="en-GB" sz="2000" dirty="0" err="1"/>
              <a:t>Todas</a:t>
            </a:r>
            <a:r>
              <a:rPr lang="en-GB" sz="2000" dirty="0"/>
              <a:t> as Formas de </a:t>
            </a:r>
            <a:r>
              <a:rPr lang="en-GB" sz="2000" dirty="0" err="1"/>
              <a:t>Discriminação</a:t>
            </a:r>
            <a:r>
              <a:rPr lang="en-GB" sz="2000" dirty="0"/>
              <a:t> contra as </a:t>
            </a:r>
            <a:r>
              <a:rPr lang="en-GB" sz="2000" dirty="0" err="1"/>
              <a:t>Mulheres</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a:t>a </a:t>
            </a:r>
            <a:r>
              <a:rPr lang="en-GB" sz="2000" dirty="0" err="1"/>
              <a:t>Convenção</a:t>
            </a:r>
            <a:r>
              <a:rPr lang="en-GB" sz="2000" dirty="0"/>
              <a:t> das </a:t>
            </a:r>
            <a:r>
              <a:rPr lang="en-GB" sz="2000" dirty="0" err="1"/>
              <a:t>Nações</a:t>
            </a:r>
            <a:r>
              <a:rPr lang="en-GB" sz="2000" dirty="0"/>
              <a:t> Unidas sobre </a:t>
            </a:r>
            <a:r>
              <a:rPr lang="en-GB" sz="2000" dirty="0" err="1"/>
              <a:t>os</a:t>
            </a:r>
            <a:r>
              <a:rPr lang="en-GB" sz="2000" dirty="0"/>
              <a:t> </a:t>
            </a:r>
            <a:r>
              <a:rPr lang="en-GB" sz="2000" dirty="0" err="1"/>
              <a:t>Direitos</a:t>
            </a:r>
            <a:r>
              <a:rPr lang="en-GB" sz="2000" dirty="0"/>
              <a:t> das Pessoas com </a:t>
            </a:r>
            <a:r>
              <a:rPr lang="en-GB" sz="2000" dirty="0" err="1"/>
              <a:t>Deficiência</a:t>
            </a:r>
            <a:r>
              <a:rPr lang="en-GB" sz="2000" dirty="0"/>
              <a:t> (CDPD).</a:t>
            </a:r>
            <a:endParaRPr sz="2000" dirty="0"/>
          </a:p>
          <a:p>
            <a:pPr marL="285750" lvl="0" indent="-146050" algn="l" rtl="0">
              <a:lnSpc>
                <a:spcPct val="100000"/>
              </a:lnSpc>
              <a:spcBef>
                <a:spcPts val="1200"/>
              </a:spcBef>
              <a:spcAft>
                <a:spcPts val="0"/>
              </a:spcAft>
              <a:buSzPts val="2200"/>
              <a:buNone/>
            </a:pPr>
            <a:endParaRPr dirty="0"/>
          </a:p>
        </p:txBody>
      </p:sp>
      <p:sp>
        <p:nvSpPr>
          <p:cNvPr id="298" name="Google Shape;298;p29"/>
          <p:cNvSpPr txBox="1">
            <a:spLocks noGrp="1"/>
          </p:cNvSpPr>
          <p:nvPr>
            <p:ph type="title"/>
          </p:nvPr>
        </p:nvSpPr>
        <p:spPr>
          <a:xfrm>
            <a:off x="417755" y="414812"/>
            <a:ext cx="1177424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 </a:t>
            </a:r>
            <a:r>
              <a:rPr lang="en-GB" dirty="0" err="1"/>
              <a:t>prática</a:t>
            </a:r>
            <a:r>
              <a:rPr lang="en-GB" dirty="0"/>
              <a:t> da </a:t>
            </a:r>
            <a:r>
              <a:rPr lang="en-GB" dirty="0" err="1"/>
              <a:t>isolamento</a:t>
            </a:r>
            <a:r>
              <a:rPr lang="en-GB" dirty="0"/>
              <a:t> e </a:t>
            </a:r>
            <a:r>
              <a:rPr lang="en-GB" dirty="0" err="1"/>
              <a:t>contenção</a:t>
            </a:r>
            <a:r>
              <a:rPr lang="en-GB" dirty="0"/>
              <a:t> </a:t>
            </a:r>
            <a:r>
              <a:rPr lang="en-GB" dirty="0" err="1"/>
              <a:t>constituem</a:t>
            </a:r>
            <a:r>
              <a:rPr lang="en-GB" dirty="0"/>
              <a:t> </a:t>
            </a:r>
            <a:r>
              <a:rPr lang="en-GB" dirty="0" err="1"/>
              <a:t>uma</a:t>
            </a:r>
            <a:r>
              <a:rPr lang="en-GB" dirty="0"/>
              <a:t> </a:t>
            </a:r>
            <a:r>
              <a:rPr lang="en-GB" dirty="0" err="1"/>
              <a:t>violação</a:t>
            </a:r>
            <a:r>
              <a:rPr lang="en-GB" dirty="0"/>
              <a:t> dos </a:t>
            </a:r>
            <a:r>
              <a:rPr lang="en-GB" dirty="0" err="1"/>
              <a:t>direitos</a:t>
            </a:r>
            <a:r>
              <a:rPr lang="en-GB" dirty="0"/>
              <a:t> </a:t>
            </a:r>
            <a:r>
              <a:rPr lang="en-GB" dirty="0" err="1"/>
              <a:t>humanos</a:t>
            </a:r>
            <a:r>
              <a:rPr lang="en-GB" dirty="0"/>
              <a:t> - 2</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91" name="Google Shape;91;p3"/>
          <p:cNvSpPr txBox="1">
            <a:spLocks noGrp="1"/>
          </p:cNvSpPr>
          <p:nvPr>
            <p:ph type="body" idx="1"/>
          </p:nvPr>
        </p:nvSpPr>
        <p:spPr>
          <a:xfrm>
            <a:off x="508800" y="801124"/>
            <a:ext cx="11174400" cy="1468523"/>
          </a:xfrm>
          <a:prstGeom prst="rect">
            <a:avLst/>
          </a:prstGeom>
          <a:noFill/>
          <a:ln>
            <a:noFill/>
          </a:ln>
        </p:spPr>
        <p:txBody>
          <a:bodyPr spcFirstLastPara="1" wrap="square" lIns="0" tIns="0" rIns="0" bIns="0" anchor="b" anchorCtr="0">
            <a:noAutofit/>
          </a:bodyPr>
          <a:lstStyle/>
          <a:p>
            <a:pPr marL="0" lvl="0" indent="0" algn="just">
              <a:lnSpc>
                <a:spcPct val="100000"/>
              </a:lnSpc>
            </a:pPr>
            <a:r>
              <a:rPr lang="en-US" dirty="0"/>
              <a:t>OBJETIVO: </a:t>
            </a:r>
            <a:r>
              <a:rPr lang="en-US" b="0" dirty="0" err="1"/>
              <a:t>Melhorar</a:t>
            </a:r>
            <a:r>
              <a:rPr lang="en-US" b="0" dirty="0"/>
              <a:t> o </a:t>
            </a:r>
            <a:r>
              <a:rPr lang="en-US" b="0" dirty="0" err="1"/>
              <a:t>acesso</a:t>
            </a:r>
            <a:r>
              <a:rPr lang="en-US" b="0" dirty="0"/>
              <a:t> a </a:t>
            </a:r>
            <a:r>
              <a:rPr lang="en-US" b="0" dirty="0" err="1"/>
              <a:t>serviços</a:t>
            </a:r>
            <a:r>
              <a:rPr lang="en-US" b="0" dirty="0"/>
              <a:t> </a:t>
            </a:r>
            <a:r>
              <a:rPr lang="en-US" b="0" dirty="0" err="1"/>
              <a:t>sociais</a:t>
            </a:r>
            <a:r>
              <a:rPr lang="en-US" b="0" dirty="0"/>
              <a:t> e de </a:t>
            </a:r>
            <a:r>
              <a:rPr lang="en-US" b="0" dirty="0" err="1"/>
              <a:t>saúde</a:t>
            </a:r>
            <a:r>
              <a:rPr lang="en-US" b="0" dirty="0"/>
              <a:t> mental de boa </a:t>
            </a:r>
            <a:r>
              <a:rPr lang="en-US" b="0" dirty="0" err="1"/>
              <a:t>qualidade</a:t>
            </a:r>
            <a:r>
              <a:rPr lang="en-US" b="0" dirty="0"/>
              <a:t> e </a:t>
            </a:r>
            <a:r>
              <a:rPr lang="en-US" b="0" dirty="0" err="1"/>
              <a:t>promover</a:t>
            </a:r>
            <a:r>
              <a:rPr lang="en-US" b="0" dirty="0"/>
              <a:t> </a:t>
            </a:r>
            <a:r>
              <a:rPr lang="en-US" b="0" dirty="0" err="1"/>
              <a:t>os</a:t>
            </a:r>
            <a:r>
              <a:rPr lang="en-US" b="0" dirty="0"/>
              <a:t> </a:t>
            </a:r>
            <a:r>
              <a:rPr lang="en-US" b="0" dirty="0" err="1"/>
              <a:t>direitos</a:t>
            </a:r>
            <a:r>
              <a:rPr lang="en-US" b="0" dirty="0"/>
              <a:t> </a:t>
            </a:r>
            <a:r>
              <a:rPr lang="en-US" b="0" dirty="0" err="1"/>
              <a:t>humanos</a:t>
            </a:r>
            <a:r>
              <a:rPr lang="en-US" b="0" dirty="0"/>
              <a:t> das </a:t>
            </a:r>
            <a:r>
              <a:rPr lang="en-US" b="0" dirty="0" err="1"/>
              <a:t>pessoas</a:t>
            </a:r>
            <a:r>
              <a:rPr lang="en-US" b="0" dirty="0"/>
              <a:t> com </a:t>
            </a:r>
            <a:r>
              <a:rPr lang="en-US" b="0" dirty="0" err="1"/>
              <a:t>problemas</a:t>
            </a:r>
            <a:r>
              <a:rPr lang="en-US" b="0" dirty="0"/>
              <a:t> de </a:t>
            </a:r>
            <a:r>
              <a:rPr lang="en-US" b="0" dirty="0" err="1"/>
              <a:t>saúde</a:t>
            </a:r>
            <a:r>
              <a:rPr lang="en-US" b="0" dirty="0"/>
              <a:t> mental, </a:t>
            </a:r>
            <a:r>
              <a:rPr lang="en-US" b="0" dirty="0" err="1"/>
              <a:t>deficiências</a:t>
            </a:r>
            <a:r>
              <a:rPr lang="en-US" b="0" dirty="0"/>
              <a:t> </a:t>
            </a:r>
            <a:r>
              <a:rPr lang="en-US" b="0" dirty="0" err="1"/>
              <a:t>psicossociais</a:t>
            </a:r>
            <a:r>
              <a:rPr lang="en-US" b="0" dirty="0"/>
              <a:t>, </a:t>
            </a:r>
            <a:r>
              <a:rPr lang="en-US" b="0" dirty="0" err="1"/>
              <a:t>intelectuais</a:t>
            </a:r>
            <a:r>
              <a:rPr lang="en-US" b="0" dirty="0"/>
              <a:t> </a:t>
            </a:r>
            <a:r>
              <a:rPr lang="en-US" b="0" dirty="0" err="1"/>
              <a:t>ou</a:t>
            </a:r>
            <a:r>
              <a:rPr lang="en-US" b="0" dirty="0"/>
              <a:t> </a:t>
            </a:r>
            <a:r>
              <a:rPr lang="en-US" b="0" dirty="0" err="1"/>
              <a:t>cognitivas</a:t>
            </a:r>
            <a:endParaRPr lang="en-US" dirty="0"/>
          </a:p>
        </p:txBody>
      </p:sp>
      <p:sp>
        <p:nvSpPr>
          <p:cNvPr id="92" name="Google Shape;92;p3"/>
          <p:cNvSpPr txBox="1">
            <a:spLocks noGrp="1"/>
          </p:cNvSpPr>
          <p:nvPr>
            <p:ph type="body" idx="2"/>
          </p:nvPr>
        </p:nvSpPr>
        <p:spPr>
          <a:xfrm>
            <a:off x="703722" y="2564359"/>
            <a:ext cx="10726278" cy="3172501"/>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latin typeface="Calibri Light" panose="020F0302020204030204" pitchFamily="34" charset="0"/>
                <a:cs typeface="Calibri Light" panose="020F0302020204030204" pitchFamily="34" charset="0"/>
              </a:rPr>
              <a:t>Construir</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capacidade</a:t>
            </a:r>
            <a:r>
              <a:rPr lang="en-GB" sz="2000" dirty="0">
                <a:latin typeface="Calibri Light" panose="020F0302020204030204" pitchFamily="34" charset="0"/>
                <a:cs typeface="Calibri Light" panose="020F0302020204030204" pitchFamily="34" charset="0"/>
              </a:rPr>
              <a:t> para combater o </a:t>
            </a:r>
            <a:r>
              <a:rPr lang="en-GB" sz="2000" dirty="0" err="1">
                <a:latin typeface="Calibri Light" panose="020F0302020204030204" pitchFamily="34" charset="0"/>
                <a:cs typeface="Calibri Light" panose="020F0302020204030204" pitchFamily="34" charset="0"/>
              </a:rPr>
              <a:t>estigma</a:t>
            </a:r>
            <a:r>
              <a:rPr lang="en-GB" sz="2000" dirty="0">
                <a:latin typeface="Calibri Light" panose="020F0302020204030204" pitchFamily="34" charset="0"/>
                <a:cs typeface="Calibri Light" panose="020F0302020204030204" pitchFamily="34" charset="0"/>
              </a:rPr>
              <a:t> e a </a:t>
            </a:r>
            <a:r>
              <a:rPr lang="en-GB" sz="2000" dirty="0" err="1">
                <a:latin typeface="Calibri Light" panose="020F0302020204030204" pitchFamily="34" charset="0"/>
                <a:cs typeface="Calibri Light" panose="020F0302020204030204" pitchFamily="34" charset="0"/>
              </a:rPr>
              <a:t>discriminação</a:t>
            </a:r>
            <a:r>
              <a:rPr lang="en-GB" sz="2000" dirty="0">
                <a:latin typeface="Calibri Light" panose="020F0302020204030204" pitchFamily="34" charset="0"/>
                <a:cs typeface="Calibri Light" panose="020F0302020204030204" pitchFamily="34" charset="0"/>
              </a:rPr>
              <a:t> e </a:t>
            </a:r>
            <a:r>
              <a:rPr lang="en-GB" sz="2000" dirty="0" err="1">
                <a:latin typeface="Calibri Light" panose="020F0302020204030204" pitchFamily="34" charset="0"/>
                <a:cs typeface="Calibri Light" panose="020F0302020204030204" pitchFamily="34" charset="0"/>
              </a:rPr>
              <a:t>promover</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os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direitos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humanos</a:t>
            </a:r>
            <a:r>
              <a:rPr lang="en-GB" sz="2000" dirty="0">
                <a:latin typeface="Calibri Light" panose="020F0302020204030204" pitchFamily="34" charset="0"/>
                <a:cs typeface="Calibri Light" panose="020F0302020204030204" pitchFamily="34" charset="0"/>
              </a:rPr>
              <a:t> e a </a:t>
            </a:r>
            <a:r>
              <a:rPr lang="en-GB" sz="2000" dirty="0" err="1">
                <a:latin typeface="Calibri Light" panose="020F0302020204030204" pitchFamily="34" charset="0"/>
                <a:cs typeface="Calibri Light" panose="020F0302020204030204" pitchFamily="34" charset="0"/>
              </a:rPr>
              <a:t>recuperação</a:t>
            </a:r>
            <a:endParaRPr lang="en-GB" sz="2000" dirty="0">
              <a:latin typeface="Calibri Light" panose="020F0302020204030204" pitchFamily="34" charset="0"/>
              <a:cs typeface="Calibri Light" panose="020F0302020204030204" pitchFamily="34" charset="0"/>
            </a:endParaRPr>
          </a:p>
          <a:p>
            <a:pPr marL="285750" lvl="0" indent="-285750" algn="just" rtl="0">
              <a:lnSpc>
                <a:spcPct val="100000"/>
              </a:lnSpc>
              <a:spcBef>
                <a:spcPts val="600"/>
              </a:spcBef>
              <a:spcAft>
                <a:spcPts val="0"/>
              </a:spcAft>
              <a:buSzPts val="2200"/>
              <a:buChar char="•"/>
            </a:pPr>
            <a:r>
              <a:rPr lang="en-GB" sz="2000" dirty="0" err="1">
                <a:latin typeface="Calibri Light" panose="020F0302020204030204" pitchFamily="34" charset="0"/>
                <a:cs typeface="Calibri Light" panose="020F0302020204030204" pitchFamily="34" charset="0"/>
              </a:rPr>
              <a:t>Melhorar</a:t>
            </a:r>
            <a:r>
              <a:rPr lang="en-GB" sz="2000" dirty="0">
                <a:latin typeface="Calibri Light" panose="020F0302020204030204" pitchFamily="34" charset="0"/>
                <a:cs typeface="Calibri Light" panose="020F0302020204030204" pitchFamily="34" charset="0"/>
              </a:rPr>
              <a:t> a </a:t>
            </a:r>
            <a:r>
              <a:rPr lang="en-GB" sz="2000" dirty="0" err="1">
                <a:latin typeface="Calibri Light" panose="020F0302020204030204" pitchFamily="34" charset="0"/>
                <a:cs typeface="Calibri Light" panose="020F0302020204030204" pitchFamily="34" charset="0"/>
              </a:rPr>
              <a:t>qualidade</a:t>
            </a:r>
            <a:r>
              <a:rPr lang="en-GB" sz="2000" dirty="0">
                <a:latin typeface="Calibri Light" panose="020F0302020204030204" pitchFamily="34" charset="0"/>
                <a:cs typeface="Calibri Light" panose="020F0302020204030204" pitchFamily="34" charset="0"/>
              </a:rPr>
              <a:t> e as </a:t>
            </a:r>
            <a:r>
              <a:rPr lang="en-GB" sz="2000" dirty="0" err="1">
                <a:latin typeface="Calibri Light" panose="020F0302020204030204" pitchFamily="34" charset="0"/>
                <a:cs typeface="Calibri Light" panose="020F0302020204030204" pitchFamily="34" charset="0"/>
              </a:rPr>
              <a:t>condições</a:t>
            </a:r>
            <a:r>
              <a:rPr lang="en-GB" sz="2000" dirty="0">
                <a:latin typeface="Calibri Light" panose="020F0302020204030204" pitchFamily="34" charset="0"/>
                <a:cs typeface="Calibri Light" panose="020F0302020204030204" pitchFamily="34" charset="0"/>
              </a:rPr>
              <a:t> dos </a:t>
            </a:r>
            <a:r>
              <a:rPr lang="en-GB" sz="2000" dirty="0" err="1">
                <a:latin typeface="Calibri Light" panose="020F0302020204030204" pitchFamily="34" charset="0"/>
                <a:cs typeface="Calibri Light" panose="020F0302020204030204" pitchFamily="34" charset="0"/>
              </a:rPr>
              <a:t>direitos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humanos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nos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serviços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sociais</a:t>
            </a:r>
            <a:r>
              <a:rPr lang="en-GB" sz="2000" dirty="0">
                <a:latin typeface="Calibri Light" panose="020F0302020204030204" pitchFamily="34" charset="0"/>
                <a:cs typeface="Calibri Light" panose="020F0302020204030204" pitchFamily="34" charset="0"/>
              </a:rPr>
              <a:t> e de </a:t>
            </a:r>
            <a:r>
              <a:rPr lang="en-GB" sz="2000" dirty="0" err="1">
                <a:latin typeface="Calibri Light" panose="020F0302020204030204" pitchFamily="34" charset="0"/>
                <a:cs typeface="Calibri Light" panose="020F0302020204030204" pitchFamily="34" charset="0"/>
              </a:rPr>
              <a:t>saúde</a:t>
            </a:r>
            <a:r>
              <a:rPr lang="en-GB" sz="2000" dirty="0">
                <a:latin typeface="Calibri Light" panose="020F0302020204030204" pitchFamily="34" charset="0"/>
                <a:cs typeface="Calibri Light" panose="020F0302020204030204" pitchFamily="34" charset="0"/>
              </a:rPr>
              <a:t> mental</a:t>
            </a:r>
          </a:p>
          <a:p>
            <a:pPr marL="285750" lvl="0" indent="-285750" algn="just" rtl="0">
              <a:lnSpc>
                <a:spcPct val="100000"/>
              </a:lnSpc>
              <a:spcBef>
                <a:spcPts val="600"/>
              </a:spcBef>
              <a:spcAft>
                <a:spcPts val="0"/>
              </a:spcAft>
              <a:buSzPts val="2200"/>
              <a:buChar char="•"/>
            </a:pPr>
            <a:r>
              <a:rPr lang="en-GB" sz="2000" dirty="0" err="1">
                <a:latin typeface="Calibri Light" panose="020F0302020204030204" pitchFamily="34" charset="0"/>
                <a:cs typeface="Calibri Light" panose="020F0302020204030204" pitchFamily="34" charset="0"/>
              </a:rPr>
              <a:t>Criar</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serviços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comunitários</a:t>
            </a:r>
            <a:r>
              <a:rPr lang="en-GB" sz="2000" dirty="0">
                <a:latin typeface="Calibri Light" panose="020F0302020204030204" pitchFamily="34" charset="0"/>
                <a:cs typeface="Calibri Light" panose="020F0302020204030204" pitchFamily="34" charset="0"/>
              </a:rPr>
              <a:t> e </a:t>
            </a:r>
            <a:r>
              <a:rPr lang="en-GB" sz="2000" dirty="0" err="1">
                <a:latin typeface="Calibri Light" panose="020F0302020204030204" pitchFamily="34" charset="0"/>
                <a:cs typeface="Calibri Light" panose="020F0302020204030204" pitchFamily="34" charset="0"/>
              </a:rPr>
              <a:t>orientados</a:t>
            </a:r>
            <a:r>
              <a:rPr lang="en-GB" sz="2000" dirty="0">
                <a:latin typeface="Calibri Light" panose="020F0302020204030204" pitchFamily="34" charset="0"/>
                <a:cs typeface="Calibri Light" panose="020F0302020204030204" pitchFamily="34" charset="0"/>
              </a:rPr>
              <a:t> para a </a:t>
            </a:r>
            <a:r>
              <a:rPr lang="en-GB" sz="2000" dirty="0" err="1">
                <a:latin typeface="Calibri Light" panose="020F0302020204030204" pitchFamily="34" charset="0"/>
                <a:cs typeface="Calibri Light" panose="020F0302020204030204" pitchFamily="34" charset="0"/>
              </a:rPr>
              <a:t>recuperação</a:t>
            </a:r>
            <a:r>
              <a:rPr lang="en-GB" sz="2000" dirty="0">
                <a:latin typeface="Calibri Light" panose="020F0302020204030204" pitchFamily="34" charset="0"/>
                <a:cs typeface="Calibri Light" panose="020F0302020204030204" pitchFamily="34" charset="0"/>
              </a:rPr>
              <a:t> que </a:t>
            </a:r>
            <a:r>
              <a:rPr lang="en-GB" sz="2000" dirty="0" err="1">
                <a:latin typeface="Calibri Light" panose="020F0302020204030204" pitchFamily="34" charset="0"/>
                <a:cs typeface="Calibri Light" panose="020F0302020204030204" pitchFamily="34" charset="0"/>
              </a:rPr>
              <a:t>respeitem</a:t>
            </a:r>
            <a:r>
              <a:rPr lang="en-GB" sz="2000" dirty="0">
                <a:latin typeface="Calibri Light" panose="020F0302020204030204" pitchFamily="34" charset="0"/>
                <a:cs typeface="Calibri Light" panose="020F0302020204030204" pitchFamily="34" charset="0"/>
              </a:rPr>
              <a:t> e </a:t>
            </a:r>
            <a:r>
              <a:rPr lang="en-GB" sz="2000" dirty="0" err="1">
                <a:latin typeface="Calibri Light" panose="020F0302020204030204" pitchFamily="34" charset="0"/>
                <a:cs typeface="Calibri Light" panose="020F0302020204030204" pitchFamily="34" charset="0"/>
              </a:rPr>
              <a:t>promovam</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os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direitos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humanos</a:t>
            </a:r>
            <a:endParaRPr lang="en-GB" sz="2000" dirty="0">
              <a:latin typeface="Calibri Light" panose="020F0302020204030204" pitchFamily="34" charset="0"/>
              <a:cs typeface="Calibri Light" panose="020F0302020204030204" pitchFamily="34" charset="0"/>
            </a:endParaRPr>
          </a:p>
          <a:p>
            <a:pPr marL="285750" lvl="0" indent="-285750" algn="just" rtl="0">
              <a:lnSpc>
                <a:spcPct val="100000"/>
              </a:lnSpc>
              <a:spcBef>
                <a:spcPts val="600"/>
              </a:spcBef>
              <a:spcAft>
                <a:spcPts val="0"/>
              </a:spcAft>
              <a:buSzPts val="2200"/>
              <a:buChar char="•"/>
            </a:pPr>
            <a:r>
              <a:rPr lang="en-GB" sz="2000" dirty="0" err="1">
                <a:latin typeface="Calibri Light" panose="020F0302020204030204" pitchFamily="34" charset="0"/>
                <a:cs typeface="Calibri Light" panose="020F0302020204030204" pitchFamily="34" charset="0"/>
              </a:rPr>
              <a:t>Apoiar</a:t>
            </a:r>
            <a:r>
              <a:rPr lang="en-GB" sz="2000" dirty="0">
                <a:latin typeface="Calibri Light" panose="020F0302020204030204" pitchFamily="34" charset="0"/>
                <a:cs typeface="Calibri Light" panose="020F0302020204030204" pitchFamily="34" charset="0"/>
              </a:rPr>
              <a:t> o </a:t>
            </a:r>
            <a:r>
              <a:rPr lang="en-GB" sz="2000" dirty="0" err="1">
                <a:latin typeface="Calibri Light" panose="020F0302020204030204" pitchFamily="34" charset="0"/>
                <a:cs typeface="Calibri Light" panose="020F0302020204030204" pitchFamily="34" charset="0"/>
              </a:rPr>
              <a:t>desenvolvimento</a:t>
            </a:r>
            <a:r>
              <a:rPr lang="en-GB" sz="2000" dirty="0">
                <a:latin typeface="Calibri Light" panose="020F0302020204030204" pitchFamily="34" charset="0"/>
                <a:cs typeface="Calibri Light" panose="020F0302020204030204" pitchFamily="34" charset="0"/>
              </a:rPr>
              <a:t> de um </a:t>
            </a:r>
            <a:r>
              <a:rPr lang="en-GB" sz="2000" dirty="0" err="1">
                <a:latin typeface="Calibri Light" panose="020F0302020204030204" pitchFamily="34" charset="0"/>
                <a:cs typeface="Calibri Light" panose="020F0302020204030204" pitchFamily="34" charset="0"/>
              </a:rPr>
              <a:t>movimento</a:t>
            </a:r>
            <a:r>
              <a:rPr lang="en-GB" sz="2000" dirty="0">
                <a:latin typeface="Calibri Light" panose="020F0302020204030204" pitchFamily="34" charset="0"/>
                <a:cs typeface="Calibri Light" panose="020F0302020204030204" pitchFamily="34" charset="0"/>
              </a:rPr>
              <a:t> da </a:t>
            </a:r>
            <a:r>
              <a:rPr lang="en-GB" sz="2000" dirty="0" err="1">
                <a:latin typeface="Calibri Light" panose="020F0302020204030204" pitchFamily="34" charset="0"/>
                <a:cs typeface="Calibri Light" panose="020F0302020204030204" pitchFamily="34" charset="0"/>
              </a:rPr>
              <a:t>sociedade</a:t>
            </a:r>
            <a:r>
              <a:rPr lang="en-GB" sz="2000" dirty="0">
                <a:latin typeface="Calibri Light" panose="020F0302020204030204" pitchFamily="34" charset="0"/>
                <a:cs typeface="Calibri Light" panose="020F0302020204030204" pitchFamily="34" charset="0"/>
              </a:rPr>
              <a:t> civil para </a:t>
            </a:r>
            <a:r>
              <a:rPr lang="en-GB" sz="2000" dirty="0" err="1">
                <a:latin typeface="Calibri Light" panose="020F0302020204030204" pitchFamily="34" charset="0"/>
                <a:cs typeface="Calibri Light" panose="020F0302020204030204" pitchFamily="34" charset="0"/>
              </a:rPr>
              <a:t>realizar</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ações</a:t>
            </a:r>
            <a:r>
              <a:rPr lang="en-GB" sz="2000" dirty="0">
                <a:latin typeface="Calibri Light" panose="020F0302020204030204" pitchFamily="34" charset="0"/>
                <a:cs typeface="Calibri Light" panose="020F0302020204030204" pitchFamily="34" charset="0"/>
              </a:rPr>
              <a:t> de advocacy e </a:t>
            </a:r>
            <a:r>
              <a:rPr lang="en-GB" sz="2000" dirty="0" err="1">
                <a:latin typeface="Calibri Light" panose="020F0302020204030204" pitchFamily="34" charset="0"/>
                <a:cs typeface="Calibri Light" panose="020F0302020204030204" pitchFamily="34" charset="0"/>
              </a:rPr>
              <a:t>influenciar</a:t>
            </a:r>
            <a:r>
              <a:rPr lang="en-GB" sz="2000" dirty="0">
                <a:latin typeface="Calibri Light" panose="020F0302020204030204" pitchFamily="34" charset="0"/>
                <a:cs typeface="Calibri Light" panose="020F0302020204030204" pitchFamily="34" charset="0"/>
              </a:rPr>
              <a:t> a </a:t>
            </a:r>
            <a:r>
              <a:rPr lang="en-GB" sz="2000" dirty="0" err="1">
                <a:latin typeface="Calibri Light" panose="020F0302020204030204" pitchFamily="34" charset="0"/>
                <a:cs typeface="Calibri Light" panose="020F0302020204030204" pitchFamily="34" charset="0"/>
              </a:rPr>
              <a:t>formulação</a:t>
            </a:r>
            <a:r>
              <a:rPr lang="en-GB" sz="2000" dirty="0">
                <a:latin typeface="Calibri Light" panose="020F0302020204030204" pitchFamily="34" charset="0"/>
                <a:cs typeface="Calibri Light" panose="020F0302020204030204" pitchFamily="34" charset="0"/>
              </a:rPr>
              <a:t> de </a:t>
            </a:r>
            <a:r>
              <a:rPr lang="en-GB" sz="2000" dirty="0" err="1">
                <a:latin typeface="Calibri Light" panose="020F0302020204030204" pitchFamily="34" charset="0"/>
                <a:cs typeface="Calibri Light" panose="020F0302020204030204" pitchFamily="34" charset="0"/>
              </a:rPr>
              <a:t>políticas</a:t>
            </a:r>
            <a:endParaRPr lang="en-GB" sz="2000" dirty="0">
              <a:latin typeface="Calibri Light" panose="020F0302020204030204" pitchFamily="34" charset="0"/>
              <a:cs typeface="Calibri Light" panose="020F0302020204030204" pitchFamily="34" charset="0"/>
            </a:endParaRPr>
          </a:p>
          <a:p>
            <a:pPr marL="285750" lvl="0" indent="-285750" algn="just" rtl="0">
              <a:lnSpc>
                <a:spcPct val="100000"/>
              </a:lnSpc>
              <a:spcBef>
                <a:spcPts val="600"/>
              </a:spcBef>
              <a:spcAft>
                <a:spcPts val="0"/>
              </a:spcAft>
              <a:buSzPts val="2200"/>
              <a:buChar char="•"/>
            </a:pPr>
            <a:r>
              <a:rPr lang="en-GB" sz="2000" dirty="0" err="1">
                <a:latin typeface="Calibri Light" panose="020F0302020204030204" pitchFamily="34" charset="0"/>
                <a:cs typeface="Calibri Light" panose="020F0302020204030204" pitchFamily="34" charset="0"/>
              </a:rPr>
              <a:t>Reformar</a:t>
            </a:r>
            <a:r>
              <a:rPr lang="en-GB" sz="2000" dirty="0">
                <a:latin typeface="Calibri Light" panose="020F0302020204030204" pitchFamily="34" charset="0"/>
                <a:cs typeface="Calibri Light" panose="020F0302020204030204" pitchFamily="34" charset="0"/>
              </a:rPr>
              <a:t> as </a:t>
            </a:r>
            <a:r>
              <a:rPr lang="en-GB" sz="2000" dirty="0" err="1">
                <a:latin typeface="Calibri Light" panose="020F0302020204030204" pitchFamily="34" charset="0"/>
                <a:cs typeface="Calibri Light" panose="020F0302020204030204" pitchFamily="34" charset="0"/>
              </a:rPr>
              <a:t>políticas</a:t>
            </a:r>
            <a:r>
              <a:rPr lang="en-GB" sz="2000" dirty="0">
                <a:latin typeface="Calibri Light" panose="020F0302020204030204" pitchFamily="34" charset="0"/>
                <a:cs typeface="Calibri Light" panose="020F0302020204030204" pitchFamily="34" charset="0"/>
              </a:rPr>
              <a:t> e a </a:t>
            </a:r>
            <a:r>
              <a:rPr lang="en-GB" sz="2000" dirty="0" err="1">
                <a:latin typeface="Calibri Light" panose="020F0302020204030204" pitchFamily="34" charset="0"/>
                <a:cs typeface="Calibri Light" panose="020F0302020204030204" pitchFamily="34" charset="0"/>
              </a:rPr>
              <a:t>legislação</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nacionais</a:t>
            </a:r>
            <a:r>
              <a:rPr lang="en-GB" sz="2000" dirty="0">
                <a:latin typeface="Calibri Light" panose="020F0302020204030204" pitchFamily="34" charset="0"/>
                <a:cs typeface="Calibri Light" panose="020F0302020204030204" pitchFamily="34" charset="0"/>
              </a:rPr>
              <a:t> de </a:t>
            </a:r>
            <a:r>
              <a:rPr lang="en-GB" sz="2000" dirty="0" err="1">
                <a:latin typeface="Calibri Light" panose="020F0302020204030204" pitchFamily="34" charset="0"/>
                <a:cs typeface="Calibri Light" panose="020F0302020204030204" pitchFamily="34" charset="0"/>
              </a:rPr>
              <a:t>acordo</a:t>
            </a:r>
            <a:r>
              <a:rPr lang="en-GB" sz="2000" dirty="0">
                <a:latin typeface="Calibri Light" panose="020F0302020204030204" pitchFamily="34" charset="0"/>
                <a:cs typeface="Calibri Light" panose="020F0302020204030204" pitchFamily="34" charset="0"/>
              </a:rPr>
              <a:t> com a </a:t>
            </a:r>
            <a:r>
              <a:rPr lang="en-GB" sz="2000" dirty="0" err="1">
                <a:latin typeface="Calibri Light" panose="020F0302020204030204" pitchFamily="34" charset="0"/>
                <a:cs typeface="Calibri Light" panose="020F0302020204030204" pitchFamily="34" charset="0"/>
              </a:rPr>
              <a:t>Convenção</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sobre</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os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Direitos</a:t>
            </a:r>
            <a:r>
              <a:rPr lang="en-GB" sz="2000" dirty="0">
                <a:latin typeface="Calibri Light" panose="020F0302020204030204" pitchFamily="34" charset="0"/>
                <a:cs typeface="Calibri Light" panose="020F0302020204030204" pitchFamily="34" charset="0"/>
              </a:rPr>
              <a:t> das </a:t>
            </a:r>
            <a:r>
              <a:rPr lang="en-GB" sz="2000" dirty="0" err="1">
                <a:latin typeface="Calibri Light" panose="020F0302020204030204" pitchFamily="34" charset="0"/>
                <a:cs typeface="Calibri Light" panose="020F0302020204030204" pitchFamily="34" charset="0"/>
              </a:rPr>
              <a:t>Pessoas</a:t>
            </a:r>
            <a:r>
              <a:rPr lang="en-GB" sz="2000" dirty="0">
                <a:latin typeface="Calibri Light" panose="020F0302020204030204" pitchFamily="34" charset="0"/>
                <a:cs typeface="Calibri Light" panose="020F0302020204030204" pitchFamily="34" charset="0"/>
              </a:rPr>
              <a:t> com </a:t>
            </a:r>
            <a:r>
              <a:rPr lang="en-GB" sz="2000" dirty="0" err="1">
                <a:latin typeface="Calibri Light" panose="020F0302020204030204" pitchFamily="34" charset="0"/>
                <a:cs typeface="Calibri Light" panose="020F0302020204030204" pitchFamily="34" charset="0"/>
              </a:rPr>
              <a:t>Deficiência</a:t>
            </a:r>
            <a:r>
              <a:rPr lang="en-GB" sz="2000" dirty="0">
                <a:latin typeface="Calibri Light" panose="020F0302020204030204" pitchFamily="34" charset="0"/>
                <a:cs typeface="Calibri Light" panose="020F0302020204030204" pitchFamily="34" charset="0"/>
              </a:rPr>
              <a:t> e </a:t>
            </a:r>
            <a:r>
              <a:rPr lang="en-GB" sz="2000" dirty="0" err="1">
                <a:latin typeface="Calibri Light" panose="020F0302020204030204" pitchFamily="34" charset="0"/>
                <a:cs typeface="Calibri Light" panose="020F0302020204030204" pitchFamily="34" charset="0"/>
              </a:rPr>
              <a:t>outras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normas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internacionais</a:t>
            </a:r>
            <a:r>
              <a:rPr lang="en-GB" sz="2000" dirty="0">
                <a:latin typeface="Calibri Light" panose="020F0302020204030204" pitchFamily="34" charset="0"/>
                <a:cs typeface="Calibri Light" panose="020F0302020204030204" pitchFamily="34" charset="0"/>
              </a:rPr>
              <a:t> de </a:t>
            </a:r>
            <a:r>
              <a:rPr lang="en-GB" sz="2000" dirty="0" err="1">
                <a:latin typeface="Calibri Light" panose="020F0302020204030204" pitchFamily="34" charset="0"/>
                <a:cs typeface="Calibri Light" panose="020F0302020204030204" pitchFamily="34" charset="0"/>
              </a:rPr>
              <a:t>direitos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humanos</a:t>
            </a:r>
            <a:r>
              <a:rPr lang="en-GB" sz="2000" dirty="0">
                <a:latin typeface="Calibri Light" panose="020F0302020204030204" pitchFamily="34" charset="0"/>
                <a:cs typeface="Calibri Light" panose="020F0302020204030204" pitchFamily="34" charset="0"/>
              </a:rPr>
              <a:t>.</a:t>
            </a:r>
          </a:p>
        </p:txBody>
      </p:sp>
      <p:sp>
        <p:nvSpPr>
          <p:cNvPr id="93" name="Google Shape;93;p3"/>
          <p:cNvSpPr txBox="1">
            <a:spLocks noGrp="1"/>
          </p:cNvSpPr>
          <p:nvPr>
            <p:ph type="title"/>
          </p:nvPr>
        </p:nvSpPr>
        <p:spPr>
          <a:xfrm>
            <a:off x="417754" y="506412"/>
            <a:ext cx="1126544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b="1" i="1" dirty="0" err="1"/>
              <a:t>QualityRights</a:t>
            </a:r>
            <a:r>
              <a:rPr lang="en-GB" b="1" dirty="0"/>
              <a:t> da OMS: </a:t>
            </a:r>
            <a:r>
              <a:rPr lang="en-GB" dirty="0" err="1"/>
              <a:t>m</a:t>
            </a:r>
            <a:r>
              <a:rPr lang="en-GB" b="1" dirty="0" err="1"/>
              <a:t>etas</a:t>
            </a:r>
            <a:r>
              <a:rPr lang="en-GB" b="1" dirty="0"/>
              <a:t> e </a:t>
            </a:r>
            <a:r>
              <a:rPr lang="en-GB" b="1" dirty="0" err="1"/>
              <a:t>objetivos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0"/>
          <p:cNvSpPr txBox="1">
            <a:spLocks noGrp="1"/>
          </p:cNvSpPr>
          <p:nvPr>
            <p:ph type="body" idx="2"/>
          </p:nvPr>
        </p:nvSpPr>
        <p:spPr>
          <a:xfrm>
            <a:off x="508794" y="2314972"/>
            <a:ext cx="11174412" cy="2228055"/>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Relator Especial das </a:t>
            </a:r>
            <a:r>
              <a:rPr lang="en-GB" sz="2000" dirty="0" err="1"/>
              <a:t>Nações</a:t>
            </a:r>
            <a:r>
              <a:rPr lang="en-GB" sz="2000" dirty="0"/>
              <a:t> Unidas sobre </a:t>
            </a:r>
            <a:r>
              <a:rPr lang="en-GB" sz="2000" dirty="0" err="1"/>
              <a:t>Tortura</a:t>
            </a:r>
            <a:r>
              <a:rPr lang="en-GB" sz="2000" dirty="0"/>
              <a:t> </a:t>
            </a:r>
            <a:r>
              <a:rPr lang="en-GB" sz="2000" dirty="0" err="1"/>
              <a:t>apelou</a:t>
            </a:r>
            <a:r>
              <a:rPr lang="en-GB" sz="2000" dirty="0"/>
              <a:t> à “</a:t>
            </a:r>
            <a:r>
              <a:rPr lang="en-GB" sz="2000" dirty="0" err="1"/>
              <a:t>proibição</a:t>
            </a:r>
            <a:r>
              <a:rPr lang="en-GB" sz="2000" dirty="0"/>
              <a:t> </a:t>
            </a:r>
            <a:r>
              <a:rPr lang="en-GB" sz="2000" dirty="0" err="1"/>
              <a:t>absoluta</a:t>
            </a:r>
            <a:r>
              <a:rPr lang="en-GB" sz="2000" dirty="0"/>
              <a:t> do </a:t>
            </a:r>
            <a:r>
              <a:rPr lang="en-GB" sz="2000" dirty="0" err="1"/>
              <a:t>uso</a:t>
            </a:r>
            <a:r>
              <a:rPr lang="en-GB" sz="2000" dirty="0"/>
              <a:t> de </a:t>
            </a:r>
            <a:r>
              <a:rPr lang="en-GB" sz="2000" dirty="0" err="1"/>
              <a:t>meios</a:t>
            </a:r>
            <a:r>
              <a:rPr lang="en-GB" sz="2000" dirty="0"/>
              <a:t> de </a:t>
            </a:r>
            <a:r>
              <a:rPr lang="en-GB" sz="2000" dirty="0" err="1"/>
              <a:t>contenção</a:t>
            </a:r>
            <a:r>
              <a:rPr lang="en-GB" sz="2000" dirty="0"/>
              <a:t> e </a:t>
            </a:r>
            <a:r>
              <a:rPr lang="en-GB" sz="2000" dirty="0" err="1"/>
              <a:t>isolamento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Ele </a:t>
            </a:r>
            <a:r>
              <a:rPr lang="en-GB" sz="2000" dirty="0" err="1"/>
              <a:t>afirmou</a:t>
            </a:r>
            <a:r>
              <a:rPr lang="en-GB" sz="2000" dirty="0"/>
              <a:t> que a </a:t>
            </a:r>
            <a:r>
              <a:rPr lang="en-GB" sz="2000" dirty="0" err="1"/>
              <a:t>imposição</a:t>
            </a:r>
            <a:r>
              <a:rPr lang="en-GB" sz="2000" dirty="0"/>
              <a:t> de </a:t>
            </a:r>
            <a:r>
              <a:rPr lang="en-GB" sz="2000" dirty="0" err="1"/>
              <a:t>confinamento</a:t>
            </a:r>
            <a:r>
              <a:rPr lang="en-GB" sz="2000" dirty="0"/>
              <a:t> </a:t>
            </a:r>
            <a:r>
              <a:rPr lang="en-GB" sz="2000" dirty="0" err="1"/>
              <a:t>solitário</a:t>
            </a:r>
            <a:r>
              <a:rPr lang="en-GB" sz="2000" dirty="0"/>
              <a:t> “por </a:t>
            </a:r>
            <a:r>
              <a:rPr lang="en-GB" sz="2000" dirty="0" err="1"/>
              <a:t>qualquer</a:t>
            </a:r>
            <a:r>
              <a:rPr lang="en-GB" sz="2000" dirty="0"/>
              <a:t> </a:t>
            </a:r>
            <a:r>
              <a:rPr lang="en-GB" sz="2000" dirty="0" err="1"/>
              <a:t>período</a:t>
            </a:r>
            <a:r>
              <a:rPr lang="en-GB" sz="2000" dirty="0"/>
              <a:t> de tempo a pessoas com </a:t>
            </a:r>
            <a:r>
              <a:rPr lang="en-GB" sz="2000" dirty="0" err="1"/>
              <a:t>deficiência</a:t>
            </a:r>
            <a:r>
              <a:rPr lang="en-GB" sz="2000" dirty="0"/>
              <a:t> mental </a:t>
            </a:r>
            <a:r>
              <a:rPr lang="en-GB" sz="2000" dirty="0" err="1"/>
              <a:t>constitui</a:t>
            </a:r>
            <a:r>
              <a:rPr lang="en-GB" sz="2000" dirty="0"/>
              <a:t> </a:t>
            </a:r>
            <a:r>
              <a:rPr lang="en-GB" sz="2000" dirty="0" err="1"/>
              <a:t>tratamento</a:t>
            </a:r>
            <a:r>
              <a:rPr lang="en-GB" sz="2000" dirty="0"/>
              <a:t> cruel, </a:t>
            </a:r>
            <a:r>
              <a:rPr lang="en-GB" sz="2000" dirty="0" err="1"/>
              <a:t>desumano</a:t>
            </a:r>
            <a:r>
              <a:rPr lang="en-GB" sz="2000" dirty="0"/>
              <a:t> e </a:t>
            </a:r>
            <a:r>
              <a:rPr lang="en-GB" sz="2000" dirty="0" err="1"/>
              <a:t>degradante</a:t>
            </a:r>
            <a:r>
              <a:rPr lang="en-GB" sz="2000" dirty="0"/>
              <a:t>”.</a:t>
            </a:r>
            <a:endParaRPr sz="2000" dirty="0"/>
          </a:p>
          <a:p>
            <a:pPr marL="285750" lvl="0" indent="-285750" algn="just" rtl="0">
              <a:lnSpc>
                <a:spcPct val="100000"/>
              </a:lnSpc>
              <a:spcBef>
                <a:spcPts val="600"/>
              </a:spcBef>
              <a:spcAft>
                <a:spcPts val="0"/>
              </a:spcAft>
              <a:buSzPts val="2200"/>
              <a:buChar char="•"/>
            </a:pPr>
            <a:r>
              <a:rPr lang="en-GB" sz="2000" b="1" dirty="0" err="1"/>
              <a:t>Atitude</a:t>
            </a:r>
            <a:r>
              <a:rPr lang="en-GB" sz="2000" b="1" dirty="0"/>
              <a:t> ao Vivo: </a:t>
            </a:r>
            <a:r>
              <a:rPr lang="en-GB" sz="2000" b="1" dirty="0" err="1"/>
              <a:t>Isolamento</a:t>
            </a:r>
            <a:r>
              <a:rPr lang="en-GB" sz="2000" b="1" dirty="0"/>
              <a:t>: https://youtu.be/OjOXo9W68qQ</a:t>
            </a:r>
            <a:endParaRPr sz="2000" b="1" dirty="0"/>
          </a:p>
        </p:txBody>
      </p:sp>
      <p:sp>
        <p:nvSpPr>
          <p:cNvPr id="305" name="Google Shape;305;p30"/>
          <p:cNvSpPr txBox="1">
            <a:spLocks noGrp="1"/>
          </p:cNvSpPr>
          <p:nvPr>
            <p:ph type="title"/>
          </p:nvPr>
        </p:nvSpPr>
        <p:spPr>
          <a:xfrm>
            <a:off x="417754" y="506412"/>
            <a:ext cx="1177424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 </a:t>
            </a:r>
            <a:r>
              <a:rPr lang="en-GB" dirty="0" err="1"/>
              <a:t>prática</a:t>
            </a:r>
            <a:r>
              <a:rPr lang="en-GB" dirty="0"/>
              <a:t> do </a:t>
            </a:r>
            <a:r>
              <a:rPr lang="en-GB" dirty="0" err="1"/>
              <a:t>isolamento</a:t>
            </a:r>
            <a:r>
              <a:rPr lang="en-GB" dirty="0"/>
              <a:t> e da </a:t>
            </a:r>
            <a:r>
              <a:rPr lang="en-GB" dirty="0" err="1"/>
              <a:t>contenção</a:t>
            </a:r>
            <a:r>
              <a:rPr lang="en-GB" dirty="0"/>
              <a:t> </a:t>
            </a:r>
            <a:r>
              <a:rPr lang="en-GB" dirty="0" err="1"/>
              <a:t>constituem</a:t>
            </a:r>
            <a:r>
              <a:rPr lang="en-GB" dirty="0"/>
              <a:t> </a:t>
            </a:r>
            <a:r>
              <a:rPr lang="en-GB" dirty="0" err="1"/>
              <a:t>uma</a:t>
            </a:r>
            <a:r>
              <a:rPr lang="en-GB" dirty="0"/>
              <a:t> </a:t>
            </a:r>
            <a:r>
              <a:rPr lang="en-GB" dirty="0" err="1"/>
              <a:t>violação</a:t>
            </a:r>
            <a:r>
              <a:rPr lang="en-GB" dirty="0"/>
              <a:t> dos </a:t>
            </a:r>
            <a:r>
              <a:rPr lang="en-GB" dirty="0" err="1"/>
              <a:t>direitos</a:t>
            </a:r>
            <a:r>
              <a:rPr lang="en-GB" dirty="0"/>
              <a:t> </a:t>
            </a:r>
            <a:r>
              <a:rPr lang="en-GB" dirty="0" err="1"/>
              <a:t>humanos</a:t>
            </a:r>
            <a:r>
              <a:rPr lang="en-GB" dirty="0"/>
              <a:t> - 3</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1"/>
          <p:cNvSpPr txBox="1">
            <a:spLocks noGrp="1"/>
          </p:cNvSpPr>
          <p:nvPr>
            <p:ph type="body" idx="2"/>
          </p:nvPr>
        </p:nvSpPr>
        <p:spPr>
          <a:xfrm>
            <a:off x="508794" y="2425588"/>
            <a:ext cx="11174412" cy="2456655"/>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Profissionais de saúde mental e outros </a:t>
            </a:r>
            <a:r>
              <a:rPr lang="en-GB" sz="2000" dirty="0" err="1"/>
              <a:t>profissionais</a:t>
            </a:r>
            <a:r>
              <a:rPr lang="en-GB" sz="2000" dirty="0"/>
              <a:t> </a:t>
            </a:r>
            <a:r>
              <a:rPr lang="en-GB" sz="2000" dirty="0" err="1"/>
              <a:t>podem</a:t>
            </a:r>
            <a:r>
              <a:rPr lang="en-GB" sz="2000" dirty="0"/>
              <a:t> </a:t>
            </a:r>
            <a:r>
              <a:rPr lang="en-GB" sz="2000" dirty="0" err="1"/>
              <a:t>recorrer</a:t>
            </a:r>
            <a:r>
              <a:rPr lang="en-GB" sz="2000" dirty="0"/>
              <a:t> ao </a:t>
            </a:r>
            <a:r>
              <a:rPr lang="en-GB" sz="2000" dirty="0" err="1"/>
              <a:t>isolamento</a:t>
            </a:r>
            <a:r>
              <a:rPr lang="en-GB" sz="2000" dirty="0"/>
              <a:t> e à </a:t>
            </a:r>
            <a:r>
              <a:rPr lang="en-GB" sz="2000" dirty="0" err="1"/>
              <a:t>contenção</a:t>
            </a:r>
            <a:r>
              <a:rPr lang="en-GB" sz="2000" dirty="0"/>
              <a:t> por </a:t>
            </a:r>
            <a:r>
              <a:rPr lang="en-GB" sz="2000" dirty="0" err="1"/>
              <a:t>vários</a:t>
            </a:r>
            <a:r>
              <a:rPr lang="en-GB" sz="2000" dirty="0"/>
              <a:t> motivos: </a:t>
            </a:r>
            <a:endParaRPr sz="2000" dirty="0"/>
          </a:p>
          <a:p>
            <a:pPr marL="631825" lvl="2" indent="-285750" algn="just" rtl="0">
              <a:lnSpc>
                <a:spcPct val="100000"/>
              </a:lnSpc>
              <a:spcBef>
                <a:spcPts val="600"/>
              </a:spcBef>
              <a:spcAft>
                <a:spcPts val="0"/>
              </a:spcAft>
              <a:buSzPts val="2200"/>
              <a:buChar char="•"/>
            </a:pPr>
            <a:r>
              <a:rPr lang="en-GB" dirty="0"/>
              <a:t>As leis ou </a:t>
            </a:r>
            <a:r>
              <a:rPr lang="en-GB" dirty="0" err="1"/>
              <a:t>políticas</a:t>
            </a:r>
            <a:r>
              <a:rPr lang="en-GB" dirty="0"/>
              <a:t> </a:t>
            </a:r>
            <a:r>
              <a:rPr lang="en-GB" dirty="0" err="1"/>
              <a:t>nacionais</a:t>
            </a:r>
            <a:r>
              <a:rPr lang="en-GB" dirty="0"/>
              <a:t> </a:t>
            </a:r>
            <a:r>
              <a:rPr lang="en-GB" dirty="0" err="1"/>
              <a:t>podem</a:t>
            </a:r>
            <a:r>
              <a:rPr lang="en-GB" dirty="0"/>
              <a:t> </a:t>
            </a:r>
            <a:r>
              <a:rPr lang="en-GB" dirty="0" err="1"/>
              <a:t>permitir</a:t>
            </a:r>
            <a:r>
              <a:rPr lang="en-GB" dirty="0"/>
              <a:t> o </a:t>
            </a:r>
            <a:r>
              <a:rPr lang="en-GB" dirty="0" err="1"/>
              <a:t>uso</a:t>
            </a:r>
            <a:r>
              <a:rPr lang="en-GB" dirty="0"/>
              <a:t> do </a:t>
            </a:r>
            <a:r>
              <a:rPr lang="en-GB" dirty="0" err="1"/>
              <a:t>isolamento</a:t>
            </a:r>
            <a:r>
              <a:rPr lang="en-GB" dirty="0"/>
              <a:t> e da </a:t>
            </a:r>
            <a:r>
              <a:rPr lang="en-GB" dirty="0" err="1"/>
              <a:t>contenção</a:t>
            </a:r>
            <a:r>
              <a:rPr lang="en-GB" dirty="0"/>
              <a:t> para </a:t>
            </a:r>
            <a:r>
              <a:rPr lang="en-GB" dirty="0" err="1"/>
              <a:t>proteger</a:t>
            </a:r>
            <a:r>
              <a:rPr lang="en-GB" dirty="0"/>
              <a:t> as pessoas de </a:t>
            </a:r>
            <a:r>
              <a:rPr lang="en-GB" dirty="0" err="1"/>
              <a:t>danos</a:t>
            </a:r>
            <a:r>
              <a:rPr lang="en-GB" dirty="0"/>
              <a:t> ou </a:t>
            </a:r>
            <a:r>
              <a:rPr lang="en-GB" dirty="0" err="1"/>
              <a:t>perigos</a:t>
            </a:r>
            <a:r>
              <a:rPr lang="en-GB" dirty="0"/>
              <a:t> </a:t>
            </a:r>
            <a:r>
              <a:rPr lang="en-GB" b="1" dirty="0" err="1"/>
              <a:t>percebidos</a:t>
            </a:r>
            <a:r>
              <a:rPr lang="en-GB" dirty="0"/>
              <a:t>.</a:t>
            </a:r>
            <a:endParaRPr dirty="0"/>
          </a:p>
          <a:p>
            <a:pPr marL="631825" lvl="2" indent="-285750" algn="just" rtl="0">
              <a:lnSpc>
                <a:spcPct val="100000"/>
              </a:lnSpc>
              <a:spcBef>
                <a:spcPts val="600"/>
              </a:spcBef>
              <a:spcAft>
                <a:spcPts val="0"/>
              </a:spcAft>
              <a:buSzPts val="2200"/>
              <a:buChar char="•"/>
            </a:pPr>
            <a:r>
              <a:rPr lang="en-GB" dirty="0" err="1"/>
              <a:t>Culturas</a:t>
            </a:r>
            <a:r>
              <a:rPr lang="en-GB" dirty="0"/>
              <a:t> de </a:t>
            </a:r>
            <a:r>
              <a:rPr lang="en-GB" dirty="0" err="1"/>
              <a:t>serviços</a:t>
            </a:r>
            <a:r>
              <a:rPr lang="en-GB" dirty="0"/>
              <a:t> </a:t>
            </a:r>
            <a:r>
              <a:rPr lang="en-GB" dirty="0" err="1"/>
              <a:t>insalubres</a:t>
            </a:r>
            <a:r>
              <a:rPr lang="en-GB" dirty="0"/>
              <a:t> ou </a:t>
            </a:r>
            <a:r>
              <a:rPr lang="en-GB" dirty="0" err="1"/>
              <a:t>falta</a:t>
            </a:r>
            <a:r>
              <a:rPr lang="en-GB" dirty="0"/>
              <a:t> de </a:t>
            </a:r>
            <a:r>
              <a:rPr lang="en-GB" dirty="0" err="1"/>
              <a:t>conhecimento</a:t>
            </a:r>
            <a:r>
              <a:rPr lang="en-GB" dirty="0"/>
              <a:t>, </a:t>
            </a:r>
            <a:r>
              <a:rPr lang="en-GB" dirty="0" err="1"/>
              <a:t>treinamento</a:t>
            </a:r>
            <a:r>
              <a:rPr lang="en-GB" dirty="0"/>
              <a:t> e </a:t>
            </a:r>
            <a:r>
              <a:rPr lang="en-GB" dirty="0" err="1"/>
              <a:t>recursos</a:t>
            </a:r>
            <a:r>
              <a:rPr lang="en-GB" dirty="0"/>
              <a:t> </a:t>
            </a:r>
            <a:r>
              <a:rPr lang="en-GB" dirty="0" err="1"/>
              <a:t>podem</a:t>
            </a:r>
            <a:r>
              <a:rPr lang="en-GB" dirty="0"/>
              <a:t> </a:t>
            </a:r>
            <a:r>
              <a:rPr lang="en-GB" dirty="0" err="1"/>
              <a:t>contribuir</a:t>
            </a:r>
            <a:r>
              <a:rPr lang="en-GB" dirty="0"/>
              <a:t> para o seu </a:t>
            </a:r>
            <a:r>
              <a:rPr lang="en-GB" dirty="0" err="1"/>
              <a:t>uso</a:t>
            </a:r>
            <a:r>
              <a:rPr lang="en-GB" dirty="0"/>
              <a:t>. </a:t>
            </a:r>
            <a:endParaRPr dirty="0"/>
          </a:p>
          <a:p>
            <a:pPr marL="285750" lvl="0" indent="-146050" algn="l" rtl="0">
              <a:lnSpc>
                <a:spcPct val="100000"/>
              </a:lnSpc>
              <a:spcBef>
                <a:spcPts val="1200"/>
              </a:spcBef>
              <a:spcAft>
                <a:spcPts val="0"/>
              </a:spcAft>
              <a:buSzPts val="2200"/>
              <a:buNone/>
            </a:pPr>
            <a:endParaRPr dirty="0"/>
          </a:p>
        </p:txBody>
      </p:sp>
      <p:sp>
        <p:nvSpPr>
          <p:cNvPr id="312" name="Google Shape;312;p31"/>
          <p:cNvSpPr txBox="1">
            <a:spLocks noGrp="1"/>
          </p:cNvSpPr>
          <p:nvPr>
            <p:ph type="title"/>
          </p:nvPr>
        </p:nvSpPr>
        <p:spPr>
          <a:xfrm>
            <a:off x="417755" y="506412"/>
            <a:ext cx="11453116"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Quando e </a:t>
            </a:r>
            <a:r>
              <a:rPr lang="en-GB" dirty="0" err="1"/>
              <a:t>por</a:t>
            </a:r>
            <a:r>
              <a:rPr lang="en-GB" dirty="0"/>
              <a:t> que o </a:t>
            </a:r>
            <a:r>
              <a:rPr lang="en-GB" dirty="0" err="1"/>
              <a:t>isolamento</a:t>
            </a:r>
            <a:r>
              <a:rPr lang="en-GB" dirty="0"/>
              <a:t> e a </a:t>
            </a:r>
            <a:r>
              <a:rPr lang="en-GB" dirty="0" err="1"/>
              <a:t>contenção</a:t>
            </a:r>
            <a:r>
              <a:rPr lang="en-GB" dirty="0"/>
              <a:t> </a:t>
            </a:r>
            <a:r>
              <a:rPr lang="en-GB" dirty="0" err="1"/>
              <a:t>são</a:t>
            </a:r>
            <a:r>
              <a:rPr lang="en-GB" dirty="0"/>
              <a:t> </a:t>
            </a:r>
            <a:r>
              <a:rPr lang="en-GB" dirty="0" err="1"/>
              <a:t>usados</a:t>
            </a:r>
            <a:r>
              <a:rPr lang="en-GB" dirty="0"/>
              <a:t>? - 1 </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2"/>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200"/>
              <a:buNone/>
            </a:pPr>
            <a:endParaRPr/>
          </a:p>
          <a:p>
            <a:pPr marL="0" lvl="0" indent="0" algn="l" rtl="0">
              <a:lnSpc>
                <a:spcPct val="100000"/>
              </a:lnSpc>
              <a:spcBef>
                <a:spcPts val="1200"/>
              </a:spcBef>
              <a:spcAft>
                <a:spcPts val="0"/>
              </a:spcAft>
              <a:buSzPts val="2200"/>
              <a:buNone/>
            </a:pPr>
            <a:endParaRPr/>
          </a:p>
          <a:p>
            <a:pPr marL="0" lvl="0" indent="0" algn="l" rtl="0">
              <a:lnSpc>
                <a:spcPct val="100000"/>
              </a:lnSpc>
              <a:spcBef>
                <a:spcPts val="1200"/>
              </a:spcBef>
              <a:spcAft>
                <a:spcPts val="0"/>
              </a:spcAft>
              <a:buSzPts val="2200"/>
              <a:buNone/>
            </a:pPr>
            <a:endParaRPr/>
          </a:p>
          <a:p>
            <a:pPr marL="0" lvl="0" indent="0" algn="ctr" rtl="0">
              <a:lnSpc>
                <a:spcPct val="100000"/>
              </a:lnSpc>
              <a:spcBef>
                <a:spcPts val="1200"/>
              </a:spcBef>
              <a:spcAft>
                <a:spcPts val="0"/>
              </a:spcAft>
              <a:buSzPts val="2500"/>
              <a:buNone/>
            </a:pPr>
            <a:r>
              <a:rPr lang="en-GB" sz="2500" b="1" i="1"/>
              <a:t>Por que você acha que o isolamento e a contenção são amplamente praticados?</a:t>
            </a:r>
            <a:endParaRPr sz="2500" b="1" i="1"/>
          </a:p>
          <a:p>
            <a:pPr marL="0" lvl="0" indent="0" algn="l" rtl="0">
              <a:lnSpc>
                <a:spcPct val="100000"/>
              </a:lnSpc>
              <a:spcBef>
                <a:spcPts val="1200"/>
              </a:spcBef>
              <a:spcAft>
                <a:spcPts val="0"/>
              </a:spcAft>
              <a:buSzPts val="2200"/>
              <a:buNone/>
            </a:pPr>
            <a:r>
              <a:rPr lang="en-GB"/>
              <a:t> </a:t>
            </a:r>
            <a:endParaRPr/>
          </a:p>
          <a:p>
            <a:pPr marL="285750" lvl="0" indent="-146050" algn="l" rtl="0">
              <a:lnSpc>
                <a:spcPct val="100000"/>
              </a:lnSpc>
              <a:spcBef>
                <a:spcPts val="1200"/>
              </a:spcBef>
              <a:spcAft>
                <a:spcPts val="0"/>
              </a:spcAft>
              <a:buSzPts val="2200"/>
              <a:buNone/>
            </a:pPr>
            <a:endParaRPr/>
          </a:p>
        </p:txBody>
      </p:sp>
      <p:sp>
        <p:nvSpPr>
          <p:cNvPr id="319" name="Google Shape;319;p32"/>
          <p:cNvSpPr txBox="1">
            <a:spLocks noGrp="1"/>
          </p:cNvSpPr>
          <p:nvPr>
            <p:ph type="title"/>
          </p:nvPr>
        </p:nvSpPr>
        <p:spPr>
          <a:xfrm>
            <a:off x="207278" y="414812"/>
            <a:ext cx="1198472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Quando e </a:t>
            </a:r>
            <a:r>
              <a:rPr lang="en-GB" dirty="0" err="1"/>
              <a:t>por</a:t>
            </a:r>
            <a:r>
              <a:rPr lang="en-GB" dirty="0"/>
              <a:t> que o </a:t>
            </a:r>
            <a:r>
              <a:rPr lang="en-GB" dirty="0" err="1"/>
              <a:t>isolamento</a:t>
            </a:r>
            <a:r>
              <a:rPr lang="en-GB" dirty="0"/>
              <a:t> e a </a:t>
            </a:r>
            <a:r>
              <a:rPr lang="en-GB" dirty="0" err="1"/>
              <a:t>contenção</a:t>
            </a:r>
            <a:r>
              <a:rPr lang="en-GB" dirty="0"/>
              <a:t> </a:t>
            </a:r>
            <a:r>
              <a:rPr lang="en-GB" dirty="0" err="1"/>
              <a:t>são</a:t>
            </a:r>
            <a:r>
              <a:rPr lang="en-GB" dirty="0"/>
              <a:t> </a:t>
            </a:r>
            <a:r>
              <a:rPr lang="en-GB" dirty="0" err="1"/>
              <a:t>usados</a:t>
            </a:r>
            <a:r>
              <a:rPr lang="en-GB" dirty="0"/>
              <a:t>? - 2</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3"/>
          <p:cNvSpPr txBox="1">
            <a:spLocks noGrp="1"/>
          </p:cNvSpPr>
          <p:nvPr>
            <p:ph type="body" idx="1"/>
          </p:nvPr>
        </p:nvSpPr>
        <p:spPr>
          <a:xfrm>
            <a:off x="508806" y="1818610"/>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Parar </a:t>
            </a:r>
            <a:r>
              <a:rPr lang="en-GB" dirty="0" err="1"/>
              <a:t>danos</a:t>
            </a:r>
            <a:r>
              <a:rPr lang="en-GB" dirty="0"/>
              <a:t> </a:t>
            </a:r>
            <a:r>
              <a:rPr lang="en-GB" dirty="0" err="1"/>
              <a:t>ou</a:t>
            </a:r>
            <a:r>
              <a:rPr lang="en-GB" dirty="0"/>
              <a:t> </a:t>
            </a:r>
            <a:r>
              <a:rPr lang="en-GB" dirty="0" err="1"/>
              <a:t>perigos</a:t>
            </a:r>
            <a:r>
              <a:rPr lang="en-GB" dirty="0"/>
              <a:t> (reais </a:t>
            </a:r>
            <a:r>
              <a:rPr lang="en-GB" dirty="0" err="1"/>
              <a:t>ou</a:t>
            </a:r>
            <a:r>
              <a:rPr lang="en-GB" dirty="0"/>
              <a:t> </a:t>
            </a:r>
            <a:r>
              <a:rPr lang="en-GB" dirty="0" err="1"/>
              <a:t>percebidos</a:t>
            </a:r>
            <a:r>
              <a:rPr lang="en-GB" dirty="0"/>
              <a:t>)</a:t>
            </a:r>
            <a:endParaRPr dirty="0"/>
          </a:p>
        </p:txBody>
      </p:sp>
      <p:sp>
        <p:nvSpPr>
          <p:cNvPr id="326" name="Google Shape;326;p33"/>
          <p:cNvSpPr txBox="1">
            <a:spLocks noGrp="1"/>
          </p:cNvSpPr>
          <p:nvPr>
            <p:ph type="body" idx="2"/>
          </p:nvPr>
        </p:nvSpPr>
        <p:spPr>
          <a:xfrm>
            <a:off x="508794" y="2438322"/>
            <a:ext cx="11174412" cy="2241069"/>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Impedir</a:t>
            </a:r>
            <a:r>
              <a:rPr lang="en-GB" sz="2000" dirty="0"/>
              <a:t> que as pessoas se </a:t>
            </a:r>
            <a:r>
              <a:rPr lang="en-GB" sz="2000" dirty="0" err="1"/>
              <a:t>machuquem</a:t>
            </a:r>
            <a:r>
              <a:rPr lang="en-GB" sz="2000" dirty="0"/>
              <a:t> ou </a:t>
            </a:r>
            <a:r>
              <a:rPr lang="en-GB" sz="2000" dirty="0" err="1"/>
              <a:t>mantê</a:t>
            </a:r>
            <a:r>
              <a:rPr lang="en-GB" sz="2000" dirty="0"/>
              <a:t>-las em </a:t>
            </a:r>
            <a:r>
              <a:rPr lang="en-GB" sz="2000" dirty="0" err="1"/>
              <a:t>segurança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Para </a:t>
            </a:r>
            <a:r>
              <a:rPr lang="en-GB" sz="2000" dirty="0" err="1"/>
              <a:t>impedir</a:t>
            </a:r>
            <a:r>
              <a:rPr lang="en-GB" sz="2000" dirty="0"/>
              <a:t> que as pessoas </a:t>
            </a:r>
            <a:r>
              <a:rPr lang="en-GB" sz="2000" dirty="0" err="1"/>
              <a:t>machuquem</a:t>
            </a:r>
            <a:r>
              <a:rPr lang="en-GB" sz="2000" dirty="0"/>
              <a:t> </a:t>
            </a:r>
            <a:r>
              <a:rPr lang="en-GB" sz="2000" dirty="0" err="1"/>
              <a:t>outras</a:t>
            </a:r>
            <a:r>
              <a:rPr lang="en-GB" sz="2000" dirty="0"/>
              <a:t> pessoas. </a:t>
            </a:r>
            <a:endParaRPr sz="2000" dirty="0"/>
          </a:p>
          <a:p>
            <a:pPr marL="285750" lvl="0" indent="-285750" algn="just" rtl="0">
              <a:lnSpc>
                <a:spcPct val="100000"/>
              </a:lnSpc>
              <a:spcBef>
                <a:spcPts val="600"/>
              </a:spcBef>
              <a:spcAft>
                <a:spcPts val="0"/>
              </a:spcAft>
              <a:buSzPts val="2200"/>
              <a:buChar char="•"/>
            </a:pPr>
            <a:r>
              <a:rPr lang="en-GB" sz="2000" dirty="0" err="1"/>
              <a:t>Eliminar</a:t>
            </a:r>
            <a:r>
              <a:rPr lang="en-GB" sz="2000" dirty="0"/>
              <a:t> o </a:t>
            </a:r>
            <a:r>
              <a:rPr lang="en-GB" sz="2000" dirty="0" err="1"/>
              <a:t>isolamento</a:t>
            </a:r>
            <a:r>
              <a:rPr lang="en-GB" sz="2000" dirty="0"/>
              <a:t> e a </a:t>
            </a:r>
            <a:r>
              <a:rPr lang="en-GB" sz="2000" dirty="0" err="1"/>
              <a:t>contenção</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err="1"/>
              <a:t>não</a:t>
            </a:r>
            <a:r>
              <a:rPr lang="en-GB" sz="2000" dirty="0"/>
              <a:t> </a:t>
            </a:r>
            <a:r>
              <a:rPr lang="en-GB" sz="2000" dirty="0" err="1"/>
              <a:t>significa</a:t>
            </a:r>
            <a:r>
              <a:rPr lang="en-GB" sz="2000" dirty="0"/>
              <a:t> que uma pessoa </a:t>
            </a:r>
            <a:r>
              <a:rPr lang="en-GB" sz="2000" dirty="0" err="1"/>
              <a:t>não</a:t>
            </a:r>
            <a:r>
              <a:rPr lang="en-GB" sz="2000" dirty="0"/>
              <a:t> deva ser </a:t>
            </a:r>
            <a:r>
              <a:rPr lang="en-GB" sz="2000" dirty="0" err="1"/>
              <a:t>impedida</a:t>
            </a:r>
            <a:r>
              <a:rPr lang="en-GB" sz="2000" dirty="0"/>
              <a:t> de se </a:t>
            </a:r>
            <a:r>
              <a:rPr lang="en-GB" sz="2000" dirty="0" err="1"/>
              <a:t>machucar</a:t>
            </a:r>
            <a:r>
              <a:rPr lang="en-GB" sz="2000" dirty="0"/>
              <a:t> ou </a:t>
            </a:r>
            <a:r>
              <a:rPr lang="en-GB" sz="2000" dirty="0" err="1"/>
              <a:t>machucar</a:t>
            </a:r>
            <a:r>
              <a:rPr lang="en-GB" sz="2000" dirty="0"/>
              <a:t> </a:t>
            </a:r>
            <a:r>
              <a:rPr lang="en-GB" sz="2000" dirty="0" err="1"/>
              <a:t>outras</a:t>
            </a:r>
            <a:r>
              <a:rPr lang="en-GB" sz="2000" dirty="0"/>
              <a:t> pessoas. </a:t>
            </a:r>
            <a:endParaRPr sz="2000" dirty="0"/>
          </a:p>
          <a:p>
            <a:pPr marL="815975" lvl="3" indent="-285750" algn="just" rtl="0">
              <a:lnSpc>
                <a:spcPct val="100000"/>
              </a:lnSpc>
              <a:spcBef>
                <a:spcPts val="600"/>
              </a:spcBef>
              <a:spcAft>
                <a:spcPts val="0"/>
              </a:spcAft>
              <a:buSzPts val="2200"/>
              <a:buChar char="•"/>
            </a:pPr>
            <a:r>
              <a:rPr lang="en-GB" sz="2000" dirty="0" err="1"/>
              <a:t>significa</a:t>
            </a:r>
            <a:r>
              <a:rPr lang="en-GB" sz="2000" dirty="0"/>
              <a:t> que </a:t>
            </a:r>
            <a:r>
              <a:rPr lang="en-GB" sz="2000" dirty="0" err="1"/>
              <a:t>qualquer</a:t>
            </a:r>
            <a:r>
              <a:rPr lang="en-GB" sz="2000" dirty="0"/>
              <a:t> </a:t>
            </a:r>
            <a:r>
              <a:rPr lang="en-GB" sz="2000" dirty="0" err="1"/>
              <a:t>resposta</a:t>
            </a:r>
            <a:r>
              <a:rPr lang="en-GB" sz="2000" dirty="0"/>
              <a:t> </a:t>
            </a:r>
            <a:r>
              <a:rPr lang="en-GB" sz="2000" dirty="0" err="1"/>
              <a:t>desse</a:t>
            </a:r>
            <a:r>
              <a:rPr lang="en-GB" sz="2000" dirty="0"/>
              <a:t> </a:t>
            </a:r>
            <a:r>
              <a:rPr lang="en-GB" sz="2000" dirty="0" err="1"/>
              <a:t>tipo</a:t>
            </a:r>
            <a:r>
              <a:rPr lang="en-GB" sz="2000" dirty="0"/>
              <a:t> </a:t>
            </a:r>
            <a:r>
              <a:rPr lang="en-GB" sz="2000" dirty="0" err="1"/>
              <a:t>deve</a:t>
            </a:r>
            <a:r>
              <a:rPr lang="en-GB" sz="2000" dirty="0"/>
              <a:t> ser dada da mesma forma que a uma pessoa que </a:t>
            </a:r>
            <a:r>
              <a:rPr lang="en-GB" sz="2000" dirty="0" err="1"/>
              <a:t>não</a:t>
            </a:r>
            <a:r>
              <a:rPr lang="en-GB" sz="2000" dirty="0"/>
              <a:t> tem uma </a:t>
            </a:r>
            <a:r>
              <a:rPr lang="en-GB" sz="2000" dirty="0" err="1"/>
              <a:t>deficiência</a:t>
            </a:r>
            <a:r>
              <a:rPr lang="en-GB" sz="2000" dirty="0"/>
              <a:t> </a:t>
            </a:r>
            <a:r>
              <a:rPr lang="en-GB" sz="2000" dirty="0" err="1"/>
              <a:t>psicossocial</a:t>
            </a:r>
            <a:r>
              <a:rPr lang="en-GB" sz="2000" dirty="0"/>
              <a:t>, </a:t>
            </a:r>
            <a:r>
              <a:rPr lang="en-GB" sz="2000" dirty="0" err="1"/>
              <a:t>intelectual</a:t>
            </a:r>
            <a:r>
              <a:rPr lang="en-GB" sz="2000" dirty="0"/>
              <a:t> ou </a:t>
            </a:r>
            <a:r>
              <a:rPr lang="en-GB" sz="2000" dirty="0" err="1"/>
              <a:t>cognitiva</a:t>
            </a:r>
            <a:r>
              <a:rPr lang="en-GB" sz="2000" dirty="0"/>
              <a:t>. </a:t>
            </a:r>
            <a:endParaRPr sz="2000" dirty="0"/>
          </a:p>
          <a:p>
            <a:pPr marL="285750" lvl="0" indent="-146050" algn="l" rtl="0">
              <a:lnSpc>
                <a:spcPct val="100000"/>
              </a:lnSpc>
              <a:spcBef>
                <a:spcPts val="1200"/>
              </a:spcBef>
              <a:spcAft>
                <a:spcPts val="0"/>
              </a:spcAft>
              <a:buSzPts val="2200"/>
              <a:buNone/>
            </a:pPr>
            <a:endParaRPr dirty="0"/>
          </a:p>
        </p:txBody>
      </p:sp>
      <p:sp>
        <p:nvSpPr>
          <p:cNvPr id="327" name="Google Shape;327;p33"/>
          <p:cNvSpPr txBox="1">
            <a:spLocks noGrp="1"/>
          </p:cNvSpPr>
          <p:nvPr>
            <p:ph type="title"/>
          </p:nvPr>
        </p:nvSpPr>
        <p:spPr>
          <a:xfrm>
            <a:off x="189154" y="392112"/>
            <a:ext cx="1130615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Quando e </a:t>
            </a:r>
            <a:r>
              <a:rPr lang="en-GB" dirty="0" err="1"/>
              <a:t>por</a:t>
            </a:r>
            <a:r>
              <a:rPr lang="en-GB" dirty="0"/>
              <a:t> que o </a:t>
            </a:r>
            <a:r>
              <a:rPr lang="en-GB" dirty="0" err="1"/>
              <a:t>isolamento</a:t>
            </a:r>
            <a:r>
              <a:rPr lang="en-GB" dirty="0"/>
              <a:t> e a </a:t>
            </a:r>
            <a:r>
              <a:rPr lang="en-GB" dirty="0" err="1"/>
              <a:t>contenção</a:t>
            </a:r>
            <a:r>
              <a:rPr lang="en-GB" dirty="0"/>
              <a:t> </a:t>
            </a:r>
            <a:r>
              <a:rPr lang="en-GB" dirty="0" err="1"/>
              <a:t>são</a:t>
            </a:r>
            <a:r>
              <a:rPr lang="en-GB" dirty="0"/>
              <a:t> </a:t>
            </a:r>
            <a:r>
              <a:rPr lang="en-GB" dirty="0" err="1"/>
              <a:t>usados</a:t>
            </a:r>
            <a:r>
              <a:rPr lang="en-GB" dirty="0"/>
              <a:t>? - 3</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4"/>
          <p:cNvSpPr txBox="1">
            <a:spLocks noGrp="1"/>
          </p:cNvSpPr>
          <p:nvPr>
            <p:ph type="body" idx="2"/>
          </p:nvPr>
        </p:nvSpPr>
        <p:spPr>
          <a:xfrm>
            <a:off x="508794" y="2568065"/>
            <a:ext cx="11174412" cy="1721869"/>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É importante que </a:t>
            </a:r>
            <a:r>
              <a:rPr lang="en-GB" sz="2000" dirty="0" err="1"/>
              <a:t>os</a:t>
            </a:r>
            <a:r>
              <a:rPr lang="en-GB" sz="2000" dirty="0"/>
              <a:t> </a:t>
            </a:r>
            <a:r>
              <a:rPr lang="en-GB" sz="2000" dirty="0" err="1"/>
              <a:t>funcionários</a:t>
            </a:r>
            <a:r>
              <a:rPr lang="en-GB" sz="2000" dirty="0"/>
              <a:t> do </a:t>
            </a:r>
            <a:r>
              <a:rPr lang="en-GB" sz="2000" dirty="0" err="1"/>
              <a:t>serviço</a:t>
            </a:r>
            <a:r>
              <a:rPr lang="en-GB" sz="2000" dirty="0"/>
              <a:t> </a:t>
            </a:r>
            <a:r>
              <a:rPr lang="en-GB" sz="2000" dirty="0" err="1"/>
              <a:t>reconheçam</a:t>
            </a:r>
            <a:r>
              <a:rPr lang="en-GB" sz="2000" dirty="0"/>
              <a:t> que </a:t>
            </a:r>
            <a:r>
              <a:rPr lang="en-GB" sz="2000" dirty="0" err="1"/>
              <a:t>não</a:t>
            </a:r>
            <a:r>
              <a:rPr lang="en-GB" sz="2000" dirty="0"/>
              <a:t> </a:t>
            </a:r>
            <a:r>
              <a:rPr lang="en-GB" sz="2000" dirty="0" err="1"/>
              <a:t>podem</a:t>
            </a:r>
            <a:r>
              <a:rPr lang="en-GB" sz="2000" dirty="0"/>
              <a:t> </a:t>
            </a:r>
            <a:r>
              <a:rPr lang="en-GB" sz="2000" dirty="0" err="1"/>
              <a:t>controlar</a:t>
            </a:r>
            <a:r>
              <a:rPr lang="en-GB" sz="2000" dirty="0"/>
              <a:t> </a:t>
            </a:r>
            <a:r>
              <a:rPr lang="en-GB" sz="2000" dirty="0" err="1"/>
              <a:t>tudo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Às</a:t>
            </a:r>
            <a:r>
              <a:rPr lang="en-GB" sz="2000" dirty="0"/>
              <a:t> </a:t>
            </a:r>
            <a:r>
              <a:rPr lang="en-GB" sz="2000" dirty="0" err="1"/>
              <a:t>vezes</a:t>
            </a:r>
            <a:r>
              <a:rPr lang="en-GB" sz="2000" dirty="0"/>
              <a:t>, </a:t>
            </a:r>
            <a:r>
              <a:rPr lang="en-GB" sz="2000" dirty="0" err="1"/>
              <a:t>eles</a:t>
            </a:r>
            <a:r>
              <a:rPr lang="en-GB" sz="2000" dirty="0"/>
              <a:t> </a:t>
            </a:r>
            <a:r>
              <a:rPr lang="en-GB" sz="2000" dirty="0" err="1"/>
              <a:t>podem</a:t>
            </a:r>
            <a:r>
              <a:rPr lang="en-GB" sz="2000" dirty="0"/>
              <a:t> </a:t>
            </a:r>
            <a:r>
              <a:rPr lang="en-GB" sz="2000" dirty="0" err="1"/>
              <a:t>estar</a:t>
            </a:r>
            <a:r>
              <a:rPr lang="en-GB" sz="2000" dirty="0"/>
              <a:t> </a:t>
            </a:r>
            <a:r>
              <a:rPr lang="en-GB" sz="2000" dirty="0" err="1"/>
              <a:t>tão</a:t>
            </a:r>
            <a:r>
              <a:rPr lang="en-GB" sz="2000" dirty="0"/>
              <a:t> </a:t>
            </a:r>
            <a:r>
              <a:rPr lang="en-GB" sz="2000" dirty="0" err="1"/>
              <a:t>preocupados</a:t>
            </a:r>
            <a:r>
              <a:rPr lang="en-GB" sz="2000" dirty="0"/>
              <a:t> com o </a:t>
            </a:r>
            <a:r>
              <a:rPr lang="en-GB" sz="2000" dirty="0" err="1"/>
              <a:t>bem-estar</a:t>
            </a:r>
            <a:r>
              <a:rPr lang="en-GB" sz="2000" dirty="0"/>
              <a:t> das pessoas que </a:t>
            </a:r>
            <a:r>
              <a:rPr lang="en-GB" sz="2000" dirty="0" err="1"/>
              <a:t>utilizam</a:t>
            </a:r>
            <a:r>
              <a:rPr lang="en-GB" sz="2000" dirty="0"/>
              <a:t> o </a:t>
            </a:r>
            <a:r>
              <a:rPr lang="en-GB" sz="2000" dirty="0" err="1"/>
              <a:t>serviço</a:t>
            </a:r>
            <a:r>
              <a:rPr lang="en-GB" sz="2000" dirty="0"/>
              <a:t> que </a:t>
            </a:r>
            <a:r>
              <a:rPr lang="en-GB" sz="2000" dirty="0" err="1"/>
              <a:t>agem</a:t>
            </a:r>
            <a:r>
              <a:rPr lang="en-GB" sz="2000" dirty="0"/>
              <a:t> de forma </a:t>
            </a:r>
            <a:r>
              <a:rPr lang="en-GB" sz="2000" dirty="0" err="1"/>
              <a:t>extremamente</a:t>
            </a:r>
            <a:r>
              <a:rPr lang="en-GB" sz="2000" dirty="0"/>
              <a:t> </a:t>
            </a:r>
            <a:r>
              <a:rPr lang="en-GB" sz="2000" dirty="0" err="1"/>
              <a:t>restritiva</a:t>
            </a:r>
            <a:r>
              <a:rPr lang="en-GB" sz="2000" dirty="0"/>
              <a:t> e </a:t>
            </a:r>
            <a:r>
              <a:rPr lang="en-GB" sz="2000" dirty="0" err="1"/>
              <a:t>coerciva</a:t>
            </a:r>
            <a:r>
              <a:rPr lang="en-GB" sz="2000" dirty="0"/>
              <a:t> e, em </a:t>
            </a:r>
            <a:r>
              <a:rPr lang="en-GB" sz="2000" dirty="0" err="1"/>
              <a:t>última</a:t>
            </a:r>
            <a:r>
              <a:rPr lang="en-GB" sz="2000" dirty="0"/>
              <a:t> </a:t>
            </a:r>
            <a:r>
              <a:rPr lang="en-GB" sz="2000" dirty="0" err="1"/>
              <a:t>análise</a:t>
            </a:r>
            <a:r>
              <a:rPr lang="en-GB" sz="2000" dirty="0"/>
              <a:t>, prejudicial e </a:t>
            </a:r>
            <a:r>
              <a:rPr lang="en-GB" sz="2000" dirty="0" err="1"/>
              <a:t>contraproducente</a:t>
            </a:r>
            <a:r>
              <a:rPr lang="en-GB" sz="2000" dirty="0"/>
              <a:t>.</a:t>
            </a:r>
            <a:endParaRPr sz="2000" dirty="0"/>
          </a:p>
        </p:txBody>
      </p:sp>
      <p:sp>
        <p:nvSpPr>
          <p:cNvPr id="334" name="Google Shape;334;p34"/>
          <p:cNvSpPr txBox="1">
            <a:spLocks noGrp="1"/>
          </p:cNvSpPr>
          <p:nvPr>
            <p:ph type="title"/>
          </p:nvPr>
        </p:nvSpPr>
        <p:spPr>
          <a:xfrm>
            <a:off x="417754" y="506412"/>
            <a:ext cx="1126545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Quando e </a:t>
            </a:r>
            <a:r>
              <a:rPr lang="en-GB" dirty="0" err="1"/>
              <a:t>por</a:t>
            </a:r>
            <a:r>
              <a:rPr lang="en-GB" dirty="0"/>
              <a:t> que o </a:t>
            </a:r>
            <a:r>
              <a:rPr lang="en-GB" dirty="0" err="1"/>
              <a:t>isolamento</a:t>
            </a:r>
            <a:r>
              <a:rPr lang="en-GB" dirty="0"/>
              <a:t> e a </a:t>
            </a:r>
            <a:r>
              <a:rPr lang="en-GB" dirty="0" err="1"/>
              <a:t>contenção</a:t>
            </a:r>
            <a:r>
              <a:rPr lang="en-GB" dirty="0"/>
              <a:t> </a:t>
            </a:r>
            <a:r>
              <a:rPr lang="en-GB" dirty="0" err="1"/>
              <a:t>são</a:t>
            </a:r>
            <a:r>
              <a:rPr lang="en-GB" dirty="0"/>
              <a:t> </a:t>
            </a:r>
            <a:r>
              <a:rPr lang="en-GB" dirty="0" err="1"/>
              <a:t>usados</a:t>
            </a:r>
            <a:r>
              <a:rPr lang="en-GB" dirty="0"/>
              <a:t>? - 4</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5"/>
          <p:cNvSpPr txBox="1">
            <a:spLocks noGrp="1"/>
          </p:cNvSpPr>
          <p:nvPr>
            <p:ph type="body" idx="1"/>
          </p:nvPr>
        </p:nvSpPr>
        <p:spPr>
          <a:xfrm>
            <a:off x="507207" y="1904467"/>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Devido a </a:t>
            </a:r>
            <a:r>
              <a:rPr lang="en-GB" dirty="0" err="1"/>
              <a:t>políticas</a:t>
            </a:r>
            <a:r>
              <a:rPr lang="en-GB" dirty="0"/>
              <a:t>, </a:t>
            </a:r>
            <a:r>
              <a:rPr lang="en-GB" dirty="0" err="1"/>
              <a:t>práticas</a:t>
            </a:r>
            <a:r>
              <a:rPr lang="en-GB" dirty="0"/>
              <a:t> e </a:t>
            </a:r>
            <a:r>
              <a:rPr lang="en-GB" dirty="0" err="1"/>
              <a:t>recursos</a:t>
            </a:r>
            <a:r>
              <a:rPr lang="en-GB" dirty="0"/>
              <a:t> </a:t>
            </a:r>
            <a:r>
              <a:rPr lang="en-GB" dirty="0" err="1"/>
              <a:t>inadequados</a:t>
            </a:r>
            <a:r>
              <a:rPr lang="en-GB" dirty="0"/>
              <a:t> dos </a:t>
            </a:r>
            <a:r>
              <a:rPr lang="en-GB" dirty="0" err="1"/>
              <a:t>serviços</a:t>
            </a:r>
            <a:endParaRPr dirty="0"/>
          </a:p>
        </p:txBody>
      </p:sp>
      <p:sp>
        <p:nvSpPr>
          <p:cNvPr id="341" name="Google Shape;341;p35"/>
          <p:cNvSpPr txBox="1">
            <a:spLocks noGrp="1"/>
          </p:cNvSpPr>
          <p:nvPr>
            <p:ph type="body" idx="2"/>
          </p:nvPr>
        </p:nvSpPr>
        <p:spPr>
          <a:xfrm>
            <a:off x="508794" y="2544716"/>
            <a:ext cx="11174412" cy="3014873"/>
          </a:xfrm>
          <a:prstGeom prst="rect">
            <a:avLst/>
          </a:prstGeom>
          <a:noFill/>
          <a:ln>
            <a:noFill/>
          </a:ln>
        </p:spPr>
        <p:txBody>
          <a:bodyPr spcFirstLastPara="1" wrap="square" lIns="91425" tIns="45700" rIns="91425" bIns="45700" anchor="t" anchorCtr="0">
            <a:noAutofit/>
          </a:bodyPr>
          <a:lstStyle/>
          <a:p>
            <a:pPr marL="444500" lvl="1" indent="-285750" algn="just" rtl="0">
              <a:lnSpc>
                <a:spcPct val="100000"/>
              </a:lnSpc>
              <a:spcBef>
                <a:spcPts val="600"/>
              </a:spcBef>
              <a:spcAft>
                <a:spcPts val="0"/>
              </a:spcAft>
              <a:buSzPts val="2000"/>
              <a:buChar char="•"/>
            </a:pPr>
            <a:r>
              <a:rPr lang="en-GB" dirty="0" err="1"/>
              <a:t>Políticas</a:t>
            </a:r>
            <a:r>
              <a:rPr lang="en-GB" dirty="0"/>
              <a:t>: As </a:t>
            </a:r>
            <a:r>
              <a:rPr lang="en-GB" dirty="0" err="1"/>
              <a:t>políticas</a:t>
            </a:r>
            <a:r>
              <a:rPr lang="en-GB" dirty="0"/>
              <a:t> de </a:t>
            </a:r>
            <a:r>
              <a:rPr lang="en-GB" dirty="0" err="1"/>
              <a:t>nível</a:t>
            </a:r>
            <a:r>
              <a:rPr lang="en-GB" dirty="0"/>
              <a:t> de </a:t>
            </a:r>
            <a:r>
              <a:rPr lang="en-GB" dirty="0" err="1"/>
              <a:t>serviço</a:t>
            </a:r>
            <a:r>
              <a:rPr lang="en-GB" dirty="0"/>
              <a:t> </a:t>
            </a:r>
            <a:r>
              <a:rPr lang="en-GB" dirty="0" err="1"/>
              <a:t>muitas</a:t>
            </a:r>
            <a:r>
              <a:rPr lang="en-GB" dirty="0"/>
              <a:t> </a:t>
            </a:r>
            <a:r>
              <a:rPr lang="en-GB" dirty="0" err="1"/>
              <a:t>vezes</a:t>
            </a:r>
            <a:r>
              <a:rPr lang="en-GB" dirty="0"/>
              <a:t> </a:t>
            </a:r>
            <a:r>
              <a:rPr lang="en-GB" dirty="0" err="1"/>
              <a:t>permitem</a:t>
            </a:r>
            <a:r>
              <a:rPr lang="en-GB" dirty="0"/>
              <a:t> o </a:t>
            </a:r>
            <a:r>
              <a:rPr lang="en-GB" dirty="0" err="1"/>
              <a:t>uso</a:t>
            </a:r>
            <a:r>
              <a:rPr lang="en-GB" dirty="0"/>
              <a:t> de </a:t>
            </a:r>
            <a:r>
              <a:rPr lang="en-GB" dirty="0" err="1"/>
              <a:t>isolamento</a:t>
            </a:r>
            <a:r>
              <a:rPr lang="en-GB" dirty="0"/>
              <a:t> e </a:t>
            </a:r>
            <a:r>
              <a:rPr lang="en-GB" dirty="0" err="1"/>
              <a:t>contenção</a:t>
            </a:r>
            <a:r>
              <a:rPr lang="en-GB" dirty="0"/>
              <a:t>.</a:t>
            </a:r>
            <a:endParaRPr dirty="0"/>
          </a:p>
          <a:p>
            <a:pPr marL="444500" lvl="1" indent="-285750" algn="just" rtl="0">
              <a:lnSpc>
                <a:spcPct val="100000"/>
              </a:lnSpc>
              <a:spcBef>
                <a:spcPts val="600"/>
              </a:spcBef>
              <a:spcAft>
                <a:spcPts val="0"/>
              </a:spcAft>
              <a:buSzPts val="2000"/>
              <a:buChar char="•"/>
            </a:pPr>
            <a:r>
              <a:rPr lang="en-GB" dirty="0" err="1"/>
              <a:t>Pessoal</a:t>
            </a:r>
            <a:r>
              <a:rPr lang="en-GB" dirty="0"/>
              <a:t>: A </a:t>
            </a:r>
            <a:r>
              <a:rPr lang="en-GB" dirty="0" err="1"/>
              <a:t>falta</a:t>
            </a:r>
            <a:r>
              <a:rPr lang="en-GB" dirty="0"/>
              <a:t> de </a:t>
            </a:r>
            <a:r>
              <a:rPr lang="en-GB" dirty="0" err="1"/>
              <a:t>pessoal</a:t>
            </a:r>
            <a:r>
              <a:rPr lang="en-GB" dirty="0"/>
              <a:t> </a:t>
            </a:r>
            <a:r>
              <a:rPr lang="en-GB" dirty="0" err="1"/>
              <a:t>pode</a:t>
            </a:r>
            <a:r>
              <a:rPr lang="en-GB" dirty="0"/>
              <a:t> fazer com que </a:t>
            </a:r>
            <a:r>
              <a:rPr lang="en-GB" dirty="0" err="1"/>
              <a:t>os</a:t>
            </a:r>
            <a:r>
              <a:rPr lang="en-GB" dirty="0"/>
              <a:t> </a:t>
            </a:r>
            <a:r>
              <a:rPr lang="en-GB" dirty="0" err="1"/>
              <a:t>funcionários</a:t>
            </a:r>
            <a:r>
              <a:rPr lang="en-GB" dirty="0"/>
              <a:t> </a:t>
            </a:r>
            <a:r>
              <a:rPr lang="en-GB" dirty="0" err="1"/>
              <a:t>recorram</a:t>
            </a:r>
            <a:r>
              <a:rPr lang="en-GB" dirty="0"/>
              <a:t> ao </a:t>
            </a:r>
            <a:r>
              <a:rPr lang="en-GB" dirty="0" err="1"/>
              <a:t>isolamento</a:t>
            </a:r>
            <a:r>
              <a:rPr lang="en-GB" dirty="0"/>
              <a:t> e/ou à </a:t>
            </a:r>
            <a:r>
              <a:rPr lang="en-GB" dirty="0" err="1"/>
              <a:t>contenção</a:t>
            </a:r>
            <a:r>
              <a:rPr lang="en-GB" dirty="0"/>
              <a:t> na </a:t>
            </a:r>
            <a:r>
              <a:rPr lang="en-GB" dirty="0" err="1"/>
              <a:t>tentativa</a:t>
            </a:r>
            <a:r>
              <a:rPr lang="en-GB" dirty="0"/>
              <a:t> de </a:t>
            </a:r>
            <a:r>
              <a:rPr lang="en-GB" dirty="0" err="1"/>
              <a:t>gerenciar</a:t>
            </a:r>
            <a:r>
              <a:rPr lang="en-GB" dirty="0"/>
              <a:t> seus </a:t>
            </a:r>
            <a:r>
              <a:rPr lang="en-GB" dirty="0" err="1"/>
              <a:t>serviços</a:t>
            </a:r>
            <a:r>
              <a:rPr lang="en-GB" dirty="0"/>
              <a:t>. </a:t>
            </a:r>
            <a:endParaRPr dirty="0"/>
          </a:p>
          <a:p>
            <a:pPr marL="444500" lvl="1" indent="-285750" algn="just" rtl="0">
              <a:lnSpc>
                <a:spcPct val="100000"/>
              </a:lnSpc>
              <a:spcBef>
                <a:spcPts val="600"/>
              </a:spcBef>
              <a:spcAft>
                <a:spcPts val="0"/>
              </a:spcAft>
              <a:buSzPts val="2000"/>
              <a:buChar char="•"/>
            </a:pPr>
            <a:r>
              <a:rPr lang="en-GB" dirty="0" err="1"/>
              <a:t>Pessoal</a:t>
            </a:r>
            <a:r>
              <a:rPr lang="en-GB" dirty="0"/>
              <a:t>: </a:t>
            </a:r>
            <a:r>
              <a:rPr lang="en-GB" dirty="0" err="1"/>
              <a:t>Os</a:t>
            </a:r>
            <a:r>
              <a:rPr lang="en-GB" dirty="0"/>
              <a:t> </a:t>
            </a:r>
            <a:r>
              <a:rPr lang="en-GB" dirty="0" err="1"/>
              <a:t>funcionários</a:t>
            </a:r>
            <a:r>
              <a:rPr lang="en-GB" dirty="0"/>
              <a:t> dos </a:t>
            </a:r>
            <a:r>
              <a:rPr lang="en-GB" dirty="0" err="1"/>
              <a:t>serviços</a:t>
            </a:r>
            <a:r>
              <a:rPr lang="en-GB" dirty="0"/>
              <a:t> </a:t>
            </a:r>
            <a:r>
              <a:rPr lang="en-GB" dirty="0" err="1"/>
              <a:t>utilizam</a:t>
            </a:r>
            <a:r>
              <a:rPr lang="en-GB" dirty="0"/>
              <a:t> o </a:t>
            </a:r>
            <a:r>
              <a:rPr lang="en-GB" dirty="0" err="1"/>
              <a:t>isolamento</a:t>
            </a:r>
            <a:r>
              <a:rPr lang="en-GB" dirty="0"/>
              <a:t> e a </a:t>
            </a:r>
            <a:r>
              <a:rPr lang="en-GB" dirty="0" err="1"/>
              <a:t>contenção</a:t>
            </a:r>
            <a:r>
              <a:rPr lang="en-GB" dirty="0"/>
              <a:t> para </a:t>
            </a:r>
            <a:r>
              <a:rPr lang="en-GB" dirty="0" err="1"/>
              <a:t>implementar</a:t>
            </a:r>
            <a:r>
              <a:rPr lang="en-GB" dirty="0"/>
              <a:t> </a:t>
            </a:r>
            <a:r>
              <a:rPr lang="en-GB" dirty="0" err="1"/>
              <a:t>regras</a:t>
            </a:r>
            <a:r>
              <a:rPr lang="en-GB" dirty="0"/>
              <a:t> e </a:t>
            </a:r>
            <a:r>
              <a:rPr lang="en-GB" dirty="0" err="1"/>
              <a:t>procedimentos</a:t>
            </a:r>
            <a:r>
              <a:rPr lang="en-GB" dirty="0"/>
              <a:t> </a:t>
            </a:r>
            <a:r>
              <a:rPr lang="en-GB" dirty="0" err="1"/>
              <a:t>rígidos</a:t>
            </a:r>
            <a:r>
              <a:rPr lang="en-GB" dirty="0"/>
              <a:t>.</a:t>
            </a:r>
            <a:endParaRPr dirty="0"/>
          </a:p>
          <a:p>
            <a:pPr marL="444500" lvl="1" indent="-285750" algn="just" rtl="0">
              <a:lnSpc>
                <a:spcPct val="100000"/>
              </a:lnSpc>
              <a:spcBef>
                <a:spcPts val="600"/>
              </a:spcBef>
              <a:spcAft>
                <a:spcPts val="0"/>
              </a:spcAft>
              <a:buSzPts val="2000"/>
              <a:buChar char="•"/>
            </a:pPr>
            <a:r>
              <a:rPr lang="en-GB" dirty="0" err="1"/>
              <a:t>Recursos</a:t>
            </a:r>
            <a:r>
              <a:rPr lang="en-GB" dirty="0"/>
              <a:t>: Pode haver </a:t>
            </a:r>
            <a:r>
              <a:rPr lang="en-GB" dirty="0" err="1"/>
              <a:t>recursos</a:t>
            </a:r>
            <a:r>
              <a:rPr lang="en-GB" dirty="0"/>
              <a:t> </a:t>
            </a:r>
            <a:r>
              <a:rPr lang="en-GB" dirty="0" err="1"/>
              <a:t>inadequados</a:t>
            </a:r>
            <a:r>
              <a:rPr lang="en-GB" dirty="0"/>
              <a:t> para </a:t>
            </a:r>
            <a:r>
              <a:rPr lang="en-GB" dirty="0" err="1"/>
              <a:t>apoiar</a:t>
            </a:r>
            <a:r>
              <a:rPr lang="en-GB" dirty="0"/>
              <a:t> </a:t>
            </a:r>
            <a:r>
              <a:rPr lang="en-GB" dirty="0" err="1"/>
              <a:t>os</a:t>
            </a:r>
            <a:r>
              <a:rPr lang="en-GB" dirty="0"/>
              <a:t> </a:t>
            </a:r>
            <a:r>
              <a:rPr lang="en-GB" dirty="0" err="1"/>
              <a:t>usuários</a:t>
            </a:r>
            <a:r>
              <a:rPr lang="en-GB" dirty="0"/>
              <a:t> do </a:t>
            </a:r>
            <a:r>
              <a:rPr lang="en-GB" dirty="0" err="1"/>
              <a:t>serviço</a:t>
            </a:r>
            <a:r>
              <a:rPr lang="en-GB" dirty="0"/>
              <a:t> e </a:t>
            </a:r>
            <a:r>
              <a:rPr lang="en-GB" dirty="0" err="1"/>
              <a:t>supervisionar</a:t>
            </a:r>
            <a:r>
              <a:rPr lang="en-GB" dirty="0"/>
              <a:t> </a:t>
            </a:r>
            <a:r>
              <a:rPr lang="en-GB" dirty="0" err="1"/>
              <a:t>os</a:t>
            </a:r>
            <a:r>
              <a:rPr lang="en-GB" dirty="0"/>
              <a:t> </a:t>
            </a:r>
            <a:r>
              <a:rPr lang="en-GB" dirty="0" err="1"/>
              <a:t>funcionários</a:t>
            </a:r>
            <a:r>
              <a:rPr lang="en-GB" dirty="0"/>
              <a:t>.</a:t>
            </a:r>
            <a:endParaRPr dirty="0"/>
          </a:p>
          <a:p>
            <a:pPr marL="444500" lvl="1" indent="-285750" algn="just" rtl="0">
              <a:lnSpc>
                <a:spcPct val="100000"/>
              </a:lnSpc>
              <a:spcBef>
                <a:spcPts val="600"/>
              </a:spcBef>
              <a:spcAft>
                <a:spcPts val="0"/>
              </a:spcAft>
              <a:buSzPts val="2000"/>
              <a:buChar char="•"/>
            </a:pPr>
            <a:r>
              <a:rPr lang="en-GB" dirty="0"/>
              <a:t>Cultura: Uma </a:t>
            </a:r>
            <a:r>
              <a:rPr lang="en-GB" dirty="0" err="1"/>
              <a:t>cultura</a:t>
            </a:r>
            <a:r>
              <a:rPr lang="en-GB" dirty="0"/>
              <a:t> de </a:t>
            </a:r>
            <a:r>
              <a:rPr lang="en-GB" dirty="0" err="1"/>
              <a:t>serviço</a:t>
            </a:r>
            <a:r>
              <a:rPr lang="en-GB" dirty="0"/>
              <a:t> </a:t>
            </a:r>
            <a:r>
              <a:rPr lang="en-GB" dirty="0" err="1"/>
              <a:t>negativa</a:t>
            </a:r>
            <a:r>
              <a:rPr lang="en-GB" dirty="0"/>
              <a:t> </a:t>
            </a:r>
            <a:r>
              <a:rPr lang="en-GB" dirty="0" err="1"/>
              <a:t>pode</a:t>
            </a:r>
            <a:r>
              <a:rPr lang="en-GB" dirty="0"/>
              <a:t> </a:t>
            </a:r>
            <a:r>
              <a:rPr lang="en-GB" dirty="0" err="1"/>
              <a:t>desumanizar</a:t>
            </a:r>
            <a:r>
              <a:rPr lang="en-GB" dirty="0"/>
              <a:t> as pessoas que </a:t>
            </a:r>
            <a:r>
              <a:rPr lang="en-GB" dirty="0" err="1"/>
              <a:t>utilizam</a:t>
            </a:r>
            <a:r>
              <a:rPr lang="en-GB" dirty="0"/>
              <a:t> o </a:t>
            </a:r>
            <a:r>
              <a:rPr lang="en-GB" dirty="0" err="1"/>
              <a:t>serviço</a:t>
            </a:r>
            <a:r>
              <a:rPr lang="en-GB" dirty="0"/>
              <a:t>.</a:t>
            </a:r>
            <a:endParaRPr dirty="0"/>
          </a:p>
          <a:p>
            <a:pPr marL="285750" lvl="0" indent="-146050" algn="l" rtl="0">
              <a:lnSpc>
                <a:spcPct val="100000"/>
              </a:lnSpc>
              <a:spcBef>
                <a:spcPts val="1200"/>
              </a:spcBef>
              <a:spcAft>
                <a:spcPts val="0"/>
              </a:spcAft>
              <a:buSzPts val="2200"/>
              <a:buNone/>
            </a:pPr>
            <a:endParaRPr dirty="0"/>
          </a:p>
        </p:txBody>
      </p:sp>
      <p:sp>
        <p:nvSpPr>
          <p:cNvPr id="342" name="Google Shape;342;p35"/>
          <p:cNvSpPr txBox="1">
            <a:spLocks noGrp="1"/>
          </p:cNvSpPr>
          <p:nvPr>
            <p:ph type="title"/>
          </p:nvPr>
        </p:nvSpPr>
        <p:spPr>
          <a:xfrm>
            <a:off x="417754" y="506412"/>
            <a:ext cx="11263853"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Quando e </a:t>
            </a:r>
            <a:r>
              <a:rPr lang="en-GB" dirty="0" err="1"/>
              <a:t>por</a:t>
            </a:r>
            <a:r>
              <a:rPr lang="en-GB" dirty="0"/>
              <a:t> que o </a:t>
            </a:r>
            <a:r>
              <a:rPr lang="en-GB" dirty="0" err="1"/>
              <a:t>isolamento</a:t>
            </a:r>
            <a:r>
              <a:rPr lang="en-GB" dirty="0"/>
              <a:t> e a </a:t>
            </a:r>
            <a:r>
              <a:rPr lang="en-GB" dirty="0" err="1"/>
              <a:t>contenção</a:t>
            </a:r>
            <a:r>
              <a:rPr lang="en-GB" dirty="0"/>
              <a:t> </a:t>
            </a:r>
            <a:r>
              <a:rPr lang="en-GB" dirty="0" err="1"/>
              <a:t>são</a:t>
            </a:r>
            <a:r>
              <a:rPr lang="en-GB" dirty="0"/>
              <a:t> </a:t>
            </a:r>
            <a:r>
              <a:rPr lang="en-GB" dirty="0" err="1"/>
              <a:t>usados</a:t>
            </a:r>
            <a:r>
              <a:rPr lang="en-GB" dirty="0"/>
              <a:t>? – 5</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6"/>
          <p:cNvSpPr txBox="1">
            <a:spLocks noGrp="1"/>
          </p:cNvSpPr>
          <p:nvPr>
            <p:ph type="body" idx="1"/>
          </p:nvPr>
        </p:nvSpPr>
        <p:spPr>
          <a:xfrm>
            <a:off x="507207" y="2027994"/>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Devido </a:t>
            </a:r>
            <a:r>
              <a:rPr lang="en-GB" dirty="0" err="1"/>
              <a:t>ao</a:t>
            </a:r>
            <a:r>
              <a:rPr lang="en-GB" dirty="0"/>
              <a:t> </a:t>
            </a:r>
            <a:r>
              <a:rPr lang="en-GB" dirty="0" err="1"/>
              <a:t>conhecimento</a:t>
            </a:r>
            <a:r>
              <a:rPr lang="en-GB" dirty="0"/>
              <a:t> e </a:t>
            </a:r>
            <a:r>
              <a:rPr lang="en-GB" dirty="0" err="1"/>
              <a:t>às</a:t>
            </a:r>
            <a:r>
              <a:rPr lang="en-GB" dirty="0"/>
              <a:t> </a:t>
            </a:r>
            <a:r>
              <a:rPr lang="en-GB" dirty="0" err="1"/>
              <a:t>habilidades</a:t>
            </a:r>
            <a:r>
              <a:rPr lang="en-GB" dirty="0"/>
              <a:t> </a:t>
            </a:r>
            <a:r>
              <a:rPr lang="en-GB" dirty="0" err="1"/>
              <a:t>inadequados</a:t>
            </a:r>
            <a:r>
              <a:rPr lang="en-GB" dirty="0"/>
              <a:t> da equipe</a:t>
            </a:r>
            <a:endParaRPr dirty="0"/>
          </a:p>
        </p:txBody>
      </p:sp>
      <p:sp>
        <p:nvSpPr>
          <p:cNvPr id="349" name="Google Shape;349;p36"/>
          <p:cNvSpPr txBox="1">
            <a:spLocks noGrp="1"/>
          </p:cNvSpPr>
          <p:nvPr>
            <p:ph type="body" idx="2"/>
          </p:nvPr>
        </p:nvSpPr>
        <p:spPr>
          <a:xfrm>
            <a:off x="507195" y="2825615"/>
            <a:ext cx="11174412" cy="2298306"/>
          </a:xfrm>
          <a:prstGeom prst="rect">
            <a:avLst/>
          </a:prstGeom>
          <a:noFill/>
          <a:ln>
            <a:noFill/>
          </a:ln>
        </p:spPr>
        <p:txBody>
          <a:bodyPr spcFirstLastPara="1" wrap="square" lIns="91425" tIns="45700" rIns="91425" bIns="45700" anchor="t" anchorCtr="0">
            <a:noAutofit/>
          </a:bodyPr>
          <a:lstStyle/>
          <a:p>
            <a:pPr marL="444500" lvl="1" indent="-285750" algn="just" rtl="0">
              <a:lnSpc>
                <a:spcPct val="100000"/>
              </a:lnSpc>
              <a:spcBef>
                <a:spcPts val="600"/>
              </a:spcBef>
              <a:spcAft>
                <a:spcPts val="0"/>
              </a:spcAft>
              <a:buSzPts val="2000"/>
              <a:buChar char="•"/>
            </a:pPr>
            <a:r>
              <a:rPr lang="en-GB" dirty="0" err="1"/>
              <a:t>Às</a:t>
            </a:r>
            <a:r>
              <a:rPr lang="en-GB" dirty="0"/>
              <a:t> </a:t>
            </a:r>
            <a:r>
              <a:rPr lang="en-GB" dirty="0" err="1"/>
              <a:t>vezes</a:t>
            </a:r>
            <a:r>
              <a:rPr lang="en-GB" dirty="0"/>
              <a:t>, essas </a:t>
            </a:r>
            <a:r>
              <a:rPr lang="en-GB" dirty="0" err="1"/>
              <a:t>práticas</a:t>
            </a:r>
            <a:r>
              <a:rPr lang="en-GB" dirty="0"/>
              <a:t> são uma </a:t>
            </a:r>
            <a:r>
              <a:rPr lang="en-GB" dirty="0" err="1"/>
              <a:t>resposta</a:t>
            </a:r>
            <a:r>
              <a:rPr lang="en-GB" dirty="0"/>
              <a:t> </a:t>
            </a:r>
            <a:r>
              <a:rPr lang="en-GB" dirty="0" err="1"/>
              <a:t>automática</a:t>
            </a:r>
            <a:r>
              <a:rPr lang="en-GB" dirty="0"/>
              <a:t> a uma </a:t>
            </a:r>
            <a:r>
              <a:rPr lang="en-GB" dirty="0" err="1"/>
              <a:t>situação</a:t>
            </a:r>
            <a:r>
              <a:rPr lang="en-GB" dirty="0"/>
              <a:t> </a:t>
            </a:r>
            <a:r>
              <a:rPr lang="en-GB" dirty="0" err="1"/>
              <a:t>tensa</a:t>
            </a:r>
            <a:r>
              <a:rPr lang="en-GB" dirty="0"/>
              <a:t>. </a:t>
            </a:r>
            <a:endParaRPr dirty="0"/>
          </a:p>
          <a:p>
            <a:pPr marL="444500" lvl="1" indent="-285750" algn="just" rtl="0">
              <a:lnSpc>
                <a:spcPct val="100000"/>
              </a:lnSpc>
              <a:spcBef>
                <a:spcPts val="600"/>
              </a:spcBef>
              <a:spcAft>
                <a:spcPts val="0"/>
              </a:spcAft>
              <a:buSzPts val="2000"/>
              <a:buChar char="•"/>
            </a:pPr>
            <a:r>
              <a:rPr lang="en-GB" dirty="0"/>
              <a:t>Os </a:t>
            </a:r>
            <a:r>
              <a:rPr lang="en-GB" dirty="0" err="1"/>
              <a:t>funcionários</a:t>
            </a:r>
            <a:r>
              <a:rPr lang="en-GB" dirty="0"/>
              <a:t> </a:t>
            </a:r>
            <a:r>
              <a:rPr lang="en-GB" dirty="0" err="1"/>
              <a:t>podem</a:t>
            </a:r>
            <a:r>
              <a:rPr lang="en-GB" dirty="0"/>
              <a:t> </a:t>
            </a:r>
            <a:r>
              <a:rPr lang="en-GB" dirty="0" err="1"/>
              <a:t>não</a:t>
            </a:r>
            <a:r>
              <a:rPr lang="en-GB" dirty="0"/>
              <a:t> </a:t>
            </a:r>
            <a:r>
              <a:rPr lang="en-GB" dirty="0" err="1"/>
              <a:t>ter</a:t>
            </a:r>
            <a:r>
              <a:rPr lang="en-GB" dirty="0"/>
              <a:t> </a:t>
            </a:r>
            <a:r>
              <a:rPr lang="en-GB" dirty="0" err="1"/>
              <a:t>recebido</a:t>
            </a:r>
            <a:r>
              <a:rPr lang="en-GB" dirty="0"/>
              <a:t> </a:t>
            </a:r>
            <a:r>
              <a:rPr lang="en-GB" dirty="0" err="1"/>
              <a:t>treinamento</a:t>
            </a:r>
            <a:r>
              <a:rPr lang="en-GB" dirty="0"/>
              <a:t> sobre </a:t>
            </a:r>
            <a:r>
              <a:rPr lang="en-GB" dirty="0" err="1"/>
              <a:t>estratégias</a:t>
            </a:r>
            <a:r>
              <a:rPr lang="en-GB" dirty="0"/>
              <a:t> </a:t>
            </a:r>
            <a:r>
              <a:rPr lang="en-GB" dirty="0" err="1"/>
              <a:t>alternativas</a:t>
            </a:r>
            <a:r>
              <a:rPr lang="en-GB" dirty="0"/>
              <a:t> para responder a </a:t>
            </a:r>
            <a:r>
              <a:rPr lang="en-GB" dirty="0" err="1"/>
              <a:t>situações</a:t>
            </a:r>
            <a:r>
              <a:rPr lang="en-GB" dirty="0"/>
              <a:t> </a:t>
            </a:r>
            <a:r>
              <a:rPr lang="en-GB" dirty="0" err="1"/>
              <a:t>tensas</a:t>
            </a:r>
            <a:r>
              <a:rPr lang="en-GB" dirty="0"/>
              <a:t> ou para </a:t>
            </a:r>
            <a:r>
              <a:rPr lang="en-GB" dirty="0" err="1"/>
              <a:t>prestar</a:t>
            </a:r>
            <a:r>
              <a:rPr lang="en-GB" dirty="0"/>
              <a:t> </a:t>
            </a:r>
            <a:r>
              <a:rPr lang="en-GB" dirty="0" err="1"/>
              <a:t>apoio</a:t>
            </a:r>
            <a:r>
              <a:rPr lang="en-GB" dirty="0"/>
              <a:t> a pessoas em </a:t>
            </a:r>
            <a:r>
              <a:rPr lang="en-GB" dirty="0" err="1"/>
              <a:t>sofrimento</a:t>
            </a:r>
            <a:r>
              <a:rPr lang="en-GB" dirty="0"/>
              <a:t> e, </a:t>
            </a:r>
            <a:r>
              <a:rPr lang="en-GB" dirty="0" err="1"/>
              <a:t>portanto</a:t>
            </a:r>
            <a:r>
              <a:rPr lang="en-GB" dirty="0"/>
              <a:t>, </a:t>
            </a:r>
            <a:r>
              <a:rPr lang="en-GB" dirty="0" err="1"/>
              <a:t>não</a:t>
            </a:r>
            <a:r>
              <a:rPr lang="en-GB" dirty="0"/>
              <a:t> </a:t>
            </a:r>
            <a:r>
              <a:rPr lang="en-GB" dirty="0" err="1"/>
              <a:t>possuem</a:t>
            </a:r>
            <a:r>
              <a:rPr lang="en-GB" dirty="0"/>
              <a:t> as </a:t>
            </a:r>
            <a:r>
              <a:rPr lang="en-GB" dirty="0" err="1"/>
              <a:t>habilidades</a:t>
            </a:r>
            <a:r>
              <a:rPr lang="en-GB" dirty="0"/>
              <a:t> e ferramentas </a:t>
            </a:r>
            <a:r>
              <a:rPr lang="en-GB" dirty="0" err="1"/>
              <a:t>necessárias</a:t>
            </a:r>
            <a:r>
              <a:rPr lang="en-GB" dirty="0"/>
              <a:t> para usar </a:t>
            </a:r>
            <a:r>
              <a:rPr lang="en-GB" dirty="0" err="1"/>
              <a:t>técnicas</a:t>
            </a:r>
            <a:r>
              <a:rPr lang="en-GB" dirty="0"/>
              <a:t> </a:t>
            </a:r>
            <a:r>
              <a:rPr lang="en-GB" dirty="0" err="1"/>
              <a:t>não</a:t>
            </a:r>
            <a:r>
              <a:rPr lang="en-GB" dirty="0"/>
              <a:t> </a:t>
            </a:r>
            <a:r>
              <a:rPr lang="en-GB" dirty="0" err="1"/>
              <a:t>coercitivas</a:t>
            </a:r>
            <a:r>
              <a:rPr lang="en-GB" dirty="0"/>
              <a:t> e </a:t>
            </a:r>
            <a:r>
              <a:rPr lang="en-GB" dirty="0" err="1"/>
              <a:t>alternativas</a:t>
            </a:r>
            <a:r>
              <a:rPr lang="en-GB" dirty="0"/>
              <a:t> </a:t>
            </a:r>
            <a:r>
              <a:rPr lang="en-GB" dirty="0" err="1"/>
              <a:t>criativas</a:t>
            </a:r>
            <a:r>
              <a:rPr lang="en-GB" dirty="0"/>
              <a:t>.</a:t>
            </a:r>
            <a:endParaRPr dirty="0"/>
          </a:p>
          <a:p>
            <a:pPr marL="444500" lvl="1" indent="-285750" algn="just" rtl="0">
              <a:lnSpc>
                <a:spcPct val="100000"/>
              </a:lnSpc>
              <a:spcBef>
                <a:spcPts val="600"/>
              </a:spcBef>
              <a:spcAft>
                <a:spcPts val="0"/>
              </a:spcAft>
              <a:buSzPts val="2000"/>
              <a:buChar char="•"/>
            </a:pPr>
            <a:r>
              <a:rPr lang="en-GB" dirty="0" err="1"/>
              <a:t>Algumas</a:t>
            </a:r>
            <a:r>
              <a:rPr lang="en-GB" dirty="0"/>
              <a:t> pessoas </a:t>
            </a:r>
            <a:r>
              <a:rPr lang="en-GB" dirty="0" err="1"/>
              <a:t>têm</a:t>
            </a:r>
            <a:r>
              <a:rPr lang="en-GB" dirty="0"/>
              <a:t> </a:t>
            </a:r>
            <a:r>
              <a:rPr lang="en-GB" dirty="0" err="1"/>
              <a:t>crenças</a:t>
            </a:r>
            <a:r>
              <a:rPr lang="en-GB" dirty="0"/>
              <a:t> </a:t>
            </a:r>
            <a:r>
              <a:rPr lang="en-GB" dirty="0" err="1"/>
              <a:t>erradas</a:t>
            </a:r>
            <a:r>
              <a:rPr lang="en-GB" dirty="0"/>
              <a:t> de que o </a:t>
            </a:r>
            <a:r>
              <a:rPr lang="en-GB" dirty="0" err="1"/>
              <a:t>isolamento</a:t>
            </a:r>
            <a:r>
              <a:rPr lang="en-GB" dirty="0"/>
              <a:t> ou a </a:t>
            </a:r>
            <a:r>
              <a:rPr lang="en-GB" dirty="0" err="1"/>
              <a:t>contenção</a:t>
            </a:r>
            <a:r>
              <a:rPr lang="en-GB" dirty="0"/>
              <a:t> </a:t>
            </a:r>
            <a:r>
              <a:rPr lang="en-GB" dirty="0" err="1"/>
              <a:t>funcionam</a:t>
            </a:r>
            <a:r>
              <a:rPr lang="en-GB" dirty="0"/>
              <a:t> como </a:t>
            </a:r>
            <a:r>
              <a:rPr lang="en-GB" dirty="0" err="1"/>
              <a:t>tratamento</a:t>
            </a:r>
            <a:r>
              <a:rPr lang="en-GB" dirty="0"/>
              <a:t> </a:t>
            </a:r>
            <a:r>
              <a:rPr lang="en-GB" dirty="0" err="1"/>
              <a:t>terapêutico</a:t>
            </a:r>
            <a:r>
              <a:rPr lang="en-GB" dirty="0"/>
              <a:t>.</a:t>
            </a:r>
            <a:endParaRPr dirty="0"/>
          </a:p>
          <a:p>
            <a:pPr marL="285750" lvl="0" indent="-146050" algn="l" rtl="0">
              <a:lnSpc>
                <a:spcPct val="100000"/>
              </a:lnSpc>
              <a:spcBef>
                <a:spcPts val="1200"/>
              </a:spcBef>
              <a:spcAft>
                <a:spcPts val="0"/>
              </a:spcAft>
              <a:buSzPts val="2200"/>
              <a:buNone/>
            </a:pPr>
            <a:endParaRPr dirty="0"/>
          </a:p>
        </p:txBody>
      </p:sp>
      <p:sp>
        <p:nvSpPr>
          <p:cNvPr id="350" name="Google Shape;350;p36"/>
          <p:cNvSpPr txBox="1">
            <a:spLocks noGrp="1"/>
          </p:cNvSpPr>
          <p:nvPr>
            <p:ph type="title"/>
          </p:nvPr>
        </p:nvSpPr>
        <p:spPr>
          <a:xfrm>
            <a:off x="417755" y="506412"/>
            <a:ext cx="111744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Quando e </a:t>
            </a:r>
            <a:r>
              <a:rPr lang="en-GB" dirty="0" err="1"/>
              <a:t>por</a:t>
            </a:r>
            <a:r>
              <a:rPr lang="en-GB" dirty="0"/>
              <a:t> que o </a:t>
            </a:r>
            <a:r>
              <a:rPr lang="en-GB" dirty="0" err="1"/>
              <a:t>isolamento</a:t>
            </a:r>
            <a:r>
              <a:rPr lang="en-GB" dirty="0"/>
              <a:t> e a </a:t>
            </a:r>
            <a:r>
              <a:rPr lang="en-GB" dirty="0" err="1"/>
              <a:t>contenção</a:t>
            </a:r>
            <a:r>
              <a:rPr lang="en-GB" dirty="0"/>
              <a:t> </a:t>
            </a:r>
            <a:r>
              <a:rPr lang="en-GB" dirty="0" err="1"/>
              <a:t>são</a:t>
            </a:r>
            <a:r>
              <a:rPr lang="en-GB" dirty="0"/>
              <a:t> </a:t>
            </a:r>
            <a:r>
              <a:rPr lang="en-GB" dirty="0" err="1"/>
              <a:t>usados</a:t>
            </a:r>
            <a:r>
              <a:rPr lang="en-GB" dirty="0"/>
              <a:t>?– 6</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7"/>
          <p:cNvSpPr txBox="1">
            <a:spLocks noGrp="1"/>
          </p:cNvSpPr>
          <p:nvPr>
            <p:ph type="body" idx="1"/>
          </p:nvPr>
        </p:nvSpPr>
        <p:spPr>
          <a:xfrm>
            <a:off x="508794" y="210092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endParaRPr dirty="0"/>
          </a:p>
          <a:p>
            <a:pPr marL="0" lvl="0" indent="0" algn="just" rtl="0">
              <a:lnSpc>
                <a:spcPct val="100000"/>
              </a:lnSpc>
              <a:spcBef>
                <a:spcPts val="0"/>
              </a:spcBef>
              <a:spcAft>
                <a:spcPts val="0"/>
              </a:spcAft>
              <a:buSzPts val="2200"/>
              <a:buNone/>
            </a:pPr>
            <a:r>
              <a:rPr lang="en-GB" dirty="0"/>
              <a:t>Devido a </a:t>
            </a:r>
            <a:r>
              <a:rPr lang="en-GB" dirty="0" err="1"/>
              <a:t>equívocos</a:t>
            </a:r>
            <a:r>
              <a:rPr lang="en-GB" dirty="0"/>
              <a:t> e </a:t>
            </a:r>
            <a:r>
              <a:rPr lang="en-GB" dirty="0" err="1"/>
              <a:t>suposições</a:t>
            </a:r>
            <a:r>
              <a:rPr lang="en-GB" dirty="0"/>
              <a:t> </a:t>
            </a:r>
            <a:r>
              <a:rPr lang="en-GB" dirty="0" err="1"/>
              <a:t>sobre</a:t>
            </a:r>
            <a:r>
              <a:rPr lang="en-GB" dirty="0"/>
              <a:t> </a:t>
            </a:r>
            <a:r>
              <a:rPr lang="en-GB" dirty="0" err="1"/>
              <a:t>deficiências</a:t>
            </a:r>
            <a:r>
              <a:rPr lang="en-GB" dirty="0"/>
              <a:t> </a:t>
            </a:r>
            <a:r>
              <a:rPr lang="en-GB" dirty="0" err="1"/>
              <a:t>psicossociais</a:t>
            </a:r>
            <a:r>
              <a:rPr lang="en-GB" dirty="0"/>
              <a:t>, </a:t>
            </a:r>
            <a:r>
              <a:rPr lang="en-GB" dirty="0" err="1"/>
              <a:t>intelectuais</a:t>
            </a:r>
            <a:r>
              <a:rPr lang="en-GB" dirty="0"/>
              <a:t> </a:t>
            </a:r>
            <a:r>
              <a:rPr lang="en-GB" dirty="0" err="1"/>
              <a:t>ou</a:t>
            </a:r>
            <a:r>
              <a:rPr lang="en-GB" dirty="0"/>
              <a:t> </a:t>
            </a:r>
            <a:r>
              <a:rPr lang="en-GB" dirty="0" err="1"/>
              <a:t>cognitivas</a:t>
            </a:r>
            <a:endParaRPr dirty="0"/>
          </a:p>
        </p:txBody>
      </p:sp>
      <p:sp>
        <p:nvSpPr>
          <p:cNvPr id="357" name="Google Shape;357;p37"/>
          <p:cNvSpPr txBox="1">
            <a:spLocks noGrp="1"/>
          </p:cNvSpPr>
          <p:nvPr>
            <p:ph type="body" idx="2"/>
          </p:nvPr>
        </p:nvSpPr>
        <p:spPr>
          <a:xfrm>
            <a:off x="508794" y="2937722"/>
            <a:ext cx="11174412" cy="1846549"/>
          </a:xfrm>
          <a:prstGeom prst="rect">
            <a:avLst/>
          </a:prstGeom>
          <a:noFill/>
          <a:ln>
            <a:noFill/>
          </a:ln>
        </p:spPr>
        <p:txBody>
          <a:bodyPr spcFirstLastPara="1" wrap="square" lIns="91425" tIns="45700" rIns="91425" bIns="45700" anchor="t" anchorCtr="0">
            <a:noAutofit/>
          </a:bodyPr>
          <a:lstStyle/>
          <a:p>
            <a:pPr marL="444500" lvl="1" indent="-285750" algn="just" rtl="0">
              <a:lnSpc>
                <a:spcPct val="100000"/>
              </a:lnSpc>
              <a:spcBef>
                <a:spcPts val="600"/>
              </a:spcBef>
              <a:spcAft>
                <a:spcPts val="0"/>
              </a:spcAft>
              <a:buSzPts val="2000"/>
              <a:buChar char="•"/>
            </a:pPr>
            <a:r>
              <a:rPr lang="en-GB" dirty="0"/>
              <a:t>Uma </a:t>
            </a:r>
            <a:r>
              <a:rPr lang="en-GB" dirty="0" err="1"/>
              <a:t>reação</a:t>
            </a:r>
            <a:r>
              <a:rPr lang="en-GB" dirty="0"/>
              <a:t> </a:t>
            </a:r>
            <a:r>
              <a:rPr lang="en-GB" dirty="0" err="1"/>
              <a:t>automática</a:t>
            </a:r>
            <a:r>
              <a:rPr lang="en-GB" dirty="0"/>
              <a:t> a </a:t>
            </a:r>
            <a:r>
              <a:rPr lang="en-GB" dirty="0" err="1"/>
              <a:t>alguém</a:t>
            </a:r>
            <a:r>
              <a:rPr lang="en-GB" dirty="0"/>
              <a:t> que tem uma </a:t>
            </a:r>
            <a:r>
              <a:rPr lang="en-GB" dirty="0" err="1"/>
              <a:t>condição</a:t>
            </a:r>
            <a:r>
              <a:rPr lang="en-GB" dirty="0"/>
              <a:t> </a:t>
            </a:r>
            <a:r>
              <a:rPr lang="en-GB" dirty="0" err="1"/>
              <a:t>percebida</a:t>
            </a:r>
            <a:r>
              <a:rPr lang="en-GB" dirty="0"/>
              <a:t> ou </a:t>
            </a:r>
            <a:r>
              <a:rPr lang="en-GB" dirty="0" err="1"/>
              <a:t>diagnosticada</a:t>
            </a:r>
            <a:r>
              <a:rPr lang="en-GB" dirty="0"/>
              <a:t> </a:t>
            </a:r>
            <a:r>
              <a:rPr lang="en-GB" dirty="0" err="1"/>
              <a:t>pode</a:t>
            </a:r>
            <a:r>
              <a:rPr lang="en-GB" dirty="0"/>
              <a:t> ser que a pessoa </a:t>
            </a:r>
            <a:r>
              <a:rPr lang="en-GB" dirty="0" err="1"/>
              <a:t>possa</a:t>
            </a:r>
            <a:r>
              <a:rPr lang="en-GB" dirty="0"/>
              <a:t> </a:t>
            </a:r>
            <a:r>
              <a:rPr lang="en-GB" dirty="0" err="1"/>
              <a:t>causar</a:t>
            </a:r>
            <a:r>
              <a:rPr lang="en-GB" dirty="0"/>
              <a:t> </a:t>
            </a:r>
            <a:r>
              <a:rPr lang="en-GB" dirty="0" err="1"/>
              <a:t>danos</a:t>
            </a:r>
            <a:r>
              <a:rPr lang="en-GB" dirty="0"/>
              <a:t> a </a:t>
            </a:r>
            <a:r>
              <a:rPr lang="en-GB" dirty="0" err="1"/>
              <a:t>si</a:t>
            </a:r>
            <a:r>
              <a:rPr lang="en-GB" dirty="0"/>
              <a:t> mesma ou </a:t>
            </a:r>
            <a:r>
              <a:rPr lang="en-GB" dirty="0" err="1"/>
              <a:t>aos</a:t>
            </a:r>
            <a:r>
              <a:rPr lang="en-GB" dirty="0"/>
              <a:t> outros.</a:t>
            </a:r>
            <a:endParaRPr dirty="0"/>
          </a:p>
          <a:p>
            <a:pPr marL="444500" lvl="1" indent="-285750" algn="just" rtl="0">
              <a:lnSpc>
                <a:spcPct val="100000"/>
              </a:lnSpc>
              <a:spcBef>
                <a:spcPts val="600"/>
              </a:spcBef>
              <a:spcAft>
                <a:spcPts val="0"/>
              </a:spcAft>
              <a:buSzPts val="2000"/>
              <a:buChar char="•"/>
            </a:pPr>
            <a:r>
              <a:rPr lang="en-GB" dirty="0" err="1"/>
              <a:t>Preconceitos</a:t>
            </a:r>
            <a:r>
              <a:rPr lang="en-GB" dirty="0"/>
              <a:t> e </a:t>
            </a:r>
            <a:r>
              <a:rPr lang="en-GB" dirty="0" err="1"/>
              <a:t>atitudes</a:t>
            </a:r>
            <a:r>
              <a:rPr lang="en-GB" dirty="0"/>
              <a:t> </a:t>
            </a:r>
            <a:r>
              <a:rPr lang="en-GB" dirty="0" err="1"/>
              <a:t>discriminatórias</a:t>
            </a:r>
            <a:r>
              <a:rPr lang="en-GB" dirty="0"/>
              <a:t> em </a:t>
            </a:r>
            <a:r>
              <a:rPr lang="en-GB" dirty="0" err="1"/>
              <a:t>relação</a:t>
            </a:r>
            <a:r>
              <a:rPr lang="en-GB" dirty="0"/>
              <a:t> a </a:t>
            </a:r>
            <a:r>
              <a:rPr lang="en-GB" dirty="0" err="1"/>
              <a:t>determinados</a:t>
            </a:r>
            <a:r>
              <a:rPr lang="en-GB" dirty="0"/>
              <a:t> </a:t>
            </a:r>
            <a:r>
              <a:rPr lang="en-GB" dirty="0" err="1"/>
              <a:t>grupos</a:t>
            </a:r>
            <a:r>
              <a:rPr lang="en-GB" dirty="0"/>
              <a:t> </a:t>
            </a:r>
            <a:r>
              <a:rPr lang="en-GB" dirty="0" err="1"/>
              <a:t>podem</a:t>
            </a:r>
            <a:r>
              <a:rPr lang="en-GB" dirty="0"/>
              <a:t> </a:t>
            </a:r>
            <a:r>
              <a:rPr lang="en-GB" dirty="0" err="1"/>
              <a:t>significar</a:t>
            </a:r>
            <a:r>
              <a:rPr lang="en-GB" dirty="0"/>
              <a:t> que </a:t>
            </a:r>
            <a:r>
              <a:rPr lang="en-GB" dirty="0" err="1"/>
              <a:t>eles</a:t>
            </a:r>
            <a:r>
              <a:rPr lang="en-GB" dirty="0"/>
              <a:t> são </a:t>
            </a:r>
            <a:r>
              <a:rPr lang="en-GB" dirty="0" err="1"/>
              <a:t>considerados</a:t>
            </a:r>
            <a:r>
              <a:rPr lang="en-GB" dirty="0"/>
              <a:t> “</a:t>
            </a:r>
            <a:r>
              <a:rPr lang="en-GB" dirty="0" err="1"/>
              <a:t>problemáticos</a:t>
            </a:r>
            <a:r>
              <a:rPr lang="en-GB" dirty="0"/>
              <a:t>”, com </a:t>
            </a:r>
            <a:r>
              <a:rPr lang="en-GB" dirty="0" err="1"/>
              <a:t>intenções</a:t>
            </a:r>
            <a:r>
              <a:rPr lang="en-GB" dirty="0"/>
              <a:t> </a:t>
            </a:r>
            <a:r>
              <a:rPr lang="en-GB" dirty="0" err="1"/>
              <a:t>violentas</a:t>
            </a:r>
            <a:r>
              <a:rPr lang="en-GB" dirty="0"/>
              <a:t> ou </a:t>
            </a:r>
            <a:r>
              <a:rPr lang="en-GB" dirty="0" err="1"/>
              <a:t>perigosas</a:t>
            </a:r>
            <a:r>
              <a:rPr lang="en-GB" dirty="0"/>
              <a:t>. </a:t>
            </a:r>
            <a:endParaRPr dirty="0"/>
          </a:p>
        </p:txBody>
      </p:sp>
      <p:sp>
        <p:nvSpPr>
          <p:cNvPr id="358" name="Google Shape;358;p37"/>
          <p:cNvSpPr txBox="1">
            <a:spLocks noGrp="1"/>
          </p:cNvSpPr>
          <p:nvPr>
            <p:ph type="title"/>
          </p:nvPr>
        </p:nvSpPr>
        <p:spPr>
          <a:xfrm>
            <a:off x="417754" y="506412"/>
            <a:ext cx="1126543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Quando e </a:t>
            </a:r>
            <a:r>
              <a:rPr lang="en-GB" dirty="0" err="1"/>
              <a:t>por</a:t>
            </a:r>
            <a:r>
              <a:rPr lang="en-GB" dirty="0"/>
              <a:t> que o </a:t>
            </a:r>
            <a:r>
              <a:rPr lang="en-GB" dirty="0" err="1"/>
              <a:t>isolamento</a:t>
            </a:r>
            <a:r>
              <a:rPr lang="en-GB" dirty="0"/>
              <a:t> e a </a:t>
            </a:r>
            <a:r>
              <a:rPr lang="en-GB" dirty="0" err="1"/>
              <a:t>contenção</a:t>
            </a:r>
            <a:r>
              <a:rPr lang="en-GB" dirty="0"/>
              <a:t> </a:t>
            </a:r>
            <a:r>
              <a:rPr lang="en-GB" dirty="0" err="1"/>
              <a:t>são</a:t>
            </a:r>
            <a:r>
              <a:rPr lang="en-GB" dirty="0"/>
              <a:t> </a:t>
            </a:r>
            <a:r>
              <a:rPr lang="en-GB" dirty="0" err="1"/>
              <a:t>usados</a:t>
            </a:r>
            <a:r>
              <a:rPr lang="en-GB" dirty="0"/>
              <a:t>? – 7</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8"/>
          <p:cNvSpPr txBox="1">
            <a:spLocks noGrp="1"/>
          </p:cNvSpPr>
          <p:nvPr>
            <p:ph type="body" idx="1"/>
          </p:nvPr>
        </p:nvSpPr>
        <p:spPr>
          <a:xfrm>
            <a:off x="507195" y="2028941"/>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Devido </a:t>
            </a:r>
            <a:r>
              <a:rPr lang="en-GB" dirty="0" err="1"/>
              <a:t>ao</a:t>
            </a:r>
            <a:r>
              <a:rPr lang="en-GB" dirty="0"/>
              <a:t> </a:t>
            </a:r>
            <a:r>
              <a:rPr lang="en-GB" dirty="0" err="1"/>
              <a:t>medo</a:t>
            </a:r>
            <a:r>
              <a:rPr lang="en-GB" dirty="0"/>
              <a:t> de </a:t>
            </a:r>
            <a:r>
              <a:rPr lang="en-GB" dirty="0" err="1"/>
              <a:t>risco</a:t>
            </a:r>
            <a:r>
              <a:rPr lang="en-GB" dirty="0"/>
              <a:t> e </a:t>
            </a:r>
            <a:r>
              <a:rPr lang="en-GB" dirty="0" err="1"/>
              <a:t>responsabilidade</a:t>
            </a:r>
            <a:r>
              <a:rPr lang="en-GB" dirty="0"/>
              <a:t> da equipe/</a:t>
            </a:r>
            <a:r>
              <a:rPr lang="en-GB" dirty="0" err="1"/>
              <a:t>serviço</a:t>
            </a:r>
            <a:endParaRPr dirty="0"/>
          </a:p>
        </p:txBody>
      </p:sp>
      <p:sp>
        <p:nvSpPr>
          <p:cNvPr id="365" name="Google Shape;365;p38"/>
          <p:cNvSpPr txBox="1">
            <a:spLocks noGrp="1"/>
          </p:cNvSpPr>
          <p:nvPr>
            <p:ph type="body" idx="2"/>
          </p:nvPr>
        </p:nvSpPr>
        <p:spPr>
          <a:xfrm>
            <a:off x="507195" y="2862470"/>
            <a:ext cx="11174412" cy="1693201"/>
          </a:xfrm>
          <a:prstGeom prst="rect">
            <a:avLst/>
          </a:prstGeom>
          <a:noFill/>
          <a:ln>
            <a:noFill/>
          </a:ln>
        </p:spPr>
        <p:txBody>
          <a:bodyPr spcFirstLastPara="1" wrap="square" lIns="91425" tIns="45700" rIns="91425" bIns="45700" anchor="t" anchorCtr="0">
            <a:noAutofit/>
          </a:bodyPr>
          <a:lstStyle/>
          <a:p>
            <a:pPr marL="444500" lvl="1" indent="-285750" algn="just" rtl="0">
              <a:lnSpc>
                <a:spcPct val="100000"/>
              </a:lnSpc>
              <a:spcBef>
                <a:spcPts val="600"/>
              </a:spcBef>
              <a:spcAft>
                <a:spcPts val="0"/>
              </a:spcAft>
              <a:buSzPts val="2000"/>
              <a:buChar char="•"/>
            </a:pPr>
            <a:r>
              <a:rPr lang="en-GB" dirty="0"/>
              <a:t>Os </a:t>
            </a:r>
            <a:r>
              <a:rPr lang="en-GB" dirty="0" err="1"/>
              <a:t>métodos</a:t>
            </a:r>
            <a:r>
              <a:rPr lang="en-GB" dirty="0"/>
              <a:t> de </a:t>
            </a:r>
            <a:r>
              <a:rPr lang="en-GB" dirty="0" err="1"/>
              <a:t>isolamento</a:t>
            </a:r>
            <a:r>
              <a:rPr lang="en-GB" dirty="0"/>
              <a:t> e </a:t>
            </a:r>
            <a:r>
              <a:rPr lang="en-GB" dirty="0" err="1"/>
              <a:t>contenção</a:t>
            </a:r>
            <a:r>
              <a:rPr lang="en-GB" dirty="0"/>
              <a:t> são </a:t>
            </a:r>
            <a:r>
              <a:rPr lang="en-GB" dirty="0" err="1"/>
              <a:t>frequentemente</a:t>
            </a:r>
            <a:r>
              <a:rPr lang="en-GB" dirty="0"/>
              <a:t> </a:t>
            </a:r>
            <a:r>
              <a:rPr lang="en-GB" dirty="0" err="1"/>
              <a:t>usados</a:t>
            </a:r>
            <a:r>
              <a:rPr lang="en-GB" dirty="0"/>
              <a:t> como </a:t>
            </a:r>
            <a:r>
              <a:rPr lang="en-GB" dirty="0" err="1"/>
              <a:t>primeira</a:t>
            </a:r>
            <a:r>
              <a:rPr lang="en-GB" dirty="0"/>
              <a:t> </a:t>
            </a:r>
            <a:r>
              <a:rPr lang="en-GB" dirty="0" err="1"/>
              <a:t>opção</a:t>
            </a:r>
            <a:r>
              <a:rPr lang="en-GB" dirty="0"/>
              <a:t>, pois </a:t>
            </a:r>
            <a:r>
              <a:rPr lang="en-GB" dirty="0" err="1"/>
              <a:t>os</a:t>
            </a:r>
            <a:r>
              <a:rPr lang="en-GB" dirty="0"/>
              <a:t> seus resultados são </a:t>
            </a:r>
            <a:r>
              <a:rPr lang="en-GB" dirty="0" err="1"/>
              <a:t>considerados</a:t>
            </a:r>
            <a:r>
              <a:rPr lang="en-GB" dirty="0"/>
              <a:t> “certos” em </a:t>
            </a:r>
            <a:r>
              <a:rPr lang="en-GB" dirty="0" err="1"/>
              <a:t>comparação</a:t>
            </a:r>
            <a:r>
              <a:rPr lang="en-GB" dirty="0"/>
              <a:t> com </a:t>
            </a:r>
            <a:r>
              <a:rPr lang="en-GB" dirty="0" err="1"/>
              <a:t>outras</a:t>
            </a:r>
            <a:r>
              <a:rPr lang="en-GB" dirty="0"/>
              <a:t> </a:t>
            </a:r>
            <a:r>
              <a:rPr lang="en-GB" dirty="0" err="1"/>
              <a:t>abordagens</a:t>
            </a:r>
            <a:r>
              <a:rPr lang="en-GB" dirty="0"/>
              <a:t>.</a:t>
            </a:r>
            <a:endParaRPr dirty="0"/>
          </a:p>
          <a:p>
            <a:pPr marL="444500" lvl="1" indent="-285750" algn="just" rtl="0">
              <a:lnSpc>
                <a:spcPct val="100000"/>
              </a:lnSpc>
              <a:spcBef>
                <a:spcPts val="600"/>
              </a:spcBef>
              <a:spcAft>
                <a:spcPts val="0"/>
              </a:spcAft>
              <a:buSzPts val="2000"/>
              <a:buChar char="•"/>
            </a:pPr>
            <a:r>
              <a:rPr lang="en-GB" dirty="0"/>
              <a:t>Os </a:t>
            </a:r>
            <a:r>
              <a:rPr lang="en-GB" dirty="0" err="1"/>
              <a:t>funcionários</a:t>
            </a:r>
            <a:r>
              <a:rPr lang="en-GB" dirty="0"/>
              <a:t> </a:t>
            </a:r>
            <a:r>
              <a:rPr lang="en-GB" dirty="0" err="1"/>
              <a:t>estão</a:t>
            </a:r>
            <a:r>
              <a:rPr lang="en-GB" dirty="0"/>
              <a:t> </a:t>
            </a:r>
            <a:r>
              <a:rPr lang="en-GB" dirty="0" err="1"/>
              <a:t>preocupados</a:t>
            </a:r>
            <a:r>
              <a:rPr lang="en-GB" dirty="0"/>
              <a:t> em ser </a:t>
            </a:r>
            <a:r>
              <a:rPr lang="en-GB" dirty="0" err="1"/>
              <a:t>responsabilizados</a:t>
            </a:r>
            <a:r>
              <a:rPr lang="en-GB" dirty="0"/>
              <a:t> </a:t>
            </a:r>
            <a:r>
              <a:rPr lang="en-GB" dirty="0" err="1"/>
              <a:t>caso</a:t>
            </a:r>
            <a:r>
              <a:rPr lang="en-GB" dirty="0"/>
              <a:t> </a:t>
            </a:r>
            <a:r>
              <a:rPr lang="en-GB" dirty="0" err="1"/>
              <a:t>ocorra</a:t>
            </a:r>
            <a:r>
              <a:rPr lang="en-GB" dirty="0"/>
              <a:t> um </a:t>
            </a:r>
            <a:r>
              <a:rPr lang="en-GB" dirty="0" err="1"/>
              <a:t>incidente</a:t>
            </a:r>
            <a:r>
              <a:rPr lang="en-GB" dirty="0"/>
              <a:t> </a:t>
            </a:r>
            <a:r>
              <a:rPr lang="en-GB" dirty="0" err="1"/>
              <a:t>quando</a:t>
            </a:r>
            <a:r>
              <a:rPr lang="en-GB" dirty="0"/>
              <a:t> o </a:t>
            </a:r>
            <a:r>
              <a:rPr lang="en-GB" dirty="0" err="1"/>
              <a:t>isolamento</a:t>
            </a:r>
            <a:r>
              <a:rPr lang="en-GB" dirty="0"/>
              <a:t> e a </a:t>
            </a:r>
            <a:r>
              <a:rPr lang="en-GB" dirty="0" err="1"/>
              <a:t>contenção</a:t>
            </a:r>
            <a:r>
              <a:rPr lang="en-GB" dirty="0"/>
              <a:t> </a:t>
            </a:r>
            <a:r>
              <a:rPr lang="en-GB" dirty="0" err="1"/>
              <a:t>não</a:t>
            </a:r>
            <a:r>
              <a:rPr lang="en-GB" dirty="0"/>
              <a:t> </a:t>
            </a:r>
            <a:r>
              <a:rPr lang="en-GB" dirty="0" err="1"/>
              <a:t>forem</a:t>
            </a:r>
            <a:r>
              <a:rPr lang="en-GB" dirty="0"/>
              <a:t> </a:t>
            </a:r>
            <a:r>
              <a:rPr lang="en-GB" dirty="0" err="1"/>
              <a:t>usados</a:t>
            </a:r>
            <a:r>
              <a:rPr lang="en-GB" dirty="0"/>
              <a:t>. </a:t>
            </a:r>
            <a:endParaRPr dirty="0"/>
          </a:p>
          <a:p>
            <a:pPr marL="285750" lvl="0" indent="-146050" algn="l" rtl="0">
              <a:lnSpc>
                <a:spcPct val="100000"/>
              </a:lnSpc>
              <a:spcBef>
                <a:spcPts val="1200"/>
              </a:spcBef>
              <a:spcAft>
                <a:spcPts val="0"/>
              </a:spcAft>
              <a:buSzPts val="2200"/>
              <a:buNone/>
            </a:pPr>
            <a:endParaRPr dirty="0"/>
          </a:p>
        </p:txBody>
      </p:sp>
      <p:sp>
        <p:nvSpPr>
          <p:cNvPr id="366" name="Google Shape;366;p38"/>
          <p:cNvSpPr txBox="1">
            <a:spLocks noGrp="1"/>
          </p:cNvSpPr>
          <p:nvPr>
            <p:ph type="title"/>
          </p:nvPr>
        </p:nvSpPr>
        <p:spPr>
          <a:xfrm>
            <a:off x="417755" y="506412"/>
            <a:ext cx="111744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Quando e </a:t>
            </a:r>
            <a:r>
              <a:rPr lang="en-GB" dirty="0" err="1"/>
              <a:t>por</a:t>
            </a:r>
            <a:r>
              <a:rPr lang="en-GB" dirty="0"/>
              <a:t> que o </a:t>
            </a:r>
            <a:r>
              <a:rPr lang="en-GB" dirty="0" err="1"/>
              <a:t>isolamento</a:t>
            </a:r>
            <a:r>
              <a:rPr lang="en-GB" dirty="0"/>
              <a:t> e a </a:t>
            </a:r>
            <a:r>
              <a:rPr lang="en-GB" dirty="0" err="1"/>
              <a:t>contenção</a:t>
            </a:r>
            <a:r>
              <a:rPr lang="en-GB" dirty="0"/>
              <a:t> </a:t>
            </a:r>
            <a:r>
              <a:rPr lang="en-GB" dirty="0" err="1"/>
              <a:t>são</a:t>
            </a:r>
            <a:r>
              <a:rPr lang="en-GB" dirty="0"/>
              <a:t> </a:t>
            </a:r>
            <a:r>
              <a:rPr lang="en-GB" dirty="0" err="1"/>
              <a:t>usados</a:t>
            </a:r>
            <a:r>
              <a:rPr lang="en-GB" dirty="0"/>
              <a:t>? – 8</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9"/>
          <p:cNvSpPr txBox="1">
            <a:spLocks noGrp="1"/>
          </p:cNvSpPr>
          <p:nvPr>
            <p:ph type="body" idx="1"/>
          </p:nvPr>
        </p:nvSpPr>
        <p:spPr>
          <a:xfrm>
            <a:off x="663813" y="1734052"/>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Controlar</a:t>
            </a:r>
            <a:endParaRPr dirty="0"/>
          </a:p>
        </p:txBody>
      </p:sp>
      <p:sp>
        <p:nvSpPr>
          <p:cNvPr id="373" name="Google Shape;373;p39"/>
          <p:cNvSpPr txBox="1">
            <a:spLocks noGrp="1"/>
          </p:cNvSpPr>
          <p:nvPr>
            <p:ph type="body" idx="2"/>
          </p:nvPr>
        </p:nvSpPr>
        <p:spPr>
          <a:xfrm>
            <a:off x="508794" y="2341611"/>
            <a:ext cx="11174412" cy="2442660"/>
          </a:xfrm>
          <a:prstGeom prst="rect">
            <a:avLst/>
          </a:prstGeom>
          <a:noFill/>
          <a:ln>
            <a:noFill/>
          </a:ln>
        </p:spPr>
        <p:txBody>
          <a:bodyPr spcFirstLastPara="1" wrap="square" lIns="91425" tIns="45700" rIns="91425" bIns="45700" anchor="t" anchorCtr="0">
            <a:noAutofit/>
          </a:bodyPr>
          <a:lstStyle/>
          <a:p>
            <a:pPr marL="444500" lvl="1" indent="-285750" algn="just" rtl="0">
              <a:lnSpc>
                <a:spcPct val="100000"/>
              </a:lnSpc>
              <a:spcBef>
                <a:spcPts val="600"/>
              </a:spcBef>
              <a:spcAft>
                <a:spcPts val="0"/>
              </a:spcAft>
              <a:buSzPts val="2000"/>
              <a:buChar char="•"/>
            </a:pPr>
            <a:r>
              <a:rPr lang="en-GB" dirty="0" err="1"/>
              <a:t>Controlar</a:t>
            </a:r>
            <a:r>
              <a:rPr lang="en-GB" dirty="0"/>
              <a:t> ou </a:t>
            </a:r>
            <a:r>
              <a:rPr lang="en-GB" dirty="0" err="1"/>
              <a:t>manter</a:t>
            </a:r>
            <a:r>
              <a:rPr lang="en-GB" dirty="0"/>
              <a:t> a </a:t>
            </a:r>
            <a:r>
              <a:rPr lang="en-GB" dirty="0" err="1"/>
              <a:t>ordem</a:t>
            </a:r>
            <a:r>
              <a:rPr lang="en-GB" dirty="0"/>
              <a:t> no </a:t>
            </a:r>
            <a:r>
              <a:rPr lang="en-GB" dirty="0" err="1"/>
              <a:t>ambiente</a:t>
            </a:r>
            <a:r>
              <a:rPr lang="en-GB" dirty="0"/>
              <a:t> de </a:t>
            </a:r>
            <a:r>
              <a:rPr lang="en-GB" dirty="0" err="1"/>
              <a:t>serviço</a:t>
            </a:r>
            <a:r>
              <a:rPr lang="en-GB" dirty="0"/>
              <a:t>, </a:t>
            </a:r>
            <a:r>
              <a:rPr lang="en-GB" dirty="0" err="1"/>
              <a:t>lidando</a:t>
            </a:r>
            <a:r>
              <a:rPr lang="en-GB" dirty="0"/>
              <a:t> com </a:t>
            </a:r>
            <a:r>
              <a:rPr lang="en-GB" dirty="0" err="1"/>
              <a:t>firmeza</a:t>
            </a:r>
            <a:r>
              <a:rPr lang="en-GB" dirty="0"/>
              <a:t> com </a:t>
            </a:r>
            <a:r>
              <a:rPr lang="en-GB" dirty="0" err="1"/>
              <a:t>ações</a:t>
            </a:r>
            <a:r>
              <a:rPr lang="en-GB" dirty="0"/>
              <a:t> ou </a:t>
            </a:r>
            <a:r>
              <a:rPr lang="en-GB" dirty="0" err="1"/>
              <a:t>comportamentos</a:t>
            </a:r>
            <a:r>
              <a:rPr lang="en-GB" dirty="0"/>
              <a:t> </a:t>
            </a:r>
            <a:r>
              <a:rPr lang="en-GB" dirty="0" err="1"/>
              <a:t>inadequados</a:t>
            </a:r>
            <a:r>
              <a:rPr lang="en-GB" dirty="0"/>
              <a:t>. </a:t>
            </a:r>
            <a:endParaRPr dirty="0"/>
          </a:p>
          <a:p>
            <a:pPr marL="444500" lvl="1" indent="-285750" algn="just" rtl="0">
              <a:lnSpc>
                <a:spcPct val="100000"/>
              </a:lnSpc>
              <a:spcBef>
                <a:spcPts val="600"/>
              </a:spcBef>
              <a:spcAft>
                <a:spcPts val="0"/>
              </a:spcAft>
              <a:buSzPts val="2000"/>
              <a:buChar char="•"/>
            </a:pPr>
            <a:r>
              <a:rPr lang="en-GB" dirty="0" err="1"/>
              <a:t>Coagir</a:t>
            </a:r>
            <a:r>
              <a:rPr lang="en-GB" dirty="0"/>
              <a:t> ou </a:t>
            </a:r>
            <a:r>
              <a:rPr lang="en-GB" dirty="0" err="1"/>
              <a:t>obrigar</a:t>
            </a:r>
            <a:r>
              <a:rPr lang="en-GB" dirty="0"/>
              <a:t> as pessoas que </a:t>
            </a:r>
            <a:r>
              <a:rPr lang="en-GB" dirty="0" err="1"/>
              <a:t>utilizam</a:t>
            </a:r>
            <a:r>
              <a:rPr lang="en-GB" dirty="0"/>
              <a:t> </a:t>
            </a:r>
            <a:r>
              <a:rPr lang="en-GB" dirty="0" err="1"/>
              <a:t>os</a:t>
            </a:r>
            <a:r>
              <a:rPr lang="en-GB" dirty="0"/>
              <a:t> </a:t>
            </a:r>
            <a:r>
              <a:rPr lang="en-GB" dirty="0" err="1"/>
              <a:t>serviços</a:t>
            </a:r>
            <a:r>
              <a:rPr lang="en-GB" dirty="0"/>
              <a:t> a </a:t>
            </a:r>
            <a:r>
              <a:rPr lang="en-GB" dirty="0" err="1"/>
              <a:t>seguir</a:t>
            </a:r>
            <a:r>
              <a:rPr lang="en-GB" dirty="0"/>
              <a:t> um </a:t>
            </a:r>
            <a:r>
              <a:rPr lang="en-GB" dirty="0" err="1"/>
              <a:t>determinado</a:t>
            </a:r>
            <a:r>
              <a:rPr lang="en-GB" dirty="0"/>
              <a:t> </a:t>
            </a:r>
            <a:r>
              <a:rPr lang="en-GB" dirty="0" err="1"/>
              <a:t>curso</a:t>
            </a:r>
            <a:r>
              <a:rPr lang="en-GB" dirty="0"/>
              <a:t> de </a:t>
            </a:r>
            <a:r>
              <a:rPr lang="en-GB" dirty="0" err="1"/>
              <a:t>ação</a:t>
            </a:r>
            <a:r>
              <a:rPr lang="en-GB" dirty="0"/>
              <a:t> ou a </a:t>
            </a:r>
            <a:r>
              <a:rPr lang="en-GB" dirty="0" err="1"/>
              <a:t>comportar</a:t>
            </a:r>
            <a:r>
              <a:rPr lang="en-GB" dirty="0"/>
              <a:t>-se de uma </a:t>
            </a:r>
            <a:r>
              <a:rPr lang="en-GB" dirty="0" err="1"/>
              <a:t>determinada</a:t>
            </a:r>
            <a:r>
              <a:rPr lang="en-GB" dirty="0"/>
              <a:t> </a:t>
            </a:r>
            <a:r>
              <a:rPr lang="en-GB" dirty="0" err="1"/>
              <a:t>maneira</a:t>
            </a:r>
            <a:r>
              <a:rPr lang="en-GB" dirty="0"/>
              <a:t>. </a:t>
            </a:r>
            <a:endParaRPr dirty="0"/>
          </a:p>
          <a:p>
            <a:pPr marL="444500" lvl="1" indent="-285750" algn="just" rtl="0">
              <a:lnSpc>
                <a:spcPct val="100000"/>
              </a:lnSpc>
              <a:spcBef>
                <a:spcPts val="600"/>
              </a:spcBef>
              <a:spcAft>
                <a:spcPts val="0"/>
              </a:spcAft>
              <a:buSzPts val="2000"/>
              <a:buChar char="•"/>
            </a:pPr>
            <a:r>
              <a:rPr lang="en-GB" dirty="0"/>
              <a:t>Os </a:t>
            </a:r>
            <a:r>
              <a:rPr lang="en-GB" dirty="0" err="1"/>
              <a:t>funcionários</a:t>
            </a:r>
            <a:r>
              <a:rPr lang="en-GB" dirty="0"/>
              <a:t> do </a:t>
            </a:r>
            <a:r>
              <a:rPr lang="en-GB" dirty="0" err="1"/>
              <a:t>serviço</a:t>
            </a:r>
            <a:r>
              <a:rPr lang="en-GB" dirty="0"/>
              <a:t> </a:t>
            </a:r>
            <a:r>
              <a:rPr lang="en-GB" dirty="0" err="1"/>
              <a:t>podem</a:t>
            </a:r>
            <a:r>
              <a:rPr lang="en-GB" dirty="0"/>
              <a:t> </a:t>
            </a:r>
            <a:r>
              <a:rPr lang="en-GB" dirty="0" err="1"/>
              <a:t>ver</a:t>
            </a:r>
            <a:r>
              <a:rPr lang="en-GB" dirty="0"/>
              <a:t> o </a:t>
            </a:r>
            <a:r>
              <a:rPr lang="en-GB" dirty="0" err="1"/>
              <a:t>uso</a:t>
            </a:r>
            <a:r>
              <a:rPr lang="en-GB" dirty="0"/>
              <a:t> do </a:t>
            </a:r>
            <a:r>
              <a:rPr lang="en-GB" dirty="0" err="1"/>
              <a:t>isolamento</a:t>
            </a:r>
            <a:r>
              <a:rPr lang="en-GB" dirty="0"/>
              <a:t> e da </a:t>
            </a:r>
            <a:r>
              <a:rPr lang="en-GB" dirty="0" err="1"/>
              <a:t>contenção</a:t>
            </a:r>
            <a:r>
              <a:rPr lang="en-GB" dirty="0"/>
              <a:t> como um </a:t>
            </a:r>
            <a:r>
              <a:rPr lang="en-GB" dirty="0" err="1"/>
              <a:t>meio</a:t>
            </a:r>
            <a:r>
              <a:rPr lang="en-GB" dirty="0"/>
              <a:t> </a:t>
            </a:r>
            <a:r>
              <a:rPr lang="en-GB" dirty="0" err="1"/>
              <a:t>necessário</a:t>
            </a:r>
            <a:r>
              <a:rPr lang="en-GB" dirty="0"/>
              <a:t> para </a:t>
            </a:r>
            <a:r>
              <a:rPr lang="en-GB" dirty="0" err="1"/>
              <a:t>estabelecer</a:t>
            </a:r>
            <a:r>
              <a:rPr lang="en-GB" dirty="0"/>
              <a:t> </a:t>
            </a:r>
            <a:r>
              <a:rPr lang="en-GB" dirty="0" err="1"/>
              <a:t>limites</a:t>
            </a:r>
            <a:r>
              <a:rPr lang="en-GB" dirty="0"/>
              <a:t>, a </a:t>
            </a:r>
            <a:r>
              <a:rPr lang="en-GB" dirty="0" err="1"/>
              <a:t>fim</a:t>
            </a:r>
            <a:r>
              <a:rPr lang="en-GB" dirty="0"/>
              <a:t> de </a:t>
            </a:r>
            <a:r>
              <a:rPr lang="en-GB" dirty="0" err="1"/>
              <a:t>estabelecer</a:t>
            </a:r>
            <a:r>
              <a:rPr lang="en-GB" dirty="0"/>
              <a:t> sua </a:t>
            </a:r>
            <a:r>
              <a:rPr lang="en-GB" dirty="0" err="1"/>
              <a:t>autoridade</a:t>
            </a:r>
            <a:r>
              <a:rPr lang="en-GB" dirty="0"/>
              <a:t> e “</a:t>
            </a:r>
            <a:r>
              <a:rPr lang="en-GB" dirty="0" err="1"/>
              <a:t>gerenciar</a:t>
            </a:r>
            <a:r>
              <a:rPr lang="en-GB" dirty="0"/>
              <a:t> o </a:t>
            </a:r>
            <a:r>
              <a:rPr lang="en-GB" dirty="0" err="1"/>
              <a:t>comportamento</a:t>
            </a:r>
            <a:r>
              <a:rPr lang="en-GB" dirty="0"/>
              <a:t>”. </a:t>
            </a:r>
            <a:endParaRPr dirty="0"/>
          </a:p>
          <a:p>
            <a:pPr marL="285750" lvl="0" indent="-146050" algn="l" rtl="0">
              <a:lnSpc>
                <a:spcPct val="100000"/>
              </a:lnSpc>
              <a:spcBef>
                <a:spcPts val="1200"/>
              </a:spcBef>
              <a:spcAft>
                <a:spcPts val="0"/>
              </a:spcAft>
              <a:buSzPts val="2200"/>
              <a:buNone/>
            </a:pPr>
            <a:endParaRPr dirty="0"/>
          </a:p>
        </p:txBody>
      </p:sp>
      <p:sp>
        <p:nvSpPr>
          <p:cNvPr id="374" name="Google Shape;374;p39"/>
          <p:cNvSpPr txBox="1">
            <a:spLocks noGrp="1"/>
          </p:cNvSpPr>
          <p:nvPr>
            <p:ph type="title"/>
          </p:nvPr>
        </p:nvSpPr>
        <p:spPr>
          <a:xfrm>
            <a:off x="417754" y="506412"/>
            <a:ext cx="1142045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Quando e </a:t>
            </a:r>
            <a:r>
              <a:rPr lang="en-GB" dirty="0" err="1"/>
              <a:t>por</a:t>
            </a:r>
            <a:r>
              <a:rPr lang="en-GB" dirty="0"/>
              <a:t> que o </a:t>
            </a:r>
            <a:r>
              <a:rPr lang="en-GB" dirty="0" err="1"/>
              <a:t>isolamento</a:t>
            </a:r>
            <a:r>
              <a:rPr lang="en-GB" dirty="0"/>
              <a:t> e a </a:t>
            </a:r>
            <a:r>
              <a:rPr lang="en-GB" dirty="0" err="1"/>
              <a:t>contenção</a:t>
            </a:r>
            <a:r>
              <a:rPr lang="en-GB" dirty="0"/>
              <a:t> </a:t>
            </a:r>
            <a:r>
              <a:rPr lang="en-GB" dirty="0" err="1"/>
              <a:t>são</a:t>
            </a:r>
            <a:r>
              <a:rPr lang="en-GB" dirty="0"/>
              <a:t> </a:t>
            </a:r>
            <a:r>
              <a:rPr lang="en-GB" dirty="0" err="1"/>
              <a:t>usados</a:t>
            </a:r>
            <a:r>
              <a:rPr lang="en-GB" dirty="0"/>
              <a:t>? – 9</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100" name="Google Shape;100;p4"/>
          <p:cNvSpPr txBox="1">
            <a:spLocks noGrp="1"/>
          </p:cNvSpPr>
          <p:nvPr>
            <p:ph type="body" idx="2"/>
          </p:nvPr>
        </p:nvSpPr>
        <p:spPr>
          <a:xfrm>
            <a:off x="508794" y="1739788"/>
            <a:ext cx="11174412" cy="3828255"/>
          </a:xfrm>
          <a:prstGeom prst="rect">
            <a:avLst/>
          </a:prstGeom>
          <a:noFill/>
          <a:ln>
            <a:noFill/>
          </a:ln>
        </p:spPr>
        <p:txBody>
          <a:bodyPr spcFirstLastPara="1" wrap="square" lIns="91425" tIns="45700" rIns="91425" bIns="45700" anchor="t" anchorCtr="0">
            <a:noAutofit/>
          </a:bodyPr>
          <a:lstStyle/>
          <a:p>
            <a:pPr marL="441325" marR="0" lvl="0" indent="-441325" algn="just" defTabSz="914400" rtl="0" eaLnBrk="1" fontAlgn="auto" latinLnBrk="0" hangingPunct="1">
              <a:lnSpc>
                <a:spcPct val="100000"/>
              </a:lnSpc>
              <a:spcBef>
                <a:spcPts val="600"/>
              </a:spcBef>
              <a:spcAft>
                <a:spcPts val="0"/>
              </a:spcAft>
              <a:buClr>
                <a:srgbClr val="183F5A"/>
              </a:buClr>
              <a:buSzTx/>
              <a:buFont typeface="Arial" panose="020B0604020202020204" pitchFamily="34" charset="0"/>
              <a:buChar char="•"/>
              <a:tabLst/>
              <a:defRPr>
                <a:cs typeface="Arial" panose="020B0604020202020204" pitchFamily="34" charset="0"/>
              </a:defRPr>
            </a:pPr>
            <a:r>
              <a:rPr kumimoji="0" lang="pt-BR" sz="2000" b="0" i="0" u="none" strike="noStrike" kern="1200" cap="none" spc="0" normalizeH="0" baseline="0" noProof="0" dirty="0">
                <a:ln>
                  <a:noFill/>
                </a:ln>
                <a:solidFill>
                  <a:srgbClr val="000000"/>
                </a:solidFill>
                <a:effectLst/>
                <a:uLnTx/>
                <a:uFillTx/>
                <a:latin typeface="Calibri Light"/>
                <a:ea typeface="SimSun" panose="02010600030101010101" pitchFamily="2" charset="-122"/>
                <a:cs typeface="Arial" panose="020B0604020202020204" pitchFamily="34" charset="0"/>
              </a:rPr>
              <a:t>A linguagem e a terminologia são usadas de forma diferente por pessoas diferentes em contextos diferentes.</a:t>
            </a:r>
          </a:p>
          <a:p>
            <a:pPr marL="441325" marR="0" lvl="0" indent="-441325" algn="just" defTabSz="914400" rtl="0" eaLnBrk="1" fontAlgn="auto" latinLnBrk="0" hangingPunct="1">
              <a:lnSpc>
                <a:spcPct val="100000"/>
              </a:lnSpc>
              <a:spcBef>
                <a:spcPts val="600"/>
              </a:spcBef>
              <a:spcAft>
                <a:spcPts val="0"/>
              </a:spcAft>
              <a:buClr>
                <a:srgbClr val="183F5A"/>
              </a:buClr>
              <a:buSzTx/>
              <a:buFont typeface="Arial" panose="020B0604020202020204" pitchFamily="34" charset="0"/>
              <a:buChar char="•"/>
              <a:tabLst/>
              <a:defRPr>
                <a:cs typeface="Arial" panose="020B0604020202020204" pitchFamily="34" charset="0"/>
              </a:defRPr>
            </a:pPr>
            <a:r>
              <a:rPr kumimoji="0" lang="pt-BR" sz="2000" b="0" i="0" u="none" strike="noStrike" kern="1200" cap="none" spc="0" normalizeH="0" baseline="0" noProof="0" dirty="0">
                <a:ln>
                  <a:noFill/>
                </a:ln>
                <a:solidFill>
                  <a:srgbClr val="000000"/>
                </a:solidFill>
                <a:effectLst/>
                <a:uLnTx/>
                <a:uFillTx/>
                <a:latin typeface="Calibri Light"/>
                <a:ea typeface="SimSun" panose="02010600030101010101" pitchFamily="2" charset="-122"/>
                <a:cs typeface="Arial" panose="020B0604020202020204" pitchFamily="34" charset="0"/>
              </a:rPr>
              <a:t>“Deficiência psicossocial” inclui pessoas que receberam um diagnóstico relacionado com a saúde mental ou que se identificam com este termo.</a:t>
            </a:r>
          </a:p>
          <a:p>
            <a:pPr marL="441325" marR="0" lvl="0" indent="-441325" algn="just" defTabSz="914400" rtl="0" eaLnBrk="1" fontAlgn="auto" latinLnBrk="0" hangingPunct="1">
              <a:lnSpc>
                <a:spcPct val="100000"/>
              </a:lnSpc>
              <a:spcBef>
                <a:spcPts val="600"/>
              </a:spcBef>
              <a:spcAft>
                <a:spcPts val="0"/>
              </a:spcAft>
              <a:buClr>
                <a:srgbClr val="183F5A"/>
              </a:buClr>
              <a:buSzTx/>
              <a:buFont typeface="Arial" panose="020B0604020202020204" pitchFamily="34" charset="0"/>
              <a:buChar char="•"/>
              <a:tabLst/>
              <a:defRPr>
                <a:cs typeface="Arial" panose="020B0604020202020204" pitchFamily="34" charset="0"/>
              </a:defRPr>
            </a:pPr>
            <a:r>
              <a:rPr kumimoji="0" lang="pt-BR" sz="2000" b="0" i="0" u="none" strike="noStrike" kern="1200" cap="none" spc="0" normalizeH="0" baseline="0" noProof="0" dirty="0">
                <a:ln>
                  <a:noFill/>
                </a:ln>
                <a:solidFill>
                  <a:srgbClr val="000000"/>
                </a:solidFill>
                <a:effectLst/>
                <a:uLnTx/>
                <a:uFillTx/>
                <a:latin typeface="Calibri Light"/>
                <a:ea typeface="SimSun" panose="02010600030101010101" pitchFamily="2" charset="-122"/>
                <a:cs typeface="Arial" panose="020B0604020202020204" pitchFamily="34" charset="0"/>
              </a:rPr>
              <a:t>“Deficiência cognitiva” e “deficiência intelectual” referem-se a pessoas que receberam um diagnóstico relacionado com a sua função cognitiva ou intelectual, incluindo demência e autismo.</a:t>
            </a:r>
          </a:p>
          <a:p>
            <a:pPr marL="441325" marR="0" lvl="0" indent="-441325" algn="just" defTabSz="914400" rtl="0" eaLnBrk="1" fontAlgn="auto" latinLnBrk="0" hangingPunct="1">
              <a:lnSpc>
                <a:spcPct val="100000"/>
              </a:lnSpc>
              <a:spcBef>
                <a:spcPts val="600"/>
              </a:spcBef>
              <a:spcAft>
                <a:spcPts val="0"/>
              </a:spcAft>
              <a:buClr>
                <a:srgbClr val="183F5A"/>
              </a:buClr>
              <a:buSzTx/>
              <a:buFont typeface="Arial" panose="020B0604020202020204" pitchFamily="34" charset="0"/>
              <a:buChar char="•"/>
              <a:tabLst/>
              <a:defRPr>
                <a:cs typeface="Arial" panose="020B0604020202020204" pitchFamily="34" charset="0"/>
              </a:defRPr>
            </a:pPr>
            <a:r>
              <a:rPr kumimoji="0" lang="pt-BR" sz="2000" b="0" i="0" u="none" strike="noStrike" kern="1200" cap="none" spc="0" normalizeH="0" baseline="0" noProof="0" dirty="0">
                <a:ln>
                  <a:noFill/>
                </a:ln>
                <a:solidFill>
                  <a:srgbClr val="000000"/>
                </a:solidFill>
                <a:effectLst/>
                <a:uLnTx/>
                <a:uFillTx/>
                <a:latin typeface="Calibri Light"/>
                <a:ea typeface="SimSun" panose="02010600030101010101" pitchFamily="2" charset="-122"/>
                <a:cs typeface="Arial" panose="020B0604020202020204" pitchFamily="34" charset="0"/>
              </a:rPr>
              <a:t>O termo “deficiência” destaca as barreiras que impedem a plena participação na sociedade de pessoas com deficiências reais ou percebidas e o fato de que elas são protegidas pela CDPD. </a:t>
            </a:r>
          </a:p>
          <a:p>
            <a:pPr marL="600075" marR="0" lvl="1" indent="-441325" algn="just" defTabSz="914400" rtl="0" eaLnBrk="1" fontAlgn="auto" latinLnBrk="0" hangingPunct="1">
              <a:lnSpc>
                <a:spcPct val="100000"/>
              </a:lnSpc>
              <a:spcBef>
                <a:spcPts val="600"/>
              </a:spcBef>
              <a:spcAft>
                <a:spcPts val="0"/>
              </a:spcAft>
              <a:buClr>
                <a:srgbClr val="183F5A"/>
              </a:buClr>
              <a:buSzTx/>
              <a:buFont typeface="Arial" panose="020B0604020202020204" pitchFamily="34" charset="0"/>
              <a:buChar char="•"/>
              <a:tabLst/>
              <a:defRPr>
                <a:cs typeface="Arial" panose="020B0604020202020204" pitchFamily="34" charset="0"/>
              </a:defRPr>
            </a:pPr>
            <a:r>
              <a:rPr kumimoji="0" lang="pt-BR" sz="1800" b="0" i="0" u="none" strike="noStrike" kern="1200" cap="none" spc="0" normalizeH="0" baseline="0" noProof="0" dirty="0">
                <a:ln>
                  <a:noFill/>
                </a:ln>
                <a:solidFill>
                  <a:srgbClr val="000000"/>
                </a:solidFill>
                <a:effectLst/>
                <a:uLnTx/>
                <a:uFillTx/>
                <a:latin typeface="Calibri Light"/>
                <a:ea typeface="SimSun" panose="02010600030101010101" pitchFamily="2" charset="-122"/>
                <a:cs typeface="Arial" panose="020B0604020202020204" pitchFamily="34" charset="0"/>
              </a:rPr>
              <a:t>O uso de “deficiência” neste contexto não implica que as pessoas tenham uma deficiência ou um distúrbio. </a:t>
            </a:r>
          </a:p>
          <a:p>
            <a:pPr marL="441325" marR="0" lvl="0" indent="-441325" algn="just" defTabSz="914400" rtl="0" eaLnBrk="1" fontAlgn="auto" latinLnBrk="0" hangingPunct="1">
              <a:lnSpc>
                <a:spcPct val="100000"/>
              </a:lnSpc>
              <a:spcBef>
                <a:spcPts val="600"/>
              </a:spcBef>
              <a:spcAft>
                <a:spcPts val="0"/>
              </a:spcAft>
              <a:buClr>
                <a:srgbClr val="183F5A"/>
              </a:buClr>
              <a:buSzTx/>
              <a:buFont typeface="Arial" panose="020B0604020202020204" pitchFamily="34" charset="0"/>
              <a:buChar char="•"/>
              <a:tabLst/>
              <a:defRPr>
                <a:cs typeface="Arial" panose="020B0604020202020204" pitchFamily="34" charset="0"/>
              </a:defRPr>
            </a:pPr>
            <a:endParaRPr kumimoji="0" lang="pt-BR" sz="2000" b="0" i="0" u="none" strike="noStrike" kern="1200" cap="none" spc="0" normalizeH="0" baseline="0" noProof="0" dirty="0">
              <a:ln>
                <a:noFill/>
              </a:ln>
              <a:solidFill>
                <a:srgbClr val="000000"/>
              </a:solidFill>
              <a:effectLst/>
              <a:uLnTx/>
              <a:uFillTx/>
              <a:latin typeface="Calibri Light"/>
              <a:ea typeface="SimSun" panose="02010600030101010101" pitchFamily="2" charset="-122"/>
              <a:cs typeface="Arial" panose="020B0604020202020204" pitchFamily="34" charset="0"/>
            </a:endParaRPr>
          </a:p>
        </p:txBody>
      </p:sp>
      <p:sp>
        <p:nvSpPr>
          <p:cNvPr id="101" name="Google Shape;101;p4"/>
          <p:cNvSpPr txBox="1">
            <a:spLocks noGrp="1"/>
          </p:cNvSpPr>
          <p:nvPr>
            <p:ph type="title"/>
          </p:nvPr>
        </p:nvSpPr>
        <p:spPr>
          <a:xfrm>
            <a:off x="277586" y="506412"/>
            <a:ext cx="11914413"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ct val="100000"/>
              <a:buFont typeface="Century Gothic"/>
              <a:buNone/>
            </a:pPr>
            <a:r>
              <a:rPr lang="en-GB" dirty="0" err="1"/>
              <a:t>Algumas</a:t>
            </a:r>
            <a:r>
              <a:rPr lang="en-GB" dirty="0"/>
              <a:t> </a:t>
            </a:r>
            <a:r>
              <a:rPr lang="en-GB" dirty="0" err="1"/>
              <a:t>palavras</a:t>
            </a:r>
            <a:r>
              <a:rPr lang="en-GB" dirty="0"/>
              <a:t> sobre a </a:t>
            </a:r>
            <a:r>
              <a:rPr lang="en-GB" dirty="0" err="1"/>
              <a:t>terminologia</a:t>
            </a:r>
            <a:r>
              <a:rPr lang="en-GB" dirty="0"/>
              <a:t> </a:t>
            </a:r>
            <a:r>
              <a:rPr lang="en-GB" dirty="0" err="1"/>
              <a:t>neste</a:t>
            </a:r>
            <a:r>
              <a:rPr lang="en-GB" dirty="0"/>
              <a:t> </a:t>
            </a:r>
            <a:r>
              <a:rPr lang="en-GB" dirty="0" err="1"/>
              <a:t>treinamento</a:t>
            </a:r>
            <a:r>
              <a:rPr lang="en-GB" dirty="0"/>
              <a:t> – 1 </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0"/>
          <p:cNvSpPr txBox="1">
            <a:spLocks noGrp="1"/>
          </p:cNvSpPr>
          <p:nvPr>
            <p:ph type="body" idx="1"/>
          </p:nvPr>
        </p:nvSpPr>
        <p:spPr>
          <a:xfrm>
            <a:off x="508800" y="210750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Por </a:t>
            </a:r>
            <a:r>
              <a:rPr lang="en-GB" dirty="0" err="1"/>
              <a:t>conveniência</a:t>
            </a:r>
            <a:endParaRPr dirty="0"/>
          </a:p>
        </p:txBody>
      </p:sp>
      <p:sp>
        <p:nvSpPr>
          <p:cNvPr id="381" name="Google Shape;381;p40"/>
          <p:cNvSpPr txBox="1">
            <a:spLocks noGrp="1"/>
          </p:cNvSpPr>
          <p:nvPr>
            <p:ph type="body" idx="2"/>
          </p:nvPr>
        </p:nvSpPr>
        <p:spPr>
          <a:xfrm>
            <a:off x="508794" y="2908379"/>
            <a:ext cx="11174412" cy="1728935"/>
          </a:xfrm>
          <a:prstGeom prst="rect">
            <a:avLst/>
          </a:prstGeom>
          <a:noFill/>
          <a:ln>
            <a:noFill/>
          </a:ln>
        </p:spPr>
        <p:txBody>
          <a:bodyPr spcFirstLastPara="1" wrap="square" lIns="91425" tIns="45700" rIns="91425" bIns="45700" anchor="t" anchorCtr="0">
            <a:noAutofit/>
          </a:bodyPr>
          <a:lstStyle/>
          <a:p>
            <a:pPr algn="just">
              <a:buFont typeface="Arial" panose="020B0604020202020204" pitchFamily="34" charset="0"/>
              <a:buChar char="•"/>
            </a:pPr>
            <a:r>
              <a:rPr lang="pt-BR" sz="2000" dirty="0"/>
              <a:t>A equipe de serviço sente, em muitos casos, que é mais fácil e rápido usar métodos coercitivos, como isolamento e contenção, do que usar outros métodos não coercitivos para responder a situações tensas ou apoiar pessoas muito angustiadas. </a:t>
            </a:r>
          </a:p>
          <a:p>
            <a:pPr algn="just">
              <a:buFont typeface="Arial" panose="020B0604020202020204" pitchFamily="34" charset="0"/>
              <a:buChar char="•"/>
            </a:pPr>
            <a:r>
              <a:rPr lang="pt-BR" sz="2000" dirty="0"/>
              <a:t>Isso pode ser particularmente o caso quando há falta de equipe nos serviços. </a:t>
            </a:r>
          </a:p>
          <a:p>
            <a:pPr marL="285750" lvl="0" indent="-146050" algn="l" rtl="0">
              <a:lnSpc>
                <a:spcPct val="100000"/>
              </a:lnSpc>
              <a:spcBef>
                <a:spcPts val="1200"/>
              </a:spcBef>
              <a:spcAft>
                <a:spcPts val="0"/>
              </a:spcAft>
              <a:buSzPts val="2200"/>
              <a:buNone/>
            </a:pPr>
            <a:endParaRPr dirty="0"/>
          </a:p>
        </p:txBody>
      </p:sp>
      <p:sp>
        <p:nvSpPr>
          <p:cNvPr id="382" name="Google Shape;382;p40"/>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Quando e </a:t>
            </a:r>
            <a:r>
              <a:rPr lang="en-GB" dirty="0" err="1"/>
              <a:t>por</a:t>
            </a:r>
            <a:r>
              <a:rPr lang="en-GB" dirty="0"/>
              <a:t> que o </a:t>
            </a:r>
            <a:r>
              <a:rPr lang="en-GB" dirty="0" err="1"/>
              <a:t>isolamento</a:t>
            </a:r>
            <a:r>
              <a:rPr lang="en-GB" dirty="0"/>
              <a:t> e a </a:t>
            </a:r>
            <a:r>
              <a:rPr lang="en-GB" dirty="0" err="1"/>
              <a:t>contenção</a:t>
            </a:r>
            <a:r>
              <a:rPr lang="en-GB" dirty="0"/>
              <a:t> </a:t>
            </a:r>
            <a:r>
              <a:rPr lang="en-GB" dirty="0" err="1"/>
              <a:t>são</a:t>
            </a:r>
            <a:r>
              <a:rPr lang="en-GB" dirty="0"/>
              <a:t> </a:t>
            </a:r>
            <a:r>
              <a:rPr lang="en-GB" dirty="0" err="1"/>
              <a:t>usados</a:t>
            </a:r>
            <a:r>
              <a:rPr lang="en-GB" dirty="0"/>
              <a:t>? – 10</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1"/>
          <p:cNvSpPr txBox="1">
            <a:spLocks noGrp="1"/>
          </p:cNvSpPr>
          <p:nvPr>
            <p:ph type="body" idx="1"/>
          </p:nvPr>
        </p:nvSpPr>
        <p:spPr>
          <a:xfrm>
            <a:off x="508806" y="2154843"/>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Punir</a:t>
            </a:r>
            <a:endParaRPr dirty="0"/>
          </a:p>
        </p:txBody>
      </p:sp>
      <p:sp>
        <p:nvSpPr>
          <p:cNvPr id="389" name="Google Shape;389;p41"/>
          <p:cNvSpPr txBox="1">
            <a:spLocks noGrp="1"/>
          </p:cNvSpPr>
          <p:nvPr>
            <p:ph type="body" idx="2"/>
          </p:nvPr>
        </p:nvSpPr>
        <p:spPr>
          <a:xfrm>
            <a:off x="508794" y="2791801"/>
            <a:ext cx="11174412" cy="1647852"/>
          </a:xfrm>
          <a:prstGeom prst="rect">
            <a:avLst/>
          </a:prstGeom>
          <a:noFill/>
          <a:ln>
            <a:noFill/>
          </a:ln>
        </p:spPr>
        <p:txBody>
          <a:bodyPr spcFirstLastPara="1" wrap="square" lIns="91425" tIns="45700" rIns="91425" bIns="45700" anchor="t" anchorCtr="0">
            <a:noAutofit/>
          </a:bodyPr>
          <a:lstStyle/>
          <a:p>
            <a:pPr marL="444500" lvl="1" indent="-285750" algn="just" rtl="0">
              <a:lnSpc>
                <a:spcPct val="100000"/>
              </a:lnSpc>
              <a:spcBef>
                <a:spcPts val="600"/>
              </a:spcBef>
              <a:spcAft>
                <a:spcPts val="0"/>
              </a:spcAft>
              <a:buSzPts val="2000"/>
              <a:buChar char="•"/>
            </a:pPr>
            <a:r>
              <a:rPr lang="en-GB" dirty="0"/>
              <a:t>Como forma de </a:t>
            </a:r>
            <a:r>
              <a:rPr lang="en-GB" dirty="0" err="1"/>
              <a:t>punição</a:t>
            </a:r>
            <a:r>
              <a:rPr lang="en-GB" dirty="0"/>
              <a:t> para </a:t>
            </a:r>
            <a:r>
              <a:rPr lang="en-GB" dirty="0" err="1"/>
              <a:t>aqueles</a:t>
            </a:r>
            <a:r>
              <a:rPr lang="en-GB" dirty="0"/>
              <a:t> que </a:t>
            </a:r>
            <a:r>
              <a:rPr lang="en-GB" dirty="0" err="1"/>
              <a:t>não</a:t>
            </a:r>
            <a:r>
              <a:rPr lang="en-GB" dirty="0"/>
              <a:t> </a:t>
            </a:r>
            <a:r>
              <a:rPr lang="en-GB" dirty="0" err="1"/>
              <a:t>querem</a:t>
            </a:r>
            <a:r>
              <a:rPr lang="en-GB" dirty="0"/>
              <a:t> </a:t>
            </a:r>
            <a:r>
              <a:rPr lang="en-GB" dirty="0" err="1"/>
              <a:t>seguir</a:t>
            </a:r>
            <a:r>
              <a:rPr lang="en-GB" dirty="0"/>
              <a:t> </a:t>
            </a:r>
            <a:r>
              <a:rPr lang="en-GB" dirty="0" err="1"/>
              <a:t>instruções</a:t>
            </a:r>
            <a:r>
              <a:rPr lang="en-GB" dirty="0"/>
              <a:t>.</a:t>
            </a:r>
            <a:endParaRPr dirty="0"/>
          </a:p>
          <a:p>
            <a:pPr marL="444500" lvl="1" indent="-285750" algn="just" rtl="0">
              <a:lnSpc>
                <a:spcPct val="100000"/>
              </a:lnSpc>
              <a:spcBef>
                <a:spcPts val="600"/>
              </a:spcBef>
              <a:spcAft>
                <a:spcPts val="0"/>
              </a:spcAft>
              <a:buSzPts val="2000"/>
              <a:buChar char="•"/>
            </a:pPr>
            <a:r>
              <a:rPr lang="en-GB" dirty="0" err="1"/>
              <a:t>Às</a:t>
            </a:r>
            <a:r>
              <a:rPr lang="en-GB" dirty="0"/>
              <a:t> </a:t>
            </a:r>
            <a:r>
              <a:rPr lang="en-GB" dirty="0" err="1"/>
              <a:t>vezes</a:t>
            </a:r>
            <a:r>
              <a:rPr lang="en-GB" dirty="0"/>
              <a:t>, </a:t>
            </a:r>
            <a:r>
              <a:rPr lang="en-GB" dirty="0" err="1"/>
              <a:t>os</a:t>
            </a:r>
            <a:r>
              <a:rPr lang="en-GB" dirty="0"/>
              <a:t> </a:t>
            </a:r>
            <a:r>
              <a:rPr lang="en-GB" dirty="0" err="1"/>
              <a:t>funcionários</a:t>
            </a:r>
            <a:r>
              <a:rPr lang="en-GB" dirty="0"/>
              <a:t> </a:t>
            </a:r>
            <a:r>
              <a:rPr lang="en-GB" dirty="0" err="1"/>
              <a:t>não</a:t>
            </a:r>
            <a:r>
              <a:rPr lang="en-GB" dirty="0"/>
              <a:t> </a:t>
            </a:r>
            <a:r>
              <a:rPr lang="en-GB" dirty="0" err="1"/>
              <a:t>consideram</a:t>
            </a:r>
            <a:r>
              <a:rPr lang="en-GB" dirty="0"/>
              <a:t> o </a:t>
            </a:r>
            <a:r>
              <a:rPr lang="en-GB" dirty="0" err="1"/>
              <a:t>uso</a:t>
            </a:r>
            <a:r>
              <a:rPr lang="en-GB" dirty="0"/>
              <a:t> do </a:t>
            </a:r>
            <a:r>
              <a:rPr lang="en-GB" dirty="0" err="1"/>
              <a:t>isolamento</a:t>
            </a:r>
            <a:r>
              <a:rPr lang="en-GB" dirty="0"/>
              <a:t> e da </a:t>
            </a:r>
            <a:r>
              <a:rPr lang="en-GB" dirty="0" err="1"/>
              <a:t>contenção</a:t>
            </a:r>
            <a:r>
              <a:rPr lang="en-GB" dirty="0"/>
              <a:t> </a:t>
            </a:r>
            <a:r>
              <a:rPr lang="en-GB" dirty="0" err="1"/>
              <a:t>como</a:t>
            </a:r>
            <a:r>
              <a:rPr lang="en-GB" dirty="0"/>
              <a:t> </a:t>
            </a:r>
            <a:r>
              <a:rPr lang="en-GB" dirty="0" err="1"/>
              <a:t>uma</a:t>
            </a:r>
            <a:r>
              <a:rPr lang="en-GB" dirty="0"/>
              <a:t> </a:t>
            </a:r>
            <a:r>
              <a:rPr lang="en-GB" dirty="0" err="1"/>
              <a:t>punição</a:t>
            </a:r>
            <a:r>
              <a:rPr lang="en-GB" dirty="0"/>
              <a:t>, mas sim </a:t>
            </a:r>
            <a:r>
              <a:rPr lang="en-GB" dirty="0" err="1"/>
              <a:t>como</a:t>
            </a:r>
            <a:r>
              <a:rPr lang="en-GB" dirty="0"/>
              <a:t> </a:t>
            </a:r>
            <a:r>
              <a:rPr lang="en-GB" dirty="0" err="1"/>
              <a:t>uma</a:t>
            </a:r>
            <a:r>
              <a:rPr lang="en-GB" dirty="0"/>
              <a:t> </a:t>
            </a:r>
            <a:r>
              <a:rPr lang="en-GB" dirty="0" err="1"/>
              <a:t>consequência</a:t>
            </a:r>
            <a:r>
              <a:rPr lang="en-GB" dirty="0"/>
              <a:t> </a:t>
            </a:r>
            <a:r>
              <a:rPr lang="en-GB" dirty="0" err="1"/>
              <a:t>necessária</a:t>
            </a:r>
            <a:r>
              <a:rPr lang="en-GB" dirty="0"/>
              <a:t> de </a:t>
            </a:r>
            <a:r>
              <a:rPr lang="en-GB" dirty="0" err="1"/>
              <a:t>certas</a:t>
            </a:r>
            <a:r>
              <a:rPr lang="en-GB" dirty="0"/>
              <a:t> </a:t>
            </a:r>
            <a:r>
              <a:rPr lang="en-GB" dirty="0" err="1"/>
              <a:t>ações</a:t>
            </a:r>
            <a:r>
              <a:rPr lang="en-GB" dirty="0"/>
              <a:t> </a:t>
            </a:r>
            <a:r>
              <a:rPr lang="en-GB" dirty="0" err="1"/>
              <a:t>ou</a:t>
            </a:r>
            <a:r>
              <a:rPr lang="en-GB" dirty="0"/>
              <a:t> </a:t>
            </a:r>
            <a:r>
              <a:rPr lang="en-GB" dirty="0" err="1"/>
              <a:t>comportamentos</a:t>
            </a:r>
            <a:r>
              <a:rPr lang="en-GB" dirty="0"/>
              <a:t> das </a:t>
            </a:r>
            <a:r>
              <a:rPr lang="en-GB" dirty="0" err="1"/>
              <a:t>pessoas</a:t>
            </a:r>
            <a:r>
              <a:rPr lang="en-GB" dirty="0"/>
              <a:t> que </a:t>
            </a:r>
            <a:r>
              <a:rPr lang="en-GB" dirty="0" err="1"/>
              <a:t>utilizam</a:t>
            </a:r>
            <a:r>
              <a:rPr lang="en-GB" dirty="0"/>
              <a:t> </a:t>
            </a:r>
            <a:r>
              <a:rPr lang="en-GB" dirty="0" err="1"/>
              <a:t>os</a:t>
            </a:r>
            <a:r>
              <a:rPr lang="en-GB" dirty="0"/>
              <a:t> </a:t>
            </a:r>
            <a:r>
              <a:rPr lang="en-GB" dirty="0" err="1"/>
              <a:t>serviços</a:t>
            </a:r>
            <a:r>
              <a:rPr lang="en-GB" dirty="0"/>
              <a:t>.</a:t>
            </a:r>
            <a:endParaRPr dirty="0"/>
          </a:p>
          <a:p>
            <a:pPr marL="285750" lvl="0" indent="-146050" algn="l" rtl="0">
              <a:lnSpc>
                <a:spcPct val="100000"/>
              </a:lnSpc>
              <a:spcBef>
                <a:spcPts val="1200"/>
              </a:spcBef>
              <a:spcAft>
                <a:spcPts val="0"/>
              </a:spcAft>
              <a:buSzPts val="2200"/>
              <a:buNone/>
            </a:pPr>
            <a:endParaRPr dirty="0"/>
          </a:p>
        </p:txBody>
      </p:sp>
      <p:sp>
        <p:nvSpPr>
          <p:cNvPr id="390" name="Google Shape;390;p41"/>
          <p:cNvSpPr txBox="1">
            <a:spLocks noGrp="1"/>
          </p:cNvSpPr>
          <p:nvPr>
            <p:ph type="title"/>
          </p:nvPr>
        </p:nvSpPr>
        <p:spPr>
          <a:xfrm>
            <a:off x="417755" y="506412"/>
            <a:ext cx="111744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Quando e </a:t>
            </a:r>
            <a:r>
              <a:rPr lang="en-GB" dirty="0" err="1"/>
              <a:t>por</a:t>
            </a:r>
            <a:r>
              <a:rPr lang="en-GB" dirty="0"/>
              <a:t> que o </a:t>
            </a:r>
            <a:r>
              <a:rPr lang="en-GB" dirty="0" err="1"/>
              <a:t>isolamento</a:t>
            </a:r>
            <a:r>
              <a:rPr lang="en-GB" dirty="0"/>
              <a:t> e a </a:t>
            </a:r>
            <a:r>
              <a:rPr lang="en-GB" dirty="0" err="1"/>
              <a:t>contenção</a:t>
            </a:r>
            <a:r>
              <a:rPr lang="en-GB" dirty="0"/>
              <a:t> </a:t>
            </a:r>
            <a:r>
              <a:rPr lang="en-GB" dirty="0" err="1"/>
              <a:t>são</a:t>
            </a:r>
            <a:r>
              <a:rPr lang="en-GB" dirty="0"/>
              <a:t> </a:t>
            </a:r>
            <a:r>
              <a:rPr lang="en-GB" dirty="0" err="1"/>
              <a:t>usados</a:t>
            </a:r>
            <a:r>
              <a:rPr lang="en-GB" dirty="0"/>
              <a:t>? – 11</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2"/>
          <p:cNvSpPr txBox="1">
            <a:spLocks noGrp="1"/>
          </p:cNvSpPr>
          <p:nvPr>
            <p:ph type="title"/>
          </p:nvPr>
        </p:nvSpPr>
        <p:spPr>
          <a:xfrm>
            <a:off x="507206" y="2313946"/>
            <a:ext cx="10743180"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ct val="100000"/>
              <a:buFont typeface="Century Gothic"/>
              <a:buNone/>
            </a:pPr>
            <a:r>
              <a:rPr lang="en-GB" dirty="0"/>
              <a:t>Tema 3: A </a:t>
            </a:r>
            <a:r>
              <a:rPr lang="en-GB" dirty="0" err="1"/>
              <a:t>experiência</a:t>
            </a:r>
            <a:r>
              <a:rPr lang="en-GB" dirty="0"/>
              <a:t> </a:t>
            </a:r>
            <a:r>
              <a:rPr lang="en-GB" dirty="0" err="1"/>
              <a:t>pessoal</a:t>
            </a:r>
            <a:r>
              <a:rPr lang="en-GB" dirty="0"/>
              <a:t> e o </a:t>
            </a:r>
            <a:r>
              <a:rPr lang="en-GB" dirty="0" err="1"/>
              <a:t>impacto</a:t>
            </a:r>
            <a:r>
              <a:rPr lang="en-GB" dirty="0"/>
              <a:t> do </a:t>
            </a:r>
            <a:r>
              <a:rPr lang="en-GB" dirty="0" err="1"/>
              <a:t>isolamento</a:t>
            </a:r>
            <a:r>
              <a:rPr lang="en-GB" dirty="0"/>
              <a:t> e da </a:t>
            </a:r>
            <a:r>
              <a:rPr lang="en-GB" dirty="0" err="1"/>
              <a:t>contenção</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3"/>
          <p:cNvSpPr txBox="1">
            <a:spLocks noGrp="1"/>
          </p:cNvSpPr>
          <p:nvPr>
            <p:ph type="title"/>
          </p:nvPr>
        </p:nvSpPr>
        <p:spPr>
          <a:xfrm>
            <a:off x="417754" y="506412"/>
            <a:ext cx="1078364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3.1: A </a:t>
            </a:r>
            <a:r>
              <a:rPr lang="en-GB" dirty="0" err="1"/>
              <a:t>experiência</a:t>
            </a:r>
            <a:r>
              <a:rPr lang="en-GB" dirty="0"/>
              <a:t> </a:t>
            </a:r>
            <a:r>
              <a:rPr lang="en-GB" dirty="0" err="1"/>
              <a:t>pessoal</a:t>
            </a:r>
            <a:r>
              <a:rPr lang="en-GB" dirty="0"/>
              <a:t> de </a:t>
            </a:r>
            <a:r>
              <a:rPr lang="en-GB" dirty="0" err="1"/>
              <a:t>isolamento</a:t>
            </a:r>
            <a:r>
              <a:rPr lang="en-GB" dirty="0"/>
              <a:t> e </a:t>
            </a:r>
            <a:r>
              <a:rPr lang="en-GB" dirty="0" err="1"/>
              <a:t>contenção</a:t>
            </a:r>
            <a:r>
              <a:rPr lang="en-GB" dirty="0"/>
              <a:t> - 1</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4"/>
          <p:cNvSpPr txBox="1">
            <a:spLocks noGrp="1"/>
          </p:cNvSpPr>
          <p:nvPr>
            <p:ph type="body" idx="2"/>
          </p:nvPr>
        </p:nvSpPr>
        <p:spPr>
          <a:xfrm>
            <a:off x="507195" y="2152394"/>
            <a:ext cx="11174412" cy="21464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Quais </a:t>
            </a:r>
            <a:r>
              <a:rPr lang="en-GB" sz="2000" dirty="0" err="1"/>
              <a:t>são</a:t>
            </a:r>
            <a:r>
              <a:rPr lang="en-GB" sz="2000" dirty="0"/>
              <a:t> </a:t>
            </a:r>
            <a:r>
              <a:rPr lang="en-GB" sz="2000" dirty="0" err="1"/>
              <a:t>seus</a:t>
            </a:r>
            <a:r>
              <a:rPr lang="en-GB" sz="2000" dirty="0"/>
              <a:t> </a:t>
            </a:r>
            <a:r>
              <a:rPr lang="en-GB" sz="2000" dirty="0" err="1"/>
              <a:t>pensamentos</a:t>
            </a:r>
            <a:r>
              <a:rPr lang="en-GB" sz="2000" dirty="0"/>
              <a:t> e </a:t>
            </a:r>
            <a:r>
              <a:rPr lang="en-GB" sz="2000" dirty="0" err="1"/>
              <a:t>sentimentos</a:t>
            </a:r>
            <a:r>
              <a:rPr lang="en-GB" sz="2000" dirty="0"/>
              <a:t> </a:t>
            </a:r>
            <a:r>
              <a:rPr lang="en-GB" sz="2000" dirty="0" err="1"/>
              <a:t>sobre</a:t>
            </a:r>
            <a:r>
              <a:rPr lang="en-GB" sz="2000" dirty="0"/>
              <a:t> o que </a:t>
            </a:r>
            <a:r>
              <a:rPr lang="en-GB" sz="2000" dirty="0" err="1"/>
              <a:t>você</a:t>
            </a:r>
            <a:r>
              <a:rPr lang="en-GB" sz="2000" dirty="0"/>
              <a:t> </a:t>
            </a:r>
            <a:r>
              <a:rPr lang="en-GB" sz="2000" dirty="0" err="1"/>
              <a:t>ouviu</a:t>
            </a:r>
            <a:r>
              <a:rPr lang="en-GB" sz="2000" dirty="0"/>
              <a:t> e/</a:t>
            </a:r>
            <a:r>
              <a:rPr lang="en-GB" sz="2000" dirty="0" err="1"/>
              <a:t>ou</a:t>
            </a:r>
            <a:r>
              <a:rPr lang="en-GB" sz="2000" dirty="0"/>
              <a:t> leu? </a:t>
            </a:r>
          </a:p>
          <a:p>
            <a:pPr marL="285750" lvl="0" indent="-285750" algn="just" rtl="0">
              <a:lnSpc>
                <a:spcPct val="100000"/>
              </a:lnSpc>
              <a:spcBef>
                <a:spcPts val="600"/>
              </a:spcBef>
              <a:spcAft>
                <a:spcPts val="0"/>
              </a:spcAft>
              <a:buSzPts val="2200"/>
              <a:buChar char="•"/>
            </a:pPr>
            <a:r>
              <a:rPr lang="en-GB" sz="2000" dirty="0"/>
              <a:t>• Como as </a:t>
            </a:r>
            <a:r>
              <a:rPr lang="en-GB" sz="2000" dirty="0" err="1"/>
              <a:t>pessoas</a:t>
            </a:r>
            <a:r>
              <a:rPr lang="en-GB" sz="2000" dirty="0"/>
              <a:t> </a:t>
            </a:r>
            <a:r>
              <a:rPr lang="en-GB" sz="2000" dirty="0" err="1"/>
              <a:t>podem</a:t>
            </a:r>
            <a:r>
              <a:rPr lang="en-GB" sz="2000" dirty="0"/>
              <a:t> </a:t>
            </a:r>
            <a:r>
              <a:rPr lang="en-GB" sz="2000" dirty="0" err="1"/>
              <a:t>estar</a:t>
            </a:r>
            <a:r>
              <a:rPr lang="en-GB" sz="2000" dirty="0"/>
              <a:t> se </a:t>
            </a:r>
            <a:r>
              <a:rPr lang="en-GB" sz="2000" dirty="0" err="1"/>
              <a:t>sentindo</a:t>
            </a:r>
            <a:r>
              <a:rPr lang="en-GB" sz="2000" dirty="0"/>
              <a:t> </a:t>
            </a:r>
            <a:r>
              <a:rPr lang="en-GB" sz="2000" dirty="0" err="1"/>
              <a:t>quando</a:t>
            </a:r>
            <a:r>
              <a:rPr lang="en-GB" sz="2000" dirty="0"/>
              <a:t> </a:t>
            </a:r>
            <a:r>
              <a:rPr lang="en-GB" sz="2000" dirty="0" err="1"/>
              <a:t>são</a:t>
            </a:r>
            <a:r>
              <a:rPr lang="en-GB" sz="2000" dirty="0"/>
              <a:t> </a:t>
            </a:r>
            <a:r>
              <a:rPr lang="en-GB" sz="2000" dirty="0" err="1"/>
              <a:t>isoladas</a:t>
            </a:r>
            <a:r>
              <a:rPr lang="en-GB" sz="2000" dirty="0"/>
              <a:t> </a:t>
            </a:r>
            <a:r>
              <a:rPr lang="en-GB" sz="2000" dirty="0" err="1"/>
              <a:t>ou</a:t>
            </a:r>
            <a:r>
              <a:rPr lang="en-GB" sz="2000" dirty="0"/>
              <a:t> </a:t>
            </a:r>
            <a:r>
              <a:rPr lang="en-GB" sz="2000" dirty="0" err="1"/>
              <a:t>contidas</a:t>
            </a:r>
            <a:r>
              <a:rPr lang="en-GB" sz="2000" dirty="0"/>
              <a:t>? O que </a:t>
            </a:r>
            <a:r>
              <a:rPr lang="en-GB" sz="2000" dirty="0" err="1"/>
              <a:t>você</a:t>
            </a:r>
            <a:r>
              <a:rPr lang="en-GB" sz="2000" dirty="0"/>
              <a:t> </a:t>
            </a:r>
            <a:r>
              <a:rPr lang="en-GB" sz="2000" dirty="0" err="1"/>
              <a:t>pode</a:t>
            </a:r>
            <a:r>
              <a:rPr lang="en-GB" sz="2000" dirty="0"/>
              <a:t> </a:t>
            </a:r>
            <a:r>
              <a:rPr lang="en-GB" sz="2000" dirty="0" err="1"/>
              <a:t>dizer</a:t>
            </a:r>
            <a:r>
              <a:rPr lang="en-GB" sz="2000" dirty="0"/>
              <a:t> </a:t>
            </a:r>
            <a:r>
              <a:rPr lang="en-GB" sz="2000" dirty="0" err="1"/>
              <a:t>sobre</a:t>
            </a:r>
            <a:r>
              <a:rPr lang="en-GB" sz="2000" dirty="0"/>
              <a:t> o </a:t>
            </a:r>
            <a:r>
              <a:rPr lang="en-GB" sz="2000" dirty="0" err="1"/>
              <a:t>impacto</a:t>
            </a:r>
            <a:r>
              <a:rPr lang="en-GB" sz="2000" dirty="0"/>
              <a:t> </a:t>
            </a:r>
            <a:r>
              <a:rPr lang="en-GB" sz="2000" dirty="0" err="1"/>
              <a:t>emocional</a:t>
            </a:r>
            <a:r>
              <a:rPr lang="en-GB" sz="2000" dirty="0"/>
              <a:t> e </a:t>
            </a:r>
            <a:r>
              <a:rPr lang="en-GB" sz="2000" dirty="0" err="1"/>
              <a:t>físico</a:t>
            </a:r>
            <a:r>
              <a:rPr lang="en-GB" sz="2000" dirty="0"/>
              <a:t> do </a:t>
            </a:r>
            <a:r>
              <a:rPr lang="en-GB" sz="2000" dirty="0" err="1"/>
              <a:t>isolamento</a:t>
            </a:r>
            <a:r>
              <a:rPr lang="en-GB" sz="2000" dirty="0"/>
              <a:t> e da </a:t>
            </a:r>
            <a:r>
              <a:rPr lang="en-GB" sz="2000" dirty="0" err="1"/>
              <a:t>contenção</a:t>
            </a:r>
            <a:r>
              <a:rPr lang="en-GB" sz="2000" dirty="0"/>
              <a:t>? </a:t>
            </a:r>
          </a:p>
          <a:p>
            <a:pPr marL="285750" lvl="0" indent="-285750" algn="just" rtl="0">
              <a:lnSpc>
                <a:spcPct val="100000"/>
              </a:lnSpc>
              <a:spcBef>
                <a:spcPts val="600"/>
              </a:spcBef>
              <a:spcAft>
                <a:spcPts val="0"/>
              </a:spcAft>
              <a:buSzPts val="2200"/>
              <a:buChar char="•"/>
            </a:pPr>
            <a:r>
              <a:rPr lang="en-GB" sz="2000" dirty="0"/>
              <a:t>• </a:t>
            </a:r>
            <a:r>
              <a:rPr lang="en-GB" sz="2000" dirty="0" err="1"/>
              <a:t>Alguém</a:t>
            </a:r>
            <a:r>
              <a:rPr lang="en-GB" sz="2000" dirty="0"/>
              <a:t> </a:t>
            </a:r>
            <a:r>
              <a:rPr lang="en-GB" sz="2000" dirty="0" err="1"/>
              <a:t>gostaria</a:t>
            </a:r>
            <a:r>
              <a:rPr lang="en-GB" sz="2000" dirty="0"/>
              <a:t> de </a:t>
            </a:r>
            <a:r>
              <a:rPr lang="en-GB" sz="2000" dirty="0" err="1"/>
              <a:t>comentar</a:t>
            </a:r>
            <a:r>
              <a:rPr lang="en-GB" sz="2000" dirty="0"/>
              <a:t> o que </a:t>
            </a:r>
            <a:r>
              <a:rPr lang="en-GB" sz="2000" dirty="0" err="1"/>
              <a:t>poderia</a:t>
            </a:r>
            <a:r>
              <a:rPr lang="en-GB" sz="2000" dirty="0"/>
              <a:t> </a:t>
            </a:r>
            <a:r>
              <a:rPr lang="en-GB" sz="2000" dirty="0" err="1"/>
              <a:t>ter</a:t>
            </a:r>
            <a:r>
              <a:rPr lang="en-GB" sz="2000" dirty="0"/>
              <a:t> </a:t>
            </a:r>
            <a:r>
              <a:rPr lang="en-GB" sz="2000" dirty="0" err="1"/>
              <a:t>sido</a:t>
            </a:r>
            <a:r>
              <a:rPr lang="en-GB" sz="2000" dirty="0"/>
              <a:t> </a:t>
            </a:r>
            <a:r>
              <a:rPr lang="en-GB" sz="2000" dirty="0" err="1"/>
              <a:t>feito</a:t>
            </a:r>
            <a:r>
              <a:rPr lang="en-GB" sz="2000" dirty="0"/>
              <a:t> de </a:t>
            </a:r>
            <a:r>
              <a:rPr lang="en-GB" sz="2000" dirty="0" err="1"/>
              <a:t>maneira</a:t>
            </a:r>
            <a:r>
              <a:rPr lang="en-GB" sz="2000" dirty="0"/>
              <a:t> </a:t>
            </a:r>
            <a:r>
              <a:rPr lang="en-GB" sz="2000" dirty="0" err="1"/>
              <a:t>diferente</a:t>
            </a:r>
            <a:r>
              <a:rPr lang="en-GB" sz="2000" dirty="0"/>
              <a:t> </a:t>
            </a:r>
            <a:r>
              <a:rPr lang="en-GB" sz="2000" dirty="0" err="1"/>
              <a:t>nessas</a:t>
            </a:r>
            <a:r>
              <a:rPr lang="en-GB" sz="2000" dirty="0"/>
              <a:t> </a:t>
            </a:r>
            <a:r>
              <a:rPr lang="en-GB" sz="2000" dirty="0" err="1"/>
              <a:t>situações</a:t>
            </a:r>
            <a:r>
              <a:rPr lang="en-GB" sz="2000" dirty="0"/>
              <a:t>? </a:t>
            </a:r>
          </a:p>
          <a:p>
            <a:pPr marL="285750" lvl="0" indent="-146050" algn="l" rtl="0">
              <a:lnSpc>
                <a:spcPct val="100000"/>
              </a:lnSpc>
              <a:spcBef>
                <a:spcPts val="1200"/>
              </a:spcBef>
              <a:spcAft>
                <a:spcPts val="0"/>
              </a:spcAft>
              <a:buSzPts val="2200"/>
              <a:buNone/>
            </a:pPr>
            <a:endParaRPr dirty="0"/>
          </a:p>
        </p:txBody>
      </p:sp>
      <p:sp>
        <p:nvSpPr>
          <p:cNvPr id="409" name="Google Shape;409;p44"/>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3.1: A </a:t>
            </a:r>
            <a:r>
              <a:rPr lang="en-GB" dirty="0" err="1"/>
              <a:t>experiência</a:t>
            </a:r>
            <a:r>
              <a:rPr lang="en-GB" dirty="0"/>
              <a:t> </a:t>
            </a:r>
            <a:r>
              <a:rPr lang="en-GB" dirty="0" err="1"/>
              <a:t>pessoal</a:t>
            </a:r>
            <a:r>
              <a:rPr lang="en-GB" dirty="0"/>
              <a:t> com </a:t>
            </a:r>
            <a:r>
              <a:rPr lang="en-GB" dirty="0" err="1"/>
              <a:t>isolamento</a:t>
            </a:r>
            <a:r>
              <a:rPr lang="en-GB" dirty="0"/>
              <a:t> e </a:t>
            </a:r>
            <a:r>
              <a:rPr lang="en-GB" dirty="0" err="1"/>
              <a:t>contenção</a:t>
            </a:r>
            <a:r>
              <a:rPr lang="en-GB" dirty="0"/>
              <a:t> - 2</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5"/>
          <p:cNvSpPr txBox="1">
            <a:spLocks noGrp="1"/>
          </p:cNvSpPr>
          <p:nvPr>
            <p:ph type="body" idx="1"/>
          </p:nvPr>
        </p:nvSpPr>
        <p:spPr>
          <a:xfrm>
            <a:off x="507207" y="1685090"/>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Impacto no </a:t>
            </a:r>
            <a:r>
              <a:rPr lang="en-GB" dirty="0" err="1"/>
              <a:t>bem-estar</a:t>
            </a:r>
            <a:r>
              <a:rPr lang="en-GB" dirty="0"/>
              <a:t> </a:t>
            </a:r>
            <a:r>
              <a:rPr lang="en-GB" dirty="0" err="1"/>
              <a:t>psicológico</a:t>
            </a:r>
            <a:r>
              <a:rPr lang="en-GB" dirty="0"/>
              <a:t> e </a:t>
            </a:r>
            <a:r>
              <a:rPr lang="en-GB" dirty="0" err="1"/>
              <a:t>emocional</a:t>
            </a:r>
            <a:r>
              <a:rPr lang="en-GB" dirty="0"/>
              <a:t> </a:t>
            </a:r>
            <a:endParaRPr dirty="0"/>
          </a:p>
        </p:txBody>
      </p:sp>
      <p:sp>
        <p:nvSpPr>
          <p:cNvPr id="416" name="Google Shape;416;p45"/>
          <p:cNvSpPr txBox="1">
            <a:spLocks noGrp="1"/>
          </p:cNvSpPr>
          <p:nvPr>
            <p:ph type="body" idx="2"/>
          </p:nvPr>
        </p:nvSpPr>
        <p:spPr>
          <a:xfrm>
            <a:off x="963386" y="2212754"/>
            <a:ext cx="10718221" cy="3454384"/>
          </a:xfrm>
          <a:prstGeom prst="rect">
            <a:avLst/>
          </a:prstGeom>
          <a:noFill/>
          <a:ln>
            <a:noFill/>
          </a:ln>
        </p:spPr>
        <p:txBody>
          <a:bodyPr spcFirstLastPara="1" wrap="square" lIns="91425" tIns="45700" rIns="91425" bIns="45700" anchor="t" anchorCtr="0">
            <a:noAutofit/>
          </a:bodyPr>
          <a:lstStyle/>
          <a:p>
            <a:pPr marL="285750" lvl="0" indent="-285750" algn="just" rtl="0">
              <a:spcBef>
                <a:spcPts val="300"/>
              </a:spcBef>
              <a:spcAft>
                <a:spcPts val="0"/>
              </a:spcAft>
              <a:buSzPct val="100000"/>
              <a:buChar char="•"/>
            </a:pPr>
            <a:r>
              <a:rPr lang="en-GB" sz="2000" dirty="0"/>
              <a:t>A </a:t>
            </a:r>
            <a:r>
              <a:rPr lang="en-GB" sz="2000" dirty="0" err="1"/>
              <a:t>afirmação</a:t>
            </a:r>
            <a:r>
              <a:rPr lang="en-GB" sz="2000" dirty="0"/>
              <a:t> </a:t>
            </a:r>
            <a:r>
              <a:rPr lang="en-GB" sz="2000" dirty="0" err="1"/>
              <a:t>vigorosa</a:t>
            </a:r>
            <a:r>
              <a:rPr lang="en-GB" sz="2000" dirty="0"/>
              <a:t> da </a:t>
            </a:r>
            <a:r>
              <a:rPr lang="en-GB" sz="2000" dirty="0" err="1"/>
              <a:t>vontade</a:t>
            </a:r>
            <a:r>
              <a:rPr lang="en-GB" sz="2000" dirty="0"/>
              <a:t> de </a:t>
            </a:r>
            <a:r>
              <a:rPr lang="en-GB" sz="2000" dirty="0" err="1"/>
              <a:t>outra</a:t>
            </a:r>
            <a:r>
              <a:rPr lang="en-GB" sz="2000" dirty="0"/>
              <a:t> </a:t>
            </a:r>
            <a:r>
              <a:rPr lang="en-GB" sz="2000" dirty="0" err="1"/>
              <a:t>pessoa</a:t>
            </a:r>
            <a:r>
              <a:rPr lang="en-GB" sz="2000" dirty="0"/>
              <a:t> </a:t>
            </a:r>
            <a:r>
              <a:rPr lang="en-GB" sz="2000" dirty="0" err="1"/>
              <a:t>sobre</a:t>
            </a:r>
            <a:r>
              <a:rPr lang="en-GB" sz="2000" dirty="0"/>
              <a:t> a </a:t>
            </a:r>
            <a:r>
              <a:rPr lang="en-GB" sz="2000" dirty="0" err="1"/>
              <a:t>nossa</a:t>
            </a:r>
            <a:r>
              <a:rPr lang="en-GB" sz="2000" dirty="0"/>
              <a:t> </a:t>
            </a:r>
            <a:r>
              <a:rPr lang="en-GB" sz="2000" dirty="0" err="1"/>
              <a:t>gera</a:t>
            </a:r>
            <a:r>
              <a:rPr lang="en-GB" sz="2000" dirty="0"/>
              <a:t> </a:t>
            </a:r>
            <a:r>
              <a:rPr lang="en-GB" sz="2000" dirty="0" err="1"/>
              <a:t>emoções</a:t>
            </a:r>
            <a:r>
              <a:rPr lang="en-GB" sz="2000" dirty="0"/>
              <a:t> </a:t>
            </a:r>
            <a:r>
              <a:rPr lang="en-GB" sz="2000" dirty="0" err="1"/>
              <a:t>muito</a:t>
            </a:r>
            <a:r>
              <a:rPr lang="en-GB" sz="2000" dirty="0"/>
              <a:t> </a:t>
            </a:r>
            <a:r>
              <a:rPr lang="en-GB" sz="2000" dirty="0" err="1"/>
              <a:t>negativas</a:t>
            </a:r>
            <a:r>
              <a:rPr lang="en-GB" sz="2000" dirty="0"/>
              <a:t>. </a:t>
            </a:r>
            <a:endParaRPr sz="2000" dirty="0"/>
          </a:p>
          <a:p>
            <a:pPr marL="285750" lvl="0" indent="-285750" algn="just" rtl="0">
              <a:spcBef>
                <a:spcPts val="300"/>
              </a:spcBef>
              <a:spcAft>
                <a:spcPts val="0"/>
              </a:spcAft>
              <a:buSzPct val="100000"/>
              <a:buChar char="•"/>
            </a:pPr>
            <a:r>
              <a:rPr lang="en-GB" sz="2000" dirty="0" err="1"/>
              <a:t>Muitas</a:t>
            </a:r>
            <a:r>
              <a:rPr lang="en-GB" sz="2000" dirty="0"/>
              <a:t> </a:t>
            </a:r>
            <a:r>
              <a:rPr lang="en-GB" sz="2000" dirty="0" err="1"/>
              <a:t>pessoas</a:t>
            </a:r>
            <a:r>
              <a:rPr lang="en-GB" sz="2000" dirty="0"/>
              <a:t> </a:t>
            </a:r>
            <a:r>
              <a:rPr lang="en-GB" sz="2000" dirty="0" err="1"/>
              <a:t>experimentam</a:t>
            </a:r>
            <a:r>
              <a:rPr lang="en-GB" sz="2000" dirty="0"/>
              <a:t> </a:t>
            </a:r>
            <a:r>
              <a:rPr lang="en-GB" sz="2000" dirty="0" err="1"/>
              <a:t>sentimentos</a:t>
            </a:r>
            <a:r>
              <a:rPr lang="en-GB" sz="2000" dirty="0"/>
              <a:t> de </a:t>
            </a:r>
            <a:r>
              <a:rPr lang="en-GB" sz="2000" dirty="0" err="1"/>
              <a:t>perda</a:t>
            </a:r>
            <a:r>
              <a:rPr lang="en-GB" sz="2000" dirty="0"/>
              <a:t> de </a:t>
            </a:r>
            <a:r>
              <a:rPr lang="en-GB" sz="2000" dirty="0" err="1"/>
              <a:t>dignidade</a:t>
            </a:r>
            <a:r>
              <a:rPr lang="en-GB" sz="2000" dirty="0"/>
              <a:t> e </a:t>
            </a:r>
            <a:r>
              <a:rPr lang="en-GB" sz="2000" dirty="0" err="1"/>
              <a:t>respeito</a:t>
            </a:r>
            <a:r>
              <a:rPr lang="en-GB" sz="2000" dirty="0"/>
              <a:t>, </a:t>
            </a:r>
            <a:r>
              <a:rPr lang="en-GB" sz="2000" dirty="0" err="1"/>
              <a:t>degradação</a:t>
            </a:r>
            <a:r>
              <a:rPr lang="en-GB" sz="2000" dirty="0"/>
              <a:t>, </a:t>
            </a:r>
            <a:r>
              <a:rPr lang="en-GB" sz="2000" dirty="0" err="1"/>
              <a:t>desmoralização</a:t>
            </a:r>
            <a:r>
              <a:rPr lang="en-GB" sz="2000" dirty="0"/>
              <a:t>, </a:t>
            </a:r>
            <a:r>
              <a:rPr lang="en-GB" sz="2000" dirty="0" err="1"/>
              <a:t>rejeição</a:t>
            </a:r>
            <a:r>
              <a:rPr lang="en-GB" sz="2000" dirty="0"/>
              <a:t>, </a:t>
            </a:r>
            <a:r>
              <a:rPr lang="en-GB" sz="2000" dirty="0" err="1"/>
              <a:t>humilhação</a:t>
            </a:r>
            <a:r>
              <a:rPr lang="en-GB" sz="2000" dirty="0"/>
              <a:t>, </a:t>
            </a:r>
            <a:r>
              <a:rPr lang="en-GB" sz="2000" dirty="0" err="1"/>
              <a:t>medo</a:t>
            </a:r>
            <a:r>
              <a:rPr lang="en-GB" sz="2000" dirty="0"/>
              <a:t>, etc. </a:t>
            </a:r>
            <a:endParaRPr sz="2000" dirty="0"/>
          </a:p>
          <a:p>
            <a:pPr marL="285750" lvl="0" indent="-285750" algn="just" rtl="0">
              <a:spcBef>
                <a:spcPts val="300"/>
              </a:spcBef>
              <a:spcAft>
                <a:spcPts val="0"/>
              </a:spcAft>
              <a:buSzPct val="100000"/>
              <a:buChar char="•"/>
            </a:pPr>
            <a:r>
              <a:rPr lang="en-GB" sz="2000" dirty="0"/>
              <a:t>As </a:t>
            </a:r>
            <a:r>
              <a:rPr lang="en-GB" sz="2000" dirty="0" err="1"/>
              <a:t>pessoas</a:t>
            </a:r>
            <a:r>
              <a:rPr lang="en-GB" sz="2000" dirty="0"/>
              <a:t> </a:t>
            </a:r>
            <a:r>
              <a:rPr lang="en-GB" sz="2000" dirty="0" err="1"/>
              <a:t>também</a:t>
            </a:r>
            <a:r>
              <a:rPr lang="en-GB" sz="2000" dirty="0"/>
              <a:t> </a:t>
            </a:r>
            <a:r>
              <a:rPr lang="en-GB" sz="2000" dirty="0" err="1"/>
              <a:t>podem</a:t>
            </a:r>
            <a:r>
              <a:rPr lang="en-GB" sz="2000" dirty="0"/>
              <a:t> </a:t>
            </a:r>
            <a:r>
              <a:rPr lang="en-GB" sz="2000" dirty="0" err="1"/>
              <a:t>sentir</a:t>
            </a:r>
            <a:r>
              <a:rPr lang="en-GB" sz="2000" dirty="0"/>
              <a:t> </a:t>
            </a:r>
            <a:r>
              <a:rPr lang="en-GB" sz="2000" dirty="0" err="1"/>
              <a:t>dissociação</a:t>
            </a:r>
            <a:r>
              <a:rPr lang="en-GB" sz="2000" dirty="0"/>
              <a:t> de </a:t>
            </a:r>
            <a:r>
              <a:rPr lang="en-GB" sz="2000" dirty="0" err="1"/>
              <a:t>si</a:t>
            </a:r>
            <a:r>
              <a:rPr lang="en-GB" sz="2000" dirty="0"/>
              <a:t> </a:t>
            </a:r>
            <a:r>
              <a:rPr lang="en-GB" sz="2000" dirty="0" err="1"/>
              <a:t>mesmas</a:t>
            </a:r>
            <a:r>
              <a:rPr lang="en-GB" sz="2000" dirty="0"/>
              <a:t> e </a:t>
            </a:r>
            <a:r>
              <a:rPr lang="en-GB" sz="2000" dirty="0" err="1"/>
              <a:t>uma</a:t>
            </a:r>
            <a:r>
              <a:rPr lang="en-GB" sz="2000" dirty="0"/>
              <a:t> </a:t>
            </a:r>
            <a:r>
              <a:rPr lang="en-GB" sz="2000" dirty="0" err="1"/>
              <a:t>sensação</a:t>
            </a:r>
            <a:r>
              <a:rPr lang="en-GB" sz="2000" dirty="0"/>
              <a:t> de </a:t>
            </a:r>
            <a:r>
              <a:rPr lang="en-GB" sz="2000" dirty="0" err="1"/>
              <a:t>estar</a:t>
            </a:r>
            <a:r>
              <a:rPr lang="en-GB" sz="2000" dirty="0"/>
              <a:t> fora do </a:t>
            </a:r>
            <a:r>
              <a:rPr lang="en-GB" sz="2000" dirty="0" err="1"/>
              <a:t>próprio</a:t>
            </a:r>
            <a:r>
              <a:rPr lang="en-GB" sz="2000" dirty="0"/>
              <a:t> </a:t>
            </a:r>
            <a:r>
              <a:rPr lang="en-GB" sz="2000" dirty="0" err="1"/>
              <a:t>corpo</a:t>
            </a:r>
            <a:r>
              <a:rPr lang="en-GB" sz="2000" dirty="0"/>
              <a:t>.</a:t>
            </a:r>
            <a:endParaRPr sz="2000" dirty="0"/>
          </a:p>
          <a:p>
            <a:pPr marL="285750" lvl="0" indent="-285750" algn="just" rtl="0">
              <a:spcBef>
                <a:spcPts val="300"/>
              </a:spcBef>
              <a:spcAft>
                <a:spcPts val="0"/>
              </a:spcAft>
              <a:buSzPct val="100000"/>
              <a:buChar char="•"/>
            </a:pPr>
            <a:r>
              <a:rPr lang="en-GB" sz="2000" dirty="0"/>
              <a:t>O </a:t>
            </a:r>
            <a:r>
              <a:rPr lang="en-GB" sz="2000" dirty="0" err="1"/>
              <a:t>isolamento</a:t>
            </a:r>
            <a:r>
              <a:rPr lang="en-GB" sz="2000" dirty="0"/>
              <a:t> e a </a:t>
            </a:r>
            <a:r>
              <a:rPr lang="en-GB" sz="2000" dirty="0" err="1"/>
              <a:t>contenção</a:t>
            </a:r>
            <a:r>
              <a:rPr lang="en-GB" sz="2000" dirty="0"/>
              <a:t> </a:t>
            </a:r>
            <a:r>
              <a:rPr lang="en-GB" sz="2000" dirty="0" err="1"/>
              <a:t>podem</a:t>
            </a:r>
            <a:r>
              <a:rPr lang="en-GB" sz="2000" dirty="0"/>
              <a:t> </a:t>
            </a:r>
            <a:r>
              <a:rPr lang="en-GB" sz="2000" dirty="0" err="1"/>
              <a:t>criar</a:t>
            </a:r>
            <a:r>
              <a:rPr lang="en-GB" sz="2000" dirty="0"/>
              <a:t> traumas e </a:t>
            </a:r>
            <a:r>
              <a:rPr lang="en-GB" sz="2000" dirty="0" err="1"/>
              <a:t>ter</a:t>
            </a:r>
            <a:r>
              <a:rPr lang="en-GB" sz="2000" dirty="0"/>
              <a:t> </a:t>
            </a:r>
            <a:r>
              <a:rPr lang="en-GB" sz="2000" dirty="0" err="1"/>
              <a:t>impactos</a:t>
            </a:r>
            <a:r>
              <a:rPr lang="en-GB" sz="2000" dirty="0"/>
              <a:t> a </a:t>
            </a:r>
            <a:r>
              <a:rPr lang="en-GB" sz="2000" dirty="0" err="1"/>
              <a:t>longo</a:t>
            </a:r>
            <a:r>
              <a:rPr lang="en-GB" sz="2000" dirty="0"/>
              <a:t> </a:t>
            </a:r>
            <a:r>
              <a:rPr lang="en-GB" sz="2000" dirty="0" err="1"/>
              <a:t>prazo</a:t>
            </a:r>
            <a:r>
              <a:rPr lang="en-GB" sz="2000" dirty="0"/>
              <a:t> </a:t>
            </a:r>
            <a:r>
              <a:rPr lang="en-GB" sz="2000" dirty="0" err="1"/>
              <a:t>nas</a:t>
            </a:r>
            <a:r>
              <a:rPr lang="en-GB" sz="2000" dirty="0"/>
              <a:t> </a:t>
            </a:r>
            <a:r>
              <a:rPr lang="en-GB" sz="2000" dirty="0" err="1"/>
              <a:t>relações</a:t>
            </a:r>
            <a:r>
              <a:rPr lang="en-GB" sz="2000" dirty="0"/>
              <a:t>, no </a:t>
            </a:r>
            <a:r>
              <a:rPr lang="en-GB" sz="2000" dirty="0" err="1"/>
              <a:t>trabalho</a:t>
            </a:r>
            <a:r>
              <a:rPr lang="en-GB" sz="2000" dirty="0"/>
              <a:t>, etc. </a:t>
            </a:r>
            <a:endParaRPr sz="2000" dirty="0"/>
          </a:p>
          <a:p>
            <a:pPr marL="285750" lvl="0" indent="-285750" algn="just" rtl="0">
              <a:spcBef>
                <a:spcPts val="300"/>
              </a:spcBef>
              <a:spcAft>
                <a:spcPts val="0"/>
              </a:spcAft>
              <a:buSzPct val="100000"/>
              <a:buChar char="•"/>
            </a:pPr>
            <a:r>
              <a:rPr lang="en-GB" sz="2000" dirty="0"/>
              <a:t>Quando as </a:t>
            </a:r>
            <a:r>
              <a:rPr lang="en-GB" sz="2000" dirty="0" err="1"/>
              <a:t>pessoas</a:t>
            </a:r>
            <a:r>
              <a:rPr lang="en-GB" sz="2000" dirty="0"/>
              <a:t> </a:t>
            </a:r>
            <a:r>
              <a:rPr lang="en-GB" sz="2000" dirty="0" err="1"/>
              <a:t>são</a:t>
            </a:r>
            <a:r>
              <a:rPr lang="en-GB" sz="2000" dirty="0"/>
              <a:t> </a:t>
            </a:r>
            <a:r>
              <a:rPr lang="en-GB" sz="2000" dirty="0" err="1"/>
              <a:t>isoladas</a:t>
            </a:r>
            <a:r>
              <a:rPr lang="en-GB" sz="2000" dirty="0"/>
              <a:t> e </a:t>
            </a:r>
            <a:r>
              <a:rPr lang="en-GB" sz="2000" dirty="0" err="1"/>
              <a:t>contidas</a:t>
            </a:r>
            <a:r>
              <a:rPr lang="en-GB" sz="2000" dirty="0"/>
              <a:t>, a </a:t>
            </a:r>
            <a:r>
              <a:rPr lang="en-GB" sz="2000" dirty="0" err="1"/>
              <a:t>falta</a:t>
            </a:r>
            <a:r>
              <a:rPr lang="en-GB" sz="2000" dirty="0"/>
              <a:t> de </a:t>
            </a:r>
            <a:r>
              <a:rPr lang="en-GB" sz="2000" dirty="0" err="1"/>
              <a:t>poder</a:t>
            </a:r>
            <a:r>
              <a:rPr lang="en-GB" sz="2000" dirty="0"/>
              <a:t>, </a:t>
            </a:r>
            <a:r>
              <a:rPr lang="en-GB" sz="2000" dirty="0" err="1"/>
              <a:t>controle</a:t>
            </a:r>
            <a:r>
              <a:rPr lang="en-GB" sz="2000" dirty="0"/>
              <a:t> e </a:t>
            </a:r>
            <a:r>
              <a:rPr lang="en-GB" sz="2000" dirty="0" err="1"/>
              <a:t>privacidade</a:t>
            </a:r>
            <a:r>
              <a:rPr lang="en-GB" sz="2000" dirty="0"/>
              <a:t> </a:t>
            </a:r>
            <a:r>
              <a:rPr lang="en-GB" sz="2000" dirty="0" err="1"/>
              <a:t>pode</a:t>
            </a:r>
            <a:r>
              <a:rPr lang="en-GB" sz="2000" dirty="0"/>
              <a:t> </a:t>
            </a:r>
            <a:r>
              <a:rPr lang="en-GB" sz="2000" dirty="0" err="1"/>
              <a:t>levá</a:t>
            </a:r>
            <a:r>
              <a:rPr lang="en-GB" sz="2000" dirty="0"/>
              <a:t>-las a </a:t>
            </a:r>
            <a:r>
              <a:rPr lang="en-GB" sz="2000" dirty="0" err="1"/>
              <a:t>adotar</a:t>
            </a:r>
            <a:r>
              <a:rPr lang="en-GB" sz="2000" dirty="0"/>
              <a:t> </a:t>
            </a:r>
            <a:r>
              <a:rPr lang="en-GB" sz="2000" dirty="0" err="1"/>
              <a:t>comportamentos</a:t>
            </a:r>
            <a:r>
              <a:rPr lang="en-GB" sz="2000" dirty="0"/>
              <a:t> que </a:t>
            </a:r>
            <a:r>
              <a:rPr lang="en-GB" sz="2000" dirty="0" err="1"/>
              <a:t>são</a:t>
            </a:r>
            <a:r>
              <a:rPr lang="en-GB" sz="2000" dirty="0"/>
              <a:t> </a:t>
            </a:r>
            <a:r>
              <a:rPr lang="en-GB" sz="2000" dirty="0" err="1"/>
              <a:t>interpretados</a:t>
            </a:r>
            <a:r>
              <a:rPr lang="en-GB" sz="2000" dirty="0"/>
              <a:t> </a:t>
            </a:r>
            <a:r>
              <a:rPr lang="en-GB" sz="2000" dirty="0" err="1"/>
              <a:t>como</a:t>
            </a:r>
            <a:r>
              <a:rPr lang="en-GB" sz="2000" dirty="0"/>
              <a:t> </a:t>
            </a:r>
            <a:r>
              <a:rPr lang="en-GB" sz="2000" dirty="0" err="1"/>
              <a:t>sintomas</a:t>
            </a:r>
            <a:r>
              <a:rPr lang="en-GB" sz="2000" dirty="0"/>
              <a:t> de um </a:t>
            </a:r>
            <a:r>
              <a:rPr lang="en-GB" sz="2000" dirty="0" err="1"/>
              <a:t>problema</a:t>
            </a:r>
            <a:r>
              <a:rPr lang="en-GB" sz="2000" dirty="0"/>
              <a:t> de </a:t>
            </a:r>
            <a:r>
              <a:rPr lang="en-GB" sz="2000" dirty="0" err="1"/>
              <a:t>saúde</a:t>
            </a:r>
            <a:r>
              <a:rPr lang="en-GB" sz="2000" dirty="0"/>
              <a:t> mental.</a:t>
            </a:r>
            <a:endParaRPr sz="2000" dirty="0"/>
          </a:p>
          <a:p>
            <a:pPr marL="285750" lvl="0" indent="-285750" algn="just" rtl="0">
              <a:spcBef>
                <a:spcPts val="300"/>
              </a:spcBef>
              <a:spcAft>
                <a:spcPts val="0"/>
              </a:spcAft>
              <a:buSzPct val="100000"/>
              <a:buChar char="•"/>
            </a:pPr>
            <a:r>
              <a:rPr lang="en-GB" sz="2000" dirty="0"/>
              <a:t>O </a:t>
            </a:r>
            <a:r>
              <a:rPr lang="en-GB" sz="2000" dirty="0" err="1"/>
              <a:t>isolamento</a:t>
            </a:r>
            <a:r>
              <a:rPr lang="en-GB" sz="2000" dirty="0"/>
              <a:t> e a </a:t>
            </a:r>
            <a:r>
              <a:rPr lang="en-GB" sz="2000" dirty="0" err="1"/>
              <a:t>contenção</a:t>
            </a:r>
            <a:r>
              <a:rPr lang="en-GB" sz="2000" dirty="0"/>
              <a:t> </a:t>
            </a:r>
            <a:r>
              <a:rPr lang="en-GB" sz="2000" dirty="0" err="1"/>
              <a:t>podem</a:t>
            </a:r>
            <a:r>
              <a:rPr lang="en-GB" sz="2000" dirty="0"/>
              <a:t> </a:t>
            </a:r>
            <a:r>
              <a:rPr lang="en-GB" sz="2000" dirty="0" err="1"/>
              <a:t>retraumatizar</a:t>
            </a:r>
            <a:r>
              <a:rPr lang="en-GB" sz="2000" dirty="0"/>
              <a:t> </a:t>
            </a:r>
            <a:r>
              <a:rPr lang="en-GB" sz="2000" dirty="0" err="1"/>
              <a:t>pessoas</a:t>
            </a:r>
            <a:r>
              <a:rPr lang="en-GB" sz="2000" dirty="0"/>
              <a:t> com histórico de </a:t>
            </a:r>
            <a:r>
              <a:rPr lang="en-GB" sz="2000" dirty="0" err="1"/>
              <a:t>abuso</a:t>
            </a:r>
            <a:r>
              <a:rPr lang="en-GB" sz="2000" dirty="0"/>
              <a:t> sexual </a:t>
            </a:r>
            <a:r>
              <a:rPr lang="en-GB" sz="2000" dirty="0" err="1"/>
              <a:t>ou</a:t>
            </a:r>
            <a:r>
              <a:rPr lang="en-GB" sz="2000" dirty="0"/>
              <a:t> </a:t>
            </a:r>
            <a:r>
              <a:rPr lang="en-GB" sz="2000" dirty="0" err="1"/>
              <a:t>físico</a:t>
            </a:r>
            <a:r>
              <a:rPr lang="en-GB" sz="2000" dirty="0"/>
              <a:t> </a:t>
            </a:r>
            <a:r>
              <a:rPr lang="en-GB" sz="2000" dirty="0" err="1"/>
              <a:t>ou</a:t>
            </a:r>
            <a:r>
              <a:rPr lang="en-GB" sz="2000" dirty="0"/>
              <a:t> trauma </a:t>
            </a:r>
            <a:r>
              <a:rPr lang="en-GB" sz="2000" dirty="0" err="1"/>
              <a:t>psicológico</a:t>
            </a:r>
            <a:r>
              <a:rPr lang="en-GB" sz="2000" dirty="0"/>
              <a:t> no passado. </a:t>
            </a:r>
            <a:endParaRPr sz="2000" dirty="0"/>
          </a:p>
          <a:p>
            <a:pPr marL="285750" lvl="0" indent="-285750" algn="just" rtl="0">
              <a:spcBef>
                <a:spcPts val="300"/>
              </a:spcBef>
              <a:spcAft>
                <a:spcPts val="0"/>
              </a:spcAft>
              <a:buSzPct val="100000"/>
              <a:buChar char="•"/>
            </a:pPr>
            <a:r>
              <a:rPr lang="en-GB" sz="2000" dirty="0" err="1"/>
              <a:t>Podem</a:t>
            </a:r>
            <a:r>
              <a:rPr lang="en-GB" sz="2000" dirty="0"/>
              <a:t> </a:t>
            </a:r>
            <a:r>
              <a:rPr lang="en-GB" sz="2000" dirty="0" err="1"/>
              <a:t>aumentar</a:t>
            </a:r>
            <a:r>
              <a:rPr lang="en-GB" sz="2000" dirty="0"/>
              <a:t> a </a:t>
            </a:r>
            <a:r>
              <a:rPr lang="en-GB" sz="2000" dirty="0" err="1"/>
              <a:t>automutilação</a:t>
            </a:r>
            <a:r>
              <a:rPr lang="en-GB" sz="2000" dirty="0"/>
              <a:t> e a </a:t>
            </a:r>
            <a:r>
              <a:rPr lang="en-GB" sz="2000" dirty="0" err="1"/>
              <a:t>agressão</a:t>
            </a:r>
            <a:r>
              <a:rPr lang="en-GB" sz="2000" dirty="0"/>
              <a:t> </a:t>
            </a:r>
            <a:r>
              <a:rPr lang="en-GB" sz="2000" dirty="0" err="1"/>
              <a:t>autodirigida</a:t>
            </a:r>
            <a:r>
              <a:rPr lang="en-GB" sz="2000" dirty="0"/>
              <a:t>, </a:t>
            </a:r>
            <a:r>
              <a:rPr lang="en-GB" sz="2000" dirty="0" err="1"/>
              <a:t>incluindo</a:t>
            </a:r>
            <a:r>
              <a:rPr lang="en-GB" sz="2000" dirty="0"/>
              <a:t> </a:t>
            </a:r>
            <a:r>
              <a:rPr lang="en-GB" sz="2000" dirty="0" err="1"/>
              <a:t>tentativas</a:t>
            </a:r>
            <a:r>
              <a:rPr lang="en-GB" sz="2000" dirty="0"/>
              <a:t> de </a:t>
            </a:r>
            <a:r>
              <a:rPr lang="en-GB" sz="2000" dirty="0" err="1"/>
              <a:t>suicídio</a:t>
            </a:r>
            <a:r>
              <a:rPr lang="en-GB" sz="2000" dirty="0"/>
              <a:t>.</a:t>
            </a:r>
            <a:endParaRPr sz="2000" dirty="0"/>
          </a:p>
          <a:p>
            <a:pPr marL="285750" lvl="0" indent="-285750" algn="just" rtl="0">
              <a:spcBef>
                <a:spcPts val="300"/>
              </a:spcBef>
              <a:spcAft>
                <a:spcPts val="0"/>
              </a:spcAft>
              <a:buSzPct val="100000"/>
              <a:buChar char="•"/>
            </a:pPr>
            <a:r>
              <a:rPr lang="en-GB" sz="2000" dirty="0" err="1"/>
              <a:t>Os</a:t>
            </a:r>
            <a:r>
              <a:rPr lang="en-GB" sz="2000" dirty="0"/>
              <a:t> </a:t>
            </a:r>
            <a:r>
              <a:rPr lang="en-GB" sz="2000" dirty="0" err="1"/>
              <a:t>familiares</a:t>
            </a:r>
            <a:r>
              <a:rPr lang="en-GB" sz="2000" dirty="0"/>
              <a:t> e outros </a:t>
            </a:r>
            <a:r>
              <a:rPr lang="en-GB" sz="2000" dirty="0" err="1"/>
              <a:t>cuidadores</a:t>
            </a:r>
            <a:r>
              <a:rPr lang="en-GB" sz="2000" dirty="0"/>
              <a:t> </a:t>
            </a:r>
            <a:r>
              <a:rPr lang="en-GB" sz="2000" dirty="0" err="1"/>
              <a:t>podem</a:t>
            </a:r>
            <a:r>
              <a:rPr lang="en-GB" sz="2000" dirty="0"/>
              <a:t> </a:t>
            </a:r>
            <a:r>
              <a:rPr lang="en-GB" sz="2000" dirty="0" err="1"/>
              <a:t>sentir</a:t>
            </a:r>
            <a:r>
              <a:rPr lang="en-GB" sz="2000" dirty="0"/>
              <a:t> culpa e </a:t>
            </a:r>
            <a:r>
              <a:rPr lang="en-GB" sz="2000" dirty="0" err="1"/>
              <a:t>impotência</a:t>
            </a:r>
            <a:r>
              <a:rPr lang="en-GB" sz="2000" dirty="0"/>
              <a:t> </a:t>
            </a:r>
            <a:r>
              <a:rPr lang="en-GB" sz="2000" dirty="0" err="1"/>
              <a:t>por</a:t>
            </a:r>
            <a:r>
              <a:rPr lang="en-GB" sz="2000" dirty="0"/>
              <a:t> </a:t>
            </a:r>
            <a:r>
              <a:rPr lang="en-GB" sz="2000" dirty="0" err="1"/>
              <a:t>não</a:t>
            </a:r>
            <a:r>
              <a:rPr lang="en-GB" sz="2000" dirty="0"/>
              <a:t> </a:t>
            </a:r>
            <a:r>
              <a:rPr lang="en-GB" sz="2000" dirty="0" err="1"/>
              <a:t>poderem</a:t>
            </a:r>
            <a:r>
              <a:rPr lang="en-GB" sz="2000" dirty="0"/>
              <a:t> </a:t>
            </a:r>
            <a:r>
              <a:rPr lang="en-GB" sz="2000" dirty="0" err="1"/>
              <a:t>ajudar</a:t>
            </a:r>
            <a:r>
              <a:rPr lang="en-GB" sz="2000" dirty="0"/>
              <a:t>.</a:t>
            </a:r>
            <a:endParaRPr sz="2000" dirty="0"/>
          </a:p>
        </p:txBody>
      </p:sp>
      <p:sp>
        <p:nvSpPr>
          <p:cNvPr id="417" name="Google Shape;417;p45"/>
          <p:cNvSpPr txBox="1">
            <a:spLocks noGrp="1"/>
          </p:cNvSpPr>
          <p:nvPr>
            <p:ph type="title"/>
          </p:nvPr>
        </p:nvSpPr>
        <p:spPr>
          <a:xfrm>
            <a:off x="352440" y="310469"/>
            <a:ext cx="1117439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 </a:t>
            </a:r>
            <a:r>
              <a:rPr lang="en-GB" dirty="0" err="1"/>
              <a:t>impacto</a:t>
            </a:r>
            <a:r>
              <a:rPr lang="en-GB" dirty="0"/>
              <a:t> </a:t>
            </a:r>
            <a:r>
              <a:rPr lang="en-GB" dirty="0" err="1"/>
              <a:t>psicológico</a:t>
            </a:r>
            <a:r>
              <a:rPr lang="en-GB" dirty="0"/>
              <a:t> do </a:t>
            </a:r>
            <a:r>
              <a:rPr lang="en-GB" dirty="0" err="1"/>
              <a:t>isolamento</a:t>
            </a:r>
            <a:r>
              <a:rPr lang="en-GB" dirty="0"/>
              <a:t> e da </a:t>
            </a:r>
            <a:r>
              <a:rPr lang="en-GB" dirty="0" err="1"/>
              <a:t>contenção</a:t>
            </a:r>
            <a:r>
              <a:rPr lang="en-GB" dirty="0"/>
              <a:t> </a:t>
            </a:r>
            <a:r>
              <a:rPr lang="en-GB" dirty="0" err="1"/>
              <a:t>nas</a:t>
            </a:r>
            <a:r>
              <a:rPr lang="en-GB" dirty="0"/>
              <a:t> </a:t>
            </a:r>
            <a:r>
              <a:rPr lang="en-GB" dirty="0" err="1"/>
              <a:t>pessoas</a:t>
            </a:r>
            <a:r>
              <a:rPr lang="en-GB" dirty="0"/>
              <a:t> que </a:t>
            </a:r>
            <a:r>
              <a:rPr lang="en-GB" dirty="0" err="1"/>
              <a:t>utilizam</a:t>
            </a:r>
            <a:r>
              <a:rPr lang="en-GB" dirty="0"/>
              <a:t> </a:t>
            </a:r>
            <a:r>
              <a:rPr lang="en-GB" dirty="0" err="1"/>
              <a:t>os</a:t>
            </a:r>
            <a:r>
              <a:rPr lang="en-GB" dirty="0"/>
              <a:t> </a:t>
            </a:r>
            <a:r>
              <a:rPr lang="en-GB" dirty="0" err="1"/>
              <a:t>serviços</a:t>
            </a:r>
            <a:r>
              <a:rPr lang="en-GB" dirty="0"/>
              <a:t> – 1</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6"/>
          <p:cNvSpPr txBox="1">
            <a:spLocks noGrp="1"/>
          </p:cNvSpPr>
          <p:nvPr>
            <p:ph type="body" idx="1"/>
          </p:nvPr>
        </p:nvSpPr>
        <p:spPr>
          <a:xfrm>
            <a:off x="508806" y="2088102"/>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Impacto </a:t>
            </a:r>
            <a:r>
              <a:rPr lang="en-GB" dirty="0" err="1"/>
              <a:t>na</a:t>
            </a:r>
            <a:r>
              <a:rPr lang="en-GB" dirty="0"/>
              <a:t> </a:t>
            </a:r>
            <a:r>
              <a:rPr lang="en-GB" dirty="0" err="1"/>
              <a:t>recuperação</a:t>
            </a:r>
            <a:endParaRPr dirty="0"/>
          </a:p>
        </p:txBody>
      </p:sp>
      <p:sp>
        <p:nvSpPr>
          <p:cNvPr id="424" name="Google Shape;424;p46"/>
          <p:cNvSpPr txBox="1">
            <a:spLocks noGrp="1"/>
          </p:cNvSpPr>
          <p:nvPr>
            <p:ph type="body" idx="2"/>
          </p:nvPr>
        </p:nvSpPr>
        <p:spPr>
          <a:xfrm>
            <a:off x="508806" y="2756279"/>
            <a:ext cx="11174412" cy="20749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a:t>
            </a:r>
            <a:r>
              <a:rPr lang="en-GB" sz="2000" dirty="0" err="1"/>
              <a:t>isolamento</a:t>
            </a:r>
            <a:r>
              <a:rPr lang="en-GB" sz="2000" dirty="0"/>
              <a:t> e a </a:t>
            </a:r>
            <a:r>
              <a:rPr lang="en-GB" sz="2000" dirty="0" err="1"/>
              <a:t>contenção</a:t>
            </a:r>
            <a:r>
              <a:rPr lang="en-GB" sz="2000" dirty="0"/>
              <a:t> são </a:t>
            </a:r>
            <a:r>
              <a:rPr lang="en-GB" sz="2000" dirty="0" err="1"/>
              <a:t>contraproducentes</a:t>
            </a:r>
            <a:r>
              <a:rPr lang="en-GB" sz="2000" dirty="0"/>
              <a:t> e </a:t>
            </a:r>
            <a:r>
              <a:rPr lang="en-GB" sz="2000" dirty="0" err="1"/>
              <a:t>impedem</a:t>
            </a:r>
            <a:r>
              <a:rPr lang="en-GB" sz="2000" dirty="0"/>
              <a:t> a </a:t>
            </a:r>
            <a:r>
              <a:rPr lang="en-GB" sz="2000" dirty="0" err="1"/>
              <a:t>recuperação</a:t>
            </a:r>
            <a:r>
              <a:rPr lang="en-GB" sz="2000" dirty="0"/>
              <a:t> das pessoas. </a:t>
            </a:r>
            <a:endParaRPr sz="2000" dirty="0"/>
          </a:p>
          <a:p>
            <a:pPr marL="815975" lvl="3" indent="-285750" algn="just" rtl="0">
              <a:lnSpc>
                <a:spcPct val="100000"/>
              </a:lnSpc>
              <a:spcBef>
                <a:spcPts val="600"/>
              </a:spcBef>
              <a:spcAft>
                <a:spcPts val="0"/>
              </a:spcAft>
              <a:buSzPts val="2200"/>
              <a:buChar char="•"/>
            </a:pPr>
            <a:r>
              <a:rPr lang="en-GB" sz="2000" dirty="0"/>
              <a:t>Alguns estudos </a:t>
            </a:r>
            <a:r>
              <a:rPr lang="en-GB" sz="2000" dirty="0" err="1"/>
              <a:t>mostram</a:t>
            </a:r>
            <a:r>
              <a:rPr lang="en-GB" sz="2000" dirty="0"/>
              <a:t> que a </a:t>
            </a:r>
            <a:r>
              <a:rPr lang="en-GB" sz="2000" dirty="0" err="1"/>
              <a:t>coerção</a:t>
            </a:r>
            <a:r>
              <a:rPr lang="en-GB" sz="2000" dirty="0"/>
              <a:t>, e </a:t>
            </a:r>
            <a:r>
              <a:rPr lang="en-GB" sz="2000" dirty="0" err="1"/>
              <a:t>particularmente</a:t>
            </a:r>
            <a:r>
              <a:rPr lang="en-GB" sz="2000" dirty="0"/>
              <a:t> o </a:t>
            </a:r>
            <a:r>
              <a:rPr lang="en-GB" sz="2000" dirty="0" err="1"/>
              <a:t>isolamento</a:t>
            </a:r>
            <a:r>
              <a:rPr lang="en-GB" sz="2000" dirty="0"/>
              <a:t>, </a:t>
            </a:r>
            <a:r>
              <a:rPr lang="en-GB" sz="2000" dirty="0" err="1"/>
              <a:t>estão</a:t>
            </a:r>
            <a:r>
              <a:rPr lang="en-GB" sz="2000" dirty="0"/>
              <a:t> </a:t>
            </a:r>
            <a:r>
              <a:rPr lang="en-GB" sz="2000" dirty="0" err="1"/>
              <a:t>associados</a:t>
            </a:r>
            <a:r>
              <a:rPr lang="en-GB" sz="2000" dirty="0"/>
              <a:t> a um </a:t>
            </a:r>
            <a:r>
              <a:rPr lang="en-GB" sz="2000" dirty="0" err="1"/>
              <a:t>aumento</a:t>
            </a:r>
            <a:r>
              <a:rPr lang="en-GB" sz="2000" dirty="0"/>
              <a:t> da </a:t>
            </a:r>
            <a:r>
              <a:rPr lang="en-GB" sz="2000" dirty="0" err="1"/>
              <a:t>duração</a:t>
            </a:r>
            <a:r>
              <a:rPr lang="en-GB" sz="2000" dirty="0"/>
              <a:t> da </a:t>
            </a:r>
            <a:r>
              <a:rPr lang="en-GB" sz="2000" dirty="0" err="1"/>
              <a:t>permanência</a:t>
            </a:r>
            <a:r>
              <a:rPr lang="en-GB" sz="2000" dirty="0"/>
              <a:t> </a:t>
            </a:r>
            <a:r>
              <a:rPr lang="en-GB" sz="2000" dirty="0" err="1"/>
              <a:t>nos</a:t>
            </a:r>
            <a:r>
              <a:rPr lang="en-GB" sz="2000" dirty="0"/>
              <a:t> </a:t>
            </a:r>
            <a:r>
              <a:rPr lang="en-GB" sz="2000" dirty="0" err="1"/>
              <a:t>serviços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Prejudicam</a:t>
            </a:r>
            <a:r>
              <a:rPr lang="en-GB" sz="2000" dirty="0"/>
              <a:t> as </a:t>
            </a:r>
            <a:r>
              <a:rPr lang="en-GB" sz="2000" dirty="0" err="1"/>
              <a:t>alianças</a:t>
            </a:r>
            <a:r>
              <a:rPr lang="en-GB" sz="2000" dirty="0"/>
              <a:t> </a:t>
            </a:r>
            <a:r>
              <a:rPr lang="en-GB" sz="2000" dirty="0" err="1"/>
              <a:t>terapêuticas</a:t>
            </a:r>
            <a:r>
              <a:rPr lang="en-GB" sz="2000" dirty="0"/>
              <a:t> e são </a:t>
            </a:r>
            <a:r>
              <a:rPr lang="en-GB" sz="2000" dirty="0" err="1"/>
              <a:t>responsáveis</a:t>
            </a:r>
            <a:r>
              <a:rPr lang="en-GB" sz="2000" dirty="0"/>
              <a:t> pela </a:t>
            </a:r>
            <a:r>
              <a:rPr lang="en-GB" sz="2000" dirty="0" err="1"/>
              <a:t>ruptura</a:t>
            </a:r>
            <a:r>
              <a:rPr lang="en-GB" sz="2000" dirty="0"/>
              <a:t> da </a:t>
            </a:r>
            <a:r>
              <a:rPr lang="en-GB" sz="2000" dirty="0" err="1"/>
              <a:t>relação</a:t>
            </a:r>
            <a:r>
              <a:rPr lang="en-GB" sz="2000" dirty="0"/>
              <a:t> entre as pessoas que </a:t>
            </a:r>
            <a:r>
              <a:rPr lang="en-GB" sz="2000" dirty="0" err="1"/>
              <a:t>utilizam</a:t>
            </a:r>
            <a:r>
              <a:rPr lang="en-GB" sz="2000" dirty="0"/>
              <a:t> </a:t>
            </a:r>
            <a:r>
              <a:rPr lang="en-GB" sz="2000" dirty="0" err="1"/>
              <a:t>os</a:t>
            </a:r>
            <a:r>
              <a:rPr lang="en-GB" sz="2000" dirty="0"/>
              <a:t> </a:t>
            </a:r>
            <a:r>
              <a:rPr lang="en-GB" sz="2000" dirty="0" err="1"/>
              <a:t>serviços</a:t>
            </a:r>
            <a:r>
              <a:rPr lang="en-GB" sz="2000" dirty="0"/>
              <a:t> e </a:t>
            </a:r>
            <a:r>
              <a:rPr lang="en-GB" sz="2000" dirty="0" err="1"/>
              <a:t>os</a:t>
            </a:r>
            <a:r>
              <a:rPr lang="en-GB" sz="2000" dirty="0"/>
              <a:t> </a:t>
            </a:r>
            <a:r>
              <a:rPr lang="en-GB" sz="2000" dirty="0" err="1"/>
              <a:t>profissionais</a:t>
            </a:r>
            <a:r>
              <a:rPr lang="en-GB" sz="2000" dirty="0"/>
              <a:t> de saúde. </a:t>
            </a:r>
            <a:endParaRPr sz="2000" dirty="0"/>
          </a:p>
          <a:p>
            <a:pPr marL="285750" lvl="0" indent="-146050" algn="l" rtl="0">
              <a:lnSpc>
                <a:spcPct val="100000"/>
              </a:lnSpc>
              <a:spcBef>
                <a:spcPts val="1200"/>
              </a:spcBef>
              <a:spcAft>
                <a:spcPts val="0"/>
              </a:spcAft>
              <a:buSzPts val="2200"/>
              <a:buNone/>
            </a:pPr>
            <a:endParaRPr dirty="0"/>
          </a:p>
        </p:txBody>
      </p:sp>
      <p:sp>
        <p:nvSpPr>
          <p:cNvPr id="425" name="Google Shape;425;p46"/>
          <p:cNvSpPr txBox="1">
            <a:spLocks noGrp="1"/>
          </p:cNvSpPr>
          <p:nvPr>
            <p:ph type="title"/>
          </p:nvPr>
        </p:nvSpPr>
        <p:spPr>
          <a:xfrm>
            <a:off x="208877" y="473755"/>
            <a:ext cx="1177424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 </a:t>
            </a:r>
            <a:r>
              <a:rPr lang="en-GB" dirty="0" err="1"/>
              <a:t>impacto</a:t>
            </a:r>
            <a:r>
              <a:rPr lang="en-GB" dirty="0"/>
              <a:t> </a:t>
            </a:r>
            <a:r>
              <a:rPr lang="en-GB" dirty="0" err="1"/>
              <a:t>psicológico</a:t>
            </a:r>
            <a:r>
              <a:rPr lang="en-GB" dirty="0"/>
              <a:t> do </a:t>
            </a:r>
            <a:r>
              <a:rPr lang="en-GB" dirty="0" err="1"/>
              <a:t>isolamento</a:t>
            </a:r>
            <a:r>
              <a:rPr lang="en-GB" dirty="0"/>
              <a:t> e da </a:t>
            </a:r>
            <a:r>
              <a:rPr lang="en-GB" dirty="0" err="1"/>
              <a:t>contenção</a:t>
            </a:r>
            <a:r>
              <a:rPr lang="en-GB" dirty="0"/>
              <a:t> </a:t>
            </a:r>
            <a:r>
              <a:rPr lang="en-GB" dirty="0" err="1"/>
              <a:t>nas</a:t>
            </a:r>
            <a:r>
              <a:rPr lang="en-GB" dirty="0"/>
              <a:t> </a:t>
            </a:r>
            <a:r>
              <a:rPr lang="en-GB" dirty="0" err="1"/>
              <a:t>pessoas</a:t>
            </a:r>
            <a:r>
              <a:rPr lang="en-GB" dirty="0"/>
              <a:t> que </a:t>
            </a:r>
            <a:r>
              <a:rPr lang="en-GB" dirty="0" err="1"/>
              <a:t>utilizam</a:t>
            </a:r>
            <a:r>
              <a:rPr lang="en-GB" dirty="0"/>
              <a:t> </a:t>
            </a:r>
            <a:r>
              <a:rPr lang="en-GB" dirty="0" err="1"/>
              <a:t>os</a:t>
            </a:r>
            <a:r>
              <a:rPr lang="en-GB" dirty="0"/>
              <a:t> </a:t>
            </a:r>
            <a:r>
              <a:rPr lang="en-GB" dirty="0" err="1"/>
              <a:t>serviços</a:t>
            </a:r>
            <a:r>
              <a:rPr lang="en-GB" dirty="0"/>
              <a:t> – 2</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7"/>
          <p:cNvSpPr txBox="1">
            <a:spLocks noGrp="1"/>
          </p:cNvSpPr>
          <p:nvPr>
            <p:ph type="body" idx="2"/>
          </p:nvPr>
        </p:nvSpPr>
        <p:spPr>
          <a:xfrm>
            <a:off x="508794" y="2294960"/>
            <a:ext cx="11174412" cy="154225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200"/>
              <a:buNone/>
            </a:pPr>
            <a:r>
              <a:rPr lang="en-GB" sz="2000" dirty="0"/>
              <a:t>1. </a:t>
            </a:r>
            <a:r>
              <a:rPr lang="en-GB" sz="2000" dirty="0" err="1"/>
              <a:t>Vídeo</a:t>
            </a:r>
            <a:r>
              <a:rPr lang="en-GB" sz="2000" dirty="0"/>
              <a:t>: “</a:t>
            </a:r>
            <a:r>
              <a:rPr lang="en-GB" sz="2000" dirty="0" err="1"/>
              <a:t>Não</a:t>
            </a:r>
            <a:r>
              <a:rPr lang="en-GB" sz="2000" dirty="0"/>
              <a:t> </a:t>
            </a:r>
            <a:r>
              <a:rPr lang="en-GB" sz="2000" dirty="0" err="1"/>
              <a:t>consegui</a:t>
            </a:r>
            <a:r>
              <a:rPr lang="en-GB" sz="2000" dirty="0"/>
              <a:t> me </a:t>
            </a:r>
            <a:r>
              <a:rPr lang="en-GB" sz="2000" dirty="0" err="1"/>
              <a:t>mexer</a:t>
            </a:r>
            <a:r>
              <a:rPr lang="en-GB" sz="2000" dirty="0"/>
              <a:t>. Não </a:t>
            </a:r>
            <a:r>
              <a:rPr lang="en-GB" sz="2000" dirty="0" err="1"/>
              <a:t>conseguia</a:t>
            </a:r>
            <a:r>
              <a:rPr lang="en-GB" sz="2000" dirty="0"/>
              <a:t> </a:t>
            </a:r>
            <a:r>
              <a:rPr lang="en-GB" sz="2000" dirty="0" err="1"/>
              <a:t>respirar</a:t>
            </a:r>
            <a:r>
              <a:rPr lang="en-GB" sz="2000" dirty="0"/>
              <a:t>”: </a:t>
            </a:r>
            <a:r>
              <a:rPr lang="en-GB" sz="2000" u="sng" dirty="0">
                <a:solidFill>
                  <a:schemeClr val="hlink"/>
                </a:solidFill>
                <a:hlinkClick r:id="rId3"/>
              </a:rPr>
              <a:t>http://www.bbc.com/news/uk-england-37427665</a:t>
            </a:r>
            <a:r>
              <a:rPr lang="en-GB" sz="2000" dirty="0"/>
              <a:t>.</a:t>
            </a:r>
            <a:endParaRPr sz="2000" dirty="0"/>
          </a:p>
          <a:p>
            <a:pPr marL="0" lvl="0" indent="0" algn="just" rtl="0">
              <a:lnSpc>
                <a:spcPct val="100000"/>
              </a:lnSpc>
              <a:spcBef>
                <a:spcPts val="600"/>
              </a:spcBef>
              <a:spcAft>
                <a:spcPts val="0"/>
              </a:spcAft>
              <a:buSzPts val="2200"/>
              <a:buNone/>
            </a:pPr>
            <a:r>
              <a:rPr lang="en-GB" sz="2000" dirty="0"/>
              <a:t>2. Uganda: “</a:t>
            </a:r>
            <a:r>
              <a:rPr lang="en-GB" sz="2000" dirty="0" err="1"/>
              <a:t>Parem</a:t>
            </a:r>
            <a:r>
              <a:rPr lang="en-GB" sz="2000" dirty="0"/>
              <a:t> com </a:t>
            </a:r>
            <a:r>
              <a:rPr lang="en-GB" sz="2000" dirty="0" err="1"/>
              <a:t>os</a:t>
            </a:r>
            <a:r>
              <a:rPr lang="en-GB" sz="2000" dirty="0"/>
              <a:t> </a:t>
            </a:r>
            <a:r>
              <a:rPr lang="en-GB" sz="2000" dirty="0" err="1"/>
              <a:t>abusos</a:t>
            </a:r>
            <a:r>
              <a:rPr lang="en-GB" sz="2000" dirty="0"/>
              <a:t>”: </a:t>
            </a:r>
            <a:r>
              <a:rPr lang="en-GB" sz="2000" u="sng" dirty="0">
                <a:solidFill>
                  <a:schemeClr val="hlink"/>
                </a:solidFill>
                <a:hlinkClick r:id="rId4"/>
              </a:rPr>
              <a:t>https://youtu.be/slr_SvB1uyU</a:t>
            </a:r>
            <a:r>
              <a:rPr lang="en-GB" sz="2000" dirty="0"/>
              <a:t>. </a:t>
            </a:r>
            <a:endParaRPr sz="2000" dirty="0"/>
          </a:p>
        </p:txBody>
      </p:sp>
      <p:sp>
        <p:nvSpPr>
          <p:cNvPr id="432" name="Google Shape;432;p47"/>
          <p:cNvSpPr txBox="1">
            <a:spLocks noGrp="1"/>
          </p:cNvSpPr>
          <p:nvPr>
            <p:ph type="title"/>
          </p:nvPr>
        </p:nvSpPr>
        <p:spPr>
          <a:xfrm>
            <a:off x="291481" y="506412"/>
            <a:ext cx="1190051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 </a:t>
            </a:r>
            <a:r>
              <a:rPr lang="en-GB" dirty="0" err="1"/>
              <a:t>impacto</a:t>
            </a:r>
            <a:r>
              <a:rPr lang="en-GB" dirty="0"/>
              <a:t> </a:t>
            </a:r>
            <a:r>
              <a:rPr lang="en-GB" dirty="0" err="1"/>
              <a:t>psicológico</a:t>
            </a:r>
            <a:r>
              <a:rPr lang="en-GB" dirty="0"/>
              <a:t> do </a:t>
            </a:r>
            <a:r>
              <a:rPr lang="en-GB" dirty="0" err="1"/>
              <a:t>isolamento</a:t>
            </a:r>
            <a:r>
              <a:rPr lang="en-GB" dirty="0"/>
              <a:t> e da </a:t>
            </a:r>
            <a:r>
              <a:rPr lang="en-GB" dirty="0" err="1"/>
              <a:t>contenção</a:t>
            </a:r>
            <a:r>
              <a:rPr lang="en-GB" dirty="0"/>
              <a:t> </a:t>
            </a:r>
            <a:r>
              <a:rPr lang="en-GB" dirty="0" err="1"/>
              <a:t>nas</a:t>
            </a:r>
            <a:r>
              <a:rPr lang="en-GB" dirty="0"/>
              <a:t> </a:t>
            </a:r>
            <a:r>
              <a:rPr lang="en-GB" dirty="0" err="1"/>
              <a:t>pessoas</a:t>
            </a:r>
            <a:r>
              <a:rPr lang="en-GB" dirty="0"/>
              <a:t> que </a:t>
            </a:r>
            <a:r>
              <a:rPr lang="en-GB" dirty="0" err="1"/>
              <a:t>utilizam</a:t>
            </a:r>
            <a:r>
              <a:rPr lang="en-GB" dirty="0"/>
              <a:t> </a:t>
            </a:r>
            <a:r>
              <a:rPr lang="en-GB" dirty="0" err="1"/>
              <a:t>serviços</a:t>
            </a:r>
            <a:r>
              <a:rPr lang="en-GB" dirty="0"/>
              <a:t> – 3</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8"/>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500"/>
              <a:buNone/>
            </a:pPr>
            <a:endParaRPr sz="2500" b="1" i="1" dirty="0"/>
          </a:p>
          <a:p>
            <a:pPr marL="0" lvl="0" indent="0" algn="ctr" rtl="0">
              <a:lnSpc>
                <a:spcPct val="100000"/>
              </a:lnSpc>
              <a:spcBef>
                <a:spcPts val="1200"/>
              </a:spcBef>
              <a:spcAft>
                <a:spcPts val="0"/>
              </a:spcAft>
              <a:buSzPts val="2500"/>
              <a:buNone/>
            </a:pPr>
            <a:endParaRPr sz="2500" b="1" i="1" dirty="0"/>
          </a:p>
          <a:p>
            <a:pPr marL="0" lvl="0" indent="0" algn="ctr" rtl="0">
              <a:lnSpc>
                <a:spcPct val="100000"/>
              </a:lnSpc>
              <a:spcBef>
                <a:spcPts val="1200"/>
              </a:spcBef>
              <a:spcAft>
                <a:spcPts val="0"/>
              </a:spcAft>
              <a:buSzPts val="2500"/>
              <a:buNone/>
            </a:pPr>
            <a:r>
              <a:rPr lang="en-GB" sz="2500" b="1" i="1" dirty="0"/>
              <a:t>O que você </a:t>
            </a:r>
            <a:r>
              <a:rPr lang="en-GB" sz="2500" b="1" i="1" dirty="0" err="1"/>
              <a:t>acha</a:t>
            </a:r>
            <a:r>
              <a:rPr lang="en-GB" sz="2500" b="1" i="1" dirty="0"/>
              <a:t> da </a:t>
            </a:r>
            <a:r>
              <a:rPr lang="en-GB" sz="2500" b="1" i="1" dirty="0" err="1"/>
              <a:t>experiência</a:t>
            </a:r>
            <a:r>
              <a:rPr lang="en-GB" sz="2500" b="1" i="1" dirty="0"/>
              <a:t> de Naomi? Quais são alguns dos </a:t>
            </a:r>
            <a:r>
              <a:rPr lang="en-GB" sz="2500" b="1" i="1" dirty="0" err="1"/>
              <a:t>termos</a:t>
            </a:r>
            <a:r>
              <a:rPr lang="en-GB" sz="2500" b="1" i="1" dirty="0"/>
              <a:t>, emoções e sentimentos que Naomi </a:t>
            </a:r>
            <a:r>
              <a:rPr lang="en-GB" sz="2500" b="1" i="1" dirty="0" err="1"/>
              <a:t>descreve</a:t>
            </a:r>
            <a:r>
              <a:rPr lang="en-GB" sz="2500" b="1" i="1" dirty="0"/>
              <a:t> como </a:t>
            </a:r>
            <a:r>
              <a:rPr lang="en-GB" sz="2500" b="1" i="1" dirty="0" err="1"/>
              <a:t>parte</a:t>
            </a:r>
            <a:r>
              <a:rPr lang="en-GB" sz="2500" b="1" i="1" dirty="0"/>
              <a:t> de sua </a:t>
            </a:r>
            <a:r>
              <a:rPr lang="en-GB" sz="2500" b="1" i="1" dirty="0" err="1"/>
              <a:t>experiência</a:t>
            </a:r>
            <a:r>
              <a:rPr lang="en-GB" sz="2500" b="1" i="1" dirty="0"/>
              <a:t>?</a:t>
            </a:r>
            <a:endParaRPr sz="2500" b="1" i="1" dirty="0"/>
          </a:p>
          <a:p>
            <a:pPr marL="285750" lvl="0" indent="-146050" algn="l" rtl="0">
              <a:lnSpc>
                <a:spcPct val="100000"/>
              </a:lnSpc>
              <a:spcBef>
                <a:spcPts val="1200"/>
              </a:spcBef>
              <a:spcAft>
                <a:spcPts val="0"/>
              </a:spcAft>
              <a:buSzPts val="2200"/>
              <a:buNone/>
            </a:pPr>
            <a:endParaRPr dirty="0"/>
          </a:p>
        </p:txBody>
      </p:sp>
      <p:sp>
        <p:nvSpPr>
          <p:cNvPr id="439" name="Google Shape;439;p48"/>
          <p:cNvSpPr txBox="1">
            <a:spLocks noGrp="1"/>
          </p:cNvSpPr>
          <p:nvPr>
            <p:ph type="title"/>
          </p:nvPr>
        </p:nvSpPr>
        <p:spPr>
          <a:xfrm>
            <a:off x="417755" y="506412"/>
            <a:ext cx="1117441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3.2: Impacto </a:t>
            </a:r>
            <a:r>
              <a:rPr lang="en-GB" dirty="0" err="1"/>
              <a:t>psicológico</a:t>
            </a:r>
            <a:r>
              <a:rPr lang="en-GB" dirty="0"/>
              <a:t> do </a:t>
            </a:r>
            <a:r>
              <a:rPr lang="en-GB" dirty="0" err="1"/>
              <a:t>uso</a:t>
            </a:r>
            <a:r>
              <a:rPr lang="en-GB" dirty="0"/>
              <a:t> do </a:t>
            </a:r>
            <a:r>
              <a:rPr lang="en-GB" dirty="0" err="1"/>
              <a:t>isolamento</a:t>
            </a:r>
            <a:r>
              <a:rPr lang="en-GB" dirty="0"/>
              <a:t> e da </a:t>
            </a:r>
            <a:r>
              <a:rPr lang="en-GB" dirty="0" err="1"/>
              <a:t>contenção</a:t>
            </a:r>
            <a:r>
              <a:rPr lang="en-GB" dirty="0"/>
              <a:t> - 1</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9"/>
          <p:cNvSpPr txBox="1">
            <a:spLocks noGrp="1"/>
          </p:cNvSpPr>
          <p:nvPr>
            <p:ph type="body" idx="2"/>
          </p:nvPr>
        </p:nvSpPr>
        <p:spPr>
          <a:xfrm>
            <a:off x="507195" y="1943188"/>
            <a:ext cx="11174412" cy="3844583"/>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b="1" dirty="0"/>
              <a:t>As </a:t>
            </a:r>
            <a:r>
              <a:rPr lang="en-GB" sz="2000" b="1" dirty="0" err="1"/>
              <a:t>contenções</a:t>
            </a:r>
            <a:r>
              <a:rPr lang="en-GB" sz="2000" b="1" dirty="0"/>
              <a:t> </a:t>
            </a:r>
            <a:r>
              <a:rPr lang="en-GB" sz="2000" b="1" dirty="0" err="1"/>
              <a:t>manuais</a:t>
            </a:r>
            <a:r>
              <a:rPr lang="en-GB" sz="2000" b="1" dirty="0"/>
              <a:t> </a:t>
            </a:r>
            <a:r>
              <a:rPr lang="en-GB" sz="2000" dirty="0" err="1"/>
              <a:t>envolvem</a:t>
            </a:r>
            <a:r>
              <a:rPr lang="en-GB" sz="2000" dirty="0"/>
              <a:t> </a:t>
            </a:r>
            <a:r>
              <a:rPr lang="en-GB" sz="2000" dirty="0" err="1"/>
              <a:t>luta</a:t>
            </a:r>
            <a:r>
              <a:rPr lang="en-GB" sz="2000" dirty="0"/>
              <a:t> </a:t>
            </a:r>
            <a:r>
              <a:rPr lang="en-GB" sz="2000" dirty="0" err="1"/>
              <a:t>física</a:t>
            </a:r>
            <a:r>
              <a:rPr lang="en-GB" sz="2000" dirty="0"/>
              <a:t>, o que </a:t>
            </a:r>
            <a:r>
              <a:rPr lang="en-GB" sz="2000" dirty="0" err="1"/>
              <a:t>pode</a:t>
            </a:r>
            <a:r>
              <a:rPr lang="en-GB" sz="2000" dirty="0"/>
              <a:t> </a:t>
            </a:r>
            <a:r>
              <a:rPr lang="en-GB" sz="2000" dirty="0" err="1"/>
              <a:t>causar</a:t>
            </a:r>
            <a:r>
              <a:rPr lang="en-GB" sz="2000" dirty="0"/>
              <a:t> </a:t>
            </a:r>
            <a:r>
              <a:rPr lang="en-GB" sz="2000" dirty="0" err="1"/>
              <a:t>lesões</a:t>
            </a:r>
            <a:r>
              <a:rPr lang="en-GB" sz="2000" dirty="0"/>
              <a:t> </a:t>
            </a:r>
            <a:r>
              <a:rPr lang="en-GB" sz="2000" dirty="0" err="1"/>
              <a:t>físicas</a:t>
            </a:r>
            <a:r>
              <a:rPr lang="en-GB" sz="2000" dirty="0"/>
              <a:t>, tais como:</a:t>
            </a:r>
            <a:endParaRPr sz="2000" dirty="0"/>
          </a:p>
          <a:p>
            <a:pPr marL="815975" lvl="3" indent="-285750" algn="just" rtl="0">
              <a:lnSpc>
                <a:spcPct val="100000"/>
              </a:lnSpc>
              <a:spcBef>
                <a:spcPts val="600"/>
              </a:spcBef>
              <a:spcAft>
                <a:spcPts val="0"/>
              </a:spcAft>
              <a:buSzPts val="2200"/>
              <a:buChar char="•"/>
            </a:pPr>
            <a:r>
              <a:rPr lang="en-GB" sz="2000" dirty="0" err="1"/>
              <a:t>contusões</a:t>
            </a:r>
            <a:r>
              <a:rPr lang="en-GB" sz="2000" dirty="0"/>
              <a:t>; </a:t>
            </a:r>
          </a:p>
          <a:p>
            <a:pPr marL="815975" lvl="3" indent="-285750" algn="just" rtl="0">
              <a:lnSpc>
                <a:spcPct val="100000"/>
              </a:lnSpc>
              <a:spcBef>
                <a:spcPts val="600"/>
              </a:spcBef>
              <a:spcAft>
                <a:spcPts val="0"/>
              </a:spcAft>
              <a:buSzPts val="2200"/>
              <a:buChar char="•"/>
            </a:pPr>
            <a:r>
              <a:rPr lang="en-GB" sz="2000" dirty="0" err="1"/>
              <a:t>ossos</a:t>
            </a:r>
            <a:r>
              <a:rPr lang="en-GB" sz="2000" dirty="0"/>
              <a:t> </a:t>
            </a:r>
            <a:r>
              <a:rPr lang="en-GB" sz="2000" dirty="0" err="1"/>
              <a:t>quebrados</a:t>
            </a:r>
            <a:r>
              <a:rPr lang="en-GB" sz="2000" dirty="0"/>
              <a:t>; </a:t>
            </a:r>
          </a:p>
          <a:p>
            <a:pPr marL="815975" lvl="3" indent="-285750" algn="just" rtl="0">
              <a:lnSpc>
                <a:spcPct val="100000"/>
              </a:lnSpc>
              <a:spcBef>
                <a:spcPts val="600"/>
              </a:spcBef>
              <a:spcAft>
                <a:spcPts val="0"/>
              </a:spcAft>
              <a:buSzPts val="2200"/>
              <a:buChar char="•"/>
            </a:pPr>
            <a:r>
              <a:rPr lang="en-GB" sz="2000" dirty="0" err="1"/>
              <a:t>perda</a:t>
            </a:r>
            <a:r>
              <a:rPr lang="en-GB" sz="2000" dirty="0"/>
              <a:t> de </a:t>
            </a:r>
            <a:r>
              <a:rPr lang="en-GB" sz="2000" dirty="0" err="1"/>
              <a:t>massa</a:t>
            </a:r>
            <a:r>
              <a:rPr lang="en-GB" sz="2000" dirty="0"/>
              <a:t> muscular; </a:t>
            </a:r>
          </a:p>
          <a:p>
            <a:pPr marL="815975" lvl="3" indent="-285750" algn="just" rtl="0">
              <a:lnSpc>
                <a:spcPct val="100000"/>
              </a:lnSpc>
              <a:spcBef>
                <a:spcPts val="600"/>
              </a:spcBef>
              <a:spcAft>
                <a:spcPts val="0"/>
              </a:spcAft>
              <a:buSzPts val="2200"/>
              <a:buChar char="•"/>
            </a:pPr>
            <a:r>
              <a:rPr lang="en-GB" sz="2000" dirty="0" err="1"/>
              <a:t>perda</a:t>
            </a:r>
            <a:r>
              <a:rPr lang="en-GB" sz="2000" dirty="0"/>
              <a:t> de </a:t>
            </a:r>
            <a:r>
              <a:rPr lang="en-GB" sz="2000" dirty="0" err="1"/>
              <a:t>dentes</a:t>
            </a:r>
            <a:r>
              <a:rPr lang="en-GB" sz="2000" dirty="0"/>
              <a:t>; </a:t>
            </a:r>
          </a:p>
          <a:p>
            <a:pPr marL="815975" lvl="3" indent="-285750" algn="just" rtl="0">
              <a:lnSpc>
                <a:spcPct val="100000"/>
              </a:lnSpc>
              <a:spcBef>
                <a:spcPts val="600"/>
              </a:spcBef>
              <a:spcAft>
                <a:spcPts val="0"/>
              </a:spcAft>
              <a:buSzPts val="2200"/>
              <a:buChar char="•"/>
            </a:pPr>
            <a:r>
              <a:rPr lang="en-GB" sz="2000" dirty="0" err="1"/>
              <a:t>ferimentos</a:t>
            </a:r>
            <a:r>
              <a:rPr lang="en-GB" sz="2000" dirty="0"/>
              <a:t> </a:t>
            </a:r>
            <a:r>
              <a:rPr lang="en-GB" sz="2000" dirty="0" err="1"/>
              <a:t>na</a:t>
            </a:r>
            <a:r>
              <a:rPr lang="en-GB" sz="2000" dirty="0"/>
              <a:t> </a:t>
            </a:r>
            <a:r>
              <a:rPr lang="en-GB" sz="2000" dirty="0" err="1"/>
              <a:t>cabeça</a:t>
            </a:r>
            <a:r>
              <a:rPr lang="en-GB" sz="2000" dirty="0"/>
              <a:t>; </a:t>
            </a:r>
          </a:p>
          <a:p>
            <a:pPr marL="815975" lvl="3" indent="-285750" algn="just" rtl="0">
              <a:lnSpc>
                <a:spcPct val="100000"/>
              </a:lnSpc>
              <a:spcBef>
                <a:spcPts val="600"/>
              </a:spcBef>
              <a:spcAft>
                <a:spcPts val="0"/>
              </a:spcAft>
              <a:buSzPts val="2200"/>
              <a:buChar char="•"/>
            </a:pPr>
            <a:r>
              <a:rPr lang="en-GB" sz="2000" dirty="0"/>
              <a:t>coma; </a:t>
            </a:r>
          </a:p>
          <a:p>
            <a:pPr marL="815975" lvl="3" indent="-285750" algn="just" rtl="0">
              <a:lnSpc>
                <a:spcPct val="100000"/>
              </a:lnSpc>
              <a:spcBef>
                <a:spcPts val="600"/>
              </a:spcBef>
              <a:spcAft>
                <a:spcPts val="0"/>
              </a:spcAft>
              <a:buSzPts val="2200"/>
              <a:buChar char="•"/>
            </a:pPr>
            <a:r>
              <a:rPr lang="en-GB" sz="2000" dirty="0" err="1"/>
              <a:t>Asfixia</a:t>
            </a:r>
            <a:r>
              <a:rPr lang="en-GB" sz="2000" dirty="0"/>
              <a:t>.</a:t>
            </a:r>
            <a:endParaRPr dirty="0"/>
          </a:p>
        </p:txBody>
      </p:sp>
      <p:sp>
        <p:nvSpPr>
          <p:cNvPr id="446" name="Google Shape;446;p49"/>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 </a:t>
            </a:r>
            <a:r>
              <a:rPr lang="en-GB" dirty="0" err="1"/>
              <a:t>impacto</a:t>
            </a:r>
            <a:r>
              <a:rPr lang="en-GB" dirty="0"/>
              <a:t> </a:t>
            </a:r>
            <a:r>
              <a:rPr lang="en-GB" dirty="0" err="1"/>
              <a:t>físico</a:t>
            </a:r>
            <a:r>
              <a:rPr lang="en-GB" dirty="0"/>
              <a:t> do </a:t>
            </a:r>
            <a:r>
              <a:rPr lang="en-GB" dirty="0" err="1"/>
              <a:t>isolamento</a:t>
            </a:r>
            <a:r>
              <a:rPr lang="en-GB" dirty="0"/>
              <a:t> e da </a:t>
            </a:r>
            <a:r>
              <a:rPr lang="en-GB" dirty="0" err="1"/>
              <a:t>contenção</a:t>
            </a:r>
            <a:r>
              <a:rPr lang="en-GB" dirty="0"/>
              <a:t> </a:t>
            </a:r>
            <a:r>
              <a:rPr lang="en-GB" dirty="0" err="1"/>
              <a:t>nos</a:t>
            </a:r>
            <a:r>
              <a:rPr lang="en-GB" dirty="0"/>
              <a:t> </a:t>
            </a:r>
            <a:r>
              <a:rPr lang="en-GB" dirty="0" err="1"/>
              <a:t>usuários</a:t>
            </a:r>
            <a:r>
              <a:rPr lang="en-GB" dirty="0"/>
              <a:t> de </a:t>
            </a:r>
            <a:r>
              <a:rPr lang="en-GB" dirty="0" err="1"/>
              <a:t>serviços</a:t>
            </a:r>
            <a:r>
              <a:rPr lang="en-GB" dirty="0"/>
              <a:t> - 1</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5"/>
          <p:cNvSpPr txBox="1">
            <a:spLocks noGrp="1"/>
          </p:cNvSpPr>
          <p:nvPr>
            <p:ph type="sldNum" idx="4294967295"/>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5</a:t>
            </a:fld>
            <a:endParaRPr/>
          </a:p>
        </p:txBody>
      </p:sp>
      <p:sp>
        <p:nvSpPr>
          <p:cNvPr id="108" name="Google Shape;108;p5"/>
          <p:cNvSpPr txBox="1">
            <a:spLocks noGrp="1"/>
          </p:cNvSpPr>
          <p:nvPr>
            <p:ph type="body" idx="2"/>
          </p:nvPr>
        </p:nvSpPr>
        <p:spPr>
          <a:xfrm>
            <a:off x="508794" y="1746756"/>
            <a:ext cx="11174412" cy="3939315"/>
          </a:xfrm>
          <a:prstGeom prst="rect">
            <a:avLst/>
          </a:prstGeom>
          <a:noFill/>
          <a:ln>
            <a:noFill/>
          </a:ln>
        </p:spPr>
        <p:txBody>
          <a:bodyPr spcFirstLastPara="1" wrap="square" lIns="91425" tIns="45700" rIns="91425" bIns="45700" anchor="t" anchorCtr="0">
            <a:noAutofit/>
          </a:bodyPr>
          <a:lstStyle/>
          <a:p>
            <a:pPr marL="285750" marR="0" lvl="0" indent="-285750" algn="just" defTabSz="914400" rtl="0" eaLnBrk="1" fontAlgn="auto" latinLnBrk="0" hangingPunct="1">
              <a:lnSpc>
                <a:spcPct val="100000"/>
              </a:lnSpc>
              <a:spcBef>
                <a:spcPts val="600"/>
              </a:spcBef>
              <a:spcAft>
                <a:spcPts val="0"/>
              </a:spcAft>
              <a:buClr>
                <a:srgbClr val="183F5A"/>
              </a:buClr>
              <a:buSzTx/>
              <a:buFont typeface="Arial" panose="020B0604020202020204" pitchFamily="34" charset="0"/>
              <a:buChar char="•"/>
              <a:tabLst/>
              <a:defRPr/>
            </a:pPr>
            <a:r>
              <a:rPr kumimoji="0" lang="pt-BR" sz="2000" b="0" i="0" u="none" strike="noStrike" kern="1200" cap="none" spc="0" normalizeH="0" baseline="0" noProof="0" dirty="0">
                <a:ln>
                  <a:noFill/>
                </a:ln>
                <a:solidFill>
                  <a:srgbClr val="000000"/>
                </a:solidFill>
                <a:effectLst/>
                <a:uLnTx/>
                <a:uFillTx/>
                <a:latin typeface="Calibri Light"/>
                <a:ea typeface="Arial Unicode MS"/>
                <a:cs typeface="Calibri" panose="020F0502020204030204" pitchFamily="34" charset="0"/>
              </a:rPr>
              <a:t>“Pessoas estão usando” ou “que usaram anteriormente” serviços sociais e de saúde mental para nos referirmos a pessoas que não necessariamente se identificam como portadoras de eficiência, mas que têm uma variedade de experiências aplicáveis a esse treinamento.</a:t>
            </a:r>
          </a:p>
          <a:p>
            <a:pPr marL="285750" marR="0" lvl="0" indent="-285750" algn="just" defTabSz="914400" rtl="0" eaLnBrk="1" fontAlgn="auto" latinLnBrk="0" hangingPunct="1">
              <a:lnSpc>
                <a:spcPct val="100000"/>
              </a:lnSpc>
              <a:spcBef>
                <a:spcPts val="600"/>
              </a:spcBef>
              <a:spcAft>
                <a:spcPts val="0"/>
              </a:spcAft>
              <a:buClr>
                <a:srgbClr val="183F5A"/>
              </a:buClr>
              <a:buSzTx/>
              <a:buFont typeface="Arial" panose="020B0604020202020204" pitchFamily="34" charset="0"/>
              <a:buChar char="•"/>
              <a:tabLst/>
              <a:defRPr/>
            </a:pPr>
            <a:r>
              <a:rPr kumimoji="0" lang="pt-BR" sz="2000" b="0" i="0" u="none" strike="noStrike" kern="1200" cap="none" spc="0" normalizeH="0" baseline="0" noProof="0" dirty="0">
                <a:ln>
                  <a:noFill/>
                </a:ln>
                <a:solidFill>
                  <a:srgbClr val="000000"/>
                </a:solidFill>
                <a:effectLst/>
                <a:uLnTx/>
                <a:uFillTx/>
                <a:latin typeface="Calibri Light"/>
                <a:ea typeface="Arial Unicode MS"/>
                <a:cs typeface="Calibri" panose="020F0502020204030204" pitchFamily="34" charset="0"/>
              </a:rPr>
              <a:t>O termo “serviços sociais e de saúde mental” refere-se a uma ampla gama de serviços prestados por países nos setores público, privado e não governamental.</a:t>
            </a:r>
          </a:p>
          <a:p>
            <a:pPr marL="285750" marR="0" lvl="0" indent="-285750" algn="just" defTabSz="914400" rtl="0" eaLnBrk="1" fontAlgn="auto" latinLnBrk="0" hangingPunct="1">
              <a:lnSpc>
                <a:spcPct val="100000"/>
              </a:lnSpc>
              <a:spcBef>
                <a:spcPts val="600"/>
              </a:spcBef>
              <a:spcAft>
                <a:spcPts val="0"/>
              </a:spcAft>
              <a:buClr>
                <a:srgbClr val="183F5A"/>
              </a:buClr>
              <a:buSzTx/>
              <a:buFont typeface="Arial" panose="020B0604020202020204" pitchFamily="34" charset="0"/>
              <a:buChar char="•"/>
              <a:tabLst/>
              <a:defRPr/>
            </a:pPr>
            <a:r>
              <a:rPr kumimoji="0" lang="pt-BR" sz="2000" b="0" i="0" u="none" strike="noStrike" kern="1200" cap="none" spc="0" normalizeH="0" baseline="0" noProof="0" dirty="0">
                <a:ln>
                  <a:noFill/>
                </a:ln>
                <a:solidFill>
                  <a:srgbClr val="000000"/>
                </a:solidFill>
                <a:effectLst/>
                <a:uLnTx/>
                <a:uFillTx/>
                <a:latin typeface="Calibri Light"/>
                <a:ea typeface="Arial Unicode MS"/>
                <a:cs typeface="Calibri" panose="020F0502020204030204" pitchFamily="34" charset="0"/>
              </a:rPr>
              <a:t>A terminologia foi adotada para fins de inclusão. </a:t>
            </a:r>
          </a:p>
          <a:p>
            <a:pPr marL="444500" marR="0" lvl="1" indent="-285750" algn="just" defTabSz="914400" rtl="0" eaLnBrk="1" fontAlgn="auto" latinLnBrk="0" hangingPunct="1">
              <a:lnSpc>
                <a:spcPct val="100000"/>
              </a:lnSpc>
              <a:spcBef>
                <a:spcPts val="600"/>
              </a:spcBef>
              <a:spcAft>
                <a:spcPts val="0"/>
              </a:spcAft>
              <a:buClr>
                <a:srgbClr val="183F5A"/>
              </a:buClr>
              <a:buSzTx/>
              <a:buFont typeface="Arial" panose="020B0604020202020204" pitchFamily="34" charset="0"/>
              <a:buChar char="•"/>
              <a:tabLst/>
              <a:defRPr/>
            </a:pPr>
            <a:r>
              <a:rPr kumimoji="0" lang="pt-BR" sz="2000" b="0" i="0" u="none" strike="noStrike" kern="1200" cap="none" spc="0" normalizeH="0" baseline="0" noProof="0" dirty="0">
                <a:ln>
                  <a:noFill/>
                </a:ln>
                <a:solidFill>
                  <a:srgbClr val="000000"/>
                </a:solidFill>
                <a:effectLst/>
                <a:uLnTx/>
                <a:uFillTx/>
                <a:latin typeface="Calibri Light"/>
                <a:ea typeface="Arial Unicode MS"/>
                <a:cs typeface="Calibri" panose="020F0502020204030204" pitchFamily="34" charset="0"/>
              </a:rPr>
              <a:t>É uma escolha individual se identificar com certas expressões ou conceitos, mas os direitos humanos são aplicáveis a todos, em todos os lugares. </a:t>
            </a:r>
          </a:p>
          <a:p>
            <a:pPr marL="444500" marR="0" lvl="1" indent="-285750" algn="just" defTabSz="914400" rtl="0" eaLnBrk="1" fontAlgn="auto" latinLnBrk="0" hangingPunct="1">
              <a:lnSpc>
                <a:spcPct val="100000"/>
              </a:lnSpc>
              <a:spcBef>
                <a:spcPts val="600"/>
              </a:spcBef>
              <a:spcAft>
                <a:spcPts val="0"/>
              </a:spcAft>
              <a:buClr>
                <a:srgbClr val="183F5A"/>
              </a:buClr>
              <a:buSzTx/>
              <a:buFont typeface="Arial" panose="020B0604020202020204" pitchFamily="34" charset="0"/>
              <a:buChar char="•"/>
              <a:tabLst/>
              <a:defRPr/>
            </a:pPr>
            <a:r>
              <a:rPr kumimoji="0" lang="pt-BR" sz="2000" b="0" i="0" u="none" strike="noStrike" kern="1200" cap="none" spc="0" normalizeH="0" baseline="0" noProof="0" dirty="0">
                <a:ln>
                  <a:noFill/>
                </a:ln>
                <a:solidFill>
                  <a:srgbClr val="000000"/>
                </a:solidFill>
                <a:effectLst/>
                <a:uLnTx/>
                <a:uFillTx/>
                <a:latin typeface="Calibri Light"/>
                <a:ea typeface="Arial Unicode MS"/>
                <a:cs typeface="Calibri" panose="020F0502020204030204" pitchFamily="34" charset="0"/>
              </a:rPr>
              <a:t>Um diagnóstico ou deficiência nunca deve definir uma pessoa. </a:t>
            </a:r>
          </a:p>
          <a:p>
            <a:pPr marL="444500" marR="0" lvl="1" indent="-285750" algn="just" defTabSz="914400" rtl="0" eaLnBrk="1" fontAlgn="auto" latinLnBrk="0" hangingPunct="1">
              <a:lnSpc>
                <a:spcPct val="100000"/>
              </a:lnSpc>
              <a:spcBef>
                <a:spcPts val="600"/>
              </a:spcBef>
              <a:spcAft>
                <a:spcPts val="0"/>
              </a:spcAft>
              <a:buClr>
                <a:srgbClr val="183F5A"/>
              </a:buClr>
              <a:buSzTx/>
              <a:buFont typeface="Arial" panose="020B0604020202020204" pitchFamily="34" charset="0"/>
              <a:buChar char="•"/>
              <a:tabLst/>
              <a:defRPr/>
            </a:pPr>
            <a:r>
              <a:rPr kumimoji="0" lang="pt-BR" sz="2000" b="0" i="0" u="none" strike="noStrike" kern="1200" cap="none" spc="0" normalizeH="0" baseline="0" noProof="0" dirty="0">
                <a:ln>
                  <a:noFill/>
                </a:ln>
                <a:solidFill>
                  <a:srgbClr val="000000"/>
                </a:solidFill>
                <a:effectLst/>
                <a:uLnTx/>
                <a:uFillTx/>
                <a:latin typeface="Calibri Light"/>
                <a:ea typeface="Arial Unicode MS"/>
                <a:cs typeface="Calibri" panose="020F0502020204030204" pitchFamily="34" charset="0"/>
              </a:rPr>
              <a:t>Somos todos indivíduos, com um contexto social, personalidade, objetivos, aspirações e relacionamentos com os outros únicos.</a:t>
            </a:r>
          </a:p>
        </p:txBody>
      </p:sp>
      <p:sp>
        <p:nvSpPr>
          <p:cNvPr id="109" name="Google Shape;109;p5"/>
          <p:cNvSpPr txBox="1">
            <a:spLocks noGrp="1"/>
          </p:cNvSpPr>
          <p:nvPr>
            <p:ph type="title"/>
          </p:nvPr>
        </p:nvSpPr>
        <p:spPr>
          <a:xfrm>
            <a:off x="417755" y="408439"/>
            <a:ext cx="1161640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Algumas</a:t>
            </a:r>
            <a:r>
              <a:rPr lang="en-GB" dirty="0"/>
              <a:t> </a:t>
            </a:r>
            <a:r>
              <a:rPr lang="en-GB" dirty="0" err="1"/>
              <a:t>palavras</a:t>
            </a:r>
            <a:r>
              <a:rPr lang="en-GB" dirty="0"/>
              <a:t> sobre a </a:t>
            </a:r>
            <a:r>
              <a:rPr lang="en-GB" dirty="0" err="1"/>
              <a:t>terminologia</a:t>
            </a:r>
            <a:r>
              <a:rPr lang="en-GB" dirty="0"/>
              <a:t> </a:t>
            </a:r>
            <a:r>
              <a:rPr lang="en-GB" dirty="0" err="1"/>
              <a:t>neste</a:t>
            </a:r>
            <a:r>
              <a:rPr lang="en-GB" dirty="0"/>
              <a:t> </a:t>
            </a:r>
            <a:r>
              <a:rPr lang="en-GB" dirty="0" err="1"/>
              <a:t>treinamento</a:t>
            </a:r>
            <a:r>
              <a:rPr lang="en-GB" dirty="0"/>
              <a:t> – 2</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0"/>
          <p:cNvSpPr txBox="1">
            <a:spLocks noGrp="1"/>
          </p:cNvSpPr>
          <p:nvPr>
            <p:ph type="body" idx="2"/>
          </p:nvPr>
        </p:nvSpPr>
        <p:spPr>
          <a:xfrm>
            <a:off x="508794" y="2405487"/>
            <a:ext cx="11174412" cy="2652598"/>
          </a:xfrm>
          <a:prstGeom prst="rect">
            <a:avLst/>
          </a:prstGeom>
          <a:noFill/>
          <a:ln>
            <a:noFill/>
          </a:ln>
        </p:spPr>
        <p:txBody>
          <a:bodyPr spcFirstLastPara="1" wrap="square" lIns="91425" tIns="45700" rIns="91425" bIns="45700" anchor="t" anchorCtr="0">
            <a:noAutofit/>
          </a:bodyPr>
          <a:lstStyle/>
          <a:p>
            <a:pPr marL="285750" indent="-285750" algn="just">
              <a:spcBef>
                <a:spcPts val="600"/>
              </a:spcBef>
            </a:pPr>
            <a:r>
              <a:rPr lang="en-GB" sz="2000" b="1" dirty="0" err="1"/>
              <a:t>Contenções</a:t>
            </a:r>
            <a:r>
              <a:rPr lang="en-GB" sz="2000" b="1" dirty="0"/>
              <a:t> </a:t>
            </a:r>
            <a:r>
              <a:rPr lang="en-GB" sz="2000" b="1" dirty="0" err="1"/>
              <a:t>físicas</a:t>
            </a:r>
            <a:r>
              <a:rPr lang="en-GB" sz="2000" b="1" dirty="0"/>
              <a:t> </a:t>
            </a:r>
            <a:r>
              <a:rPr lang="en-GB" sz="2000" dirty="0" err="1"/>
              <a:t>fazer</a:t>
            </a:r>
            <a:r>
              <a:rPr lang="en-GB" sz="2000" dirty="0"/>
              <a:t> com que as </a:t>
            </a:r>
            <a:r>
              <a:rPr lang="en-GB" sz="2000" dirty="0" err="1"/>
              <a:t>pessoas</a:t>
            </a:r>
            <a:r>
              <a:rPr lang="en-GB" sz="2000" dirty="0"/>
              <a:t> </a:t>
            </a:r>
            <a:r>
              <a:rPr lang="en-GB" sz="2000" dirty="0" err="1"/>
              <a:t>entrem</a:t>
            </a:r>
            <a:r>
              <a:rPr lang="en-GB" sz="2000" dirty="0"/>
              <a:t> </a:t>
            </a:r>
            <a:r>
              <a:rPr lang="en-GB" sz="2000" dirty="0" err="1"/>
              <a:t>em</a:t>
            </a:r>
            <a:r>
              <a:rPr lang="en-GB" sz="2000" dirty="0"/>
              <a:t> </a:t>
            </a:r>
            <a:r>
              <a:rPr lang="en-GB" sz="2000" dirty="0" err="1"/>
              <a:t>pânico</a:t>
            </a:r>
            <a:r>
              <a:rPr lang="en-GB" sz="2000" dirty="0"/>
              <a:t>, e se </a:t>
            </a:r>
            <a:r>
              <a:rPr lang="en-GB" sz="2000" dirty="0" err="1"/>
              <a:t>engasguem</a:t>
            </a:r>
            <a:r>
              <a:rPr lang="en-GB" sz="2000" dirty="0"/>
              <a:t> com a saliva </a:t>
            </a:r>
            <a:r>
              <a:rPr lang="en-GB" sz="2000" dirty="0" err="1"/>
              <a:t>ou</a:t>
            </a:r>
            <a:r>
              <a:rPr lang="en-GB" sz="2000" dirty="0"/>
              <a:t> </a:t>
            </a:r>
            <a:r>
              <a:rPr lang="en-GB" sz="2000" dirty="0" err="1"/>
              <a:t>estrangulem</a:t>
            </a:r>
            <a:r>
              <a:rPr lang="en-GB" sz="2000" dirty="0"/>
              <a:t> </a:t>
            </a:r>
            <a:r>
              <a:rPr lang="en-GB" sz="2000" dirty="0" err="1"/>
              <a:t>na</a:t>
            </a:r>
            <a:r>
              <a:rPr lang="en-GB" sz="2000" dirty="0"/>
              <a:t> </a:t>
            </a:r>
            <a:r>
              <a:rPr lang="en-GB" sz="2000" dirty="0" err="1"/>
              <a:t>contenção</a:t>
            </a:r>
            <a:r>
              <a:rPr lang="en-GB" sz="2000" dirty="0"/>
              <a:t> </a:t>
            </a:r>
          </a:p>
          <a:p>
            <a:pPr marL="285750" indent="-285750" algn="just">
              <a:spcBef>
                <a:spcPts val="600"/>
              </a:spcBef>
            </a:pPr>
            <a:r>
              <a:rPr lang="en-GB" sz="2000" dirty="0"/>
              <a:t>. As pessoas </a:t>
            </a:r>
            <a:r>
              <a:rPr lang="en-GB" sz="2000" dirty="0" err="1"/>
              <a:t>também</a:t>
            </a:r>
            <a:r>
              <a:rPr lang="en-GB" sz="2000" dirty="0"/>
              <a:t> </a:t>
            </a:r>
            <a:r>
              <a:rPr lang="en-GB" sz="2000" dirty="0" err="1"/>
              <a:t>correm</a:t>
            </a:r>
            <a:r>
              <a:rPr lang="en-GB" sz="2000" dirty="0"/>
              <a:t> um </a:t>
            </a:r>
            <a:r>
              <a:rPr lang="en-GB" sz="2000" dirty="0" err="1"/>
              <a:t>risco</a:t>
            </a:r>
            <a:r>
              <a:rPr lang="en-GB" sz="2000" dirty="0"/>
              <a:t> </a:t>
            </a:r>
            <a:r>
              <a:rPr lang="en-GB" sz="2000" dirty="0" err="1"/>
              <a:t>maior</a:t>
            </a:r>
            <a:r>
              <a:rPr lang="en-GB" sz="2000" dirty="0"/>
              <a:t> de:</a:t>
            </a:r>
            <a:endParaRPr sz="2000" dirty="0"/>
          </a:p>
          <a:p>
            <a:pPr marL="815975" lvl="3" indent="-285750" algn="just" rtl="0">
              <a:lnSpc>
                <a:spcPct val="100000"/>
              </a:lnSpc>
              <a:spcBef>
                <a:spcPts val="600"/>
              </a:spcBef>
              <a:spcAft>
                <a:spcPts val="0"/>
              </a:spcAft>
              <a:buSzPts val="2200"/>
              <a:buChar char="•"/>
            </a:pPr>
            <a:r>
              <a:rPr lang="en-GB" sz="2000" dirty="0" err="1"/>
              <a:t>Desidratação</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err="1"/>
              <a:t>Problemas</a:t>
            </a:r>
            <a:r>
              <a:rPr lang="en-GB" sz="2000" dirty="0"/>
              <a:t> </a:t>
            </a:r>
            <a:r>
              <a:rPr lang="en-GB" sz="2000" dirty="0" err="1"/>
              <a:t>circulatórios</a:t>
            </a:r>
            <a:r>
              <a:rPr lang="en-GB" sz="2000" dirty="0"/>
              <a:t> e </a:t>
            </a:r>
            <a:r>
              <a:rPr lang="en-GB" sz="2000" dirty="0" err="1"/>
              <a:t>cutâneos</a:t>
            </a:r>
            <a:r>
              <a:rPr lang="en-GB" sz="2000" dirty="0"/>
              <a:t>: a </a:t>
            </a:r>
            <a:r>
              <a:rPr lang="en-GB" sz="2000" dirty="0" err="1"/>
              <a:t>pressão</a:t>
            </a:r>
            <a:r>
              <a:rPr lang="en-GB" sz="2000" dirty="0"/>
              <a:t> sobre a </a:t>
            </a:r>
            <a:r>
              <a:rPr lang="en-GB" sz="2000" dirty="0" err="1"/>
              <a:t>pele</a:t>
            </a:r>
            <a:r>
              <a:rPr lang="en-GB" sz="2000" dirty="0"/>
              <a:t> </a:t>
            </a:r>
            <a:r>
              <a:rPr lang="en-GB" sz="2000" dirty="0" err="1"/>
              <a:t>causada</a:t>
            </a:r>
            <a:r>
              <a:rPr lang="en-GB" sz="2000" dirty="0"/>
              <a:t> </a:t>
            </a:r>
            <a:r>
              <a:rPr lang="en-GB" sz="2000" dirty="0" err="1"/>
              <a:t>por</a:t>
            </a:r>
            <a:r>
              <a:rPr lang="en-GB" sz="2000" dirty="0"/>
              <a:t> </a:t>
            </a:r>
            <a:r>
              <a:rPr lang="en-GB" sz="2000" dirty="0" err="1"/>
              <a:t>contenções</a:t>
            </a:r>
            <a:r>
              <a:rPr lang="en-GB" sz="2000" dirty="0"/>
              <a:t> </a:t>
            </a:r>
            <a:r>
              <a:rPr lang="en-GB" sz="2000" dirty="0" err="1"/>
              <a:t>apertadas</a:t>
            </a:r>
            <a:r>
              <a:rPr lang="en-GB" sz="2000" dirty="0"/>
              <a:t> e </a:t>
            </a:r>
            <a:r>
              <a:rPr lang="en-GB" sz="2000" dirty="0" err="1"/>
              <a:t>imobilização</a:t>
            </a:r>
            <a:r>
              <a:rPr lang="en-GB" sz="2000" dirty="0"/>
              <a:t> </a:t>
            </a:r>
            <a:r>
              <a:rPr lang="en-GB" sz="2000" dirty="0" err="1"/>
              <a:t>pode</a:t>
            </a:r>
            <a:r>
              <a:rPr lang="en-GB" sz="2000" dirty="0"/>
              <a:t> </a:t>
            </a:r>
            <a:r>
              <a:rPr lang="en-GB" sz="2000" dirty="0" err="1"/>
              <a:t>interferir</a:t>
            </a:r>
            <a:r>
              <a:rPr lang="en-GB" sz="2000" dirty="0"/>
              <a:t> na </a:t>
            </a:r>
            <a:r>
              <a:rPr lang="en-GB" sz="2000" dirty="0" err="1"/>
              <a:t>circulação</a:t>
            </a:r>
            <a:r>
              <a:rPr lang="en-GB" sz="2000" dirty="0"/>
              <a:t> </a:t>
            </a:r>
            <a:r>
              <a:rPr lang="en-GB" sz="2000" dirty="0" err="1"/>
              <a:t>sanguínea</a:t>
            </a:r>
            <a:r>
              <a:rPr lang="en-GB" sz="2000" dirty="0"/>
              <a:t>. </a:t>
            </a:r>
            <a:endParaRPr sz="2000" dirty="0"/>
          </a:p>
          <a:p>
            <a:pPr marL="815975" lvl="3" indent="-285750" algn="just" rtl="0">
              <a:lnSpc>
                <a:spcPct val="100000"/>
              </a:lnSpc>
              <a:spcBef>
                <a:spcPts val="600"/>
              </a:spcBef>
              <a:spcAft>
                <a:spcPts val="0"/>
              </a:spcAft>
              <a:buSzPts val="2200"/>
              <a:buChar char="•"/>
            </a:pPr>
            <a:r>
              <a:rPr lang="en-GB" sz="2000" dirty="0" err="1"/>
              <a:t>Atrofia</a:t>
            </a:r>
            <a:r>
              <a:rPr lang="en-GB" sz="2000" dirty="0"/>
              <a:t> muscular.</a:t>
            </a:r>
            <a:endParaRPr sz="2000" dirty="0"/>
          </a:p>
          <a:p>
            <a:pPr marL="285750" lvl="0" indent="-146050" algn="l" rtl="0">
              <a:lnSpc>
                <a:spcPct val="100000"/>
              </a:lnSpc>
              <a:spcBef>
                <a:spcPts val="1200"/>
              </a:spcBef>
              <a:spcAft>
                <a:spcPts val="0"/>
              </a:spcAft>
              <a:buSzPts val="2200"/>
              <a:buNone/>
            </a:pPr>
            <a:endParaRPr dirty="0"/>
          </a:p>
        </p:txBody>
      </p:sp>
      <p:sp>
        <p:nvSpPr>
          <p:cNvPr id="453" name="Google Shape;453;p50"/>
          <p:cNvSpPr txBox="1">
            <a:spLocks noGrp="1"/>
          </p:cNvSpPr>
          <p:nvPr>
            <p:ph type="title"/>
          </p:nvPr>
        </p:nvSpPr>
        <p:spPr>
          <a:xfrm>
            <a:off x="417755" y="506412"/>
            <a:ext cx="1117441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 </a:t>
            </a:r>
            <a:r>
              <a:rPr lang="en-GB" dirty="0" err="1"/>
              <a:t>impacto</a:t>
            </a:r>
            <a:r>
              <a:rPr lang="en-GB" dirty="0"/>
              <a:t> </a:t>
            </a:r>
            <a:r>
              <a:rPr lang="en-GB" dirty="0" err="1"/>
              <a:t>físico</a:t>
            </a:r>
            <a:r>
              <a:rPr lang="en-GB" dirty="0"/>
              <a:t> do </a:t>
            </a:r>
            <a:r>
              <a:rPr lang="en-GB" dirty="0" err="1"/>
              <a:t>isolamento</a:t>
            </a:r>
            <a:r>
              <a:rPr lang="en-GB" dirty="0"/>
              <a:t> e da </a:t>
            </a:r>
            <a:r>
              <a:rPr lang="en-GB" dirty="0" err="1"/>
              <a:t>contenção</a:t>
            </a:r>
            <a:r>
              <a:rPr lang="en-GB" dirty="0"/>
              <a:t> </a:t>
            </a:r>
            <a:r>
              <a:rPr lang="en-GB" dirty="0" err="1"/>
              <a:t>nos</a:t>
            </a:r>
            <a:r>
              <a:rPr lang="en-GB" dirty="0"/>
              <a:t> </a:t>
            </a:r>
            <a:r>
              <a:rPr lang="en-GB" dirty="0" err="1"/>
              <a:t>usuários</a:t>
            </a:r>
            <a:r>
              <a:rPr lang="en-GB" dirty="0"/>
              <a:t> de </a:t>
            </a:r>
            <a:r>
              <a:rPr lang="en-GB" dirty="0" err="1"/>
              <a:t>serviços</a:t>
            </a:r>
            <a:r>
              <a:rPr lang="en-GB" dirty="0"/>
              <a:t> - 2</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1"/>
          <p:cNvSpPr txBox="1">
            <a:spLocks noGrp="1"/>
          </p:cNvSpPr>
          <p:nvPr>
            <p:ph type="body" idx="2"/>
          </p:nvPr>
        </p:nvSpPr>
        <p:spPr>
          <a:xfrm>
            <a:off x="508794" y="1943188"/>
            <a:ext cx="11174412" cy="3844583"/>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b="1" dirty="0"/>
              <a:t>A </a:t>
            </a:r>
            <a:r>
              <a:rPr lang="en-GB" sz="2000" b="1" dirty="0" err="1"/>
              <a:t>contenção</a:t>
            </a:r>
            <a:r>
              <a:rPr lang="en-GB" sz="2000" b="1" dirty="0"/>
              <a:t> </a:t>
            </a:r>
            <a:r>
              <a:rPr lang="en-GB" sz="2000" b="1" dirty="0" err="1"/>
              <a:t>química</a:t>
            </a:r>
            <a:r>
              <a:rPr lang="en-GB" sz="2000" b="1" dirty="0"/>
              <a:t> </a:t>
            </a:r>
            <a:r>
              <a:rPr lang="en-GB" sz="2000" dirty="0" err="1"/>
              <a:t>pode</a:t>
            </a:r>
            <a:r>
              <a:rPr lang="en-GB" sz="2000" dirty="0"/>
              <a:t> </a:t>
            </a:r>
            <a:r>
              <a:rPr lang="en-GB" sz="2000" dirty="0" err="1"/>
              <a:t>causar</a:t>
            </a:r>
            <a:r>
              <a:rPr lang="en-GB" sz="2000" dirty="0"/>
              <a:t> </a:t>
            </a:r>
            <a:r>
              <a:rPr lang="en-GB" sz="2000" dirty="0" err="1"/>
              <a:t>dor</a:t>
            </a:r>
            <a:r>
              <a:rPr lang="en-GB" sz="2000" dirty="0"/>
              <a:t> </a:t>
            </a:r>
            <a:r>
              <a:rPr lang="en-GB" sz="2000" dirty="0" err="1"/>
              <a:t>através</a:t>
            </a:r>
            <a:r>
              <a:rPr lang="en-GB" sz="2000" dirty="0"/>
              <a:t> da </a:t>
            </a:r>
            <a:r>
              <a:rPr lang="en-GB" sz="2000" dirty="0" err="1"/>
              <a:t>injeção</a:t>
            </a:r>
            <a:r>
              <a:rPr lang="en-GB" sz="2000" dirty="0"/>
              <a:t> de </a:t>
            </a:r>
            <a:r>
              <a:rPr lang="en-GB" sz="2000" dirty="0" err="1"/>
              <a:t>medicamentos</a:t>
            </a:r>
            <a:r>
              <a:rPr lang="en-GB" sz="2000" dirty="0"/>
              <a:t>. </a:t>
            </a:r>
            <a:r>
              <a:rPr lang="en-GB" sz="2000" dirty="0" err="1"/>
              <a:t>Além</a:t>
            </a:r>
            <a:r>
              <a:rPr lang="en-GB" sz="2000" dirty="0"/>
              <a:t> disso, </a:t>
            </a:r>
            <a:r>
              <a:rPr lang="en-GB" sz="2000" dirty="0" err="1"/>
              <a:t>os</a:t>
            </a:r>
            <a:r>
              <a:rPr lang="en-GB" sz="2000" dirty="0"/>
              <a:t> </a:t>
            </a:r>
            <a:r>
              <a:rPr lang="en-GB" sz="2000" dirty="0" err="1"/>
              <a:t>efeitos</a:t>
            </a:r>
            <a:r>
              <a:rPr lang="en-GB" sz="2000" dirty="0"/>
              <a:t> </a:t>
            </a:r>
            <a:r>
              <a:rPr lang="en-GB" sz="2000" dirty="0" err="1"/>
              <a:t>negativos</a:t>
            </a:r>
            <a:r>
              <a:rPr lang="en-GB" sz="2000" dirty="0"/>
              <a:t> dos </a:t>
            </a:r>
            <a:r>
              <a:rPr lang="en-GB" sz="2000" dirty="0" err="1"/>
              <a:t>medicamentos</a:t>
            </a:r>
            <a:r>
              <a:rPr lang="en-GB" sz="2000" dirty="0"/>
              <a:t> </a:t>
            </a:r>
            <a:r>
              <a:rPr lang="en-GB" sz="2000" dirty="0" err="1"/>
              <a:t>podem</a:t>
            </a:r>
            <a:r>
              <a:rPr lang="en-GB" sz="2000" dirty="0"/>
              <a:t> </a:t>
            </a:r>
            <a:r>
              <a:rPr lang="en-GB" sz="2000" dirty="0" err="1"/>
              <a:t>incluir</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err="1"/>
              <a:t>Problemas</a:t>
            </a:r>
            <a:r>
              <a:rPr lang="en-GB" sz="2000" dirty="0"/>
              <a:t> </a:t>
            </a:r>
            <a:r>
              <a:rPr lang="en-GB" sz="2000" dirty="0" err="1"/>
              <a:t>musculares</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err="1"/>
              <a:t>Efeitos</a:t>
            </a:r>
            <a:r>
              <a:rPr lang="en-GB" sz="2000" dirty="0"/>
              <a:t> </a:t>
            </a:r>
            <a:r>
              <a:rPr lang="en-GB" sz="2000" dirty="0" err="1"/>
              <a:t>cardíacos</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a:t>Boca </a:t>
            </a:r>
            <a:r>
              <a:rPr lang="en-GB" sz="2000" dirty="0" err="1"/>
              <a:t>seca</a:t>
            </a:r>
            <a:r>
              <a:rPr lang="en-GB" sz="2000" dirty="0"/>
              <a:t>, </a:t>
            </a:r>
            <a:r>
              <a:rPr lang="en-GB" sz="2000" dirty="0" err="1"/>
              <a:t>visão</a:t>
            </a:r>
            <a:r>
              <a:rPr lang="en-GB" sz="2000" dirty="0"/>
              <a:t> </a:t>
            </a:r>
            <a:r>
              <a:rPr lang="en-GB" sz="2000" dirty="0" err="1"/>
              <a:t>turva</a:t>
            </a:r>
            <a:r>
              <a:rPr lang="en-GB" sz="2000" dirty="0"/>
              <a:t>, </a:t>
            </a:r>
            <a:r>
              <a:rPr lang="en-GB" sz="2000" dirty="0" err="1"/>
              <a:t>constipação</a:t>
            </a:r>
            <a:r>
              <a:rPr lang="en-GB" sz="2000" dirty="0"/>
              <a:t>, </a:t>
            </a:r>
            <a:r>
              <a:rPr lang="en-GB" sz="2000" dirty="0" err="1"/>
              <a:t>alucinações</a:t>
            </a:r>
            <a:r>
              <a:rPr lang="en-GB" sz="2000" dirty="0"/>
              <a:t>, </a:t>
            </a:r>
            <a:r>
              <a:rPr lang="en-GB" sz="2000" dirty="0" err="1"/>
              <a:t>perda</a:t>
            </a:r>
            <a:r>
              <a:rPr lang="en-GB" sz="2000" dirty="0"/>
              <a:t> de </a:t>
            </a:r>
            <a:r>
              <a:rPr lang="en-GB" sz="2000" dirty="0" err="1"/>
              <a:t>memória</a:t>
            </a:r>
            <a:r>
              <a:rPr lang="en-GB" sz="2000" dirty="0"/>
              <a:t>, </a:t>
            </a:r>
            <a:r>
              <a:rPr lang="en-GB" sz="2000" dirty="0" err="1"/>
              <a:t>dificuldade</a:t>
            </a:r>
            <a:r>
              <a:rPr lang="en-GB" sz="2000" dirty="0"/>
              <a:t> em </a:t>
            </a:r>
            <a:r>
              <a:rPr lang="en-GB" sz="2000" dirty="0" err="1"/>
              <a:t>urinar</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err="1"/>
              <a:t>Redução</a:t>
            </a:r>
            <a:r>
              <a:rPr lang="en-GB" sz="2000" dirty="0"/>
              <a:t> do </a:t>
            </a:r>
            <a:r>
              <a:rPr lang="en-GB" sz="2000" dirty="0" err="1"/>
              <a:t>limiar</a:t>
            </a:r>
            <a:r>
              <a:rPr lang="en-GB" sz="2000" dirty="0"/>
              <a:t> para </a:t>
            </a:r>
            <a:r>
              <a:rPr lang="en-GB" sz="2000" dirty="0" err="1"/>
              <a:t>convulsões</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err="1"/>
              <a:t>Síndrome</a:t>
            </a:r>
            <a:r>
              <a:rPr lang="en-GB" sz="2000" dirty="0"/>
              <a:t> </a:t>
            </a:r>
            <a:r>
              <a:rPr lang="en-GB" sz="2000" dirty="0" err="1"/>
              <a:t>neuroléptica</a:t>
            </a:r>
            <a:r>
              <a:rPr lang="en-GB" sz="2000" dirty="0"/>
              <a:t> </a:t>
            </a:r>
            <a:r>
              <a:rPr lang="en-GB" sz="2000" dirty="0" err="1"/>
              <a:t>maligna</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err="1"/>
              <a:t>Retardamento</a:t>
            </a:r>
            <a:r>
              <a:rPr lang="en-GB" sz="2000" dirty="0"/>
              <a:t> e </a:t>
            </a:r>
            <a:r>
              <a:rPr lang="en-GB" sz="2000" dirty="0" err="1"/>
              <a:t>embotamento</a:t>
            </a:r>
            <a:r>
              <a:rPr lang="en-GB" sz="2000" dirty="0"/>
              <a:t> dos </a:t>
            </a:r>
            <a:r>
              <a:rPr lang="en-GB" sz="2000" dirty="0" err="1"/>
              <a:t>processos</a:t>
            </a:r>
            <a:r>
              <a:rPr lang="en-GB" sz="2000" dirty="0"/>
              <a:t> de </a:t>
            </a:r>
            <a:r>
              <a:rPr lang="en-GB" sz="2000" dirty="0" err="1"/>
              <a:t>pensamento</a:t>
            </a:r>
            <a:r>
              <a:rPr lang="en-GB" sz="2000" dirty="0"/>
              <a:t>, </a:t>
            </a:r>
            <a:r>
              <a:rPr lang="en-GB" sz="2000" dirty="0" err="1"/>
              <a:t>apatia</a:t>
            </a:r>
            <a:r>
              <a:rPr lang="en-GB" sz="2000" dirty="0"/>
              <a:t>, </a:t>
            </a:r>
            <a:r>
              <a:rPr lang="en-GB" sz="2000" dirty="0" err="1"/>
              <a:t>perda</a:t>
            </a:r>
            <a:r>
              <a:rPr lang="en-GB" sz="2000" dirty="0"/>
              <a:t> de </a:t>
            </a:r>
            <a:r>
              <a:rPr lang="en-GB" sz="2000" dirty="0" err="1"/>
              <a:t>motivação</a:t>
            </a:r>
            <a:r>
              <a:rPr lang="en-GB" sz="2000" dirty="0"/>
              <a:t>, </a:t>
            </a:r>
            <a:r>
              <a:rPr lang="en-GB" sz="2000" dirty="0" err="1"/>
              <a:t>distanciamento</a:t>
            </a:r>
            <a:r>
              <a:rPr lang="en-GB" sz="2000" dirty="0"/>
              <a:t> </a:t>
            </a:r>
            <a:r>
              <a:rPr lang="en-GB" sz="2000" dirty="0" err="1"/>
              <a:t>emocional</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460" name="Google Shape;460;p51"/>
          <p:cNvSpPr txBox="1">
            <a:spLocks noGrp="1"/>
          </p:cNvSpPr>
          <p:nvPr>
            <p:ph type="title"/>
          </p:nvPr>
        </p:nvSpPr>
        <p:spPr>
          <a:xfrm>
            <a:off x="417755" y="506412"/>
            <a:ext cx="1117441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 </a:t>
            </a:r>
            <a:r>
              <a:rPr lang="en-GB" dirty="0" err="1"/>
              <a:t>impacto</a:t>
            </a:r>
            <a:r>
              <a:rPr lang="en-GB" dirty="0"/>
              <a:t> </a:t>
            </a:r>
            <a:r>
              <a:rPr lang="en-GB" dirty="0" err="1"/>
              <a:t>físico</a:t>
            </a:r>
            <a:r>
              <a:rPr lang="en-GB" dirty="0"/>
              <a:t> do </a:t>
            </a:r>
            <a:r>
              <a:rPr lang="en-GB" dirty="0" err="1"/>
              <a:t>isolamento</a:t>
            </a:r>
            <a:r>
              <a:rPr lang="en-GB" dirty="0"/>
              <a:t> e da </a:t>
            </a:r>
            <a:r>
              <a:rPr lang="en-GB" dirty="0" err="1"/>
              <a:t>contenção</a:t>
            </a:r>
            <a:r>
              <a:rPr lang="en-GB" dirty="0"/>
              <a:t> </a:t>
            </a:r>
            <a:r>
              <a:rPr lang="en-GB" dirty="0" err="1"/>
              <a:t>nos</a:t>
            </a:r>
            <a:r>
              <a:rPr lang="en-GB" dirty="0"/>
              <a:t> </a:t>
            </a:r>
            <a:r>
              <a:rPr lang="en-GB" dirty="0" err="1"/>
              <a:t>usuários</a:t>
            </a:r>
            <a:r>
              <a:rPr lang="en-GB" dirty="0"/>
              <a:t> de </a:t>
            </a:r>
            <a:r>
              <a:rPr lang="en-GB" dirty="0" err="1"/>
              <a:t>serviços</a:t>
            </a:r>
            <a:r>
              <a:rPr lang="en-GB" dirty="0"/>
              <a:t> - 3</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2"/>
          <p:cNvSpPr txBox="1">
            <a:spLocks noGrp="1"/>
          </p:cNvSpPr>
          <p:nvPr>
            <p:ph type="body" idx="2"/>
          </p:nvPr>
        </p:nvSpPr>
        <p:spPr>
          <a:xfrm>
            <a:off x="508794" y="2229645"/>
            <a:ext cx="11174412" cy="2783226"/>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b="1" dirty="0"/>
              <a:t>O </a:t>
            </a:r>
            <a:r>
              <a:rPr lang="en-GB" sz="2000" b="1" dirty="0" err="1"/>
              <a:t>isolamento</a:t>
            </a:r>
            <a:r>
              <a:rPr lang="en-GB" sz="2000" b="1" dirty="0"/>
              <a:t> </a:t>
            </a:r>
            <a:r>
              <a:rPr lang="en-GB" sz="2000" dirty="0" err="1"/>
              <a:t>pode</a:t>
            </a:r>
            <a:r>
              <a:rPr lang="en-GB" sz="2000" dirty="0"/>
              <a:t> </a:t>
            </a:r>
            <a:r>
              <a:rPr lang="en-GB" sz="2000" dirty="0" err="1"/>
              <a:t>fazer</a:t>
            </a:r>
            <a:r>
              <a:rPr lang="en-GB" sz="2000" dirty="0"/>
              <a:t> com que as </a:t>
            </a:r>
            <a:r>
              <a:rPr lang="en-GB" sz="2000" dirty="0" err="1"/>
              <a:t>pessoas</a:t>
            </a:r>
            <a:r>
              <a:rPr lang="en-GB" sz="2000" dirty="0"/>
              <a:t> </a:t>
            </a:r>
            <a:r>
              <a:rPr lang="en-GB" sz="2000" dirty="0" err="1"/>
              <a:t>entrem</a:t>
            </a:r>
            <a:r>
              <a:rPr lang="en-GB" sz="2000" dirty="0"/>
              <a:t> </a:t>
            </a:r>
            <a:r>
              <a:rPr lang="en-GB" sz="2000" dirty="0" err="1"/>
              <a:t>em</a:t>
            </a:r>
            <a:r>
              <a:rPr lang="en-GB" sz="2000" dirty="0"/>
              <a:t> </a:t>
            </a:r>
            <a:r>
              <a:rPr lang="en-GB" sz="2000" dirty="0" err="1"/>
              <a:t>pânico</a:t>
            </a:r>
            <a:r>
              <a:rPr lang="en-GB" sz="2000" dirty="0"/>
              <a:t> e se </a:t>
            </a:r>
            <a:r>
              <a:rPr lang="en-GB" sz="2000" dirty="0" err="1"/>
              <a:t>machuquem</a:t>
            </a:r>
            <a:r>
              <a:rPr lang="en-GB" sz="2000" dirty="0"/>
              <a:t> </a:t>
            </a:r>
          </a:p>
          <a:p>
            <a:pPr marL="815975" lvl="3" indent="-285750" algn="just" rtl="0">
              <a:lnSpc>
                <a:spcPct val="100000"/>
              </a:lnSpc>
              <a:spcBef>
                <a:spcPts val="600"/>
              </a:spcBef>
              <a:spcAft>
                <a:spcPts val="0"/>
              </a:spcAft>
              <a:buSzPts val="2200"/>
              <a:buChar char="•"/>
            </a:pPr>
            <a:r>
              <a:rPr lang="en-GB" sz="2000" dirty="0"/>
              <a:t>Elas </a:t>
            </a:r>
            <a:r>
              <a:rPr lang="en-GB" sz="2000" dirty="0" err="1"/>
              <a:t>podem</a:t>
            </a:r>
            <a:r>
              <a:rPr lang="en-GB" sz="2000" dirty="0"/>
              <a:t> </a:t>
            </a:r>
            <a:r>
              <a:rPr lang="en-GB" sz="2000" dirty="0" err="1"/>
              <a:t>precisar</a:t>
            </a:r>
            <a:r>
              <a:rPr lang="en-GB" sz="2000" dirty="0"/>
              <a:t> de atendimento </a:t>
            </a:r>
            <a:r>
              <a:rPr lang="en-GB" sz="2000" dirty="0" err="1"/>
              <a:t>médico</a:t>
            </a:r>
            <a:r>
              <a:rPr lang="en-GB" sz="2000" dirty="0"/>
              <a:t> </a:t>
            </a:r>
            <a:r>
              <a:rPr lang="en-GB" sz="2000" dirty="0" err="1"/>
              <a:t>imediato</a:t>
            </a:r>
            <a:r>
              <a:rPr lang="en-GB" sz="2000" dirty="0"/>
              <a:t> e </a:t>
            </a:r>
            <a:r>
              <a:rPr lang="en-GB" sz="2000" dirty="0" err="1"/>
              <a:t>podem</a:t>
            </a:r>
            <a:r>
              <a:rPr lang="en-GB" sz="2000" dirty="0"/>
              <a:t> </a:t>
            </a:r>
            <a:r>
              <a:rPr lang="en-GB" sz="2000" dirty="0" err="1"/>
              <a:t>não</a:t>
            </a:r>
            <a:r>
              <a:rPr lang="en-GB" sz="2000" dirty="0"/>
              <a:t> ser </a:t>
            </a:r>
            <a:r>
              <a:rPr lang="en-GB" sz="2000" dirty="0" err="1"/>
              <a:t>ouvidas</a:t>
            </a:r>
            <a:r>
              <a:rPr lang="en-GB" sz="2000" dirty="0"/>
              <a:t> ou vistas a tempo, o que </a:t>
            </a:r>
            <a:r>
              <a:rPr lang="en-GB" sz="2000" dirty="0" err="1"/>
              <a:t>pode</a:t>
            </a:r>
            <a:r>
              <a:rPr lang="en-GB" sz="2000" dirty="0"/>
              <a:t> </a:t>
            </a:r>
            <a:r>
              <a:rPr lang="en-GB" sz="2000" dirty="0" err="1"/>
              <a:t>levar</a:t>
            </a:r>
            <a:r>
              <a:rPr lang="en-GB" sz="2000" dirty="0"/>
              <a:t> a </a:t>
            </a:r>
            <a:r>
              <a:rPr lang="en-GB" sz="2000" dirty="0" err="1"/>
              <a:t>deficiências</a:t>
            </a:r>
            <a:r>
              <a:rPr lang="en-GB" sz="2000" dirty="0"/>
              <a:t> </a:t>
            </a:r>
            <a:r>
              <a:rPr lang="en-GB" sz="2000" dirty="0" err="1"/>
              <a:t>permanentes</a:t>
            </a:r>
            <a:r>
              <a:rPr lang="en-GB" sz="2000" dirty="0"/>
              <a:t>. </a:t>
            </a:r>
            <a:endParaRPr sz="2000" dirty="0"/>
          </a:p>
          <a:p>
            <a:pPr marL="815975" lvl="3" indent="-285750" algn="just" rtl="0">
              <a:lnSpc>
                <a:spcPct val="100000"/>
              </a:lnSpc>
              <a:spcBef>
                <a:spcPts val="600"/>
              </a:spcBef>
              <a:spcAft>
                <a:spcPts val="0"/>
              </a:spcAft>
              <a:buSzPts val="2200"/>
              <a:buChar char="•"/>
            </a:pPr>
            <a:r>
              <a:rPr lang="en-GB" sz="2000" dirty="0" err="1"/>
              <a:t>Também</a:t>
            </a:r>
            <a:r>
              <a:rPr lang="en-GB" sz="2000" dirty="0"/>
              <a:t> </a:t>
            </a:r>
            <a:r>
              <a:rPr lang="en-GB" sz="2000" dirty="0" err="1"/>
              <a:t>correm</a:t>
            </a:r>
            <a:r>
              <a:rPr lang="en-GB" sz="2000" dirty="0"/>
              <a:t> o </a:t>
            </a:r>
            <a:r>
              <a:rPr lang="en-GB" sz="2000" dirty="0" err="1"/>
              <a:t>risco</a:t>
            </a:r>
            <a:r>
              <a:rPr lang="en-GB" sz="2000" dirty="0"/>
              <a:t> de </a:t>
            </a:r>
            <a:r>
              <a:rPr lang="en-GB" sz="2000" dirty="0" err="1"/>
              <a:t>desidratação</a:t>
            </a:r>
            <a:r>
              <a:rPr lang="en-GB" sz="2000" dirty="0"/>
              <a:t> e </a:t>
            </a:r>
            <a:r>
              <a:rPr lang="en-GB" sz="2000" dirty="0" err="1"/>
              <a:t>colapso</a:t>
            </a:r>
            <a:r>
              <a:rPr lang="en-GB" sz="2000" dirty="0"/>
              <a:t> cardiovascular.</a:t>
            </a:r>
            <a:endParaRPr sz="2000" dirty="0"/>
          </a:p>
          <a:p>
            <a:pPr marL="285750" lvl="0" indent="-285750" algn="just" rtl="0">
              <a:lnSpc>
                <a:spcPct val="100000"/>
              </a:lnSpc>
              <a:spcBef>
                <a:spcPts val="600"/>
              </a:spcBef>
              <a:spcAft>
                <a:spcPts val="0"/>
              </a:spcAft>
              <a:buSzPts val="2200"/>
              <a:buChar char="•"/>
            </a:pPr>
            <a:r>
              <a:rPr lang="en-GB" sz="2000" dirty="0"/>
              <a:t>Quando diferentes </a:t>
            </a:r>
            <a:r>
              <a:rPr lang="en-GB" sz="2000" dirty="0" err="1"/>
              <a:t>formas</a:t>
            </a:r>
            <a:r>
              <a:rPr lang="en-GB" sz="2000" dirty="0"/>
              <a:t> de </a:t>
            </a:r>
            <a:r>
              <a:rPr lang="en-GB" sz="2000" dirty="0" err="1"/>
              <a:t>isolamento</a:t>
            </a:r>
            <a:r>
              <a:rPr lang="en-GB" sz="2000" dirty="0"/>
              <a:t> e/ou </a:t>
            </a:r>
            <a:r>
              <a:rPr lang="en-GB" sz="2000" dirty="0" err="1"/>
              <a:t>contenção</a:t>
            </a:r>
            <a:r>
              <a:rPr lang="en-GB" sz="2000" dirty="0"/>
              <a:t> são </a:t>
            </a:r>
            <a:r>
              <a:rPr lang="en-GB" sz="2000" dirty="0" err="1"/>
              <a:t>combinadas</a:t>
            </a:r>
            <a:r>
              <a:rPr lang="en-GB" sz="2000" dirty="0"/>
              <a:t>, </a:t>
            </a:r>
            <a:r>
              <a:rPr lang="en-GB" sz="2000" dirty="0" err="1"/>
              <a:t>os</a:t>
            </a:r>
            <a:r>
              <a:rPr lang="en-GB" sz="2000" dirty="0"/>
              <a:t> </a:t>
            </a:r>
            <a:r>
              <a:rPr lang="en-GB" sz="2000" dirty="0" err="1"/>
              <a:t>riscos</a:t>
            </a:r>
            <a:r>
              <a:rPr lang="en-GB" sz="2000" dirty="0"/>
              <a:t> para a saúde da pessoa são </a:t>
            </a:r>
            <a:r>
              <a:rPr lang="en-GB" sz="2000" dirty="0" err="1"/>
              <a:t>multiplicados</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467" name="Google Shape;467;p52"/>
          <p:cNvSpPr txBox="1">
            <a:spLocks noGrp="1"/>
          </p:cNvSpPr>
          <p:nvPr>
            <p:ph type="title"/>
          </p:nvPr>
        </p:nvSpPr>
        <p:spPr>
          <a:xfrm>
            <a:off x="417754" y="506412"/>
            <a:ext cx="1126545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 </a:t>
            </a:r>
            <a:r>
              <a:rPr lang="en-GB" dirty="0" err="1"/>
              <a:t>impacto</a:t>
            </a:r>
            <a:r>
              <a:rPr lang="en-GB" dirty="0"/>
              <a:t> </a:t>
            </a:r>
            <a:r>
              <a:rPr lang="en-GB" dirty="0" err="1"/>
              <a:t>físico</a:t>
            </a:r>
            <a:r>
              <a:rPr lang="en-GB" dirty="0"/>
              <a:t> do </a:t>
            </a:r>
            <a:r>
              <a:rPr lang="en-GB" dirty="0" err="1"/>
              <a:t>isolamento</a:t>
            </a:r>
            <a:r>
              <a:rPr lang="en-GB" dirty="0"/>
              <a:t> e da </a:t>
            </a:r>
            <a:r>
              <a:rPr lang="en-GB" dirty="0" err="1"/>
              <a:t>contenção</a:t>
            </a:r>
            <a:r>
              <a:rPr lang="en-GB" dirty="0"/>
              <a:t> </a:t>
            </a:r>
            <a:r>
              <a:rPr lang="en-GB" dirty="0" err="1"/>
              <a:t>nos</a:t>
            </a:r>
            <a:r>
              <a:rPr lang="en-GB" dirty="0"/>
              <a:t> </a:t>
            </a:r>
            <a:r>
              <a:rPr lang="en-GB" dirty="0" err="1"/>
              <a:t>usuários</a:t>
            </a:r>
            <a:r>
              <a:rPr lang="en-GB" dirty="0"/>
              <a:t> de </a:t>
            </a:r>
            <a:r>
              <a:rPr lang="en-GB" dirty="0" err="1"/>
              <a:t>serviços</a:t>
            </a:r>
            <a:r>
              <a:rPr lang="en-GB" dirty="0"/>
              <a:t> - 4</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3"/>
          <p:cNvSpPr txBox="1">
            <a:spLocks noGrp="1"/>
          </p:cNvSpPr>
          <p:nvPr>
            <p:ph type="body" idx="2"/>
          </p:nvPr>
        </p:nvSpPr>
        <p:spPr>
          <a:xfrm>
            <a:off x="508794" y="1756117"/>
            <a:ext cx="11174412" cy="4285455"/>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600"/>
              </a:spcBef>
              <a:spcAft>
                <a:spcPts val="0"/>
              </a:spcAft>
              <a:buSzPts val="2200"/>
              <a:buChar char="•"/>
            </a:pPr>
            <a:r>
              <a:rPr lang="en-GB" sz="2000" b="1" dirty="0" err="1"/>
              <a:t>Todas</a:t>
            </a:r>
            <a:r>
              <a:rPr lang="en-GB" sz="2000" b="1" dirty="0"/>
              <a:t> as </a:t>
            </a:r>
            <a:r>
              <a:rPr lang="en-GB" sz="2000" b="1" dirty="0" err="1"/>
              <a:t>formas</a:t>
            </a:r>
            <a:r>
              <a:rPr lang="en-GB" sz="2000" b="1" dirty="0"/>
              <a:t> de </a:t>
            </a:r>
            <a:r>
              <a:rPr lang="en-GB" sz="2000" b="1" dirty="0" err="1"/>
              <a:t>isolamento</a:t>
            </a:r>
            <a:r>
              <a:rPr lang="en-GB" sz="2000" b="1" dirty="0"/>
              <a:t> e </a:t>
            </a:r>
            <a:r>
              <a:rPr lang="en-GB" sz="2000" b="1" dirty="0" err="1"/>
              <a:t>contenção</a:t>
            </a:r>
            <a:r>
              <a:rPr lang="en-GB" sz="2000" b="1" dirty="0"/>
              <a:t> </a:t>
            </a:r>
            <a:r>
              <a:rPr lang="en-GB" sz="2000" b="1" dirty="0" err="1"/>
              <a:t>podem</a:t>
            </a:r>
            <a:r>
              <a:rPr lang="en-GB" sz="2000" b="1" dirty="0"/>
              <a:t> </a:t>
            </a:r>
            <a:r>
              <a:rPr lang="en-GB" sz="2000" b="1" dirty="0" err="1"/>
              <a:t>levar</a:t>
            </a:r>
            <a:r>
              <a:rPr lang="en-GB" sz="2000" b="1" dirty="0"/>
              <a:t> à </a:t>
            </a:r>
            <a:r>
              <a:rPr lang="en-GB" sz="2000" b="1" dirty="0" err="1"/>
              <a:t>morte</a:t>
            </a:r>
            <a:endParaRPr lang="en-GB" sz="2000" b="1" dirty="0"/>
          </a:p>
          <a:p>
            <a:pPr marL="0" lvl="0" indent="0" algn="just" rtl="0">
              <a:lnSpc>
                <a:spcPct val="100000"/>
              </a:lnSpc>
              <a:spcBef>
                <a:spcPts val="600"/>
              </a:spcBef>
              <a:spcAft>
                <a:spcPts val="0"/>
              </a:spcAft>
              <a:buSzPts val="2200"/>
              <a:buNone/>
            </a:pPr>
            <a:endParaRPr sz="2000" b="1" dirty="0"/>
          </a:p>
          <a:p>
            <a:pPr marL="631825" lvl="2" indent="-285750" algn="just" rtl="0">
              <a:lnSpc>
                <a:spcPct val="100000"/>
              </a:lnSpc>
              <a:spcBef>
                <a:spcPts val="600"/>
              </a:spcBef>
              <a:spcAft>
                <a:spcPts val="0"/>
              </a:spcAft>
              <a:buSzPts val="2200"/>
              <a:buChar char="•"/>
            </a:pPr>
            <a:r>
              <a:rPr lang="en-GB" dirty="0"/>
              <a:t>As </a:t>
            </a:r>
            <a:r>
              <a:rPr lang="en-GB" dirty="0" err="1"/>
              <a:t>causas</a:t>
            </a:r>
            <a:r>
              <a:rPr lang="en-GB" dirty="0"/>
              <a:t> de </a:t>
            </a:r>
            <a:r>
              <a:rPr lang="en-GB" dirty="0" err="1"/>
              <a:t>morte</a:t>
            </a:r>
            <a:r>
              <a:rPr lang="en-GB" dirty="0"/>
              <a:t> </a:t>
            </a:r>
            <a:r>
              <a:rPr lang="en-GB" dirty="0" err="1"/>
              <a:t>relacionadas</a:t>
            </a:r>
            <a:r>
              <a:rPr lang="en-GB" dirty="0"/>
              <a:t> à </a:t>
            </a:r>
            <a:r>
              <a:rPr lang="en-GB" dirty="0" err="1"/>
              <a:t>contenção</a:t>
            </a:r>
            <a:r>
              <a:rPr lang="en-GB" dirty="0"/>
              <a:t> ou </a:t>
            </a:r>
            <a:r>
              <a:rPr lang="en-GB" dirty="0" err="1"/>
              <a:t>isolamento</a:t>
            </a:r>
            <a:r>
              <a:rPr lang="en-GB" dirty="0"/>
              <a:t> </a:t>
            </a:r>
            <a:r>
              <a:rPr lang="en-GB" dirty="0" err="1"/>
              <a:t>incluem</a:t>
            </a:r>
            <a:r>
              <a:rPr lang="en-GB" dirty="0"/>
              <a:t> </a:t>
            </a:r>
            <a:r>
              <a:rPr lang="en-GB" dirty="0" err="1"/>
              <a:t>asfixia</a:t>
            </a:r>
            <a:r>
              <a:rPr lang="en-GB" dirty="0"/>
              <a:t>, </a:t>
            </a:r>
            <a:r>
              <a:rPr lang="en-GB" dirty="0" err="1"/>
              <a:t>complicações</a:t>
            </a:r>
            <a:r>
              <a:rPr lang="en-GB" dirty="0"/>
              <a:t> </a:t>
            </a:r>
            <a:r>
              <a:rPr lang="en-GB" dirty="0" err="1"/>
              <a:t>cardíacas</a:t>
            </a:r>
            <a:r>
              <a:rPr lang="en-GB" dirty="0"/>
              <a:t>, overdose de </a:t>
            </a:r>
            <a:r>
              <a:rPr lang="en-GB" dirty="0" err="1"/>
              <a:t>drogas</a:t>
            </a:r>
            <a:r>
              <a:rPr lang="en-GB" dirty="0"/>
              <a:t>, </a:t>
            </a:r>
            <a:r>
              <a:rPr lang="en-GB" dirty="0" err="1"/>
              <a:t>traumatismo</a:t>
            </a:r>
            <a:r>
              <a:rPr lang="en-GB" dirty="0"/>
              <a:t> </a:t>
            </a:r>
            <a:r>
              <a:rPr lang="en-GB" dirty="0" err="1"/>
              <a:t>contuso</a:t>
            </a:r>
            <a:r>
              <a:rPr lang="en-GB" dirty="0"/>
              <a:t> e </a:t>
            </a:r>
            <a:r>
              <a:rPr lang="en-GB" dirty="0" err="1"/>
              <a:t>estrangulamento</a:t>
            </a:r>
            <a:r>
              <a:rPr lang="en-GB" dirty="0"/>
              <a:t>.</a:t>
            </a:r>
            <a:endParaRPr dirty="0"/>
          </a:p>
          <a:p>
            <a:pPr marL="631825" lvl="2" indent="-285750" algn="just" rtl="0">
              <a:lnSpc>
                <a:spcPct val="100000"/>
              </a:lnSpc>
              <a:spcBef>
                <a:spcPts val="600"/>
              </a:spcBef>
              <a:spcAft>
                <a:spcPts val="0"/>
              </a:spcAft>
              <a:buSzPts val="2200"/>
              <a:buChar char="•"/>
            </a:pPr>
            <a:r>
              <a:rPr lang="en-GB" dirty="0"/>
              <a:t>A </a:t>
            </a:r>
            <a:r>
              <a:rPr lang="en-GB" dirty="0" err="1"/>
              <a:t>contenção</a:t>
            </a:r>
            <a:r>
              <a:rPr lang="en-GB" dirty="0"/>
              <a:t> ou </a:t>
            </a:r>
            <a:r>
              <a:rPr lang="en-GB" dirty="0" err="1"/>
              <a:t>isolamento</a:t>
            </a:r>
            <a:r>
              <a:rPr lang="en-GB" dirty="0"/>
              <a:t> </a:t>
            </a:r>
            <a:r>
              <a:rPr lang="en-GB" dirty="0" err="1"/>
              <a:t>impedem</a:t>
            </a:r>
            <a:r>
              <a:rPr lang="en-GB" dirty="0"/>
              <a:t> a </a:t>
            </a:r>
            <a:r>
              <a:rPr lang="en-GB" dirty="0" err="1"/>
              <a:t>capacidade</a:t>
            </a:r>
            <a:r>
              <a:rPr lang="en-GB" dirty="0"/>
              <a:t> das pessoas de </a:t>
            </a:r>
            <a:r>
              <a:rPr lang="en-GB" dirty="0" err="1"/>
              <a:t>escapar</a:t>
            </a:r>
            <a:r>
              <a:rPr lang="en-GB" dirty="0"/>
              <a:t> em </a:t>
            </a:r>
            <a:r>
              <a:rPr lang="en-GB" dirty="0" err="1"/>
              <a:t>situações</a:t>
            </a:r>
            <a:r>
              <a:rPr lang="en-GB" dirty="0"/>
              <a:t> de </a:t>
            </a:r>
            <a:r>
              <a:rPr lang="en-GB" dirty="0" err="1"/>
              <a:t>emergência</a:t>
            </a:r>
            <a:r>
              <a:rPr lang="en-GB" dirty="0"/>
              <a:t>.</a:t>
            </a:r>
            <a:endParaRPr dirty="0"/>
          </a:p>
          <a:p>
            <a:pPr marL="631825" lvl="2" indent="-285750" algn="just" rtl="0">
              <a:lnSpc>
                <a:spcPct val="100000"/>
              </a:lnSpc>
              <a:spcBef>
                <a:spcPts val="600"/>
              </a:spcBef>
              <a:spcAft>
                <a:spcPts val="0"/>
              </a:spcAft>
              <a:buSzPts val="2200"/>
              <a:buChar char="•"/>
            </a:pPr>
            <a:r>
              <a:rPr lang="en-GB" dirty="0" err="1"/>
              <a:t>Certas</a:t>
            </a:r>
            <a:r>
              <a:rPr lang="en-GB" dirty="0"/>
              <a:t> </a:t>
            </a:r>
            <a:r>
              <a:rPr lang="en-GB" dirty="0" err="1"/>
              <a:t>contenções</a:t>
            </a:r>
            <a:r>
              <a:rPr lang="en-GB" dirty="0"/>
              <a:t> </a:t>
            </a:r>
            <a:r>
              <a:rPr lang="en-GB" dirty="0" err="1"/>
              <a:t>manuais</a:t>
            </a:r>
            <a:r>
              <a:rPr lang="en-GB" dirty="0"/>
              <a:t> ou </a:t>
            </a:r>
            <a:r>
              <a:rPr lang="en-GB" dirty="0" err="1"/>
              <a:t>físicas</a:t>
            </a:r>
            <a:r>
              <a:rPr lang="en-GB" dirty="0"/>
              <a:t> </a:t>
            </a:r>
            <a:r>
              <a:rPr lang="en-GB" dirty="0" err="1"/>
              <a:t>impõem</a:t>
            </a:r>
            <a:r>
              <a:rPr lang="en-GB" dirty="0"/>
              <a:t> um </a:t>
            </a:r>
            <a:r>
              <a:rPr lang="en-GB" dirty="0" err="1"/>
              <a:t>efeito</a:t>
            </a:r>
            <a:r>
              <a:rPr lang="en-GB" dirty="0"/>
              <a:t> </a:t>
            </a:r>
            <a:r>
              <a:rPr lang="en-GB" dirty="0" err="1"/>
              <a:t>restritivo</a:t>
            </a:r>
            <a:r>
              <a:rPr lang="en-GB" dirty="0"/>
              <a:t> sobre o </a:t>
            </a:r>
            <a:r>
              <a:rPr lang="en-GB" dirty="0" err="1"/>
              <a:t>funcionamento</a:t>
            </a:r>
            <a:r>
              <a:rPr lang="en-GB" dirty="0"/>
              <a:t> </a:t>
            </a:r>
            <a:r>
              <a:rPr lang="en-GB" dirty="0" err="1"/>
              <a:t>respiratório</a:t>
            </a:r>
            <a:r>
              <a:rPr lang="en-GB" dirty="0"/>
              <a:t>.</a:t>
            </a:r>
            <a:endParaRPr dirty="0"/>
          </a:p>
          <a:p>
            <a:pPr marL="631825" lvl="2" indent="-285750" algn="just" rtl="0">
              <a:lnSpc>
                <a:spcPct val="100000"/>
              </a:lnSpc>
              <a:spcBef>
                <a:spcPts val="600"/>
              </a:spcBef>
              <a:spcAft>
                <a:spcPts val="0"/>
              </a:spcAft>
              <a:buSzPts val="2200"/>
              <a:buChar char="•"/>
            </a:pPr>
            <a:r>
              <a:rPr lang="en-GB" dirty="0"/>
              <a:t>A </a:t>
            </a:r>
            <a:r>
              <a:rPr lang="en-GB" dirty="0" err="1"/>
              <a:t>contenção</a:t>
            </a:r>
            <a:r>
              <a:rPr lang="en-GB" dirty="0"/>
              <a:t> </a:t>
            </a:r>
            <a:r>
              <a:rPr lang="en-GB" dirty="0" err="1"/>
              <a:t>química</a:t>
            </a:r>
            <a:r>
              <a:rPr lang="en-GB" dirty="0"/>
              <a:t> </a:t>
            </a:r>
            <a:r>
              <a:rPr lang="en-GB" dirty="0" err="1"/>
              <a:t>pode</a:t>
            </a:r>
            <a:r>
              <a:rPr lang="en-GB" dirty="0"/>
              <a:t> </a:t>
            </a:r>
            <a:r>
              <a:rPr lang="en-GB" dirty="0" err="1"/>
              <a:t>entrar</a:t>
            </a:r>
            <a:r>
              <a:rPr lang="en-GB" dirty="0"/>
              <a:t> em </a:t>
            </a:r>
            <a:r>
              <a:rPr lang="en-GB" dirty="0" err="1"/>
              <a:t>conflito</a:t>
            </a:r>
            <a:r>
              <a:rPr lang="en-GB" dirty="0"/>
              <a:t> ou </a:t>
            </a:r>
            <a:r>
              <a:rPr lang="en-GB" dirty="0" err="1"/>
              <a:t>interferir</a:t>
            </a:r>
            <a:r>
              <a:rPr lang="en-GB" dirty="0"/>
              <a:t> com outros </a:t>
            </a:r>
            <a:r>
              <a:rPr lang="en-GB" dirty="0" err="1"/>
              <a:t>medicamentos</a:t>
            </a:r>
            <a:r>
              <a:rPr lang="en-GB" dirty="0"/>
              <a:t>.</a:t>
            </a:r>
            <a:endParaRPr dirty="0"/>
          </a:p>
          <a:p>
            <a:pPr marL="631825" lvl="2" indent="-285750" algn="just" rtl="0">
              <a:lnSpc>
                <a:spcPct val="100000"/>
              </a:lnSpc>
              <a:spcBef>
                <a:spcPts val="600"/>
              </a:spcBef>
              <a:spcAft>
                <a:spcPts val="0"/>
              </a:spcAft>
              <a:buSzPts val="2200"/>
              <a:buChar char="•"/>
            </a:pPr>
            <a:r>
              <a:rPr lang="en-GB" dirty="0" err="1"/>
              <a:t>Existem</a:t>
            </a:r>
            <a:r>
              <a:rPr lang="en-GB" dirty="0"/>
              <a:t> muito </a:t>
            </a:r>
            <a:r>
              <a:rPr lang="en-GB" dirty="0" err="1"/>
              <a:t>poucos</a:t>
            </a:r>
            <a:r>
              <a:rPr lang="en-GB" dirty="0"/>
              <a:t> dados sobre o </a:t>
            </a:r>
            <a:r>
              <a:rPr lang="en-GB" dirty="0" err="1"/>
              <a:t>número</a:t>
            </a:r>
            <a:r>
              <a:rPr lang="en-GB" dirty="0"/>
              <a:t> de </a:t>
            </a:r>
            <a:r>
              <a:rPr lang="en-GB" dirty="0" err="1"/>
              <a:t>mortes</a:t>
            </a:r>
            <a:r>
              <a:rPr lang="en-GB" dirty="0"/>
              <a:t> </a:t>
            </a:r>
            <a:r>
              <a:rPr lang="en-GB" dirty="0" err="1"/>
              <a:t>relacionadas</a:t>
            </a:r>
            <a:r>
              <a:rPr lang="en-GB" dirty="0"/>
              <a:t> com o </a:t>
            </a:r>
            <a:r>
              <a:rPr lang="en-GB" dirty="0" err="1"/>
              <a:t>isolamento</a:t>
            </a:r>
            <a:r>
              <a:rPr lang="en-GB" dirty="0"/>
              <a:t> ou a </a:t>
            </a:r>
            <a:r>
              <a:rPr lang="en-GB" dirty="0" err="1"/>
              <a:t>contenção</a:t>
            </a:r>
            <a:r>
              <a:rPr lang="en-GB" dirty="0"/>
              <a:t>.  </a:t>
            </a:r>
            <a:endParaRPr dirty="0"/>
          </a:p>
          <a:p>
            <a:pPr marL="285750" lvl="0" indent="-146050" algn="l" rtl="0">
              <a:lnSpc>
                <a:spcPct val="100000"/>
              </a:lnSpc>
              <a:spcBef>
                <a:spcPts val="1200"/>
              </a:spcBef>
              <a:spcAft>
                <a:spcPts val="0"/>
              </a:spcAft>
              <a:buSzPts val="2200"/>
              <a:buNone/>
            </a:pPr>
            <a:endParaRPr dirty="0"/>
          </a:p>
        </p:txBody>
      </p:sp>
      <p:sp>
        <p:nvSpPr>
          <p:cNvPr id="474" name="Google Shape;474;p53"/>
          <p:cNvSpPr txBox="1">
            <a:spLocks noGrp="1"/>
          </p:cNvSpPr>
          <p:nvPr>
            <p:ph type="title"/>
          </p:nvPr>
        </p:nvSpPr>
        <p:spPr>
          <a:xfrm>
            <a:off x="417755" y="506412"/>
            <a:ext cx="1117441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 </a:t>
            </a:r>
            <a:r>
              <a:rPr lang="en-GB" dirty="0" err="1"/>
              <a:t>impacto</a:t>
            </a:r>
            <a:r>
              <a:rPr lang="en-GB" dirty="0"/>
              <a:t> </a:t>
            </a:r>
            <a:r>
              <a:rPr lang="en-GB" dirty="0" err="1"/>
              <a:t>físico</a:t>
            </a:r>
            <a:r>
              <a:rPr lang="en-GB" dirty="0"/>
              <a:t> do </a:t>
            </a:r>
            <a:r>
              <a:rPr lang="en-GB" dirty="0" err="1"/>
              <a:t>isolamento</a:t>
            </a:r>
            <a:r>
              <a:rPr lang="en-GB" dirty="0"/>
              <a:t> e da </a:t>
            </a:r>
            <a:r>
              <a:rPr lang="en-GB" dirty="0" err="1"/>
              <a:t>contenção</a:t>
            </a:r>
            <a:r>
              <a:rPr lang="en-GB" dirty="0"/>
              <a:t> </a:t>
            </a:r>
            <a:r>
              <a:rPr lang="en-GB" dirty="0" err="1"/>
              <a:t>nos</a:t>
            </a:r>
            <a:r>
              <a:rPr lang="en-GB" dirty="0"/>
              <a:t> </a:t>
            </a:r>
            <a:r>
              <a:rPr lang="en-GB" dirty="0" err="1"/>
              <a:t>usuários</a:t>
            </a:r>
            <a:r>
              <a:rPr lang="en-GB" dirty="0"/>
              <a:t> dos </a:t>
            </a:r>
            <a:r>
              <a:rPr lang="en-GB" dirty="0" err="1"/>
              <a:t>serviços</a:t>
            </a:r>
            <a:r>
              <a:rPr lang="en-GB" dirty="0"/>
              <a:t> - 5</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4"/>
          <p:cNvSpPr txBox="1">
            <a:spLocks noGrp="1"/>
          </p:cNvSpPr>
          <p:nvPr>
            <p:ph type="body" idx="2"/>
          </p:nvPr>
        </p:nvSpPr>
        <p:spPr>
          <a:xfrm>
            <a:off x="507195" y="1511188"/>
            <a:ext cx="11363676" cy="3534341"/>
          </a:xfrm>
          <a:prstGeom prst="rect">
            <a:avLst/>
          </a:prstGeom>
          <a:noFill/>
          <a:ln>
            <a:noFill/>
          </a:ln>
        </p:spPr>
        <p:txBody>
          <a:bodyPr spcFirstLastPara="1" wrap="square" lIns="91425" tIns="45700" rIns="91425" bIns="45700" anchor="t" anchorCtr="0">
            <a:normAutofit fontScale="25000" lnSpcReduction="20000"/>
          </a:bodyPr>
          <a:lstStyle/>
          <a:p>
            <a:pPr marL="285750" lvl="0" indent="-285750" algn="just" rtl="0">
              <a:lnSpc>
                <a:spcPct val="120000"/>
              </a:lnSpc>
              <a:spcBef>
                <a:spcPts val="600"/>
              </a:spcBef>
              <a:spcAft>
                <a:spcPts val="0"/>
              </a:spcAft>
              <a:buSzPct val="100000"/>
              <a:buChar char="•"/>
            </a:pPr>
            <a:r>
              <a:rPr lang="en-GB" sz="8000" dirty="0" err="1">
                <a:latin typeface="Calibri" panose="020F0502020204030204" pitchFamily="34" charset="0"/>
                <a:cs typeface="Calibri" panose="020F0502020204030204" pitchFamily="34" charset="0"/>
              </a:rPr>
              <a:t>Incidente</a:t>
            </a:r>
            <a:r>
              <a:rPr lang="en-GB" sz="8000" dirty="0">
                <a:latin typeface="Calibri" panose="020F0502020204030204" pitchFamily="34" charset="0"/>
                <a:cs typeface="Calibri" panose="020F0502020204030204" pitchFamily="34" charset="0"/>
              </a:rPr>
              <a:t> de </a:t>
            </a:r>
            <a:r>
              <a:rPr lang="en-GB" sz="8000" dirty="0" err="1">
                <a:latin typeface="Calibri" panose="020F0502020204030204" pitchFamily="34" charset="0"/>
                <a:cs typeface="Calibri" panose="020F0502020204030204" pitchFamily="34" charset="0"/>
              </a:rPr>
              <a:t>Incêndio</a:t>
            </a:r>
            <a:r>
              <a:rPr lang="en-GB" sz="8000" dirty="0">
                <a:latin typeface="Calibri" panose="020F0502020204030204" pitchFamily="34" charset="0"/>
                <a:cs typeface="Calibri" panose="020F0502020204030204" pitchFamily="34" charset="0"/>
              </a:rPr>
              <a:t> em </a:t>
            </a:r>
            <a:r>
              <a:rPr lang="en-GB" sz="8000" dirty="0" err="1">
                <a:latin typeface="Calibri" panose="020F0502020204030204" pitchFamily="34" charset="0"/>
                <a:cs typeface="Calibri" panose="020F0502020204030204" pitchFamily="34" charset="0"/>
              </a:rPr>
              <a:t>Erwadi</a:t>
            </a:r>
            <a:endParaRPr sz="8000" dirty="0">
              <a:latin typeface="Calibri" panose="020F0502020204030204" pitchFamily="34" charset="0"/>
              <a:cs typeface="Calibri" panose="020F0502020204030204" pitchFamily="34" charset="0"/>
            </a:endParaRPr>
          </a:p>
          <a:p>
            <a:pPr marL="815975" lvl="3" indent="-285750" algn="just" rtl="0">
              <a:lnSpc>
                <a:spcPct val="120000"/>
              </a:lnSpc>
              <a:spcBef>
                <a:spcPts val="600"/>
              </a:spcBef>
              <a:spcAft>
                <a:spcPts val="0"/>
              </a:spcAft>
              <a:buSzPct val="100000"/>
              <a:buChar char="•"/>
            </a:pPr>
            <a:r>
              <a:rPr lang="en-GB" sz="8000" dirty="0">
                <a:latin typeface="Calibri" panose="020F0502020204030204" pitchFamily="34" charset="0"/>
                <a:cs typeface="Calibri" panose="020F0502020204030204" pitchFamily="34" charset="0"/>
              </a:rPr>
              <a:t>6 de </a:t>
            </a:r>
            <a:r>
              <a:rPr lang="en-GB" sz="8000" dirty="0" err="1">
                <a:latin typeface="Calibri" panose="020F0502020204030204" pitchFamily="34" charset="0"/>
                <a:cs typeface="Calibri" panose="020F0502020204030204" pitchFamily="34" charset="0"/>
              </a:rPr>
              <a:t>agosto</a:t>
            </a:r>
            <a:r>
              <a:rPr lang="en-GB" sz="8000" dirty="0">
                <a:latin typeface="Calibri" panose="020F0502020204030204" pitchFamily="34" charset="0"/>
                <a:cs typeface="Calibri" panose="020F0502020204030204" pitchFamily="34" charset="0"/>
              </a:rPr>
              <a:t> de 2001</a:t>
            </a:r>
            <a:endParaRPr sz="8000" dirty="0">
              <a:latin typeface="Calibri" panose="020F0502020204030204" pitchFamily="34" charset="0"/>
              <a:cs typeface="Calibri" panose="020F0502020204030204" pitchFamily="34" charset="0"/>
            </a:endParaRPr>
          </a:p>
          <a:p>
            <a:pPr marL="815975" lvl="3" indent="-285750" algn="just" rtl="0">
              <a:lnSpc>
                <a:spcPct val="120000"/>
              </a:lnSpc>
              <a:spcBef>
                <a:spcPts val="600"/>
              </a:spcBef>
              <a:spcAft>
                <a:spcPts val="0"/>
              </a:spcAft>
              <a:buSzPct val="100000"/>
              <a:buChar char="•"/>
            </a:pPr>
            <a:r>
              <a:rPr lang="en-GB" sz="8000" dirty="0" err="1">
                <a:latin typeface="Calibri" panose="020F0502020204030204" pitchFamily="34" charset="0"/>
                <a:cs typeface="Calibri" panose="020F0502020204030204" pitchFamily="34" charset="0"/>
              </a:rPr>
              <a:t>Ramanathapuram</a:t>
            </a:r>
            <a:r>
              <a:rPr lang="en-GB" sz="8000" dirty="0">
                <a:latin typeface="Calibri" panose="020F0502020204030204" pitchFamily="34" charset="0"/>
                <a:cs typeface="Calibri" panose="020F0502020204030204" pitchFamily="34" charset="0"/>
              </a:rPr>
              <a:t>, Tamil Nadu, </a:t>
            </a:r>
            <a:r>
              <a:rPr lang="en-GB" sz="8000" dirty="0" err="1">
                <a:latin typeface="Calibri" panose="020F0502020204030204" pitchFamily="34" charset="0"/>
                <a:cs typeface="Calibri" panose="020F0502020204030204" pitchFamily="34" charset="0"/>
              </a:rPr>
              <a:t>Índia</a:t>
            </a:r>
            <a:endParaRPr sz="8000" dirty="0">
              <a:latin typeface="Calibri" panose="020F0502020204030204" pitchFamily="34" charset="0"/>
              <a:cs typeface="Calibri" panose="020F0502020204030204" pitchFamily="34" charset="0"/>
            </a:endParaRPr>
          </a:p>
          <a:p>
            <a:pPr marL="815975" lvl="3" indent="-285750" algn="just" rtl="0">
              <a:lnSpc>
                <a:spcPct val="120000"/>
              </a:lnSpc>
              <a:spcBef>
                <a:spcPts val="600"/>
              </a:spcBef>
              <a:spcAft>
                <a:spcPts val="0"/>
              </a:spcAft>
              <a:buSzPct val="100000"/>
              <a:buChar char="•"/>
            </a:pPr>
            <a:r>
              <a:rPr lang="en-GB" sz="8000" dirty="0">
                <a:latin typeface="Calibri" panose="020F0502020204030204" pitchFamily="34" charset="0"/>
                <a:cs typeface="Calibri" panose="020F0502020204030204" pitchFamily="34" charset="0"/>
              </a:rPr>
              <a:t>Pelo </a:t>
            </a:r>
            <a:r>
              <a:rPr lang="en-GB" sz="8000" dirty="0" err="1">
                <a:latin typeface="Calibri" panose="020F0502020204030204" pitchFamily="34" charset="0"/>
                <a:cs typeface="Calibri" panose="020F0502020204030204" pitchFamily="34" charset="0"/>
              </a:rPr>
              <a:t>menos</a:t>
            </a:r>
            <a:r>
              <a:rPr lang="en-GB" sz="8000" dirty="0">
                <a:latin typeface="Calibri" panose="020F0502020204030204" pitchFamily="34" charset="0"/>
                <a:cs typeface="Calibri" panose="020F0502020204030204" pitchFamily="34" charset="0"/>
              </a:rPr>
              <a:t> 25 pessoas </a:t>
            </a:r>
            <a:r>
              <a:rPr lang="en-GB" sz="8000" dirty="0" err="1">
                <a:latin typeface="Calibri" panose="020F0502020204030204" pitchFamily="34" charset="0"/>
                <a:cs typeface="Calibri" panose="020F0502020204030204" pitchFamily="34" charset="0"/>
              </a:rPr>
              <a:t>mortas</a:t>
            </a:r>
            <a:endParaRPr sz="8000" dirty="0">
              <a:latin typeface="Calibri" panose="020F0502020204030204" pitchFamily="34" charset="0"/>
              <a:cs typeface="Calibri" panose="020F0502020204030204" pitchFamily="34" charset="0"/>
            </a:endParaRPr>
          </a:p>
          <a:p>
            <a:pPr marL="815975" lvl="3" indent="-285750" algn="just">
              <a:lnSpc>
                <a:spcPct val="120000"/>
              </a:lnSpc>
              <a:spcBef>
                <a:spcPts val="600"/>
              </a:spcBef>
              <a:buSzPct val="100000"/>
            </a:pPr>
            <a:r>
              <a:rPr lang="en-GB" sz="8000" dirty="0">
                <a:latin typeface="Calibri" panose="020F0502020204030204" pitchFamily="34" charset="0"/>
                <a:cs typeface="Calibri" panose="020F0502020204030204" pitchFamily="34" charset="0"/>
              </a:rPr>
              <a:t>Quando </a:t>
            </a:r>
            <a:r>
              <a:rPr lang="en-GB" sz="8000" dirty="0" err="1">
                <a:latin typeface="Calibri" panose="020F0502020204030204" pitchFamily="34" charset="0"/>
                <a:cs typeface="Calibri" panose="020F0502020204030204" pitchFamily="34" charset="0"/>
              </a:rPr>
              <a:t>ocorreu</a:t>
            </a:r>
            <a:r>
              <a:rPr lang="en-GB" sz="8000" dirty="0">
                <a:latin typeface="Calibri" panose="020F0502020204030204" pitchFamily="34" charset="0"/>
                <a:cs typeface="Calibri" panose="020F0502020204030204" pitchFamily="34" charset="0"/>
              </a:rPr>
              <a:t> o </a:t>
            </a:r>
            <a:r>
              <a:rPr lang="en-GB" sz="8000" dirty="0" err="1">
                <a:latin typeface="Calibri" panose="020F0502020204030204" pitchFamily="34" charset="0"/>
                <a:cs typeface="Calibri" panose="020F0502020204030204" pitchFamily="34" charset="0"/>
              </a:rPr>
              <a:t>incêndio</a:t>
            </a:r>
            <a:r>
              <a:rPr lang="en-GB" sz="8000" dirty="0">
                <a:latin typeface="Calibri" panose="020F0502020204030204" pitchFamily="34" charset="0"/>
                <a:cs typeface="Calibri" panose="020F0502020204030204" pitchFamily="34" charset="0"/>
              </a:rPr>
              <a:t>, </a:t>
            </a:r>
            <a:r>
              <a:rPr lang="en-GB" sz="8000" dirty="0" err="1">
                <a:latin typeface="Calibri" panose="020F0502020204030204" pitchFamily="34" charset="0"/>
                <a:cs typeface="Calibri" panose="020F0502020204030204" pitchFamily="34" charset="0"/>
              </a:rPr>
              <a:t>todos</a:t>
            </a:r>
            <a:r>
              <a:rPr lang="en-GB" sz="8000" dirty="0">
                <a:latin typeface="Calibri" panose="020F0502020204030204" pitchFamily="34" charset="0"/>
                <a:cs typeface="Calibri" panose="020F0502020204030204" pitchFamily="34" charset="0"/>
              </a:rPr>
              <a:t> </a:t>
            </a:r>
            <a:r>
              <a:rPr lang="en-GB" sz="8000" dirty="0" err="1">
                <a:latin typeface="Calibri" panose="020F0502020204030204" pitchFamily="34" charset="0"/>
                <a:cs typeface="Calibri" panose="020F0502020204030204" pitchFamily="34" charset="0"/>
              </a:rPr>
              <a:t>os</a:t>
            </a:r>
            <a:r>
              <a:rPr lang="en-GB" sz="8000" dirty="0">
                <a:latin typeface="Calibri" panose="020F0502020204030204" pitchFamily="34" charset="0"/>
                <a:cs typeface="Calibri" panose="020F0502020204030204" pitchFamily="34" charset="0"/>
              </a:rPr>
              <a:t> </a:t>
            </a:r>
            <a:r>
              <a:rPr lang="en-GB" sz="8000" dirty="0" err="1">
                <a:latin typeface="Calibri" panose="020F0502020204030204" pitchFamily="34" charset="0"/>
                <a:cs typeface="Calibri" panose="020F0502020204030204" pitchFamily="34" charset="0"/>
              </a:rPr>
              <a:t>usuários</a:t>
            </a:r>
            <a:r>
              <a:rPr lang="en-GB" sz="8000" dirty="0">
                <a:latin typeface="Calibri" panose="020F0502020204030204" pitchFamily="34" charset="0"/>
                <a:cs typeface="Calibri" panose="020F0502020204030204" pitchFamily="34" charset="0"/>
              </a:rPr>
              <a:t> do </a:t>
            </a:r>
            <a:r>
              <a:rPr lang="en-GB" sz="8000" dirty="0" err="1">
                <a:latin typeface="Calibri" panose="020F0502020204030204" pitchFamily="34" charset="0"/>
                <a:cs typeface="Calibri" panose="020F0502020204030204" pitchFamily="34" charset="0"/>
              </a:rPr>
              <a:t>serviço</a:t>
            </a:r>
            <a:r>
              <a:rPr lang="en-GB" sz="8000" dirty="0">
                <a:latin typeface="Calibri" panose="020F0502020204030204" pitchFamily="34" charset="0"/>
                <a:cs typeface="Calibri" panose="020F0502020204030204" pitchFamily="34" charset="0"/>
              </a:rPr>
              <a:t> </a:t>
            </a:r>
            <a:r>
              <a:rPr lang="en-GB" sz="8000" dirty="0" err="1">
                <a:latin typeface="Calibri" panose="020F0502020204030204" pitchFamily="34" charset="0"/>
                <a:cs typeface="Calibri" panose="020F0502020204030204" pitchFamily="34" charset="0"/>
              </a:rPr>
              <a:t>morreram</a:t>
            </a:r>
            <a:r>
              <a:rPr lang="en-GB" sz="8000" dirty="0">
                <a:latin typeface="Calibri" panose="020F0502020204030204" pitchFamily="34" charset="0"/>
                <a:cs typeface="Calibri" panose="020F0502020204030204" pitchFamily="34" charset="0"/>
              </a:rPr>
              <a:t> </a:t>
            </a:r>
            <a:r>
              <a:rPr lang="en-GB" sz="8000" dirty="0" err="1">
                <a:latin typeface="Calibri" panose="020F0502020204030204" pitchFamily="34" charset="0"/>
                <a:cs typeface="Calibri" panose="020F0502020204030204" pitchFamily="34" charset="0"/>
              </a:rPr>
              <a:t>queimados</a:t>
            </a:r>
            <a:r>
              <a:rPr lang="en-GB" sz="8000" dirty="0">
                <a:latin typeface="Calibri" panose="020F0502020204030204" pitchFamily="34" charset="0"/>
                <a:cs typeface="Calibri" panose="020F0502020204030204" pitchFamily="34" charset="0"/>
              </a:rPr>
              <a:t> </a:t>
            </a:r>
            <a:r>
              <a:rPr lang="en-GB" sz="8000" dirty="0" err="1">
                <a:latin typeface="Calibri" panose="020F0502020204030204" pitchFamily="34" charset="0"/>
                <a:cs typeface="Calibri" panose="020F0502020204030204" pitchFamily="34" charset="0"/>
              </a:rPr>
              <a:t>vivos</a:t>
            </a:r>
            <a:r>
              <a:rPr lang="en-GB" sz="8000" dirty="0">
                <a:latin typeface="Calibri" panose="020F0502020204030204" pitchFamily="34" charset="0"/>
                <a:cs typeface="Calibri" panose="020F0502020204030204" pitchFamily="34" charset="0"/>
              </a:rPr>
              <a:t> </a:t>
            </a:r>
            <a:r>
              <a:rPr lang="en-GB" sz="8000" dirty="0" err="1">
                <a:latin typeface="Calibri" panose="020F0502020204030204" pitchFamily="34" charset="0"/>
                <a:cs typeface="Calibri" panose="020F0502020204030204" pitchFamily="34" charset="0"/>
              </a:rPr>
              <a:t>porque</a:t>
            </a:r>
            <a:r>
              <a:rPr lang="en-GB" sz="8000" dirty="0">
                <a:latin typeface="Calibri" panose="020F0502020204030204" pitchFamily="34" charset="0"/>
                <a:cs typeface="Calibri" panose="020F0502020204030204" pitchFamily="34" charset="0"/>
              </a:rPr>
              <a:t> </a:t>
            </a:r>
            <a:r>
              <a:rPr lang="en-GB" sz="8000" dirty="0" err="1">
                <a:latin typeface="Calibri" panose="020F0502020204030204" pitchFamily="34" charset="0"/>
                <a:cs typeface="Calibri" panose="020F0502020204030204" pitchFamily="34" charset="0"/>
              </a:rPr>
              <a:t>estavam</a:t>
            </a:r>
            <a:r>
              <a:rPr lang="en-GB" sz="8000" dirty="0">
                <a:latin typeface="Calibri" panose="020F0502020204030204" pitchFamily="34" charset="0"/>
                <a:cs typeface="Calibri" panose="020F0502020204030204" pitchFamily="34" charset="0"/>
              </a:rPr>
              <a:t> </a:t>
            </a:r>
            <a:r>
              <a:rPr lang="en-GB" sz="8000" dirty="0" err="1">
                <a:latin typeface="Calibri" panose="020F0502020204030204" pitchFamily="34" charset="0"/>
                <a:cs typeface="Calibri" panose="020F0502020204030204" pitchFamily="34" charset="0"/>
              </a:rPr>
              <a:t>acorrentados</a:t>
            </a:r>
            <a:r>
              <a:rPr lang="en-GB" sz="8000" dirty="0">
                <a:latin typeface="Calibri" panose="020F0502020204030204" pitchFamily="34" charset="0"/>
                <a:cs typeface="Calibri" panose="020F0502020204030204" pitchFamily="34" charset="0"/>
              </a:rPr>
              <a:t>.</a:t>
            </a:r>
            <a:endParaRPr sz="8000" dirty="0">
              <a:latin typeface="Calibri" panose="020F0502020204030204" pitchFamily="34" charset="0"/>
              <a:cs typeface="Calibri" panose="020F0502020204030204" pitchFamily="34" charset="0"/>
            </a:endParaRPr>
          </a:p>
          <a:p>
            <a:pPr marL="285750" lvl="0" indent="-285750" algn="just" rtl="0">
              <a:lnSpc>
                <a:spcPct val="120000"/>
              </a:lnSpc>
              <a:spcBef>
                <a:spcPts val="600"/>
              </a:spcBef>
              <a:spcAft>
                <a:spcPts val="0"/>
              </a:spcAft>
              <a:buSzPct val="100000"/>
              <a:buChar char="•"/>
            </a:pPr>
            <a:r>
              <a:rPr lang="en-GB" sz="8000" dirty="0" err="1">
                <a:latin typeface="Calibri" panose="020F0502020204030204" pitchFamily="34" charset="0"/>
                <a:cs typeface="Calibri" panose="020F0502020204030204" pitchFamily="34" charset="0"/>
              </a:rPr>
              <a:t>Incêndio</a:t>
            </a:r>
            <a:r>
              <a:rPr lang="en-GB" sz="8000" dirty="0">
                <a:latin typeface="Calibri" panose="020F0502020204030204" pitchFamily="34" charset="0"/>
                <a:cs typeface="Calibri" panose="020F0502020204030204" pitchFamily="34" charset="0"/>
              </a:rPr>
              <a:t> em </a:t>
            </a:r>
            <a:r>
              <a:rPr lang="en-GB" sz="8000" dirty="0" err="1">
                <a:latin typeface="Calibri" panose="020F0502020204030204" pitchFamily="34" charset="0"/>
                <a:cs typeface="Calibri" panose="020F0502020204030204" pitchFamily="34" charset="0"/>
              </a:rPr>
              <a:t>Ramensky</a:t>
            </a:r>
            <a:r>
              <a:rPr lang="en-GB" sz="8000" dirty="0">
                <a:latin typeface="Calibri" panose="020F0502020204030204" pitchFamily="34" charset="0"/>
                <a:cs typeface="Calibri" panose="020F0502020204030204" pitchFamily="34" charset="0"/>
              </a:rPr>
              <a:t>, </a:t>
            </a:r>
            <a:r>
              <a:rPr lang="en-GB" sz="8000" dirty="0" err="1">
                <a:latin typeface="Calibri" panose="020F0502020204030204" pitchFamily="34" charset="0"/>
                <a:cs typeface="Calibri" panose="020F0502020204030204" pitchFamily="34" charset="0"/>
              </a:rPr>
              <a:t>Moscou</a:t>
            </a:r>
            <a:endParaRPr sz="8000" dirty="0">
              <a:latin typeface="Calibri" panose="020F0502020204030204" pitchFamily="34" charset="0"/>
              <a:cs typeface="Calibri" panose="020F0502020204030204" pitchFamily="34" charset="0"/>
            </a:endParaRPr>
          </a:p>
          <a:p>
            <a:pPr marL="815975" lvl="3" indent="-285750" algn="just" rtl="0">
              <a:lnSpc>
                <a:spcPct val="120000"/>
              </a:lnSpc>
              <a:spcBef>
                <a:spcPts val="600"/>
              </a:spcBef>
              <a:spcAft>
                <a:spcPts val="0"/>
              </a:spcAft>
              <a:buSzPct val="100000"/>
              <a:buChar char="•"/>
            </a:pPr>
            <a:r>
              <a:rPr lang="en-GB" sz="8000" dirty="0">
                <a:latin typeface="Calibri" panose="020F0502020204030204" pitchFamily="34" charset="0"/>
                <a:cs typeface="Calibri" panose="020F0502020204030204" pitchFamily="34" charset="0"/>
              </a:rPr>
              <a:t>26 de </a:t>
            </a:r>
            <a:r>
              <a:rPr lang="en-GB" sz="8000" dirty="0" err="1">
                <a:latin typeface="Calibri" panose="020F0502020204030204" pitchFamily="34" charset="0"/>
                <a:cs typeface="Calibri" panose="020F0502020204030204" pitchFamily="34" charset="0"/>
              </a:rPr>
              <a:t>abril</a:t>
            </a:r>
            <a:r>
              <a:rPr lang="en-GB" sz="8000" dirty="0">
                <a:latin typeface="Calibri" panose="020F0502020204030204" pitchFamily="34" charset="0"/>
                <a:cs typeface="Calibri" panose="020F0502020204030204" pitchFamily="34" charset="0"/>
              </a:rPr>
              <a:t> de 2013</a:t>
            </a:r>
            <a:endParaRPr sz="8000" dirty="0">
              <a:latin typeface="Calibri" panose="020F0502020204030204" pitchFamily="34" charset="0"/>
              <a:cs typeface="Calibri" panose="020F0502020204030204" pitchFamily="34" charset="0"/>
            </a:endParaRPr>
          </a:p>
          <a:p>
            <a:pPr marL="815975" lvl="3" indent="-285750" algn="just" rtl="0">
              <a:lnSpc>
                <a:spcPct val="120000"/>
              </a:lnSpc>
              <a:spcBef>
                <a:spcPts val="600"/>
              </a:spcBef>
              <a:spcAft>
                <a:spcPts val="0"/>
              </a:spcAft>
              <a:buSzPct val="100000"/>
              <a:buChar char="•"/>
            </a:pPr>
            <a:r>
              <a:rPr lang="en-GB" sz="8000" dirty="0" err="1">
                <a:latin typeface="Calibri" panose="020F0502020204030204" pitchFamily="34" charset="0"/>
                <a:cs typeface="Calibri" panose="020F0502020204030204" pitchFamily="34" charset="0"/>
              </a:rPr>
              <a:t>Ramensky</a:t>
            </a:r>
            <a:r>
              <a:rPr lang="en-GB" sz="8000" dirty="0">
                <a:latin typeface="Calibri" panose="020F0502020204030204" pitchFamily="34" charset="0"/>
                <a:cs typeface="Calibri" panose="020F0502020204030204" pitchFamily="34" charset="0"/>
              </a:rPr>
              <a:t>, </a:t>
            </a:r>
            <a:r>
              <a:rPr lang="en-GB" sz="8000" dirty="0" err="1">
                <a:latin typeface="Calibri" panose="020F0502020204030204" pitchFamily="34" charset="0"/>
                <a:cs typeface="Calibri" panose="020F0502020204030204" pitchFamily="34" charset="0"/>
              </a:rPr>
              <a:t>Rússia</a:t>
            </a:r>
            <a:endParaRPr sz="8000" dirty="0">
              <a:latin typeface="Calibri" panose="020F0502020204030204" pitchFamily="34" charset="0"/>
              <a:cs typeface="Calibri" panose="020F0502020204030204" pitchFamily="34" charset="0"/>
            </a:endParaRPr>
          </a:p>
          <a:p>
            <a:pPr marL="815975" lvl="3" indent="-285750" algn="just" rtl="0">
              <a:lnSpc>
                <a:spcPct val="120000"/>
              </a:lnSpc>
              <a:spcBef>
                <a:spcPts val="600"/>
              </a:spcBef>
              <a:spcAft>
                <a:spcPts val="0"/>
              </a:spcAft>
              <a:buSzPct val="100000"/>
              <a:buChar char="•"/>
            </a:pPr>
            <a:r>
              <a:rPr lang="en-GB" sz="8000" dirty="0">
                <a:latin typeface="Calibri" panose="020F0502020204030204" pitchFamily="34" charset="0"/>
                <a:cs typeface="Calibri" panose="020F0502020204030204" pitchFamily="34" charset="0"/>
              </a:rPr>
              <a:t>38 pessoas </a:t>
            </a:r>
            <a:r>
              <a:rPr lang="en-GB" sz="8000" dirty="0" err="1">
                <a:latin typeface="Calibri" panose="020F0502020204030204" pitchFamily="34" charset="0"/>
                <a:cs typeface="Calibri" panose="020F0502020204030204" pitchFamily="34" charset="0"/>
              </a:rPr>
              <a:t>mortas</a:t>
            </a:r>
            <a:endParaRPr sz="8000" dirty="0">
              <a:latin typeface="Calibri" panose="020F0502020204030204" pitchFamily="34" charset="0"/>
              <a:cs typeface="Calibri" panose="020F0502020204030204" pitchFamily="34" charset="0"/>
            </a:endParaRPr>
          </a:p>
          <a:p>
            <a:pPr marL="815975" lvl="3" indent="-285750" algn="just" rtl="0">
              <a:lnSpc>
                <a:spcPct val="120000"/>
              </a:lnSpc>
              <a:spcBef>
                <a:spcPts val="600"/>
              </a:spcBef>
              <a:spcAft>
                <a:spcPts val="0"/>
              </a:spcAft>
              <a:buSzPct val="100000"/>
              <a:buChar char="•"/>
            </a:pPr>
            <a:r>
              <a:rPr lang="en-GB" sz="8000" dirty="0">
                <a:latin typeface="Calibri" panose="020F0502020204030204" pitchFamily="34" charset="0"/>
                <a:cs typeface="Calibri" panose="020F0502020204030204" pitchFamily="34" charset="0"/>
              </a:rPr>
              <a:t>Um </a:t>
            </a:r>
            <a:r>
              <a:rPr lang="en-GB" sz="8000" dirty="0" err="1">
                <a:latin typeface="Calibri" panose="020F0502020204030204" pitchFamily="34" charset="0"/>
                <a:cs typeface="Calibri" panose="020F0502020204030204" pitchFamily="34" charset="0"/>
              </a:rPr>
              <a:t>incêndio</a:t>
            </a:r>
            <a:r>
              <a:rPr lang="en-GB" sz="8000" dirty="0">
                <a:latin typeface="Calibri" panose="020F0502020204030204" pitchFamily="34" charset="0"/>
                <a:cs typeface="Calibri" panose="020F0502020204030204" pitchFamily="34" charset="0"/>
              </a:rPr>
              <a:t> no </a:t>
            </a:r>
            <a:r>
              <a:rPr lang="en-GB" sz="8000" dirty="0" err="1">
                <a:latin typeface="Calibri" panose="020F0502020204030204" pitchFamily="34" charset="0"/>
                <a:cs typeface="Calibri" panose="020F0502020204030204" pitchFamily="34" charset="0"/>
              </a:rPr>
              <a:t>meio</a:t>
            </a:r>
            <a:r>
              <a:rPr lang="en-GB" sz="8000" dirty="0">
                <a:latin typeface="Calibri" panose="020F0502020204030204" pitchFamily="34" charset="0"/>
                <a:cs typeface="Calibri" panose="020F0502020204030204" pitchFamily="34" charset="0"/>
              </a:rPr>
              <a:t> da </a:t>
            </a:r>
            <a:r>
              <a:rPr lang="en-GB" sz="8000" dirty="0" err="1">
                <a:latin typeface="Calibri" panose="020F0502020204030204" pitchFamily="34" charset="0"/>
                <a:cs typeface="Calibri" panose="020F0502020204030204" pitchFamily="34" charset="0"/>
              </a:rPr>
              <a:t>noite</a:t>
            </a:r>
            <a:r>
              <a:rPr lang="en-GB" sz="8000" dirty="0">
                <a:latin typeface="Calibri" panose="020F0502020204030204" pitchFamily="34" charset="0"/>
                <a:cs typeface="Calibri" panose="020F0502020204030204" pitchFamily="34" charset="0"/>
              </a:rPr>
              <a:t> </a:t>
            </a:r>
            <a:r>
              <a:rPr lang="en-GB" sz="8000" dirty="0" err="1">
                <a:latin typeface="Calibri" panose="020F0502020204030204" pitchFamily="34" charset="0"/>
                <a:cs typeface="Calibri" panose="020F0502020204030204" pitchFamily="34" charset="0"/>
              </a:rPr>
              <a:t>matou</a:t>
            </a:r>
            <a:r>
              <a:rPr lang="en-GB" sz="8000" dirty="0">
                <a:latin typeface="Calibri" panose="020F0502020204030204" pitchFamily="34" charset="0"/>
                <a:cs typeface="Calibri" panose="020F0502020204030204" pitchFamily="34" charset="0"/>
              </a:rPr>
              <a:t> </a:t>
            </a:r>
            <a:r>
              <a:rPr lang="en-GB" sz="8000" dirty="0" err="1">
                <a:latin typeface="Calibri" panose="020F0502020204030204" pitchFamily="34" charset="0"/>
                <a:cs typeface="Calibri" panose="020F0502020204030204" pitchFamily="34" charset="0"/>
              </a:rPr>
              <a:t>usuários</a:t>
            </a:r>
            <a:r>
              <a:rPr lang="en-GB" sz="8000" dirty="0">
                <a:latin typeface="Calibri" panose="020F0502020204030204" pitchFamily="34" charset="0"/>
                <a:cs typeface="Calibri" panose="020F0502020204030204" pitchFamily="34" charset="0"/>
              </a:rPr>
              <a:t> do </a:t>
            </a:r>
            <a:r>
              <a:rPr lang="en-GB" sz="8000" dirty="0" err="1">
                <a:latin typeface="Calibri" panose="020F0502020204030204" pitchFamily="34" charset="0"/>
                <a:cs typeface="Calibri" panose="020F0502020204030204" pitchFamily="34" charset="0"/>
              </a:rPr>
              <a:t>serviço</a:t>
            </a:r>
            <a:r>
              <a:rPr lang="en-GB" sz="8000" dirty="0">
                <a:latin typeface="Calibri" panose="020F0502020204030204" pitchFamily="34" charset="0"/>
                <a:cs typeface="Calibri" panose="020F0502020204030204" pitchFamily="34" charset="0"/>
              </a:rPr>
              <a:t> que se </a:t>
            </a:r>
            <a:r>
              <a:rPr lang="en-GB" sz="8000" dirty="0" err="1">
                <a:latin typeface="Calibri" panose="020F0502020204030204" pitchFamily="34" charset="0"/>
                <a:cs typeface="Calibri" panose="020F0502020204030204" pitchFamily="34" charset="0"/>
              </a:rPr>
              <a:t>acredita</a:t>
            </a:r>
            <a:r>
              <a:rPr lang="en-GB" sz="8000" dirty="0">
                <a:latin typeface="Calibri" panose="020F0502020204030204" pitchFamily="34" charset="0"/>
                <a:cs typeface="Calibri" panose="020F0502020204030204" pitchFamily="34" charset="0"/>
              </a:rPr>
              <a:t> </a:t>
            </a:r>
            <a:r>
              <a:rPr lang="en-GB" sz="8000" dirty="0" err="1">
                <a:latin typeface="Calibri" panose="020F0502020204030204" pitchFamily="34" charset="0"/>
                <a:cs typeface="Calibri" panose="020F0502020204030204" pitchFamily="34" charset="0"/>
              </a:rPr>
              <a:t>terem</a:t>
            </a:r>
            <a:r>
              <a:rPr lang="en-GB" sz="8000" dirty="0">
                <a:latin typeface="Calibri" panose="020F0502020204030204" pitchFamily="34" charset="0"/>
                <a:cs typeface="Calibri" panose="020F0502020204030204" pitchFamily="34" charset="0"/>
              </a:rPr>
              <a:t> </a:t>
            </a:r>
            <a:r>
              <a:rPr lang="en-GB" sz="8000" dirty="0" err="1">
                <a:latin typeface="Calibri" panose="020F0502020204030204" pitchFamily="34" charset="0"/>
                <a:cs typeface="Calibri" panose="020F0502020204030204" pitchFamily="34" charset="0"/>
              </a:rPr>
              <a:t>sido</a:t>
            </a:r>
            <a:r>
              <a:rPr lang="en-GB" sz="8000" dirty="0">
                <a:latin typeface="Calibri" panose="020F0502020204030204" pitchFamily="34" charset="0"/>
                <a:cs typeface="Calibri" panose="020F0502020204030204" pitchFamily="34" charset="0"/>
              </a:rPr>
              <a:t> </a:t>
            </a:r>
            <a:r>
              <a:rPr lang="en-GB" sz="8000" dirty="0" err="1">
                <a:latin typeface="Calibri" panose="020F0502020204030204" pitchFamily="34" charset="0"/>
                <a:cs typeface="Calibri" panose="020F0502020204030204" pitchFamily="34" charset="0"/>
              </a:rPr>
              <a:t>fisicamente</a:t>
            </a:r>
            <a:r>
              <a:rPr lang="en-GB" sz="8000" dirty="0">
                <a:latin typeface="Calibri" panose="020F0502020204030204" pitchFamily="34" charset="0"/>
                <a:cs typeface="Calibri" panose="020F0502020204030204" pitchFamily="34" charset="0"/>
              </a:rPr>
              <a:t> e </a:t>
            </a:r>
            <a:r>
              <a:rPr lang="en-GB" sz="8000" dirty="0" err="1">
                <a:latin typeface="Calibri" panose="020F0502020204030204" pitchFamily="34" charset="0"/>
                <a:cs typeface="Calibri" panose="020F0502020204030204" pitchFamily="34" charset="0"/>
              </a:rPr>
              <a:t>quimicamente</a:t>
            </a:r>
            <a:r>
              <a:rPr lang="en-GB" sz="8000" dirty="0">
                <a:latin typeface="Calibri" panose="020F0502020204030204" pitchFamily="34" charset="0"/>
                <a:cs typeface="Calibri" panose="020F0502020204030204" pitchFamily="34" charset="0"/>
              </a:rPr>
              <a:t> </a:t>
            </a:r>
            <a:r>
              <a:rPr lang="en-GB" sz="8000" dirty="0" err="1">
                <a:latin typeface="Calibri" panose="020F0502020204030204" pitchFamily="34" charset="0"/>
                <a:cs typeface="Calibri" panose="020F0502020204030204" pitchFamily="34" charset="0"/>
              </a:rPr>
              <a:t>contidos</a:t>
            </a:r>
            <a:r>
              <a:rPr lang="en-GB" sz="8000" dirty="0">
                <a:latin typeface="Calibri" panose="020F0502020204030204" pitchFamily="34" charset="0"/>
                <a:cs typeface="Calibri" panose="020F0502020204030204" pitchFamily="34" charset="0"/>
              </a:rPr>
              <a:t> em uma </a:t>
            </a:r>
            <a:r>
              <a:rPr lang="en-GB" sz="8000" dirty="0" err="1">
                <a:latin typeface="Calibri" panose="020F0502020204030204" pitchFamily="34" charset="0"/>
                <a:cs typeface="Calibri" panose="020F0502020204030204" pitchFamily="34" charset="0"/>
              </a:rPr>
              <a:t>instalação</a:t>
            </a:r>
            <a:r>
              <a:rPr lang="en-GB" sz="8000" dirty="0">
                <a:latin typeface="Calibri" panose="020F0502020204030204" pitchFamily="34" charset="0"/>
                <a:cs typeface="Calibri" panose="020F0502020204030204" pitchFamily="34" charset="0"/>
              </a:rPr>
              <a:t> </a:t>
            </a:r>
            <a:r>
              <a:rPr lang="en-GB" sz="8000" dirty="0" err="1">
                <a:latin typeface="Calibri" panose="020F0502020204030204" pitchFamily="34" charset="0"/>
                <a:cs typeface="Calibri" panose="020F0502020204030204" pitchFamily="34" charset="0"/>
              </a:rPr>
              <a:t>trancada</a:t>
            </a:r>
            <a:r>
              <a:rPr lang="en-GB" sz="8000" dirty="0">
                <a:latin typeface="Calibri" panose="020F0502020204030204" pitchFamily="34" charset="0"/>
                <a:cs typeface="Calibri" panose="020F0502020204030204" pitchFamily="34" charset="0"/>
              </a:rPr>
              <a:t>.</a:t>
            </a:r>
            <a:endParaRPr sz="8000" dirty="0">
              <a:latin typeface="Calibri" panose="020F0502020204030204" pitchFamily="34" charset="0"/>
              <a:cs typeface="Calibri" panose="020F0502020204030204" pitchFamily="34" charset="0"/>
            </a:endParaRPr>
          </a:p>
          <a:p>
            <a:pPr marL="285750" lvl="0" indent="-156527" algn="l" rtl="0">
              <a:lnSpc>
                <a:spcPct val="100000"/>
              </a:lnSpc>
              <a:spcBef>
                <a:spcPts val="1200"/>
              </a:spcBef>
              <a:spcAft>
                <a:spcPts val="0"/>
              </a:spcAft>
              <a:buSzPct val="100000"/>
              <a:buNone/>
            </a:pPr>
            <a:endParaRPr dirty="0"/>
          </a:p>
        </p:txBody>
      </p:sp>
      <p:sp>
        <p:nvSpPr>
          <p:cNvPr id="481" name="Google Shape;481;p54"/>
          <p:cNvSpPr txBox="1">
            <a:spLocks noGrp="1"/>
          </p:cNvSpPr>
          <p:nvPr>
            <p:ph type="title"/>
          </p:nvPr>
        </p:nvSpPr>
        <p:spPr>
          <a:xfrm>
            <a:off x="417755" y="506412"/>
            <a:ext cx="1117441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Impacto </a:t>
            </a:r>
            <a:r>
              <a:rPr lang="en-GB" dirty="0" err="1"/>
              <a:t>drástico</a:t>
            </a:r>
            <a:r>
              <a:rPr lang="en-GB" dirty="0"/>
              <a:t> do </a:t>
            </a:r>
            <a:r>
              <a:rPr lang="en-GB" dirty="0" err="1"/>
              <a:t>uso</a:t>
            </a:r>
            <a:r>
              <a:rPr lang="en-GB" dirty="0"/>
              <a:t> de </a:t>
            </a:r>
            <a:r>
              <a:rPr lang="en-GB" dirty="0" err="1"/>
              <a:t>isolamento</a:t>
            </a:r>
            <a:r>
              <a:rPr lang="en-GB" dirty="0"/>
              <a:t> e </a:t>
            </a:r>
            <a:r>
              <a:rPr lang="en-GB" dirty="0" err="1"/>
              <a:t>contenção</a:t>
            </a:r>
            <a:r>
              <a:rPr lang="en-GB" dirty="0"/>
              <a:t> </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5"/>
          <p:cNvSpPr txBox="1">
            <a:spLocks noGrp="1"/>
          </p:cNvSpPr>
          <p:nvPr>
            <p:ph type="title"/>
          </p:nvPr>
        </p:nvSpPr>
        <p:spPr>
          <a:xfrm>
            <a:off x="417755" y="506412"/>
            <a:ext cx="1115920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3.3: Impacto </a:t>
            </a:r>
            <a:r>
              <a:rPr lang="en-GB" dirty="0" err="1"/>
              <a:t>psicológico</a:t>
            </a:r>
            <a:r>
              <a:rPr lang="en-GB" dirty="0"/>
              <a:t> do </a:t>
            </a:r>
            <a:r>
              <a:rPr lang="en-GB" dirty="0" err="1"/>
              <a:t>uso</a:t>
            </a:r>
            <a:r>
              <a:rPr lang="en-GB" dirty="0"/>
              <a:t> de </a:t>
            </a:r>
            <a:r>
              <a:rPr lang="en-GB" dirty="0" err="1"/>
              <a:t>isolamento</a:t>
            </a:r>
            <a:r>
              <a:rPr lang="en-GB" dirty="0"/>
              <a:t> e </a:t>
            </a:r>
            <a:r>
              <a:rPr lang="en-GB" dirty="0" err="1"/>
              <a:t>contenção</a:t>
            </a:r>
            <a:r>
              <a:rPr lang="en-GB" dirty="0"/>
              <a:t> </a:t>
            </a:r>
            <a:r>
              <a:rPr lang="en-GB" dirty="0" err="1"/>
              <a:t>na</a:t>
            </a:r>
            <a:r>
              <a:rPr lang="en-GB" dirty="0"/>
              <a:t> equipe de </a:t>
            </a:r>
            <a:r>
              <a:rPr lang="en-GB" dirty="0" err="1"/>
              <a:t>serviço</a:t>
            </a:r>
            <a:r>
              <a:rPr lang="en-GB" dirty="0"/>
              <a:t> – </a:t>
            </a:r>
            <a:r>
              <a:rPr lang="en-GB" dirty="0" err="1"/>
              <a:t>Opção</a:t>
            </a:r>
            <a:r>
              <a:rPr lang="en-GB" dirty="0"/>
              <a:t> 1</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6"/>
          <p:cNvSpPr txBox="1">
            <a:spLocks noGrp="1"/>
          </p:cNvSpPr>
          <p:nvPr>
            <p:ph type="body" idx="2"/>
          </p:nvPr>
        </p:nvSpPr>
        <p:spPr>
          <a:xfrm>
            <a:off x="507196" y="2180660"/>
            <a:ext cx="11174412" cy="3387383"/>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b="1" dirty="0"/>
              <a:t>“</a:t>
            </a:r>
            <a:r>
              <a:rPr lang="en-GB" sz="2000" b="1" dirty="0" err="1"/>
              <a:t>Impressões</a:t>
            </a:r>
            <a:r>
              <a:rPr lang="en-GB" sz="2000" b="1" dirty="0"/>
              <a:t> </a:t>
            </a:r>
            <a:r>
              <a:rPr lang="en-GB" sz="2000" b="1" dirty="0" err="1"/>
              <a:t>digitais</a:t>
            </a:r>
            <a:r>
              <a:rPr lang="en-GB" sz="2000" b="1" dirty="0"/>
              <a:t> e </a:t>
            </a:r>
            <a:r>
              <a:rPr lang="en-GB" sz="2000" b="1" dirty="0" err="1"/>
              <a:t>pegadas</a:t>
            </a:r>
            <a:r>
              <a:rPr lang="en-GB" sz="2000" b="1" dirty="0"/>
              <a:t>”: </a:t>
            </a:r>
            <a:r>
              <a:rPr lang="en-GB" sz="2000" b="1" u="sng" dirty="0">
                <a:solidFill>
                  <a:schemeClr val="hlink"/>
                </a:solidFill>
                <a:hlinkClick r:id="rId3"/>
              </a:rPr>
              <a:t>https://youtu.be/X8T</a:t>
            </a:r>
            <a:r>
              <a:rPr lang="en-GB" sz="2000" b="1" dirty="0"/>
              <a:t>2NEfUb3s </a:t>
            </a:r>
            <a:endParaRPr sz="2000" b="1" dirty="0"/>
          </a:p>
          <a:p>
            <a:pPr marL="285750" lvl="0" indent="-285750" algn="just" rtl="0">
              <a:lnSpc>
                <a:spcPct val="100000"/>
              </a:lnSpc>
              <a:spcBef>
                <a:spcPts val="600"/>
              </a:spcBef>
              <a:spcAft>
                <a:spcPts val="0"/>
              </a:spcAft>
              <a:buSzPts val="2200"/>
              <a:buChar char="•"/>
            </a:pPr>
            <a:r>
              <a:rPr lang="en-GB" sz="2000" dirty="0"/>
              <a:t>O que você </a:t>
            </a:r>
            <a:r>
              <a:rPr lang="en-GB" sz="2000" dirty="0" err="1"/>
              <a:t>achou</a:t>
            </a:r>
            <a:r>
              <a:rPr lang="en-GB" sz="2000" dirty="0"/>
              <a:t> dessa </a:t>
            </a:r>
            <a:r>
              <a:rPr lang="en-GB" sz="2000" dirty="0" err="1"/>
              <a:t>experiência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Quais são alguns dos </a:t>
            </a:r>
            <a:r>
              <a:rPr lang="en-GB" sz="2000" dirty="0" err="1"/>
              <a:t>termos</a:t>
            </a:r>
            <a:r>
              <a:rPr lang="en-GB" sz="2000" dirty="0"/>
              <a:t>, emoções e sentimentos </a:t>
            </a:r>
            <a:r>
              <a:rPr lang="en-GB" sz="2000" dirty="0" err="1"/>
              <a:t>usados</a:t>
            </a:r>
            <a:r>
              <a:rPr lang="en-GB" sz="2000" dirty="0"/>
              <a:t> </a:t>
            </a:r>
            <a:r>
              <a:rPr lang="en-GB" sz="2000" dirty="0" err="1"/>
              <a:t>pelo</a:t>
            </a:r>
            <a:r>
              <a:rPr lang="en-GB" sz="2000" dirty="0"/>
              <a:t> </a:t>
            </a:r>
            <a:r>
              <a:rPr lang="en-GB" sz="2000" dirty="0" err="1"/>
              <a:t>orador</a:t>
            </a:r>
            <a:r>
              <a:rPr lang="en-GB" sz="2000" dirty="0"/>
              <a:t> ao </a:t>
            </a:r>
            <a:r>
              <a:rPr lang="en-GB" sz="2000" dirty="0" err="1"/>
              <a:t>descrever</a:t>
            </a:r>
            <a:r>
              <a:rPr lang="en-GB" sz="2000" dirty="0"/>
              <a:t> sua </a:t>
            </a:r>
            <a:r>
              <a:rPr lang="en-GB" sz="2000" dirty="0" err="1"/>
              <a:t>experiência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Quais são alguns dos </a:t>
            </a:r>
            <a:r>
              <a:rPr lang="en-GB" sz="2000" dirty="0" err="1"/>
              <a:t>impactos</a:t>
            </a:r>
            <a:r>
              <a:rPr lang="en-GB" sz="2000" dirty="0"/>
              <a:t> sobre a pessoa que </a:t>
            </a:r>
            <a:r>
              <a:rPr lang="en-GB" sz="2000" dirty="0" err="1"/>
              <a:t>sofreu</a:t>
            </a:r>
            <a:r>
              <a:rPr lang="en-GB" sz="2000" dirty="0"/>
              <a:t> a </a:t>
            </a:r>
            <a:r>
              <a:rPr lang="en-GB" sz="2000" dirty="0" err="1"/>
              <a:t>coerção</a:t>
            </a:r>
            <a:r>
              <a:rPr lang="en-GB" sz="2000" dirty="0"/>
              <a:t>, </a:t>
            </a:r>
            <a:r>
              <a:rPr lang="en-GB" sz="2000" dirty="0" err="1"/>
              <a:t>bem</a:t>
            </a:r>
            <a:r>
              <a:rPr lang="en-GB" sz="2000" dirty="0"/>
              <a:t> como sobre a </a:t>
            </a:r>
            <a:r>
              <a:rPr lang="en-GB" sz="2000" dirty="0" err="1"/>
              <a:t>relação</a:t>
            </a:r>
            <a:r>
              <a:rPr lang="en-GB" sz="2000" dirty="0"/>
              <a:t> </a:t>
            </a:r>
            <a:r>
              <a:rPr lang="en-GB" sz="2000" dirty="0" err="1"/>
              <a:t>terapêutica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O que </a:t>
            </a:r>
            <a:r>
              <a:rPr lang="en-GB" sz="2000" dirty="0" err="1"/>
              <a:t>poderia</a:t>
            </a:r>
            <a:r>
              <a:rPr lang="en-GB" sz="2000" dirty="0"/>
              <a:t> </a:t>
            </a:r>
            <a:r>
              <a:rPr lang="en-GB" sz="2000" dirty="0" err="1"/>
              <a:t>ter</a:t>
            </a:r>
            <a:r>
              <a:rPr lang="en-GB" sz="2000" dirty="0"/>
              <a:t> </a:t>
            </a:r>
            <a:r>
              <a:rPr lang="en-GB" sz="2000" dirty="0" err="1"/>
              <a:t>sido</a:t>
            </a:r>
            <a:r>
              <a:rPr lang="en-GB" sz="2000" dirty="0"/>
              <a:t> </a:t>
            </a:r>
            <a:r>
              <a:rPr lang="en-GB" sz="2000" dirty="0" err="1"/>
              <a:t>feito</a:t>
            </a:r>
            <a:r>
              <a:rPr lang="en-GB" sz="2000" dirty="0"/>
              <a:t> de </a:t>
            </a:r>
            <a:r>
              <a:rPr lang="en-GB" sz="2000" dirty="0" err="1"/>
              <a:t>diferente</a:t>
            </a:r>
            <a:r>
              <a:rPr lang="en-GB" sz="2000" dirty="0"/>
              <a:t> para mudar o </a:t>
            </a:r>
            <a:r>
              <a:rPr lang="en-GB" sz="2000" dirty="0" err="1"/>
              <a:t>curso</a:t>
            </a:r>
            <a:r>
              <a:rPr lang="en-GB" sz="2000" dirty="0"/>
              <a:t> dos acontecimentos e </a:t>
            </a:r>
            <a:r>
              <a:rPr lang="en-GB" sz="2000" dirty="0" err="1"/>
              <a:t>evitar</a:t>
            </a:r>
            <a:r>
              <a:rPr lang="en-GB" sz="2000" dirty="0"/>
              <a:t> que </a:t>
            </a:r>
            <a:r>
              <a:rPr lang="en-GB" sz="2000" dirty="0" err="1"/>
              <a:t>esta</a:t>
            </a:r>
            <a:r>
              <a:rPr lang="en-GB" sz="2000" dirty="0"/>
              <a:t> </a:t>
            </a:r>
            <a:r>
              <a:rPr lang="en-GB" sz="2000" dirty="0" err="1"/>
              <a:t>situação</a:t>
            </a:r>
            <a:r>
              <a:rPr lang="en-GB" sz="2000" dirty="0"/>
              <a:t> </a:t>
            </a:r>
            <a:r>
              <a:rPr lang="en-GB" sz="2000" dirty="0" err="1"/>
              <a:t>ocorresse</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494" name="Google Shape;494;p56"/>
          <p:cNvSpPr txBox="1">
            <a:spLocks noGrp="1"/>
          </p:cNvSpPr>
          <p:nvPr>
            <p:ph type="title"/>
          </p:nvPr>
        </p:nvSpPr>
        <p:spPr>
          <a:xfrm>
            <a:off x="417754" y="506412"/>
            <a:ext cx="1117441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Exercício</a:t>
            </a:r>
            <a:r>
              <a:rPr lang="en-GB" dirty="0"/>
              <a:t> 3.3: Impacto </a:t>
            </a:r>
            <a:r>
              <a:rPr lang="en-GB" dirty="0" err="1"/>
              <a:t>psicológico</a:t>
            </a:r>
            <a:r>
              <a:rPr lang="en-GB" dirty="0"/>
              <a:t> do </a:t>
            </a:r>
            <a:r>
              <a:rPr lang="en-GB" dirty="0" err="1"/>
              <a:t>uso</a:t>
            </a:r>
            <a:r>
              <a:rPr lang="en-GB" dirty="0"/>
              <a:t> de </a:t>
            </a:r>
            <a:r>
              <a:rPr lang="en-GB" dirty="0" err="1"/>
              <a:t>isolamento</a:t>
            </a:r>
            <a:r>
              <a:rPr lang="en-GB" dirty="0"/>
              <a:t> e </a:t>
            </a:r>
            <a:r>
              <a:rPr lang="en-GB" dirty="0" err="1"/>
              <a:t>contenção</a:t>
            </a:r>
            <a:r>
              <a:rPr lang="en-GB" dirty="0"/>
              <a:t> </a:t>
            </a:r>
            <a:r>
              <a:rPr lang="en-GB" dirty="0" err="1"/>
              <a:t>na</a:t>
            </a:r>
            <a:r>
              <a:rPr lang="en-GB" dirty="0"/>
              <a:t> equipe de </a:t>
            </a:r>
            <a:r>
              <a:rPr lang="en-GB" dirty="0" err="1"/>
              <a:t>serviço</a:t>
            </a:r>
            <a:r>
              <a:rPr lang="en-GB" dirty="0"/>
              <a:t> – </a:t>
            </a:r>
            <a:r>
              <a:rPr lang="en-GB" dirty="0" err="1"/>
              <a:t>Opção</a:t>
            </a:r>
            <a:r>
              <a:rPr lang="en-GB" dirty="0"/>
              <a:t> 2</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7"/>
          <p:cNvSpPr txBox="1">
            <a:spLocks noGrp="1"/>
          </p:cNvSpPr>
          <p:nvPr>
            <p:ph type="body" idx="2"/>
          </p:nvPr>
        </p:nvSpPr>
        <p:spPr>
          <a:xfrm>
            <a:off x="508794" y="1851588"/>
            <a:ext cx="11174412" cy="4500000"/>
          </a:xfrm>
          <a:prstGeom prst="rect">
            <a:avLst/>
          </a:prstGeom>
          <a:noFill/>
          <a:ln>
            <a:noFill/>
          </a:ln>
        </p:spPr>
        <p:txBody>
          <a:bodyPr spcFirstLastPara="1" wrap="square" lIns="91425" tIns="45700" rIns="91425" bIns="45700" anchor="t" anchorCtr="0">
            <a:normAutofit/>
          </a:bodyPr>
          <a:lstStyle/>
          <a:p>
            <a:pPr marL="285750" lvl="0" indent="-285750" algn="just" rtl="0">
              <a:spcBef>
                <a:spcPts val="600"/>
              </a:spcBef>
              <a:spcAft>
                <a:spcPts val="0"/>
              </a:spcAft>
              <a:buSzPct val="100000"/>
              <a:buChar char="•"/>
            </a:pPr>
            <a:r>
              <a:rPr lang="en-GB" sz="2000" dirty="0">
                <a:latin typeface="Calibri" panose="020F0502020204030204" pitchFamily="34" charset="0"/>
                <a:cs typeface="Calibri" panose="020F0502020204030204" pitchFamily="34" charset="0"/>
              </a:rPr>
              <a:t>O </a:t>
            </a:r>
            <a:r>
              <a:rPr lang="en-GB" sz="2000" dirty="0" err="1">
                <a:latin typeface="Calibri" panose="020F0502020204030204" pitchFamily="34" charset="0"/>
                <a:cs typeface="Calibri" panose="020F0502020204030204" pitchFamily="34" charset="0"/>
              </a:rPr>
              <a:t>uso</a:t>
            </a:r>
            <a:r>
              <a:rPr lang="en-GB" sz="2000" dirty="0">
                <a:latin typeface="Calibri" panose="020F0502020204030204" pitchFamily="34" charset="0"/>
                <a:cs typeface="Calibri" panose="020F0502020204030204" pitchFamily="34" charset="0"/>
              </a:rPr>
              <a:t> de </a:t>
            </a:r>
            <a:r>
              <a:rPr lang="en-GB" sz="2000" dirty="0" err="1">
                <a:latin typeface="Calibri" panose="020F0502020204030204" pitchFamily="34" charset="0"/>
                <a:cs typeface="Calibri" panose="020F0502020204030204" pitchFamily="34" charset="0"/>
              </a:rPr>
              <a:t>contenção</a:t>
            </a:r>
            <a:r>
              <a:rPr lang="en-GB" sz="2000" dirty="0">
                <a:latin typeface="Calibri" panose="020F0502020204030204" pitchFamily="34" charset="0"/>
                <a:cs typeface="Calibri" panose="020F0502020204030204" pitchFamily="34" charset="0"/>
              </a:rPr>
              <a:t> ou </a:t>
            </a:r>
            <a:r>
              <a:rPr lang="en-GB" sz="2000" dirty="0" err="1">
                <a:latin typeface="Calibri" panose="020F0502020204030204" pitchFamily="34" charset="0"/>
                <a:cs typeface="Calibri" panose="020F0502020204030204" pitchFamily="34" charset="0"/>
              </a:rPr>
              <a:t>isolamento</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pode</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ter</a:t>
            </a:r>
            <a:r>
              <a:rPr lang="en-GB" sz="2000" dirty="0">
                <a:latin typeface="Calibri" panose="020F0502020204030204" pitchFamily="34" charset="0"/>
                <a:cs typeface="Calibri" panose="020F0502020204030204" pitchFamily="34" charset="0"/>
              </a:rPr>
              <a:t> um </a:t>
            </a:r>
            <a:r>
              <a:rPr lang="en-GB" sz="2000" dirty="0" err="1">
                <a:latin typeface="Calibri" panose="020F0502020204030204" pitchFamily="34" charset="0"/>
                <a:cs typeface="Calibri" panose="020F0502020204030204" pitchFamily="34" charset="0"/>
              </a:rPr>
              <a:t>impacto</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negativo</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nos</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profissionais</a:t>
            </a:r>
            <a:r>
              <a:rPr lang="en-GB" sz="2000" dirty="0">
                <a:latin typeface="Calibri" panose="020F0502020204030204" pitchFamily="34" charset="0"/>
                <a:cs typeface="Calibri" panose="020F0502020204030204" pitchFamily="34" charset="0"/>
              </a:rPr>
              <a:t>.</a:t>
            </a:r>
            <a:endParaRPr sz="2000" dirty="0">
              <a:latin typeface="Calibri" panose="020F0502020204030204" pitchFamily="34" charset="0"/>
              <a:cs typeface="Calibri" panose="020F0502020204030204" pitchFamily="34" charset="0"/>
            </a:endParaRPr>
          </a:p>
          <a:p>
            <a:pPr marL="815975" lvl="3" indent="-285750" algn="just" rtl="0">
              <a:spcBef>
                <a:spcPts val="600"/>
              </a:spcBef>
              <a:spcAft>
                <a:spcPts val="0"/>
              </a:spcAft>
              <a:buSzPct val="100000"/>
              <a:buChar char="•"/>
            </a:pPr>
            <a:r>
              <a:rPr lang="en-GB" sz="2000" dirty="0">
                <a:latin typeface="Calibri" panose="020F0502020204030204" pitchFamily="34" charset="0"/>
                <a:cs typeface="Calibri" panose="020F0502020204030204" pitchFamily="34" charset="0"/>
              </a:rPr>
              <a:t>O </a:t>
            </a:r>
            <a:r>
              <a:rPr lang="en-GB" sz="2000" dirty="0" err="1">
                <a:latin typeface="Calibri" panose="020F0502020204030204" pitchFamily="34" charset="0"/>
                <a:cs typeface="Calibri" panose="020F0502020204030204" pitchFamily="34" charset="0"/>
              </a:rPr>
              <a:t>uso</a:t>
            </a:r>
            <a:r>
              <a:rPr lang="en-GB" sz="2000" dirty="0">
                <a:latin typeface="Calibri" panose="020F0502020204030204" pitchFamily="34" charset="0"/>
                <a:cs typeface="Calibri" panose="020F0502020204030204" pitchFamily="34" charset="0"/>
              </a:rPr>
              <a:t> de </a:t>
            </a:r>
            <a:r>
              <a:rPr lang="en-GB" sz="2000" dirty="0" err="1">
                <a:latin typeface="Calibri" panose="020F0502020204030204" pitchFamily="34" charset="0"/>
                <a:cs typeface="Calibri" panose="020F0502020204030204" pitchFamily="34" charset="0"/>
              </a:rPr>
              <a:t>métodos</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coercitivos</a:t>
            </a:r>
            <a:r>
              <a:rPr lang="en-GB" sz="2000" dirty="0">
                <a:latin typeface="Calibri" panose="020F0502020204030204" pitchFamily="34" charset="0"/>
                <a:cs typeface="Calibri" panose="020F0502020204030204" pitchFamily="34" charset="0"/>
              </a:rPr>
              <a:t> está </a:t>
            </a:r>
            <a:r>
              <a:rPr lang="en-GB" sz="2000" dirty="0" err="1">
                <a:latin typeface="Calibri" panose="020F0502020204030204" pitchFamily="34" charset="0"/>
                <a:cs typeface="Calibri" panose="020F0502020204030204" pitchFamily="34" charset="0"/>
              </a:rPr>
              <a:t>associado</a:t>
            </a:r>
            <a:r>
              <a:rPr lang="en-GB" sz="2000" dirty="0">
                <a:latin typeface="Calibri" panose="020F0502020204030204" pitchFamily="34" charset="0"/>
                <a:cs typeface="Calibri" panose="020F0502020204030204" pitchFamily="34" charset="0"/>
              </a:rPr>
              <a:t> a </a:t>
            </a:r>
            <a:r>
              <a:rPr lang="en-GB" sz="2000" dirty="0" err="1">
                <a:latin typeface="Calibri" panose="020F0502020204030204" pitchFamily="34" charset="0"/>
                <a:cs typeface="Calibri" panose="020F0502020204030204" pitchFamily="34" charset="0"/>
              </a:rPr>
              <a:t>lesões</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físicas</a:t>
            </a:r>
            <a:r>
              <a:rPr lang="en-GB" sz="2000" dirty="0">
                <a:latin typeface="Calibri" panose="020F0502020204030204" pitchFamily="34" charset="0"/>
                <a:cs typeface="Calibri" panose="020F0502020204030204" pitchFamily="34" charset="0"/>
              </a:rPr>
              <a:t> do </a:t>
            </a:r>
            <a:r>
              <a:rPr lang="en-GB" sz="2000" dirty="0" err="1">
                <a:latin typeface="Calibri" panose="020F0502020204030204" pitchFamily="34" charset="0"/>
                <a:cs typeface="Calibri" panose="020F0502020204030204" pitchFamily="34" charset="0"/>
              </a:rPr>
              <a:t>pessoal</a:t>
            </a:r>
            <a:r>
              <a:rPr lang="en-GB" sz="2000" dirty="0">
                <a:latin typeface="Calibri" panose="020F0502020204030204" pitchFamily="34" charset="0"/>
                <a:cs typeface="Calibri" panose="020F0502020204030204" pitchFamily="34" charset="0"/>
              </a:rPr>
              <a:t>. </a:t>
            </a:r>
            <a:endParaRPr sz="2000" dirty="0">
              <a:latin typeface="Calibri" panose="020F0502020204030204" pitchFamily="34" charset="0"/>
              <a:cs typeface="Calibri" panose="020F0502020204030204" pitchFamily="34" charset="0"/>
            </a:endParaRPr>
          </a:p>
          <a:p>
            <a:pPr marL="815975" lvl="3" indent="-285750" algn="just" rtl="0">
              <a:spcBef>
                <a:spcPts val="600"/>
              </a:spcBef>
              <a:spcAft>
                <a:spcPts val="0"/>
              </a:spcAft>
              <a:buSzPct val="100000"/>
              <a:buChar char="•"/>
            </a:pPr>
            <a:r>
              <a:rPr lang="en-GB" sz="2000" dirty="0">
                <a:latin typeface="Calibri" panose="020F0502020204030204" pitchFamily="34" charset="0"/>
                <a:cs typeface="Calibri" panose="020F0502020204030204" pitchFamily="34" charset="0"/>
              </a:rPr>
              <a:t>Os </a:t>
            </a:r>
            <a:r>
              <a:rPr lang="en-GB" sz="2000" dirty="0" err="1">
                <a:latin typeface="Calibri" panose="020F0502020204030204" pitchFamily="34" charset="0"/>
                <a:cs typeface="Calibri" panose="020F0502020204030204" pitchFamily="34" charset="0"/>
              </a:rPr>
              <a:t>profissionais</a:t>
            </a:r>
            <a:r>
              <a:rPr lang="en-GB" sz="2000" dirty="0">
                <a:latin typeface="Calibri" panose="020F0502020204030204" pitchFamily="34" charset="0"/>
                <a:cs typeface="Calibri" panose="020F0502020204030204" pitchFamily="34" charset="0"/>
              </a:rPr>
              <a:t> que </a:t>
            </a:r>
            <a:r>
              <a:rPr lang="en-GB" sz="2000" dirty="0" err="1">
                <a:latin typeface="Calibri" panose="020F0502020204030204" pitchFamily="34" charset="0"/>
                <a:cs typeface="Calibri" panose="020F0502020204030204" pitchFamily="34" charset="0"/>
              </a:rPr>
              <a:t>empregam</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medidas</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coercivas</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também</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podem</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sofrer</a:t>
            </a:r>
            <a:r>
              <a:rPr lang="en-GB" sz="2000" dirty="0">
                <a:latin typeface="Calibri" panose="020F0502020204030204" pitchFamily="34" charset="0"/>
                <a:cs typeface="Calibri" panose="020F0502020204030204" pitchFamily="34" charset="0"/>
              </a:rPr>
              <a:t> traumas.</a:t>
            </a:r>
            <a:endParaRPr sz="2000" dirty="0">
              <a:latin typeface="Calibri" panose="020F0502020204030204" pitchFamily="34" charset="0"/>
              <a:cs typeface="Calibri" panose="020F0502020204030204" pitchFamily="34" charset="0"/>
            </a:endParaRPr>
          </a:p>
          <a:p>
            <a:pPr marL="815975" lvl="3" indent="-285750" algn="just" rtl="0">
              <a:spcBef>
                <a:spcPts val="600"/>
              </a:spcBef>
              <a:spcAft>
                <a:spcPts val="0"/>
              </a:spcAft>
              <a:buSzPct val="100000"/>
              <a:buChar char="•"/>
            </a:pPr>
            <a:r>
              <a:rPr lang="en-GB" sz="2000" dirty="0">
                <a:latin typeface="Calibri" panose="020F0502020204030204" pitchFamily="34" charset="0"/>
                <a:cs typeface="Calibri" panose="020F0502020204030204" pitchFamily="34" charset="0"/>
              </a:rPr>
              <a:t>A </a:t>
            </a:r>
            <a:r>
              <a:rPr lang="en-GB" sz="2000" dirty="0" err="1">
                <a:latin typeface="Calibri" panose="020F0502020204030204" pitchFamily="34" charset="0"/>
                <a:cs typeface="Calibri" panose="020F0502020204030204" pitchFamily="34" charset="0"/>
              </a:rPr>
              <a:t>força</a:t>
            </a:r>
            <a:r>
              <a:rPr lang="en-GB" sz="2000" dirty="0">
                <a:latin typeface="Calibri" panose="020F0502020204030204" pitchFamily="34" charset="0"/>
                <a:cs typeface="Calibri" panose="020F0502020204030204" pitchFamily="34" charset="0"/>
              </a:rPr>
              <a:t> e a </a:t>
            </a:r>
            <a:r>
              <a:rPr lang="en-GB" sz="2000" dirty="0" err="1">
                <a:latin typeface="Calibri" panose="020F0502020204030204" pitchFamily="34" charset="0"/>
                <a:cs typeface="Calibri" panose="020F0502020204030204" pitchFamily="34" charset="0"/>
              </a:rPr>
              <a:t>coerção</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geram</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ressentimento</a:t>
            </a:r>
            <a:r>
              <a:rPr lang="en-GB" sz="2000" dirty="0">
                <a:latin typeface="Calibri" panose="020F0502020204030204" pitchFamily="34" charset="0"/>
                <a:cs typeface="Calibri" panose="020F0502020204030204" pitchFamily="34" charset="0"/>
              </a:rPr>
              <a:t> e </a:t>
            </a:r>
            <a:r>
              <a:rPr lang="en-GB" sz="2000" dirty="0" err="1">
                <a:latin typeface="Calibri" panose="020F0502020204030204" pitchFamily="34" charset="0"/>
                <a:cs typeface="Calibri" panose="020F0502020204030204" pitchFamily="34" charset="0"/>
              </a:rPr>
              <a:t>perda</a:t>
            </a:r>
            <a:r>
              <a:rPr lang="en-GB" sz="2000" dirty="0">
                <a:latin typeface="Calibri" panose="020F0502020204030204" pitchFamily="34" charset="0"/>
                <a:cs typeface="Calibri" panose="020F0502020204030204" pitchFamily="34" charset="0"/>
              </a:rPr>
              <a:t> de </a:t>
            </a:r>
            <a:r>
              <a:rPr lang="en-GB" sz="2000" dirty="0" err="1">
                <a:latin typeface="Calibri" panose="020F0502020204030204" pitchFamily="34" charset="0"/>
                <a:cs typeface="Calibri" panose="020F0502020204030204" pitchFamily="34" charset="0"/>
              </a:rPr>
              <a:t>confiança</a:t>
            </a:r>
            <a:r>
              <a:rPr lang="en-GB" sz="2000" dirty="0">
                <a:latin typeface="Calibri" panose="020F0502020204030204" pitchFamily="34" charset="0"/>
                <a:cs typeface="Calibri" panose="020F0502020204030204" pitchFamily="34" charset="0"/>
              </a:rPr>
              <a:t> entre </a:t>
            </a:r>
            <a:r>
              <a:rPr lang="en-GB" sz="2000" dirty="0" err="1">
                <a:latin typeface="Calibri" panose="020F0502020204030204" pitchFamily="34" charset="0"/>
                <a:cs typeface="Calibri" panose="020F0502020204030204" pitchFamily="34" charset="0"/>
              </a:rPr>
              <a:t>os</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usuários</a:t>
            </a:r>
            <a:r>
              <a:rPr lang="en-GB" sz="2000" dirty="0">
                <a:latin typeface="Calibri" panose="020F0502020204030204" pitchFamily="34" charset="0"/>
                <a:cs typeface="Calibri" panose="020F0502020204030204" pitchFamily="34" charset="0"/>
              </a:rPr>
              <a:t> dos </a:t>
            </a:r>
            <a:r>
              <a:rPr lang="en-GB" sz="2000" dirty="0" err="1">
                <a:latin typeface="Calibri" panose="020F0502020204030204" pitchFamily="34" charset="0"/>
                <a:cs typeface="Calibri" panose="020F0502020204030204" pitchFamily="34" charset="0"/>
              </a:rPr>
              <a:t>serviços</a:t>
            </a:r>
            <a:r>
              <a:rPr lang="en-GB" sz="2000" dirty="0">
                <a:latin typeface="Calibri" panose="020F0502020204030204" pitchFamily="34" charset="0"/>
                <a:cs typeface="Calibri" panose="020F0502020204030204" pitchFamily="34" charset="0"/>
              </a:rPr>
              <a:t> e </a:t>
            </a:r>
            <a:r>
              <a:rPr lang="en-GB" sz="2000" dirty="0" err="1">
                <a:latin typeface="Calibri" panose="020F0502020204030204" pitchFamily="34" charset="0"/>
                <a:cs typeface="Calibri" panose="020F0502020204030204" pitchFamily="34" charset="0"/>
              </a:rPr>
              <a:t>os</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funcionários</a:t>
            </a:r>
            <a:r>
              <a:rPr lang="en-GB" sz="2000" dirty="0">
                <a:latin typeface="Calibri" panose="020F0502020204030204" pitchFamily="34" charset="0"/>
                <a:cs typeface="Calibri" panose="020F0502020204030204" pitchFamily="34" charset="0"/>
              </a:rPr>
              <a:t>. </a:t>
            </a:r>
            <a:endParaRPr sz="2000" dirty="0">
              <a:latin typeface="Calibri" panose="020F0502020204030204" pitchFamily="34" charset="0"/>
              <a:cs typeface="Calibri" panose="020F0502020204030204" pitchFamily="34" charset="0"/>
            </a:endParaRPr>
          </a:p>
          <a:p>
            <a:pPr marL="815975" lvl="3" indent="-285750" algn="just" rtl="0">
              <a:spcBef>
                <a:spcPts val="600"/>
              </a:spcBef>
              <a:spcAft>
                <a:spcPts val="0"/>
              </a:spcAft>
              <a:buSzPct val="100000"/>
              <a:buChar char="•"/>
            </a:pPr>
            <a:r>
              <a:rPr lang="en-GB" sz="2000" dirty="0">
                <a:latin typeface="Calibri" panose="020F0502020204030204" pitchFamily="34" charset="0"/>
                <a:cs typeface="Calibri" panose="020F0502020204030204" pitchFamily="34" charset="0"/>
              </a:rPr>
              <a:t>Os </a:t>
            </a:r>
            <a:r>
              <a:rPr lang="en-GB" sz="2000" dirty="0" err="1">
                <a:latin typeface="Calibri" panose="020F0502020204030204" pitchFamily="34" charset="0"/>
                <a:cs typeface="Calibri" panose="020F0502020204030204" pitchFamily="34" charset="0"/>
              </a:rPr>
              <a:t>profissionais</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podem</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enfrentar</a:t>
            </a:r>
            <a:r>
              <a:rPr lang="en-GB" sz="2000" dirty="0">
                <a:latin typeface="Calibri" panose="020F0502020204030204" pitchFamily="34" charset="0"/>
                <a:cs typeface="Calibri" panose="020F0502020204030204" pitchFamily="34" charset="0"/>
              </a:rPr>
              <a:t> um </a:t>
            </a:r>
            <a:r>
              <a:rPr lang="en-GB" sz="2000" dirty="0" err="1">
                <a:latin typeface="Calibri" panose="020F0502020204030204" pitchFamily="34" charset="0"/>
                <a:cs typeface="Calibri" panose="020F0502020204030204" pitchFamily="34" charset="0"/>
              </a:rPr>
              <a:t>conflito</a:t>
            </a:r>
            <a:r>
              <a:rPr lang="en-GB" sz="2000" dirty="0">
                <a:latin typeface="Calibri" panose="020F0502020204030204" pitchFamily="34" charset="0"/>
                <a:cs typeface="Calibri" panose="020F0502020204030204" pitchFamily="34" charset="0"/>
              </a:rPr>
              <a:t> moral entre o </a:t>
            </a:r>
            <a:r>
              <a:rPr lang="en-GB" sz="2000" dirty="0" err="1">
                <a:latin typeface="Calibri" panose="020F0502020204030204" pitchFamily="34" charset="0"/>
                <a:cs typeface="Calibri" panose="020F0502020204030204" pitchFamily="34" charset="0"/>
              </a:rPr>
              <a:t>desejo</a:t>
            </a:r>
            <a:r>
              <a:rPr lang="en-GB" sz="2000" dirty="0">
                <a:latin typeface="Calibri" panose="020F0502020204030204" pitchFamily="34" charset="0"/>
                <a:cs typeface="Calibri" panose="020F0502020204030204" pitchFamily="34" charset="0"/>
              </a:rPr>
              <a:t> de </a:t>
            </a:r>
            <a:r>
              <a:rPr lang="en-GB" sz="2000" dirty="0" err="1">
                <a:latin typeface="Calibri" panose="020F0502020204030204" pitchFamily="34" charset="0"/>
                <a:cs typeface="Calibri" panose="020F0502020204030204" pitchFamily="34" charset="0"/>
              </a:rPr>
              <a:t>prestar</a:t>
            </a:r>
            <a:r>
              <a:rPr lang="en-GB" sz="2000" dirty="0">
                <a:latin typeface="Calibri" panose="020F0502020204030204" pitchFamily="34" charset="0"/>
                <a:cs typeface="Calibri" panose="020F0502020204030204" pitchFamily="34" charset="0"/>
              </a:rPr>
              <a:t> bons </a:t>
            </a:r>
            <a:r>
              <a:rPr lang="en-GB" sz="2000" dirty="0" err="1">
                <a:latin typeface="Calibri" panose="020F0502020204030204" pitchFamily="34" charset="0"/>
                <a:cs typeface="Calibri" panose="020F0502020204030204" pitchFamily="34" charset="0"/>
              </a:rPr>
              <a:t>cuidados</a:t>
            </a:r>
            <a:r>
              <a:rPr lang="en-GB" sz="2000" dirty="0">
                <a:latin typeface="Calibri" panose="020F0502020204030204" pitchFamily="34" charset="0"/>
                <a:cs typeface="Calibri" panose="020F0502020204030204" pitchFamily="34" charset="0"/>
              </a:rPr>
              <a:t> e a </a:t>
            </a:r>
            <a:r>
              <a:rPr lang="en-GB" sz="2000" dirty="0" err="1">
                <a:latin typeface="Calibri" panose="020F0502020204030204" pitchFamily="34" charset="0"/>
                <a:cs typeface="Calibri" panose="020F0502020204030204" pitchFamily="34" charset="0"/>
              </a:rPr>
              <a:t>obrigação</a:t>
            </a:r>
            <a:r>
              <a:rPr lang="en-GB" sz="2000" dirty="0">
                <a:latin typeface="Calibri" panose="020F0502020204030204" pitchFamily="34" charset="0"/>
                <a:cs typeface="Calibri" panose="020F0502020204030204" pitchFamily="34" charset="0"/>
              </a:rPr>
              <a:t> de </a:t>
            </a:r>
            <a:r>
              <a:rPr lang="en-GB" sz="2000" dirty="0" err="1">
                <a:latin typeface="Calibri" panose="020F0502020204030204" pitchFamily="34" charset="0"/>
                <a:cs typeface="Calibri" panose="020F0502020204030204" pitchFamily="34" charset="0"/>
              </a:rPr>
              <a:t>agir</a:t>
            </a:r>
            <a:r>
              <a:rPr lang="en-GB" sz="2000" dirty="0">
                <a:latin typeface="Calibri" panose="020F0502020204030204" pitchFamily="34" charset="0"/>
                <a:cs typeface="Calibri" panose="020F0502020204030204" pitchFamily="34" charset="0"/>
              </a:rPr>
              <a:t> de forma </a:t>
            </a:r>
            <a:r>
              <a:rPr lang="en-GB" sz="2000" dirty="0" err="1">
                <a:latin typeface="Calibri" panose="020F0502020204030204" pitchFamily="34" charset="0"/>
                <a:cs typeface="Calibri" panose="020F0502020204030204" pitchFamily="34" charset="0"/>
              </a:rPr>
              <a:t>coerciva</a:t>
            </a:r>
            <a:r>
              <a:rPr lang="en-GB" sz="2000" dirty="0">
                <a:latin typeface="Calibri" panose="020F0502020204030204" pitchFamily="34" charset="0"/>
                <a:cs typeface="Calibri" panose="020F0502020204030204" pitchFamily="34" charset="0"/>
              </a:rPr>
              <a:t>. </a:t>
            </a:r>
            <a:endParaRPr sz="2000" dirty="0">
              <a:latin typeface="Calibri" panose="020F0502020204030204" pitchFamily="34" charset="0"/>
              <a:cs typeface="Calibri" panose="020F0502020204030204" pitchFamily="34" charset="0"/>
            </a:endParaRPr>
          </a:p>
          <a:p>
            <a:pPr marL="815975" lvl="3" indent="-285750" algn="just" rtl="0">
              <a:spcBef>
                <a:spcPts val="600"/>
              </a:spcBef>
              <a:spcAft>
                <a:spcPts val="0"/>
              </a:spcAft>
              <a:buSzPct val="100000"/>
              <a:buChar char="•"/>
            </a:pPr>
            <a:r>
              <a:rPr lang="en-GB" sz="2000" dirty="0">
                <a:latin typeface="Calibri" panose="020F0502020204030204" pitchFamily="34" charset="0"/>
                <a:cs typeface="Calibri" panose="020F0502020204030204" pitchFamily="34" charset="0"/>
              </a:rPr>
              <a:t>O </a:t>
            </a:r>
            <a:r>
              <a:rPr lang="en-GB" sz="2000" dirty="0" err="1">
                <a:latin typeface="Calibri" panose="020F0502020204030204" pitchFamily="34" charset="0"/>
                <a:cs typeface="Calibri" panose="020F0502020204030204" pitchFamily="34" charset="0"/>
              </a:rPr>
              <a:t>uso</a:t>
            </a:r>
            <a:r>
              <a:rPr lang="en-GB" sz="2000" dirty="0">
                <a:latin typeface="Calibri" panose="020F0502020204030204" pitchFamily="34" charset="0"/>
                <a:cs typeface="Calibri" panose="020F0502020204030204" pitchFamily="34" charset="0"/>
              </a:rPr>
              <a:t> dessas </a:t>
            </a:r>
            <a:r>
              <a:rPr lang="en-GB" sz="2000" dirty="0" err="1">
                <a:latin typeface="Calibri" panose="020F0502020204030204" pitchFamily="34" charset="0"/>
                <a:cs typeface="Calibri" panose="020F0502020204030204" pitchFamily="34" charset="0"/>
              </a:rPr>
              <a:t>práticas</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pode</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levar</a:t>
            </a:r>
            <a:r>
              <a:rPr lang="en-GB" sz="2000" dirty="0">
                <a:latin typeface="Calibri" panose="020F0502020204030204" pitchFamily="34" charset="0"/>
                <a:cs typeface="Calibri" panose="020F0502020204030204" pitchFamily="34" charset="0"/>
              </a:rPr>
              <a:t> a </a:t>
            </a:r>
            <a:r>
              <a:rPr lang="en-GB" sz="2000" dirty="0" err="1">
                <a:latin typeface="Calibri" panose="020F0502020204030204" pitchFamily="34" charset="0"/>
                <a:cs typeface="Calibri" panose="020F0502020204030204" pitchFamily="34" charset="0"/>
              </a:rPr>
              <a:t>processos</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civis</a:t>
            </a:r>
            <a:r>
              <a:rPr lang="en-GB" sz="2000" dirty="0">
                <a:latin typeface="Calibri" panose="020F0502020204030204" pitchFamily="34" charset="0"/>
                <a:cs typeface="Calibri" panose="020F0502020204030204" pitchFamily="34" charset="0"/>
              </a:rPr>
              <a:t> e </a:t>
            </a:r>
            <a:r>
              <a:rPr lang="en-GB" sz="2000" dirty="0" err="1">
                <a:latin typeface="Calibri" panose="020F0502020204030204" pitchFamily="34" charset="0"/>
                <a:cs typeface="Calibri" panose="020F0502020204030204" pitchFamily="34" charset="0"/>
              </a:rPr>
              <a:t>criminais</a:t>
            </a:r>
            <a:r>
              <a:rPr lang="en-GB" sz="2000" dirty="0">
                <a:latin typeface="Calibri" panose="020F0502020204030204" pitchFamily="34" charset="0"/>
                <a:cs typeface="Calibri" panose="020F0502020204030204" pitchFamily="34" charset="0"/>
              </a:rPr>
              <a:t> contra </a:t>
            </a:r>
            <a:r>
              <a:rPr lang="en-GB" sz="2000" dirty="0" err="1">
                <a:latin typeface="Calibri" panose="020F0502020204030204" pitchFamily="34" charset="0"/>
                <a:cs typeface="Calibri" panose="020F0502020204030204" pitchFamily="34" charset="0"/>
              </a:rPr>
              <a:t>os</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serviços</a:t>
            </a:r>
            <a:r>
              <a:rPr lang="en-GB" sz="2000" dirty="0">
                <a:latin typeface="Calibri" panose="020F0502020204030204" pitchFamily="34" charset="0"/>
                <a:cs typeface="Calibri" panose="020F0502020204030204" pitchFamily="34" charset="0"/>
              </a:rPr>
              <a:t> e/ou a equipe.</a:t>
            </a:r>
            <a:endParaRPr sz="2000" dirty="0">
              <a:latin typeface="Calibri" panose="020F0502020204030204" pitchFamily="34" charset="0"/>
              <a:cs typeface="Calibri" panose="020F0502020204030204" pitchFamily="34" charset="0"/>
            </a:endParaRPr>
          </a:p>
          <a:p>
            <a:pPr marL="815975" lvl="3" indent="-285750" algn="just" rtl="0">
              <a:spcBef>
                <a:spcPts val="600"/>
              </a:spcBef>
              <a:spcAft>
                <a:spcPts val="0"/>
              </a:spcAft>
              <a:buSzPct val="100000"/>
              <a:buChar char="•"/>
            </a:pPr>
            <a:r>
              <a:rPr lang="en-GB" sz="2000" dirty="0">
                <a:latin typeface="Calibri" panose="020F0502020204030204" pitchFamily="34" charset="0"/>
                <a:cs typeface="Calibri" panose="020F0502020204030204" pitchFamily="34" charset="0"/>
              </a:rPr>
              <a:t>O </a:t>
            </a:r>
            <a:r>
              <a:rPr lang="en-GB" sz="2000" dirty="0" err="1">
                <a:latin typeface="Calibri" panose="020F0502020204030204" pitchFamily="34" charset="0"/>
                <a:cs typeface="Calibri" panose="020F0502020204030204" pitchFamily="34" charset="0"/>
              </a:rPr>
              <a:t>equívoco</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comum</a:t>
            </a:r>
            <a:r>
              <a:rPr lang="en-GB" sz="2000" dirty="0">
                <a:latin typeface="Calibri" panose="020F0502020204030204" pitchFamily="34" charset="0"/>
                <a:cs typeface="Calibri" panose="020F0502020204030204" pitchFamily="34" charset="0"/>
              </a:rPr>
              <a:t> de que a </a:t>
            </a:r>
            <a:r>
              <a:rPr lang="en-GB" sz="2000" dirty="0" err="1">
                <a:latin typeface="Calibri" panose="020F0502020204030204" pitchFamily="34" charset="0"/>
                <a:cs typeface="Calibri" panose="020F0502020204030204" pitchFamily="34" charset="0"/>
              </a:rPr>
              <a:t>isolamento</a:t>
            </a:r>
            <a:r>
              <a:rPr lang="en-GB" sz="2000" dirty="0">
                <a:latin typeface="Calibri" panose="020F0502020204030204" pitchFamily="34" charset="0"/>
                <a:cs typeface="Calibri" panose="020F0502020204030204" pitchFamily="34" charset="0"/>
              </a:rPr>
              <a:t> e a </a:t>
            </a:r>
            <a:r>
              <a:rPr lang="en-GB" sz="2000" dirty="0" err="1">
                <a:latin typeface="Calibri" panose="020F0502020204030204" pitchFamily="34" charset="0"/>
                <a:cs typeface="Calibri" panose="020F0502020204030204" pitchFamily="34" charset="0"/>
              </a:rPr>
              <a:t>contenção</a:t>
            </a:r>
            <a:r>
              <a:rPr lang="en-GB" sz="2000" dirty="0">
                <a:latin typeface="Calibri" panose="020F0502020204030204" pitchFamily="34" charset="0"/>
                <a:cs typeface="Calibri" panose="020F0502020204030204" pitchFamily="34" charset="0"/>
              </a:rPr>
              <a:t> são </a:t>
            </a:r>
            <a:r>
              <a:rPr lang="en-GB" sz="2000" dirty="0" err="1">
                <a:latin typeface="Calibri" panose="020F0502020204030204" pitchFamily="34" charset="0"/>
                <a:cs typeface="Calibri" panose="020F0502020204030204" pitchFamily="34" charset="0"/>
              </a:rPr>
              <a:t>medidas</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econômicas</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não</a:t>
            </a:r>
            <a:r>
              <a:rPr lang="en-GB" sz="2000" dirty="0">
                <a:latin typeface="Calibri" panose="020F0502020204030204" pitchFamily="34" charset="0"/>
                <a:cs typeface="Calibri" panose="020F0502020204030204" pitchFamily="34" charset="0"/>
              </a:rPr>
              <a:t> é </a:t>
            </a:r>
            <a:r>
              <a:rPr lang="en-GB" sz="2000" dirty="0" err="1">
                <a:latin typeface="Calibri" panose="020F0502020204030204" pitchFamily="34" charset="0"/>
                <a:cs typeface="Calibri" panose="020F0502020204030204" pitchFamily="34" charset="0"/>
              </a:rPr>
              <a:t>comprovado</a:t>
            </a:r>
            <a:r>
              <a:rPr lang="en-GB" sz="2000" dirty="0">
                <a:latin typeface="Calibri" panose="020F0502020204030204" pitchFamily="34" charset="0"/>
                <a:cs typeface="Calibri" panose="020F0502020204030204" pitchFamily="34" charset="0"/>
              </a:rPr>
              <a:t> por </a:t>
            </a:r>
            <a:r>
              <a:rPr lang="en-GB" sz="2000" dirty="0" err="1">
                <a:latin typeface="Calibri" panose="020F0502020204030204" pitchFamily="34" charset="0"/>
                <a:cs typeface="Calibri" panose="020F0502020204030204" pitchFamily="34" charset="0"/>
              </a:rPr>
              <a:t>pesquisas</a:t>
            </a:r>
            <a:r>
              <a:rPr lang="en-GB" sz="2000" dirty="0">
                <a:latin typeface="Calibri" panose="020F0502020204030204" pitchFamily="34" charset="0"/>
                <a:cs typeface="Calibri" panose="020F0502020204030204" pitchFamily="34" charset="0"/>
              </a:rPr>
              <a:t>. </a:t>
            </a:r>
            <a:endParaRPr sz="2000" dirty="0">
              <a:latin typeface="Calibri" panose="020F0502020204030204" pitchFamily="34" charset="0"/>
              <a:cs typeface="Calibri" panose="020F0502020204030204" pitchFamily="34" charset="0"/>
            </a:endParaRPr>
          </a:p>
          <a:p>
            <a:pPr marL="815975" lvl="3" indent="-285750" algn="just" rtl="0">
              <a:spcBef>
                <a:spcPts val="600"/>
              </a:spcBef>
              <a:spcAft>
                <a:spcPts val="0"/>
              </a:spcAft>
              <a:buSzPct val="100000"/>
              <a:buChar char="•"/>
            </a:pPr>
            <a:r>
              <a:rPr lang="en-GB" sz="2000" dirty="0">
                <a:latin typeface="Calibri" panose="020F0502020204030204" pitchFamily="34" charset="0"/>
                <a:cs typeface="Calibri" panose="020F0502020204030204" pitchFamily="34" charset="0"/>
              </a:rPr>
              <a:t>O </a:t>
            </a:r>
            <a:r>
              <a:rPr lang="en-GB" sz="2000" dirty="0" err="1">
                <a:latin typeface="Calibri" panose="020F0502020204030204" pitchFamily="34" charset="0"/>
                <a:cs typeface="Calibri" panose="020F0502020204030204" pitchFamily="34" charset="0"/>
              </a:rPr>
              <a:t>uso</a:t>
            </a:r>
            <a:r>
              <a:rPr lang="en-GB" sz="2000" dirty="0">
                <a:latin typeface="Calibri" panose="020F0502020204030204" pitchFamily="34" charset="0"/>
                <a:cs typeface="Calibri" panose="020F0502020204030204" pitchFamily="34" charset="0"/>
              </a:rPr>
              <a:t> do </a:t>
            </a:r>
            <a:r>
              <a:rPr lang="en-GB" sz="2000" dirty="0" err="1">
                <a:latin typeface="Calibri" panose="020F0502020204030204" pitchFamily="34" charset="0"/>
                <a:cs typeface="Calibri" panose="020F0502020204030204" pitchFamily="34" charset="0"/>
              </a:rPr>
              <a:t>isolamento</a:t>
            </a:r>
            <a:r>
              <a:rPr lang="en-GB" sz="2000" dirty="0">
                <a:latin typeface="Calibri" panose="020F0502020204030204" pitchFamily="34" charset="0"/>
                <a:cs typeface="Calibri" panose="020F0502020204030204" pitchFamily="34" charset="0"/>
              </a:rPr>
              <a:t> e da </a:t>
            </a:r>
            <a:r>
              <a:rPr lang="en-GB" sz="2000" dirty="0" err="1">
                <a:latin typeface="Calibri" panose="020F0502020204030204" pitchFamily="34" charset="0"/>
                <a:cs typeface="Calibri" panose="020F0502020204030204" pitchFamily="34" charset="0"/>
              </a:rPr>
              <a:t>contenção</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aumenta</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os</a:t>
            </a:r>
            <a:r>
              <a:rPr lang="en-GB" sz="2000" dirty="0">
                <a:latin typeface="Calibri" panose="020F0502020204030204" pitchFamily="34" charset="0"/>
                <a:cs typeface="Calibri" panose="020F0502020204030204" pitchFamily="34" charset="0"/>
              </a:rPr>
              <a:t> custos.</a:t>
            </a:r>
            <a:endParaRPr sz="2000" dirty="0">
              <a:latin typeface="Calibri" panose="020F0502020204030204" pitchFamily="34" charset="0"/>
              <a:cs typeface="Calibri" panose="020F0502020204030204" pitchFamily="34" charset="0"/>
            </a:endParaRPr>
          </a:p>
          <a:p>
            <a:pPr marL="285750" lvl="0" indent="-156527" algn="l" rtl="0">
              <a:lnSpc>
                <a:spcPct val="100000"/>
              </a:lnSpc>
              <a:spcBef>
                <a:spcPts val="1200"/>
              </a:spcBef>
              <a:spcAft>
                <a:spcPts val="0"/>
              </a:spcAft>
              <a:buSzPct val="100000"/>
              <a:buNone/>
            </a:pPr>
            <a:endParaRPr dirty="0"/>
          </a:p>
        </p:txBody>
      </p:sp>
      <p:sp>
        <p:nvSpPr>
          <p:cNvPr id="501" name="Google Shape;501;p57"/>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O </a:t>
            </a:r>
            <a:r>
              <a:rPr lang="en-GB" dirty="0" err="1"/>
              <a:t>impacto</a:t>
            </a:r>
            <a:r>
              <a:rPr lang="en-GB" dirty="0"/>
              <a:t> do </a:t>
            </a:r>
            <a:r>
              <a:rPr lang="en-GB" dirty="0" err="1"/>
              <a:t>isolamento</a:t>
            </a:r>
            <a:r>
              <a:rPr lang="en-GB" dirty="0"/>
              <a:t> e da </a:t>
            </a:r>
            <a:r>
              <a:rPr lang="en-GB" dirty="0" err="1"/>
              <a:t>contenção</a:t>
            </a:r>
            <a:r>
              <a:rPr lang="en-GB" dirty="0"/>
              <a:t> </a:t>
            </a:r>
            <a:r>
              <a:rPr lang="en-GB" dirty="0" err="1"/>
              <a:t>na</a:t>
            </a:r>
            <a:r>
              <a:rPr lang="en-GB" dirty="0"/>
              <a:t> </a:t>
            </a:r>
            <a:r>
              <a:rPr lang="en-GB" dirty="0" err="1"/>
              <a:t>saúde</a:t>
            </a:r>
            <a:r>
              <a:rPr lang="en-GB" dirty="0"/>
              <a:t> mental e </a:t>
            </a:r>
            <a:r>
              <a:rPr lang="en-GB" dirty="0" err="1"/>
              <a:t>nos</a:t>
            </a:r>
            <a:r>
              <a:rPr lang="en-GB" dirty="0"/>
              <a:t> </a:t>
            </a:r>
            <a:r>
              <a:rPr lang="en-GB" dirty="0" err="1"/>
              <a:t>profissionais</a:t>
            </a:r>
            <a:r>
              <a:rPr lang="en-GB" dirty="0"/>
              <a:t> e </a:t>
            </a:r>
            <a:r>
              <a:rPr lang="en-GB" dirty="0" err="1"/>
              <a:t>serviços</a:t>
            </a:r>
            <a:r>
              <a:rPr lang="en-GB" dirty="0"/>
              <a:t> </a:t>
            </a:r>
            <a:r>
              <a:rPr lang="en-GB" dirty="0" err="1"/>
              <a:t>relacionados</a:t>
            </a:r>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8"/>
          <p:cNvSpPr txBox="1">
            <a:spLocks noGrp="1"/>
          </p:cNvSpPr>
          <p:nvPr>
            <p:ph type="title"/>
          </p:nvPr>
        </p:nvSpPr>
        <p:spPr>
          <a:xfrm>
            <a:off x="507205" y="2313946"/>
            <a:ext cx="11282023"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ct val="100000"/>
              <a:buFont typeface="Century Gothic"/>
              <a:buNone/>
            </a:pPr>
            <a:r>
              <a:rPr lang="en-GB" dirty="0"/>
              <a:t>Tema 4: </a:t>
            </a:r>
            <a:r>
              <a:rPr lang="en-GB" dirty="0" err="1"/>
              <a:t>Suposições</a:t>
            </a:r>
            <a:r>
              <a:rPr lang="en-GB" dirty="0"/>
              <a:t> </a:t>
            </a:r>
            <a:r>
              <a:rPr lang="en-GB" dirty="0" err="1"/>
              <a:t>desafiadoras</a:t>
            </a:r>
            <a:r>
              <a:rPr lang="en-GB" dirty="0"/>
              <a:t> </a:t>
            </a:r>
            <a:r>
              <a:rPr lang="en-GB" dirty="0" err="1"/>
              <a:t>sobre</a:t>
            </a:r>
            <a:r>
              <a:rPr lang="en-GB" dirty="0"/>
              <a:t> </a:t>
            </a:r>
            <a:r>
              <a:rPr lang="en-GB" dirty="0" err="1"/>
              <a:t>isolamento</a:t>
            </a:r>
            <a:r>
              <a:rPr lang="en-GB" dirty="0"/>
              <a:t> e </a:t>
            </a:r>
            <a:r>
              <a:rPr lang="en-GB" dirty="0" err="1"/>
              <a:t>contenção</a:t>
            </a: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9"/>
          <p:cNvSpPr txBox="1">
            <a:spLocks noGrp="1"/>
          </p:cNvSpPr>
          <p:nvPr>
            <p:ph type="body" idx="2"/>
          </p:nvPr>
        </p:nvSpPr>
        <p:spPr>
          <a:xfrm>
            <a:off x="508794" y="2229646"/>
            <a:ext cx="11174412" cy="2587284"/>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b="1" dirty="0">
                <a:latin typeface="Calibri" panose="020F0502020204030204" pitchFamily="34" charset="0"/>
                <a:cs typeface="Calibri" panose="020F0502020204030204" pitchFamily="34" charset="0"/>
              </a:rPr>
              <a:t>Quais </a:t>
            </a:r>
            <a:r>
              <a:rPr lang="en-GB" sz="2000" b="1" dirty="0" err="1">
                <a:latin typeface="Calibri" panose="020F0502020204030204" pitchFamily="34" charset="0"/>
                <a:cs typeface="Calibri" panose="020F0502020204030204" pitchFamily="34" charset="0"/>
              </a:rPr>
              <a:t>são</a:t>
            </a:r>
            <a:r>
              <a:rPr lang="en-GB" sz="2000" b="1" dirty="0">
                <a:latin typeface="Calibri" panose="020F0502020204030204" pitchFamily="34" charset="0"/>
                <a:cs typeface="Calibri" panose="020F0502020204030204" pitchFamily="34" charset="0"/>
              </a:rPr>
              <a:t> as </a:t>
            </a:r>
            <a:r>
              <a:rPr lang="en-GB" sz="2000" b="1" u="sng" dirty="0" err="1">
                <a:latin typeface="Calibri" panose="020F0502020204030204" pitchFamily="34" charset="0"/>
                <a:cs typeface="Calibri" panose="020F0502020204030204" pitchFamily="34" charset="0"/>
              </a:rPr>
              <a:t>premissas</a:t>
            </a:r>
            <a:r>
              <a:rPr lang="en-GB" sz="2000" b="1" dirty="0">
                <a:latin typeface="Calibri" panose="020F0502020204030204" pitchFamily="34" charset="0"/>
                <a:cs typeface="Calibri" panose="020F0502020204030204" pitchFamily="34" charset="0"/>
              </a:rPr>
              <a:t> que </a:t>
            </a:r>
            <a:r>
              <a:rPr lang="en-GB" sz="2000" b="1" dirty="0" err="1">
                <a:latin typeface="Calibri" panose="020F0502020204030204" pitchFamily="34" charset="0"/>
                <a:cs typeface="Calibri" panose="020F0502020204030204" pitchFamily="34" charset="0"/>
              </a:rPr>
              <a:t>precisam</a:t>
            </a:r>
            <a:r>
              <a:rPr lang="en-GB" sz="2000" b="1" dirty="0">
                <a:latin typeface="Calibri" panose="020F0502020204030204" pitchFamily="34" charset="0"/>
                <a:cs typeface="Calibri" panose="020F0502020204030204" pitchFamily="34" charset="0"/>
              </a:rPr>
              <a:t> ser </a:t>
            </a:r>
            <a:r>
              <a:rPr lang="en-GB" sz="2000" b="1" dirty="0" err="1">
                <a:latin typeface="Calibri" panose="020F0502020204030204" pitchFamily="34" charset="0"/>
                <a:cs typeface="Calibri" panose="020F0502020204030204" pitchFamily="34" charset="0"/>
              </a:rPr>
              <a:t>contestadas</a:t>
            </a:r>
            <a:r>
              <a:rPr lang="en-GB" sz="2000" b="1" dirty="0">
                <a:latin typeface="Calibri" panose="020F0502020204030204" pitchFamily="34" charset="0"/>
                <a:cs typeface="Calibri" panose="020F0502020204030204" pitchFamily="34" charset="0"/>
              </a:rPr>
              <a:t> </a:t>
            </a:r>
            <a:r>
              <a:rPr lang="en-GB" sz="2000" b="1" dirty="0" err="1">
                <a:latin typeface="Calibri" panose="020F0502020204030204" pitchFamily="34" charset="0"/>
                <a:cs typeface="Calibri" panose="020F0502020204030204" pitchFamily="34" charset="0"/>
              </a:rPr>
              <a:t>em</a:t>
            </a:r>
            <a:r>
              <a:rPr lang="en-GB" sz="2000" b="1" dirty="0">
                <a:latin typeface="Calibri" panose="020F0502020204030204" pitchFamily="34" charset="0"/>
                <a:cs typeface="Calibri" panose="020F0502020204030204" pitchFamily="34" charset="0"/>
              </a:rPr>
              <a:t> </a:t>
            </a:r>
            <a:r>
              <a:rPr lang="en-GB" sz="2000" b="1" dirty="0" err="1">
                <a:latin typeface="Calibri" panose="020F0502020204030204" pitchFamily="34" charset="0"/>
                <a:cs typeface="Calibri" panose="020F0502020204030204" pitchFamily="34" charset="0"/>
              </a:rPr>
              <a:t>relação</a:t>
            </a:r>
            <a:r>
              <a:rPr lang="en-GB" sz="2000" b="1" dirty="0">
                <a:latin typeface="Calibri" panose="020F0502020204030204" pitchFamily="34" charset="0"/>
                <a:cs typeface="Calibri" panose="020F0502020204030204" pitchFamily="34" charset="0"/>
              </a:rPr>
              <a:t> </a:t>
            </a:r>
            <a:r>
              <a:rPr lang="en-GB" sz="2000" b="1" dirty="0" err="1">
                <a:latin typeface="Calibri" panose="020F0502020204030204" pitchFamily="34" charset="0"/>
                <a:cs typeface="Calibri" panose="020F0502020204030204" pitchFamily="34" charset="0"/>
              </a:rPr>
              <a:t>ao</a:t>
            </a:r>
            <a:r>
              <a:rPr lang="en-GB" sz="2000" b="1" dirty="0">
                <a:latin typeface="Calibri" panose="020F0502020204030204" pitchFamily="34" charset="0"/>
                <a:cs typeface="Calibri" panose="020F0502020204030204" pitchFamily="34" charset="0"/>
              </a:rPr>
              <a:t> </a:t>
            </a:r>
            <a:r>
              <a:rPr lang="en-GB" sz="2000" b="1" dirty="0" err="1">
                <a:latin typeface="Calibri" panose="020F0502020204030204" pitchFamily="34" charset="0"/>
                <a:cs typeface="Calibri" panose="020F0502020204030204" pitchFamily="34" charset="0"/>
              </a:rPr>
              <a:t>isolamento</a:t>
            </a:r>
            <a:r>
              <a:rPr lang="en-GB" sz="2000" b="1" dirty="0">
                <a:latin typeface="Calibri" panose="020F0502020204030204" pitchFamily="34" charset="0"/>
                <a:cs typeface="Calibri" panose="020F0502020204030204" pitchFamily="34" charset="0"/>
              </a:rPr>
              <a:t> e </a:t>
            </a:r>
            <a:r>
              <a:rPr lang="en-GB" sz="2000" b="1" dirty="0" err="1">
                <a:latin typeface="Calibri" panose="020F0502020204030204" pitchFamily="34" charset="0"/>
                <a:cs typeface="Calibri" panose="020F0502020204030204" pitchFamily="34" charset="0"/>
              </a:rPr>
              <a:t>contenção</a:t>
            </a:r>
            <a:r>
              <a:rPr lang="en-GB" sz="2000" b="1" dirty="0">
                <a:latin typeface="Calibri" panose="020F0502020204030204" pitchFamily="34" charset="0"/>
                <a:cs typeface="Calibri" panose="020F0502020204030204" pitchFamily="34" charset="0"/>
              </a:rPr>
              <a:t>??</a:t>
            </a:r>
            <a:endParaRPr sz="2000" b="1" dirty="0">
              <a:latin typeface="Calibri" panose="020F0502020204030204" pitchFamily="34" charset="0"/>
              <a:cs typeface="Calibri" panose="020F0502020204030204" pitchFamily="34" charset="0"/>
            </a:endParaRPr>
          </a:p>
          <a:p>
            <a:pPr marL="285750" lvl="0" indent="-285750" algn="just" rtl="0">
              <a:lnSpc>
                <a:spcPct val="100000"/>
              </a:lnSpc>
              <a:spcBef>
                <a:spcPts val="600"/>
              </a:spcBef>
              <a:spcAft>
                <a:spcPts val="0"/>
              </a:spcAft>
              <a:buSzPts val="2200"/>
              <a:buChar char="•"/>
            </a:pPr>
            <a:r>
              <a:rPr lang="en-GB" sz="2000" b="1" dirty="0" err="1">
                <a:latin typeface="Calibri" panose="020F0502020204030204" pitchFamily="34" charset="0"/>
                <a:cs typeface="Calibri" panose="020F0502020204030204" pitchFamily="34" charset="0"/>
              </a:rPr>
              <a:t>Suposição</a:t>
            </a:r>
            <a:r>
              <a:rPr lang="en-GB" sz="2000" b="1" dirty="0">
                <a:latin typeface="Calibri" panose="020F0502020204030204" pitchFamily="34" charset="0"/>
                <a:cs typeface="Calibri" panose="020F0502020204030204" pitchFamily="34" charset="0"/>
              </a:rPr>
              <a:t> 1: O </a:t>
            </a:r>
            <a:r>
              <a:rPr lang="en-GB" sz="2000" b="1" dirty="0" err="1">
                <a:latin typeface="Calibri" panose="020F0502020204030204" pitchFamily="34" charset="0"/>
                <a:cs typeface="Calibri" panose="020F0502020204030204" pitchFamily="34" charset="0"/>
              </a:rPr>
              <a:t>isolamento</a:t>
            </a:r>
            <a:r>
              <a:rPr lang="en-GB" sz="2000" b="1" dirty="0">
                <a:latin typeface="Calibri" panose="020F0502020204030204" pitchFamily="34" charset="0"/>
                <a:cs typeface="Calibri" panose="020F0502020204030204" pitchFamily="34" charset="0"/>
              </a:rPr>
              <a:t> e a </a:t>
            </a:r>
            <a:r>
              <a:rPr lang="en-GB" sz="2000" b="1" dirty="0" err="1">
                <a:latin typeface="Calibri" panose="020F0502020204030204" pitchFamily="34" charset="0"/>
                <a:cs typeface="Calibri" panose="020F0502020204030204" pitchFamily="34" charset="0"/>
              </a:rPr>
              <a:t>contenção</a:t>
            </a:r>
            <a:r>
              <a:rPr lang="en-GB" sz="2000" b="1" dirty="0">
                <a:latin typeface="Calibri" panose="020F0502020204030204" pitchFamily="34" charset="0"/>
                <a:cs typeface="Calibri" panose="020F0502020204030204" pitchFamily="34" charset="0"/>
              </a:rPr>
              <a:t> </a:t>
            </a:r>
            <a:r>
              <a:rPr lang="en-GB" sz="2000" b="1" dirty="0" err="1">
                <a:latin typeface="Calibri" panose="020F0502020204030204" pitchFamily="34" charset="0"/>
                <a:cs typeface="Calibri" panose="020F0502020204030204" pitchFamily="34" charset="0"/>
              </a:rPr>
              <a:t>podem</a:t>
            </a:r>
            <a:r>
              <a:rPr lang="en-GB" sz="2000" b="1" dirty="0">
                <a:latin typeface="Calibri" panose="020F0502020204030204" pitchFamily="34" charset="0"/>
                <a:cs typeface="Calibri" panose="020F0502020204030204" pitchFamily="34" charset="0"/>
              </a:rPr>
              <a:t> ser </a:t>
            </a:r>
            <a:r>
              <a:rPr lang="en-GB" sz="2000" b="1" dirty="0" err="1">
                <a:latin typeface="Calibri" panose="020F0502020204030204" pitchFamily="34" charset="0"/>
                <a:cs typeface="Calibri" panose="020F0502020204030204" pitchFamily="34" charset="0"/>
              </a:rPr>
              <a:t>usados</a:t>
            </a:r>
            <a:r>
              <a:rPr lang="en-GB" sz="2000" b="1" dirty="0">
                <a:latin typeface="Calibri" panose="020F0502020204030204" pitchFamily="34" charset="0"/>
                <a:cs typeface="Calibri" panose="020F0502020204030204" pitchFamily="34" charset="0"/>
              </a:rPr>
              <a:t> para o </a:t>
            </a:r>
            <a:r>
              <a:rPr lang="en-GB" sz="2000" b="1" dirty="0" err="1">
                <a:latin typeface="Calibri" panose="020F0502020204030204" pitchFamily="34" charset="0"/>
                <a:cs typeface="Calibri" panose="020F0502020204030204" pitchFamily="34" charset="0"/>
              </a:rPr>
              <a:t>benefício</a:t>
            </a:r>
            <a:r>
              <a:rPr lang="en-GB" sz="2000" b="1" dirty="0">
                <a:latin typeface="Calibri" panose="020F0502020204030204" pitchFamily="34" charset="0"/>
                <a:cs typeface="Calibri" panose="020F0502020204030204" pitchFamily="34" charset="0"/>
              </a:rPr>
              <a:t> </a:t>
            </a:r>
            <a:r>
              <a:rPr lang="en-GB" sz="2000" b="1" dirty="0" err="1">
                <a:latin typeface="Calibri" panose="020F0502020204030204" pitchFamily="34" charset="0"/>
                <a:cs typeface="Calibri" panose="020F0502020204030204" pitchFamily="34" charset="0"/>
              </a:rPr>
              <a:t>terapêutico</a:t>
            </a:r>
            <a:r>
              <a:rPr lang="en-GB" sz="2000" b="1" dirty="0">
                <a:latin typeface="Calibri" panose="020F0502020204030204" pitchFamily="34" charset="0"/>
                <a:cs typeface="Calibri" panose="020F0502020204030204" pitchFamily="34" charset="0"/>
              </a:rPr>
              <a:t> das pessoas que </a:t>
            </a:r>
            <a:r>
              <a:rPr lang="en-GB" sz="2000" b="1" dirty="0" err="1">
                <a:latin typeface="Calibri" panose="020F0502020204030204" pitchFamily="34" charset="0"/>
                <a:cs typeface="Calibri" panose="020F0502020204030204" pitchFamily="34" charset="0"/>
              </a:rPr>
              <a:t>utilizam</a:t>
            </a:r>
            <a:r>
              <a:rPr lang="en-GB" sz="2000" b="1" dirty="0">
                <a:latin typeface="Calibri" panose="020F0502020204030204" pitchFamily="34" charset="0"/>
                <a:cs typeface="Calibri" panose="020F0502020204030204" pitchFamily="34" charset="0"/>
              </a:rPr>
              <a:t> </a:t>
            </a:r>
            <a:r>
              <a:rPr lang="en-GB" sz="2000" b="1" dirty="0" err="1">
                <a:latin typeface="Calibri" panose="020F0502020204030204" pitchFamily="34" charset="0"/>
                <a:cs typeface="Calibri" panose="020F0502020204030204" pitchFamily="34" charset="0"/>
              </a:rPr>
              <a:t>serviços</a:t>
            </a:r>
            <a:r>
              <a:rPr lang="en-GB" sz="2000" b="1" dirty="0">
                <a:latin typeface="Calibri" panose="020F0502020204030204" pitchFamily="34" charset="0"/>
                <a:cs typeface="Calibri" panose="020F0502020204030204" pitchFamily="34" charset="0"/>
              </a:rPr>
              <a:t> de saúde mental e sociais. </a:t>
            </a:r>
            <a:endParaRPr sz="2000" b="1" dirty="0">
              <a:latin typeface="Calibri" panose="020F0502020204030204" pitchFamily="34" charset="0"/>
              <a:cs typeface="Calibri" panose="020F0502020204030204" pitchFamily="34" charset="0"/>
            </a:endParaRPr>
          </a:p>
          <a:p>
            <a:pPr marL="631825" lvl="2" indent="-285750" algn="just" rtl="0">
              <a:lnSpc>
                <a:spcPct val="100000"/>
              </a:lnSpc>
              <a:spcBef>
                <a:spcPts val="600"/>
              </a:spcBef>
              <a:spcAft>
                <a:spcPts val="0"/>
              </a:spcAft>
              <a:buSzPts val="2200"/>
              <a:buChar char="•"/>
            </a:pPr>
            <a:r>
              <a:rPr lang="en-GB" dirty="0" err="1">
                <a:latin typeface="Calibri" panose="020F0502020204030204" pitchFamily="34" charset="0"/>
                <a:cs typeface="Calibri" panose="020F0502020204030204" pitchFamily="34" charset="0"/>
              </a:rPr>
              <a:t>Nenhuma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pesquisa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baseada</a:t>
            </a:r>
            <a:r>
              <a:rPr lang="en-GB" dirty="0">
                <a:latin typeface="Calibri" panose="020F0502020204030204" pitchFamily="34" charset="0"/>
                <a:cs typeface="Calibri" panose="020F0502020204030204" pitchFamily="34" charset="0"/>
              </a:rPr>
              <a:t> em </a:t>
            </a:r>
            <a:r>
              <a:rPr lang="en-GB" dirty="0" err="1">
                <a:latin typeface="Calibri" panose="020F0502020204030204" pitchFamily="34" charset="0"/>
                <a:cs typeface="Calibri" panose="020F0502020204030204" pitchFamily="34" charset="0"/>
              </a:rPr>
              <a:t>evidências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apoia</a:t>
            </a:r>
            <a:r>
              <a:rPr lang="en-GB" dirty="0">
                <a:latin typeface="Calibri" panose="020F0502020204030204" pitchFamily="34" charset="0"/>
                <a:cs typeface="Calibri" panose="020F0502020204030204" pitchFamily="34" charset="0"/>
              </a:rPr>
              <a:t> a </a:t>
            </a:r>
            <a:r>
              <a:rPr lang="en-GB" dirty="0" err="1">
                <a:latin typeface="Calibri" panose="020F0502020204030204" pitchFamily="34" charset="0"/>
                <a:cs typeface="Calibri" panose="020F0502020204030204" pitchFamily="34" charset="0"/>
              </a:rPr>
              <a:t>ideia</a:t>
            </a:r>
            <a:r>
              <a:rPr lang="en-GB" dirty="0">
                <a:latin typeface="Calibri" panose="020F0502020204030204" pitchFamily="34" charset="0"/>
                <a:cs typeface="Calibri" panose="020F0502020204030204" pitchFamily="34" charset="0"/>
              </a:rPr>
              <a:t> de que o </a:t>
            </a:r>
            <a:r>
              <a:rPr lang="en-GB" dirty="0" err="1">
                <a:latin typeface="Calibri" panose="020F0502020204030204" pitchFamily="34" charset="0"/>
                <a:cs typeface="Calibri" panose="020F0502020204030204" pitchFamily="34" charset="0"/>
              </a:rPr>
              <a:t>isolamento</a:t>
            </a:r>
            <a:r>
              <a:rPr lang="en-GB" dirty="0">
                <a:latin typeface="Calibri" panose="020F0502020204030204" pitchFamily="34" charset="0"/>
                <a:cs typeface="Calibri" panose="020F0502020204030204" pitchFamily="34" charset="0"/>
              </a:rPr>
              <a:t> ou a </a:t>
            </a:r>
            <a:r>
              <a:rPr lang="en-GB" dirty="0" err="1">
                <a:latin typeface="Calibri" panose="020F0502020204030204" pitchFamily="34" charset="0"/>
                <a:cs typeface="Calibri" panose="020F0502020204030204" pitchFamily="34" charset="0"/>
              </a:rPr>
              <a:t>contenção</a:t>
            </a:r>
            <a:r>
              <a:rPr lang="en-GB" dirty="0">
                <a:latin typeface="Calibri" panose="020F0502020204030204" pitchFamily="34" charset="0"/>
                <a:cs typeface="Calibri" panose="020F0502020204030204" pitchFamily="34" charset="0"/>
              </a:rPr>
              <a:t> são </a:t>
            </a:r>
            <a:r>
              <a:rPr lang="en-GB" dirty="0" err="1">
                <a:latin typeface="Calibri" panose="020F0502020204030204" pitchFamily="34" charset="0"/>
                <a:cs typeface="Calibri" panose="020F0502020204030204" pitchFamily="34" charset="0"/>
              </a:rPr>
              <a:t>terapêuticos</a:t>
            </a:r>
            <a:r>
              <a:rPr lang="en-GB"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631825" lvl="2" indent="-285750" algn="just" rtl="0">
              <a:lnSpc>
                <a:spcPct val="100000"/>
              </a:lnSpc>
              <a:spcBef>
                <a:spcPts val="600"/>
              </a:spcBef>
              <a:spcAft>
                <a:spcPts val="0"/>
              </a:spcAft>
              <a:buSzPts val="2200"/>
              <a:buChar char="•"/>
            </a:pPr>
            <a:r>
              <a:rPr lang="en-GB" dirty="0">
                <a:latin typeface="Calibri" panose="020F0502020204030204" pitchFamily="34" charset="0"/>
                <a:cs typeface="Calibri" panose="020F0502020204030204" pitchFamily="34" charset="0"/>
              </a:rPr>
              <a:t>As </a:t>
            </a:r>
            <a:r>
              <a:rPr lang="en-GB" dirty="0" err="1">
                <a:latin typeface="Calibri" panose="020F0502020204030204" pitchFamily="34" charset="0"/>
                <a:cs typeface="Calibri" panose="020F0502020204030204" pitchFamily="34" charset="0"/>
              </a:rPr>
              <a:t>evidências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apontam</a:t>
            </a:r>
            <a:r>
              <a:rPr lang="en-GB" dirty="0">
                <a:latin typeface="Calibri" panose="020F0502020204030204" pitchFamily="34" charset="0"/>
                <a:cs typeface="Calibri" panose="020F0502020204030204" pitchFamily="34" charset="0"/>
              </a:rPr>
              <a:t> que essas </a:t>
            </a:r>
            <a:r>
              <a:rPr lang="en-GB" dirty="0" err="1">
                <a:latin typeface="Calibri" panose="020F0502020204030204" pitchFamily="34" charset="0"/>
                <a:cs typeface="Calibri" panose="020F0502020204030204" pitchFamily="34" charset="0"/>
              </a:rPr>
              <a:t>práticas</a:t>
            </a:r>
            <a:r>
              <a:rPr lang="en-GB" dirty="0">
                <a:latin typeface="Calibri" panose="020F0502020204030204" pitchFamily="34" charset="0"/>
                <a:cs typeface="Calibri" panose="020F0502020204030204" pitchFamily="34" charset="0"/>
              </a:rPr>
              <a:t> são </a:t>
            </a:r>
            <a:r>
              <a:rPr lang="en-GB" dirty="0" err="1">
                <a:latin typeface="Calibri" panose="020F0502020204030204" pitchFamily="34" charset="0"/>
                <a:cs typeface="Calibri" panose="020F0502020204030204" pitchFamily="34" charset="0"/>
              </a:rPr>
              <a:t>prejudiciais</a:t>
            </a:r>
            <a:r>
              <a:rPr lang="en-GB" dirty="0">
                <a:latin typeface="Calibri" panose="020F0502020204030204" pitchFamily="34" charset="0"/>
                <a:cs typeface="Calibri" panose="020F0502020204030204" pitchFamily="34" charset="0"/>
              </a:rPr>
              <a:t> ao </a:t>
            </a:r>
            <a:r>
              <a:rPr lang="en-GB" dirty="0" err="1">
                <a:latin typeface="Calibri" panose="020F0502020204030204" pitchFamily="34" charset="0"/>
                <a:cs typeface="Calibri" panose="020F0502020204030204" pitchFamily="34" charset="0"/>
              </a:rPr>
              <a:t>bem-estar</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físico</a:t>
            </a:r>
            <a:r>
              <a:rPr lang="en-GB" dirty="0">
                <a:latin typeface="Calibri" panose="020F0502020204030204" pitchFamily="34" charset="0"/>
                <a:cs typeface="Calibri" panose="020F0502020204030204" pitchFamily="34" charset="0"/>
              </a:rPr>
              <a:t> e mental da pessoa.</a:t>
            </a:r>
            <a:endParaRPr dirty="0">
              <a:latin typeface="Calibri" panose="020F0502020204030204" pitchFamily="34" charset="0"/>
              <a:cs typeface="Calibri" panose="020F0502020204030204" pitchFamily="34" charset="0"/>
            </a:endParaRPr>
          </a:p>
          <a:p>
            <a:pPr marL="285750" lvl="0" indent="-146050" algn="l" rtl="0">
              <a:lnSpc>
                <a:spcPct val="100000"/>
              </a:lnSpc>
              <a:spcBef>
                <a:spcPts val="1200"/>
              </a:spcBef>
              <a:spcAft>
                <a:spcPts val="0"/>
              </a:spcAft>
              <a:buSzPts val="2200"/>
              <a:buNone/>
            </a:pPr>
            <a:endParaRPr dirty="0"/>
          </a:p>
        </p:txBody>
      </p:sp>
      <p:sp>
        <p:nvSpPr>
          <p:cNvPr id="514" name="Google Shape;514;p59"/>
          <p:cNvSpPr txBox="1">
            <a:spLocks noGrp="1"/>
          </p:cNvSpPr>
          <p:nvPr>
            <p:ph type="title"/>
          </p:nvPr>
        </p:nvSpPr>
        <p:spPr>
          <a:xfrm>
            <a:off x="417754" y="506412"/>
            <a:ext cx="11265451" cy="432000"/>
          </a:xfrm>
          <a:prstGeom prst="rect">
            <a:avLst/>
          </a:prstGeom>
          <a:noFill/>
          <a:ln>
            <a:noFill/>
          </a:ln>
        </p:spPr>
        <p:txBody>
          <a:bodyPr spcFirstLastPara="1" wrap="square" lIns="91425" tIns="45700" rIns="91425" bIns="45700" anchor="t" anchorCtr="0">
            <a:noAutofit/>
          </a:bodyPr>
          <a:lstStyle/>
          <a:p>
            <a:pPr algn="ctr"/>
            <a:r>
              <a:rPr lang="en-GB" dirty="0" err="1"/>
              <a:t>Apresentação</a:t>
            </a:r>
            <a:r>
              <a:rPr lang="en-GB" dirty="0"/>
              <a:t>: </a:t>
            </a:r>
            <a:r>
              <a:rPr lang="pt-BR" dirty="0"/>
              <a:t>Suposições desafiadoras sobre isolamento e contenção </a:t>
            </a:r>
            <a:r>
              <a:rPr lang="en-GB" dirty="0"/>
              <a:t>- 1</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a:spLocks noGrp="1"/>
          </p:cNvSpPr>
          <p:nvPr>
            <p:ph type="body" idx="1"/>
          </p:nvPr>
        </p:nvSpPr>
        <p:spPr>
          <a:xfrm>
            <a:off x="508800" y="1538389"/>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No final do </a:t>
            </a:r>
            <a:r>
              <a:rPr lang="en-GB" dirty="0" err="1"/>
              <a:t>treinamento</a:t>
            </a:r>
            <a:r>
              <a:rPr lang="en-GB" dirty="0"/>
              <a:t>, </a:t>
            </a:r>
            <a:r>
              <a:rPr lang="en-GB" dirty="0" err="1"/>
              <a:t>os</a:t>
            </a:r>
            <a:r>
              <a:rPr lang="en-GB" dirty="0"/>
              <a:t> participantes </a:t>
            </a:r>
            <a:r>
              <a:rPr lang="en-GB" dirty="0" err="1"/>
              <a:t>serão</a:t>
            </a:r>
            <a:r>
              <a:rPr lang="en-GB" dirty="0"/>
              <a:t> </a:t>
            </a:r>
            <a:r>
              <a:rPr lang="en-GB" dirty="0" err="1"/>
              <a:t>capazes</a:t>
            </a:r>
            <a:r>
              <a:rPr lang="en-GB" dirty="0"/>
              <a:t> de:</a:t>
            </a:r>
            <a:endParaRPr dirty="0"/>
          </a:p>
        </p:txBody>
      </p:sp>
      <p:sp>
        <p:nvSpPr>
          <p:cNvPr id="116" name="Google Shape;116;p6"/>
          <p:cNvSpPr txBox="1">
            <a:spLocks noGrp="1"/>
          </p:cNvSpPr>
          <p:nvPr>
            <p:ph type="body" idx="2"/>
          </p:nvPr>
        </p:nvSpPr>
        <p:spPr>
          <a:xfrm>
            <a:off x="735795" y="2073817"/>
            <a:ext cx="11174412" cy="3681298"/>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definir</a:t>
            </a:r>
            <a:r>
              <a:rPr lang="en-GB" sz="2000" dirty="0"/>
              <a:t> </a:t>
            </a:r>
            <a:r>
              <a:rPr lang="en-GB" sz="2000" dirty="0" err="1"/>
              <a:t>práticas</a:t>
            </a:r>
            <a:r>
              <a:rPr lang="en-GB" sz="2000" dirty="0"/>
              <a:t> </a:t>
            </a:r>
            <a:r>
              <a:rPr lang="en-GB" sz="2000" dirty="0" err="1"/>
              <a:t>nos</a:t>
            </a:r>
            <a:r>
              <a:rPr lang="en-GB" sz="2000" dirty="0"/>
              <a:t> </a:t>
            </a:r>
            <a:r>
              <a:rPr lang="en-GB" sz="2000" dirty="0" err="1"/>
              <a:t>serviços</a:t>
            </a:r>
            <a:r>
              <a:rPr lang="en-GB" sz="2000" dirty="0"/>
              <a:t> de saúde que </a:t>
            </a:r>
            <a:r>
              <a:rPr lang="en-GB" sz="2000" dirty="0" err="1"/>
              <a:t>constituem</a:t>
            </a:r>
            <a:r>
              <a:rPr lang="en-GB" sz="2000" dirty="0"/>
              <a:t> </a:t>
            </a:r>
            <a:r>
              <a:rPr lang="en-GB" sz="2000" dirty="0" err="1"/>
              <a:t>isolamento</a:t>
            </a:r>
            <a:r>
              <a:rPr lang="en-GB" sz="2000" dirty="0"/>
              <a:t> e </a:t>
            </a:r>
            <a:r>
              <a:rPr lang="en-GB" sz="2000" dirty="0" err="1"/>
              <a:t>contenção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discutir</a:t>
            </a:r>
            <a:r>
              <a:rPr lang="en-GB" sz="2000" dirty="0"/>
              <a:t> o </a:t>
            </a:r>
            <a:r>
              <a:rPr lang="en-GB" sz="2000" dirty="0" err="1"/>
              <a:t>impacto</a:t>
            </a:r>
            <a:r>
              <a:rPr lang="en-GB" sz="2000" dirty="0"/>
              <a:t> </a:t>
            </a:r>
            <a:r>
              <a:rPr lang="en-GB" sz="2000" dirty="0" err="1"/>
              <a:t>físico</a:t>
            </a:r>
            <a:r>
              <a:rPr lang="en-GB" sz="2000" dirty="0"/>
              <a:t> e </a:t>
            </a:r>
            <a:r>
              <a:rPr lang="en-GB" sz="2000" dirty="0" err="1"/>
              <a:t>psicológico</a:t>
            </a:r>
            <a:r>
              <a:rPr lang="en-GB" sz="2000" dirty="0"/>
              <a:t> do </a:t>
            </a:r>
            <a:r>
              <a:rPr lang="en-GB" sz="2000" dirty="0" err="1"/>
              <a:t>isolamento</a:t>
            </a:r>
            <a:r>
              <a:rPr lang="en-GB" sz="2000" dirty="0"/>
              <a:t> e da </a:t>
            </a:r>
            <a:r>
              <a:rPr lang="en-GB" sz="2000" dirty="0" err="1"/>
              <a:t>contenção</a:t>
            </a:r>
            <a:r>
              <a:rPr lang="en-GB" sz="2000" dirty="0"/>
              <a:t> </a:t>
            </a:r>
            <a:r>
              <a:rPr lang="en-GB" sz="2000" dirty="0" err="1"/>
              <a:t>nas</a:t>
            </a:r>
            <a:r>
              <a:rPr lang="en-GB" sz="2000" dirty="0"/>
              <a:t> pessoas que </a:t>
            </a:r>
            <a:r>
              <a:rPr lang="en-GB" sz="2000" dirty="0" err="1"/>
              <a:t>utilizam</a:t>
            </a:r>
            <a:r>
              <a:rPr lang="en-GB" sz="2000" dirty="0"/>
              <a:t> </a:t>
            </a:r>
            <a:r>
              <a:rPr lang="en-GB" sz="2000" dirty="0" err="1"/>
              <a:t>os</a:t>
            </a:r>
            <a:r>
              <a:rPr lang="en-GB" sz="2000" dirty="0"/>
              <a:t> </a:t>
            </a:r>
            <a:r>
              <a:rPr lang="en-GB" sz="2000" dirty="0" err="1"/>
              <a:t>serviços</a:t>
            </a:r>
            <a:r>
              <a:rPr lang="en-GB" sz="2000" dirty="0"/>
              <a:t> e </a:t>
            </a:r>
            <a:r>
              <a:rPr lang="en-GB" sz="2000" dirty="0" err="1"/>
              <a:t>nos</a:t>
            </a:r>
            <a:r>
              <a:rPr lang="en-GB" sz="2000" dirty="0"/>
              <a:t> </a:t>
            </a:r>
            <a:r>
              <a:rPr lang="en-GB" sz="2000" dirty="0" err="1"/>
              <a:t>profissionais</a:t>
            </a:r>
            <a:r>
              <a:rPr lang="en-GB" sz="2000" dirty="0"/>
              <a:t> de saúde mental e </a:t>
            </a:r>
            <a:r>
              <a:rPr lang="en-GB" sz="2000" dirty="0" err="1"/>
              <a:t>serviços</a:t>
            </a:r>
            <a:r>
              <a:rPr lang="en-GB" sz="2000" dirty="0"/>
              <a:t> sociais;</a:t>
            </a:r>
            <a:endParaRPr sz="2000" dirty="0"/>
          </a:p>
          <a:p>
            <a:pPr marL="285750" lvl="0" indent="-285750" algn="just" rtl="0">
              <a:lnSpc>
                <a:spcPct val="100000"/>
              </a:lnSpc>
              <a:spcBef>
                <a:spcPts val="600"/>
              </a:spcBef>
              <a:spcAft>
                <a:spcPts val="0"/>
              </a:spcAft>
              <a:buSzPts val="2200"/>
              <a:buChar char="•"/>
            </a:pPr>
            <a:r>
              <a:rPr lang="en-GB" sz="2000" dirty="0" err="1"/>
              <a:t>compreender</a:t>
            </a:r>
            <a:r>
              <a:rPr lang="en-GB" sz="2000" dirty="0"/>
              <a:t> como o </a:t>
            </a:r>
            <a:r>
              <a:rPr lang="en-GB" sz="2000" dirty="0" err="1"/>
              <a:t>isolamento</a:t>
            </a:r>
            <a:r>
              <a:rPr lang="en-GB" sz="2000" dirty="0"/>
              <a:t> e a </a:t>
            </a:r>
            <a:r>
              <a:rPr lang="en-GB" sz="2000" dirty="0" err="1"/>
              <a:t>contenção</a:t>
            </a:r>
            <a:r>
              <a:rPr lang="en-GB" sz="2000" dirty="0"/>
              <a:t> </a:t>
            </a:r>
            <a:r>
              <a:rPr lang="en-GB" sz="2000" dirty="0" err="1"/>
              <a:t>violam</a:t>
            </a:r>
            <a:r>
              <a:rPr lang="en-GB" sz="2000" dirty="0"/>
              <a:t> </a:t>
            </a:r>
            <a:r>
              <a:rPr lang="en-GB" sz="2000" dirty="0" err="1"/>
              <a:t>os</a:t>
            </a:r>
            <a:r>
              <a:rPr lang="en-GB" sz="2000" dirty="0"/>
              <a:t> </a:t>
            </a:r>
            <a:r>
              <a:rPr lang="en-GB" sz="2000" dirty="0" err="1"/>
              <a:t>direitos</a:t>
            </a:r>
            <a:r>
              <a:rPr lang="en-GB" sz="2000" dirty="0"/>
              <a:t> </a:t>
            </a:r>
            <a:r>
              <a:rPr lang="en-GB" sz="2000" dirty="0" err="1"/>
              <a:t>humanos</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err="1"/>
              <a:t>compreender</a:t>
            </a:r>
            <a:r>
              <a:rPr lang="en-GB" sz="2000" dirty="0"/>
              <a:t> e </a:t>
            </a:r>
            <a:r>
              <a:rPr lang="en-GB" sz="2000" dirty="0" err="1"/>
              <a:t>questionar</a:t>
            </a:r>
            <a:r>
              <a:rPr lang="en-GB" sz="2000" dirty="0"/>
              <a:t> as </a:t>
            </a:r>
            <a:r>
              <a:rPr lang="en-GB" sz="2000" dirty="0" err="1"/>
              <a:t>razões</a:t>
            </a:r>
            <a:r>
              <a:rPr lang="en-GB" sz="2000" dirty="0"/>
              <a:t> por </a:t>
            </a:r>
            <a:r>
              <a:rPr lang="en-GB" sz="2000" dirty="0" err="1"/>
              <a:t>trás</a:t>
            </a:r>
            <a:r>
              <a:rPr lang="en-GB" sz="2000" dirty="0"/>
              <a:t> do </a:t>
            </a:r>
            <a:r>
              <a:rPr lang="en-GB" sz="2000" dirty="0" err="1"/>
              <a:t>uso</a:t>
            </a:r>
            <a:r>
              <a:rPr lang="en-GB" sz="2000" dirty="0"/>
              <a:t> do </a:t>
            </a:r>
            <a:r>
              <a:rPr lang="en-GB" sz="2000" dirty="0" err="1"/>
              <a:t>isolamento</a:t>
            </a:r>
            <a:r>
              <a:rPr lang="en-GB" sz="2000" dirty="0"/>
              <a:t> e da </a:t>
            </a:r>
            <a:r>
              <a:rPr lang="en-GB" sz="2000" dirty="0" err="1"/>
              <a:t>contenção</a:t>
            </a:r>
            <a:r>
              <a:rPr lang="en-GB" sz="2000" dirty="0"/>
              <a:t> </a:t>
            </a:r>
            <a:r>
              <a:rPr lang="en-GB" sz="2000" dirty="0" err="1"/>
              <a:t>nos</a:t>
            </a:r>
            <a:r>
              <a:rPr lang="en-GB" sz="2000" dirty="0"/>
              <a:t> </a:t>
            </a:r>
            <a:r>
              <a:rPr lang="en-GB" sz="2000" dirty="0" err="1"/>
              <a:t>serviços</a:t>
            </a:r>
            <a:r>
              <a:rPr lang="en-GB" sz="2000" dirty="0"/>
              <a:t> de saúde mental e sociais;</a:t>
            </a:r>
            <a:endParaRPr sz="2000" dirty="0"/>
          </a:p>
          <a:p>
            <a:pPr marL="285750" lvl="0" indent="-285750" algn="just" rtl="0">
              <a:lnSpc>
                <a:spcPct val="100000"/>
              </a:lnSpc>
              <a:spcBef>
                <a:spcPts val="600"/>
              </a:spcBef>
              <a:spcAft>
                <a:spcPts val="0"/>
              </a:spcAft>
              <a:buSzPts val="2200"/>
              <a:buChar char="•"/>
            </a:pPr>
            <a:r>
              <a:rPr lang="en-GB" sz="2000" dirty="0" err="1"/>
              <a:t>desenvolver</a:t>
            </a:r>
            <a:r>
              <a:rPr lang="en-GB" sz="2000" dirty="0"/>
              <a:t> </a:t>
            </a:r>
            <a:r>
              <a:rPr lang="en-GB" sz="2000" dirty="0" err="1"/>
              <a:t>conhecimentos</a:t>
            </a:r>
            <a:r>
              <a:rPr lang="en-GB" sz="2000" dirty="0"/>
              <a:t> e </a:t>
            </a:r>
            <a:r>
              <a:rPr lang="en-GB" sz="2000" dirty="0" err="1"/>
              <a:t>competências</a:t>
            </a:r>
            <a:r>
              <a:rPr lang="en-GB" sz="2000" dirty="0"/>
              <a:t> sobre as diferentes </a:t>
            </a:r>
            <a:r>
              <a:rPr lang="en-GB" sz="2000" dirty="0" err="1"/>
              <a:t>estratégias</a:t>
            </a:r>
            <a:r>
              <a:rPr lang="en-GB" sz="2000" dirty="0"/>
              <a:t> que </a:t>
            </a:r>
            <a:r>
              <a:rPr lang="en-GB" sz="2000" dirty="0" err="1"/>
              <a:t>podem</a:t>
            </a:r>
            <a:r>
              <a:rPr lang="en-GB" sz="2000" dirty="0"/>
              <a:t> ser </a:t>
            </a:r>
            <a:r>
              <a:rPr lang="en-GB" sz="2000" dirty="0" err="1"/>
              <a:t>implementadas</a:t>
            </a:r>
            <a:r>
              <a:rPr lang="en-GB" sz="2000" dirty="0"/>
              <a:t> </a:t>
            </a:r>
            <a:r>
              <a:rPr lang="en-GB" sz="2000" dirty="0" err="1"/>
              <a:t>nos</a:t>
            </a:r>
            <a:r>
              <a:rPr lang="en-GB" sz="2000" dirty="0"/>
              <a:t> </a:t>
            </a:r>
            <a:r>
              <a:rPr lang="en-GB" sz="2000" dirty="0" err="1"/>
              <a:t>serviços</a:t>
            </a:r>
            <a:r>
              <a:rPr lang="en-GB" sz="2000" dirty="0"/>
              <a:t> de saúde mental e sociais, a </a:t>
            </a:r>
            <a:r>
              <a:rPr lang="en-GB" sz="2000" dirty="0" err="1"/>
              <a:t>fim</a:t>
            </a:r>
            <a:r>
              <a:rPr lang="en-GB" sz="2000" dirty="0"/>
              <a:t> de </a:t>
            </a:r>
            <a:r>
              <a:rPr lang="en-GB" sz="2000" dirty="0" err="1"/>
              <a:t>pôr</a:t>
            </a:r>
            <a:r>
              <a:rPr lang="en-GB" sz="2000" dirty="0"/>
              <a:t> </a:t>
            </a:r>
            <a:r>
              <a:rPr lang="en-GB" sz="2000" dirty="0" err="1"/>
              <a:t>termo</a:t>
            </a:r>
            <a:r>
              <a:rPr lang="en-GB" sz="2000" dirty="0"/>
              <a:t> ao </a:t>
            </a:r>
            <a:r>
              <a:rPr lang="en-GB" sz="2000" dirty="0" err="1"/>
              <a:t>isolamento</a:t>
            </a:r>
            <a:r>
              <a:rPr lang="en-GB" sz="2000" dirty="0"/>
              <a:t> e à </a:t>
            </a:r>
            <a:r>
              <a:rPr lang="en-GB" sz="2000" dirty="0" err="1"/>
              <a:t>contenção</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117" name="Google Shape;117;p6"/>
          <p:cNvSpPr txBox="1">
            <a:spLocks noGrp="1"/>
          </p:cNvSpPr>
          <p:nvPr>
            <p:ph type="title"/>
          </p:nvPr>
        </p:nvSpPr>
        <p:spPr>
          <a:xfrm>
            <a:off x="417755" y="506412"/>
            <a:ext cx="114924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O que </a:t>
            </a:r>
            <a:r>
              <a:rPr lang="en-GB" dirty="0" err="1"/>
              <a:t>pretendemos</a:t>
            </a:r>
            <a:r>
              <a:rPr lang="en-GB" dirty="0"/>
              <a:t> </a:t>
            </a:r>
            <a:r>
              <a:rPr lang="en-GB" dirty="0" err="1"/>
              <a:t>alcançar</a:t>
            </a:r>
            <a:r>
              <a:rPr lang="en-GB" dirty="0"/>
              <a:t> </a:t>
            </a:r>
            <a:r>
              <a:rPr lang="en-GB" dirty="0" err="1"/>
              <a:t>durante</a:t>
            </a:r>
            <a:r>
              <a:rPr lang="en-GB" dirty="0"/>
              <a:t> </a:t>
            </a:r>
            <a:r>
              <a:rPr lang="en-GB" dirty="0" err="1"/>
              <a:t>este</a:t>
            </a:r>
            <a:r>
              <a:rPr lang="en-GB" dirty="0"/>
              <a:t> </a:t>
            </a:r>
            <a:r>
              <a:rPr lang="en-GB" dirty="0" err="1"/>
              <a:t>módulo</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0"/>
          <p:cNvSpPr txBox="1">
            <a:spLocks noGrp="1"/>
          </p:cNvSpPr>
          <p:nvPr>
            <p:ph type="body" idx="2"/>
          </p:nvPr>
        </p:nvSpPr>
        <p:spPr>
          <a:xfrm>
            <a:off x="508794" y="2164331"/>
            <a:ext cx="11174412" cy="2766898"/>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b="1" dirty="0" err="1"/>
              <a:t>Suposição</a:t>
            </a:r>
            <a:r>
              <a:rPr lang="en-GB" sz="2000" b="1" dirty="0"/>
              <a:t> 2: O </a:t>
            </a:r>
            <a:r>
              <a:rPr lang="en-GB" sz="2000" b="1" dirty="0" err="1"/>
              <a:t>isolamento</a:t>
            </a:r>
            <a:r>
              <a:rPr lang="en-GB" sz="2000" b="1" dirty="0"/>
              <a:t> e as </a:t>
            </a:r>
            <a:r>
              <a:rPr lang="en-GB" sz="2000" b="1" dirty="0" err="1"/>
              <a:t>contenções</a:t>
            </a:r>
            <a:r>
              <a:rPr lang="en-GB" sz="2000" b="1" dirty="0"/>
              <a:t> </a:t>
            </a:r>
            <a:r>
              <a:rPr lang="en-GB" sz="2000" b="1" dirty="0" err="1"/>
              <a:t>mantêm</a:t>
            </a:r>
            <a:r>
              <a:rPr lang="en-GB" sz="2000" b="1" dirty="0"/>
              <a:t> as pessoas </a:t>
            </a:r>
            <a:r>
              <a:rPr lang="en-GB" sz="2000" b="1" dirty="0" err="1"/>
              <a:t>seguras</a:t>
            </a:r>
            <a:endParaRPr sz="2000" b="1" dirty="0"/>
          </a:p>
          <a:p>
            <a:pPr marL="815975" lvl="3" indent="-285750" algn="just" rtl="0">
              <a:lnSpc>
                <a:spcPct val="100000"/>
              </a:lnSpc>
              <a:spcBef>
                <a:spcPts val="600"/>
              </a:spcBef>
              <a:spcAft>
                <a:spcPts val="0"/>
              </a:spcAft>
              <a:buSzPts val="2200"/>
              <a:buChar char="•"/>
            </a:pPr>
            <a:r>
              <a:rPr lang="en-GB" sz="2000" dirty="0"/>
              <a:t>O </a:t>
            </a:r>
            <a:r>
              <a:rPr lang="en-GB" sz="2000" dirty="0" err="1"/>
              <a:t>isolamento</a:t>
            </a:r>
            <a:r>
              <a:rPr lang="en-GB" sz="2000" dirty="0"/>
              <a:t> e as </a:t>
            </a:r>
            <a:r>
              <a:rPr lang="en-GB" sz="2000" dirty="0" err="1"/>
              <a:t>contenções</a:t>
            </a:r>
            <a:r>
              <a:rPr lang="en-GB" sz="2000" dirty="0"/>
              <a:t> </a:t>
            </a:r>
            <a:r>
              <a:rPr lang="en-GB" sz="2000" dirty="0" err="1"/>
              <a:t>causam</a:t>
            </a:r>
            <a:r>
              <a:rPr lang="en-GB" sz="2000" dirty="0"/>
              <a:t> </a:t>
            </a:r>
            <a:r>
              <a:rPr lang="en-GB" sz="2000" dirty="0" err="1"/>
              <a:t>danos</a:t>
            </a:r>
            <a:r>
              <a:rPr lang="en-GB" sz="2000" dirty="0"/>
              <a:t> </a:t>
            </a:r>
            <a:r>
              <a:rPr lang="en-GB" sz="2000" dirty="0" err="1"/>
              <a:t>físicos</a:t>
            </a:r>
            <a:r>
              <a:rPr lang="en-GB" sz="2000" dirty="0"/>
              <a:t>, </a:t>
            </a:r>
            <a:r>
              <a:rPr lang="en-GB" sz="2000" dirty="0" err="1"/>
              <a:t>emocionais</a:t>
            </a:r>
            <a:r>
              <a:rPr lang="en-GB" sz="2000" dirty="0"/>
              <a:t> e </a:t>
            </a:r>
            <a:r>
              <a:rPr lang="en-GB" sz="2000" dirty="0" err="1"/>
              <a:t>mentais</a:t>
            </a:r>
            <a:r>
              <a:rPr lang="en-GB" sz="2000" dirty="0"/>
              <a:t>. </a:t>
            </a:r>
            <a:endParaRPr sz="2000" dirty="0"/>
          </a:p>
          <a:p>
            <a:pPr marL="815975" lvl="3" indent="-285750" algn="just" rtl="0">
              <a:lnSpc>
                <a:spcPct val="100000"/>
              </a:lnSpc>
              <a:spcBef>
                <a:spcPts val="600"/>
              </a:spcBef>
              <a:spcAft>
                <a:spcPts val="0"/>
              </a:spcAft>
              <a:buSzPts val="2200"/>
              <a:buChar char="•"/>
            </a:pPr>
            <a:r>
              <a:rPr lang="en-GB" sz="2000" dirty="0"/>
              <a:t>As </a:t>
            </a:r>
            <a:r>
              <a:rPr lang="en-GB" sz="2000" dirty="0" err="1"/>
              <a:t>contenções</a:t>
            </a:r>
            <a:r>
              <a:rPr lang="en-GB" sz="2000" dirty="0"/>
              <a:t> </a:t>
            </a:r>
            <a:r>
              <a:rPr lang="en-GB" sz="2000" dirty="0" err="1"/>
              <a:t>podem</a:t>
            </a:r>
            <a:r>
              <a:rPr lang="en-GB" sz="2000" dirty="0"/>
              <a:t> </a:t>
            </a:r>
            <a:r>
              <a:rPr lang="en-GB" sz="2000" dirty="0" err="1"/>
              <a:t>causar</a:t>
            </a:r>
            <a:r>
              <a:rPr lang="en-GB" sz="2000" dirty="0"/>
              <a:t> </a:t>
            </a:r>
            <a:r>
              <a:rPr lang="en-GB" sz="2000" dirty="0" err="1"/>
              <a:t>fraturas</a:t>
            </a:r>
            <a:r>
              <a:rPr lang="en-GB" sz="2000" dirty="0"/>
              <a:t> e </a:t>
            </a:r>
            <a:r>
              <a:rPr lang="en-GB" sz="2000" dirty="0" err="1"/>
              <a:t>até</a:t>
            </a:r>
            <a:r>
              <a:rPr lang="en-GB" sz="2000" dirty="0"/>
              <a:t> </a:t>
            </a:r>
            <a:r>
              <a:rPr lang="en-GB" sz="2000" dirty="0" err="1"/>
              <a:t>mesmo</a:t>
            </a:r>
            <a:r>
              <a:rPr lang="en-GB" sz="2000" dirty="0"/>
              <a:t> a </a:t>
            </a:r>
            <a:r>
              <a:rPr lang="en-GB" sz="2000" dirty="0" err="1"/>
              <a:t>morte</a:t>
            </a:r>
            <a:r>
              <a:rPr lang="en-GB" sz="2000" dirty="0"/>
              <a:t>. </a:t>
            </a:r>
            <a:endParaRPr sz="2000" dirty="0"/>
          </a:p>
          <a:p>
            <a:pPr marL="815975" lvl="3" indent="-285750" algn="just" rtl="0">
              <a:lnSpc>
                <a:spcPct val="100000"/>
              </a:lnSpc>
              <a:spcBef>
                <a:spcPts val="600"/>
              </a:spcBef>
              <a:spcAft>
                <a:spcPts val="0"/>
              </a:spcAft>
              <a:buSzPts val="2200"/>
              <a:buChar char="•"/>
            </a:pPr>
            <a:r>
              <a:rPr lang="en-GB" sz="2000" dirty="0"/>
              <a:t>O trauma </a:t>
            </a:r>
            <a:r>
              <a:rPr lang="en-GB" sz="2000" dirty="0" err="1"/>
              <a:t>psicológico</a:t>
            </a:r>
            <a:r>
              <a:rPr lang="en-GB" sz="2000" dirty="0"/>
              <a:t> do </a:t>
            </a:r>
            <a:r>
              <a:rPr lang="en-GB" sz="2000" dirty="0" err="1"/>
              <a:t>isolamento</a:t>
            </a:r>
            <a:r>
              <a:rPr lang="en-GB" sz="2000" dirty="0"/>
              <a:t> e da </a:t>
            </a:r>
            <a:r>
              <a:rPr lang="en-GB" sz="2000" dirty="0" err="1"/>
              <a:t>contenção</a:t>
            </a:r>
            <a:r>
              <a:rPr lang="en-GB" sz="2000" dirty="0"/>
              <a:t> é profundo e </a:t>
            </a:r>
            <a:r>
              <a:rPr lang="en-GB" sz="2000" dirty="0" err="1"/>
              <a:t>duradouro</a:t>
            </a:r>
            <a:r>
              <a:rPr lang="en-GB" sz="2000" dirty="0"/>
              <a:t>. </a:t>
            </a:r>
            <a:endParaRPr sz="2000" dirty="0"/>
          </a:p>
          <a:p>
            <a:pPr marL="815975" lvl="3" indent="-285750" algn="just" rtl="0">
              <a:lnSpc>
                <a:spcPct val="100000"/>
              </a:lnSpc>
              <a:spcBef>
                <a:spcPts val="600"/>
              </a:spcBef>
              <a:spcAft>
                <a:spcPts val="0"/>
              </a:spcAft>
              <a:buSzPts val="2200"/>
              <a:buChar char="•"/>
            </a:pPr>
            <a:r>
              <a:rPr lang="en-GB" sz="2000" dirty="0" err="1"/>
              <a:t>Pesquisas</a:t>
            </a:r>
            <a:r>
              <a:rPr lang="en-GB" sz="2000" dirty="0"/>
              <a:t> sobre o </a:t>
            </a:r>
            <a:r>
              <a:rPr lang="en-GB" sz="2000" dirty="0" err="1"/>
              <a:t>impacto</a:t>
            </a:r>
            <a:r>
              <a:rPr lang="en-GB" sz="2000" dirty="0"/>
              <a:t> de um </a:t>
            </a:r>
            <a:r>
              <a:rPr lang="en-GB" sz="2000" dirty="0" err="1"/>
              <a:t>programa</a:t>
            </a:r>
            <a:r>
              <a:rPr lang="en-GB" sz="2000" dirty="0"/>
              <a:t> para </a:t>
            </a:r>
            <a:r>
              <a:rPr lang="en-GB" sz="2000" dirty="0" err="1"/>
              <a:t>reduzir</a:t>
            </a:r>
            <a:r>
              <a:rPr lang="en-GB" sz="2000" dirty="0"/>
              <a:t> </a:t>
            </a:r>
            <a:r>
              <a:rPr lang="en-GB" sz="2000" dirty="0" err="1"/>
              <a:t>significativamente</a:t>
            </a:r>
            <a:r>
              <a:rPr lang="en-GB" sz="2000" dirty="0"/>
              <a:t> o </a:t>
            </a:r>
            <a:r>
              <a:rPr lang="en-GB" sz="2000" dirty="0" err="1"/>
              <a:t>isolamento</a:t>
            </a:r>
            <a:r>
              <a:rPr lang="en-GB" sz="2000" dirty="0"/>
              <a:t> e a </a:t>
            </a:r>
            <a:r>
              <a:rPr lang="en-GB" sz="2000" dirty="0" err="1"/>
              <a:t>contenção</a:t>
            </a:r>
            <a:r>
              <a:rPr lang="en-GB" sz="2000" dirty="0"/>
              <a:t> </a:t>
            </a:r>
            <a:r>
              <a:rPr lang="en-GB" sz="2000" dirty="0" err="1"/>
              <a:t>nos</a:t>
            </a:r>
            <a:r>
              <a:rPr lang="en-GB" sz="2000" dirty="0"/>
              <a:t> EUA </a:t>
            </a:r>
            <a:r>
              <a:rPr lang="en-GB" sz="2000" dirty="0" err="1"/>
              <a:t>mostraram</a:t>
            </a:r>
            <a:r>
              <a:rPr lang="en-GB" sz="2000" dirty="0"/>
              <a:t> que </a:t>
            </a:r>
            <a:r>
              <a:rPr lang="en-GB" sz="2000" dirty="0" err="1"/>
              <a:t>ele</a:t>
            </a:r>
            <a:r>
              <a:rPr lang="en-GB" sz="2000" dirty="0"/>
              <a:t> </a:t>
            </a:r>
            <a:r>
              <a:rPr lang="en-GB" sz="2000" dirty="0" err="1"/>
              <a:t>não</a:t>
            </a:r>
            <a:r>
              <a:rPr lang="en-GB" sz="2000" dirty="0"/>
              <a:t> </a:t>
            </a:r>
            <a:r>
              <a:rPr lang="en-GB" sz="2000" dirty="0" err="1"/>
              <a:t>resultou</a:t>
            </a:r>
            <a:r>
              <a:rPr lang="en-GB" sz="2000" dirty="0"/>
              <a:t> em um </a:t>
            </a:r>
            <a:r>
              <a:rPr lang="en-GB" sz="2000" dirty="0" err="1"/>
              <a:t>aumento</a:t>
            </a:r>
            <a:r>
              <a:rPr lang="en-GB" sz="2000" dirty="0"/>
              <a:t> </a:t>
            </a:r>
            <a:r>
              <a:rPr lang="en-GB" sz="2000" dirty="0" err="1"/>
              <a:t>nas</a:t>
            </a:r>
            <a:r>
              <a:rPr lang="en-GB" sz="2000" dirty="0"/>
              <a:t> </a:t>
            </a:r>
            <a:r>
              <a:rPr lang="en-GB" sz="2000" dirty="0" err="1"/>
              <a:t>agressões</a:t>
            </a:r>
            <a:r>
              <a:rPr lang="en-GB" sz="2000" dirty="0"/>
              <a:t> contra </a:t>
            </a:r>
            <a:r>
              <a:rPr lang="en-GB" sz="2000" dirty="0" err="1"/>
              <a:t>os</a:t>
            </a:r>
            <a:r>
              <a:rPr lang="en-GB" sz="2000" dirty="0"/>
              <a:t> </a:t>
            </a:r>
            <a:r>
              <a:rPr lang="en-GB" sz="2000" dirty="0" err="1"/>
              <a:t>funcionários</a:t>
            </a:r>
            <a:r>
              <a:rPr lang="en-GB" sz="2000" dirty="0"/>
              <a:t> – e </a:t>
            </a:r>
            <a:r>
              <a:rPr lang="en-GB" sz="2000" dirty="0" err="1"/>
              <a:t>até</a:t>
            </a:r>
            <a:r>
              <a:rPr lang="en-GB" sz="2000" dirty="0"/>
              <a:t> </a:t>
            </a:r>
            <a:r>
              <a:rPr lang="en-GB" sz="2000" dirty="0" err="1"/>
              <a:t>mesmo</a:t>
            </a:r>
            <a:r>
              <a:rPr lang="en-GB" sz="2000" dirty="0"/>
              <a:t> as </a:t>
            </a:r>
            <a:r>
              <a:rPr lang="en-GB" sz="2000" dirty="0" err="1"/>
              <a:t>diminuiu</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521" name="Google Shape;521;p60"/>
          <p:cNvSpPr txBox="1">
            <a:spLocks noGrp="1"/>
          </p:cNvSpPr>
          <p:nvPr>
            <p:ph type="title"/>
          </p:nvPr>
        </p:nvSpPr>
        <p:spPr>
          <a:xfrm>
            <a:off x="417754" y="506412"/>
            <a:ext cx="1126545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Suposições</a:t>
            </a:r>
            <a:r>
              <a:rPr lang="en-GB" dirty="0"/>
              <a:t> </a:t>
            </a:r>
            <a:r>
              <a:rPr lang="en-GB" dirty="0" err="1"/>
              <a:t>desafiadoras</a:t>
            </a:r>
            <a:r>
              <a:rPr lang="en-GB" dirty="0"/>
              <a:t> </a:t>
            </a:r>
            <a:r>
              <a:rPr lang="en-GB" dirty="0" err="1"/>
              <a:t>sobre</a:t>
            </a:r>
            <a:r>
              <a:rPr lang="en-GB" dirty="0"/>
              <a:t> </a:t>
            </a:r>
            <a:r>
              <a:rPr lang="en-GB" dirty="0" err="1"/>
              <a:t>isolamento</a:t>
            </a:r>
            <a:r>
              <a:rPr lang="en-GB" dirty="0"/>
              <a:t> e </a:t>
            </a:r>
            <a:r>
              <a:rPr lang="en-GB" dirty="0" err="1"/>
              <a:t>contenção</a:t>
            </a:r>
            <a:r>
              <a:rPr lang="en-GB" dirty="0"/>
              <a:t> - 2</a:t>
            </a: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1"/>
          <p:cNvSpPr txBox="1">
            <a:spLocks noGrp="1"/>
          </p:cNvSpPr>
          <p:nvPr>
            <p:ph type="body" idx="2"/>
          </p:nvPr>
        </p:nvSpPr>
        <p:spPr>
          <a:xfrm>
            <a:off x="669362" y="1805102"/>
            <a:ext cx="11174412" cy="37466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b="1" dirty="0" err="1"/>
              <a:t>Suposição</a:t>
            </a:r>
            <a:r>
              <a:rPr lang="en-GB" sz="2000" b="1" dirty="0"/>
              <a:t> 3: O </a:t>
            </a:r>
            <a:r>
              <a:rPr lang="en-GB" sz="2000" b="1" dirty="0" err="1"/>
              <a:t>isolamento</a:t>
            </a:r>
            <a:r>
              <a:rPr lang="en-GB" sz="2000" b="1" dirty="0"/>
              <a:t> e as </a:t>
            </a:r>
            <a:r>
              <a:rPr lang="en-GB" sz="2000" b="1" dirty="0" err="1"/>
              <a:t>contenções</a:t>
            </a:r>
            <a:r>
              <a:rPr lang="en-GB" sz="2000" b="1" dirty="0"/>
              <a:t> </a:t>
            </a:r>
            <a:r>
              <a:rPr lang="en-GB" sz="2000" b="1" dirty="0" err="1"/>
              <a:t>impedem</a:t>
            </a:r>
            <a:r>
              <a:rPr lang="en-GB" sz="2000" b="1" dirty="0"/>
              <a:t> </a:t>
            </a:r>
            <a:r>
              <a:rPr lang="en-GB" sz="2000" b="1" dirty="0" err="1"/>
              <a:t>comportamentos</a:t>
            </a:r>
            <a:r>
              <a:rPr lang="en-GB" sz="2000" b="1" dirty="0"/>
              <a:t> </a:t>
            </a:r>
            <a:r>
              <a:rPr lang="en-GB" sz="2000" b="1" dirty="0" err="1"/>
              <a:t>violentos</a:t>
            </a:r>
            <a:endParaRPr sz="2000" b="1" dirty="0"/>
          </a:p>
          <a:p>
            <a:pPr marL="285750" lvl="0" indent="-285750" algn="just" rtl="0">
              <a:lnSpc>
                <a:spcPct val="100000"/>
              </a:lnSpc>
              <a:spcBef>
                <a:spcPts val="600"/>
              </a:spcBef>
              <a:spcAft>
                <a:spcPts val="0"/>
              </a:spcAft>
              <a:buSzPts val="2200"/>
              <a:buChar char="•"/>
            </a:pPr>
            <a:r>
              <a:rPr lang="en-GB" sz="2000" dirty="0"/>
              <a:t>As </a:t>
            </a:r>
            <a:r>
              <a:rPr lang="en-GB" sz="2000" dirty="0" err="1"/>
              <a:t>evidências</a:t>
            </a:r>
            <a:r>
              <a:rPr lang="en-GB" sz="2000" dirty="0"/>
              <a:t> </a:t>
            </a:r>
            <a:r>
              <a:rPr lang="en-GB" sz="2000" dirty="0" err="1"/>
              <a:t>mostram</a:t>
            </a:r>
            <a:r>
              <a:rPr lang="en-GB" sz="2000" dirty="0"/>
              <a:t> que o </a:t>
            </a:r>
            <a:r>
              <a:rPr lang="en-GB" sz="2000" dirty="0" err="1"/>
              <a:t>isolamento</a:t>
            </a:r>
            <a:r>
              <a:rPr lang="en-GB" sz="2000" dirty="0"/>
              <a:t> e as </a:t>
            </a:r>
            <a:r>
              <a:rPr lang="en-GB" sz="2000" dirty="0" err="1"/>
              <a:t>contenções</a:t>
            </a:r>
            <a:r>
              <a:rPr lang="en-GB" sz="2000" dirty="0"/>
              <a:t> </a:t>
            </a:r>
            <a:r>
              <a:rPr lang="en-GB" sz="2000" dirty="0" err="1"/>
              <a:t>podem</a:t>
            </a:r>
            <a:r>
              <a:rPr lang="en-GB" sz="2000" dirty="0"/>
              <a:t> </a:t>
            </a:r>
            <a:r>
              <a:rPr lang="en-GB" sz="2000" dirty="0" err="1"/>
              <a:t>agravar</a:t>
            </a:r>
            <a:r>
              <a:rPr lang="en-GB" sz="2000" dirty="0"/>
              <a:t> a </a:t>
            </a:r>
            <a:r>
              <a:rPr lang="en-GB" sz="2000" dirty="0" err="1"/>
              <a:t>frustração</a:t>
            </a:r>
            <a:r>
              <a:rPr lang="en-GB" sz="2000" dirty="0"/>
              <a:t> e a raiva, </a:t>
            </a:r>
            <a:r>
              <a:rPr lang="en-GB" sz="2000" dirty="0" err="1"/>
              <a:t>resultando</a:t>
            </a:r>
            <a:r>
              <a:rPr lang="en-GB" sz="2000" dirty="0"/>
              <a:t> em </a:t>
            </a:r>
            <a:r>
              <a:rPr lang="en-GB" sz="2000" dirty="0" err="1"/>
              <a:t>comportamentos</a:t>
            </a:r>
            <a:r>
              <a:rPr lang="en-GB" sz="2000" dirty="0"/>
              <a:t> </a:t>
            </a:r>
            <a:r>
              <a:rPr lang="en-GB" sz="2000" dirty="0" err="1"/>
              <a:t>mais</a:t>
            </a:r>
            <a:r>
              <a:rPr lang="en-GB" sz="2000" dirty="0"/>
              <a:t> </a:t>
            </a:r>
            <a:r>
              <a:rPr lang="en-GB" sz="2000" dirty="0" err="1"/>
              <a:t>prejudiciais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Pessoas que </a:t>
            </a:r>
            <a:r>
              <a:rPr lang="en-GB" sz="2000" dirty="0" err="1"/>
              <a:t>já</a:t>
            </a:r>
            <a:r>
              <a:rPr lang="en-GB" sz="2000" dirty="0"/>
              <a:t> </a:t>
            </a:r>
            <a:r>
              <a:rPr lang="en-GB" sz="2000" dirty="0" err="1"/>
              <a:t>passaram</a:t>
            </a:r>
            <a:r>
              <a:rPr lang="en-GB" sz="2000" dirty="0"/>
              <a:t> por </a:t>
            </a:r>
            <a:r>
              <a:rPr lang="en-GB" sz="2000" dirty="0" err="1"/>
              <a:t>práticas</a:t>
            </a:r>
            <a:r>
              <a:rPr lang="en-GB" sz="2000" dirty="0"/>
              <a:t> </a:t>
            </a:r>
            <a:r>
              <a:rPr lang="en-GB" sz="2000" dirty="0" err="1"/>
              <a:t>coercivas</a:t>
            </a:r>
            <a:r>
              <a:rPr lang="en-GB" sz="2000" dirty="0"/>
              <a:t> </a:t>
            </a:r>
            <a:r>
              <a:rPr lang="en-GB" sz="2000" dirty="0" err="1"/>
              <a:t>podem</a:t>
            </a:r>
            <a:r>
              <a:rPr lang="en-GB" sz="2000" dirty="0"/>
              <a:t> sentir que </a:t>
            </a:r>
            <a:r>
              <a:rPr lang="en-GB" sz="2000" dirty="0" err="1"/>
              <a:t>não</a:t>
            </a:r>
            <a:r>
              <a:rPr lang="en-GB" sz="2000" dirty="0"/>
              <a:t> </a:t>
            </a:r>
            <a:r>
              <a:rPr lang="en-GB" sz="2000" dirty="0" err="1"/>
              <a:t>têm</a:t>
            </a:r>
            <a:r>
              <a:rPr lang="en-GB" sz="2000" dirty="0"/>
              <a:t> </a:t>
            </a:r>
            <a:r>
              <a:rPr lang="en-GB" sz="2000" dirty="0" err="1"/>
              <a:t>outra</a:t>
            </a:r>
            <a:r>
              <a:rPr lang="en-GB" sz="2000" dirty="0"/>
              <a:t> </a:t>
            </a:r>
            <a:r>
              <a:rPr lang="en-GB" sz="2000" dirty="0" err="1"/>
              <a:t>escolha</a:t>
            </a:r>
            <a:r>
              <a:rPr lang="en-GB" sz="2000" dirty="0"/>
              <a:t> a </a:t>
            </a:r>
            <a:r>
              <a:rPr lang="en-GB" sz="2000" dirty="0" err="1"/>
              <a:t>não</a:t>
            </a:r>
            <a:r>
              <a:rPr lang="en-GB" sz="2000" dirty="0"/>
              <a:t> ser se defender. </a:t>
            </a:r>
            <a:endParaRPr sz="2000" dirty="0"/>
          </a:p>
          <a:p>
            <a:pPr marL="631825" lvl="2" indent="-285750" algn="just" rtl="0">
              <a:lnSpc>
                <a:spcPct val="100000"/>
              </a:lnSpc>
              <a:spcBef>
                <a:spcPts val="600"/>
              </a:spcBef>
              <a:spcAft>
                <a:spcPts val="0"/>
              </a:spcAft>
              <a:buSzPts val="2200"/>
              <a:buChar char="•"/>
            </a:pPr>
            <a:r>
              <a:rPr lang="en-GB" dirty="0"/>
              <a:t>“Se </a:t>
            </a:r>
            <a:r>
              <a:rPr lang="en-GB" dirty="0" err="1"/>
              <a:t>queremos</a:t>
            </a:r>
            <a:r>
              <a:rPr lang="en-GB" dirty="0"/>
              <a:t> que as pessoas </a:t>
            </a:r>
            <a:r>
              <a:rPr lang="en-GB" dirty="0" err="1"/>
              <a:t>parem</a:t>
            </a:r>
            <a:r>
              <a:rPr lang="en-GB" dirty="0"/>
              <a:t> de </a:t>
            </a:r>
            <a:r>
              <a:rPr lang="en-GB" dirty="0" err="1"/>
              <a:t>agir</a:t>
            </a:r>
            <a:r>
              <a:rPr lang="en-GB" dirty="0"/>
              <a:t> com </a:t>
            </a:r>
            <a:r>
              <a:rPr lang="en-GB" dirty="0" err="1"/>
              <a:t>violência</a:t>
            </a:r>
            <a:r>
              <a:rPr lang="en-GB" dirty="0"/>
              <a:t>, </a:t>
            </a:r>
            <a:r>
              <a:rPr lang="en-GB" dirty="0" err="1"/>
              <a:t>talvez</a:t>
            </a:r>
            <a:r>
              <a:rPr lang="en-GB" dirty="0"/>
              <a:t> </a:t>
            </a:r>
            <a:r>
              <a:rPr lang="en-GB" dirty="0" err="1"/>
              <a:t>precisemos</a:t>
            </a:r>
            <a:r>
              <a:rPr lang="en-GB" dirty="0"/>
              <a:t> </a:t>
            </a:r>
            <a:r>
              <a:rPr lang="en-GB" dirty="0" err="1"/>
              <a:t>parar</a:t>
            </a:r>
            <a:r>
              <a:rPr lang="en-GB" dirty="0"/>
              <a:t> de </a:t>
            </a:r>
            <a:r>
              <a:rPr lang="en-GB" dirty="0" err="1"/>
              <a:t>tratá</a:t>
            </a:r>
            <a:r>
              <a:rPr lang="en-GB" dirty="0"/>
              <a:t>-las com </a:t>
            </a:r>
            <a:r>
              <a:rPr lang="en-GB" dirty="0" err="1"/>
              <a:t>violência</a:t>
            </a:r>
            <a:r>
              <a:rPr lang="en-GB" dirty="0"/>
              <a:t>.”</a:t>
            </a:r>
            <a:endParaRPr dirty="0"/>
          </a:p>
          <a:p>
            <a:pPr marL="285750" lvl="0" indent="-285750" algn="just" rtl="0">
              <a:lnSpc>
                <a:spcPct val="100000"/>
              </a:lnSpc>
              <a:spcBef>
                <a:spcPts val="600"/>
              </a:spcBef>
              <a:spcAft>
                <a:spcPts val="0"/>
              </a:spcAft>
              <a:buSzPts val="2200"/>
              <a:buChar char="•"/>
            </a:pPr>
            <a:r>
              <a:rPr lang="en-GB" sz="2000" dirty="0"/>
              <a:t>As pessoas que </a:t>
            </a:r>
            <a:r>
              <a:rPr lang="en-GB" sz="2000" dirty="0" err="1"/>
              <a:t>utilizam</a:t>
            </a:r>
            <a:r>
              <a:rPr lang="en-GB" sz="2000" dirty="0"/>
              <a:t> </a:t>
            </a:r>
            <a:r>
              <a:rPr lang="en-GB" sz="2000" dirty="0" err="1"/>
              <a:t>os</a:t>
            </a:r>
            <a:r>
              <a:rPr lang="en-GB" sz="2000" dirty="0"/>
              <a:t> </a:t>
            </a:r>
            <a:r>
              <a:rPr lang="en-GB" sz="2000" dirty="0" err="1"/>
              <a:t>serviços</a:t>
            </a:r>
            <a:r>
              <a:rPr lang="en-GB" sz="2000" dirty="0"/>
              <a:t> </a:t>
            </a:r>
            <a:r>
              <a:rPr lang="en-GB" sz="2000" dirty="0" err="1"/>
              <a:t>tendem</a:t>
            </a:r>
            <a:r>
              <a:rPr lang="en-GB" sz="2000" dirty="0"/>
              <a:t> a </a:t>
            </a:r>
            <a:r>
              <a:rPr lang="en-GB" sz="2000" dirty="0" err="1"/>
              <a:t>ver</a:t>
            </a:r>
            <a:r>
              <a:rPr lang="en-GB" sz="2000" dirty="0"/>
              <a:t> o </a:t>
            </a:r>
            <a:r>
              <a:rPr lang="en-GB" sz="2000" dirty="0" err="1"/>
              <a:t>isolamento</a:t>
            </a:r>
            <a:r>
              <a:rPr lang="en-GB" sz="2000" dirty="0"/>
              <a:t> e a </a:t>
            </a:r>
            <a:r>
              <a:rPr lang="en-GB" sz="2000" dirty="0" err="1"/>
              <a:t>contenção</a:t>
            </a:r>
            <a:r>
              <a:rPr lang="en-GB" sz="2000" dirty="0"/>
              <a:t> como </a:t>
            </a:r>
            <a:r>
              <a:rPr lang="en-GB" sz="2000" dirty="0" err="1"/>
              <a:t>punição</a:t>
            </a:r>
            <a:r>
              <a:rPr lang="en-GB" sz="2000" dirty="0"/>
              <a:t>, o que </a:t>
            </a:r>
            <a:r>
              <a:rPr lang="en-GB" sz="2000" dirty="0" err="1"/>
              <a:t>pode</a:t>
            </a:r>
            <a:r>
              <a:rPr lang="en-GB" sz="2000" dirty="0"/>
              <a:t> </a:t>
            </a:r>
            <a:r>
              <a:rPr lang="en-GB" sz="2000" dirty="0" err="1"/>
              <a:t>aumentar</a:t>
            </a:r>
            <a:r>
              <a:rPr lang="en-GB" sz="2000" dirty="0"/>
              <a:t> </a:t>
            </a:r>
            <a:r>
              <a:rPr lang="en-GB" sz="2000" dirty="0" err="1"/>
              <a:t>os</a:t>
            </a:r>
            <a:r>
              <a:rPr lang="en-GB" sz="2000" dirty="0"/>
              <a:t> sentimentos de </a:t>
            </a:r>
            <a:r>
              <a:rPr lang="en-GB" sz="2000" dirty="0" err="1"/>
              <a:t>frustração</a:t>
            </a:r>
            <a:r>
              <a:rPr lang="en-GB" sz="2000" dirty="0"/>
              <a:t> em </a:t>
            </a:r>
            <a:r>
              <a:rPr lang="en-GB" sz="2000" dirty="0" err="1"/>
              <a:t>relação</a:t>
            </a:r>
            <a:r>
              <a:rPr lang="en-GB" sz="2000" dirty="0"/>
              <a:t> ao </a:t>
            </a:r>
            <a:r>
              <a:rPr lang="en-GB" sz="2000" dirty="0" err="1"/>
              <a:t>pessoal</a:t>
            </a:r>
            <a:r>
              <a:rPr lang="en-GB" sz="2000" dirty="0"/>
              <a:t> ou a </a:t>
            </a:r>
            <a:r>
              <a:rPr lang="en-GB" sz="2000" dirty="0" err="1"/>
              <a:t>outras</a:t>
            </a:r>
            <a:r>
              <a:rPr lang="en-GB" sz="2000" dirty="0"/>
              <a:t> pessoas. </a:t>
            </a:r>
            <a:endParaRPr sz="2000" dirty="0"/>
          </a:p>
          <a:p>
            <a:pPr marL="285750" lvl="0" indent="-146050" algn="l" rtl="0">
              <a:lnSpc>
                <a:spcPct val="100000"/>
              </a:lnSpc>
              <a:spcBef>
                <a:spcPts val="1200"/>
              </a:spcBef>
              <a:spcAft>
                <a:spcPts val="0"/>
              </a:spcAft>
              <a:buSzPts val="2200"/>
              <a:buNone/>
            </a:pPr>
            <a:endParaRPr dirty="0"/>
          </a:p>
        </p:txBody>
      </p:sp>
      <p:sp>
        <p:nvSpPr>
          <p:cNvPr id="528" name="Google Shape;528;p61"/>
          <p:cNvSpPr txBox="1">
            <a:spLocks noGrp="1"/>
          </p:cNvSpPr>
          <p:nvPr>
            <p:ph type="title"/>
          </p:nvPr>
        </p:nvSpPr>
        <p:spPr>
          <a:xfrm>
            <a:off x="417754" y="506412"/>
            <a:ext cx="1101224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Suposições</a:t>
            </a:r>
            <a:r>
              <a:rPr lang="en-GB" dirty="0"/>
              <a:t> </a:t>
            </a:r>
            <a:r>
              <a:rPr lang="en-GB" dirty="0" err="1"/>
              <a:t>desafiadoras</a:t>
            </a:r>
            <a:r>
              <a:rPr lang="en-GB" dirty="0"/>
              <a:t> </a:t>
            </a:r>
            <a:r>
              <a:rPr lang="en-GB" dirty="0" err="1"/>
              <a:t>sobre</a:t>
            </a:r>
            <a:r>
              <a:rPr lang="en-GB" dirty="0"/>
              <a:t> </a:t>
            </a:r>
            <a:r>
              <a:rPr lang="en-GB" dirty="0" err="1"/>
              <a:t>isolamento</a:t>
            </a:r>
            <a:r>
              <a:rPr lang="en-GB" dirty="0"/>
              <a:t> e </a:t>
            </a:r>
            <a:r>
              <a:rPr lang="en-GB" dirty="0" err="1"/>
              <a:t>contenção</a:t>
            </a:r>
            <a:r>
              <a:rPr lang="en-GB" dirty="0"/>
              <a:t> - 3</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2"/>
          <p:cNvSpPr txBox="1">
            <a:spLocks noGrp="1"/>
          </p:cNvSpPr>
          <p:nvPr>
            <p:ph type="body" idx="2"/>
          </p:nvPr>
        </p:nvSpPr>
        <p:spPr>
          <a:xfrm>
            <a:off x="508794" y="1943188"/>
            <a:ext cx="11174412" cy="3779269"/>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600"/>
              </a:spcBef>
              <a:spcAft>
                <a:spcPts val="0"/>
              </a:spcAft>
              <a:buSzPts val="2200"/>
              <a:buChar char="•"/>
            </a:pPr>
            <a:r>
              <a:rPr lang="en-GB" sz="2000" b="1" dirty="0" err="1"/>
              <a:t>Suposição</a:t>
            </a:r>
            <a:r>
              <a:rPr lang="en-GB" sz="2000" b="1" dirty="0"/>
              <a:t> 4: Os </a:t>
            </a:r>
            <a:r>
              <a:rPr lang="en-GB" sz="2000" b="1" dirty="0" err="1"/>
              <a:t>funcionários</a:t>
            </a:r>
            <a:r>
              <a:rPr lang="en-GB" sz="2000" b="1" dirty="0"/>
              <a:t> </a:t>
            </a:r>
            <a:r>
              <a:rPr lang="en-GB" sz="2000" b="1" dirty="0" err="1"/>
              <a:t>conseguem</a:t>
            </a:r>
            <a:r>
              <a:rPr lang="en-GB" sz="2000" b="1" dirty="0"/>
              <a:t> </a:t>
            </a:r>
            <a:r>
              <a:rPr lang="en-GB" sz="2000" b="1" dirty="0" err="1"/>
              <a:t>reconhecer</a:t>
            </a:r>
            <a:r>
              <a:rPr lang="en-GB" sz="2000" b="1" dirty="0"/>
              <a:t> com </a:t>
            </a:r>
            <a:r>
              <a:rPr lang="en-GB" sz="2000" b="1" dirty="0" err="1"/>
              <a:t>precisão</a:t>
            </a:r>
            <a:r>
              <a:rPr lang="en-GB" sz="2000" b="1" dirty="0"/>
              <a:t> </a:t>
            </a:r>
            <a:r>
              <a:rPr lang="en-GB" sz="2000" b="1" dirty="0" err="1"/>
              <a:t>situações</a:t>
            </a:r>
            <a:r>
              <a:rPr lang="en-GB" sz="2000" b="1" dirty="0"/>
              <a:t> </a:t>
            </a:r>
            <a:r>
              <a:rPr lang="en-GB" sz="2000" b="1" dirty="0" err="1"/>
              <a:t>potencialmente</a:t>
            </a:r>
            <a:r>
              <a:rPr lang="en-GB" sz="2000" b="1" dirty="0"/>
              <a:t> </a:t>
            </a:r>
            <a:r>
              <a:rPr lang="en-GB" sz="2000" b="1" dirty="0" err="1"/>
              <a:t>violentas</a:t>
            </a:r>
            <a:r>
              <a:rPr lang="en-GB" sz="2000" b="1" dirty="0"/>
              <a:t> </a:t>
            </a:r>
            <a:endParaRPr sz="2000" b="1" dirty="0"/>
          </a:p>
          <a:p>
            <a:pPr marL="631825" lvl="2" indent="-285750" algn="just" rtl="0">
              <a:lnSpc>
                <a:spcPct val="100000"/>
              </a:lnSpc>
              <a:spcBef>
                <a:spcPts val="600"/>
              </a:spcBef>
              <a:spcAft>
                <a:spcPts val="0"/>
              </a:spcAft>
              <a:buSzPts val="2200"/>
              <a:buChar char="•"/>
            </a:pPr>
            <a:r>
              <a:rPr lang="en-GB" dirty="0"/>
              <a:t>A </a:t>
            </a:r>
            <a:r>
              <a:rPr lang="en-GB" dirty="0" err="1"/>
              <a:t>crença</a:t>
            </a:r>
            <a:r>
              <a:rPr lang="en-GB" dirty="0"/>
              <a:t> de que é </a:t>
            </a:r>
            <a:r>
              <a:rPr lang="en-GB" dirty="0" err="1"/>
              <a:t>possível</a:t>
            </a:r>
            <a:r>
              <a:rPr lang="en-GB" dirty="0"/>
              <a:t> </a:t>
            </a:r>
            <a:r>
              <a:rPr lang="en-GB" dirty="0" err="1"/>
              <a:t>prever</a:t>
            </a:r>
            <a:r>
              <a:rPr lang="en-GB" dirty="0"/>
              <a:t> com </a:t>
            </a:r>
            <a:r>
              <a:rPr lang="en-GB" dirty="0" err="1"/>
              <a:t>precisão</a:t>
            </a:r>
            <a:r>
              <a:rPr lang="en-GB" dirty="0"/>
              <a:t> </a:t>
            </a:r>
            <a:r>
              <a:rPr lang="en-GB" dirty="0" err="1"/>
              <a:t>comportamentos</a:t>
            </a:r>
            <a:r>
              <a:rPr lang="en-GB" dirty="0"/>
              <a:t> e </a:t>
            </a:r>
            <a:r>
              <a:rPr lang="en-GB" dirty="0" err="1"/>
              <a:t>situações</a:t>
            </a:r>
            <a:r>
              <a:rPr lang="en-GB" dirty="0"/>
              <a:t> </a:t>
            </a:r>
            <a:r>
              <a:rPr lang="en-GB" dirty="0" err="1"/>
              <a:t>violentas</a:t>
            </a:r>
            <a:r>
              <a:rPr lang="en-GB" dirty="0"/>
              <a:t> é uma das </a:t>
            </a:r>
            <a:r>
              <a:rPr lang="en-GB" dirty="0" err="1"/>
              <a:t>razões</a:t>
            </a:r>
            <a:r>
              <a:rPr lang="en-GB" dirty="0"/>
              <a:t> </a:t>
            </a:r>
            <a:r>
              <a:rPr lang="en-GB" dirty="0" err="1"/>
              <a:t>pelas</a:t>
            </a:r>
            <a:r>
              <a:rPr lang="en-GB" dirty="0"/>
              <a:t> quais </a:t>
            </a:r>
            <a:r>
              <a:rPr lang="en-GB" dirty="0" err="1"/>
              <a:t>os</a:t>
            </a:r>
            <a:r>
              <a:rPr lang="en-GB" dirty="0"/>
              <a:t> </a:t>
            </a:r>
            <a:r>
              <a:rPr lang="en-GB" dirty="0" err="1"/>
              <a:t>profissionais</a:t>
            </a:r>
            <a:r>
              <a:rPr lang="en-GB" dirty="0"/>
              <a:t> </a:t>
            </a:r>
            <a:r>
              <a:rPr lang="en-GB" dirty="0" err="1"/>
              <a:t>recorrem</a:t>
            </a:r>
            <a:r>
              <a:rPr lang="en-GB" dirty="0"/>
              <a:t> ao </a:t>
            </a:r>
            <a:r>
              <a:rPr lang="en-GB" dirty="0" err="1"/>
              <a:t>isolamento</a:t>
            </a:r>
            <a:r>
              <a:rPr lang="en-GB" dirty="0"/>
              <a:t> e à </a:t>
            </a:r>
            <a:r>
              <a:rPr lang="en-GB" dirty="0" err="1"/>
              <a:t>contenção</a:t>
            </a:r>
            <a:r>
              <a:rPr lang="en-GB" dirty="0"/>
              <a:t>.</a:t>
            </a:r>
            <a:endParaRPr dirty="0"/>
          </a:p>
          <a:p>
            <a:pPr marL="631825" lvl="2" indent="-285750" algn="just" rtl="0">
              <a:lnSpc>
                <a:spcPct val="100000"/>
              </a:lnSpc>
              <a:spcBef>
                <a:spcPts val="600"/>
              </a:spcBef>
              <a:spcAft>
                <a:spcPts val="0"/>
              </a:spcAft>
              <a:buSzPts val="2200"/>
              <a:buChar char="•"/>
            </a:pPr>
            <a:r>
              <a:rPr lang="en-GB" dirty="0" err="1"/>
              <a:t>Prever</a:t>
            </a:r>
            <a:r>
              <a:rPr lang="en-GB" dirty="0"/>
              <a:t> com </a:t>
            </a:r>
            <a:r>
              <a:rPr lang="en-GB" dirty="0" err="1"/>
              <a:t>precisão</a:t>
            </a:r>
            <a:r>
              <a:rPr lang="en-GB" dirty="0"/>
              <a:t> a </a:t>
            </a:r>
            <a:r>
              <a:rPr lang="en-GB" dirty="0" err="1"/>
              <a:t>violência</a:t>
            </a:r>
            <a:r>
              <a:rPr lang="en-GB" dirty="0"/>
              <a:t> e </a:t>
            </a:r>
            <a:r>
              <a:rPr lang="en-GB" dirty="0" err="1"/>
              <a:t>os</a:t>
            </a:r>
            <a:r>
              <a:rPr lang="en-GB" dirty="0"/>
              <a:t> </a:t>
            </a:r>
            <a:r>
              <a:rPr lang="en-GB" dirty="0" err="1"/>
              <a:t>danos</a:t>
            </a:r>
            <a:r>
              <a:rPr lang="en-GB" dirty="0"/>
              <a:t> </a:t>
            </a:r>
            <a:r>
              <a:rPr lang="en-GB" dirty="0" err="1"/>
              <a:t>futuros</a:t>
            </a:r>
            <a:r>
              <a:rPr lang="en-GB" dirty="0"/>
              <a:t> é </a:t>
            </a:r>
            <a:r>
              <a:rPr lang="en-GB" dirty="0" err="1"/>
              <a:t>extremamente</a:t>
            </a:r>
            <a:r>
              <a:rPr lang="en-GB" dirty="0"/>
              <a:t> </a:t>
            </a:r>
            <a:r>
              <a:rPr lang="en-GB" dirty="0" err="1"/>
              <a:t>difícil</a:t>
            </a:r>
            <a:r>
              <a:rPr lang="en-GB" dirty="0"/>
              <a:t>.</a:t>
            </a:r>
            <a:endParaRPr dirty="0"/>
          </a:p>
          <a:p>
            <a:pPr marL="631825" lvl="2" indent="-285750" algn="just" rtl="0">
              <a:lnSpc>
                <a:spcPct val="100000"/>
              </a:lnSpc>
              <a:spcBef>
                <a:spcPts val="600"/>
              </a:spcBef>
              <a:spcAft>
                <a:spcPts val="0"/>
              </a:spcAft>
              <a:buSzPts val="2200"/>
              <a:buChar char="•"/>
            </a:pPr>
            <a:r>
              <a:rPr lang="en-GB" dirty="0" err="1"/>
              <a:t>Muitas</a:t>
            </a:r>
            <a:r>
              <a:rPr lang="en-GB" dirty="0"/>
              <a:t> </a:t>
            </a:r>
            <a:r>
              <a:rPr lang="en-GB" dirty="0" err="1"/>
              <a:t>vezes</a:t>
            </a:r>
            <a:r>
              <a:rPr lang="en-GB" dirty="0"/>
              <a:t>, </a:t>
            </a:r>
            <a:r>
              <a:rPr lang="en-GB" dirty="0" err="1"/>
              <a:t>os</a:t>
            </a:r>
            <a:r>
              <a:rPr lang="en-GB" dirty="0"/>
              <a:t> </a:t>
            </a:r>
            <a:r>
              <a:rPr lang="en-GB" dirty="0" err="1"/>
              <a:t>funcionários</a:t>
            </a:r>
            <a:r>
              <a:rPr lang="en-GB" dirty="0"/>
              <a:t> </a:t>
            </a:r>
            <a:r>
              <a:rPr lang="en-GB" dirty="0" err="1"/>
              <a:t>não</a:t>
            </a:r>
            <a:r>
              <a:rPr lang="en-GB" dirty="0"/>
              <a:t> </a:t>
            </a:r>
            <a:r>
              <a:rPr lang="en-GB" dirty="0" err="1"/>
              <a:t>conseguem</a:t>
            </a:r>
            <a:r>
              <a:rPr lang="en-GB" dirty="0"/>
              <a:t> </a:t>
            </a:r>
            <a:r>
              <a:rPr lang="en-GB" dirty="0" err="1"/>
              <a:t>diferenciar</a:t>
            </a:r>
            <a:r>
              <a:rPr lang="en-GB" dirty="0"/>
              <a:t> entre </a:t>
            </a:r>
            <a:r>
              <a:rPr lang="en-GB" dirty="0" err="1"/>
              <a:t>comportamentos</a:t>
            </a:r>
            <a:r>
              <a:rPr lang="en-GB" dirty="0"/>
              <a:t> </a:t>
            </a:r>
            <a:r>
              <a:rPr lang="en-GB" dirty="0" err="1"/>
              <a:t>imprevisíveis</a:t>
            </a:r>
            <a:r>
              <a:rPr lang="en-GB" dirty="0"/>
              <a:t> ou </a:t>
            </a:r>
            <a:r>
              <a:rPr lang="en-GB" dirty="0" err="1"/>
              <a:t>inesperados</a:t>
            </a:r>
            <a:r>
              <a:rPr lang="en-GB" dirty="0"/>
              <a:t> e </a:t>
            </a:r>
            <a:r>
              <a:rPr lang="en-GB" dirty="0" err="1"/>
              <a:t>comportamentos</a:t>
            </a:r>
            <a:r>
              <a:rPr lang="en-GB" dirty="0"/>
              <a:t> </a:t>
            </a:r>
            <a:r>
              <a:rPr lang="en-GB" dirty="0" err="1"/>
              <a:t>arriscados</a:t>
            </a:r>
            <a:r>
              <a:rPr lang="en-GB" dirty="0"/>
              <a:t> ou </a:t>
            </a:r>
            <a:r>
              <a:rPr lang="en-GB" dirty="0" err="1"/>
              <a:t>perigosos</a:t>
            </a:r>
            <a:r>
              <a:rPr lang="en-GB" dirty="0"/>
              <a:t>. </a:t>
            </a:r>
            <a:endParaRPr dirty="0"/>
          </a:p>
          <a:p>
            <a:pPr marL="631825" lvl="2" indent="-285750" algn="just" rtl="0">
              <a:lnSpc>
                <a:spcPct val="100000"/>
              </a:lnSpc>
              <a:spcBef>
                <a:spcPts val="600"/>
              </a:spcBef>
              <a:spcAft>
                <a:spcPts val="0"/>
              </a:spcAft>
              <a:buSzPts val="2200"/>
              <a:buChar char="•"/>
            </a:pPr>
            <a:r>
              <a:rPr lang="en-GB" dirty="0"/>
              <a:t>A </a:t>
            </a:r>
            <a:r>
              <a:rPr lang="en-GB" dirty="0" err="1"/>
              <a:t>incerteza</a:t>
            </a:r>
            <a:r>
              <a:rPr lang="en-GB" dirty="0"/>
              <a:t> em </a:t>
            </a:r>
            <a:r>
              <a:rPr lang="en-GB" dirty="0" err="1"/>
              <a:t>antecipar</a:t>
            </a:r>
            <a:r>
              <a:rPr lang="en-GB" dirty="0"/>
              <a:t> o </a:t>
            </a:r>
            <a:r>
              <a:rPr lang="en-GB" dirty="0" err="1"/>
              <a:t>risco</a:t>
            </a:r>
            <a:r>
              <a:rPr lang="en-GB" dirty="0"/>
              <a:t> de </a:t>
            </a:r>
            <a:r>
              <a:rPr lang="en-GB" dirty="0" err="1"/>
              <a:t>danos</a:t>
            </a:r>
            <a:r>
              <a:rPr lang="en-GB" dirty="0"/>
              <a:t> ou </a:t>
            </a:r>
            <a:r>
              <a:rPr lang="en-GB" dirty="0" err="1"/>
              <a:t>violência</a:t>
            </a:r>
            <a:r>
              <a:rPr lang="en-GB" dirty="0"/>
              <a:t> </a:t>
            </a:r>
            <a:r>
              <a:rPr lang="en-GB" dirty="0" err="1"/>
              <a:t>resultou</a:t>
            </a:r>
            <a:r>
              <a:rPr lang="en-GB" dirty="0"/>
              <a:t> </a:t>
            </a:r>
            <a:r>
              <a:rPr lang="en-GB" dirty="0" err="1"/>
              <a:t>numa</a:t>
            </a:r>
            <a:r>
              <a:rPr lang="en-GB" dirty="0"/>
              <a:t> </a:t>
            </a:r>
            <a:r>
              <a:rPr lang="en-GB" dirty="0" err="1"/>
              <a:t>cultura</a:t>
            </a:r>
            <a:r>
              <a:rPr lang="en-GB" dirty="0"/>
              <a:t> de </a:t>
            </a:r>
            <a:r>
              <a:rPr lang="en-GB" dirty="0" err="1"/>
              <a:t>práticas</a:t>
            </a:r>
            <a:r>
              <a:rPr lang="en-GB" dirty="0"/>
              <a:t> </a:t>
            </a:r>
            <a:r>
              <a:rPr lang="en-GB" dirty="0" err="1"/>
              <a:t>excessivamente</a:t>
            </a:r>
            <a:r>
              <a:rPr lang="en-GB" dirty="0"/>
              <a:t> </a:t>
            </a:r>
            <a:r>
              <a:rPr lang="en-GB" dirty="0" err="1"/>
              <a:t>defensivas</a:t>
            </a:r>
            <a:r>
              <a:rPr lang="en-GB" dirty="0"/>
              <a:t> e </a:t>
            </a:r>
            <a:r>
              <a:rPr lang="en-GB" dirty="0" err="1"/>
              <a:t>num</a:t>
            </a:r>
            <a:r>
              <a:rPr lang="en-GB" dirty="0"/>
              <a:t> </a:t>
            </a:r>
            <a:r>
              <a:rPr lang="en-GB" dirty="0" err="1"/>
              <a:t>aumento</a:t>
            </a:r>
            <a:r>
              <a:rPr lang="en-GB" dirty="0"/>
              <a:t> da </a:t>
            </a:r>
            <a:r>
              <a:rPr lang="en-GB" dirty="0" err="1"/>
              <a:t>coerção</a:t>
            </a:r>
            <a:r>
              <a:rPr lang="en-GB" dirty="0"/>
              <a:t>.</a:t>
            </a:r>
            <a:endParaRPr dirty="0"/>
          </a:p>
          <a:p>
            <a:pPr marL="285750" lvl="0" indent="-146050" algn="l" rtl="0">
              <a:lnSpc>
                <a:spcPct val="100000"/>
              </a:lnSpc>
              <a:spcBef>
                <a:spcPts val="1200"/>
              </a:spcBef>
              <a:spcAft>
                <a:spcPts val="0"/>
              </a:spcAft>
              <a:buSzPts val="2200"/>
              <a:buNone/>
            </a:pPr>
            <a:endParaRPr dirty="0"/>
          </a:p>
        </p:txBody>
      </p:sp>
      <p:sp>
        <p:nvSpPr>
          <p:cNvPr id="535" name="Google Shape;535;p62"/>
          <p:cNvSpPr txBox="1">
            <a:spLocks noGrp="1"/>
          </p:cNvSpPr>
          <p:nvPr>
            <p:ph type="title"/>
          </p:nvPr>
        </p:nvSpPr>
        <p:spPr>
          <a:xfrm>
            <a:off x="417754" y="506412"/>
            <a:ext cx="1126545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Suposições</a:t>
            </a:r>
            <a:r>
              <a:rPr lang="en-GB" dirty="0"/>
              <a:t> </a:t>
            </a:r>
            <a:r>
              <a:rPr lang="en-GB" dirty="0" err="1"/>
              <a:t>desafiadoras</a:t>
            </a:r>
            <a:r>
              <a:rPr lang="en-GB" dirty="0"/>
              <a:t> </a:t>
            </a:r>
            <a:r>
              <a:rPr lang="en-GB" dirty="0" err="1"/>
              <a:t>sobre</a:t>
            </a:r>
            <a:r>
              <a:rPr lang="en-GB" dirty="0"/>
              <a:t> </a:t>
            </a:r>
            <a:r>
              <a:rPr lang="en-GB" dirty="0" err="1"/>
              <a:t>isolamento</a:t>
            </a:r>
            <a:r>
              <a:rPr lang="en-GB" dirty="0"/>
              <a:t> e </a:t>
            </a:r>
            <a:r>
              <a:rPr lang="en-GB" dirty="0" err="1"/>
              <a:t>contenção</a:t>
            </a:r>
            <a:r>
              <a:rPr lang="en-GB" dirty="0"/>
              <a:t> - 4</a:t>
            </a: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3"/>
          <p:cNvSpPr txBox="1">
            <a:spLocks noGrp="1"/>
          </p:cNvSpPr>
          <p:nvPr>
            <p:ph type="body" idx="2"/>
          </p:nvPr>
        </p:nvSpPr>
        <p:spPr>
          <a:xfrm>
            <a:off x="508794" y="2192508"/>
            <a:ext cx="11174412" cy="2472983"/>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b="1" dirty="0" err="1"/>
              <a:t>Suposição</a:t>
            </a:r>
            <a:r>
              <a:rPr lang="en-GB" sz="2000" b="1" dirty="0"/>
              <a:t> 5: Pessoas com </a:t>
            </a:r>
            <a:r>
              <a:rPr lang="en-GB" sz="2000" b="1" dirty="0" err="1"/>
              <a:t>deficiências</a:t>
            </a:r>
            <a:r>
              <a:rPr lang="en-GB" sz="2000" b="1" dirty="0"/>
              <a:t> </a:t>
            </a:r>
            <a:r>
              <a:rPr lang="en-GB" sz="2000" b="1" dirty="0" err="1"/>
              <a:t>psicossociais</a:t>
            </a:r>
            <a:r>
              <a:rPr lang="en-GB" sz="2000" b="1" dirty="0"/>
              <a:t>, </a:t>
            </a:r>
            <a:r>
              <a:rPr lang="en-GB" sz="2000" b="1" dirty="0" err="1"/>
              <a:t>intelectuais</a:t>
            </a:r>
            <a:r>
              <a:rPr lang="en-GB" sz="2000" b="1" dirty="0"/>
              <a:t> ou </a:t>
            </a:r>
            <a:r>
              <a:rPr lang="en-GB" sz="2000" b="1" dirty="0" err="1"/>
              <a:t>cognitivas</a:t>
            </a:r>
            <a:r>
              <a:rPr lang="en-GB" sz="2000" b="1" dirty="0"/>
              <a:t> são </a:t>
            </a:r>
            <a:r>
              <a:rPr lang="en-GB" sz="2000" b="1" dirty="0" err="1"/>
              <a:t>frequentemente</a:t>
            </a:r>
            <a:r>
              <a:rPr lang="en-GB" sz="2000" b="1" dirty="0"/>
              <a:t> </a:t>
            </a:r>
            <a:r>
              <a:rPr lang="en-GB" sz="2000" b="1" dirty="0" err="1"/>
              <a:t>irracionais</a:t>
            </a:r>
            <a:r>
              <a:rPr lang="en-GB" sz="2000" b="1" dirty="0"/>
              <a:t>, </a:t>
            </a:r>
            <a:r>
              <a:rPr lang="en-GB" sz="2000" b="1" dirty="0" err="1"/>
              <a:t>violentas</a:t>
            </a:r>
            <a:r>
              <a:rPr lang="en-GB" sz="2000" b="1" dirty="0"/>
              <a:t> e </a:t>
            </a:r>
            <a:r>
              <a:rPr lang="en-GB" sz="2000" b="1" dirty="0" err="1"/>
              <a:t>imprevisíveis</a:t>
            </a:r>
            <a:r>
              <a:rPr lang="en-GB" sz="2000" b="1" dirty="0"/>
              <a:t> </a:t>
            </a:r>
            <a:endParaRPr sz="2000" b="1" dirty="0"/>
          </a:p>
          <a:p>
            <a:pPr marL="631825" lvl="2" indent="-285750" algn="just" rtl="0">
              <a:lnSpc>
                <a:spcPct val="100000"/>
              </a:lnSpc>
              <a:spcBef>
                <a:spcPts val="600"/>
              </a:spcBef>
              <a:spcAft>
                <a:spcPts val="0"/>
              </a:spcAft>
              <a:buSzPts val="2200"/>
              <a:buChar char="•"/>
            </a:pPr>
            <a:r>
              <a:rPr lang="en-GB" dirty="0"/>
              <a:t>É um </a:t>
            </a:r>
            <a:r>
              <a:rPr lang="en-GB" dirty="0" err="1"/>
              <a:t>equívoco</a:t>
            </a:r>
            <a:r>
              <a:rPr lang="en-GB" dirty="0"/>
              <a:t> </a:t>
            </a:r>
            <a:r>
              <a:rPr lang="en-GB" dirty="0" err="1"/>
              <a:t>comum</a:t>
            </a:r>
            <a:r>
              <a:rPr lang="en-GB" dirty="0"/>
              <a:t> </a:t>
            </a:r>
            <a:r>
              <a:rPr lang="en-GB" dirty="0" err="1"/>
              <a:t>pensar</a:t>
            </a:r>
            <a:r>
              <a:rPr lang="en-GB" dirty="0"/>
              <a:t> que a </a:t>
            </a:r>
            <a:r>
              <a:rPr lang="en-GB" dirty="0" err="1"/>
              <a:t>psicose</a:t>
            </a:r>
            <a:r>
              <a:rPr lang="en-GB" dirty="0"/>
              <a:t> e/ou as </a:t>
            </a:r>
            <a:r>
              <a:rPr lang="en-GB" dirty="0" err="1"/>
              <a:t>alucinações</a:t>
            </a:r>
            <a:r>
              <a:rPr lang="en-GB" dirty="0"/>
              <a:t> </a:t>
            </a:r>
            <a:r>
              <a:rPr lang="en-GB" dirty="0" err="1"/>
              <a:t>tornam</a:t>
            </a:r>
            <a:r>
              <a:rPr lang="en-GB" dirty="0"/>
              <a:t> as pessoas com </a:t>
            </a:r>
            <a:r>
              <a:rPr lang="en-GB" dirty="0" err="1"/>
              <a:t>deficiências</a:t>
            </a:r>
            <a:r>
              <a:rPr lang="en-GB" dirty="0"/>
              <a:t> </a:t>
            </a:r>
            <a:r>
              <a:rPr lang="en-GB" dirty="0" err="1"/>
              <a:t>psicossociais</a:t>
            </a:r>
            <a:r>
              <a:rPr lang="en-GB" dirty="0"/>
              <a:t> </a:t>
            </a:r>
            <a:r>
              <a:rPr lang="en-GB" dirty="0" err="1"/>
              <a:t>violentas</a:t>
            </a:r>
            <a:r>
              <a:rPr lang="en-GB" dirty="0"/>
              <a:t>, </a:t>
            </a:r>
            <a:r>
              <a:rPr lang="en-GB" dirty="0" err="1"/>
              <a:t>imprevisíveis</a:t>
            </a:r>
            <a:r>
              <a:rPr lang="en-GB" dirty="0"/>
              <a:t> e </a:t>
            </a:r>
            <a:r>
              <a:rPr lang="en-GB" dirty="0" err="1"/>
              <a:t>irracionais</a:t>
            </a:r>
            <a:r>
              <a:rPr lang="en-GB" dirty="0"/>
              <a:t>.</a:t>
            </a:r>
            <a:endParaRPr dirty="0"/>
          </a:p>
          <a:p>
            <a:pPr marL="631825" lvl="2" indent="-285750" algn="just" rtl="0">
              <a:lnSpc>
                <a:spcPct val="100000"/>
              </a:lnSpc>
              <a:spcBef>
                <a:spcPts val="600"/>
              </a:spcBef>
              <a:spcAft>
                <a:spcPts val="0"/>
              </a:spcAft>
              <a:buSzPts val="2200"/>
              <a:buChar char="•"/>
            </a:pPr>
            <a:r>
              <a:rPr lang="en-GB" dirty="0"/>
              <a:t>As </a:t>
            </a:r>
            <a:r>
              <a:rPr lang="en-GB" dirty="0" err="1"/>
              <a:t>evidências</a:t>
            </a:r>
            <a:r>
              <a:rPr lang="en-GB" dirty="0"/>
              <a:t> </a:t>
            </a:r>
            <a:r>
              <a:rPr lang="en-GB" dirty="0" err="1"/>
              <a:t>mostram</a:t>
            </a:r>
            <a:r>
              <a:rPr lang="en-GB" dirty="0"/>
              <a:t> que </a:t>
            </a:r>
            <a:r>
              <a:rPr lang="en-GB" dirty="0" err="1"/>
              <a:t>elas</a:t>
            </a:r>
            <a:r>
              <a:rPr lang="en-GB" dirty="0"/>
              <a:t> </a:t>
            </a:r>
            <a:r>
              <a:rPr lang="en-GB" dirty="0" err="1"/>
              <a:t>não</a:t>
            </a:r>
            <a:r>
              <a:rPr lang="en-GB" dirty="0"/>
              <a:t> são </a:t>
            </a:r>
            <a:r>
              <a:rPr lang="en-GB" dirty="0" err="1"/>
              <a:t>mais</a:t>
            </a:r>
            <a:r>
              <a:rPr lang="en-GB" dirty="0"/>
              <a:t> </a:t>
            </a:r>
            <a:r>
              <a:rPr lang="en-GB" dirty="0" err="1"/>
              <a:t>violentas</a:t>
            </a:r>
            <a:r>
              <a:rPr lang="en-GB" dirty="0"/>
              <a:t> do que o resto da </a:t>
            </a:r>
            <a:r>
              <a:rPr lang="en-GB" dirty="0" err="1"/>
              <a:t>população</a:t>
            </a:r>
            <a:r>
              <a:rPr lang="en-GB" dirty="0"/>
              <a:t>; </a:t>
            </a:r>
            <a:r>
              <a:rPr lang="en-GB" dirty="0" err="1"/>
              <a:t>elas</a:t>
            </a:r>
            <a:r>
              <a:rPr lang="en-GB" dirty="0"/>
              <a:t> são </a:t>
            </a:r>
            <a:r>
              <a:rPr lang="en-GB" dirty="0" err="1"/>
              <a:t>mais</a:t>
            </a:r>
            <a:r>
              <a:rPr lang="en-GB" dirty="0"/>
              <a:t> </a:t>
            </a:r>
            <a:r>
              <a:rPr lang="en-GB" dirty="0" err="1"/>
              <a:t>propensas</a:t>
            </a:r>
            <a:r>
              <a:rPr lang="en-GB" dirty="0"/>
              <a:t> a </a:t>
            </a:r>
            <a:r>
              <a:rPr lang="en-GB" dirty="0" err="1"/>
              <a:t>serem</a:t>
            </a:r>
            <a:r>
              <a:rPr lang="en-GB" dirty="0"/>
              <a:t> </a:t>
            </a:r>
            <a:r>
              <a:rPr lang="en-GB" dirty="0" err="1"/>
              <a:t>vítimas</a:t>
            </a:r>
            <a:r>
              <a:rPr lang="en-GB" dirty="0"/>
              <a:t> do que </a:t>
            </a:r>
            <a:r>
              <a:rPr lang="en-GB" dirty="0" err="1"/>
              <a:t>agressoras</a:t>
            </a:r>
            <a:r>
              <a:rPr lang="en-GB" dirty="0"/>
              <a:t>.</a:t>
            </a:r>
            <a:endParaRPr dirty="0"/>
          </a:p>
          <a:p>
            <a:pPr marL="285750" lvl="0" indent="-146050" algn="l" rtl="0">
              <a:lnSpc>
                <a:spcPct val="100000"/>
              </a:lnSpc>
              <a:spcBef>
                <a:spcPts val="1200"/>
              </a:spcBef>
              <a:spcAft>
                <a:spcPts val="0"/>
              </a:spcAft>
              <a:buSzPts val="2200"/>
              <a:buNone/>
            </a:pPr>
            <a:endParaRPr dirty="0"/>
          </a:p>
        </p:txBody>
      </p:sp>
      <p:sp>
        <p:nvSpPr>
          <p:cNvPr id="542" name="Google Shape;542;p63"/>
          <p:cNvSpPr txBox="1">
            <a:spLocks noGrp="1"/>
          </p:cNvSpPr>
          <p:nvPr>
            <p:ph type="title"/>
          </p:nvPr>
        </p:nvSpPr>
        <p:spPr>
          <a:xfrm>
            <a:off x="417754" y="506412"/>
            <a:ext cx="1117441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Suposições</a:t>
            </a:r>
            <a:r>
              <a:rPr lang="en-GB" dirty="0"/>
              <a:t> </a:t>
            </a:r>
            <a:r>
              <a:rPr lang="en-GB" dirty="0" err="1"/>
              <a:t>desafiadoras</a:t>
            </a:r>
            <a:r>
              <a:rPr lang="en-GB" dirty="0"/>
              <a:t> </a:t>
            </a:r>
            <a:r>
              <a:rPr lang="en-GB" dirty="0" err="1"/>
              <a:t>sobre</a:t>
            </a:r>
            <a:r>
              <a:rPr lang="en-GB" dirty="0"/>
              <a:t> </a:t>
            </a:r>
            <a:r>
              <a:rPr lang="en-GB" dirty="0" err="1"/>
              <a:t>isolamento</a:t>
            </a:r>
            <a:r>
              <a:rPr lang="en-GB" dirty="0"/>
              <a:t> e </a:t>
            </a:r>
            <a:r>
              <a:rPr lang="en-GB" dirty="0" err="1"/>
              <a:t>contenção</a:t>
            </a:r>
            <a:r>
              <a:rPr lang="en-GB" dirty="0"/>
              <a:t> - 5</a:t>
            </a:r>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4"/>
          <p:cNvSpPr txBox="1">
            <a:spLocks noGrp="1"/>
          </p:cNvSpPr>
          <p:nvPr>
            <p:ph type="body" idx="2"/>
          </p:nvPr>
        </p:nvSpPr>
        <p:spPr>
          <a:xfrm>
            <a:off x="508794" y="2294959"/>
            <a:ext cx="11174412" cy="14606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b="1" dirty="0" err="1"/>
              <a:t>Suposição</a:t>
            </a:r>
            <a:r>
              <a:rPr lang="en-GB" sz="2000" b="1" dirty="0"/>
              <a:t> 6: </a:t>
            </a:r>
            <a:r>
              <a:rPr lang="en-GB" sz="2000" b="1" dirty="0" err="1"/>
              <a:t>Existem</a:t>
            </a:r>
            <a:r>
              <a:rPr lang="en-GB" sz="2000" b="1" dirty="0"/>
              <a:t> </a:t>
            </a:r>
            <a:r>
              <a:rPr lang="en-GB" sz="2000" b="1" dirty="0" err="1"/>
              <a:t>circunstâncias</a:t>
            </a:r>
            <a:r>
              <a:rPr lang="en-GB" sz="2000" b="1" dirty="0"/>
              <a:t> em que o </a:t>
            </a:r>
            <a:r>
              <a:rPr lang="en-GB" sz="2000" b="1" dirty="0" err="1"/>
              <a:t>uso</a:t>
            </a:r>
            <a:r>
              <a:rPr lang="en-GB" sz="2000" b="1" dirty="0"/>
              <a:t> do </a:t>
            </a:r>
            <a:r>
              <a:rPr lang="en-GB" sz="2000" b="1" dirty="0" err="1"/>
              <a:t>isolamento</a:t>
            </a:r>
            <a:r>
              <a:rPr lang="en-GB" sz="2000" b="1" dirty="0"/>
              <a:t> e da </a:t>
            </a:r>
            <a:r>
              <a:rPr lang="en-GB" sz="2000" b="1" dirty="0" err="1"/>
              <a:t>contenção</a:t>
            </a:r>
            <a:r>
              <a:rPr lang="en-GB" sz="2000" b="1" dirty="0"/>
              <a:t> </a:t>
            </a:r>
            <a:r>
              <a:rPr lang="en-GB" sz="2000" b="1" dirty="0" err="1"/>
              <a:t>não</a:t>
            </a:r>
            <a:r>
              <a:rPr lang="en-GB" sz="2000" b="1" dirty="0"/>
              <a:t> </a:t>
            </a:r>
            <a:r>
              <a:rPr lang="en-GB" sz="2000" b="1" dirty="0" err="1"/>
              <a:t>pode</a:t>
            </a:r>
            <a:r>
              <a:rPr lang="en-GB" sz="2000" b="1" dirty="0"/>
              <a:t> ser </a:t>
            </a:r>
            <a:r>
              <a:rPr lang="en-GB" sz="2000" b="1" dirty="0" err="1"/>
              <a:t>evitado</a:t>
            </a:r>
            <a:r>
              <a:rPr lang="en-GB" sz="2000" b="1" dirty="0"/>
              <a:t>.</a:t>
            </a:r>
            <a:endParaRPr sz="2000" dirty="0"/>
          </a:p>
          <a:p>
            <a:pPr marL="285750" lvl="0" indent="-285750" algn="just" rtl="0">
              <a:lnSpc>
                <a:spcPct val="100000"/>
              </a:lnSpc>
              <a:spcBef>
                <a:spcPts val="600"/>
              </a:spcBef>
              <a:spcAft>
                <a:spcPts val="0"/>
              </a:spcAft>
              <a:buSzPts val="2200"/>
              <a:buChar char="•"/>
            </a:pPr>
            <a:r>
              <a:rPr lang="en-GB" sz="2000" dirty="0"/>
              <a:t>Esta é uma das </a:t>
            </a:r>
            <a:r>
              <a:rPr lang="en-GB" sz="2000" dirty="0" err="1"/>
              <a:t>principais</a:t>
            </a:r>
            <a:r>
              <a:rPr lang="en-GB" sz="2000" dirty="0"/>
              <a:t> </a:t>
            </a:r>
            <a:r>
              <a:rPr lang="en-GB" sz="2000" dirty="0" err="1"/>
              <a:t>suposições</a:t>
            </a:r>
            <a:r>
              <a:rPr lang="en-GB" sz="2000" dirty="0"/>
              <a:t> sobre </a:t>
            </a:r>
            <a:r>
              <a:rPr lang="en-GB" sz="2000" dirty="0" err="1"/>
              <a:t>isolamento</a:t>
            </a:r>
            <a:r>
              <a:rPr lang="en-GB" sz="2000" dirty="0"/>
              <a:t> e </a:t>
            </a:r>
            <a:r>
              <a:rPr lang="en-GB" sz="2000" dirty="0" err="1"/>
              <a:t>contenção</a:t>
            </a:r>
            <a:r>
              <a:rPr lang="en-GB" sz="2000" dirty="0"/>
              <a:t>.  </a:t>
            </a:r>
            <a:endParaRPr sz="2000" dirty="0"/>
          </a:p>
        </p:txBody>
      </p:sp>
      <p:sp>
        <p:nvSpPr>
          <p:cNvPr id="549" name="Google Shape;549;p64"/>
          <p:cNvSpPr txBox="1">
            <a:spLocks noGrp="1"/>
          </p:cNvSpPr>
          <p:nvPr>
            <p:ph type="title"/>
          </p:nvPr>
        </p:nvSpPr>
        <p:spPr>
          <a:xfrm>
            <a:off x="417754" y="506412"/>
            <a:ext cx="1126545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Suposições</a:t>
            </a:r>
            <a:r>
              <a:rPr lang="en-GB" dirty="0"/>
              <a:t> </a:t>
            </a:r>
            <a:r>
              <a:rPr lang="en-GB" dirty="0" err="1"/>
              <a:t>desafiadoras</a:t>
            </a:r>
            <a:r>
              <a:rPr lang="en-GB" dirty="0"/>
              <a:t> </a:t>
            </a:r>
            <a:r>
              <a:rPr lang="en-GB" dirty="0" err="1"/>
              <a:t>sobre</a:t>
            </a:r>
            <a:r>
              <a:rPr lang="en-GB" dirty="0"/>
              <a:t> </a:t>
            </a:r>
            <a:r>
              <a:rPr lang="en-GB" dirty="0" err="1"/>
              <a:t>isolamento</a:t>
            </a:r>
            <a:r>
              <a:rPr lang="en-GB" dirty="0"/>
              <a:t> e </a:t>
            </a:r>
            <a:r>
              <a:rPr lang="en-GB" dirty="0" err="1"/>
              <a:t>contenção</a:t>
            </a:r>
            <a:r>
              <a:rPr lang="en-GB" dirty="0"/>
              <a:t> - 6</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65"/>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dirty="0"/>
          </a:p>
          <a:p>
            <a:pPr marL="0" lvl="0" indent="0" algn="ctr" rtl="0">
              <a:lnSpc>
                <a:spcPct val="100000"/>
              </a:lnSpc>
              <a:spcBef>
                <a:spcPts val="1200"/>
              </a:spcBef>
              <a:spcAft>
                <a:spcPts val="0"/>
              </a:spcAft>
              <a:buSzPts val="2500"/>
              <a:buNone/>
            </a:pPr>
            <a:endParaRPr sz="2500" b="1" i="1" dirty="0"/>
          </a:p>
          <a:p>
            <a:pPr marL="0" lvl="0" indent="0" algn="just" rtl="0">
              <a:lnSpc>
                <a:spcPct val="100000"/>
              </a:lnSpc>
              <a:spcBef>
                <a:spcPts val="600"/>
              </a:spcBef>
              <a:spcAft>
                <a:spcPts val="0"/>
              </a:spcAft>
              <a:buSzPts val="2500"/>
              <a:buNone/>
            </a:pPr>
            <a:r>
              <a:rPr lang="en-GB" sz="2000" b="1" i="1" dirty="0"/>
              <a:t>“Há </a:t>
            </a:r>
            <a:r>
              <a:rPr lang="en-GB" sz="2000" b="1" i="1" dirty="0" err="1"/>
              <a:t>circunstâncias</a:t>
            </a:r>
            <a:r>
              <a:rPr lang="en-GB" sz="2000" b="1" i="1" dirty="0"/>
              <a:t> em que o </a:t>
            </a:r>
            <a:r>
              <a:rPr lang="en-GB" sz="2000" b="1" i="1" dirty="0" err="1"/>
              <a:t>uso</a:t>
            </a:r>
            <a:r>
              <a:rPr lang="en-GB" sz="2000" b="1" i="1" dirty="0"/>
              <a:t> de </a:t>
            </a:r>
            <a:r>
              <a:rPr lang="en-GB" sz="2000" b="1" i="1" dirty="0" err="1"/>
              <a:t>isolamento</a:t>
            </a:r>
            <a:r>
              <a:rPr lang="en-GB" sz="2000" b="1" i="1" dirty="0"/>
              <a:t> e </a:t>
            </a:r>
            <a:r>
              <a:rPr lang="en-GB" sz="2000" b="1" i="1" dirty="0" err="1"/>
              <a:t>contenções</a:t>
            </a:r>
            <a:r>
              <a:rPr lang="en-GB" sz="2000" b="1" i="1" dirty="0"/>
              <a:t> </a:t>
            </a:r>
            <a:r>
              <a:rPr lang="en-GB" sz="2000" b="1" i="1" dirty="0" err="1"/>
              <a:t>não</a:t>
            </a:r>
            <a:r>
              <a:rPr lang="en-GB" sz="2000" b="1" i="1" dirty="0"/>
              <a:t> </a:t>
            </a:r>
            <a:r>
              <a:rPr lang="en-GB" sz="2000" b="1" i="1" dirty="0" err="1"/>
              <a:t>pode</a:t>
            </a:r>
            <a:r>
              <a:rPr lang="en-GB" sz="2000" b="1" i="1" dirty="0"/>
              <a:t> ser </a:t>
            </a:r>
            <a:r>
              <a:rPr lang="en-GB" sz="2000" b="1" i="1" dirty="0" err="1"/>
              <a:t>evitado</a:t>
            </a:r>
            <a:r>
              <a:rPr lang="en-GB" sz="2000" b="1" i="1" dirty="0"/>
              <a:t>.”</a:t>
            </a:r>
            <a:endParaRPr sz="2000" b="1" i="1" dirty="0"/>
          </a:p>
          <a:p>
            <a:pPr marL="0" lvl="0" indent="0" algn="just" rtl="0">
              <a:lnSpc>
                <a:spcPct val="100000"/>
              </a:lnSpc>
              <a:spcBef>
                <a:spcPts val="600"/>
              </a:spcBef>
              <a:spcAft>
                <a:spcPts val="0"/>
              </a:spcAft>
              <a:buSzPts val="2200"/>
              <a:buNone/>
            </a:pPr>
            <a:endParaRPr sz="2000" dirty="0"/>
          </a:p>
          <a:p>
            <a:pPr marL="457200" lvl="0" indent="-457200" algn="just" rtl="0">
              <a:lnSpc>
                <a:spcPct val="100000"/>
              </a:lnSpc>
              <a:spcBef>
                <a:spcPts val="600"/>
              </a:spcBef>
              <a:spcAft>
                <a:spcPts val="0"/>
              </a:spcAft>
              <a:buSzPts val="2200"/>
              <a:buFont typeface="Century Gothic"/>
              <a:buAutoNum type="arabicPeriod"/>
            </a:pPr>
            <a:r>
              <a:rPr lang="en-GB" sz="2000" dirty="0"/>
              <a:t>Você </a:t>
            </a:r>
            <a:r>
              <a:rPr lang="en-GB" sz="2000" dirty="0" err="1"/>
              <a:t>concorda</a:t>
            </a:r>
            <a:r>
              <a:rPr lang="en-GB" sz="2000" dirty="0"/>
              <a:t> ou </a:t>
            </a:r>
            <a:r>
              <a:rPr lang="en-GB" sz="2000" dirty="0" err="1"/>
              <a:t>discorda</a:t>
            </a:r>
            <a:r>
              <a:rPr lang="en-GB" sz="2000" dirty="0"/>
              <a:t> dessa </a:t>
            </a:r>
            <a:r>
              <a:rPr lang="en-GB" sz="2000" dirty="0" err="1"/>
              <a:t>afirmação</a:t>
            </a:r>
            <a:r>
              <a:rPr lang="en-GB" sz="2000" dirty="0"/>
              <a:t>? Por </a:t>
            </a:r>
            <a:r>
              <a:rPr lang="en-GB" sz="2000" dirty="0" err="1"/>
              <a:t>quê</a:t>
            </a:r>
            <a:r>
              <a:rPr lang="en-GB" sz="2000" dirty="0"/>
              <a:t>?</a:t>
            </a:r>
            <a:endParaRPr sz="2000" dirty="0"/>
          </a:p>
          <a:p>
            <a:pPr marL="457200" lvl="0" indent="-457200" algn="just" rtl="0">
              <a:lnSpc>
                <a:spcPct val="100000"/>
              </a:lnSpc>
              <a:spcBef>
                <a:spcPts val="600"/>
              </a:spcBef>
              <a:spcAft>
                <a:spcPts val="0"/>
              </a:spcAft>
              <a:buSzPts val="2200"/>
              <a:buFont typeface="Century Gothic"/>
              <a:buAutoNum type="arabicPeriod"/>
            </a:pPr>
            <a:r>
              <a:rPr lang="en-GB" sz="2000" dirty="0"/>
              <a:t>Sob quais </a:t>
            </a:r>
            <a:r>
              <a:rPr lang="en-GB" sz="2000" dirty="0" err="1"/>
              <a:t>circunstâncias</a:t>
            </a:r>
            <a:r>
              <a:rPr lang="en-GB" sz="2000" dirty="0"/>
              <a:t> </a:t>
            </a:r>
            <a:r>
              <a:rPr lang="en-GB" sz="2000" dirty="0" err="1"/>
              <a:t>você</a:t>
            </a:r>
            <a:r>
              <a:rPr lang="en-GB" sz="2000" dirty="0"/>
              <a:t> </a:t>
            </a:r>
            <a:r>
              <a:rPr lang="en-GB" sz="2000" dirty="0" err="1"/>
              <a:t>acha</a:t>
            </a:r>
            <a:r>
              <a:rPr lang="en-GB" sz="2000" dirty="0"/>
              <a:t> que </a:t>
            </a:r>
            <a:r>
              <a:rPr lang="en-GB" sz="2000" dirty="0" err="1"/>
              <a:t>isolamento</a:t>
            </a:r>
            <a:r>
              <a:rPr lang="en-GB" sz="2000" dirty="0"/>
              <a:t> e </a:t>
            </a:r>
            <a:r>
              <a:rPr lang="en-GB" sz="2000" dirty="0" err="1"/>
              <a:t>contenção</a:t>
            </a:r>
            <a:r>
              <a:rPr lang="en-GB" sz="2000" dirty="0"/>
              <a:t> </a:t>
            </a:r>
            <a:r>
              <a:rPr lang="en-GB" sz="2000" dirty="0" err="1"/>
              <a:t>não</a:t>
            </a:r>
            <a:r>
              <a:rPr lang="en-GB" sz="2000" dirty="0"/>
              <a:t> </a:t>
            </a:r>
            <a:r>
              <a:rPr lang="en-GB" sz="2000" dirty="0" err="1"/>
              <a:t>podem</a:t>
            </a:r>
            <a:r>
              <a:rPr lang="en-GB" sz="2000" dirty="0"/>
              <a:t> ser </a:t>
            </a:r>
            <a:r>
              <a:rPr lang="en-GB" sz="2000" dirty="0" err="1"/>
              <a:t>evitados</a:t>
            </a:r>
            <a:r>
              <a:rPr lang="en-GB" sz="2000" dirty="0"/>
              <a:t>?</a:t>
            </a:r>
            <a:endParaRPr dirty="0"/>
          </a:p>
        </p:txBody>
      </p:sp>
      <p:sp>
        <p:nvSpPr>
          <p:cNvPr id="556" name="Google Shape;556;p65"/>
          <p:cNvSpPr txBox="1">
            <a:spLocks noGrp="1"/>
          </p:cNvSpPr>
          <p:nvPr>
            <p:ph type="title"/>
          </p:nvPr>
        </p:nvSpPr>
        <p:spPr>
          <a:xfrm>
            <a:off x="417755" y="506412"/>
            <a:ext cx="11567416" cy="432000"/>
          </a:xfrm>
          <a:prstGeom prst="rect">
            <a:avLst/>
          </a:prstGeom>
          <a:noFill/>
          <a:ln>
            <a:noFill/>
          </a:ln>
        </p:spPr>
        <p:txBody>
          <a:bodyPr spcFirstLastPara="1" wrap="square" lIns="91425" tIns="45700" rIns="91425" bIns="45700" anchor="t" anchorCtr="0">
            <a:noAutofit/>
          </a:bodyPr>
          <a:lstStyle/>
          <a:p>
            <a:pPr algn="ctr"/>
            <a:r>
              <a:rPr lang="en-GB" dirty="0"/>
              <a:t>Exercício 4.1: </a:t>
            </a:r>
            <a:r>
              <a:rPr lang="pt-BR" dirty="0"/>
              <a:t>Desafiando a suposição de que circunstâncias excepcionais são razões válidas para o uso de isolamento e contenção </a:t>
            </a:r>
            <a:r>
              <a:rPr lang="en-GB" dirty="0"/>
              <a:t>– 1</a:t>
            </a: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66"/>
          <p:cNvSpPr txBox="1">
            <a:spLocks noGrp="1"/>
          </p:cNvSpPr>
          <p:nvPr>
            <p:ph type="body" idx="2"/>
          </p:nvPr>
        </p:nvSpPr>
        <p:spPr>
          <a:xfrm>
            <a:off x="849031" y="2261965"/>
            <a:ext cx="10401300" cy="4089623"/>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600"/>
              </a:spcBef>
              <a:spcAft>
                <a:spcPts val="0"/>
              </a:spcAft>
              <a:buSzPts val="2200"/>
              <a:buChar char="•"/>
            </a:pPr>
            <a:r>
              <a:rPr lang="en-GB" sz="2000" b="1" dirty="0"/>
              <a:t>O </a:t>
            </a:r>
            <a:r>
              <a:rPr lang="en-GB" sz="2000" b="1" dirty="0" err="1"/>
              <a:t>isolamento</a:t>
            </a:r>
            <a:r>
              <a:rPr lang="en-GB" sz="2000" b="1" dirty="0"/>
              <a:t> e a </a:t>
            </a:r>
            <a:r>
              <a:rPr lang="en-GB" sz="2000" b="1" dirty="0" err="1"/>
              <a:t>contenção</a:t>
            </a:r>
            <a:r>
              <a:rPr lang="en-GB" sz="2000" b="1" dirty="0"/>
              <a:t> de pessoas com </a:t>
            </a:r>
            <a:r>
              <a:rPr lang="en-GB" sz="2000" b="1" dirty="0" err="1"/>
              <a:t>deficiências</a:t>
            </a:r>
            <a:r>
              <a:rPr lang="en-GB" sz="2000" b="1" dirty="0"/>
              <a:t> </a:t>
            </a:r>
            <a:r>
              <a:rPr lang="en-GB" sz="2000" b="1" dirty="0" err="1"/>
              <a:t>psicossociais</a:t>
            </a:r>
            <a:r>
              <a:rPr lang="en-GB" sz="2000" b="1" dirty="0"/>
              <a:t>, </a:t>
            </a:r>
            <a:r>
              <a:rPr lang="en-GB" sz="2000" b="1" dirty="0" err="1"/>
              <a:t>intelectuais</a:t>
            </a:r>
            <a:r>
              <a:rPr lang="en-GB" sz="2000" b="1" dirty="0"/>
              <a:t> ou </a:t>
            </a:r>
            <a:r>
              <a:rPr lang="en-GB" sz="2000" b="1" dirty="0" err="1"/>
              <a:t>cognitivas</a:t>
            </a:r>
            <a:r>
              <a:rPr lang="en-GB" sz="2000" b="1" dirty="0"/>
              <a:t> </a:t>
            </a:r>
            <a:r>
              <a:rPr lang="en-GB" sz="2000" b="1" dirty="0" err="1"/>
              <a:t>devem</a:t>
            </a:r>
            <a:r>
              <a:rPr lang="en-GB" sz="2000" b="1" dirty="0"/>
              <a:t> ser </a:t>
            </a:r>
            <a:r>
              <a:rPr lang="en-GB" sz="2000" b="1" dirty="0" err="1"/>
              <a:t>evitados</a:t>
            </a:r>
            <a:r>
              <a:rPr lang="en-GB" sz="2000" b="1" dirty="0"/>
              <a:t>, </a:t>
            </a:r>
            <a:r>
              <a:rPr lang="en-GB" sz="2000" b="1" dirty="0" err="1"/>
              <a:t>mesmo</a:t>
            </a:r>
            <a:r>
              <a:rPr lang="en-GB" sz="2000" b="1" dirty="0"/>
              <a:t> em </a:t>
            </a:r>
            <a:r>
              <a:rPr lang="en-GB" sz="2000" b="1" dirty="0" err="1"/>
              <a:t>circunstâncias</a:t>
            </a:r>
            <a:r>
              <a:rPr lang="en-GB" sz="2000" b="1" dirty="0"/>
              <a:t> </a:t>
            </a:r>
            <a:r>
              <a:rPr lang="en-GB" sz="2000" b="1" dirty="0" err="1"/>
              <a:t>extremas</a:t>
            </a:r>
            <a:r>
              <a:rPr lang="en-GB" sz="2000" b="1" dirty="0"/>
              <a:t>.</a:t>
            </a:r>
            <a:endParaRPr sz="2000" b="1" dirty="0"/>
          </a:p>
          <a:p>
            <a:pPr marL="631825" lvl="2" indent="-285750" algn="just" rtl="0">
              <a:lnSpc>
                <a:spcPct val="100000"/>
              </a:lnSpc>
              <a:spcBef>
                <a:spcPts val="600"/>
              </a:spcBef>
              <a:spcAft>
                <a:spcPts val="0"/>
              </a:spcAft>
              <a:buSzPts val="2200"/>
              <a:buChar char="•"/>
            </a:pPr>
            <a:r>
              <a:rPr lang="en-GB" dirty="0"/>
              <a:t>O </a:t>
            </a:r>
            <a:r>
              <a:rPr lang="en-GB" dirty="0" err="1"/>
              <a:t>isolamento</a:t>
            </a:r>
            <a:r>
              <a:rPr lang="en-GB" dirty="0"/>
              <a:t> e a </a:t>
            </a:r>
            <a:r>
              <a:rPr lang="en-GB" dirty="0" err="1"/>
              <a:t>contenção</a:t>
            </a:r>
            <a:r>
              <a:rPr lang="en-GB" dirty="0"/>
              <a:t> </a:t>
            </a:r>
            <a:r>
              <a:rPr lang="en-GB" dirty="0" err="1"/>
              <a:t>não</a:t>
            </a:r>
            <a:r>
              <a:rPr lang="en-GB" dirty="0"/>
              <a:t> são </a:t>
            </a:r>
            <a:r>
              <a:rPr lang="en-GB" dirty="0" err="1"/>
              <a:t>intervenções</a:t>
            </a:r>
            <a:r>
              <a:rPr lang="en-GB" dirty="0"/>
              <a:t> de </a:t>
            </a:r>
            <a:r>
              <a:rPr lang="en-GB" dirty="0" err="1"/>
              <a:t>último</a:t>
            </a:r>
            <a:r>
              <a:rPr lang="en-GB" dirty="0"/>
              <a:t> </a:t>
            </a:r>
            <a:r>
              <a:rPr lang="en-GB" dirty="0" err="1"/>
              <a:t>recurso</a:t>
            </a:r>
            <a:r>
              <a:rPr lang="en-GB" dirty="0"/>
              <a:t>. </a:t>
            </a:r>
            <a:endParaRPr dirty="0"/>
          </a:p>
          <a:p>
            <a:pPr marL="631825" lvl="2" indent="-285750" algn="just" rtl="0">
              <a:lnSpc>
                <a:spcPct val="100000"/>
              </a:lnSpc>
              <a:spcBef>
                <a:spcPts val="600"/>
              </a:spcBef>
              <a:spcAft>
                <a:spcPts val="0"/>
              </a:spcAft>
              <a:buSzPts val="2200"/>
              <a:buChar char="•"/>
            </a:pPr>
            <a:r>
              <a:rPr lang="en-GB" dirty="0" err="1"/>
              <a:t>Devem</a:t>
            </a:r>
            <a:r>
              <a:rPr lang="en-GB" dirty="0"/>
              <a:t> ser sempre </a:t>
            </a:r>
            <a:r>
              <a:rPr lang="en-GB" dirty="0" err="1"/>
              <a:t>procuradas</a:t>
            </a:r>
            <a:r>
              <a:rPr lang="en-GB" dirty="0"/>
              <a:t> </a:t>
            </a:r>
            <a:r>
              <a:rPr lang="en-GB" dirty="0" err="1"/>
              <a:t>alternativas</a:t>
            </a:r>
            <a:r>
              <a:rPr lang="en-GB" dirty="0"/>
              <a:t> ao </a:t>
            </a:r>
            <a:r>
              <a:rPr lang="en-GB" dirty="0" err="1"/>
              <a:t>isolamento</a:t>
            </a:r>
            <a:r>
              <a:rPr lang="en-GB" dirty="0"/>
              <a:t> e à </a:t>
            </a:r>
            <a:r>
              <a:rPr lang="en-GB" dirty="0" err="1"/>
              <a:t>contenção</a:t>
            </a:r>
            <a:r>
              <a:rPr lang="en-GB" dirty="0"/>
              <a:t> para </a:t>
            </a:r>
            <a:r>
              <a:rPr lang="en-GB" dirty="0" err="1"/>
              <a:t>proteger</a:t>
            </a:r>
            <a:r>
              <a:rPr lang="en-GB" dirty="0"/>
              <a:t> o </a:t>
            </a:r>
            <a:r>
              <a:rPr lang="en-GB" dirty="0" err="1"/>
              <a:t>bem-estar</a:t>
            </a:r>
            <a:r>
              <a:rPr lang="en-GB" dirty="0"/>
              <a:t> das pessoas. </a:t>
            </a:r>
            <a:endParaRPr dirty="0"/>
          </a:p>
          <a:p>
            <a:pPr marL="631825" lvl="2" indent="-285750" algn="just" rtl="0">
              <a:lnSpc>
                <a:spcPct val="100000"/>
              </a:lnSpc>
              <a:spcBef>
                <a:spcPts val="600"/>
              </a:spcBef>
              <a:spcAft>
                <a:spcPts val="0"/>
              </a:spcAft>
              <a:buSzPts val="2200"/>
              <a:buChar char="•"/>
            </a:pPr>
            <a:r>
              <a:rPr lang="en-GB" dirty="0"/>
              <a:t>Quando </a:t>
            </a:r>
            <a:r>
              <a:rPr lang="en-GB" dirty="0" err="1"/>
              <a:t>alguém</a:t>
            </a:r>
            <a:r>
              <a:rPr lang="en-GB" dirty="0"/>
              <a:t> age de forma muito </a:t>
            </a:r>
            <a:r>
              <a:rPr lang="en-GB" dirty="0" err="1"/>
              <a:t>perigosa</a:t>
            </a:r>
            <a:r>
              <a:rPr lang="en-GB" dirty="0"/>
              <a:t> para </a:t>
            </a:r>
            <a:r>
              <a:rPr lang="en-GB" dirty="0" err="1"/>
              <a:t>os</a:t>
            </a:r>
            <a:r>
              <a:rPr lang="en-GB" dirty="0"/>
              <a:t> outros, </a:t>
            </a:r>
            <a:r>
              <a:rPr lang="en-GB" dirty="0" err="1"/>
              <a:t>essa</a:t>
            </a:r>
            <a:r>
              <a:rPr lang="en-GB" dirty="0"/>
              <a:t> pessoa </a:t>
            </a:r>
            <a:r>
              <a:rPr lang="en-GB" dirty="0" err="1"/>
              <a:t>deve</a:t>
            </a:r>
            <a:r>
              <a:rPr lang="en-GB" dirty="0"/>
              <a:t> ser </a:t>
            </a:r>
            <a:r>
              <a:rPr lang="en-GB" dirty="0" err="1"/>
              <a:t>impedida</a:t>
            </a:r>
            <a:r>
              <a:rPr lang="en-GB" dirty="0"/>
              <a:t> da mesma forma que se </a:t>
            </a:r>
            <a:r>
              <a:rPr lang="en-GB" dirty="0" err="1"/>
              <a:t>impediria</a:t>
            </a:r>
            <a:r>
              <a:rPr lang="en-GB" dirty="0"/>
              <a:t> </a:t>
            </a:r>
            <a:r>
              <a:rPr lang="en-GB" dirty="0" err="1"/>
              <a:t>qualquer</a:t>
            </a:r>
            <a:r>
              <a:rPr lang="en-GB" dirty="0"/>
              <a:t> </a:t>
            </a:r>
            <a:r>
              <a:rPr lang="en-GB" dirty="0" err="1"/>
              <a:t>outra</a:t>
            </a:r>
            <a:r>
              <a:rPr lang="en-GB" dirty="0"/>
              <a:t> pessoa.</a:t>
            </a:r>
            <a:endParaRPr dirty="0"/>
          </a:p>
          <a:p>
            <a:pPr marL="631825" lvl="2" indent="-285750" algn="just" rtl="0">
              <a:lnSpc>
                <a:spcPct val="100000"/>
              </a:lnSpc>
              <a:spcBef>
                <a:spcPts val="600"/>
              </a:spcBef>
              <a:spcAft>
                <a:spcPts val="0"/>
              </a:spcAft>
              <a:buSzPts val="2200"/>
              <a:buChar char="•"/>
            </a:pPr>
            <a:r>
              <a:rPr lang="en-GB" dirty="0"/>
              <a:t>Os </a:t>
            </a:r>
            <a:r>
              <a:rPr lang="en-GB" dirty="0" err="1"/>
              <a:t>órgãos</a:t>
            </a:r>
            <a:r>
              <a:rPr lang="en-GB" dirty="0"/>
              <a:t> </a:t>
            </a:r>
            <a:r>
              <a:rPr lang="en-GB" dirty="0" err="1"/>
              <a:t>responsáveis</a:t>
            </a:r>
            <a:r>
              <a:rPr lang="en-GB" dirty="0"/>
              <a:t> pela </a:t>
            </a:r>
            <a:r>
              <a:rPr lang="en-GB" dirty="0" err="1"/>
              <a:t>aplicação</a:t>
            </a:r>
            <a:r>
              <a:rPr lang="en-GB" dirty="0"/>
              <a:t> da lei </a:t>
            </a:r>
            <a:r>
              <a:rPr lang="en-GB" dirty="0" err="1"/>
              <a:t>devem</a:t>
            </a:r>
            <a:r>
              <a:rPr lang="en-GB" dirty="0"/>
              <a:t> ser </a:t>
            </a:r>
            <a:r>
              <a:rPr lang="en-GB" dirty="0" err="1"/>
              <a:t>treinados</a:t>
            </a:r>
            <a:r>
              <a:rPr lang="en-GB" dirty="0"/>
              <a:t> para </a:t>
            </a:r>
            <a:r>
              <a:rPr lang="en-GB" dirty="0" err="1"/>
              <a:t>compreender</a:t>
            </a:r>
            <a:r>
              <a:rPr lang="en-GB" dirty="0"/>
              <a:t> as </a:t>
            </a:r>
            <a:r>
              <a:rPr lang="en-GB" dirty="0" err="1"/>
              <a:t>necessidades</a:t>
            </a:r>
            <a:r>
              <a:rPr lang="en-GB" dirty="0"/>
              <a:t> e </a:t>
            </a:r>
            <a:r>
              <a:rPr lang="en-GB" dirty="0" err="1"/>
              <a:t>especificidades</a:t>
            </a:r>
            <a:r>
              <a:rPr lang="en-GB" dirty="0"/>
              <a:t> das pessoas com </a:t>
            </a:r>
            <a:r>
              <a:rPr lang="en-GB" dirty="0" err="1"/>
              <a:t>deficiência</a:t>
            </a:r>
            <a:r>
              <a:rPr lang="en-GB" dirty="0"/>
              <a:t>.  </a:t>
            </a:r>
            <a:endParaRPr dirty="0"/>
          </a:p>
          <a:p>
            <a:pPr marL="285750" lvl="0" indent="-146050" algn="l" rtl="0">
              <a:lnSpc>
                <a:spcPct val="100000"/>
              </a:lnSpc>
              <a:spcBef>
                <a:spcPts val="1200"/>
              </a:spcBef>
              <a:spcAft>
                <a:spcPts val="0"/>
              </a:spcAft>
              <a:buSzPts val="2200"/>
              <a:buNone/>
            </a:pPr>
            <a:endParaRPr dirty="0"/>
          </a:p>
        </p:txBody>
      </p:sp>
      <p:sp>
        <p:nvSpPr>
          <p:cNvPr id="563" name="Google Shape;563;p66"/>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4.1: </a:t>
            </a:r>
            <a:r>
              <a:rPr lang="en-GB" dirty="0" err="1"/>
              <a:t>Desafiar</a:t>
            </a:r>
            <a:r>
              <a:rPr lang="en-GB" dirty="0"/>
              <a:t> a </a:t>
            </a:r>
            <a:r>
              <a:rPr lang="en-GB" dirty="0" err="1"/>
              <a:t>suposição</a:t>
            </a:r>
            <a:r>
              <a:rPr lang="en-GB" dirty="0"/>
              <a:t> de que </a:t>
            </a:r>
            <a:r>
              <a:rPr lang="en-GB" dirty="0" err="1"/>
              <a:t>circunstâncias</a:t>
            </a:r>
            <a:r>
              <a:rPr lang="en-GB" dirty="0"/>
              <a:t> </a:t>
            </a:r>
            <a:r>
              <a:rPr lang="en-GB" dirty="0" err="1"/>
              <a:t>excepcionais</a:t>
            </a:r>
            <a:r>
              <a:rPr lang="en-GB" dirty="0"/>
              <a:t> são </a:t>
            </a:r>
            <a:r>
              <a:rPr lang="en-GB" dirty="0" err="1"/>
              <a:t>razões</a:t>
            </a:r>
            <a:r>
              <a:rPr lang="en-GB" dirty="0"/>
              <a:t> </a:t>
            </a:r>
            <a:r>
              <a:rPr lang="en-GB" dirty="0" err="1"/>
              <a:t>válidas</a:t>
            </a:r>
            <a:r>
              <a:rPr lang="en-GB" dirty="0"/>
              <a:t> para o </a:t>
            </a:r>
            <a:r>
              <a:rPr lang="en-GB" dirty="0" err="1"/>
              <a:t>uso</a:t>
            </a:r>
            <a:r>
              <a:rPr lang="en-GB" dirty="0"/>
              <a:t> do </a:t>
            </a:r>
            <a:r>
              <a:rPr lang="en-GB" dirty="0" err="1"/>
              <a:t>isolamento</a:t>
            </a:r>
            <a:r>
              <a:rPr lang="en-GB" dirty="0"/>
              <a:t> e da </a:t>
            </a:r>
            <a:r>
              <a:rPr lang="en-GB" dirty="0" err="1"/>
              <a:t>contenção</a:t>
            </a:r>
            <a:r>
              <a:rPr lang="en-GB" dirty="0"/>
              <a:t> - 2</a:t>
            </a:r>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67"/>
          <p:cNvSpPr txBox="1">
            <a:spLocks noGrp="1"/>
          </p:cNvSpPr>
          <p:nvPr>
            <p:ph type="body" idx="2"/>
          </p:nvPr>
        </p:nvSpPr>
        <p:spPr>
          <a:xfrm>
            <a:off x="508794" y="2644992"/>
            <a:ext cx="11174412" cy="2743437"/>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b="1" dirty="0" err="1"/>
              <a:t>Os</a:t>
            </a:r>
            <a:r>
              <a:rPr lang="en-GB" sz="2000" b="1" dirty="0"/>
              <a:t> </a:t>
            </a:r>
            <a:r>
              <a:rPr lang="en-GB" sz="2000" b="1" dirty="0" err="1"/>
              <a:t>funcionários</a:t>
            </a:r>
            <a:r>
              <a:rPr lang="en-GB" sz="2000" b="1" dirty="0"/>
              <a:t> </a:t>
            </a:r>
            <a:r>
              <a:rPr lang="en-GB" sz="2000" b="1" dirty="0" err="1"/>
              <a:t>acreditam</a:t>
            </a:r>
            <a:r>
              <a:rPr lang="en-GB" sz="2000" b="1" dirty="0"/>
              <a:t> que, </a:t>
            </a:r>
            <a:r>
              <a:rPr lang="en-GB" sz="2000" b="1" dirty="0" err="1"/>
              <a:t>em</a:t>
            </a:r>
            <a:r>
              <a:rPr lang="en-GB" sz="2000" b="1" dirty="0"/>
              <a:t> </a:t>
            </a:r>
            <a:r>
              <a:rPr lang="en-GB" sz="2000" b="1" dirty="0" err="1"/>
              <a:t>alguns</a:t>
            </a:r>
            <a:r>
              <a:rPr lang="en-GB" sz="2000" b="1" dirty="0"/>
              <a:t> </a:t>
            </a:r>
            <a:r>
              <a:rPr lang="en-GB" sz="2000" b="1" dirty="0" err="1"/>
              <a:t>casos</a:t>
            </a:r>
            <a:r>
              <a:rPr lang="en-GB" sz="2000" b="1" dirty="0"/>
              <a:t>, é </a:t>
            </a:r>
            <a:r>
              <a:rPr lang="en-GB" sz="2000" b="1" dirty="0" err="1"/>
              <a:t>impossível</a:t>
            </a:r>
            <a:r>
              <a:rPr lang="en-GB" sz="2000" b="1" dirty="0"/>
              <a:t> </a:t>
            </a:r>
            <a:r>
              <a:rPr lang="en-GB" sz="2000" b="1" dirty="0" err="1"/>
              <a:t>encontrar</a:t>
            </a:r>
            <a:r>
              <a:rPr lang="en-GB" sz="2000" b="1" dirty="0"/>
              <a:t> </a:t>
            </a:r>
            <a:r>
              <a:rPr lang="en-GB" sz="2000" b="1" dirty="0" err="1"/>
              <a:t>alternativas</a:t>
            </a:r>
            <a:r>
              <a:rPr lang="en-GB" sz="2000" b="1" dirty="0"/>
              <a:t> à </a:t>
            </a:r>
            <a:r>
              <a:rPr lang="en-GB" sz="2000" b="1" dirty="0" err="1"/>
              <a:t>isolamento</a:t>
            </a:r>
            <a:r>
              <a:rPr lang="en-GB" sz="2000" b="1" dirty="0"/>
              <a:t> e à </a:t>
            </a:r>
            <a:r>
              <a:rPr lang="en-GB" sz="2000" b="1" dirty="0" err="1"/>
              <a:t>contenção</a:t>
            </a:r>
            <a:r>
              <a:rPr lang="en-GB" sz="2000" b="1" dirty="0"/>
              <a:t>.</a:t>
            </a:r>
            <a:endParaRPr sz="2000" b="1" dirty="0"/>
          </a:p>
          <a:p>
            <a:pPr marL="631825" lvl="2" indent="-285750" algn="just" rtl="0">
              <a:lnSpc>
                <a:spcPct val="100000"/>
              </a:lnSpc>
              <a:spcBef>
                <a:spcPts val="600"/>
              </a:spcBef>
              <a:spcAft>
                <a:spcPts val="0"/>
              </a:spcAft>
              <a:buSzPts val="2200"/>
              <a:buChar char="•"/>
            </a:pPr>
            <a:r>
              <a:rPr lang="en-GB" dirty="0" err="1"/>
              <a:t>Devemos</a:t>
            </a:r>
            <a:r>
              <a:rPr lang="en-GB" dirty="0"/>
              <a:t> sempre </a:t>
            </a:r>
            <a:r>
              <a:rPr lang="en-GB" dirty="0" err="1"/>
              <a:t>considerar</a:t>
            </a:r>
            <a:r>
              <a:rPr lang="en-GB" dirty="0"/>
              <a:t> o </a:t>
            </a:r>
            <a:r>
              <a:rPr lang="en-GB" dirty="0" err="1"/>
              <a:t>uso</a:t>
            </a:r>
            <a:r>
              <a:rPr lang="en-GB" dirty="0"/>
              <a:t> do </a:t>
            </a:r>
            <a:r>
              <a:rPr lang="en-GB" dirty="0" err="1"/>
              <a:t>isolamento</a:t>
            </a:r>
            <a:r>
              <a:rPr lang="en-GB" dirty="0"/>
              <a:t> e da </a:t>
            </a:r>
            <a:r>
              <a:rPr lang="en-GB" dirty="0" err="1"/>
              <a:t>contenção</a:t>
            </a:r>
            <a:r>
              <a:rPr lang="en-GB" dirty="0"/>
              <a:t> </a:t>
            </a:r>
            <a:r>
              <a:rPr lang="en-GB" dirty="0" err="1"/>
              <a:t>como</a:t>
            </a:r>
            <a:r>
              <a:rPr lang="en-GB" dirty="0"/>
              <a:t> um </a:t>
            </a:r>
            <a:r>
              <a:rPr lang="en-GB" dirty="0" err="1"/>
              <a:t>fracasso</a:t>
            </a:r>
            <a:r>
              <a:rPr lang="en-GB" dirty="0"/>
              <a:t>, um </a:t>
            </a:r>
            <a:r>
              <a:rPr lang="en-GB" dirty="0" err="1"/>
              <a:t>resultado</a:t>
            </a:r>
            <a:r>
              <a:rPr lang="en-GB" dirty="0"/>
              <a:t> </a:t>
            </a:r>
            <a:r>
              <a:rPr lang="en-GB" dirty="0" err="1"/>
              <a:t>negativo</a:t>
            </a:r>
            <a:r>
              <a:rPr lang="en-GB" dirty="0"/>
              <a:t> e </a:t>
            </a:r>
            <a:r>
              <a:rPr lang="en-GB" dirty="0" err="1"/>
              <a:t>uma</a:t>
            </a:r>
            <a:r>
              <a:rPr lang="en-GB" dirty="0"/>
              <a:t> </a:t>
            </a:r>
            <a:r>
              <a:rPr lang="en-GB" dirty="0" err="1"/>
              <a:t>violação</a:t>
            </a:r>
            <a:r>
              <a:rPr lang="en-GB" dirty="0"/>
              <a:t> dos </a:t>
            </a:r>
            <a:r>
              <a:rPr lang="en-GB" dirty="0" err="1"/>
              <a:t>direitos</a:t>
            </a:r>
            <a:r>
              <a:rPr lang="en-GB" dirty="0"/>
              <a:t> </a:t>
            </a:r>
            <a:r>
              <a:rPr lang="en-GB" dirty="0" err="1"/>
              <a:t>humanos</a:t>
            </a:r>
            <a:r>
              <a:rPr lang="en-GB" dirty="0"/>
              <a:t>.</a:t>
            </a:r>
            <a:endParaRPr dirty="0"/>
          </a:p>
          <a:p>
            <a:pPr marL="631825" lvl="2" indent="-285750" algn="just" rtl="0">
              <a:lnSpc>
                <a:spcPct val="100000"/>
              </a:lnSpc>
              <a:spcBef>
                <a:spcPts val="600"/>
              </a:spcBef>
              <a:spcAft>
                <a:spcPts val="0"/>
              </a:spcAft>
              <a:buSzPts val="2200"/>
              <a:buChar char="•"/>
            </a:pPr>
            <a:r>
              <a:rPr lang="en-GB" dirty="0" err="1"/>
              <a:t>Existem</a:t>
            </a:r>
            <a:r>
              <a:rPr lang="en-GB" dirty="0"/>
              <a:t> sempre </a:t>
            </a:r>
            <a:r>
              <a:rPr lang="en-GB" dirty="0" err="1"/>
              <a:t>alternativas</a:t>
            </a:r>
            <a:r>
              <a:rPr lang="en-GB" dirty="0"/>
              <a:t> </a:t>
            </a:r>
            <a:r>
              <a:rPr lang="en-GB" dirty="0" err="1"/>
              <a:t>ao</a:t>
            </a:r>
            <a:r>
              <a:rPr lang="en-GB" dirty="0"/>
              <a:t> </a:t>
            </a:r>
            <a:r>
              <a:rPr lang="en-GB" dirty="0" err="1"/>
              <a:t>isolamento</a:t>
            </a:r>
            <a:r>
              <a:rPr lang="en-GB" dirty="0"/>
              <a:t> e à </a:t>
            </a:r>
            <a:r>
              <a:rPr lang="en-GB" dirty="0" err="1"/>
              <a:t>contenção</a:t>
            </a:r>
            <a:r>
              <a:rPr lang="en-GB" dirty="0"/>
              <a:t>. </a:t>
            </a:r>
            <a:endParaRPr dirty="0"/>
          </a:p>
          <a:p>
            <a:pPr marL="631825" lvl="2" indent="-285750" algn="just" rtl="0">
              <a:lnSpc>
                <a:spcPct val="100000"/>
              </a:lnSpc>
              <a:spcBef>
                <a:spcPts val="600"/>
              </a:spcBef>
              <a:spcAft>
                <a:spcPts val="0"/>
              </a:spcAft>
              <a:buSzPts val="2200"/>
              <a:buChar char="•"/>
            </a:pPr>
            <a:r>
              <a:rPr lang="en-GB" dirty="0" err="1"/>
              <a:t>Algumas</a:t>
            </a:r>
            <a:r>
              <a:rPr lang="en-GB" dirty="0"/>
              <a:t> dessas </a:t>
            </a:r>
            <a:r>
              <a:rPr lang="en-GB" dirty="0" err="1"/>
              <a:t>alternativas</a:t>
            </a:r>
            <a:r>
              <a:rPr lang="en-GB" dirty="0"/>
              <a:t> </a:t>
            </a:r>
            <a:r>
              <a:rPr lang="en-GB" dirty="0" err="1"/>
              <a:t>serão</a:t>
            </a:r>
            <a:r>
              <a:rPr lang="en-GB" dirty="0"/>
              <a:t> </a:t>
            </a:r>
            <a:r>
              <a:rPr lang="en-GB" dirty="0" err="1"/>
              <a:t>discutidas</a:t>
            </a:r>
            <a:r>
              <a:rPr lang="en-GB" dirty="0"/>
              <a:t> no </a:t>
            </a:r>
            <a:r>
              <a:rPr lang="en-GB" dirty="0" err="1"/>
              <a:t>próximo</a:t>
            </a:r>
            <a:r>
              <a:rPr lang="en-GB" dirty="0"/>
              <a:t> </a:t>
            </a:r>
            <a:r>
              <a:rPr lang="en-GB" dirty="0" err="1"/>
              <a:t>Tema</a:t>
            </a:r>
            <a:r>
              <a:rPr lang="en-GB" dirty="0"/>
              <a:t>. </a:t>
            </a:r>
            <a:endParaRPr dirty="0"/>
          </a:p>
          <a:p>
            <a:pPr marL="285750" lvl="0" indent="-146050" algn="l" rtl="0">
              <a:lnSpc>
                <a:spcPct val="100000"/>
              </a:lnSpc>
              <a:spcBef>
                <a:spcPts val="1200"/>
              </a:spcBef>
              <a:spcAft>
                <a:spcPts val="0"/>
              </a:spcAft>
              <a:buSzPts val="2200"/>
              <a:buNone/>
            </a:pPr>
            <a:endParaRPr dirty="0"/>
          </a:p>
        </p:txBody>
      </p:sp>
      <p:sp>
        <p:nvSpPr>
          <p:cNvPr id="570" name="Google Shape;570;p67"/>
          <p:cNvSpPr txBox="1">
            <a:spLocks noGrp="1"/>
          </p:cNvSpPr>
          <p:nvPr>
            <p:ph type="title"/>
          </p:nvPr>
        </p:nvSpPr>
        <p:spPr>
          <a:xfrm>
            <a:off x="417754" y="506412"/>
            <a:ext cx="1126545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4.1: </a:t>
            </a:r>
            <a:r>
              <a:rPr lang="en-GB" dirty="0" err="1"/>
              <a:t>Desafiar</a:t>
            </a:r>
            <a:r>
              <a:rPr lang="en-GB" dirty="0"/>
              <a:t> a </a:t>
            </a:r>
            <a:r>
              <a:rPr lang="en-GB" dirty="0" err="1"/>
              <a:t>suposição</a:t>
            </a:r>
            <a:r>
              <a:rPr lang="en-GB" dirty="0"/>
              <a:t> de que </a:t>
            </a:r>
            <a:r>
              <a:rPr lang="en-GB" dirty="0" err="1"/>
              <a:t>circunstâncias</a:t>
            </a:r>
            <a:r>
              <a:rPr lang="en-GB" dirty="0"/>
              <a:t> </a:t>
            </a:r>
            <a:r>
              <a:rPr lang="en-GB" dirty="0" err="1"/>
              <a:t>excepcionais</a:t>
            </a:r>
            <a:r>
              <a:rPr lang="en-GB" dirty="0"/>
              <a:t> são </a:t>
            </a:r>
            <a:r>
              <a:rPr lang="en-GB" dirty="0" err="1"/>
              <a:t>razões</a:t>
            </a:r>
            <a:r>
              <a:rPr lang="en-GB" dirty="0"/>
              <a:t> </a:t>
            </a:r>
            <a:r>
              <a:rPr lang="en-GB" dirty="0" err="1"/>
              <a:t>válidas</a:t>
            </a:r>
            <a:r>
              <a:rPr lang="en-GB" dirty="0"/>
              <a:t> para o </a:t>
            </a:r>
            <a:r>
              <a:rPr lang="en-GB" dirty="0" err="1"/>
              <a:t>uso</a:t>
            </a:r>
            <a:r>
              <a:rPr lang="en-GB" dirty="0"/>
              <a:t> do </a:t>
            </a:r>
            <a:r>
              <a:rPr lang="en-GB" dirty="0" err="1"/>
              <a:t>isolamento</a:t>
            </a:r>
            <a:r>
              <a:rPr lang="en-GB" dirty="0"/>
              <a:t> e da </a:t>
            </a:r>
            <a:r>
              <a:rPr lang="en-GB" dirty="0" err="1"/>
              <a:t>contenção</a:t>
            </a:r>
            <a:r>
              <a:rPr lang="en-GB" dirty="0"/>
              <a:t> - 3</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68"/>
          <p:cNvSpPr txBox="1">
            <a:spLocks noGrp="1"/>
          </p:cNvSpPr>
          <p:nvPr>
            <p:ph type="body" idx="2"/>
          </p:nvPr>
        </p:nvSpPr>
        <p:spPr>
          <a:xfrm>
            <a:off x="508794" y="2617542"/>
            <a:ext cx="11174412" cy="3162773"/>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b="1" dirty="0"/>
              <a:t>O </a:t>
            </a:r>
            <a:r>
              <a:rPr lang="en-GB" sz="2000" b="1" dirty="0" err="1"/>
              <a:t>uso</a:t>
            </a:r>
            <a:r>
              <a:rPr lang="en-GB" sz="2000" b="1" dirty="0"/>
              <a:t> de </a:t>
            </a:r>
            <a:r>
              <a:rPr lang="en-GB" sz="2000" b="1" dirty="0" err="1"/>
              <a:t>isolamento</a:t>
            </a:r>
            <a:r>
              <a:rPr lang="en-GB" sz="2000" b="1" dirty="0"/>
              <a:t> e </a:t>
            </a:r>
            <a:r>
              <a:rPr lang="en-GB" sz="2000" b="1" dirty="0" err="1"/>
              <a:t>contenções</a:t>
            </a:r>
            <a:r>
              <a:rPr lang="en-GB" sz="2000" b="1" dirty="0"/>
              <a:t> é uma </a:t>
            </a:r>
            <a:r>
              <a:rPr lang="en-GB" sz="2000" b="1" dirty="0" err="1"/>
              <a:t>falha</a:t>
            </a:r>
            <a:r>
              <a:rPr lang="en-GB" sz="2000" b="1" dirty="0"/>
              <a:t> no </a:t>
            </a:r>
            <a:r>
              <a:rPr lang="en-GB" sz="2000" b="1" dirty="0" err="1"/>
              <a:t>serviço</a:t>
            </a:r>
            <a:r>
              <a:rPr lang="en-GB" sz="2000" b="1" dirty="0"/>
              <a:t>, uma </a:t>
            </a:r>
            <a:r>
              <a:rPr lang="en-GB" sz="2000" b="1" dirty="0" err="1"/>
              <a:t>falha</a:t>
            </a:r>
            <a:r>
              <a:rPr lang="en-GB" sz="2000" b="1" dirty="0"/>
              <a:t> de </a:t>
            </a:r>
            <a:r>
              <a:rPr lang="en-GB" sz="2000" b="1" dirty="0" err="1"/>
              <a:t>todo</a:t>
            </a:r>
            <a:r>
              <a:rPr lang="en-GB" sz="2000" b="1" dirty="0"/>
              <a:t> o </a:t>
            </a:r>
            <a:r>
              <a:rPr lang="en-GB" sz="2000" b="1" dirty="0" err="1"/>
              <a:t>sistema</a:t>
            </a:r>
            <a:r>
              <a:rPr lang="en-GB" sz="2000" b="1" dirty="0"/>
              <a:t> e </a:t>
            </a:r>
            <a:r>
              <a:rPr lang="en-GB" sz="2000" b="1" dirty="0" err="1"/>
              <a:t>também</a:t>
            </a:r>
            <a:r>
              <a:rPr lang="en-GB" sz="2000" b="1" dirty="0"/>
              <a:t> </a:t>
            </a:r>
            <a:r>
              <a:rPr lang="en-GB" sz="2000" b="1" dirty="0" err="1"/>
              <a:t>pode</a:t>
            </a:r>
            <a:r>
              <a:rPr lang="en-GB" sz="2000" b="1" dirty="0"/>
              <a:t> ser uma </a:t>
            </a:r>
            <a:r>
              <a:rPr lang="en-GB" sz="2000" b="1" dirty="0" err="1"/>
              <a:t>falha</a:t>
            </a:r>
            <a:r>
              <a:rPr lang="en-GB" sz="2000" b="1" dirty="0"/>
              <a:t> de </a:t>
            </a:r>
            <a:r>
              <a:rPr lang="en-GB" sz="2000" b="1" dirty="0" err="1"/>
              <a:t>membros</a:t>
            </a:r>
            <a:r>
              <a:rPr lang="en-GB" sz="2000" b="1" dirty="0"/>
              <a:t> </a:t>
            </a:r>
            <a:r>
              <a:rPr lang="en-GB" sz="2000" b="1" dirty="0" err="1"/>
              <a:t>individuais</a:t>
            </a:r>
            <a:r>
              <a:rPr lang="en-GB" sz="2000" b="1" dirty="0"/>
              <a:t> da equipe. </a:t>
            </a:r>
            <a:endParaRPr sz="2000" dirty="0"/>
          </a:p>
          <a:p>
            <a:pPr marL="342900" lvl="2" indent="-342900" algn="just">
              <a:spcBef>
                <a:spcPts val="600"/>
              </a:spcBef>
              <a:buSzPts val="2200"/>
            </a:pPr>
            <a:r>
              <a:rPr lang="en-GB" dirty="0"/>
              <a:t>É </a:t>
            </a:r>
            <a:r>
              <a:rPr lang="en-GB" dirty="0" err="1"/>
              <a:t>necessário</a:t>
            </a:r>
            <a:r>
              <a:rPr lang="en-GB" dirty="0"/>
              <a:t> um </a:t>
            </a:r>
            <a:r>
              <a:rPr lang="en-GB" dirty="0" err="1"/>
              <a:t>espaço</a:t>
            </a:r>
            <a:r>
              <a:rPr lang="en-GB" dirty="0"/>
              <a:t> de </a:t>
            </a:r>
            <a:r>
              <a:rPr lang="en-GB" dirty="0" err="1"/>
              <a:t>reflexão</a:t>
            </a:r>
            <a:r>
              <a:rPr lang="en-GB" dirty="0"/>
              <a:t> para que </a:t>
            </a:r>
            <a:r>
              <a:rPr lang="en-GB" dirty="0" err="1"/>
              <a:t>cada</a:t>
            </a:r>
            <a:r>
              <a:rPr lang="en-GB" dirty="0"/>
              <a:t> </a:t>
            </a:r>
            <a:r>
              <a:rPr lang="en-GB" dirty="0" err="1"/>
              <a:t>membro</a:t>
            </a:r>
            <a:r>
              <a:rPr lang="en-GB" dirty="0"/>
              <a:t> da equipe </a:t>
            </a:r>
            <a:r>
              <a:rPr lang="en-GB" dirty="0" err="1"/>
              <a:t>possa</a:t>
            </a:r>
            <a:r>
              <a:rPr lang="en-GB" dirty="0"/>
              <a:t> </a:t>
            </a:r>
            <a:r>
              <a:rPr lang="en-GB" dirty="0" err="1"/>
              <a:t>refletir</a:t>
            </a:r>
            <a:r>
              <a:rPr lang="en-GB" dirty="0"/>
              <a:t> se </a:t>
            </a:r>
            <a:r>
              <a:rPr lang="en-GB" dirty="0" err="1"/>
              <a:t>teve</a:t>
            </a:r>
            <a:r>
              <a:rPr lang="en-GB" dirty="0"/>
              <a:t> </a:t>
            </a:r>
            <a:r>
              <a:rPr lang="en-GB" dirty="0" err="1"/>
              <a:t>algum</a:t>
            </a:r>
            <a:r>
              <a:rPr lang="en-GB" dirty="0"/>
              <a:t> </a:t>
            </a:r>
            <a:r>
              <a:rPr lang="en-GB" dirty="0" err="1"/>
              <a:t>papel</a:t>
            </a:r>
            <a:r>
              <a:rPr lang="en-GB" dirty="0"/>
              <a:t> </a:t>
            </a:r>
            <a:r>
              <a:rPr lang="en-GB" dirty="0" err="1"/>
              <a:t>nos</a:t>
            </a:r>
            <a:r>
              <a:rPr lang="en-GB" dirty="0"/>
              <a:t> </a:t>
            </a:r>
            <a:r>
              <a:rPr lang="en-GB" dirty="0" err="1"/>
              <a:t>eventos</a:t>
            </a:r>
            <a:r>
              <a:rPr lang="en-GB" dirty="0"/>
              <a:t> que </a:t>
            </a:r>
            <a:r>
              <a:rPr lang="en-GB" dirty="0" err="1"/>
              <a:t>levaram</a:t>
            </a:r>
            <a:r>
              <a:rPr lang="en-GB" dirty="0"/>
              <a:t> ao </a:t>
            </a:r>
            <a:r>
              <a:rPr lang="en-GB" dirty="0" err="1"/>
              <a:t>isolamento</a:t>
            </a:r>
            <a:r>
              <a:rPr lang="en-GB" dirty="0"/>
              <a:t> ou à </a:t>
            </a:r>
            <a:r>
              <a:rPr lang="en-GB" dirty="0" err="1"/>
              <a:t>contenção</a:t>
            </a:r>
            <a:r>
              <a:rPr lang="en-GB" dirty="0"/>
              <a:t>. </a:t>
            </a:r>
            <a:endParaRPr dirty="0"/>
          </a:p>
          <a:p>
            <a:pPr marL="342900" lvl="2" indent="-342900" algn="just">
              <a:spcBef>
                <a:spcPts val="600"/>
              </a:spcBef>
              <a:buSzPts val="2200"/>
            </a:pPr>
            <a:r>
              <a:rPr lang="en-GB" dirty="0"/>
              <a:t>É </a:t>
            </a:r>
            <a:r>
              <a:rPr lang="en-GB" dirty="0" err="1"/>
              <a:t>necessário</a:t>
            </a:r>
            <a:r>
              <a:rPr lang="en-GB" dirty="0"/>
              <a:t> </a:t>
            </a:r>
            <a:r>
              <a:rPr lang="en-GB" dirty="0" err="1"/>
              <a:t>considerar</a:t>
            </a:r>
            <a:r>
              <a:rPr lang="en-GB" dirty="0"/>
              <a:t> se o </a:t>
            </a:r>
            <a:r>
              <a:rPr lang="en-GB" dirty="0" err="1"/>
              <a:t>uso</a:t>
            </a:r>
            <a:r>
              <a:rPr lang="en-GB" dirty="0"/>
              <a:t> do </a:t>
            </a:r>
            <a:r>
              <a:rPr lang="en-GB" dirty="0" err="1"/>
              <a:t>isolamento</a:t>
            </a:r>
            <a:r>
              <a:rPr lang="en-GB" dirty="0"/>
              <a:t> ou da </a:t>
            </a:r>
            <a:r>
              <a:rPr lang="en-GB" dirty="0" err="1"/>
              <a:t>contenção</a:t>
            </a:r>
            <a:r>
              <a:rPr lang="en-GB" dirty="0"/>
              <a:t> foi um </a:t>
            </a:r>
            <a:r>
              <a:rPr lang="en-GB" dirty="0" err="1"/>
              <a:t>ato</a:t>
            </a:r>
            <a:r>
              <a:rPr lang="en-GB" dirty="0"/>
              <a:t> </a:t>
            </a:r>
            <a:r>
              <a:rPr lang="en-GB" dirty="0" err="1"/>
              <a:t>criminoso</a:t>
            </a:r>
            <a:r>
              <a:rPr lang="en-GB" dirty="0"/>
              <a:t>. </a:t>
            </a:r>
            <a:endParaRPr dirty="0"/>
          </a:p>
          <a:p>
            <a:pPr marL="342900" lvl="4" indent="-342900" algn="just">
              <a:spcBef>
                <a:spcPts val="600"/>
              </a:spcBef>
            </a:pPr>
            <a:r>
              <a:rPr lang="en-GB" sz="2000" dirty="0"/>
              <a:t>Se for o </a:t>
            </a:r>
            <a:r>
              <a:rPr lang="en-GB" sz="2000" dirty="0" err="1"/>
              <a:t>caso</a:t>
            </a:r>
            <a:r>
              <a:rPr lang="en-GB" sz="2000" dirty="0"/>
              <a:t>, </a:t>
            </a:r>
            <a:r>
              <a:rPr lang="en-GB" sz="2000" dirty="0" err="1"/>
              <a:t>devem</a:t>
            </a:r>
            <a:r>
              <a:rPr lang="en-GB" sz="2000" dirty="0"/>
              <a:t> ser </a:t>
            </a:r>
            <a:r>
              <a:rPr lang="en-GB" sz="2000" dirty="0" err="1"/>
              <a:t>tomadas</a:t>
            </a:r>
            <a:r>
              <a:rPr lang="en-GB" sz="2000" dirty="0"/>
              <a:t> as </a:t>
            </a:r>
            <a:r>
              <a:rPr lang="en-GB" sz="2000" dirty="0" err="1"/>
              <a:t>medidas</a:t>
            </a:r>
            <a:r>
              <a:rPr lang="en-GB" sz="2000" dirty="0"/>
              <a:t> </a:t>
            </a:r>
            <a:r>
              <a:rPr lang="en-GB" sz="2000" dirty="0" err="1"/>
              <a:t>adequadas</a:t>
            </a:r>
            <a:r>
              <a:rPr lang="en-GB" sz="2000" dirty="0"/>
              <a:t> no </a:t>
            </a:r>
            <a:r>
              <a:rPr lang="en-GB" sz="2000" dirty="0" err="1"/>
              <a:t>âmbito</a:t>
            </a:r>
            <a:r>
              <a:rPr lang="en-GB" sz="2000" dirty="0"/>
              <a:t> do </a:t>
            </a:r>
            <a:r>
              <a:rPr lang="en-GB" sz="2000" dirty="0" err="1"/>
              <a:t>sistema</a:t>
            </a:r>
            <a:r>
              <a:rPr lang="en-GB" sz="2000" dirty="0"/>
              <a:t> de </a:t>
            </a:r>
            <a:r>
              <a:rPr lang="en-GB" sz="2000" dirty="0" err="1"/>
              <a:t>justiça</a:t>
            </a:r>
            <a:r>
              <a:rPr lang="en-GB" sz="2000" dirty="0"/>
              <a:t> criminal.</a:t>
            </a:r>
            <a:endParaRPr sz="2000" dirty="0"/>
          </a:p>
          <a:p>
            <a:pPr marL="285750" lvl="0" indent="-146050" algn="l" rtl="0">
              <a:lnSpc>
                <a:spcPct val="100000"/>
              </a:lnSpc>
              <a:spcBef>
                <a:spcPts val="1200"/>
              </a:spcBef>
              <a:spcAft>
                <a:spcPts val="0"/>
              </a:spcAft>
              <a:buSzPts val="2200"/>
              <a:buNone/>
            </a:pPr>
            <a:endParaRPr dirty="0"/>
          </a:p>
        </p:txBody>
      </p:sp>
      <p:sp>
        <p:nvSpPr>
          <p:cNvPr id="577" name="Google Shape;577;p68"/>
          <p:cNvSpPr txBox="1">
            <a:spLocks noGrp="1"/>
          </p:cNvSpPr>
          <p:nvPr>
            <p:ph type="title"/>
          </p:nvPr>
        </p:nvSpPr>
        <p:spPr>
          <a:xfrm>
            <a:off x="417755" y="506412"/>
            <a:ext cx="11436788" cy="432000"/>
          </a:xfrm>
          <a:prstGeom prst="rect">
            <a:avLst/>
          </a:prstGeom>
          <a:noFill/>
          <a:ln>
            <a:noFill/>
          </a:ln>
        </p:spPr>
        <p:txBody>
          <a:bodyPr spcFirstLastPara="1" wrap="square" lIns="91425" tIns="45700" rIns="91425" bIns="45700" anchor="t" anchorCtr="0">
            <a:noAutofit/>
          </a:bodyPr>
          <a:lstStyle/>
          <a:p>
            <a:pPr lvl="0" algn="ctr"/>
            <a:r>
              <a:rPr lang="en-GB" dirty="0"/>
              <a:t>Exercício 4.1: </a:t>
            </a:r>
            <a:r>
              <a:rPr lang="en-GB" dirty="0" err="1"/>
              <a:t>Desafiar</a:t>
            </a:r>
            <a:r>
              <a:rPr lang="en-GB" dirty="0"/>
              <a:t> a </a:t>
            </a:r>
            <a:r>
              <a:rPr lang="en-GB" dirty="0" err="1"/>
              <a:t>suposição</a:t>
            </a:r>
            <a:r>
              <a:rPr lang="en-GB" dirty="0"/>
              <a:t> de que </a:t>
            </a:r>
            <a:r>
              <a:rPr lang="en-GB" dirty="0" err="1"/>
              <a:t>circunstâncias</a:t>
            </a:r>
            <a:r>
              <a:rPr lang="en-GB" dirty="0"/>
              <a:t> </a:t>
            </a:r>
            <a:r>
              <a:rPr lang="en-GB" dirty="0" err="1"/>
              <a:t>excepcionais</a:t>
            </a:r>
            <a:r>
              <a:rPr lang="en-GB" dirty="0"/>
              <a:t> </a:t>
            </a:r>
            <a:r>
              <a:rPr lang="en-GB" dirty="0" err="1"/>
              <a:t>são</a:t>
            </a:r>
            <a:r>
              <a:rPr lang="en-GB" dirty="0"/>
              <a:t> </a:t>
            </a:r>
            <a:r>
              <a:rPr lang="en-GB" dirty="0" err="1"/>
              <a:t>razões</a:t>
            </a:r>
            <a:r>
              <a:rPr lang="en-GB" dirty="0"/>
              <a:t> </a:t>
            </a:r>
            <a:r>
              <a:rPr lang="en-GB" dirty="0" err="1"/>
              <a:t>válidas</a:t>
            </a:r>
            <a:r>
              <a:rPr lang="en-GB" dirty="0"/>
              <a:t> para o </a:t>
            </a:r>
            <a:r>
              <a:rPr lang="en-GB" dirty="0" err="1"/>
              <a:t>uso</a:t>
            </a:r>
            <a:r>
              <a:rPr lang="en-GB" dirty="0"/>
              <a:t> do </a:t>
            </a:r>
            <a:r>
              <a:rPr lang="en-GB" dirty="0" err="1"/>
              <a:t>isolamento</a:t>
            </a:r>
            <a:r>
              <a:rPr lang="en-GB" dirty="0"/>
              <a:t> e da </a:t>
            </a:r>
            <a:r>
              <a:rPr lang="en-GB" dirty="0" err="1"/>
              <a:t>contenção</a:t>
            </a:r>
            <a:r>
              <a:rPr lang="en-GB" dirty="0"/>
              <a:t> - 4</a:t>
            </a:r>
            <a:endParaRP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69"/>
          <p:cNvSpPr txBox="1">
            <a:spLocks noGrp="1"/>
          </p:cNvSpPr>
          <p:nvPr>
            <p:ph type="body" idx="2"/>
          </p:nvPr>
        </p:nvSpPr>
        <p:spPr>
          <a:xfrm>
            <a:off x="508794" y="2693031"/>
            <a:ext cx="11174412" cy="2793369"/>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b="1" dirty="0"/>
              <a:t>Cada </a:t>
            </a:r>
            <a:r>
              <a:rPr lang="en-GB" sz="2000" b="1" dirty="0" err="1"/>
              <a:t>falha</a:t>
            </a:r>
            <a:r>
              <a:rPr lang="en-GB" sz="2000" b="1" dirty="0"/>
              <a:t> </a:t>
            </a:r>
            <a:r>
              <a:rPr lang="en-GB" sz="2000" b="1" dirty="0" err="1"/>
              <a:t>deve</a:t>
            </a:r>
            <a:r>
              <a:rPr lang="en-GB" sz="2000" b="1" dirty="0"/>
              <a:t> ser </a:t>
            </a:r>
            <a:r>
              <a:rPr lang="en-GB" sz="2000" b="1" dirty="0" err="1"/>
              <a:t>considerada</a:t>
            </a:r>
            <a:r>
              <a:rPr lang="en-GB" sz="2000" b="1" dirty="0"/>
              <a:t> um </a:t>
            </a:r>
            <a:r>
              <a:rPr lang="en-GB" sz="2000" b="1" dirty="0" err="1"/>
              <a:t>evento</a:t>
            </a:r>
            <a:r>
              <a:rPr lang="en-GB" sz="2000" b="1" dirty="0"/>
              <a:t> </a:t>
            </a:r>
            <a:r>
              <a:rPr lang="en-GB" sz="2000" b="1" dirty="0" err="1"/>
              <a:t>adverso</a:t>
            </a:r>
            <a:r>
              <a:rPr lang="en-GB" sz="2000" b="1" dirty="0"/>
              <a:t>.</a:t>
            </a:r>
            <a:endParaRPr sz="2000" b="1" dirty="0"/>
          </a:p>
          <a:p>
            <a:pPr marL="631825" lvl="2" indent="-285750" algn="just" rtl="0">
              <a:lnSpc>
                <a:spcPct val="100000"/>
              </a:lnSpc>
              <a:spcBef>
                <a:spcPts val="600"/>
              </a:spcBef>
              <a:spcAft>
                <a:spcPts val="0"/>
              </a:spcAft>
              <a:buSzPts val="2200"/>
              <a:buChar char="•"/>
            </a:pPr>
            <a:r>
              <a:rPr lang="en-GB" dirty="0"/>
              <a:t>Deve ser uma </a:t>
            </a:r>
            <a:r>
              <a:rPr lang="en-GB" dirty="0" err="1"/>
              <a:t>oportunidade</a:t>
            </a:r>
            <a:r>
              <a:rPr lang="en-GB" dirty="0"/>
              <a:t> para </a:t>
            </a:r>
            <a:r>
              <a:rPr lang="en-GB" dirty="0" err="1"/>
              <a:t>compreender</a:t>
            </a:r>
            <a:r>
              <a:rPr lang="en-GB" dirty="0"/>
              <a:t> e </a:t>
            </a:r>
            <a:r>
              <a:rPr lang="en-GB" dirty="0" err="1"/>
              <a:t>corrigir</a:t>
            </a:r>
            <a:r>
              <a:rPr lang="en-GB" dirty="0"/>
              <a:t> o que </a:t>
            </a:r>
            <a:r>
              <a:rPr lang="en-GB" dirty="0" err="1"/>
              <a:t>correu</a:t>
            </a:r>
            <a:r>
              <a:rPr lang="en-GB" dirty="0"/>
              <a:t> mal.</a:t>
            </a:r>
            <a:endParaRPr dirty="0"/>
          </a:p>
          <a:p>
            <a:pPr marL="631825" lvl="2" indent="-285750" algn="just" rtl="0">
              <a:lnSpc>
                <a:spcPct val="100000"/>
              </a:lnSpc>
              <a:spcBef>
                <a:spcPts val="600"/>
              </a:spcBef>
              <a:spcAft>
                <a:spcPts val="0"/>
              </a:spcAft>
              <a:buSzPts val="2200"/>
              <a:buChar char="•"/>
            </a:pPr>
            <a:r>
              <a:rPr lang="en-GB" dirty="0"/>
              <a:t>Deve </a:t>
            </a:r>
            <a:r>
              <a:rPr lang="en-GB" dirty="0" err="1"/>
              <a:t>levar</a:t>
            </a:r>
            <a:r>
              <a:rPr lang="en-GB" dirty="0"/>
              <a:t> a uma </a:t>
            </a:r>
            <a:r>
              <a:rPr lang="en-GB" dirty="0" err="1"/>
              <a:t>reflexão</a:t>
            </a:r>
            <a:r>
              <a:rPr lang="en-GB" dirty="0"/>
              <a:t> </a:t>
            </a:r>
            <a:r>
              <a:rPr lang="en-GB" dirty="0" err="1"/>
              <a:t>crítica</a:t>
            </a:r>
            <a:r>
              <a:rPr lang="en-GB" dirty="0"/>
              <a:t> sobre como </a:t>
            </a:r>
            <a:r>
              <a:rPr lang="en-GB" dirty="0" err="1"/>
              <a:t>os</a:t>
            </a:r>
            <a:r>
              <a:rPr lang="en-GB" dirty="0"/>
              <a:t> </a:t>
            </a:r>
            <a:r>
              <a:rPr lang="en-GB" dirty="0" err="1"/>
              <a:t>indivíduos</a:t>
            </a:r>
            <a:r>
              <a:rPr lang="en-GB" dirty="0"/>
              <a:t> </a:t>
            </a:r>
            <a:r>
              <a:rPr lang="en-GB" dirty="0" err="1"/>
              <a:t>podem</a:t>
            </a:r>
            <a:r>
              <a:rPr lang="en-GB" dirty="0"/>
              <a:t>, </a:t>
            </a:r>
            <a:r>
              <a:rPr lang="en-GB" dirty="0" err="1"/>
              <a:t>inadvertidamente</a:t>
            </a:r>
            <a:r>
              <a:rPr lang="en-GB" dirty="0"/>
              <a:t>, </a:t>
            </a:r>
            <a:r>
              <a:rPr lang="en-GB" dirty="0" err="1"/>
              <a:t>contribuir</a:t>
            </a:r>
            <a:r>
              <a:rPr lang="en-GB" dirty="0"/>
              <a:t> para o </a:t>
            </a:r>
            <a:r>
              <a:rPr lang="en-GB" dirty="0" err="1"/>
              <a:t>isolamento</a:t>
            </a:r>
            <a:r>
              <a:rPr lang="en-GB" dirty="0"/>
              <a:t> e a </a:t>
            </a:r>
            <a:r>
              <a:rPr lang="en-GB" dirty="0" err="1"/>
              <a:t>contenção</a:t>
            </a:r>
            <a:r>
              <a:rPr lang="en-GB" dirty="0"/>
              <a:t>.</a:t>
            </a:r>
            <a:endParaRPr dirty="0"/>
          </a:p>
          <a:p>
            <a:pPr marL="631825" lvl="2" indent="-285750" algn="just" rtl="0">
              <a:lnSpc>
                <a:spcPct val="100000"/>
              </a:lnSpc>
              <a:spcBef>
                <a:spcPts val="600"/>
              </a:spcBef>
              <a:spcAft>
                <a:spcPts val="0"/>
              </a:spcAft>
              <a:buSzPts val="2200"/>
              <a:buChar char="•"/>
            </a:pPr>
            <a:r>
              <a:rPr lang="en-GB" dirty="0"/>
              <a:t>Deve </a:t>
            </a:r>
            <a:r>
              <a:rPr lang="en-GB" dirty="0" err="1"/>
              <a:t>levar</a:t>
            </a:r>
            <a:r>
              <a:rPr lang="en-GB" dirty="0"/>
              <a:t> a equipe a </a:t>
            </a:r>
            <a:r>
              <a:rPr lang="en-GB" dirty="0" err="1"/>
              <a:t>revisar</a:t>
            </a:r>
            <a:r>
              <a:rPr lang="en-GB" dirty="0"/>
              <a:t> e </a:t>
            </a:r>
            <a:r>
              <a:rPr lang="en-GB" dirty="0" err="1"/>
              <a:t>melhorar</a:t>
            </a:r>
            <a:r>
              <a:rPr lang="en-GB" dirty="0"/>
              <a:t> as </a:t>
            </a:r>
            <a:r>
              <a:rPr lang="en-GB" dirty="0" err="1"/>
              <a:t>estratégias</a:t>
            </a:r>
            <a:r>
              <a:rPr lang="en-GB" dirty="0"/>
              <a:t> para </a:t>
            </a:r>
            <a:r>
              <a:rPr lang="en-GB" dirty="0" err="1"/>
              <a:t>acabar</a:t>
            </a:r>
            <a:r>
              <a:rPr lang="en-GB" dirty="0"/>
              <a:t> com o </a:t>
            </a:r>
            <a:r>
              <a:rPr lang="en-GB" dirty="0" err="1"/>
              <a:t>isolamento</a:t>
            </a:r>
            <a:r>
              <a:rPr lang="en-GB" dirty="0"/>
              <a:t> e a </a:t>
            </a:r>
            <a:r>
              <a:rPr lang="en-GB" dirty="0" err="1"/>
              <a:t>contenção</a:t>
            </a:r>
            <a:r>
              <a:rPr lang="en-GB" dirty="0"/>
              <a:t>.</a:t>
            </a:r>
            <a:endParaRPr dirty="0"/>
          </a:p>
          <a:p>
            <a:pPr marL="285750" lvl="0" indent="-146050" algn="l" rtl="0">
              <a:lnSpc>
                <a:spcPct val="100000"/>
              </a:lnSpc>
              <a:spcBef>
                <a:spcPts val="1200"/>
              </a:spcBef>
              <a:spcAft>
                <a:spcPts val="0"/>
              </a:spcAft>
              <a:buSzPts val="2200"/>
              <a:buNone/>
            </a:pPr>
            <a:endParaRPr dirty="0"/>
          </a:p>
        </p:txBody>
      </p:sp>
      <p:sp>
        <p:nvSpPr>
          <p:cNvPr id="584" name="Google Shape;584;p69"/>
          <p:cNvSpPr txBox="1">
            <a:spLocks noGrp="1"/>
          </p:cNvSpPr>
          <p:nvPr>
            <p:ph type="title"/>
          </p:nvPr>
        </p:nvSpPr>
        <p:spPr>
          <a:xfrm>
            <a:off x="417754" y="506412"/>
            <a:ext cx="11265451" cy="432000"/>
          </a:xfrm>
          <a:prstGeom prst="rect">
            <a:avLst/>
          </a:prstGeom>
          <a:noFill/>
          <a:ln>
            <a:noFill/>
          </a:ln>
        </p:spPr>
        <p:txBody>
          <a:bodyPr spcFirstLastPara="1" wrap="square" lIns="91425" tIns="45700" rIns="91425" bIns="45700" anchor="t" anchorCtr="0">
            <a:noAutofit/>
          </a:bodyPr>
          <a:lstStyle/>
          <a:p>
            <a:pPr lvl="0" algn="ctr"/>
            <a:r>
              <a:rPr lang="en-GB" dirty="0"/>
              <a:t>Exercício 4.1: </a:t>
            </a:r>
            <a:r>
              <a:rPr lang="en-GB" dirty="0" err="1"/>
              <a:t>Desafiar</a:t>
            </a:r>
            <a:r>
              <a:rPr lang="en-GB" dirty="0"/>
              <a:t> a </a:t>
            </a:r>
            <a:r>
              <a:rPr lang="en-GB" dirty="0" err="1"/>
              <a:t>suposição</a:t>
            </a:r>
            <a:r>
              <a:rPr lang="en-GB" dirty="0"/>
              <a:t> de que </a:t>
            </a:r>
            <a:r>
              <a:rPr lang="en-GB" dirty="0" err="1"/>
              <a:t>circunstâncias</a:t>
            </a:r>
            <a:r>
              <a:rPr lang="en-GB" dirty="0"/>
              <a:t> </a:t>
            </a:r>
            <a:r>
              <a:rPr lang="en-GB" dirty="0" err="1"/>
              <a:t>excepcionais</a:t>
            </a:r>
            <a:r>
              <a:rPr lang="en-GB" dirty="0"/>
              <a:t> </a:t>
            </a:r>
            <a:r>
              <a:rPr lang="en-GB" dirty="0" err="1"/>
              <a:t>são</a:t>
            </a:r>
            <a:r>
              <a:rPr lang="en-GB" dirty="0"/>
              <a:t> </a:t>
            </a:r>
            <a:r>
              <a:rPr lang="en-GB" dirty="0" err="1"/>
              <a:t>razões</a:t>
            </a:r>
            <a:r>
              <a:rPr lang="en-GB" dirty="0"/>
              <a:t> </a:t>
            </a:r>
            <a:r>
              <a:rPr lang="en-GB" dirty="0" err="1"/>
              <a:t>válidas</a:t>
            </a:r>
            <a:r>
              <a:rPr lang="en-GB" dirty="0"/>
              <a:t> para o </a:t>
            </a:r>
            <a:r>
              <a:rPr lang="en-GB" dirty="0" err="1"/>
              <a:t>uso</a:t>
            </a:r>
            <a:r>
              <a:rPr lang="en-GB" dirty="0"/>
              <a:t> do </a:t>
            </a:r>
            <a:r>
              <a:rPr lang="en-GB" dirty="0" err="1"/>
              <a:t>isolamento</a:t>
            </a:r>
            <a:r>
              <a:rPr lang="en-GB" dirty="0"/>
              <a:t> e da </a:t>
            </a:r>
            <a:r>
              <a:rPr lang="en-GB" dirty="0" err="1"/>
              <a:t>contenção</a:t>
            </a:r>
            <a:r>
              <a:rPr lang="en-GB" dirty="0"/>
              <a:t>  - 5</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a:spLocks noGrp="1"/>
          </p:cNvSpPr>
          <p:nvPr>
            <p:ph type="body" idx="2"/>
          </p:nvPr>
        </p:nvSpPr>
        <p:spPr>
          <a:xfrm>
            <a:off x="866423" y="1298917"/>
            <a:ext cx="11174412" cy="3561841"/>
          </a:xfrm>
          <a:prstGeom prst="rect">
            <a:avLst/>
          </a:prstGeom>
          <a:noFill/>
          <a:ln>
            <a:noFill/>
          </a:ln>
        </p:spPr>
        <p:txBody>
          <a:bodyPr spcFirstLastPara="1" wrap="square" lIns="91425" tIns="45700" rIns="91425" bIns="45700" anchor="t" anchorCtr="0">
            <a:normAutofit/>
          </a:bodyPr>
          <a:lstStyle/>
          <a:p>
            <a:pPr marL="342900" indent="-342900"/>
            <a:r>
              <a:rPr lang="en-GB" sz="2000" b="1" dirty="0"/>
              <a:t>Tema 1: </a:t>
            </a:r>
            <a:r>
              <a:rPr lang="en-GB" sz="2000" dirty="0"/>
              <a:t>O que </a:t>
            </a:r>
            <a:r>
              <a:rPr lang="en-GB" sz="2000" dirty="0" err="1"/>
              <a:t>é</a:t>
            </a:r>
            <a:r>
              <a:rPr lang="en-GB" sz="2000" dirty="0"/>
              <a:t> </a:t>
            </a:r>
            <a:r>
              <a:rPr lang="en-GB" sz="2000" i="1" dirty="0"/>
              <a:t>recovery</a:t>
            </a:r>
            <a:r>
              <a:rPr lang="en-GB" sz="2000" dirty="0"/>
              <a:t> (</a:t>
            </a:r>
            <a:r>
              <a:rPr lang="en-GB" sz="2000" dirty="0" err="1"/>
              <a:t>recuperação</a:t>
            </a:r>
            <a:r>
              <a:rPr lang="en-GB" sz="2000" dirty="0"/>
              <a:t>)? </a:t>
            </a:r>
          </a:p>
          <a:p>
            <a:pPr marL="342900" indent="-342900"/>
            <a:r>
              <a:rPr lang="en-GB" sz="2000" b="1" dirty="0"/>
              <a:t>Tema 2: </a:t>
            </a:r>
            <a:r>
              <a:rPr lang="en-GB" sz="2000" dirty="0" err="1"/>
              <a:t>Definindo</a:t>
            </a:r>
            <a:r>
              <a:rPr lang="en-GB" sz="2000" dirty="0"/>
              <a:t> </a:t>
            </a:r>
            <a:r>
              <a:rPr lang="en-GB" sz="2000" dirty="0" err="1"/>
              <a:t>isolamento</a:t>
            </a:r>
            <a:r>
              <a:rPr lang="en-GB" sz="2000" dirty="0"/>
              <a:t> e </a:t>
            </a:r>
            <a:r>
              <a:rPr lang="en-GB" sz="2000" dirty="0" err="1"/>
              <a:t>contenção</a:t>
            </a:r>
            <a:r>
              <a:rPr lang="en-GB" sz="2000" dirty="0"/>
              <a:t>.</a:t>
            </a:r>
          </a:p>
          <a:p>
            <a:pPr marL="342900" indent="-342900"/>
            <a:r>
              <a:rPr lang="en-GB" sz="2000" b="1" dirty="0"/>
              <a:t>Tema 3: </a:t>
            </a:r>
            <a:r>
              <a:rPr lang="en-GB" sz="2000" dirty="0"/>
              <a:t>A </a:t>
            </a:r>
            <a:r>
              <a:rPr lang="en-GB" sz="2000" dirty="0" err="1"/>
              <a:t>experiência</a:t>
            </a:r>
            <a:r>
              <a:rPr lang="en-GB" sz="2000" dirty="0"/>
              <a:t> </a:t>
            </a:r>
            <a:r>
              <a:rPr lang="en-GB" sz="2000" dirty="0" err="1"/>
              <a:t>pessoal</a:t>
            </a:r>
            <a:r>
              <a:rPr lang="en-GB" sz="2000" dirty="0"/>
              <a:t> e o </a:t>
            </a:r>
            <a:r>
              <a:rPr lang="en-GB" sz="2000" dirty="0" err="1"/>
              <a:t>impacto</a:t>
            </a:r>
            <a:r>
              <a:rPr lang="en-GB" sz="2000" dirty="0"/>
              <a:t> do </a:t>
            </a:r>
            <a:r>
              <a:rPr lang="en-GB" sz="2000" dirty="0" err="1"/>
              <a:t>isolamento</a:t>
            </a:r>
            <a:r>
              <a:rPr lang="en-GB" sz="2000" dirty="0"/>
              <a:t> e da </a:t>
            </a:r>
            <a:r>
              <a:rPr lang="en-GB" sz="2000" dirty="0" err="1"/>
              <a:t>contenção</a:t>
            </a:r>
            <a:r>
              <a:rPr lang="en-GB" sz="2000" dirty="0"/>
              <a:t>.</a:t>
            </a:r>
          </a:p>
          <a:p>
            <a:pPr marL="342900" indent="-342900"/>
            <a:r>
              <a:rPr lang="en-GB" sz="2000" b="1" dirty="0"/>
              <a:t>Tema 4</a:t>
            </a:r>
            <a:r>
              <a:rPr lang="en-GB" sz="2000" dirty="0"/>
              <a:t>: </a:t>
            </a:r>
            <a:r>
              <a:rPr lang="en-GB" sz="2000" dirty="0" err="1"/>
              <a:t>Suposições</a:t>
            </a:r>
            <a:r>
              <a:rPr lang="en-GB" sz="2000" dirty="0"/>
              <a:t> </a:t>
            </a:r>
            <a:r>
              <a:rPr lang="en-GB" sz="2000" dirty="0" err="1"/>
              <a:t>desafiadoras</a:t>
            </a:r>
            <a:r>
              <a:rPr lang="en-GB" sz="2000" dirty="0"/>
              <a:t> sobre </a:t>
            </a:r>
            <a:r>
              <a:rPr lang="en-GB" sz="2000" dirty="0" err="1"/>
              <a:t>isolamento</a:t>
            </a:r>
            <a:r>
              <a:rPr lang="en-GB" sz="2000" dirty="0"/>
              <a:t> e </a:t>
            </a:r>
            <a:r>
              <a:rPr lang="en-GB" sz="2000" dirty="0" err="1"/>
              <a:t>contenção</a:t>
            </a:r>
            <a:r>
              <a:rPr lang="en-GB" sz="2000" dirty="0"/>
              <a:t> (1 hora e 25 minutos). </a:t>
            </a:r>
          </a:p>
          <a:p>
            <a:pPr marL="342900" indent="-342900"/>
            <a:r>
              <a:rPr lang="en-GB" sz="2000" b="1" dirty="0"/>
              <a:t>Tema 5: </a:t>
            </a:r>
            <a:r>
              <a:rPr lang="en-GB" sz="2000" dirty="0" err="1"/>
              <a:t>Identificando</a:t>
            </a:r>
            <a:r>
              <a:rPr lang="en-GB" sz="2000" dirty="0"/>
              <a:t> </a:t>
            </a:r>
            <a:r>
              <a:rPr lang="en-GB" sz="2000" dirty="0" err="1"/>
              <a:t>situações</a:t>
            </a:r>
            <a:r>
              <a:rPr lang="en-GB" sz="2000" dirty="0"/>
              <a:t> </a:t>
            </a:r>
            <a:r>
              <a:rPr lang="en-GB" sz="2000" dirty="0" err="1"/>
              <a:t>tensas</a:t>
            </a:r>
            <a:r>
              <a:rPr lang="en-GB" sz="2000" dirty="0"/>
              <a:t> e </a:t>
            </a:r>
            <a:r>
              <a:rPr lang="en-GB" sz="2000" dirty="0" err="1"/>
              <a:t>elementos</a:t>
            </a:r>
            <a:r>
              <a:rPr lang="en-GB" sz="2000" dirty="0"/>
              <a:t> de uma </a:t>
            </a:r>
            <a:r>
              <a:rPr lang="en-GB" sz="2000" dirty="0" err="1"/>
              <a:t>resposta</a:t>
            </a:r>
            <a:r>
              <a:rPr lang="en-GB" sz="2000" dirty="0"/>
              <a:t> </a:t>
            </a:r>
            <a:r>
              <a:rPr lang="en-GB" sz="2000" dirty="0" err="1"/>
              <a:t>bem-sucedida</a:t>
            </a:r>
            <a:r>
              <a:rPr lang="en-GB" sz="2000" dirty="0"/>
              <a:t>. </a:t>
            </a:r>
          </a:p>
          <a:p>
            <a:pPr marL="342900" indent="-342900"/>
            <a:r>
              <a:rPr lang="en-GB" sz="2000" b="1" dirty="0"/>
              <a:t>Tema 6: </a:t>
            </a:r>
            <a:r>
              <a:rPr lang="en-GB" sz="2000" dirty="0" err="1"/>
              <a:t>Planos</a:t>
            </a:r>
            <a:r>
              <a:rPr lang="en-GB" sz="2000" dirty="0"/>
              <a:t> </a:t>
            </a:r>
            <a:r>
              <a:rPr lang="en-GB" sz="2000" dirty="0" err="1"/>
              <a:t>individualizados</a:t>
            </a:r>
            <a:r>
              <a:rPr lang="en-GB" sz="2000" dirty="0"/>
              <a:t> para </a:t>
            </a:r>
            <a:r>
              <a:rPr lang="en-GB" sz="2000" dirty="0" err="1"/>
              <a:t>explorar</a:t>
            </a:r>
            <a:r>
              <a:rPr lang="en-GB" sz="2000" dirty="0"/>
              <a:t> e responder a </a:t>
            </a:r>
            <a:r>
              <a:rPr lang="en-GB" sz="2000" dirty="0" err="1"/>
              <a:t>sensibilidades</a:t>
            </a:r>
            <a:r>
              <a:rPr lang="en-GB" sz="2000" dirty="0"/>
              <a:t> e </a:t>
            </a:r>
            <a:r>
              <a:rPr lang="en-GB" sz="2000" dirty="0" err="1"/>
              <a:t>sinais</a:t>
            </a:r>
            <a:r>
              <a:rPr lang="en-GB" sz="2000" dirty="0"/>
              <a:t> de </a:t>
            </a:r>
            <a:r>
              <a:rPr lang="en-GB" sz="2000" dirty="0" err="1"/>
              <a:t>angústia</a:t>
            </a:r>
            <a:r>
              <a:rPr lang="en-GB" sz="2000" dirty="0"/>
              <a:t>. </a:t>
            </a:r>
          </a:p>
          <a:p>
            <a:pPr marL="342900" indent="-342900"/>
            <a:r>
              <a:rPr lang="en-GB" sz="2000" b="1" dirty="0"/>
              <a:t>Tema 7: </a:t>
            </a:r>
            <a:r>
              <a:rPr lang="en-GB" sz="2000" dirty="0" err="1"/>
              <a:t>Criando</a:t>
            </a:r>
            <a:r>
              <a:rPr lang="en-GB" sz="2000" dirty="0"/>
              <a:t> uma </a:t>
            </a:r>
            <a:r>
              <a:rPr lang="en-GB" sz="2000" dirty="0" err="1"/>
              <a:t>cultura</a:t>
            </a:r>
            <a:r>
              <a:rPr lang="en-GB" sz="2000" dirty="0"/>
              <a:t> de “</a:t>
            </a:r>
            <a:r>
              <a:rPr lang="en-GB" sz="2000" dirty="0" err="1"/>
              <a:t>dizer</a:t>
            </a:r>
            <a:r>
              <a:rPr lang="en-GB" sz="2000" dirty="0"/>
              <a:t> sim” e “</a:t>
            </a:r>
            <a:r>
              <a:rPr lang="en-GB" sz="2000" dirty="0" err="1"/>
              <a:t>posso</a:t>
            </a:r>
            <a:r>
              <a:rPr lang="en-GB" sz="2000" dirty="0"/>
              <a:t> fazer”.  </a:t>
            </a:r>
          </a:p>
          <a:p>
            <a:pPr marL="342900" indent="-342900"/>
            <a:r>
              <a:rPr lang="en-GB" sz="2000" b="1" dirty="0"/>
              <a:t>Tema 8: </a:t>
            </a:r>
            <a:r>
              <a:rPr lang="en-GB" sz="2000" dirty="0"/>
              <a:t>Ambientes de </a:t>
            </a:r>
            <a:r>
              <a:rPr lang="en-GB" sz="2000" dirty="0" err="1"/>
              <a:t>apoio</a:t>
            </a:r>
            <a:r>
              <a:rPr lang="en-GB" sz="2000" dirty="0"/>
              <a:t> e </a:t>
            </a:r>
            <a:r>
              <a:rPr lang="en-GB" sz="2000" dirty="0" err="1"/>
              <a:t>uso</a:t>
            </a:r>
            <a:r>
              <a:rPr lang="en-GB" sz="2000" dirty="0"/>
              <a:t> de salas de </a:t>
            </a:r>
            <a:r>
              <a:rPr lang="en-GB" sz="2000" dirty="0" err="1"/>
              <a:t>acolhimento</a:t>
            </a:r>
            <a:r>
              <a:rPr lang="en-GB" sz="2000" dirty="0"/>
              <a:t>.</a:t>
            </a:r>
          </a:p>
          <a:p>
            <a:pPr marL="342900" indent="-342900"/>
            <a:r>
              <a:rPr lang="en-GB" sz="2000" b="1" dirty="0"/>
              <a:t>Tema 9: </a:t>
            </a:r>
            <a:r>
              <a:rPr lang="en-GB" sz="2000" dirty="0" err="1"/>
              <a:t>Redirecionamento</a:t>
            </a:r>
            <a:r>
              <a:rPr lang="en-GB" sz="2000" dirty="0"/>
              <a:t> de </a:t>
            </a:r>
            <a:r>
              <a:rPr lang="en-GB" sz="2000" dirty="0" err="1"/>
              <a:t>situações</a:t>
            </a:r>
            <a:r>
              <a:rPr lang="en-GB" sz="2000" dirty="0"/>
              <a:t> </a:t>
            </a:r>
            <a:r>
              <a:rPr lang="en-GB" sz="2000" dirty="0" err="1"/>
              <a:t>tensas</a:t>
            </a:r>
            <a:r>
              <a:rPr lang="en-GB" sz="2000" dirty="0"/>
              <a:t> e </a:t>
            </a:r>
            <a:r>
              <a:rPr lang="en-GB" sz="2000" dirty="0" err="1"/>
              <a:t>conflitantes</a:t>
            </a:r>
            <a:r>
              <a:rPr lang="en-GB" sz="2000" dirty="0"/>
              <a:t>. </a:t>
            </a:r>
          </a:p>
          <a:p>
            <a:pPr marL="342900" indent="-342900"/>
            <a:r>
              <a:rPr lang="en-GB" sz="2000" b="1" dirty="0"/>
              <a:t>Tema 10: </a:t>
            </a:r>
            <a:r>
              <a:rPr lang="en-GB" sz="2000" dirty="0"/>
              <a:t>Equipes de </a:t>
            </a:r>
            <a:r>
              <a:rPr lang="en-GB" sz="2000" dirty="0" err="1"/>
              <a:t>resposta</a:t>
            </a:r>
            <a:r>
              <a:rPr lang="en-GB" sz="2000" dirty="0"/>
              <a:t>.</a:t>
            </a:r>
          </a:p>
          <a:p>
            <a:pPr marL="342900" indent="-342900"/>
            <a:r>
              <a:rPr lang="en-GB" sz="2000" b="1" dirty="0"/>
              <a:t>Tema 11:</a:t>
            </a:r>
            <a:r>
              <a:rPr lang="en-GB" sz="2000" dirty="0"/>
              <a:t> </a:t>
            </a:r>
            <a:r>
              <a:rPr lang="en-GB" sz="2000" dirty="0" err="1"/>
              <a:t>Ação</a:t>
            </a:r>
            <a:r>
              <a:rPr lang="en-GB" sz="2000" dirty="0"/>
              <a:t> a ser </a:t>
            </a:r>
            <a:r>
              <a:rPr lang="en-GB" sz="2000" dirty="0" err="1"/>
              <a:t>tomada</a:t>
            </a:r>
            <a:r>
              <a:rPr lang="en-GB" sz="2000" dirty="0"/>
              <a:t> para </a:t>
            </a:r>
            <a:r>
              <a:rPr lang="en-GB" sz="2000" dirty="0" err="1"/>
              <a:t>eliminar</a:t>
            </a:r>
            <a:r>
              <a:rPr lang="en-GB" sz="2000" dirty="0"/>
              <a:t> </a:t>
            </a:r>
            <a:r>
              <a:rPr lang="en-GB" sz="2000" dirty="0" err="1"/>
              <a:t>isolamento</a:t>
            </a:r>
            <a:r>
              <a:rPr lang="en-GB" sz="2000" dirty="0"/>
              <a:t> e </a:t>
            </a:r>
            <a:r>
              <a:rPr lang="en-GB" sz="2000" dirty="0" err="1"/>
              <a:t>contenção</a:t>
            </a:r>
            <a:r>
              <a:rPr lang="en-GB" sz="2000" dirty="0"/>
              <a:t>.</a:t>
            </a:r>
          </a:p>
          <a:p>
            <a:pPr marL="285750" lvl="0" indent="-167005" algn="l" rtl="0">
              <a:lnSpc>
                <a:spcPct val="100000"/>
              </a:lnSpc>
              <a:spcBef>
                <a:spcPts val="1200"/>
              </a:spcBef>
              <a:spcAft>
                <a:spcPts val="0"/>
              </a:spcAft>
              <a:buSzPct val="100000"/>
              <a:buNone/>
            </a:pPr>
            <a:endParaRPr dirty="0"/>
          </a:p>
        </p:txBody>
      </p:sp>
      <p:sp>
        <p:nvSpPr>
          <p:cNvPr id="124" name="Google Shape;124;p7"/>
          <p:cNvSpPr txBox="1">
            <a:spLocks noGrp="1"/>
          </p:cNvSpPr>
          <p:nvPr>
            <p:ph type="title"/>
          </p:nvPr>
        </p:nvSpPr>
        <p:spPr>
          <a:xfrm>
            <a:off x="434083" y="375783"/>
            <a:ext cx="1117441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Temas</a:t>
            </a:r>
            <a:r>
              <a:rPr lang="en-GB" dirty="0"/>
              <a:t> </a:t>
            </a:r>
            <a:r>
              <a:rPr lang="en-GB" dirty="0" err="1"/>
              <a:t>abordados</a:t>
            </a:r>
            <a:r>
              <a:rPr lang="en-GB" dirty="0"/>
              <a:t> </a:t>
            </a:r>
            <a:r>
              <a:rPr lang="en-GB" dirty="0" err="1"/>
              <a:t>neste</a:t>
            </a:r>
            <a:r>
              <a:rPr lang="en-GB" dirty="0"/>
              <a:t> </a:t>
            </a:r>
            <a:r>
              <a:rPr lang="en-GB" dirty="0" err="1"/>
              <a:t>módulo</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70"/>
          <p:cNvSpPr txBox="1">
            <a:spLocks noGrp="1"/>
          </p:cNvSpPr>
          <p:nvPr>
            <p:ph type="body" idx="2"/>
          </p:nvPr>
        </p:nvSpPr>
        <p:spPr>
          <a:xfrm>
            <a:off x="947057" y="2058346"/>
            <a:ext cx="10368643" cy="4116127"/>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b="1" dirty="0"/>
              <a:t>Um </a:t>
            </a:r>
            <a:r>
              <a:rPr lang="en-GB" sz="2000" b="1" dirty="0" err="1"/>
              <a:t>relatório</a:t>
            </a:r>
            <a:r>
              <a:rPr lang="en-GB" sz="2000" b="1" dirty="0"/>
              <a:t> </a:t>
            </a:r>
            <a:r>
              <a:rPr lang="en-GB" sz="2000" b="1" dirty="0" err="1"/>
              <a:t>deve</a:t>
            </a:r>
            <a:r>
              <a:rPr lang="en-GB" sz="2000" b="1" dirty="0"/>
              <a:t> ser </a:t>
            </a:r>
            <a:r>
              <a:rPr lang="en-GB" sz="2000" b="1" dirty="0" err="1"/>
              <a:t>escrito</a:t>
            </a:r>
            <a:r>
              <a:rPr lang="en-GB" sz="2000" b="1" dirty="0"/>
              <a:t> </a:t>
            </a:r>
            <a:r>
              <a:rPr lang="en-GB" sz="2000" b="1" dirty="0" err="1"/>
              <a:t>sobre</a:t>
            </a:r>
            <a:r>
              <a:rPr lang="en-GB" sz="2000" b="1" dirty="0"/>
              <a:t> o </a:t>
            </a:r>
            <a:r>
              <a:rPr lang="en-GB" sz="2000" b="1" dirty="0" err="1"/>
              <a:t>incidente</a:t>
            </a:r>
            <a:r>
              <a:rPr lang="en-GB" sz="2000" b="1" dirty="0"/>
              <a:t> </a:t>
            </a:r>
            <a:r>
              <a:rPr lang="en-GB" sz="2000" b="1" dirty="0" err="1"/>
              <a:t>específico</a:t>
            </a:r>
            <a:r>
              <a:rPr lang="en-GB" sz="2000" b="1" dirty="0"/>
              <a:t>. </a:t>
            </a:r>
            <a:endParaRPr sz="2000" dirty="0"/>
          </a:p>
          <a:p>
            <a:pPr marL="285750" lvl="0" indent="-285750" algn="just" rtl="0">
              <a:lnSpc>
                <a:spcPct val="100000"/>
              </a:lnSpc>
              <a:spcBef>
                <a:spcPts val="600"/>
              </a:spcBef>
              <a:spcAft>
                <a:spcPts val="0"/>
              </a:spcAft>
              <a:buSzPts val="2200"/>
              <a:buChar char="•"/>
            </a:pPr>
            <a:r>
              <a:rPr lang="en-GB" sz="2000" dirty="0"/>
              <a:t>Nesse </a:t>
            </a:r>
            <a:r>
              <a:rPr lang="en-GB" sz="2000" dirty="0" err="1"/>
              <a:t>relatório</a:t>
            </a:r>
            <a:r>
              <a:rPr lang="en-GB" sz="2000" dirty="0"/>
              <a:t>, a pessoa que </a:t>
            </a:r>
            <a:r>
              <a:rPr lang="en-GB" sz="2000" dirty="0" err="1"/>
              <a:t>sofreu</a:t>
            </a:r>
            <a:r>
              <a:rPr lang="en-GB" sz="2000" dirty="0"/>
              <a:t> o </a:t>
            </a:r>
            <a:r>
              <a:rPr lang="en-GB" sz="2000" dirty="0" err="1"/>
              <a:t>isolamento</a:t>
            </a:r>
            <a:r>
              <a:rPr lang="en-GB" sz="2000" dirty="0"/>
              <a:t> ou a </a:t>
            </a:r>
            <a:r>
              <a:rPr lang="en-GB" sz="2000" dirty="0" err="1"/>
              <a:t>contenção</a:t>
            </a:r>
            <a:r>
              <a:rPr lang="en-GB" sz="2000" dirty="0"/>
              <a:t> </a:t>
            </a:r>
            <a:r>
              <a:rPr lang="en-GB" sz="2000" dirty="0" err="1"/>
              <a:t>deve</a:t>
            </a:r>
            <a:r>
              <a:rPr lang="en-GB" sz="2000" dirty="0"/>
              <a:t> </a:t>
            </a:r>
            <a:r>
              <a:rPr lang="en-GB" sz="2000" dirty="0" err="1"/>
              <a:t>ter</a:t>
            </a:r>
            <a:r>
              <a:rPr lang="en-GB" sz="2000" dirty="0"/>
              <a:t> a </a:t>
            </a:r>
            <a:r>
              <a:rPr lang="en-GB" sz="2000" dirty="0" err="1"/>
              <a:t>oportunidade</a:t>
            </a:r>
            <a:r>
              <a:rPr lang="en-GB" sz="2000" dirty="0"/>
              <a:t> de </a:t>
            </a:r>
            <a:r>
              <a:rPr lang="en-GB" sz="2000" dirty="0" err="1"/>
              <a:t>comunicar</a:t>
            </a:r>
            <a:r>
              <a:rPr lang="en-GB" sz="2000" dirty="0"/>
              <a:t> sua </a:t>
            </a:r>
            <a:r>
              <a:rPr lang="en-GB" sz="2000" dirty="0" err="1"/>
              <a:t>perspectiva</a:t>
            </a:r>
            <a:r>
              <a:rPr lang="en-GB" sz="2000" dirty="0"/>
              <a:t> sobre:</a:t>
            </a:r>
            <a:endParaRPr sz="2000" dirty="0"/>
          </a:p>
          <a:p>
            <a:pPr marL="631825" lvl="2" indent="-285750" algn="just" rtl="0">
              <a:lnSpc>
                <a:spcPct val="100000"/>
              </a:lnSpc>
              <a:spcBef>
                <a:spcPts val="600"/>
              </a:spcBef>
              <a:spcAft>
                <a:spcPts val="0"/>
              </a:spcAft>
              <a:buSzPts val="2200"/>
              <a:buChar char="•"/>
            </a:pPr>
            <a:r>
              <a:rPr lang="en-GB" dirty="0" err="1"/>
              <a:t>os</a:t>
            </a:r>
            <a:r>
              <a:rPr lang="en-GB" dirty="0"/>
              <a:t> </a:t>
            </a:r>
            <a:r>
              <a:rPr lang="en-GB" dirty="0" err="1"/>
              <a:t>eventos</a:t>
            </a:r>
            <a:r>
              <a:rPr lang="en-GB" dirty="0"/>
              <a:t> que </a:t>
            </a:r>
            <a:r>
              <a:rPr lang="en-GB" dirty="0" err="1"/>
              <a:t>levaram</a:t>
            </a:r>
            <a:r>
              <a:rPr lang="en-GB" dirty="0"/>
              <a:t> ao </a:t>
            </a:r>
            <a:r>
              <a:rPr lang="en-GB" dirty="0" err="1"/>
              <a:t>uso</a:t>
            </a:r>
            <a:r>
              <a:rPr lang="en-GB" dirty="0"/>
              <a:t> do </a:t>
            </a:r>
            <a:r>
              <a:rPr lang="en-GB" dirty="0" err="1"/>
              <a:t>isolamento</a:t>
            </a:r>
            <a:r>
              <a:rPr lang="en-GB" dirty="0"/>
              <a:t> e/ou da </a:t>
            </a:r>
            <a:r>
              <a:rPr lang="en-GB" dirty="0" err="1"/>
              <a:t>contenção</a:t>
            </a:r>
            <a:r>
              <a:rPr lang="en-GB" dirty="0"/>
              <a:t>;</a:t>
            </a:r>
            <a:endParaRPr dirty="0"/>
          </a:p>
          <a:p>
            <a:pPr marL="631825" lvl="2" indent="-285750" algn="just" rtl="0">
              <a:lnSpc>
                <a:spcPct val="100000"/>
              </a:lnSpc>
              <a:spcBef>
                <a:spcPts val="600"/>
              </a:spcBef>
              <a:spcAft>
                <a:spcPts val="0"/>
              </a:spcAft>
              <a:buSzPts val="2200"/>
              <a:buChar char="•"/>
            </a:pPr>
            <a:r>
              <a:rPr lang="en-GB" dirty="0"/>
              <a:t>o </a:t>
            </a:r>
            <a:r>
              <a:rPr lang="en-GB" dirty="0" err="1"/>
              <a:t>uso</a:t>
            </a:r>
            <a:r>
              <a:rPr lang="en-GB" dirty="0"/>
              <a:t> do </a:t>
            </a:r>
            <a:r>
              <a:rPr lang="en-GB" dirty="0" err="1"/>
              <a:t>isolamento</a:t>
            </a:r>
            <a:r>
              <a:rPr lang="en-GB" dirty="0"/>
              <a:t> e/ou da </a:t>
            </a:r>
            <a:r>
              <a:rPr lang="en-GB" dirty="0" err="1"/>
              <a:t>contenção</a:t>
            </a:r>
            <a:r>
              <a:rPr lang="en-GB" dirty="0"/>
              <a:t> e seus </a:t>
            </a:r>
            <a:r>
              <a:rPr lang="en-GB" dirty="0" err="1"/>
              <a:t>impactos</a:t>
            </a:r>
            <a:r>
              <a:rPr lang="en-GB" dirty="0"/>
              <a:t>;</a:t>
            </a:r>
            <a:endParaRPr dirty="0"/>
          </a:p>
          <a:p>
            <a:pPr marL="631825" lvl="2" indent="-285750" algn="just" rtl="0">
              <a:lnSpc>
                <a:spcPct val="100000"/>
              </a:lnSpc>
              <a:spcBef>
                <a:spcPts val="600"/>
              </a:spcBef>
              <a:spcAft>
                <a:spcPts val="0"/>
              </a:spcAft>
              <a:buSzPts val="2200"/>
              <a:buChar char="•"/>
            </a:pPr>
            <a:r>
              <a:rPr lang="en-GB" dirty="0"/>
              <a:t>o que precisa ser </a:t>
            </a:r>
            <a:r>
              <a:rPr lang="en-GB" dirty="0" err="1"/>
              <a:t>feito</a:t>
            </a:r>
            <a:r>
              <a:rPr lang="en-GB" dirty="0"/>
              <a:t> para </a:t>
            </a:r>
            <a:r>
              <a:rPr lang="en-GB" dirty="0" err="1"/>
              <a:t>evitar</a:t>
            </a:r>
            <a:r>
              <a:rPr lang="en-GB" dirty="0"/>
              <a:t> que essas </a:t>
            </a:r>
            <a:r>
              <a:rPr lang="en-GB" dirty="0" err="1"/>
              <a:t>práticas</a:t>
            </a:r>
            <a:r>
              <a:rPr lang="en-GB" dirty="0"/>
              <a:t> </a:t>
            </a:r>
            <a:r>
              <a:rPr lang="en-GB" dirty="0" err="1"/>
              <a:t>sejam</a:t>
            </a:r>
            <a:r>
              <a:rPr lang="en-GB" dirty="0"/>
              <a:t> </a:t>
            </a:r>
            <a:r>
              <a:rPr lang="en-GB" dirty="0" err="1"/>
              <a:t>usadas</a:t>
            </a:r>
            <a:r>
              <a:rPr lang="en-GB" dirty="0"/>
              <a:t> </a:t>
            </a:r>
            <a:r>
              <a:rPr lang="en-GB" dirty="0" err="1"/>
              <a:t>novamente</a:t>
            </a:r>
            <a:r>
              <a:rPr lang="en-GB" dirty="0"/>
              <a:t>. </a:t>
            </a:r>
            <a:endParaRPr dirty="0"/>
          </a:p>
          <a:p>
            <a:pPr marL="285750" lvl="0" indent="-285750" algn="just" rtl="0">
              <a:lnSpc>
                <a:spcPct val="100000"/>
              </a:lnSpc>
              <a:spcBef>
                <a:spcPts val="600"/>
              </a:spcBef>
              <a:spcAft>
                <a:spcPts val="0"/>
              </a:spcAft>
              <a:buSzPts val="2200"/>
              <a:buChar char="•"/>
            </a:pPr>
            <a:r>
              <a:rPr lang="en-GB" sz="2000" dirty="0"/>
              <a:t>A </a:t>
            </a:r>
            <a:r>
              <a:rPr lang="en-GB" sz="2000" dirty="0" err="1"/>
              <a:t>situação</a:t>
            </a:r>
            <a:r>
              <a:rPr lang="en-GB" sz="2000" dirty="0"/>
              <a:t> </a:t>
            </a:r>
            <a:r>
              <a:rPr lang="en-GB" sz="2000" dirty="0" err="1"/>
              <a:t>deve</a:t>
            </a:r>
            <a:r>
              <a:rPr lang="en-GB" sz="2000" dirty="0"/>
              <a:t> ser </a:t>
            </a:r>
            <a:r>
              <a:rPr lang="en-GB" sz="2000" dirty="0" err="1"/>
              <a:t>analisada</a:t>
            </a:r>
            <a:r>
              <a:rPr lang="en-GB" sz="2000" dirty="0"/>
              <a:t> por </a:t>
            </a:r>
            <a:r>
              <a:rPr lang="en-GB" sz="2000" dirty="0" err="1"/>
              <a:t>órgãos</a:t>
            </a:r>
            <a:r>
              <a:rPr lang="en-GB" sz="2000" dirty="0"/>
              <a:t> e </a:t>
            </a:r>
            <a:r>
              <a:rPr lang="en-GB" sz="2000" dirty="0" err="1"/>
              <a:t>mecanismos</a:t>
            </a:r>
            <a:r>
              <a:rPr lang="en-GB" sz="2000" dirty="0"/>
              <a:t> independentes.</a:t>
            </a:r>
            <a:endParaRPr sz="2000" dirty="0"/>
          </a:p>
          <a:p>
            <a:pPr marL="285750" lvl="0" indent="-285750" algn="just" rtl="0">
              <a:lnSpc>
                <a:spcPct val="100000"/>
              </a:lnSpc>
              <a:spcBef>
                <a:spcPts val="600"/>
              </a:spcBef>
              <a:spcAft>
                <a:spcPts val="0"/>
              </a:spcAft>
              <a:buSzPts val="2200"/>
              <a:buChar char="•"/>
            </a:pPr>
            <a:r>
              <a:rPr lang="en-GB" sz="2000" dirty="0"/>
              <a:t>Em </a:t>
            </a:r>
            <a:r>
              <a:rPr lang="en-GB" sz="2000" dirty="0" err="1"/>
              <a:t>casos</a:t>
            </a:r>
            <a:r>
              <a:rPr lang="en-GB" sz="2000" dirty="0"/>
              <a:t> de grave </a:t>
            </a:r>
            <a:r>
              <a:rPr lang="en-GB" sz="2000" dirty="0" err="1"/>
              <a:t>preocupação</a:t>
            </a:r>
            <a:r>
              <a:rPr lang="en-GB" sz="2000" dirty="0"/>
              <a:t> </a:t>
            </a:r>
            <a:r>
              <a:rPr lang="en-GB" sz="2000" dirty="0" err="1"/>
              <a:t>jurídica</a:t>
            </a:r>
            <a:r>
              <a:rPr lang="en-GB" sz="2000" dirty="0"/>
              <a:t>, </a:t>
            </a:r>
            <a:r>
              <a:rPr lang="en-GB" sz="2000" dirty="0" err="1"/>
              <a:t>deve</a:t>
            </a:r>
            <a:r>
              <a:rPr lang="en-GB" sz="2000" dirty="0"/>
              <a:t> ser realizada uma </a:t>
            </a:r>
            <a:r>
              <a:rPr lang="en-GB" sz="2000" dirty="0" err="1"/>
              <a:t>investigação</a:t>
            </a:r>
            <a:r>
              <a:rPr lang="en-GB" sz="2000" dirty="0"/>
              <a:t> criminal e </a:t>
            </a:r>
            <a:r>
              <a:rPr lang="en-GB" sz="2000" dirty="0" err="1"/>
              <a:t>instaurado</a:t>
            </a:r>
            <a:r>
              <a:rPr lang="en-GB" sz="2000" dirty="0"/>
              <a:t> um processo judicial.</a:t>
            </a:r>
            <a:endParaRPr sz="2000" dirty="0"/>
          </a:p>
        </p:txBody>
      </p:sp>
      <p:sp>
        <p:nvSpPr>
          <p:cNvPr id="591" name="Google Shape;591;p70"/>
          <p:cNvSpPr txBox="1">
            <a:spLocks noGrp="1"/>
          </p:cNvSpPr>
          <p:nvPr>
            <p:ph type="title"/>
          </p:nvPr>
        </p:nvSpPr>
        <p:spPr>
          <a:xfrm>
            <a:off x="363998" y="467527"/>
            <a:ext cx="11534759" cy="432000"/>
          </a:xfrm>
          <a:prstGeom prst="rect">
            <a:avLst/>
          </a:prstGeom>
          <a:noFill/>
          <a:ln>
            <a:noFill/>
          </a:ln>
        </p:spPr>
        <p:txBody>
          <a:bodyPr spcFirstLastPara="1" wrap="square" lIns="91425" tIns="45700" rIns="91425" bIns="45700" anchor="t" anchorCtr="0">
            <a:noAutofit/>
          </a:bodyPr>
          <a:lstStyle/>
          <a:p>
            <a:pPr lvl="0" algn="ctr"/>
            <a:r>
              <a:rPr lang="en-GB" dirty="0" err="1"/>
              <a:t>Exercício</a:t>
            </a:r>
            <a:r>
              <a:rPr lang="en-GB" dirty="0"/>
              <a:t> 4.1 </a:t>
            </a:r>
            <a:r>
              <a:rPr lang="en-GB" dirty="0" err="1"/>
              <a:t>Desafiar</a:t>
            </a:r>
            <a:r>
              <a:rPr lang="en-GB" dirty="0"/>
              <a:t> a </a:t>
            </a:r>
            <a:r>
              <a:rPr lang="en-GB" dirty="0" err="1"/>
              <a:t>suposição</a:t>
            </a:r>
            <a:r>
              <a:rPr lang="en-GB" dirty="0"/>
              <a:t> de que </a:t>
            </a:r>
            <a:r>
              <a:rPr lang="en-GB" dirty="0" err="1"/>
              <a:t>circunstâncias</a:t>
            </a:r>
            <a:r>
              <a:rPr lang="en-GB" dirty="0"/>
              <a:t> </a:t>
            </a:r>
            <a:r>
              <a:rPr lang="en-GB" dirty="0" err="1"/>
              <a:t>excepcionais</a:t>
            </a:r>
            <a:r>
              <a:rPr lang="en-GB" dirty="0"/>
              <a:t> </a:t>
            </a:r>
            <a:r>
              <a:rPr lang="en-GB" dirty="0" err="1"/>
              <a:t>são</a:t>
            </a:r>
            <a:r>
              <a:rPr lang="en-GB" dirty="0"/>
              <a:t> </a:t>
            </a:r>
            <a:r>
              <a:rPr lang="en-GB" dirty="0" err="1"/>
              <a:t>razões</a:t>
            </a:r>
            <a:r>
              <a:rPr lang="en-GB" dirty="0"/>
              <a:t> </a:t>
            </a:r>
            <a:r>
              <a:rPr lang="en-GB" dirty="0" err="1"/>
              <a:t>válidas</a:t>
            </a:r>
            <a:r>
              <a:rPr lang="en-GB" dirty="0"/>
              <a:t> para o </a:t>
            </a:r>
            <a:r>
              <a:rPr lang="en-GB" dirty="0" err="1"/>
              <a:t>uso</a:t>
            </a:r>
            <a:r>
              <a:rPr lang="en-GB" dirty="0"/>
              <a:t> do </a:t>
            </a:r>
            <a:r>
              <a:rPr lang="en-GB" dirty="0" err="1"/>
              <a:t>isolamento</a:t>
            </a:r>
            <a:r>
              <a:rPr lang="en-GB" dirty="0"/>
              <a:t> e da </a:t>
            </a:r>
            <a:r>
              <a:rPr lang="en-GB" dirty="0" err="1"/>
              <a:t>contenção</a:t>
            </a:r>
            <a:r>
              <a:rPr lang="en-GB" dirty="0"/>
              <a:t> - 6</a:t>
            </a:r>
            <a:endParaRP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71"/>
          <p:cNvSpPr txBox="1">
            <a:spLocks noGrp="1"/>
          </p:cNvSpPr>
          <p:nvPr>
            <p:ph type="body" idx="2"/>
          </p:nvPr>
        </p:nvSpPr>
        <p:spPr>
          <a:xfrm>
            <a:off x="654152" y="2419826"/>
            <a:ext cx="11174412" cy="3253645"/>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Um </a:t>
            </a:r>
            <a:r>
              <a:rPr lang="en-GB" sz="2000" dirty="0" err="1"/>
              <a:t>relatório</a:t>
            </a:r>
            <a:r>
              <a:rPr lang="en-GB" sz="2000" dirty="0"/>
              <a:t> </a:t>
            </a:r>
            <a:r>
              <a:rPr lang="en-GB" sz="2000" dirty="0" err="1"/>
              <a:t>deve</a:t>
            </a:r>
            <a:r>
              <a:rPr lang="en-GB" sz="2000" dirty="0"/>
              <a:t> ser </a:t>
            </a:r>
            <a:r>
              <a:rPr lang="en-GB" sz="2000" dirty="0" err="1"/>
              <a:t>escrito</a:t>
            </a:r>
            <a:r>
              <a:rPr lang="en-GB" sz="2000" dirty="0"/>
              <a:t> </a:t>
            </a:r>
            <a:r>
              <a:rPr lang="en-GB" sz="2000" dirty="0" err="1"/>
              <a:t>periodicamente</a:t>
            </a:r>
            <a:r>
              <a:rPr lang="en-GB" sz="2000" dirty="0"/>
              <a:t> (</a:t>
            </a:r>
            <a:r>
              <a:rPr lang="en-GB" sz="2000" dirty="0" err="1"/>
              <a:t>por</a:t>
            </a:r>
            <a:r>
              <a:rPr lang="en-GB" sz="2000" dirty="0"/>
              <a:t> </a:t>
            </a:r>
            <a:r>
              <a:rPr lang="en-GB" sz="2000" dirty="0" err="1"/>
              <a:t>exemplo</a:t>
            </a:r>
            <a:r>
              <a:rPr lang="en-GB" sz="2000" dirty="0"/>
              <a:t>, </a:t>
            </a:r>
            <a:r>
              <a:rPr lang="en-GB" sz="2000" dirty="0" err="1"/>
              <a:t>anualmente</a:t>
            </a:r>
            <a:r>
              <a:rPr lang="en-GB" sz="2000" dirty="0"/>
              <a:t>) para </a:t>
            </a:r>
            <a:r>
              <a:rPr lang="en-GB" sz="2000" dirty="0" err="1"/>
              <a:t>documentar</a:t>
            </a:r>
            <a:r>
              <a:rPr lang="en-GB" sz="2000" dirty="0"/>
              <a:t> </a:t>
            </a:r>
            <a:r>
              <a:rPr lang="en-GB" sz="2000" dirty="0" err="1"/>
              <a:t>todos</a:t>
            </a:r>
            <a:r>
              <a:rPr lang="en-GB" sz="2000" dirty="0"/>
              <a:t> </a:t>
            </a:r>
            <a:r>
              <a:rPr lang="en-GB" sz="2000" dirty="0" err="1"/>
              <a:t>os</a:t>
            </a:r>
            <a:r>
              <a:rPr lang="en-GB" sz="2000" dirty="0"/>
              <a:t> </a:t>
            </a:r>
            <a:r>
              <a:rPr lang="en-GB" sz="2000" dirty="0" err="1"/>
              <a:t>casos</a:t>
            </a:r>
            <a:r>
              <a:rPr lang="en-GB" sz="2000" dirty="0"/>
              <a:t> de </a:t>
            </a:r>
            <a:r>
              <a:rPr lang="en-GB" sz="2000" dirty="0" err="1"/>
              <a:t>isolamento</a:t>
            </a:r>
            <a:r>
              <a:rPr lang="en-GB" sz="2000" dirty="0"/>
              <a:t> e </a:t>
            </a:r>
            <a:r>
              <a:rPr lang="en-GB" sz="2000" dirty="0" err="1"/>
              <a:t>contenção</a:t>
            </a:r>
            <a:r>
              <a:rPr lang="en-GB" sz="2000" dirty="0"/>
              <a:t> </a:t>
            </a:r>
            <a:r>
              <a:rPr lang="en-GB" sz="2000" dirty="0" err="1"/>
              <a:t>ocorridos</a:t>
            </a:r>
            <a:r>
              <a:rPr lang="en-GB" sz="2000" dirty="0"/>
              <a:t> no </a:t>
            </a:r>
            <a:r>
              <a:rPr lang="en-GB" sz="2000" dirty="0" err="1"/>
              <a:t>serviço</a:t>
            </a:r>
            <a:r>
              <a:rPr lang="en-GB" sz="2000" dirty="0"/>
              <a:t> </a:t>
            </a:r>
            <a:r>
              <a:rPr lang="en-GB" sz="2000" dirty="0" err="1"/>
              <a:t>durante</a:t>
            </a:r>
            <a:r>
              <a:rPr lang="en-GB" sz="2000" dirty="0"/>
              <a:t> o </a:t>
            </a:r>
            <a:r>
              <a:rPr lang="en-GB" sz="2000" dirty="0" err="1"/>
              <a:t>período</a:t>
            </a:r>
            <a:r>
              <a:rPr lang="en-GB" sz="2000" dirty="0"/>
              <a:t> em </a:t>
            </a:r>
            <a:r>
              <a:rPr lang="en-GB" sz="2000" dirty="0" err="1"/>
              <a:t>questão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 </a:t>
            </a:r>
            <a:r>
              <a:rPr lang="en-GB" sz="2000" dirty="0" err="1"/>
              <a:t>relatório</a:t>
            </a:r>
            <a:r>
              <a:rPr lang="en-GB" sz="2000" dirty="0"/>
              <a:t> </a:t>
            </a:r>
            <a:r>
              <a:rPr lang="en-GB" sz="2000" dirty="0" err="1"/>
              <a:t>não</a:t>
            </a:r>
            <a:r>
              <a:rPr lang="en-GB" sz="2000" dirty="0"/>
              <a:t> </a:t>
            </a:r>
            <a:r>
              <a:rPr lang="en-GB" sz="2000" dirty="0" err="1"/>
              <a:t>deve</a:t>
            </a:r>
            <a:r>
              <a:rPr lang="en-GB" sz="2000" dirty="0"/>
              <a:t> </a:t>
            </a:r>
            <a:r>
              <a:rPr lang="en-GB" sz="2000" dirty="0" err="1"/>
              <a:t>incluir</a:t>
            </a:r>
            <a:r>
              <a:rPr lang="en-GB" sz="2000" dirty="0"/>
              <a:t> a </a:t>
            </a:r>
            <a:r>
              <a:rPr lang="en-GB" sz="2000" dirty="0" err="1"/>
              <a:t>identidade</a:t>
            </a:r>
            <a:r>
              <a:rPr lang="en-GB" sz="2000" dirty="0"/>
              <a:t> das pessoas </a:t>
            </a:r>
            <a:r>
              <a:rPr lang="en-GB" sz="2000" dirty="0" err="1"/>
              <a:t>envolvidas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Esses </a:t>
            </a:r>
            <a:r>
              <a:rPr lang="en-GB" sz="2000" dirty="0" err="1"/>
              <a:t>relatórios</a:t>
            </a:r>
            <a:r>
              <a:rPr lang="en-GB" sz="2000" dirty="0"/>
              <a:t> </a:t>
            </a:r>
            <a:r>
              <a:rPr lang="en-GB" sz="2000" dirty="0" err="1"/>
              <a:t>devem</a:t>
            </a:r>
            <a:r>
              <a:rPr lang="en-GB" sz="2000" dirty="0"/>
              <a:t> ser </a:t>
            </a:r>
            <a:r>
              <a:rPr lang="en-GB" sz="2000" dirty="0" err="1"/>
              <a:t>disponibilizados</a:t>
            </a:r>
            <a:r>
              <a:rPr lang="en-GB" sz="2000" dirty="0"/>
              <a:t> ao </a:t>
            </a:r>
            <a:r>
              <a:rPr lang="en-GB" sz="2000" dirty="0" err="1"/>
              <a:t>público</a:t>
            </a:r>
            <a:r>
              <a:rPr lang="en-GB" sz="2000" dirty="0"/>
              <a:t>, </a:t>
            </a:r>
            <a:r>
              <a:rPr lang="en-GB" sz="2000" dirty="0" err="1"/>
              <a:t>permitindo</a:t>
            </a:r>
            <a:r>
              <a:rPr lang="en-GB" sz="2000" dirty="0"/>
              <a:t> </a:t>
            </a:r>
            <a:r>
              <a:rPr lang="en-GB" sz="2000" dirty="0" err="1"/>
              <a:t>escolhas</a:t>
            </a:r>
            <a:r>
              <a:rPr lang="en-GB" sz="2000" dirty="0"/>
              <a:t> </a:t>
            </a:r>
            <a:r>
              <a:rPr lang="en-GB" sz="2000" dirty="0" err="1"/>
              <a:t>mais</a:t>
            </a:r>
            <a:r>
              <a:rPr lang="en-GB" sz="2000" dirty="0"/>
              <a:t> </a:t>
            </a:r>
            <a:r>
              <a:rPr lang="en-GB" sz="2000" dirty="0" err="1"/>
              <a:t>informadas</a:t>
            </a:r>
            <a:r>
              <a:rPr lang="en-GB" sz="2000" dirty="0"/>
              <a:t> sobre </a:t>
            </a:r>
            <a:r>
              <a:rPr lang="en-GB" sz="2000" dirty="0" err="1"/>
              <a:t>os</a:t>
            </a:r>
            <a:r>
              <a:rPr lang="en-GB" sz="2000" dirty="0"/>
              <a:t> </a:t>
            </a:r>
            <a:r>
              <a:rPr lang="en-GB" sz="2000" dirty="0" err="1"/>
              <a:t>prestadores</a:t>
            </a:r>
            <a:r>
              <a:rPr lang="en-GB" sz="2000" dirty="0"/>
              <a:t> de </a:t>
            </a:r>
            <a:r>
              <a:rPr lang="en-GB" sz="2000" dirty="0" err="1"/>
              <a:t>cuidados</a:t>
            </a:r>
            <a:r>
              <a:rPr lang="en-GB" sz="2000" dirty="0"/>
              <a:t> de saúde, </a:t>
            </a:r>
            <a:r>
              <a:rPr lang="en-GB" sz="2000" dirty="0" err="1"/>
              <a:t>possibilitando</a:t>
            </a:r>
            <a:r>
              <a:rPr lang="en-GB" sz="2000" dirty="0"/>
              <a:t> que </a:t>
            </a:r>
            <a:r>
              <a:rPr lang="en-GB" sz="2000" dirty="0" err="1"/>
              <a:t>organizações</a:t>
            </a:r>
            <a:r>
              <a:rPr lang="en-GB" sz="2000" dirty="0"/>
              <a:t> ou </a:t>
            </a:r>
            <a:r>
              <a:rPr lang="en-GB" sz="2000" dirty="0" err="1"/>
              <a:t>indivíduos</a:t>
            </a:r>
            <a:r>
              <a:rPr lang="en-GB" sz="2000" dirty="0"/>
              <a:t> </a:t>
            </a:r>
            <a:r>
              <a:rPr lang="en-GB" sz="2000" dirty="0" err="1"/>
              <a:t>contestem</a:t>
            </a:r>
            <a:r>
              <a:rPr lang="en-GB" sz="2000" dirty="0"/>
              <a:t> o </a:t>
            </a:r>
            <a:r>
              <a:rPr lang="en-GB" sz="2000" dirty="0" err="1"/>
              <a:t>uso</a:t>
            </a:r>
            <a:r>
              <a:rPr lang="en-GB" sz="2000" dirty="0"/>
              <a:t> de </a:t>
            </a:r>
            <a:r>
              <a:rPr lang="en-GB" sz="2000" dirty="0" err="1"/>
              <a:t>práticas</a:t>
            </a:r>
            <a:r>
              <a:rPr lang="en-GB" sz="2000" dirty="0"/>
              <a:t> e </a:t>
            </a:r>
            <a:r>
              <a:rPr lang="en-GB" sz="2000" dirty="0" err="1"/>
              <a:t>incentivando</a:t>
            </a:r>
            <a:r>
              <a:rPr lang="en-GB" sz="2000" dirty="0"/>
              <a:t> </a:t>
            </a:r>
            <a:r>
              <a:rPr lang="en-GB" sz="2000" dirty="0" err="1"/>
              <a:t>os</a:t>
            </a:r>
            <a:r>
              <a:rPr lang="en-GB" sz="2000" dirty="0"/>
              <a:t> </a:t>
            </a:r>
            <a:r>
              <a:rPr lang="en-GB" sz="2000" dirty="0" err="1"/>
              <a:t>governos</a:t>
            </a:r>
            <a:r>
              <a:rPr lang="en-GB" sz="2000" dirty="0"/>
              <a:t> a </a:t>
            </a:r>
            <a:r>
              <a:rPr lang="en-GB" sz="2000" dirty="0" err="1"/>
              <a:t>investigar</a:t>
            </a:r>
            <a:r>
              <a:rPr lang="en-GB" sz="2000" dirty="0"/>
              <a:t> </a:t>
            </a:r>
            <a:r>
              <a:rPr lang="en-GB" sz="2000" dirty="0" err="1"/>
              <a:t>os</a:t>
            </a:r>
            <a:r>
              <a:rPr lang="en-GB" sz="2000" dirty="0"/>
              <a:t> </a:t>
            </a:r>
            <a:r>
              <a:rPr lang="en-GB" sz="2000" dirty="0" err="1"/>
              <a:t>serviços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Promover</a:t>
            </a:r>
            <a:r>
              <a:rPr lang="en-GB" sz="2000" dirty="0"/>
              <a:t> uma </a:t>
            </a:r>
            <a:r>
              <a:rPr lang="en-GB" sz="2000" dirty="0" err="1"/>
              <a:t>cultura</a:t>
            </a:r>
            <a:r>
              <a:rPr lang="en-GB" sz="2000" dirty="0"/>
              <a:t> de </a:t>
            </a:r>
            <a:r>
              <a:rPr lang="en-GB" sz="2000" dirty="0" err="1"/>
              <a:t>transparência</a:t>
            </a:r>
            <a:r>
              <a:rPr lang="en-GB" sz="2000" dirty="0"/>
              <a:t> </a:t>
            </a:r>
            <a:r>
              <a:rPr lang="en-GB" sz="2000" dirty="0" err="1"/>
              <a:t>através</a:t>
            </a:r>
            <a:r>
              <a:rPr lang="en-GB" sz="2000" dirty="0"/>
              <a:t> de </a:t>
            </a:r>
            <a:r>
              <a:rPr lang="en-GB" sz="2000" dirty="0" err="1"/>
              <a:t>relatórios</a:t>
            </a:r>
            <a:r>
              <a:rPr lang="en-GB" sz="2000" dirty="0"/>
              <a:t> </a:t>
            </a:r>
            <a:r>
              <a:rPr lang="en-GB" sz="2000" dirty="0" err="1"/>
              <a:t>regulares</a:t>
            </a:r>
            <a:r>
              <a:rPr lang="en-GB" sz="2000" dirty="0"/>
              <a:t> é </a:t>
            </a:r>
            <a:r>
              <a:rPr lang="en-GB" sz="2000" dirty="0" err="1"/>
              <a:t>suscetível</a:t>
            </a:r>
            <a:r>
              <a:rPr lang="en-GB" sz="2000" dirty="0"/>
              <a:t> de </a:t>
            </a:r>
            <a:r>
              <a:rPr lang="en-GB" sz="2000" dirty="0" err="1"/>
              <a:t>motivar</a:t>
            </a:r>
            <a:r>
              <a:rPr lang="en-GB" sz="2000" dirty="0"/>
              <a:t> a </a:t>
            </a:r>
            <a:r>
              <a:rPr lang="en-GB" sz="2000" dirty="0" err="1"/>
              <a:t>gestão</a:t>
            </a:r>
            <a:r>
              <a:rPr lang="en-GB" sz="2000" dirty="0"/>
              <a:t> e o </a:t>
            </a:r>
            <a:r>
              <a:rPr lang="en-GB" sz="2000" dirty="0" err="1"/>
              <a:t>pessoal</a:t>
            </a:r>
            <a:r>
              <a:rPr lang="en-GB" sz="2000" dirty="0"/>
              <a:t> a mudar e </a:t>
            </a:r>
            <a:r>
              <a:rPr lang="en-GB" sz="2000" dirty="0" err="1"/>
              <a:t>melhorar</a:t>
            </a:r>
            <a:r>
              <a:rPr lang="en-GB" sz="2000" dirty="0"/>
              <a:t> as suas </a:t>
            </a:r>
            <a:r>
              <a:rPr lang="en-GB" sz="2000" dirty="0" err="1"/>
              <a:t>práticas</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598" name="Google Shape;598;p71"/>
          <p:cNvSpPr txBox="1">
            <a:spLocks noGrp="1"/>
          </p:cNvSpPr>
          <p:nvPr>
            <p:ph type="title"/>
          </p:nvPr>
        </p:nvSpPr>
        <p:spPr>
          <a:xfrm>
            <a:off x="417754" y="506412"/>
            <a:ext cx="11410809" cy="432000"/>
          </a:xfrm>
          <a:prstGeom prst="rect">
            <a:avLst/>
          </a:prstGeom>
          <a:noFill/>
          <a:ln>
            <a:noFill/>
          </a:ln>
        </p:spPr>
        <p:txBody>
          <a:bodyPr spcFirstLastPara="1" wrap="square" lIns="91425" tIns="45700" rIns="91425" bIns="45700" anchor="t" anchorCtr="0">
            <a:noAutofit/>
          </a:bodyPr>
          <a:lstStyle/>
          <a:p>
            <a:pPr lvl="0" algn="ctr"/>
            <a:r>
              <a:rPr lang="en-GB" dirty="0"/>
              <a:t>Exercício 4.1: </a:t>
            </a:r>
            <a:r>
              <a:rPr lang="en-GB" dirty="0" err="1"/>
              <a:t>Desafiar</a:t>
            </a:r>
            <a:r>
              <a:rPr lang="en-GB" dirty="0"/>
              <a:t> a </a:t>
            </a:r>
            <a:r>
              <a:rPr lang="en-GB" dirty="0" err="1"/>
              <a:t>suposição</a:t>
            </a:r>
            <a:r>
              <a:rPr lang="en-GB" dirty="0"/>
              <a:t> de que </a:t>
            </a:r>
            <a:r>
              <a:rPr lang="en-GB" dirty="0" err="1"/>
              <a:t>circunstâncias</a:t>
            </a:r>
            <a:r>
              <a:rPr lang="en-GB" dirty="0"/>
              <a:t> </a:t>
            </a:r>
            <a:r>
              <a:rPr lang="en-GB" dirty="0" err="1"/>
              <a:t>excepcionais</a:t>
            </a:r>
            <a:r>
              <a:rPr lang="en-GB" dirty="0"/>
              <a:t> </a:t>
            </a:r>
            <a:r>
              <a:rPr lang="en-GB" dirty="0" err="1"/>
              <a:t>são</a:t>
            </a:r>
            <a:r>
              <a:rPr lang="en-GB" dirty="0"/>
              <a:t> </a:t>
            </a:r>
            <a:r>
              <a:rPr lang="en-GB" dirty="0" err="1"/>
              <a:t>razões</a:t>
            </a:r>
            <a:r>
              <a:rPr lang="en-GB" dirty="0"/>
              <a:t> </a:t>
            </a:r>
            <a:r>
              <a:rPr lang="en-GB" dirty="0" err="1"/>
              <a:t>válidas</a:t>
            </a:r>
            <a:r>
              <a:rPr lang="en-GB" dirty="0"/>
              <a:t> para o </a:t>
            </a:r>
            <a:r>
              <a:rPr lang="en-GB" dirty="0" err="1"/>
              <a:t>uso</a:t>
            </a:r>
            <a:r>
              <a:rPr lang="en-GB" dirty="0"/>
              <a:t> do </a:t>
            </a:r>
            <a:r>
              <a:rPr lang="en-GB" dirty="0" err="1"/>
              <a:t>isolamento</a:t>
            </a:r>
            <a:r>
              <a:rPr lang="en-GB" dirty="0"/>
              <a:t> e da </a:t>
            </a:r>
            <a:r>
              <a:rPr lang="en-GB" dirty="0" err="1"/>
              <a:t>contenção</a:t>
            </a:r>
            <a:r>
              <a:rPr lang="en-GB" dirty="0"/>
              <a:t> - 7</a:t>
            </a: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72"/>
          <p:cNvSpPr txBox="1">
            <a:spLocks noGrp="1"/>
          </p:cNvSpPr>
          <p:nvPr>
            <p:ph type="body" idx="1"/>
          </p:nvPr>
        </p:nvSpPr>
        <p:spPr>
          <a:xfrm>
            <a:off x="507206" y="1799395"/>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Cenário 1: A </a:t>
            </a:r>
            <a:r>
              <a:rPr lang="en-GB" dirty="0" err="1"/>
              <a:t>experiência</a:t>
            </a:r>
            <a:r>
              <a:rPr lang="en-GB" dirty="0"/>
              <a:t> de Tom</a:t>
            </a:r>
            <a:endParaRPr dirty="0"/>
          </a:p>
        </p:txBody>
      </p:sp>
      <p:sp>
        <p:nvSpPr>
          <p:cNvPr id="605" name="Google Shape;605;p72"/>
          <p:cNvSpPr txBox="1">
            <a:spLocks noGrp="1"/>
          </p:cNvSpPr>
          <p:nvPr>
            <p:ph type="body" idx="2"/>
          </p:nvPr>
        </p:nvSpPr>
        <p:spPr>
          <a:xfrm>
            <a:off x="990095" y="2288470"/>
            <a:ext cx="10208623" cy="4063118"/>
          </a:xfrm>
          <a:prstGeom prst="rect">
            <a:avLst/>
          </a:prstGeom>
          <a:noFill/>
          <a:ln>
            <a:noFill/>
          </a:ln>
        </p:spPr>
        <p:txBody>
          <a:bodyPr spcFirstLastPara="1" wrap="square" lIns="91425" tIns="45700" rIns="91425" bIns="45700" anchor="t" anchorCtr="0">
            <a:normAutofit fontScale="25000" lnSpcReduction="20000"/>
          </a:bodyPr>
          <a:lstStyle/>
          <a:p>
            <a:pPr marL="0" lvl="0" indent="0" algn="just" rtl="0">
              <a:lnSpc>
                <a:spcPct val="120000"/>
              </a:lnSpc>
              <a:spcBef>
                <a:spcPts val="300"/>
              </a:spcBef>
              <a:spcAft>
                <a:spcPts val="0"/>
              </a:spcAft>
              <a:buSzPct val="100000"/>
              <a:buNone/>
            </a:pPr>
            <a:r>
              <a:rPr lang="en-GB" sz="8000" dirty="0"/>
              <a:t>Tom </a:t>
            </a:r>
            <a:r>
              <a:rPr lang="en-GB" sz="8000" dirty="0" err="1"/>
              <a:t>está</a:t>
            </a:r>
            <a:r>
              <a:rPr lang="en-GB" sz="8000" dirty="0"/>
              <a:t> </a:t>
            </a:r>
            <a:r>
              <a:rPr lang="en-GB" sz="8000" dirty="0" err="1"/>
              <a:t>em</a:t>
            </a:r>
            <a:r>
              <a:rPr lang="en-GB" sz="8000" dirty="0"/>
              <a:t> </a:t>
            </a:r>
            <a:r>
              <a:rPr lang="en-GB" sz="8000" dirty="0" err="1"/>
              <a:t>uma</a:t>
            </a:r>
            <a:r>
              <a:rPr lang="en-GB" sz="8000" dirty="0"/>
              <a:t> casa de </a:t>
            </a:r>
            <a:r>
              <a:rPr lang="en-GB" sz="8000" dirty="0" err="1"/>
              <a:t>assistência</a:t>
            </a:r>
            <a:r>
              <a:rPr lang="en-GB" sz="8000" dirty="0"/>
              <a:t> social para </a:t>
            </a:r>
            <a:r>
              <a:rPr lang="en-GB" sz="8000" dirty="0" err="1"/>
              <a:t>pessoas</a:t>
            </a:r>
            <a:r>
              <a:rPr lang="en-GB" sz="8000" dirty="0"/>
              <a:t> com </a:t>
            </a:r>
            <a:r>
              <a:rPr lang="en-GB" sz="8000" dirty="0" err="1"/>
              <a:t>demência</a:t>
            </a:r>
            <a:r>
              <a:rPr lang="en-GB" sz="8000" dirty="0"/>
              <a:t>. Ele </a:t>
            </a:r>
            <a:r>
              <a:rPr lang="en-GB" sz="8000" dirty="0" err="1"/>
              <a:t>quer</a:t>
            </a:r>
            <a:r>
              <a:rPr lang="en-GB" sz="8000" dirty="0"/>
              <a:t> </a:t>
            </a:r>
            <a:r>
              <a:rPr lang="en-GB" sz="8000" dirty="0" err="1"/>
              <a:t>fazer</a:t>
            </a:r>
            <a:r>
              <a:rPr lang="en-GB" sz="8000" dirty="0"/>
              <a:t> </a:t>
            </a:r>
            <a:r>
              <a:rPr lang="en-GB" sz="8000" dirty="0" err="1"/>
              <a:t>uma</a:t>
            </a:r>
            <a:r>
              <a:rPr lang="en-GB" sz="8000" dirty="0"/>
              <a:t> </a:t>
            </a:r>
            <a:r>
              <a:rPr lang="en-GB" sz="8000" dirty="0" err="1"/>
              <a:t>ligação</a:t>
            </a:r>
            <a:r>
              <a:rPr lang="en-GB" sz="8000" dirty="0"/>
              <a:t> para </a:t>
            </a:r>
            <a:r>
              <a:rPr lang="en-GB" sz="8000" dirty="0" err="1"/>
              <a:t>sua</a:t>
            </a:r>
            <a:r>
              <a:rPr lang="en-GB" sz="8000" dirty="0"/>
              <a:t> </a:t>
            </a:r>
            <a:r>
              <a:rPr lang="en-GB" sz="8000" dirty="0" err="1"/>
              <a:t>irmã</a:t>
            </a:r>
            <a:r>
              <a:rPr lang="en-GB" sz="8000" dirty="0"/>
              <a:t> e </a:t>
            </a:r>
            <a:r>
              <a:rPr lang="en-GB" sz="8000" dirty="0" err="1"/>
              <a:t>precisa</a:t>
            </a:r>
            <a:r>
              <a:rPr lang="en-GB" sz="8000" dirty="0"/>
              <a:t> </a:t>
            </a:r>
            <a:r>
              <a:rPr lang="en-GB" sz="8000" dirty="0" err="1"/>
              <a:t>obter</a:t>
            </a:r>
            <a:r>
              <a:rPr lang="en-GB" sz="8000" dirty="0"/>
              <a:t> um </a:t>
            </a:r>
            <a:r>
              <a:rPr lang="en-GB" sz="8000" dirty="0" err="1"/>
              <a:t>cartão</a:t>
            </a:r>
            <a:r>
              <a:rPr lang="en-GB" sz="8000" dirty="0"/>
              <a:t> </a:t>
            </a:r>
            <a:r>
              <a:rPr lang="en-GB" sz="8000" dirty="0" err="1"/>
              <a:t>telefônico</a:t>
            </a:r>
            <a:r>
              <a:rPr lang="en-GB" sz="8000" dirty="0"/>
              <a:t> da </a:t>
            </a:r>
            <a:r>
              <a:rPr lang="en-GB" sz="8000" dirty="0" err="1"/>
              <a:t>enfermeira</a:t>
            </a:r>
            <a:r>
              <a:rPr lang="en-GB" sz="8000" dirty="0"/>
              <a:t> para </a:t>
            </a:r>
            <a:r>
              <a:rPr lang="en-GB" sz="8000" dirty="0" err="1"/>
              <a:t>poder</a:t>
            </a:r>
            <a:r>
              <a:rPr lang="en-GB" sz="8000" dirty="0"/>
              <a:t> </a:t>
            </a:r>
            <a:r>
              <a:rPr lang="en-GB" sz="8000" dirty="0" err="1"/>
              <a:t>fazer</a:t>
            </a:r>
            <a:r>
              <a:rPr lang="en-GB" sz="8000" dirty="0"/>
              <a:t> </a:t>
            </a:r>
            <a:r>
              <a:rPr lang="en-GB" sz="8000" dirty="0" err="1"/>
              <a:t>sua</a:t>
            </a:r>
            <a:r>
              <a:rPr lang="en-GB" sz="8000" dirty="0"/>
              <a:t> </a:t>
            </a:r>
            <a:r>
              <a:rPr lang="en-GB" sz="8000" dirty="0" err="1"/>
              <a:t>ligação</a:t>
            </a:r>
            <a:r>
              <a:rPr lang="en-GB" sz="8000" dirty="0"/>
              <a:t>. A </a:t>
            </a:r>
            <a:r>
              <a:rPr lang="en-GB" sz="8000" dirty="0" err="1"/>
              <a:t>enfermeira</a:t>
            </a:r>
            <a:r>
              <a:rPr lang="en-GB" sz="8000" dirty="0"/>
              <a:t> </a:t>
            </a:r>
            <a:r>
              <a:rPr lang="en-GB" sz="8000" dirty="0" err="1"/>
              <a:t>diz</a:t>
            </a:r>
            <a:r>
              <a:rPr lang="en-GB" sz="8000" dirty="0"/>
              <a:t> que </a:t>
            </a:r>
            <a:r>
              <a:rPr lang="en-GB" sz="8000" dirty="0" err="1"/>
              <a:t>atenderá</a:t>
            </a:r>
            <a:r>
              <a:rPr lang="en-GB" sz="8000" dirty="0"/>
              <a:t> </a:t>
            </a:r>
            <a:r>
              <a:rPr lang="en-GB" sz="8000" dirty="0" err="1"/>
              <a:t>ao</a:t>
            </a:r>
            <a:r>
              <a:rPr lang="en-GB" sz="8000" dirty="0"/>
              <a:t> </a:t>
            </a:r>
            <a:r>
              <a:rPr lang="en-GB" sz="8000" dirty="0" err="1"/>
              <a:t>pedido</a:t>
            </a:r>
            <a:r>
              <a:rPr lang="en-GB" sz="8000" dirty="0"/>
              <a:t> </a:t>
            </a:r>
            <a:r>
              <a:rPr lang="en-GB" sz="8000" dirty="0" err="1"/>
              <a:t>em</a:t>
            </a:r>
            <a:r>
              <a:rPr lang="en-GB" sz="8000" dirty="0"/>
              <a:t> um </a:t>
            </a:r>
            <a:r>
              <a:rPr lang="en-GB" sz="8000" dirty="0" err="1"/>
              <a:t>minuto</a:t>
            </a:r>
            <a:r>
              <a:rPr lang="en-GB" sz="8000" dirty="0"/>
              <a:t> </a:t>
            </a:r>
            <a:r>
              <a:rPr lang="en-GB" sz="8000" dirty="0" err="1"/>
              <a:t>porque</a:t>
            </a:r>
            <a:r>
              <a:rPr lang="en-GB" sz="8000" dirty="0"/>
              <a:t> </a:t>
            </a:r>
            <a:r>
              <a:rPr lang="en-GB" sz="8000" dirty="0" err="1"/>
              <a:t>está</a:t>
            </a:r>
            <a:r>
              <a:rPr lang="en-GB" sz="8000" dirty="0"/>
              <a:t> </a:t>
            </a:r>
            <a:r>
              <a:rPr lang="en-GB" sz="8000" dirty="0" err="1"/>
              <a:t>muito</a:t>
            </a:r>
            <a:r>
              <a:rPr lang="en-GB" sz="8000" dirty="0"/>
              <a:t> </a:t>
            </a:r>
            <a:r>
              <a:rPr lang="en-GB" sz="8000" dirty="0" err="1"/>
              <a:t>ocupada</a:t>
            </a:r>
            <a:r>
              <a:rPr lang="en-GB" sz="8000" dirty="0"/>
              <a:t>. </a:t>
            </a:r>
          </a:p>
          <a:p>
            <a:pPr marL="0" lvl="0" indent="0" algn="just" rtl="0">
              <a:lnSpc>
                <a:spcPct val="120000"/>
              </a:lnSpc>
              <a:spcBef>
                <a:spcPts val="300"/>
              </a:spcBef>
              <a:spcAft>
                <a:spcPts val="0"/>
              </a:spcAft>
              <a:buSzPct val="100000"/>
              <a:buNone/>
            </a:pPr>
            <a:r>
              <a:rPr lang="en-GB" sz="8000" dirty="0"/>
              <a:t>Como a </a:t>
            </a:r>
            <a:r>
              <a:rPr lang="en-GB" sz="8000" dirty="0" err="1"/>
              <a:t>enfermeira</a:t>
            </a:r>
            <a:r>
              <a:rPr lang="en-GB" sz="8000" dirty="0"/>
              <a:t> está </a:t>
            </a:r>
            <a:r>
              <a:rPr lang="en-GB" sz="8000" dirty="0" err="1"/>
              <a:t>sobrecarregada</a:t>
            </a:r>
            <a:r>
              <a:rPr lang="en-GB" sz="8000" dirty="0"/>
              <a:t> com </a:t>
            </a:r>
            <a:r>
              <a:rPr lang="en-GB" sz="8000" dirty="0" err="1"/>
              <a:t>várias</a:t>
            </a:r>
            <a:r>
              <a:rPr lang="en-GB" sz="8000" dirty="0"/>
              <a:t> </a:t>
            </a:r>
            <a:r>
              <a:rPr lang="en-GB" sz="8000" dirty="0" err="1"/>
              <a:t>tarefas</a:t>
            </a:r>
            <a:r>
              <a:rPr lang="en-GB" sz="8000" dirty="0"/>
              <a:t>, Tom precisa </a:t>
            </a:r>
            <a:r>
              <a:rPr lang="en-GB" sz="8000" dirty="0" err="1"/>
              <a:t>esperar</a:t>
            </a:r>
            <a:r>
              <a:rPr lang="en-GB" sz="8000" dirty="0"/>
              <a:t> </a:t>
            </a:r>
            <a:r>
              <a:rPr lang="en-GB" sz="8000" dirty="0" err="1"/>
              <a:t>mais</a:t>
            </a:r>
            <a:r>
              <a:rPr lang="en-GB" sz="8000" dirty="0"/>
              <a:t> de uma hora. Ele </a:t>
            </a:r>
            <a:r>
              <a:rPr lang="en-GB" sz="8000" dirty="0" err="1"/>
              <a:t>fica</a:t>
            </a:r>
            <a:r>
              <a:rPr lang="en-GB" sz="8000" dirty="0"/>
              <a:t> </a:t>
            </a:r>
            <a:r>
              <a:rPr lang="en-GB" sz="8000" dirty="0" err="1"/>
              <a:t>cada</a:t>
            </a:r>
            <a:r>
              <a:rPr lang="en-GB" sz="8000" dirty="0"/>
              <a:t> </a:t>
            </a:r>
            <a:r>
              <a:rPr lang="en-GB" sz="8000" dirty="0" err="1"/>
              <a:t>vez</a:t>
            </a:r>
            <a:r>
              <a:rPr lang="en-GB" sz="8000" dirty="0"/>
              <a:t> </a:t>
            </a:r>
            <a:r>
              <a:rPr lang="en-GB" sz="8000" dirty="0" err="1"/>
              <a:t>mais</a:t>
            </a:r>
            <a:r>
              <a:rPr lang="en-GB" sz="8000" dirty="0"/>
              <a:t> </a:t>
            </a:r>
            <a:r>
              <a:rPr lang="en-GB" sz="8000" dirty="0" err="1"/>
              <a:t>agitado</a:t>
            </a:r>
            <a:r>
              <a:rPr lang="en-GB" sz="8000" dirty="0"/>
              <a:t> e bate com </a:t>
            </a:r>
            <a:r>
              <a:rPr lang="en-GB" sz="8000" dirty="0" err="1"/>
              <a:t>raiva</a:t>
            </a:r>
            <a:r>
              <a:rPr lang="en-GB" sz="8000" dirty="0"/>
              <a:t> </a:t>
            </a:r>
            <a:r>
              <a:rPr lang="en-GB" sz="8000" dirty="0" err="1"/>
              <a:t>na</a:t>
            </a:r>
            <a:r>
              <a:rPr lang="en-GB" sz="8000" dirty="0"/>
              <a:t> porta do </a:t>
            </a:r>
            <a:r>
              <a:rPr lang="en-GB" sz="8000" dirty="0" err="1"/>
              <a:t>escritório</a:t>
            </a:r>
            <a:r>
              <a:rPr lang="en-GB" sz="8000" dirty="0"/>
              <a:t> de </a:t>
            </a:r>
            <a:r>
              <a:rPr lang="en-GB" sz="8000" dirty="0" err="1"/>
              <a:t>enfermagem</a:t>
            </a:r>
            <a:r>
              <a:rPr lang="en-GB" sz="8000" dirty="0"/>
              <a:t>. A </a:t>
            </a:r>
            <a:r>
              <a:rPr lang="en-GB" sz="8000" dirty="0" err="1"/>
              <a:t>enfermeira</a:t>
            </a:r>
            <a:r>
              <a:rPr lang="en-GB" sz="8000" dirty="0"/>
              <a:t> </a:t>
            </a:r>
            <a:r>
              <a:rPr lang="en-GB" sz="8000" dirty="0" err="1"/>
              <a:t>pede</a:t>
            </a:r>
            <a:r>
              <a:rPr lang="en-GB" sz="8000" dirty="0"/>
              <a:t> que </a:t>
            </a:r>
            <a:r>
              <a:rPr lang="en-GB" sz="8000" dirty="0" err="1"/>
              <a:t>ele</a:t>
            </a:r>
            <a:r>
              <a:rPr lang="en-GB" sz="8000" dirty="0"/>
              <a:t> se “</a:t>
            </a:r>
            <a:r>
              <a:rPr lang="en-GB" sz="8000" dirty="0" err="1"/>
              <a:t>acalme</a:t>
            </a:r>
            <a:r>
              <a:rPr lang="en-GB" sz="8000" dirty="0"/>
              <a:t>”, o que </a:t>
            </a:r>
            <a:r>
              <a:rPr lang="en-GB" sz="8000" dirty="0" err="1"/>
              <a:t>resulta</a:t>
            </a:r>
            <a:r>
              <a:rPr lang="en-GB" sz="8000" dirty="0"/>
              <a:t> </a:t>
            </a:r>
            <a:r>
              <a:rPr lang="en-GB" sz="8000" dirty="0" err="1"/>
              <a:t>em</a:t>
            </a:r>
            <a:r>
              <a:rPr lang="en-GB" sz="8000" dirty="0"/>
              <a:t> um profundo </a:t>
            </a:r>
            <a:r>
              <a:rPr lang="en-GB" sz="8000" dirty="0" err="1"/>
              <a:t>sentimento</a:t>
            </a:r>
            <a:r>
              <a:rPr lang="en-GB" sz="8000" dirty="0"/>
              <a:t> de </a:t>
            </a:r>
            <a:r>
              <a:rPr lang="en-GB" sz="8000" dirty="0" err="1"/>
              <a:t>frustração</a:t>
            </a:r>
            <a:r>
              <a:rPr lang="en-GB" sz="8000" dirty="0"/>
              <a:t> para Tom. </a:t>
            </a:r>
          </a:p>
          <a:p>
            <a:pPr marL="0" lvl="0" indent="0" algn="just" rtl="0">
              <a:lnSpc>
                <a:spcPct val="120000"/>
              </a:lnSpc>
              <a:spcBef>
                <a:spcPts val="300"/>
              </a:spcBef>
              <a:spcAft>
                <a:spcPts val="0"/>
              </a:spcAft>
              <a:buSzPct val="100000"/>
              <a:buNone/>
            </a:pPr>
            <a:r>
              <a:rPr lang="en-GB" sz="8000" dirty="0"/>
              <a:t>A </a:t>
            </a:r>
            <a:r>
              <a:rPr lang="en-GB" sz="8000" dirty="0" err="1"/>
              <a:t>enfermeira</a:t>
            </a:r>
            <a:r>
              <a:rPr lang="en-GB" sz="8000" dirty="0"/>
              <a:t> </a:t>
            </a:r>
            <a:r>
              <a:rPr lang="en-GB" sz="8000" dirty="0" err="1"/>
              <a:t>então</a:t>
            </a:r>
            <a:r>
              <a:rPr lang="en-GB" sz="8000" dirty="0"/>
              <a:t> </a:t>
            </a:r>
            <a:r>
              <a:rPr lang="en-GB" sz="8000" dirty="0" err="1"/>
              <a:t>responde</a:t>
            </a:r>
            <a:r>
              <a:rPr lang="en-GB" sz="8000" dirty="0"/>
              <a:t> </a:t>
            </a:r>
            <a:r>
              <a:rPr lang="en-GB" sz="8000" dirty="0" err="1"/>
              <a:t>dizendo</a:t>
            </a:r>
            <a:r>
              <a:rPr lang="en-GB" sz="8000" dirty="0"/>
              <a:t>: “se você </a:t>
            </a:r>
            <a:r>
              <a:rPr lang="en-GB" sz="8000" dirty="0" err="1"/>
              <a:t>estiver</a:t>
            </a:r>
            <a:r>
              <a:rPr lang="en-GB" sz="8000" dirty="0"/>
              <a:t> </a:t>
            </a:r>
            <a:r>
              <a:rPr lang="en-GB" sz="8000" dirty="0" err="1"/>
              <a:t>nesse</a:t>
            </a:r>
            <a:r>
              <a:rPr lang="en-GB" sz="8000" dirty="0"/>
              <a:t> </a:t>
            </a:r>
            <a:r>
              <a:rPr lang="en-GB" sz="8000" dirty="0" err="1"/>
              <a:t>estado</a:t>
            </a:r>
            <a:r>
              <a:rPr lang="en-GB" sz="8000" dirty="0"/>
              <a:t> de </a:t>
            </a:r>
            <a:r>
              <a:rPr lang="en-GB" sz="8000" dirty="0" err="1"/>
              <a:t>espírito</a:t>
            </a:r>
            <a:r>
              <a:rPr lang="en-GB" sz="8000" dirty="0"/>
              <a:t>, </a:t>
            </a:r>
            <a:r>
              <a:rPr lang="en-GB" sz="8000" dirty="0" err="1"/>
              <a:t>não</a:t>
            </a:r>
            <a:r>
              <a:rPr lang="en-GB" sz="8000" dirty="0"/>
              <a:t> </a:t>
            </a:r>
            <a:r>
              <a:rPr lang="en-GB" sz="8000" dirty="0" err="1"/>
              <a:t>permitirei</a:t>
            </a:r>
            <a:r>
              <a:rPr lang="en-GB" sz="8000" dirty="0"/>
              <a:t> que você </a:t>
            </a:r>
            <a:r>
              <a:rPr lang="en-GB" sz="8000" dirty="0" err="1"/>
              <a:t>faça</a:t>
            </a:r>
            <a:r>
              <a:rPr lang="en-GB" sz="8000" dirty="0"/>
              <a:t> sua </a:t>
            </a:r>
            <a:r>
              <a:rPr lang="en-GB" sz="8000" dirty="0" err="1"/>
              <a:t>ligação</a:t>
            </a:r>
            <a:r>
              <a:rPr lang="en-GB" sz="8000" dirty="0"/>
              <a:t>”. </a:t>
            </a:r>
          </a:p>
          <a:p>
            <a:pPr marL="0" lvl="0" indent="0" algn="just" rtl="0">
              <a:lnSpc>
                <a:spcPct val="120000"/>
              </a:lnSpc>
              <a:spcBef>
                <a:spcPts val="300"/>
              </a:spcBef>
              <a:spcAft>
                <a:spcPts val="0"/>
              </a:spcAft>
              <a:buSzPct val="100000"/>
              <a:buNone/>
            </a:pPr>
            <a:r>
              <a:rPr lang="en-GB" sz="8000" dirty="0"/>
              <a:t>Tom </a:t>
            </a:r>
            <a:r>
              <a:rPr lang="en-GB" sz="8000" dirty="0" err="1"/>
              <a:t>começa</a:t>
            </a:r>
            <a:r>
              <a:rPr lang="en-GB" sz="8000" dirty="0"/>
              <a:t> a </a:t>
            </a:r>
            <a:r>
              <a:rPr lang="en-GB" sz="8000" dirty="0" err="1"/>
              <a:t>andar</a:t>
            </a:r>
            <a:r>
              <a:rPr lang="en-GB" sz="8000" dirty="0"/>
              <a:t> de um </a:t>
            </a:r>
            <a:r>
              <a:rPr lang="en-GB" sz="8000" dirty="0" err="1"/>
              <a:t>lado</a:t>
            </a:r>
            <a:r>
              <a:rPr lang="en-GB" sz="8000" dirty="0"/>
              <a:t> para o outro no </a:t>
            </a:r>
            <a:r>
              <a:rPr lang="en-GB" sz="8000" dirty="0" err="1"/>
              <a:t>corredor</a:t>
            </a:r>
            <a:r>
              <a:rPr lang="en-GB" sz="8000" dirty="0"/>
              <a:t> e </a:t>
            </a:r>
            <a:r>
              <a:rPr lang="en-GB" sz="8000" dirty="0" err="1"/>
              <a:t>fica</a:t>
            </a:r>
            <a:r>
              <a:rPr lang="en-GB" sz="8000" dirty="0"/>
              <a:t> </a:t>
            </a:r>
            <a:r>
              <a:rPr lang="en-GB" sz="8000" dirty="0" err="1"/>
              <a:t>cada</a:t>
            </a:r>
            <a:r>
              <a:rPr lang="en-GB" sz="8000" dirty="0"/>
              <a:t> </a:t>
            </a:r>
            <a:r>
              <a:rPr lang="en-GB" sz="8000" dirty="0" err="1"/>
              <a:t>vez</a:t>
            </a:r>
            <a:r>
              <a:rPr lang="en-GB" sz="8000" dirty="0"/>
              <a:t> </a:t>
            </a:r>
            <a:r>
              <a:rPr lang="en-GB" sz="8000" dirty="0" err="1"/>
              <a:t>mais</a:t>
            </a:r>
            <a:r>
              <a:rPr lang="en-GB" sz="8000" dirty="0"/>
              <a:t> </a:t>
            </a:r>
            <a:r>
              <a:rPr lang="en-GB" sz="8000" dirty="0" err="1"/>
              <a:t>agitado</a:t>
            </a:r>
            <a:r>
              <a:rPr lang="en-GB" sz="8000" dirty="0"/>
              <a:t>, </a:t>
            </a:r>
            <a:r>
              <a:rPr lang="en-GB" sz="8000" dirty="0" err="1"/>
              <a:t>chutando</a:t>
            </a:r>
            <a:r>
              <a:rPr lang="en-GB" sz="8000" dirty="0"/>
              <a:t> a porta e </a:t>
            </a:r>
            <a:r>
              <a:rPr lang="en-GB" sz="8000" dirty="0" err="1"/>
              <a:t>sendo</a:t>
            </a:r>
            <a:r>
              <a:rPr lang="en-GB" sz="8000" dirty="0"/>
              <a:t> </a:t>
            </a:r>
            <a:r>
              <a:rPr lang="en-GB" sz="8000" dirty="0" err="1"/>
              <a:t>verbalmente</a:t>
            </a:r>
            <a:r>
              <a:rPr lang="en-GB" sz="8000" dirty="0"/>
              <a:t> </a:t>
            </a:r>
            <a:r>
              <a:rPr lang="en-GB" sz="8000" dirty="0" err="1"/>
              <a:t>abusivo</a:t>
            </a:r>
            <a:r>
              <a:rPr lang="en-GB" sz="8000" dirty="0"/>
              <a:t> com </a:t>
            </a:r>
            <a:r>
              <a:rPr lang="en-GB" sz="8000" dirty="0" err="1"/>
              <a:t>os</a:t>
            </a:r>
            <a:r>
              <a:rPr lang="en-GB" sz="8000" dirty="0"/>
              <a:t> </a:t>
            </a:r>
            <a:r>
              <a:rPr lang="en-GB" sz="8000" dirty="0" err="1"/>
              <a:t>funcionários</a:t>
            </a:r>
            <a:r>
              <a:rPr lang="en-GB" sz="8000" dirty="0"/>
              <a:t> que </a:t>
            </a:r>
            <a:r>
              <a:rPr lang="en-GB" sz="8000" dirty="0" err="1"/>
              <a:t>passam</a:t>
            </a:r>
            <a:r>
              <a:rPr lang="en-GB" sz="8000" dirty="0"/>
              <a:t> por </a:t>
            </a:r>
            <a:r>
              <a:rPr lang="en-GB" sz="8000" dirty="0" err="1"/>
              <a:t>ele</a:t>
            </a:r>
            <a:r>
              <a:rPr lang="en-GB" sz="8000" dirty="0"/>
              <a:t>. </a:t>
            </a:r>
          </a:p>
          <a:p>
            <a:pPr marL="0" lvl="0" indent="0" algn="just" rtl="0">
              <a:lnSpc>
                <a:spcPct val="120000"/>
              </a:lnSpc>
              <a:spcBef>
                <a:spcPts val="300"/>
              </a:spcBef>
              <a:spcAft>
                <a:spcPts val="0"/>
              </a:spcAft>
              <a:buSzPct val="100000"/>
              <a:buNone/>
            </a:pPr>
            <a:r>
              <a:rPr lang="en-GB" sz="8000" dirty="0"/>
              <a:t>A </a:t>
            </a:r>
            <a:r>
              <a:rPr lang="en-GB" sz="8000" dirty="0" err="1"/>
              <a:t>agitação</a:t>
            </a:r>
            <a:r>
              <a:rPr lang="en-GB" sz="8000" dirty="0"/>
              <a:t> de Tom </a:t>
            </a:r>
            <a:r>
              <a:rPr lang="en-GB" sz="8000" dirty="0" err="1"/>
              <a:t>resulta</a:t>
            </a:r>
            <a:r>
              <a:rPr lang="en-GB" sz="8000" dirty="0"/>
              <a:t> em sua </a:t>
            </a:r>
            <a:r>
              <a:rPr lang="en-GB" sz="8000" dirty="0" err="1"/>
              <a:t>contenção</a:t>
            </a:r>
            <a:r>
              <a:rPr lang="en-GB" sz="8000" dirty="0"/>
              <a:t> </a:t>
            </a:r>
            <a:r>
              <a:rPr lang="en-GB" sz="8000" dirty="0" err="1"/>
              <a:t>física</a:t>
            </a:r>
            <a:r>
              <a:rPr lang="en-GB" sz="8000" dirty="0"/>
              <a:t> e </a:t>
            </a:r>
            <a:r>
              <a:rPr lang="en-GB" sz="8000" dirty="0" err="1"/>
              <a:t>química</a:t>
            </a:r>
            <a:r>
              <a:rPr lang="en-GB" sz="8000" dirty="0"/>
              <a:t>. </a:t>
            </a:r>
            <a:r>
              <a:rPr lang="en-GB" sz="8000" dirty="0" err="1"/>
              <a:t>Isso</a:t>
            </a:r>
            <a:r>
              <a:rPr lang="en-GB" sz="8000" dirty="0"/>
              <a:t> </a:t>
            </a:r>
            <a:r>
              <a:rPr lang="en-GB" sz="8000" dirty="0" err="1"/>
              <a:t>foi</a:t>
            </a:r>
            <a:r>
              <a:rPr lang="en-GB" sz="8000" dirty="0"/>
              <a:t> </a:t>
            </a:r>
            <a:r>
              <a:rPr lang="en-GB" sz="8000" dirty="0" err="1"/>
              <a:t>justificado</a:t>
            </a:r>
            <a:r>
              <a:rPr lang="en-GB" sz="8000" dirty="0"/>
              <a:t> pela equipe do </a:t>
            </a:r>
            <a:r>
              <a:rPr lang="en-GB" sz="8000" dirty="0" err="1"/>
              <a:t>serviço</a:t>
            </a:r>
            <a:r>
              <a:rPr lang="en-GB" sz="8000" dirty="0"/>
              <a:t> </a:t>
            </a:r>
            <a:r>
              <a:rPr lang="en-GB" sz="8000" dirty="0" err="1"/>
              <a:t>como</a:t>
            </a:r>
            <a:r>
              <a:rPr lang="en-GB" sz="8000" dirty="0"/>
              <a:t> </a:t>
            </a:r>
            <a:r>
              <a:rPr lang="en-GB" sz="8000" dirty="0" err="1"/>
              <a:t>necessário</a:t>
            </a:r>
            <a:r>
              <a:rPr lang="en-GB" sz="8000" dirty="0"/>
              <a:t> para a </a:t>
            </a:r>
            <a:r>
              <a:rPr lang="en-GB" sz="8000" dirty="0" err="1"/>
              <a:t>segurança</a:t>
            </a:r>
            <a:r>
              <a:rPr lang="en-GB" sz="8000" dirty="0"/>
              <a:t> dele e de </a:t>
            </a:r>
            <a:r>
              <a:rPr lang="en-GB" sz="8000" dirty="0" err="1"/>
              <a:t>outras</a:t>
            </a:r>
            <a:r>
              <a:rPr lang="en-GB" sz="8000" dirty="0"/>
              <a:t> </a:t>
            </a:r>
            <a:r>
              <a:rPr lang="en-GB" sz="8000" dirty="0" err="1"/>
              <a:t>pessoas</a:t>
            </a:r>
            <a:r>
              <a:rPr lang="en-GB" sz="8000" dirty="0"/>
              <a:t>.</a:t>
            </a:r>
          </a:p>
          <a:p>
            <a:pPr marL="0" lvl="0" indent="0" algn="l" rtl="0">
              <a:lnSpc>
                <a:spcPct val="100000"/>
              </a:lnSpc>
              <a:spcBef>
                <a:spcPts val="1200"/>
              </a:spcBef>
              <a:spcAft>
                <a:spcPts val="0"/>
              </a:spcAft>
              <a:buSzPct val="100000"/>
              <a:buNone/>
            </a:pPr>
            <a:endParaRPr dirty="0"/>
          </a:p>
        </p:txBody>
      </p:sp>
      <p:sp>
        <p:nvSpPr>
          <p:cNvPr id="606" name="Google Shape;606;p72"/>
          <p:cNvSpPr txBox="1">
            <a:spLocks noGrp="1"/>
          </p:cNvSpPr>
          <p:nvPr>
            <p:ph type="title"/>
          </p:nvPr>
        </p:nvSpPr>
        <p:spPr>
          <a:xfrm>
            <a:off x="417754" y="506412"/>
            <a:ext cx="10933869" cy="432000"/>
          </a:xfrm>
          <a:prstGeom prst="rect">
            <a:avLst/>
          </a:prstGeom>
          <a:noFill/>
          <a:ln>
            <a:noFill/>
          </a:ln>
        </p:spPr>
        <p:txBody>
          <a:bodyPr spcFirstLastPara="1" wrap="square" lIns="91425" tIns="45700" rIns="91425" bIns="45700" anchor="t" anchorCtr="0">
            <a:noAutofit/>
          </a:bodyPr>
          <a:lstStyle/>
          <a:p>
            <a:pPr algn="ctr"/>
            <a:r>
              <a:rPr lang="en-GB" dirty="0" err="1"/>
              <a:t>Exercício</a:t>
            </a:r>
            <a:r>
              <a:rPr lang="en-GB" dirty="0"/>
              <a:t> 4.2: </a:t>
            </a:r>
            <a:r>
              <a:rPr lang="pt-BR" dirty="0"/>
              <a:t>É possível alterar o curso dos eventos que antecederam o uso de isolamento e contenções?</a:t>
            </a:r>
            <a:r>
              <a:rPr lang="en-GB" dirty="0"/>
              <a:t> - 1</a:t>
            </a: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73"/>
          <p:cNvSpPr txBox="1">
            <a:spLocks noGrp="1"/>
          </p:cNvSpPr>
          <p:nvPr>
            <p:ph type="body" idx="2"/>
          </p:nvPr>
        </p:nvSpPr>
        <p:spPr>
          <a:xfrm>
            <a:off x="508794" y="2066360"/>
            <a:ext cx="11174412" cy="2668926"/>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a:t>O que </a:t>
            </a:r>
            <a:r>
              <a:rPr lang="en-GB" sz="2000" dirty="0" err="1"/>
              <a:t>você</a:t>
            </a:r>
            <a:r>
              <a:rPr lang="en-GB" sz="2000" dirty="0"/>
              <a:t> </a:t>
            </a:r>
            <a:r>
              <a:rPr lang="en-GB" sz="2000" dirty="0" err="1"/>
              <a:t>pensa</a:t>
            </a:r>
            <a:r>
              <a:rPr lang="en-GB" sz="2000" dirty="0"/>
              <a:t> </a:t>
            </a:r>
            <a:r>
              <a:rPr lang="en-GB" sz="2000" dirty="0" err="1"/>
              <a:t>sobre</a:t>
            </a:r>
            <a:r>
              <a:rPr lang="en-GB" sz="2000" dirty="0"/>
              <a:t> </a:t>
            </a:r>
            <a:r>
              <a:rPr lang="en-GB" sz="2000" dirty="0" err="1"/>
              <a:t>este</a:t>
            </a:r>
            <a:r>
              <a:rPr lang="en-GB" sz="2000" dirty="0"/>
              <a:t> </a:t>
            </a:r>
            <a:r>
              <a:rPr lang="en-GB" sz="2000" dirty="0" err="1"/>
              <a:t>caso</a:t>
            </a:r>
            <a:r>
              <a:rPr lang="en-GB" sz="2000" dirty="0"/>
              <a:t>? </a:t>
            </a:r>
          </a:p>
          <a:p>
            <a:pPr marL="285750" lvl="0" indent="-285750" algn="just" rtl="0">
              <a:lnSpc>
                <a:spcPct val="100000"/>
              </a:lnSpc>
              <a:spcBef>
                <a:spcPts val="600"/>
              </a:spcBef>
              <a:spcAft>
                <a:spcPts val="0"/>
              </a:spcAft>
              <a:buSzPts val="2200"/>
              <a:buChar char="•"/>
            </a:pPr>
            <a:r>
              <a:rPr lang="en-GB" sz="2000" dirty="0" err="1"/>
              <a:t>Situações</a:t>
            </a:r>
            <a:r>
              <a:rPr lang="en-GB" sz="2000" dirty="0"/>
              <a:t> </a:t>
            </a:r>
            <a:r>
              <a:rPr lang="en-GB" sz="2000" dirty="0" err="1"/>
              <a:t>como</a:t>
            </a:r>
            <a:r>
              <a:rPr lang="en-GB" sz="2000" dirty="0"/>
              <a:t> </a:t>
            </a:r>
            <a:r>
              <a:rPr lang="en-GB" sz="2000" dirty="0" err="1"/>
              <a:t>esta</a:t>
            </a:r>
            <a:r>
              <a:rPr lang="en-GB" sz="2000" dirty="0"/>
              <a:t> </a:t>
            </a:r>
            <a:r>
              <a:rPr lang="en-GB" sz="2000" dirty="0" err="1"/>
              <a:t>são</a:t>
            </a:r>
            <a:r>
              <a:rPr lang="en-GB" sz="2000" dirty="0"/>
              <a:t> </a:t>
            </a:r>
            <a:r>
              <a:rPr lang="en-GB" sz="2000" dirty="0" err="1"/>
              <a:t>comuns</a:t>
            </a:r>
            <a:r>
              <a:rPr lang="en-GB" sz="2000" dirty="0"/>
              <a:t> no </a:t>
            </a:r>
            <a:r>
              <a:rPr lang="en-GB" sz="2000" dirty="0" err="1"/>
              <a:t>seu</a:t>
            </a:r>
            <a:r>
              <a:rPr lang="en-GB" sz="2000" dirty="0"/>
              <a:t> </a:t>
            </a:r>
            <a:r>
              <a:rPr lang="en-GB" sz="2000" dirty="0" err="1"/>
              <a:t>serviço</a:t>
            </a:r>
            <a:r>
              <a:rPr lang="en-GB" sz="2000" dirty="0"/>
              <a:t>? </a:t>
            </a:r>
          </a:p>
          <a:p>
            <a:pPr marL="285750" lvl="0" indent="-285750" algn="just" rtl="0">
              <a:lnSpc>
                <a:spcPct val="100000"/>
              </a:lnSpc>
              <a:spcBef>
                <a:spcPts val="600"/>
              </a:spcBef>
              <a:spcAft>
                <a:spcPts val="0"/>
              </a:spcAft>
              <a:buSzPts val="2200"/>
              <a:buChar char="•"/>
            </a:pPr>
            <a:r>
              <a:rPr lang="en-GB" sz="2000" dirty="0"/>
              <a:t>O </a:t>
            </a:r>
            <a:r>
              <a:rPr lang="en-GB" sz="2000" dirty="0" err="1"/>
              <a:t>uso</a:t>
            </a:r>
            <a:r>
              <a:rPr lang="en-GB" sz="2000" dirty="0"/>
              <a:t> de </a:t>
            </a:r>
            <a:r>
              <a:rPr lang="en-GB" sz="2000" dirty="0" err="1"/>
              <a:t>contenção</a:t>
            </a:r>
            <a:r>
              <a:rPr lang="en-GB" sz="2000" dirty="0"/>
              <a:t> </a:t>
            </a:r>
            <a:r>
              <a:rPr lang="en-GB" sz="2000" dirty="0" err="1"/>
              <a:t>neste</a:t>
            </a:r>
            <a:r>
              <a:rPr lang="en-GB" sz="2000" dirty="0"/>
              <a:t> </a:t>
            </a:r>
            <a:r>
              <a:rPr lang="en-GB" sz="2000" dirty="0" err="1"/>
              <a:t>caso</a:t>
            </a:r>
            <a:r>
              <a:rPr lang="en-GB" sz="2000" dirty="0"/>
              <a:t> </a:t>
            </a:r>
            <a:r>
              <a:rPr lang="en-GB" sz="2000" dirty="0" err="1"/>
              <a:t>foi</a:t>
            </a:r>
            <a:r>
              <a:rPr lang="en-GB" sz="2000" dirty="0"/>
              <a:t> </a:t>
            </a:r>
            <a:r>
              <a:rPr lang="en-GB" sz="2000" dirty="0" err="1"/>
              <a:t>inevitável</a:t>
            </a:r>
            <a:r>
              <a:rPr lang="en-GB" sz="2000" dirty="0"/>
              <a:t>? O que </a:t>
            </a:r>
            <a:r>
              <a:rPr lang="en-GB" sz="2000" dirty="0" err="1"/>
              <a:t>poderia</a:t>
            </a:r>
            <a:r>
              <a:rPr lang="en-GB" sz="2000" dirty="0"/>
              <a:t> </a:t>
            </a:r>
            <a:r>
              <a:rPr lang="en-GB" sz="2000" dirty="0" err="1"/>
              <a:t>ter</a:t>
            </a:r>
            <a:r>
              <a:rPr lang="en-GB" sz="2000" dirty="0"/>
              <a:t> </a:t>
            </a:r>
            <a:r>
              <a:rPr lang="en-GB" sz="2000" dirty="0" err="1"/>
              <a:t>sido</a:t>
            </a:r>
            <a:r>
              <a:rPr lang="en-GB" sz="2000" dirty="0"/>
              <a:t> </a:t>
            </a:r>
            <a:r>
              <a:rPr lang="en-GB" sz="2000" dirty="0" err="1"/>
              <a:t>feito</a:t>
            </a:r>
            <a:r>
              <a:rPr lang="en-GB" sz="2000" dirty="0"/>
              <a:t> para </a:t>
            </a:r>
            <a:r>
              <a:rPr lang="en-GB" sz="2000" dirty="0" err="1"/>
              <a:t>evitá</a:t>
            </a:r>
            <a:r>
              <a:rPr lang="en-GB" sz="2000" dirty="0"/>
              <a:t>-lo? </a:t>
            </a:r>
          </a:p>
          <a:p>
            <a:pPr marL="285750" lvl="0" indent="-285750" algn="just" rtl="0">
              <a:lnSpc>
                <a:spcPct val="100000"/>
              </a:lnSpc>
              <a:spcBef>
                <a:spcPts val="600"/>
              </a:spcBef>
              <a:spcAft>
                <a:spcPts val="0"/>
              </a:spcAft>
              <a:buSzPts val="2200"/>
              <a:buChar char="•"/>
            </a:pPr>
            <a:r>
              <a:rPr lang="en-GB" sz="2000" dirty="0"/>
              <a:t>De </a:t>
            </a:r>
            <a:r>
              <a:rPr lang="en-GB" sz="2000" dirty="0" err="1"/>
              <a:t>quem</a:t>
            </a:r>
            <a:r>
              <a:rPr lang="en-GB" sz="2000" dirty="0"/>
              <a:t> </a:t>
            </a:r>
            <a:r>
              <a:rPr lang="en-GB" sz="2000" dirty="0" err="1"/>
              <a:t>foi</a:t>
            </a:r>
            <a:r>
              <a:rPr lang="en-GB" sz="2000" dirty="0"/>
              <a:t> à </a:t>
            </a:r>
            <a:r>
              <a:rPr lang="en-GB" sz="2000" dirty="0" err="1"/>
              <a:t>responsabilidade</a:t>
            </a:r>
            <a:r>
              <a:rPr lang="en-GB" sz="2000" dirty="0"/>
              <a:t>? A </a:t>
            </a:r>
            <a:r>
              <a:rPr lang="en-GB" sz="2000" dirty="0" err="1"/>
              <a:t>responsabilidade</a:t>
            </a:r>
            <a:r>
              <a:rPr lang="en-GB" sz="2000" dirty="0"/>
              <a:t> </a:t>
            </a:r>
            <a:r>
              <a:rPr lang="en-GB" sz="2000" dirty="0" err="1"/>
              <a:t>foi</a:t>
            </a:r>
            <a:r>
              <a:rPr lang="en-GB" sz="2000" dirty="0"/>
              <a:t> </a:t>
            </a:r>
            <a:r>
              <a:rPr lang="en-GB" sz="2000" dirty="0" err="1"/>
              <a:t>apenas</a:t>
            </a:r>
            <a:r>
              <a:rPr lang="en-GB" sz="2000" dirty="0"/>
              <a:t> da </a:t>
            </a:r>
            <a:r>
              <a:rPr lang="en-GB" sz="2000" dirty="0" err="1"/>
              <a:t>enfermeira</a:t>
            </a:r>
            <a:r>
              <a:rPr lang="en-GB" sz="2000" dirty="0"/>
              <a:t>? </a:t>
            </a:r>
          </a:p>
          <a:p>
            <a:pPr marL="285750" lvl="0" indent="-285750" algn="just" rtl="0">
              <a:lnSpc>
                <a:spcPct val="100000"/>
              </a:lnSpc>
              <a:spcBef>
                <a:spcPts val="600"/>
              </a:spcBef>
              <a:spcAft>
                <a:spcPts val="0"/>
              </a:spcAft>
              <a:buSzPts val="2200"/>
              <a:buChar char="•"/>
            </a:pPr>
            <a:r>
              <a:rPr lang="en-GB" sz="2000" dirty="0"/>
              <a:t>Em </a:t>
            </a:r>
            <a:r>
              <a:rPr lang="en-GB" sz="2000" dirty="0" err="1"/>
              <a:t>sua</a:t>
            </a:r>
            <a:r>
              <a:rPr lang="en-GB" sz="2000" dirty="0"/>
              <a:t> </a:t>
            </a:r>
            <a:r>
              <a:rPr lang="en-GB" sz="2000" dirty="0" err="1"/>
              <a:t>opinião</a:t>
            </a:r>
            <a:r>
              <a:rPr lang="en-GB" sz="2000" dirty="0"/>
              <a:t>, qual </a:t>
            </a:r>
            <a:r>
              <a:rPr lang="en-GB" sz="2000" dirty="0" err="1"/>
              <a:t>foi</a:t>
            </a:r>
            <a:r>
              <a:rPr lang="en-GB" sz="2000" dirty="0"/>
              <a:t> o </a:t>
            </a:r>
            <a:r>
              <a:rPr lang="en-GB" sz="2000" dirty="0" err="1"/>
              <a:t>impacto</a:t>
            </a:r>
            <a:r>
              <a:rPr lang="en-GB" sz="2000" dirty="0"/>
              <a:t> </a:t>
            </a:r>
            <a:r>
              <a:rPr lang="en-GB" sz="2000" dirty="0" err="1"/>
              <a:t>deste</a:t>
            </a:r>
            <a:r>
              <a:rPr lang="en-GB" sz="2000" dirty="0"/>
              <a:t> </a:t>
            </a:r>
            <a:r>
              <a:rPr lang="en-GB" sz="2000" dirty="0" err="1"/>
              <a:t>incidente</a:t>
            </a:r>
            <a:r>
              <a:rPr lang="en-GB" sz="2000" dirty="0"/>
              <a:t> no </a:t>
            </a:r>
            <a:r>
              <a:rPr lang="en-GB" sz="2000" dirty="0" err="1"/>
              <a:t>bem-estar</a:t>
            </a:r>
            <a:r>
              <a:rPr lang="en-GB" sz="2000" dirty="0"/>
              <a:t> de Tom? </a:t>
            </a:r>
          </a:p>
          <a:p>
            <a:pPr marL="285750" lvl="0" indent="-146050" algn="l" rtl="0">
              <a:lnSpc>
                <a:spcPct val="100000"/>
              </a:lnSpc>
              <a:spcBef>
                <a:spcPts val="1200"/>
              </a:spcBef>
              <a:spcAft>
                <a:spcPts val="0"/>
              </a:spcAft>
              <a:buSzPts val="2200"/>
              <a:buNone/>
            </a:pPr>
            <a:endParaRPr dirty="0"/>
          </a:p>
        </p:txBody>
      </p:sp>
      <p:sp>
        <p:nvSpPr>
          <p:cNvPr id="613" name="Google Shape;613;p73"/>
          <p:cNvSpPr txBox="1">
            <a:spLocks noGrp="1"/>
          </p:cNvSpPr>
          <p:nvPr>
            <p:ph type="title"/>
          </p:nvPr>
        </p:nvSpPr>
        <p:spPr>
          <a:xfrm>
            <a:off x="417755" y="506412"/>
            <a:ext cx="1097958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4.2: </a:t>
            </a:r>
            <a:r>
              <a:rPr lang="en-GB" dirty="0" err="1"/>
              <a:t>É</a:t>
            </a:r>
            <a:r>
              <a:rPr lang="en-GB" dirty="0"/>
              <a:t> </a:t>
            </a:r>
            <a:r>
              <a:rPr lang="en-GB" dirty="0" err="1"/>
              <a:t>possível</a:t>
            </a:r>
            <a:r>
              <a:rPr lang="en-GB" dirty="0"/>
              <a:t> </a:t>
            </a:r>
            <a:r>
              <a:rPr lang="en-GB" dirty="0" err="1"/>
              <a:t>alterar</a:t>
            </a:r>
            <a:r>
              <a:rPr lang="en-GB" dirty="0"/>
              <a:t> o </a:t>
            </a:r>
            <a:r>
              <a:rPr lang="en-GB" dirty="0" err="1"/>
              <a:t>curso</a:t>
            </a:r>
            <a:r>
              <a:rPr lang="en-GB" dirty="0"/>
              <a:t> dos </a:t>
            </a:r>
            <a:r>
              <a:rPr lang="en-GB" dirty="0" err="1"/>
              <a:t>eventos</a:t>
            </a:r>
            <a:r>
              <a:rPr lang="en-GB" dirty="0"/>
              <a:t> que </a:t>
            </a:r>
            <a:r>
              <a:rPr lang="en-GB" dirty="0" err="1"/>
              <a:t>antecederam</a:t>
            </a:r>
            <a:r>
              <a:rPr lang="en-GB" dirty="0"/>
              <a:t> o </a:t>
            </a:r>
            <a:r>
              <a:rPr lang="en-GB" dirty="0" err="1"/>
              <a:t>uso</a:t>
            </a:r>
            <a:r>
              <a:rPr lang="en-GB" dirty="0"/>
              <a:t> de </a:t>
            </a:r>
            <a:r>
              <a:rPr lang="en-GB" dirty="0" err="1"/>
              <a:t>isolamento</a:t>
            </a:r>
            <a:r>
              <a:rPr lang="en-GB" dirty="0"/>
              <a:t> e </a:t>
            </a:r>
            <a:r>
              <a:rPr lang="en-GB" dirty="0" err="1"/>
              <a:t>contenções</a:t>
            </a:r>
            <a:r>
              <a:rPr lang="en-GB" dirty="0"/>
              <a:t>? - 2</a:t>
            </a:r>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74"/>
          <p:cNvSpPr txBox="1">
            <a:spLocks noGrp="1"/>
          </p:cNvSpPr>
          <p:nvPr>
            <p:ph type="body" idx="1"/>
          </p:nvPr>
        </p:nvSpPr>
        <p:spPr>
          <a:xfrm>
            <a:off x="507207" y="1731010"/>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Reflexões</a:t>
            </a:r>
            <a:r>
              <a:rPr lang="en-GB" dirty="0"/>
              <a:t> sobre o </a:t>
            </a:r>
            <a:r>
              <a:rPr lang="en-GB" dirty="0" err="1"/>
              <a:t>cenário</a:t>
            </a:r>
            <a:r>
              <a:rPr lang="en-GB" dirty="0"/>
              <a:t> de Tom (1):</a:t>
            </a:r>
            <a:endParaRPr dirty="0"/>
          </a:p>
        </p:txBody>
      </p:sp>
      <p:sp>
        <p:nvSpPr>
          <p:cNvPr id="620" name="Google Shape;620;p74"/>
          <p:cNvSpPr txBox="1">
            <a:spLocks noGrp="1"/>
          </p:cNvSpPr>
          <p:nvPr>
            <p:ph type="body" idx="2"/>
          </p:nvPr>
        </p:nvSpPr>
        <p:spPr>
          <a:xfrm>
            <a:off x="910085" y="2220080"/>
            <a:ext cx="10368644" cy="4131507"/>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600"/>
              </a:spcBef>
              <a:spcAft>
                <a:spcPts val="0"/>
              </a:spcAft>
              <a:buSzPts val="2200"/>
              <a:buChar char="•"/>
            </a:pPr>
            <a:r>
              <a:rPr lang="en-GB" sz="2000" dirty="0"/>
              <a:t>O </a:t>
            </a:r>
            <a:r>
              <a:rPr lang="en-GB" sz="2000" dirty="0" err="1"/>
              <a:t>resultado</a:t>
            </a:r>
            <a:r>
              <a:rPr lang="en-GB" sz="2000" dirty="0"/>
              <a:t> </a:t>
            </a:r>
            <a:r>
              <a:rPr lang="en-GB" sz="2000" dirty="0" err="1"/>
              <a:t>desse</a:t>
            </a:r>
            <a:r>
              <a:rPr lang="en-GB" sz="2000" dirty="0"/>
              <a:t> </a:t>
            </a:r>
            <a:r>
              <a:rPr lang="en-GB" sz="2000" dirty="0" err="1"/>
              <a:t>cenário</a:t>
            </a:r>
            <a:r>
              <a:rPr lang="en-GB" sz="2000" dirty="0"/>
              <a:t> é </a:t>
            </a:r>
            <a:r>
              <a:rPr lang="en-GB" sz="2000" dirty="0" err="1"/>
              <a:t>bastante</a:t>
            </a:r>
            <a:r>
              <a:rPr lang="en-GB" sz="2000" dirty="0"/>
              <a:t> </a:t>
            </a:r>
            <a:r>
              <a:rPr lang="en-GB" sz="2000" dirty="0" err="1"/>
              <a:t>comum</a:t>
            </a:r>
            <a:r>
              <a:rPr lang="en-GB" sz="2000" dirty="0"/>
              <a:t>, mas </a:t>
            </a:r>
            <a:r>
              <a:rPr lang="en-GB" sz="2000" dirty="0" err="1"/>
              <a:t>poderia</a:t>
            </a:r>
            <a:r>
              <a:rPr lang="en-GB" sz="2000" dirty="0"/>
              <a:t> </a:t>
            </a:r>
            <a:r>
              <a:rPr lang="en-GB" sz="2000" dirty="0" err="1"/>
              <a:t>ter</a:t>
            </a:r>
            <a:r>
              <a:rPr lang="en-GB" sz="2000" dirty="0"/>
              <a:t> </a:t>
            </a:r>
            <a:r>
              <a:rPr lang="en-GB" sz="2000" dirty="0" err="1"/>
              <a:t>sido</a:t>
            </a:r>
            <a:r>
              <a:rPr lang="en-GB" sz="2000" dirty="0"/>
              <a:t> </a:t>
            </a:r>
            <a:r>
              <a:rPr lang="en-GB" sz="2000" dirty="0" err="1"/>
              <a:t>evitado</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A </a:t>
            </a:r>
            <a:r>
              <a:rPr lang="en-GB" sz="2000" dirty="0" err="1"/>
              <a:t>dependência</a:t>
            </a:r>
            <a:r>
              <a:rPr lang="en-GB" sz="2000" dirty="0"/>
              <a:t> de Tom do </a:t>
            </a:r>
            <a:r>
              <a:rPr lang="en-GB" sz="2000" dirty="0" err="1"/>
              <a:t>serviço</a:t>
            </a:r>
            <a:r>
              <a:rPr lang="en-GB" sz="2000" dirty="0"/>
              <a:t> e da equipe, </a:t>
            </a:r>
            <a:r>
              <a:rPr lang="en-GB" sz="2000" dirty="0" err="1"/>
              <a:t>além</a:t>
            </a:r>
            <a:r>
              <a:rPr lang="en-GB" sz="2000" dirty="0"/>
              <a:t> do </a:t>
            </a:r>
            <a:r>
              <a:rPr lang="en-GB" sz="2000" dirty="0" err="1"/>
              <a:t>fato</a:t>
            </a:r>
            <a:r>
              <a:rPr lang="en-GB" sz="2000" dirty="0"/>
              <a:t> de </a:t>
            </a:r>
            <a:r>
              <a:rPr lang="en-GB" sz="2000" dirty="0" err="1"/>
              <a:t>ele</a:t>
            </a:r>
            <a:r>
              <a:rPr lang="en-GB" sz="2000" dirty="0"/>
              <a:t> </a:t>
            </a:r>
            <a:r>
              <a:rPr lang="en-GB" sz="2000" dirty="0" err="1"/>
              <a:t>não</a:t>
            </a:r>
            <a:r>
              <a:rPr lang="en-GB" sz="2000" dirty="0"/>
              <a:t> </a:t>
            </a:r>
            <a:r>
              <a:rPr lang="en-GB" sz="2000" dirty="0" err="1"/>
              <a:t>controlar</a:t>
            </a:r>
            <a:r>
              <a:rPr lang="en-GB" sz="2000" dirty="0"/>
              <a:t> sua </a:t>
            </a:r>
            <a:r>
              <a:rPr lang="en-GB" sz="2000" dirty="0" err="1"/>
              <a:t>comunicação</a:t>
            </a:r>
            <a:r>
              <a:rPr lang="en-GB" sz="2000" dirty="0"/>
              <a:t>, o </a:t>
            </a:r>
            <a:r>
              <a:rPr lang="en-GB" sz="2000" dirty="0" err="1"/>
              <a:t>levam</a:t>
            </a:r>
            <a:r>
              <a:rPr lang="en-GB" sz="2000" dirty="0"/>
              <a:t> a </a:t>
            </a:r>
            <a:r>
              <a:rPr lang="en-GB" sz="2000" dirty="0" err="1"/>
              <a:t>reagir</a:t>
            </a:r>
            <a:r>
              <a:rPr lang="en-GB" sz="2000" dirty="0"/>
              <a:t> a </a:t>
            </a:r>
            <a:r>
              <a:rPr lang="en-GB" sz="2000" dirty="0" err="1"/>
              <a:t>essa</a:t>
            </a:r>
            <a:r>
              <a:rPr lang="en-GB" sz="2000" dirty="0"/>
              <a:t> </a:t>
            </a:r>
            <a:r>
              <a:rPr lang="en-GB" sz="2000" dirty="0" err="1"/>
              <a:t>situação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 </a:t>
            </a:r>
            <a:r>
              <a:rPr lang="en-GB" sz="2000" dirty="0" err="1"/>
              <a:t>rotina</a:t>
            </a:r>
            <a:r>
              <a:rPr lang="en-GB" sz="2000" dirty="0"/>
              <a:t> da equipe tem </a:t>
            </a:r>
            <a:r>
              <a:rPr lang="en-GB" sz="2000" dirty="0" err="1"/>
              <a:t>prioridade</a:t>
            </a:r>
            <a:r>
              <a:rPr lang="en-GB" sz="2000" dirty="0"/>
              <a:t> sobre as </a:t>
            </a:r>
            <a:r>
              <a:rPr lang="en-GB" sz="2000" dirty="0" err="1"/>
              <a:t>necessidades</a:t>
            </a:r>
            <a:r>
              <a:rPr lang="en-GB" sz="2000" dirty="0"/>
              <a:t> de Tom, </a:t>
            </a:r>
            <a:r>
              <a:rPr lang="en-GB" sz="2000" dirty="0" err="1"/>
              <a:t>indicando</a:t>
            </a:r>
            <a:r>
              <a:rPr lang="en-GB" sz="2000" dirty="0"/>
              <a:t> que a equipe tem </a:t>
            </a:r>
            <a:r>
              <a:rPr lang="en-GB" sz="2000" dirty="0" err="1"/>
              <a:t>atitudes</a:t>
            </a:r>
            <a:r>
              <a:rPr lang="en-GB" sz="2000" dirty="0"/>
              <a:t> </a:t>
            </a:r>
            <a:r>
              <a:rPr lang="en-GB" sz="2000" dirty="0" err="1"/>
              <a:t>desumanas</a:t>
            </a:r>
            <a:r>
              <a:rPr lang="en-GB" sz="2000" dirty="0"/>
              <a:t> em </a:t>
            </a:r>
            <a:r>
              <a:rPr lang="en-GB" sz="2000" dirty="0" err="1"/>
              <a:t>relação</a:t>
            </a:r>
            <a:r>
              <a:rPr lang="en-GB" sz="2000" dirty="0"/>
              <a:t> </a:t>
            </a:r>
            <a:r>
              <a:rPr lang="en-GB" sz="2000" dirty="0" err="1"/>
              <a:t>às</a:t>
            </a:r>
            <a:r>
              <a:rPr lang="en-GB" sz="2000" dirty="0"/>
              <a:t> pessoas que </a:t>
            </a:r>
            <a:r>
              <a:rPr lang="en-GB" sz="2000" dirty="0" err="1"/>
              <a:t>utilizam</a:t>
            </a:r>
            <a:r>
              <a:rPr lang="en-GB" sz="2000" dirty="0"/>
              <a:t> o </a:t>
            </a:r>
            <a:r>
              <a:rPr lang="en-GB" sz="2000" dirty="0" err="1"/>
              <a:t>serviço</a:t>
            </a:r>
            <a:r>
              <a:rPr lang="en-GB" sz="2000" dirty="0"/>
              <a:t>. </a:t>
            </a:r>
            <a:r>
              <a:rPr lang="en-GB" sz="2000" dirty="0" err="1"/>
              <a:t>Isso</a:t>
            </a:r>
            <a:r>
              <a:rPr lang="en-GB" sz="2000" dirty="0"/>
              <a:t> </a:t>
            </a:r>
            <a:r>
              <a:rPr lang="en-GB" sz="2000" dirty="0" err="1"/>
              <a:t>também</a:t>
            </a:r>
            <a:r>
              <a:rPr lang="en-GB" sz="2000" dirty="0"/>
              <a:t> se </a:t>
            </a:r>
            <a:r>
              <a:rPr lang="en-GB" sz="2000" dirty="0" err="1"/>
              <a:t>reflete</a:t>
            </a:r>
            <a:r>
              <a:rPr lang="en-GB" sz="2000" dirty="0"/>
              <a:t> na </a:t>
            </a:r>
            <a:r>
              <a:rPr lang="en-GB" sz="2000" dirty="0" err="1"/>
              <a:t>resposta</a:t>
            </a:r>
            <a:r>
              <a:rPr lang="en-GB" sz="2000" dirty="0"/>
              <a:t> da </a:t>
            </a:r>
            <a:r>
              <a:rPr lang="en-GB" sz="2000" dirty="0" err="1"/>
              <a:t>enfermeira</a:t>
            </a:r>
            <a:r>
              <a:rPr lang="en-GB" sz="2000" dirty="0"/>
              <a:t> a Tom.</a:t>
            </a:r>
            <a:endParaRPr sz="2000" dirty="0"/>
          </a:p>
          <a:p>
            <a:pPr marL="285750" lvl="0" indent="-285750" algn="just" rtl="0">
              <a:lnSpc>
                <a:spcPct val="100000"/>
              </a:lnSpc>
              <a:spcBef>
                <a:spcPts val="600"/>
              </a:spcBef>
              <a:spcAft>
                <a:spcPts val="0"/>
              </a:spcAft>
              <a:buSzPts val="2200"/>
              <a:buChar char="•"/>
            </a:pPr>
            <a:r>
              <a:rPr lang="en-GB" sz="2000" dirty="0"/>
              <a:t>Nesse </a:t>
            </a:r>
            <a:r>
              <a:rPr lang="en-GB" sz="2000" dirty="0" err="1"/>
              <a:t>caso</a:t>
            </a:r>
            <a:r>
              <a:rPr lang="en-GB" sz="2000" dirty="0"/>
              <a:t>, a </a:t>
            </a:r>
            <a:r>
              <a:rPr lang="en-GB" sz="2000" dirty="0" err="1"/>
              <a:t>enfermeira</a:t>
            </a:r>
            <a:r>
              <a:rPr lang="en-GB" sz="2000" dirty="0"/>
              <a:t> </a:t>
            </a:r>
            <a:r>
              <a:rPr lang="en-GB" sz="2000" dirty="0" err="1"/>
              <a:t>deveria</a:t>
            </a:r>
            <a:r>
              <a:rPr lang="en-GB" sz="2000" dirty="0"/>
              <a:t> </a:t>
            </a:r>
            <a:r>
              <a:rPr lang="en-GB" sz="2000" dirty="0" err="1"/>
              <a:t>ter</a:t>
            </a:r>
            <a:r>
              <a:rPr lang="en-GB" sz="2000" dirty="0"/>
              <a:t> </a:t>
            </a:r>
            <a:r>
              <a:rPr lang="en-GB" sz="2000" dirty="0" err="1"/>
              <a:t>priorizado</a:t>
            </a:r>
            <a:r>
              <a:rPr lang="en-GB" sz="2000" dirty="0"/>
              <a:t> as </a:t>
            </a:r>
            <a:r>
              <a:rPr lang="en-GB" sz="2000" dirty="0" err="1"/>
              <a:t>necessidades</a:t>
            </a:r>
            <a:r>
              <a:rPr lang="en-GB" sz="2000" dirty="0"/>
              <a:t> de Tom em </a:t>
            </a:r>
            <a:r>
              <a:rPr lang="en-GB" sz="2000" dirty="0" err="1"/>
              <a:t>vez</a:t>
            </a:r>
            <a:r>
              <a:rPr lang="en-GB" sz="2000" dirty="0"/>
              <a:t> de </a:t>
            </a:r>
            <a:r>
              <a:rPr lang="en-GB" sz="2000" dirty="0" err="1"/>
              <a:t>outras</a:t>
            </a:r>
            <a:r>
              <a:rPr lang="en-GB" sz="2000" dirty="0"/>
              <a:t> </a:t>
            </a:r>
            <a:r>
              <a:rPr lang="en-GB" sz="2000" dirty="0" err="1"/>
              <a:t>tarefas</a:t>
            </a:r>
            <a:r>
              <a:rPr lang="en-GB" sz="2000" dirty="0"/>
              <a:t> que </a:t>
            </a:r>
            <a:r>
              <a:rPr lang="en-GB" sz="2000" dirty="0" err="1"/>
              <a:t>poderiam</a:t>
            </a:r>
            <a:r>
              <a:rPr lang="en-GB" sz="2000" dirty="0"/>
              <a:t> </a:t>
            </a:r>
            <a:r>
              <a:rPr lang="en-GB" sz="2000" dirty="0" err="1"/>
              <a:t>ter</a:t>
            </a:r>
            <a:r>
              <a:rPr lang="en-GB" sz="2000" dirty="0"/>
              <a:t> </a:t>
            </a:r>
            <a:r>
              <a:rPr lang="en-GB" sz="2000" dirty="0" err="1"/>
              <a:t>sido</a:t>
            </a:r>
            <a:r>
              <a:rPr lang="en-GB" sz="2000" dirty="0"/>
              <a:t> </a:t>
            </a:r>
            <a:r>
              <a:rPr lang="en-GB" sz="2000" dirty="0" err="1"/>
              <a:t>adiadas</a:t>
            </a:r>
            <a:r>
              <a:rPr lang="en-GB" sz="2000" dirty="0"/>
              <a:t> por alguns minutos. A crise </a:t>
            </a:r>
            <a:r>
              <a:rPr lang="en-GB" sz="2000" dirty="0" err="1"/>
              <a:t>poderia</a:t>
            </a:r>
            <a:r>
              <a:rPr lang="en-GB" sz="2000" dirty="0"/>
              <a:t> </a:t>
            </a:r>
            <a:r>
              <a:rPr lang="en-GB" sz="2000" dirty="0" err="1"/>
              <a:t>ter</a:t>
            </a:r>
            <a:r>
              <a:rPr lang="en-GB" sz="2000" dirty="0"/>
              <a:t> </a:t>
            </a:r>
            <a:r>
              <a:rPr lang="en-GB" sz="2000" dirty="0" err="1"/>
              <a:t>sido</a:t>
            </a:r>
            <a:r>
              <a:rPr lang="en-GB" sz="2000" dirty="0"/>
              <a:t> </a:t>
            </a:r>
            <a:r>
              <a:rPr lang="en-GB" sz="2000" dirty="0" err="1"/>
              <a:t>evitada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Outros </a:t>
            </a:r>
            <a:r>
              <a:rPr lang="en-GB" sz="2000" dirty="0" err="1"/>
              <a:t>médicos</a:t>
            </a:r>
            <a:r>
              <a:rPr lang="en-GB" sz="2000" dirty="0"/>
              <a:t>, </a:t>
            </a:r>
            <a:r>
              <a:rPr lang="en-GB" sz="2000" dirty="0" err="1"/>
              <a:t>enfermeiros</a:t>
            </a:r>
            <a:r>
              <a:rPr lang="en-GB" sz="2000" dirty="0"/>
              <a:t> e outros </a:t>
            </a:r>
            <a:r>
              <a:rPr lang="en-GB" sz="2000" dirty="0" err="1"/>
              <a:t>funcionários</a:t>
            </a:r>
            <a:r>
              <a:rPr lang="en-GB" sz="2000" dirty="0"/>
              <a:t> </a:t>
            </a:r>
            <a:r>
              <a:rPr lang="en-GB" sz="2000" dirty="0" err="1"/>
              <a:t>provavelmente</a:t>
            </a:r>
            <a:r>
              <a:rPr lang="en-GB" sz="2000" dirty="0"/>
              <a:t> </a:t>
            </a:r>
            <a:r>
              <a:rPr lang="en-GB" sz="2000" dirty="0" err="1"/>
              <a:t>passaram</a:t>
            </a:r>
            <a:r>
              <a:rPr lang="en-GB" sz="2000" dirty="0"/>
              <a:t> por Tom e </a:t>
            </a:r>
            <a:r>
              <a:rPr lang="en-GB" sz="2000" dirty="0" err="1"/>
              <a:t>teriam</a:t>
            </a:r>
            <a:r>
              <a:rPr lang="en-GB" sz="2000" dirty="0"/>
              <a:t> </a:t>
            </a:r>
            <a:r>
              <a:rPr lang="en-GB" sz="2000" dirty="0" err="1"/>
              <a:t>notado</a:t>
            </a:r>
            <a:r>
              <a:rPr lang="en-GB" sz="2000" dirty="0"/>
              <a:t> </a:t>
            </a:r>
            <a:r>
              <a:rPr lang="en-GB" sz="2000" dirty="0" err="1"/>
              <a:t>os</a:t>
            </a:r>
            <a:r>
              <a:rPr lang="en-GB" sz="2000" dirty="0"/>
              <a:t> </a:t>
            </a:r>
            <a:r>
              <a:rPr lang="en-GB" sz="2000" dirty="0" err="1"/>
              <a:t>primeiros</a:t>
            </a:r>
            <a:r>
              <a:rPr lang="en-GB" sz="2000" dirty="0"/>
              <a:t> </a:t>
            </a:r>
            <a:r>
              <a:rPr lang="en-GB" sz="2000" dirty="0" err="1"/>
              <a:t>sinais</a:t>
            </a:r>
            <a:r>
              <a:rPr lang="en-GB" sz="2000" dirty="0"/>
              <a:t> de </a:t>
            </a:r>
            <a:r>
              <a:rPr lang="en-GB" sz="2000" dirty="0" err="1"/>
              <a:t>angústia</a:t>
            </a:r>
            <a:r>
              <a:rPr lang="en-GB" sz="2000" dirty="0"/>
              <a:t> </a:t>
            </a:r>
            <a:r>
              <a:rPr lang="en-GB" sz="2000" dirty="0" err="1"/>
              <a:t>devido</a:t>
            </a:r>
            <a:r>
              <a:rPr lang="en-GB" sz="2000" dirty="0"/>
              <a:t> à </a:t>
            </a:r>
            <a:r>
              <a:rPr lang="en-GB" sz="2000" dirty="0" err="1"/>
              <a:t>espera</a:t>
            </a:r>
            <a:r>
              <a:rPr lang="en-GB" sz="2000" dirty="0"/>
              <a:t> </a:t>
            </a:r>
            <a:r>
              <a:rPr lang="en-GB" sz="2000" dirty="0" err="1"/>
              <a:t>desnecessária</a:t>
            </a:r>
            <a:r>
              <a:rPr lang="en-GB" sz="2000" dirty="0"/>
              <a:t>. No </a:t>
            </a:r>
            <a:r>
              <a:rPr lang="en-GB" sz="2000" dirty="0" err="1"/>
              <a:t>entanto</a:t>
            </a:r>
            <a:r>
              <a:rPr lang="en-GB" sz="2000" dirty="0"/>
              <a:t>, </a:t>
            </a:r>
            <a:r>
              <a:rPr lang="en-GB" sz="2000" dirty="0" err="1"/>
              <a:t>nenhum</a:t>
            </a:r>
            <a:r>
              <a:rPr lang="en-GB" sz="2000" dirty="0"/>
              <a:t> </a:t>
            </a:r>
            <a:r>
              <a:rPr lang="en-GB" sz="2000" dirty="0" err="1"/>
              <a:t>membro</a:t>
            </a:r>
            <a:r>
              <a:rPr lang="en-GB" sz="2000" dirty="0"/>
              <a:t> da equipe o </a:t>
            </a:r>
            <a:r>
              <a:rPr lang="en-GB" sz="2000" dirty="0" err="1"/>
              <a:t>ajudou</a:t>
            </a:r>
            <a:r>
              <a:rPr lang="en-GB" sz="2000" dirty="0"/>
              <a:t>. No final, o </a:t>
            </a:r>
            <a:r>
              <a:rPr lang="en-GB" sz="2000" dirty="0" err="1"/>
              <a:t>curso</a:t>
            </a:r>
            <a:r>
              <a:rPr lang="en-GB" sz="2000" dirty="0"/>
              <a:t> dos </a:t>
            </a:r>
            <a:r>
              <a:rPr lang="en-GB" sz="2000" dirty="0" err="1"/>
              <a:t>eventos</a:t>
            </a:r>
            <a:r>
              <a:rPr lang="en-GB" sz="2000" dirty="0"/>
              <a:t> </a:t>
            </a:r>
            <a:r>
              <a:rPr lang="en-GB" sz="2000" dirty="0" err="1"/>
              <a:t>custou</a:t>
            </a:r>
            <a:r>
              <a:rPr lang="en-GB" sz="2000" dirty="0"/>
              <a:t> muito </a:t>
            </a:r>
            <a:r>
              <a:rPr lang="en-GB" sz="2000" dirty="0" err="1"/>
              <a:t>mais</a:t>
            </a:r>
            <a:r>
              <a:rPr lang="en-GB" sz="2000" dirty="0"/>
              <a:t> tempo à equipe.  </a:t>
            </a:r>
            <a:endParaRPr sz="2000" dirty="0"/>
          </a:p>
          <a:p>
            <a:pPr marL="285750" lvl="0" indent="-146050" algn="l" rtl="0">
              <a:lnSpc>
                <a:spcPct val="100000"/>
              </a:lnSpc>
              <a:spcBef>
                <a:spcPts val="1200"/>
              </a:spcBef>
              <a:spcAft>
                <a:spcPts val="0"/>
              </a:spcAft>
              <a:buSzPts val="2200"/>
              <a:buNone/>
            </a:pPr>
            <a:endParaRPr dirty="0"/>
          </a:p>
        </p:txBody>
      </p:sp>
      <p:sp>
        <p:nvSpPr>
          <p:cNvPr id="621" name="Google Shape;621;p74"/>
          <p:cNvSpPr txBox="1">
            <a:spLocks noGrp="1"/>
          </p:cNvSpPr>
          <p:nvPr>
            <p:ph type="title"/>
          </p:nvPr>
        </p:nvSpPr>
        <p:spPr>
          <a:xfrm>
            <a:off x="417754" y="506412"/>
            <a:ext cx="11774246"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Exercício</a:t>
            </a:r>
            <a:r>
              <a:rPr lang="en-GB" dirty="0"/>
              <a:t> 4.2: </a:t>
            </a:r>
            <a:r>
              <a:rPr lang="en-GB" dirty="0" err="1"/>
              <a:t>É</a:t>
            </a:r>
            <a:r>
              <a:rPr lang="en-GB" dirty="0"/>
              <a:t> </a:t>
            </a:r>
            <a:r>
              <a:rPr lang="en-GB" dirty="0" err="1"/>
              <a:t>possível</a:t>
            </a:r>
            <a:r>
              <a:rPr lang="en-GB" dirty="0"/>
              <a:t> </a:t>
            </a:r>
            <a:r>
              <a:rPr lang="en-GB" dirty="0" err="1"/>
              <a:t>alterar</a:t>
            </a:r>
            <a:r>
              <a:rPr lang="en-GB" dirty="0"/>
              <a:t> o </a:t>
            </a:r>
            <a:r>
              <a:rPr lang="en-GB" dirty="0" err="1"/>
              <a:t>curso</a:t>
            </a:r>
            <a:r>
              <a:rPr lang="en-GB" dirty="0"/>
              <a:t> dos </a:t>
            </a:r>
            <a:r>
              <a:rPr lang="en-GB" dirty="0" err="1"/>
              <a:t>eventos</a:t>
            </a:r>
            <a:r>
              <a:rPr lang="en-GB" dirty="0"/>
              <a:t> que </a:t>
            </a:r>
            <a:r>
              <a:rPr lang="en-GB" dirty="0" err="1"/>
              <a:t>antecederam</a:t>
            </a:r>
            <a:r>
              <a:rPr lang="en-GB" dirty="0"/>
              <a:t> o </a:t>
            </a:r>
            <a:r>
              <a:rPr lang="en-GB" dirty="0" err="1"/>
              <a:t>uso</a:t>
            </a:r>
            <a:r>
              <a:rPr lang="en-GB" dirty="0"/>
              <a:t> de </a:t>
            </a:r>
            <a:r>
              <a:rPr lang="en-GB" dirty="0" err="1"/>
              <a:t>isolamento</a:t>
            </a:r>
            <a:r>
              <a:rPr lang="en-GB" dirty="0"/>
              <a:t> e </a:t>
            </a:r>
            <a:r>
              <a:rPr lang="en-GB" dirty="0" err="1"/>
              <a:t>contenções</a:t>
            </a:r>
            <a:r>
              <a:rPr lang="en-GB" dirty="0"/>
              <a:t>? - 3</a:t>
            </a:r>
            <a:endParaRP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75"/>
          <p:cNvSpPr txBox="1">
            <a:spLocks noGrp="1"/>
          </p:cNvSpPr>
          <p:nvPr>
            <p:ph type="body" idx="1"/>
          </p:nvPr>
        </p:nvSpPr>
        <p:spPr>
          <a:xfrm>
            <a:off x="507207" y="1612684"/>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Reflexões</a:t>
            </a:r>
            <a:r>
              <a:rPr lang="en-GB" dirty="0"/>
              <a:t> </a:t>
            </a:r>
            <a:r>
              <a:rPr lang="en-GB" dirty="0" err="1"/>
              <a:t>sobre</a:t>
            </a:r>
            <a:r>
              <a:rPr lang="en-GB" dirty="0"/>
              <a:t> o </a:t>
            </a:r>
            <a:r>
              <a:rPr lang="en-GB" dirty="0" err="1"/>
              <a:t>cenário</a:t>
            </a:r>
            <a:r>
              <a:rPr lang="en-GB" dirty="0"/>
              <a:t> de Tom (2):</a:t>
            </a:r>
            <a:endParaRPr dirty="0"/>
          </a:p>
        </p:txBody>
      </p:sp>
      <p:sp>
        <p:nvSpPr>
          <p:cNvPr id="628" name="Google Shape;628;p75"/>
          <p:cNvSpPr txBox="1">
            <a:spLocks noGrp="1"/>
          </p:cNvSpPr>
          <p:nvPr>
            <p:ph type="body" idx="2"/>
          </p:nvPr>
        </p:nvSpPr>
        <p:spPr>
          <a:xfrm>
            <a:off x="791459" y="1956352"/>
            <a:ext cx="10890148" cy="4169136"/>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600"/>
              </a:spcBef>
              <a:spcAft>
                <a:spcPts val="0"/>
              </a:spcAft>
              <a:buSzPct val="100000"/>
              <a:buChar char="•"/>
            </a:pPr>
            <a:r>
              <a:rPr lang="en-GB" sz="2000" dirty="0"/>
              <a:t>O </a:t>
            </a:r>
            <a:r>
              <a:rPr lang="en-GB" sz="2000" dirty="0" err="1"/>
              <a:t>uso</a:t>
            </a:r>
            <a:r>
              <a:rPr lang="en-GB" sz="2000" dirty="0"/>
              <a:t> de </a:t>
            </a:r>
            <a:r>
              <a:rPr lang="en-GB" sz="2000" dirty="0" err="1"/>
              <a:t>contenções</a:t>
            </a:r>
            <a:r>
              <a:rPr lang="en-GB" sz="2000" dirty="0"/>
              <a:t> </a:t>
            </a:r>
            <a:r>
              <a:rPr lang="en-GB" sz="2000" dirty="0" err="1"/>
              <a:t>físicas</a:t>
            </a:r>
            <a:r>
              <a:rPr lang="en-GB" sz="2000" dirty="0"/>
              <a:t> e </a:t>
            </a:r>
            <a:r>
              <a:rPr lang="en-GB" sz="2000" dirty="0" err="1"/>
              <a:t>químicas</a:t>
            </a:r>
            <a:r>
              <a:rPr lang="en-GB" sz="2000" dirty="0"/>
              <a:t> </a:t>
            </a:r>
            <a:r>
              <a:rPr lang="en-GB" sz="2000" dirty="0" err="1"/>
              <a:t>provavelmente</a:t>
            </a:r>
            <a:r>
              <a:rPr lang="en-GB" sz="2000" dirty="0"/>
              <a:t> </a:t>
            </a:r>
            <a:r>
              <a:rPr lang="en-GB" sz="2000" dirty="0" err="1"/>
              <a:t>afetou</a:t>
            </a:r>
            <a:r>
              <a:rPr lang="en-GB" sz="2000" dirty="0"/>
              <a:t> </a:t>
            </a:r>
            <a:r>
              <a:rPr lang="en-GB" sz="2000" dirty="0" err="1"/>
              <a:t>negativamente</a:t>
            </a:r>
            <a:r>
              <a:rPr lang="en-GB" sz="2000" dirty="0"/>
              <a:t> o Tom, </a:t>
            </a:r>
            <a:r>
              <a:rPr lang="en-GB" sz="2000" dirty="0" err="1"/>
              <a:t>aumentou</a:t>
            </a:r>
            <a:r>
              <a:rPr lang="en-GB" sz="2000" dirty="0"/>
              <a:t> </a:t>
            </a:r>
            <a:r>
              <a:rPr lang="en-GB" sz="2000" dirty="0" err="1"/>
              <a:t>os</a:t>
            </a:r>
            <a:r>
              <a:rPr lang="en-GB" sz="2000" dirty="0"/>
              <a:t> custos do </a:t>
            </a:r>
            <a:r>
              <a:rPr lang="en-GB" sz="2000" dirty="0" err="1"/>
              <a:t>serviço</a:t>
            </a:r>
            <a:r>
              <a:rPr lang="en-GB" sz="2000" dirty="0"/>
              <a:t> e </a:t>
            </a:r>
            <a:r>
              <a:rPr lang="en-GB" sz="2000" dirty="0" err="1"/>
              <a:t>aumentou</a:t>
            </a:r>
            <a:r>
              <a:rPr lang="en-GB" sz="2000" dirty="0"/>
              <a:t> a </a:t>
            </a:r>
            <a:r>
              <a:rPr lang="en-GB" sz="2000" dirty="0" err="1"/>
              <a:t>demanda</a:t>
            </a:r>
            <a:r>
              <a:rPr lang="en-GB" sz="2000" dirty="0"/>
              <a:t> de tempo da equipe de atendimento.</a:t>
            </a:r>
            <a:endParaRPr sz="2000" dirty="0"/>
          </a:p>
          <a:p>
            <a:pPr marL="285750" lvl="0" indent="-285750" algn="l" rtl="0">
              <a:lnSpc>
                <a:spcPct val="100000"/>
              </a:lnSpc>
              <a:spcBef>
                <a:spcPts val="600"/>
              </a:spcBef>
              <a:spcAft>
                <a:spcPts val="0"/>
              </a:spcAft>
              <a:buSzPct val="100000"/>
              <a:buChar char="•"/>
            </a:pPr>
            <a:r>
              <a:rPr lang="en-GB" sz="2000" dirty="0"/>
              <a:t>Cada pessoa que </a:t>
            </a:r>
            <a:r>
              <a:rPr lang="en-GB" sz="2000" dirty="0" err="1"/>
              <a:t>desviou</a:t>
            </a:r>
            <a:r>
              <a:rPr lang="en-GB" sz="2000" dirty="0"/>
              <a:t> o </a:t>
            </a:r>
            <a:r>
              <a:rPr lang="en-GB" sz="2000" dirty="0" err="1"/>
              <a:t>olhar</a:t>
            </a:r>
            <a:r>
              <a:rPr lang="en-GB" sz="2000" dirty="0"/>
              <a:t> </a:t>
            </a:r>
            <a:r>
              <a:rPr lang="en-GB" sz="2000" dirty="0" err="1"/>
              <a:t>quando</a:t>
            </a:r>
            <a:r>
              <a:rPr lang="en-GB" sz="2000" dirty="0"/>
              <a:t> </a:t>
            </a:r>
            <a:r>
              <a:rPr lang="en-GB" sz="2000" dirty="0" err="1"/>
              <a:t>poderia</a:t>
            </a:r>
            <a:r>
              <a:rPr lang="en-GB" sz="2000" dirty="0"/>
              <a:t> </a:t>
            </a:r>
            <a:r>
              <a:rPr lang="en-GB" sz="2000" dirty="0" err="1"/>
              <a:t>ter</a:t>
            </a:r>
            <a:r>
              <a:rPr lang="en-GB" sz="2000" dirty="0"/>
              <a:t> </a:t>
            </a:r>
            <a:r>
              <a:rPr lang="en-GB" sz="2000" dirty="0" err="1"/>
              <a:t>tomado</a:t>
            </a:r>
            <a:r>
              <a:rPr lang="en-GB" sz="2000" dirty="0"/>
              <a:t> </a:t>
            </a:r>
            <a:r>
              <a:rPr lang="en-GB" sz="2000" dirty="0" err="1"/>
              <a:t>medidas</a:t>
            </a:r>
            <a:r>
              <a:rPr lang="en-GB" sz="2000" dirty="0"/>
              <a:t> para </a:t>
            </a:r>
            <a:r>
              <a:rPr lang="en-GB" sz="2000" dirty="0" err="1"/>
              <a:t>ajudar</a:t>
            </a:r>
            <a:r>
              <a:rPr lang="en-GB" sz="2000" dirty="0"/>
              <a:t> Tom </a:t>
            </a:r>
            <a:r>
              <a:rPr lang="en-GB" sz="2000" dirty="0" err="1"/>
              <a:t>pode</a:t>
            </a:r>
            <a:r>
              <a:rPr lang="en-GB" sz="2000" dirty="0"/>
              <a:t> ser </a:t>
            </a:r>
            <a:r>
              <a:rPr lang="en-GB" sz="2000" dirty="0" err="1"/>
              <a:t>considerada</a:t>
            </a:r>
            <a:r>
              <a:rPr lang="en-GB" sz="2000" dirty="0"/>
              <a:t> </a:t>
            </a:r>
            <a:r>
              <a:rPr lang="en-GB" sz="2000" dirty="0" err="1"/>
              <a:t>pessoalmente</a:t>
            </a:r>
            <a:r>
              <a:rPr lang="en-GB" sz="2000" dirty="0"/>
              <a:t> </a:t>
            </a:r>
            <a:r>
              <a:rPr lang="en-GB" sz="2000" dirty="0" err="1"/>
              <a:t>responsável</a:t>
            </a:r>
            <a:r>
              <a:rPr lang="en-GB" sz="2000" dirty="0"/>
              <a:t> </a:t>
            </a:r>
            <a:r>
              <a:rPr lang="en-GB" sz="2000" dirty="0" err="1"/>
              <a:t>pelo</a:t>
            </a:r>
            <a:r>
              <a:rPr lang="en-GB" sz="2000" dirty="0"/>
              <a:t> </a:t>
            </a:r>
            <a:r>
              <a:rPr lang="en-GB" sz="2000" dirty="0" err="1"/>
              <a:t>agravamento</a:t>
            </a:r>
            <a:r>
              <a:rPr lang="en-GB" sz="2000" dirty="0"/>
              <a:t> da </a:t>
            </a:r>
            <a:r>
              <a:rPr lang="en-GB" sz="2000" dirty="0" err="1"/>
              <a:t>situação</a:t>
            </a:r>
            <a:r>
              <a:rPr lang="en-GB" sz="2000" dirty="0"/>
              <a:t>.</a:t>
            </a:r>
            <a:endParaRPr sz="2000" dirty="0"/>
          </a:p>
          <a:p>
            <a:pPr marL="285750" lvl="0" indent="-285750" algn="l" rtl="0">
              <a:lnSpc>
                <a:spcPct val="100000"/>
              </a:lnSpc>
              <a:spcBef>
                <a:spcPts val="600"/>
              </a:spcBef>
              <a:spcAft>
                <a:spcPts val="0"/>
              </a:spcAft>
              <a:buSzPct val="100000"/>
              <a:buChar char="•"/>
            </a:pPr>
            <a:r>
              <a:rPr lang="en-GB" sz="2000" dirty="0"/>
              <a:t>Um </a:t>
            </a:r>
            <a:r>
              <a:rPr lang="en-GB" sz="2000" dirty="0" err="1"/>
              <a:t>fator</a:t>
            </a:r>
            <a:r>
              <a:rPr lang="en-GB" sz="2000" dirty="0"/>
              <a:t> que </a:t>
            </a:r>
            <a:r>
              <a:rPr lang="en-GB" sz="2000" dirty="0" err="1"/>
              <a:t>pode</a:t>
            </a:r>
            <a:r>
              <a:rPr lang="en-GB" sz="2000" dirty="0"/>
              <a:t> </a:t>
            </a:r>
            <a:r>
              <a:rPr lang="en-GB" sz="2000" dirty="0" err="1"/>
              <a:t>ter</a:t>
            </a:r>
            <a:r>
              <a:rPr lang="en-GB" sz="2000" dirty="0"/>
              <a:t> </a:t>
            </a:r>
            <a:r>
              <a:rPr lang="en-GB" sz="2000" dirty="0" err="1"/>
              <a:t>contribuído</a:t>
            </a:r>
            <a:r>
              <a:rPr lang="en-GB" sz="2000" dirty="0"/>
              <a:t> para o </a:t>
            </a:r>
            <a:r>
              <a:rPr lang="en-GB" sz="2000" dirty="0" err="1"/>
              <a:t>resultado</a:t>
            </a:r>
            <a:r>
              <a:rPr lang="en-GB" sz="2000" dirty="0"/>
              <a:t> </a:t>
            </a:r>
            <a:r>
              <a:rPr lang="en-GB" sz="2000" dirty="0" err="1"/>
              <a:t>também</a:t>
            </a:r>
            <a:r>
              <a:rPr lang="en-GB" sz="2000" dirty="0"/>
              <a:t> </a:t>
            </a:r>
            <a:r>
              <a:rPr lang="en-GB" sz="2000" dirty="0" err="1"/>
              <a:t>pode</a:t>
            </a:r>
            <a:r>
              <a:rPr lang="en-GB" sz="2000" dirty="0"/>
              <a:t> </a:t>
            </a:r>
            <a:r>
              <a:rPr lang="en-GB" sz="2000" dirty="0" err="1"/>
              <a:t>ter</a:t>
            </a:r>
            <a:r>
              <a:rPr lang="en-GB" sz="2000" dirty="0"/>
              <a:t> </a:t>
            </a:r>
            <a:r>
              <a:rPr lang="en-GB" sz="2000" dirty="0" err="1"/>
              <a:t>sido</a:t>
            </a:r>
            <a:r>
              <a:rPr lang="en-GB" sz="2000" dirty="0"/>
              <a:t> a </a:t>
            </a:r>
            <a:r>
              <a:rPr lang="en-GB" sz="2000" dirty="0" err="1"/>
              <a:t>falha</a:t>
            </a:r>
            <a:r>
              <a:rPr lang="en-GB" sz="2000" dirty="0"/>
              <a:t> da </a:t>
            </a:r>
            <a:r>
              <a:rPr lang="en-GB" sz="2000" dirty="0" err="1"/>
              <a:t>gestão</a:t>
            </a:r>
            <a:r>
              <a:rPr lang="en-GB" sz="2000" dirty="0"/>
              <a:t> do </a:t>
            </a:r>
            <a:r>
              <a:rPr lang="en-GB" sz="2000" dirty="0" err="1"/>
              <a:t>serviço</a:t>
            </a:r>
            <a:r>
              <a:rPr lang="en-GB" sz="2000" dirty="0"/>
              <a:t> em </a:t>
            </a:r>
            <a:r>
              <a:rPr lang="en-GB" sz="2000" dirty="0" err="1"/>
              <a:t>contratar</a:t>
            </a:r>
            <a:r>
              <a:rPr lang="en-GB" sz="2000" dirty="0"/>
              <a:t> </a:t>
            </a:r>
            <a:r>
              <a:rPr lang="en-GB" sz="2000" dirty="0" err="1"/>
              <a:t>pessoal</a:t>
            </a:r>
            <a:r>
              <a:rPr lang="en-GB" sz="2000" dirty="0"/>
              <a:t> </a:t>
            </a:r>
            <a:r>
              <a:rPr lang="en-GB" sz="2000" dirty="0" err="1"/>
              <a:t>suficiente</a:t>
            </a:r>
            <a:r>
              <a:rPr lang="en-GB" sz="2000" dirty="0"/>
              <a:t> para responder </a:t>
            </a:r>
            <a:r>
              <a:rPr lang="en-GB" sz="2000" dirty="0" err="1"/>
              <a:t>adequadamente</a:t>
            </a:r>
            <a:r>
              <a:rPr lang="en-GB" sz="2000" dirty="0"/>
              <a:t> </a:t>
            </a:r>
            <a:r>
              <a:rPr lang="en-GB" sz="2000" dirty="0" err="1"/>
              <a:t>às</a:t>
            </a:r>
            <a:r>
              <a:rPr lang="en-GB" sz="2000" dirty="0"/>
              <a:t> </a:t>
            </a:r>
            <a:r>
              <a:rPr lang="en-GB" sz="2000" dirty="0" err="1"/>
              <a:t>necessidades</a:t>
            </a:r>
            <a:r>
              <a:rPr lang="en-GB" sz="2000" dirty="0"/>
              <a:t> das pessoas que </a:t>
            </a:r>
            <a:r>
              <a:rPr lang="en-GB" sz="2000" dirty="0" err="1"/>
              <a:t>utilizam</a:t>
            </a:r>
            <a:r>
              <a:rPr lang="en-GB" sz="2000" dirty="0"/>
              <a:t> o </a:t>
            </a:r>
            <a:r>
              <a:rPr lang="en-GB" sz="2000" dirty="0" err="1"/>
              <a:t>serviço</a:t>
            </a:r>
            <a:r>
              <a:rPr lang="en-GB" sz="2000" dirty="0"/>
              <a:t>. </a:t>
            </a:r>
            <a:endParaRPr sz="2000" dirty="0"/>
          </a:p>
          <a:p>
            <a:pPr marL="285750" lvl="2" indent="-285750" algn="l" rtl="0">
              <a:lnSpc>
                <a:spcPct val="100000"/>
              </a:lnSpc>
              <a:spcBef>
                <a:spcPts val="600"/>
              </a:spcBef>
              <a:spcAft>
                <a:spcPts val="0"/>
              </a:spcAft>
              <a:buSzPct val="100000"/>
              <a:buChar char="•"/>
            </a:pPr>
            <a:r>
              <a:rPr lang="en-GB" dirty="0"/>
              <a:t>As pessoas </a:t>
            </a:r>
            <a:r>
              <a:rPr lang="en-GB" dirty="0" err="1"/>
              <a:t>podem</a:t>
            </a:r>
            <a:r>
              <a:rPr lang="en-GB" dirty="0"/>
              <a:t> e </a:t>
            </a:r>
            <a:r>
              <a:rPr lang="en-GB" dirty="0" err="1"/>
              <a:t>devem</a:t>
            </a:r>
            <a:r>
              <a:rPr lang="en-GB" dirty="0"/>
              <a:t> </a:t>
            </a:r>
            <a:r>
              <a:rPr lang="en-GB" dirty="0" err="1"/>
              <a:t>tomar</a:t>
            </a:r>
            <a:r>
              <a:rPr lang="en-GB" dirty="0"/>
              <a:t> </a:t>
            </a:r>
            <a:r>
              <a:rPr lang="en-GB" dirty="0" err="1"/>
              <a:t>medidas</a:t>
            </a:r>
            <a:r>
              <a:rPr lang="en-GB" dirty="0"/>
              <a:t> </a:t>
            </a:r>
            <a:r>
              <a:rPr lang="en-GB" dirty="0" err="1"/>
              <a:t>proativas</a:t>
            </a:r>
            <a:r>
              <a:rPr lang="en-GB" dirty="0"/>
              <a:t> para </a:t>
            </a:r>
            <a:r>
              <a:rPr lang="en-GB" dirty="0" err="1"/>
              <a:t>influenciar</a:t>
            </a:r>
            <a:r>
              <a:rPr lang="en-GB" dirty="0"/>
              <a:t> o </a:t>
            </a:r>
            <a:r>
              <a:rPr lang="en-GB" dirty="0" err="1"/>
              <a:t>curso</a:t>
            </a:r>
            <a:r>
              <a:rPr lang="en-GB" dirty="0"/>
              <a:t> dos acontecimentos. </a:t>
            </a:r>
            <a:endParaRPr dirty="0"/>
          </a:p>
          <a:p>
            <a:pPr marL="285750" lvl="2" indent="-285750" algn="l" rtl="0">
              <a:lnSpc>
                <a:spcPct val="100000"/>
              </a:lnSpc>
              <a:spcBef>
                <a:spcPts val="600"/>
              </a:spcBef>
              <a:spcAft>
                <a:spcPts val="0"/>
              </a:spcAft>
              <a:buSzPct val="100000"/>
              <a:buChar char="•"/>
            </a:pPr>
            <a:r>
              <a:rPr lang="en-GB" dirty="0"/>
              <a:t>Todos </a:t>
            </a:r>
            <a:r>
              <a:rPr lang="en-GB" dirty="0" err="1"/>
              <a:t>têm</a:t>
            </a:r>
            <a:r>
              <a:rPr lang="en-GB" dirty="0"/>
              <a:t> um </a:t>
            </a:r>
            <a:r>
              <a:rPr lang="en-GB" dirty="0" err="1"/>
              <a:t>papel</a:t>
            </a:r>
            <a:r>
              <a:rPr lang="en-GB" dirty="0"/>
              <a:t> a </a:t>
            </a:r>
            <a:r>
              <a:rPr lang="en-GB" dirty="0" err="1"/>
              <a:t>desempenhar</a:t>
            </a:r>
            <a:r>
              <a:rPr lang="en-GB" dirty="0"/>
              <a:t> na </a:t>
            </a:r>
            <a:r>
              <a:rPr lang="en-GB" dirty="0" err="1"/>
              <a:t>prevenção</a:t>
            </a:r>
            <a:r>
              <a:rPr lang="en-GB" dirty="0"/>
              <a:t>. </a:t>
            </a:r>
            <a:endParaRPr dirty="0"/>
          </a:p>
          <a:p>
            <a:pPr marL="285750" lvl="0" indent="-285750" algn="l" rtl="0">
              <a:lnSpc>
                <a:spcPct val="100000"/>
              </a:lnSpc>
              <a:spcBef>
                <a:spcPts val="600"/>
              </a:spcBef>
              <a:spcAft>
                <a:spcPts val="0"/>
              </a:spcAft>
              <a:buSzPct val="100000"/>
              <a:buChar char="•"/>
            </a:pPr>
            <a:r>
              <a:rPr lang="en-GB" sz="2000" dirty="0"/>
              <a:t>Tom foi </a:t>
            </a:r>
            <a:r>
              <a:rPr lang="en-GB" sz="2000" dirty="0" err="1"/>
              <a:t>abandonado</a:t>
            </a:r>
            <a:r>
              <a:rPr lang="en-GB" sz="2000" dirty="0"/>
              <a:t> – </a:t>
            </a:r>
            <a:r>
              <a:rPr lang="en-GB" sz="2000" dirty="0" err="1"/>
              <a:t>pelo</a:t>
            </a:r>
            <a:r>
              <a:rPr lang="en-GB" sz="2000" dirty="0"/>
              <a:t> </a:t>
            </a:r>
            <a:r>
              <a:rPr lang="en-GB" sz="2000" dirty="0" err="1"/>
              <a:t>serviço</a:t>
            </a:r>
            <a:r>
              <a:rPr lang="en-GB" sz="2000" dirty="0"/>
              <a:t> que </a:t>
            </a:r>
            <a:r>
              <a:rPr lang="en-GB" sz="2000" dirty="0" err="1"/>
              <a:t>permitiu</a:t>
            </a:r>
            <a:r>
              <a:rPr lang="en-GB" sz="2000" dirty="0"/>
              <a:t> o </a:t>
            </a:r>
            <a:r>
              <a:rPr lang="en-GB" sz="2000" dirty="0" err="1"/>
              <a:t>isolamento</a:t>
            </a:r>
            <a:r>
              <a:rPr lang="en-GB" sz="2000" dirty="0"/>
              <a:t> e a </a:t>
            </a:r>
            <a:r>
              <a:rPr lang="en-GB" sz="2000" dirty="0" err="1"/>
              <a:t>contenção</a:t>
            </a:r>
            <a:r>
              <a:rPr lang="en-GB" sz="2000" dirty="0"/>
              <a:t> e </a:t>
            </a:r>
            <a:r>
              <a:rPr lang="en-GB" sz="2000" dirty="0" err="1"/>
              <a:t>pelos</a:t>
            </a:r>
            <a:r>
              <a:rPr lang="en-GB" sz="2000" dirty="0"/>
              <a:t> </a:t>
            </a:r>
            <a:r>
              <a:rPr lang="en-GB" sz="2000" dirty="0" err="1"/>
              <a:t>funcionários</a:t>
            </a:r>
            <a:r>
              <a:rPr lang="en-GB" sz="2000" dirty="0"/>
              <a:t> que </a:t>
            </a:r>
            <a:r>
              <a:rPr lang="en-GB" sz="2000" dirty="0" err="1"/>
              <a:t>ignoraram</a:t>
            </a:r>
            <a:r>
              <a:rPr lang="en-GB" sz="2000" dirty="0"/>
              <a:t> o seu </a:t>
            </a:r>
            <a:r>
              <a:rPr lang="en-GB" sz="2000" dirty="0" err="1"/>
              <a:t>pedido</a:t>
            </a:r>
            <a:r>
              <a:rPr lang="en-GB" sz="2000" dirty="0"/>
              <a:t> e </a:t>
            </a:r>
            <a:r>
              <a:rPr lang="en-GB" sz="2000" dirty="0" err="1"/>
              <a:t>os</a:t>
            </a:r>
            <a:r>
              <a:rPr lang="en-GB" sz="2000" dirty="0"/>
              <a:t> seus </a:t>
            </a:r>
            <a:r>
              <a:rPr lang="en-GB" sz="2000" dirty="0" err="1"/>
              <a:t>direitos</a:t>
            </a:r>
            <a:r>
              <a:rPr lang="en-GB" sz="2000" dirty="0"/>
              <a:t> </a:t>
            </a:r>
            <a:r>
              <a:rPr lang="en-GB" sz="2000" dirty="0" err="1"/>
              <a:t>humanos</a:t>
            </a:r>
            <a:r>
              <a:rPr lang="en-GB" sz="2000" dirty="0"/>
              <a:t> </a:t>
            </a:r>
            <a:r>
              <a:rPr lang="en-GB" sz="2000" dirty="0" err="1"/>
              <a:t>básicos</a:t>
            </a:r>
            <a:r>
              <a:rPr lang="en-GB" sz="2000" dirty="0"/>
              <a:t>.</a:t>
            </a:r>
            <a:endParaRPr sz="2000" dirty="0"/>
          </a:p>
          <a:p>
            <a:pPr marL="285750" lvl="0" indent="-156527" algn="l" rtl="0">
              <a:lnSpc>
                <a:spcPct val="100000"/>
              </a:lnSpc>
              <a:spcBef>
                <a:spcPts val="1200"/>
              </a:spcBef>
              <a:spcAft>
                <a:spcPts val="0"/>
              </a:spcAft>
              <a:buSzPct val="100000"/>
              <a:buNone/>
            </a:pPr>
            <a:endParaRPr dirty="0"/>
          </a:p>
        </p:txBody>
      </p:sp>
      <p:sp>
        <p:nvSpPr>
          <p:cNvPr id="629" name="Google Shape;629;p75"/>
          <p:cNvSpPr txBox="1">
            <a:spLocks noGrp="1"/>
          </p:cNvSpPr>
          <p:nvPr>
            <p:ph type="title"/>
          </p:nvPr>
        </p:nvSpPr>
        <p:spPr>
          <a:xfrm>
            <a:off x="417755" y="506412"/>
            <a:ext cx="11874394"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Exercício</a:t>
            </a:r>
            <a:r>
              <a:rPr lang="en-GB" dirty="0"/>
              <a:t> 4.2: </a:t>
            </a:r>
            <a:r>
              <a:rPr lang="en-GB" dirty="0" err="1"/>
              <a:t>É</a:t>
            </a:r>
            <a:r>
              <a:rPr lang="en-GB" dirty="0"/>
              <a:t> </a:t>
            </a:r>
            <a:r>
              <a:rPr lang="en-GB" dirty="0" err="1"/>
              <a:t>possível</a:t>
            </a:r>
            <a:r>
              <a:rPr lang="en-GB" dirty="0"/>
              <a:t> </a:t>
            </a:r>
            <a:r>
              <a:rPr lang="en-GB" dirty="0" err="1"/>
              <a:t>alterar</a:t>
            </a:r>
            <a:r>
              <a:rPr lang="en-GB" dirty="0"/>
              <a:t> o </a:t>
            </a:r>
            <a:r>
              <a:rPr lang="en-GB" dirty="0" err="1"/>
              <a:t>curso</a:t>
            </a:r>
            <a:r>
              <a:rPr lang="en-GB" dirty="0"/>
              <a:t> dos </a:t>
            </a:r>
            <a:r>
              <a:rPr lang="en-GB" dirty="0" err="1"/>
              <a:t>eventos</a:t>
            </a:r>
            <a:r>
              <a:rPr lang="en-GB" dirty="0"/>
              <a:t> que </a:t>
            </a:r>
            <a:r>
              <a:rPr lang="en-GB" dirty="0" err="1"/>
              <a:t>antecederam</a:t>
            </a:r>
            <a:r>
              <a:rPr lang="en-GB" dirty="0"/>
              <a:t> o </a:t>
            </a:r>
            <a:r>
              <a:rPr lang="en-GB" dirty="0" err="1"/>
              <a:t>uso</a:t>
            </a:r>
            <a:r>
              <a:rPr lang="en-GB" dirty="0"/>
              <a:t> de </a:t>
            </a:r>
            <a:r>
              <a:rPr lang="en-GB" dirty="0" err="1"/>
              <a:t>isolamento</a:t>
            </a:r>
            <a:r>
              <a:rPr lang="en-GB" dirty="0"/>
              <a:t> e </a:t>
            </a:r>
            <a:r>
              <a:rPr lang="en-GB" dirty="0" err="1"/>
              <a:t>contenções</a:t>
            </a:r>
            <a:r>
              <a:rPr lang="en-GB" dirty="0"/>
              <a:t>? - 4</a:t>
            </a:r>
            <a:endParaRP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76"/>
          <p:cNvSpPr txBox="1">
            <a:spLocks noGrp="1"/>
          </p:cNvSpPr>
          <p:nvPr>
            <p:ph type="body" idx="1"/>
          </p:nvPr>
        </p:nvSpPr>
        <p:spPr>
          <a:xfrm>
            <a:off x="507207" y="1685100"/>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Cenário 2: A </a:t>
            </a:r>
            <a:r>
              <a:rPr lang="en-GB" dirty="0" err="1"/>
              <a:t>experiência</a:t>
            </a:r>
            <a:r>
              <a:rPr lang="en-GB" dirty="0"/>
              <a:t> de Fátima</a:t>
            </a:r>
            <a:endParaRPr dirty="0"/>
          </a:p>
        </p:txBody>
      </p:sp>
      <p:sp>
        <p:nvSpPr>
          <p:cNvPr id="636" name="Google Shape;636;p76"/>
          <p:cNvSpPr txBox="1">
            <a:spLocks noGrp="1"/>
          </p:cNvSpPr>
          <p:nvPr>
            <p:ph type="body" idx="2"/>
          </p:nvPr>
        </p:nvSpPr>
        <p:spPr>
          <a:xfrm>
            <a:off x="979713" y="2143067"/>
            <a:ext cx="9927773" cy="4208521"/>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120000"/>
              </a:lnSpc>
              <a:spcBef>
                <a:spcPts val="600"/>
              </a:spcBef>
              <a:spcAft>
                <a:spcPts val="0"/>
              </a:spcAft>
              <a:buSzPct val="100000"/>
              <a:buNone/>
            </a:pPr>
            <a:r>
              <a:rPr lang="en-GB" sz="1600" dirty="0"/>
              <a:t>Fátima </a:t>
            </a:r>
            <a:r>
              <a:rPr lang="en-GB" sz="1600" dirty="0" err="1"/>
              <a:t>é</a:t>
            </a:r>
            <a:r>
              <a:rPr lang="en-GB" sz="1600" dirty="0"/>
              <a:t> </a:t>
            </a:r>
            <a:r>
              <a:rPr lang="en-GB" sz="1600" dirty="0" err="1"/>
              <a:t>uma</a:t>
            </a:r>
            <a:r>
              <a:rPr lang="en-GB" sz="1600" dirty="0"/>
              <a:t> </a:t>
            </a:r>
            <a:r>
              <a:rPr lang="en-GB" sz="1600" dirty="0" err="1"/>
              <a:t>estudante</a:t>
            </a:r>
            <a:r>
              <a:rPr lang="en-GB" sz="1600" dirty="0"/>
              <a:t> do </a:t>
            </a:r>
            <a:r>
              <a:rPr lang="en-GB" sz="1600" dirty="0" err="1"/>
              <a:t>primeiro</a:t>
            </a:r>
            <a:r>
              <a:rPr lang="en-GB" sz="1600" dirty="0"/>
              <a:t> </a:t>
            </a:r>
            <a:r>
              <a:rPr lang="en-GB" sz="1600" dirty="0" err="1"/>
              <a:t>ano</a:t>
            </a:r>
            <a:r>
              <a:rPr lang="en-GB" sz="1600" dirty="0"/>
              <a:t> da </a:t>
            </a:r>
            <a:r>
              <a:rPr lang="en-GB" sz="1600" dirty="0" err="1"/>
              <a:t>universidade</a:t>
            </a:r>
            <a:r>
              <a:rPr lang="en-GB" sz="1600" dirty="0"/>
              <a:t> que </a:t>
            </a:r>
            <a:r>
              <a:rPr lang="en-GB" sz="1600" dirty="0" err="1"/>
              <a:t>está</a:t>
            </a:r>
            <a:r>
              <a:rPr lang="en-GB" sz="1600" dirty="0"/>
              <a:t> </a:t>
            </a:r>
            <a:r>
              <a:rPr lang="en-GB" sz="1600" dirty="0" err="1"/>
              <a:t>dividindo</a:t>
            </a:r>
            <a:r>
              <a:rPr lang="en-GB" sz="1600" dirty="0"/>
              <a:t> </a:t>
            </a:r>
            <a:r>
              <a:rPr lang="en-GB" sz="1600" dirty="0" err="1"/>
              <a:t>uma</a:t>
            </a:r>
            <a:r>
              <a:rPr lang="en-GB" sz="1600" dirty="0"/>
              <a:t> casa com outros </a:t>
            </a:r>
            <a:r>
              <a:rPr lang="en-GB" sz="1600" dirty="0" err="1"/>
              <a:t>estudantes</a:t>
            </a:r>
            <a:r>
              <a:rPr lang="en-GB" sz="1600" dirty="0"/>
              <a:t>. Ela </a:t>
            </a:r>
            <a:r>
              <a:rPr lang="en-GB" sz="1600" dirty="0" err="1"/>
              <a:t>está</a:t>
            </a:r>
            <a:r>
              <a:rPr lang="en-GB" sz="1600" dirty="0"/>
              <a:t> </a:t>
            </a:r>
            <a:r>
              <a:rPr lang="en-GB" sz="1600" dirty="0" err="1"/>
              <a:t>vivendo</a:t>
            </a:r>
            <a:r>
              <a:rPr lang="en-GB" sz="1600" dirty="0"/>
              <a:t> </a:t>
            </a:r>
            <a:r>
              <a:rPr lang="en-GB" sz="1600" dirty="0" err="1"/>
              <a:t>uma</a:t>
            </a:r>
            <a:r>
              <a:rPr lang="en-GB" sz="1600" dirty="0"/>
              <a:t> </a:t>
            </a:r>
            <a:r>
              <a:rPr lang="en-GB" sz="1600" dirty="0" err="1"/>
              <a:t>situação</a:t>
            </a:r>
            <a:r>
              <a:rPr lang="en-GB" sz="1600" dirty="0"/>
              <a:t> de </a:t>
            </a:r>
            <a:r>
              <a:rPr lang="en-GB" sz="1600" dirty="0" err="1"/>
              <a:t>privação</a:t>
            </a:r>
            <a:r>
              <a:rPr lang="en-GB" sz="1600" dirty="0"/>
              <a:t> de </a:t>
            </a:r>
            <a:r>
              <a:rPr lang="en-GB" sz="1600" dirty="0" err="1"/>
              <a:t>sono</a:t>
            </a:r>
            <a:r>
              <a:rPr lang="en-GB" sz="1600" dirty="0"/>
              <a:t> </a:t>
            </a:r>
            <a:r>
              <a:rPr lang="en-GB" sz="1600" dirty="0" err="1"/>
              <a:t>porque</a:t>
            </a:r>
            <a:r>
              <a:rPr lang="en-GB" sz="1600" dirty="0"/>
              <a:t> </a:t>
            </a:r>
            <a:r>
              <a:rPr lang="en-GB" sz="1600" dirty="0" err="1"/>
              <a:t>estuda</a:t>
            </a:r>
            <a:r>
              <a:rPr lang="en-GB" sz="1600" dirty="0"/>
              <a:t> longas horas para </a:t>
            </a:r>
            <a:r>
              <a:rPr lang="en-GB" sz="1600" dirty="0" err="1"/>
              <a:t>passar</a:t>
            </a:r>
            <a:r>
              <a:rPr lang="en-GB" sz="1600" dirty="0"/>
              <a:t> </a:t>
            </a:r>
            <a:r>
              <a:rPr lang="en-GB" sz="1600" dirty="0" err="1"/>
              <a:t>nas</a:t>
            </a:r>
            <a:r>
              <a:rPr lang="en-GB" sz="1600" dirty="0"/>
              <a:t> </a:t>
            </a:r>
            <a:r>
              <a:rPr lang="en-GB" sz="1600" dirty="0" err="1"/>
              <a:t>provas</a:t>
            </a:r>
            <a:r>
              <a:rPr lang="en-GB" sz="1600" dirty="0"/>
              <a:t>. Ela </a:t>
            </a:r>
            <a:r>
              <a:rPr lang="en-GB" sz="1600" dirty="0" err="1"/>
              <a:t>está</a:t>
            </a:r>
            <a:r>
              <a:rPr lang="en-GB" sz="1600" dirty="0"/>
              <a:t> </a:t>
            </a:r>
            <a:r>
              <a:rPr lang="en-GB" sz="1600" dirty="0" err="1"/>
              <a:t>cada</a:t>
            </a:r>
            <a:r>
              <a:rPr lang="en-GB" sz="1600" dirty="0"/>
              <a:t> </a:t>
            </a:r>
            <a:r>
              <a:rPr lang="en-GB" sz="1600" dirty="0" err="1"/>
              <a:t>vez</a:t>
            </a:r>
            <a:r>
              <a:rPr lang="en-GB" sz="1600" dirty="0"/>
              <a:t> </a:t>
            </a:r>
            <a:r>
              <a:rPr lang="en-GB" sz="1600" dirty="0" err="1"/>
              <a:t>mais</a:t>
            </a:r>
            <a:r>
              <a:rPr lang="en-GB" sz="1600" dirty="0"/>
              <a:t> </a:t>
            </a:r>
            <a:r>
              <a:rPr lang="en-GB" sz="1600" dirty="0" err="1"/>
              <a:t>ansiosa</a:t>
            </a:r>
            <a:r>
              <a:rPr lang="en-GB" sz="1600" dirty="0"/>
              <a:t> </a:t>
            </a:r>
            <a:r>
              <a:rPr lang="en-GB" sz="1600" dirty="0" err="1"/>
              <a:t>por</a:t>
            </a:r>
            <a:r>
              <a:rPr lang="en-GB" sz="1600" dirty="0"/>
              <a:t> </a:t>
            </a:r>
            <a:r>
              <a:rPr lang="en-GB" sz="1600" dirty="0" err="1"/>
              <a:t>poder</a:t>
            </a:r>
            <a:r>
              <a:rPr lang="en-GB" sz="1600" dirty="0"/>
              <a:t> </a:t>
            </a:r>
            <a:r>
              <a:rPr lang="en-GB" sz="1600" dirty="0" err="1"/>
              <a:t>falhar</a:t>
            </a:r>
            <a:r>
              <a:rPr lang="en-GB" sz="1600" dirty="0"/>
              <a:t>. </a:t>
            </a:r>
          </a:p>
          <a:p>
            <a:pPr marL="0" lvl="0" indent="0" algn="just" rtl="0">
              <a:lnSpc>
                <a:spcPct val="120000"/>
              </a:lnSpc>
              <a:spcBef>
                <a:spcPts val="600"/>
              </a:spcBef>
              <a:spcAft>
                <a:spcPts val="0"/>
              </a:spcAft>
              <a:buSzPct val="100000"/>
              <a:buNone/>
            </a:pPr>
            <a:r>
              <a:rPr lang="en-GB" sz="1600" dirty="0"/>
              <a:t>Ela </a:t>
            </a:r>
            <a:r>
              <a:rPr lang="en-GB" sz="1600" dirty="0" err="1"/>
              <a:t>vai</a:t>
            </a:r>
            <a:r>
              <a:rPr lang="en-GB" sz="1600" dirty="0"/>
              <a:t> </a:t>
            </a:r>
            <a:r>
              <a:rPr lang="en-GB" sz="1600" dirty="0" err="1"/>
              <a:t>ao</a:t>
            </a:r>
            <a:r>
              <a:rPr lang="en-GB" sz="1600" dirty="0"/>
              <a:t> </a:t>
            </a:r>
            <a:r>
              <a:rPr lang="en-GB" sz="1600" dirty="0" err="1"/>
              <a:t>médico</a:t>
            </a:r>
            <a:r>
              <a:rPr lang="en-GB" sz="1600" dirty="0"/>
              <a:t> do </a:t>
            </a:r>
            <a:r>
              <a:rPr lang="en-GB" sz="1600" dirty="0" err="1"/>
              <a:t>centro</a:t>
            </a:r>
            <a:r>
              <a:rPr lang="en-GB" sz="1600" dirty="0"/>
              <a:t> de </a:t>
            </a:r>
            <a:r>
              <a:rPr lang="en-GB" sz="1600" dirty="0" err="1"/>
              <a:t>saúde</a:t>
            </a:r>
            <a:r>
              <a:rPr lang="en-GB" sz="1600" dirty="0"/>
              <a:t> local para </a:t>
            </a:r>
            <a:r>
              <a:rPr lang="en-GB" sz="1600" dirty="0" err="1"/>
              <a:t>discutir</a:t>
            </a:r>
            <a:r>
              <a:rPr lang="en-GB" sz="1600" dirty="0"/>
              <a:t> </a:t>
            </a:r>
            <a:r>
              <a:rPr lang="en-GB" sz="1600" dirty="0" err="1"/>
              <a:t>seus</a:t>
            </a:r>
            <a:r>
              <a:rPr lang="en-GB" sz="1600" dirty="0"/>
              <a:t> </a:t>
            </a:r>
            <a:r>
              <a:rPr lang="en-GB" sz="1600" dirty="0" err="1"/>
              <a:t>problemas</a:t>
            </a:r>
            <a:r>
              <a:rPr lang="en-GB" sz="1600" dirty="0"/>
              <a:t> de </a:t>
            </a:r>
            <a:r>
              <a:rPr lang="en-GB" sz="1600" dirty="0" err="1"/>
              <a:t>sono</a:t>
            </a:r>
            <a:r>
              <a:rPr lang="en-GB" sz="1600" dirty="0"/>
              <a:t>. Ela </a:t>
            </a:r>
            <a:r>
              <a:rPr lang="en-GB" sz="1600" dirty="0" err="1"/>
              <a:t>também</a:t>
            </a:r>
            <a:r>
              <a:rPr lang="en-GB" sz="1600" dirty="0"/>
              <a:t> </a:t>
            </a:r>
            <a:r>
              <a:rPr lang="en-GB" sz="1600" dirty="0" err="1"/>
              <a:t>explica</a:t>
            </a:r>
            <a:r>
              <a:rPr lang="en-GB" sz="1600" dirty="0"/>
              <a:t> que </a:t>
            </a:r>
            <a:r>
              <a:rPr lang="en-GB" sz="1600" dirty="0" err="1"/>
              <a:t>está</a:t>
            </a:r>
            <a:r>
              <a:rPr lang="en-GB" sz="1600" dirty="0"/>
              <a:t> </a:t>
            </a:r>
            <a:r>
              <a:rPr lang="en-GB" sz="1600" dirty="0" err="1"/>
              <a:t>sentindo</a:t>
            </a:r>
            <a:r>
              <a:rPr lang="en-GB" sz="1600" dirty="0"/>
              <a:t> </a:t>
            </a:r>
            <a:r>
              <a:rPr lang="en-GB" sz="1600" dirty="0" err="1"/>
              <a:t>dor</a:t>
            </a:r>
            <a:r>
              <a:rPr lang="en-GB" sz="1600" dirty="0"/>
              <a:t> de </a:t>
            </a:r>
            <a:r>
              <a:rPr lang="en-GB" sz="1600" dirty="0" err="1"/>
              <a:t>estômago</a:t>
            </a:r>
            <a:r>
              <a:rPr lang="en-GB" sz="1600" dirty="0"/>
              <a:t> e </a:t>
            </a:r>
            <a:r>
              <a:rPr lang="en-GB" sz="1600" dirty="0" err="1"/>
              <a:t>ataques</a:t>
            </a:r>
            <a:r>
              <a:rPr lang="en-GB" sz="1600" dirty="0"/>
              <a:t> de </a:t>
            </a:r>
            <a:r>
              <a:rPr lang="en-GB" sz="1600" dirty="0" err="1"/>
              <a:t>pânico</a:t>
            </a:r>
            <a:r>
              <a:rPr lang="en-GB" sz="1600" dirty="0"/>
              <a:t>, e que </a:t>
            </a:r>
            <a:r>
              <a:rPr lang="en-GB" sz="1600" dirty="0" err="1"/>
              <a:t>está</a:t>
            </a:r>
            <a:r>
              <a:rPr lang="en-GB" sz="1600" dirty="0"/>
              <a:t> tendo </a:t>
            </a:r>
            <a:r>
              <a:rPr lang="en-GB" sz="1600" dirty="0" err="1"/>
              <a:t>cada</a:t>
            </a:r>
            <a:r>
              <a:rPr lang="en-GB" sz="1600" dirty="0"/>
              <a:t> </a:t>
            </a:r>
            <a:r>
              <a:rPr lang="en-GB" sz="1600" dirty="0" err="1"/>
              <a:t>vez</a:t>
            </a:r>
            <a:r>
              <a:rPr lang="en-GB" sz="1600" dirty="0"/>
              <a:t> </a:t>
            </a:r>
            <a:r>
              <a:rPr lang="en-GB" sz="1600" dirty="0" err="1"/>
              <a:t>mais</a:t>
            </a:r>
            <a:r>
              <a:rPr lang="en-GB" sz="1600" dirty="0"/>
              <a:t> </a:t>
            </a:r>
            <a:r>
              <a:rPr lang="en-GB" sz="1600" dirty="0" err="1"/>
              <a:t>dificuldade</a:t>
            </a:r>
            <a:r>
              <a:rPr lang="en-GB" sz="1600" dirty="0"/>
              <a:t> para </a:t>
            </a:r>
            <a:r>
              <a:rPr lang="en-GB" sz="1600" dirty="0" err="1"/>
              <a:t>sair</a:t>
            </a:r>
            <a:r>
              <a:rPr lang="en-GB" sz="1600" dirty="0"/>
              <a:t> da </a:t>
            </a:r>
            <a:r>
              <a:rPr lang="en-GB" sz="1600" dirty="0" err="1"/>
              <a:t>cama</a:t>
            </a:r>
            <a:r>
              <a:rPr lang="en-GB" sz="1600" dirty="0"/>
              <a:t> de </a:t>
            </a:r>
            <a:r>
              <a:rPr lang="en-GB" sz="1600" dirty="0" err="1"/>
              <a:t>manhã</a:t>
            </a:r>
            <a:r>
              <a:rPr lang="en-GB" sz="1600" dirty="0"/>
              <a:t>. </a:t>
            </a:r>
          </a:p>
          <a:p>
            <a:pPr marL="0" lvl="0" indent="0" algn="just" rtl="0">
              <a:lnSpc>
                <a:spcPct val="120000"/>
              </a:lnSpc>
              <a:spcBef>
                <a:spcPts val="600"/>
              </a:spcBef>
              <a:spcAft>
                <a:spcPts val="0"/>
              </a:spcAft>
              <a:buSzPct val="100000"/>
              <a:buNone/>
            </a:pPr>
            <a:r>
              <a:rPr lang="en-GB" sz="1600" dirty="0"/>
              <a:t>O </a:t>
            </a:r>
            <a:r>
              <a:rPr lang="en-GB" sz="1600" dirty="0" err="1"/>
              <a:t>médico</a:t>
            </a:r>
            <a:r>
              <a:rPr lang="en-GB" sz="1600" dirty="0"/>
              <a:t> a </a:t>
            </a:r>
            <a:r>
              <a:rPr lang="en-GB" sz="1600" dirty="0" err="1"/>
              <a:t>encaminha</a:t>
            </a:r>
            <a:r>
              <a:rPr lang="en-GB" sz="1600" dirty="0"/>
              <a:t> para um </a:t>
            </a:r>
            <a:r>
              <a:rPr lang="en-GB" sz="1600" dirty="0" err="1"/>
              <a:t>psicólogo</a:t>
            </a:r>
            <a:r>
              <a:rPr lang="en-GB" sz="1600" dirty="0"/>
              <a:t>, mas, </a:t>
            </a:r>
            <a:r>
              <a:rPr lang="en-GB" sz="1600" dirty="0" err="1"/>
              <a:t>como</a:t>
            </a:r>
            <a:r>
              <a:rPr lang="en-GB" sz="1600" dirty="0"/>
              <a:t> </a:t>
            </a:r>
            <a:r>
              <a:rPr lang="en-GB" sz="1600" dirty="0" err="1"/>
              <a:t>sua</a:t>
            </a:r>
            <a:r>
              <a:rPr lang="en-GB" sz="1600" dirty="0"/>
              <a:t> </a:t>
            </a:r>
            <a:r>
              <a:rPr lang="en-GB" sz="1600" dirty="0" err="1"/>
              <a:t>situação</a:t>
            </a:r>
            <a:r>
              <a:rPr lang="en-GB" sz="1600" dirty="0"/>
              <a:t> </a:t>
            </a:r>
            <a:r>
              <a:rPr lang="en-GB" sz="1600" dirty="0" err="1"/>
              <a:t>não</a:t>
            </a:r>
            <a:r>
              <a:rPr lang="en-GB" sz="1600" dirty="0"/>
              <a:t> </a:t>
            </a:r>
            <a:r>
              <a:rPr lang="en-GB" sz="1600" dirty="0" err="1"/>
              <a:t>é</a:t>
            </a:r>
            <a:r>
              <a:rPr lang="en-GB" sz="1600" dirty="0"/>
              <a:t> </a:t>
            </a:r>
            <a:r>
              <a:rPr lang="en-GB" sz="1600" dirty="0" err="1"/>
              <a:t>considerada</a:t>
            </a:r>
            <a:r>
              <a:rPr lang="en-GB" sz="1600" dirty="0"/>
              <a:t> </a:t>
            </a:r>
            <a:r>
              <a:rPr lang="en-GB" sz="1600" dirty="0" err="1"/>
              <a:t>prioritária</a:t>
            </a:r>
            <a:r>
              <a:rPr lang="en-GB" sz="1600" dirty="0"/>
              <a:t> </a:t>
            </a:r>
            <a:r>
              <a:rPr lang="en-GB" sz="1600" dirty="0" err="1"/>
              <a:t>em</a:t>
            </a:r>
            <a:r>
              <a:rPr lang="en-GB" sz="1600" dirty="0"/>
              <a:t> </a:t>
            </a:r>
            <a:r>
              <a:rPr lang="en-GB" sz="1600" dirty="0" err="1"/>
              <a:t>comparação</a:t>
            </a:r>
            <a:r>
              <a:rPr lang="en-GB" sz="1600" dirty="0"/>
              <a:t> com </a:t>
            </a:r>
            <a:r>
              <a:rPr lang="en-GB" sz="1600" dirty="0" err="1"/>
              <a:t>outras</a:t>
            </a:r>
            <a:r>
              <a:rPr lang="en-GB" sz="1600" dirty="0"/>
              <a:t> </a:t>
            </a:r>
            <a:r>
              <a:rPr lang="en-GB" sz="1600" dirty="0" err="1"/>
              <a:t>pessoas</a:t>
            </a:r>
            <a:r>
              <a:rPr lang="en-GB" sz="1600" dirty="0"/>
              <a:t>, </a:t>
            </a:r>
            <a:r>
              <a:rPr lang="en-GB" sz="1600" dirty="0" err="1"/>
              <a:t>ela</a:t>
            </a:r>
            <a:r>
              <a:rPr lang="en-GB" sz="1600" dirty="0"/>
              <a:t> </a:t>
            </a:r>
            <a:r>
              <a:rPr lang="en-GB" sz="1600" dirty="0" err="1"/>
              <a:t>precisa</a:t>
            </a:r>
            <a:r>
              <a:rPr lang="en-GB" sz="1600" dirty="0"/>
              <a:t> </a:t>
            </a:r>
            <a:r>
              <a:rPr lang="en-GB" sz="1600" dirty="0" err="1"/>
              <a:t>esperar</a:t>
            </a:r>
            <a:r>
              <a:rPr lang="en-GB" sz="1600" dirty="0"/>
              <a:t> </a:t>
            </a:r>
            <a:r>
              <a:rPr lang="en-GB" sz="1600" dirty="0" err="1"/>
              <a:t>três</a:t>
            </a:r>
            <a:r>
              <a:rPr lang="en-GB" sz="1600" dirty="0"/>
              <a:t> </a:t>
            </a:r>
            <a:r>
              <a:rPr lang="en-GB" sz="1600" dirty="0" err="1"/>
              <a:t>semanas</a:t>
            </a:r>
            <a:r>
              <a:rPr lang="en-GB" sz="1600" dirty="0"/>
              <a:t> </a:t>
            </a:r>
            <a:r>
              <a:rPr lang="en-GB" sz="1600" dirty="0" err="1"/>
              <a:t>por</a:t>
            </a:r>
            <a:r>
              <a:rPr lang="en-GB" sz="1600" dirty="0"/>
              <a:t> </a:t>
            </a:r>
            <a:r>
              <a:rPr lang="en-GB" sz="1600" dirty="0" err="1"/>
              <a:t>uma</a:t>
            </a:r>
            <a:r>
              <a:rPr lang="en-GB" sz="1600" dirty="0"/>
              <a:t> consulta. </a:t>
            </a:r>
          </a:p>
          <a:p>
            <a:pPr marL="0" lvl="0" indent="0" algn="just" rtl="0">
              <a:lnSpc>
                <a:spcPct val="120000"/>
              </a:lnSpc>
              <a:spcBef>
                <a:spcPts val="600"/>
              </a:spcBef>
              <a:spcAft>
                <a:spcPts val="0"/>
              </a:spcAft>
              <a:buSzPct val="100000"/>
              <a:buNone/>
            </a:pPr>
            <a:r>
              <a:rPr lang="en-GB" sz="1600" dirty="0"/>
              <a:t>A </a:t>
            </a:r>
            <a:r>
              <a:rPr lang="en-GB" sz="1600" dirty="0" err="1"/>
              <a:t>essa</a:t>
            </a:r>
            <a:r>
              <a:rPr lang="en-GB" sz="1600" dirty="0"/>
              <a:t> </a:t>
            </a:r>
            <a:r>
              <a:rPr lang="en-GB" sz="1600" dirty="0" err="1"/>
              <a:t>altura</a:t>
            </a:r>
            <a:r>
              <a:rPr lang="en-GB" sz="1600" dirty="0"/>
              <a:t>, </a:t>
            </a:r>
            <a:r>
              <a:rPr lang="en-GB" sz="1600" dirty="0" err="1"/>
              <a:t>ela</a:t>
            </a:r>
            <a:r>
              <a:rPr lang="en-GB" sz="1600" dirty="0"/>
              <a:t> </a:t>
            </a:r>
            <a:r>
              <a:rPr lang="en-GB" sz="1600" dirty="0" err="1"/>
              <a:t>ficou</a:t>
            </a:r>
            <a:r>
              <a:rPr lang="en-GB" sz="1600" dirty="0"/>
              <a:t> </a:t>
            </a:r>
            <a:r>
              <a:rPr lang="en-GB" sz="1600" dirty="0" err="1"/>
              <a:t>muito</a:t>
            </a:r>
            <a:r>
              <a:rPr lang="en-GB" sz="1600" dirty="0"/>
              <a:t> </a:t>
            </a:r>
            <a:r>
              <a:rPr lang="en-GB" sz="1600" dirty="0" err="1"/>
              <a:t>doente</a:t>
            </a:r>
            <a:r>
              <a:rPr lang="en-GB" sz="1600" dirty="0"/>
              <a:t> e </a:t>
            </a:r>
            <a:r>
              <a:rPr lang="en-GB" sz="1600" dirty="0" err="1"/>
              <a:t>está</a:t>
            </a:r>
            <a:r>
              <a:rPr lang="en-GB" sz="1600" dirty="0"/>
              <a:t> </a:t>
            </a:r>
            <a:r>
              <a:rPr lang="en-GB" sz="1600" dirty="0" err="1"/>
              <a:t>cada</a:t>
            </a:r>
            <a:r>
              <a:rPr lang="en-GB" sz="1600" dirty="0"/>
              <a:t> </a:t>
            </a:r>
            <a:r>
              <a:rPr lang="en-GB" sz="1600" dirty="0" err="1"/>
              <a:t>vez</a:t>
            </a:r>
            <a:r>
              <a:rPr lang="en-GB" sz="1600" dirty="0"/>
              <a:t> </a:t>
            </a:r>
            <a:r>
              <a:rPr lang="en-GB" sz="1600" dirty="0" err="1"/>
              <a:t>mais</a:t>
            </a:r>
            <a:r>
              <a:rPr lang="en-GB" sz="1600" dirty="0"/>
              <a:t> </a:t>
            </a:r>
            <a:r>
              <a:rPr lang="en-GB" sz="1600" dirty="0" err="1"/>
              <a:t>ansiosa</a:t>
            </a:r>
            <a:r>
              <a:rPr lang="en-GB" sz="1600" dirty="0"/>
              <a:t> e </a:t>
            </a:r>
            <a:r>
              <a:rPr lang="en-GB" sz="1600" dirty="0" err="1"/>
              <a:t>angustiada</a:t>
            </a:r>
            <a:r>
              <a:rPr lang="en-GB" sz="1600" dirty="0"/>
              <a:t>. Ela sente </a:t>
            </a:r>
            <a:r>
              <a:rPr lang="en-GB" sz="1600" dirty="0" err="1"/>
              <a:t>falta</a:t>
            </a:r>
            <a:r>
              <a:rPr lang="en-GB" sz="1600" dirty="0"/>
              <a:t> da consulta com o </a:t>
            </a:r>
            <a:r>
              <a:rPr lang="en-GB" sz="1600" dirty="0" err="1"/>
              <a:t>psicólogo</a:t>
            </a:r>
            <a:r>
              <a:rPr lang="en-GB" sz="1600" dirty="0"/>
              <a:t>, mas </a:t>
            </a:r>
            <a:r>
              <a:rPr lang="en-GB" sz="1600" dirty="0" err="1"/>
              <a:t>ninguém</a:t>
            </a:r>
            <a:r>
              <a:rPr lang="en-GB" sz="1600" dirty="0"/>
              <a:t> a </a:t>
            </a:r>
            <a:r>
              <a:rPr lang="en-GB" sz="1600" dirty="0" err="1"/>
              <a:t>acompanha</a:t>
            </a:r>
            <a:r>
              <a:rPr lang="en-GB" sz="1600" dirty="0"/>
              <a:t>. </a:t>
            </a:r>
          </a:p>
          <a:p>
            <a:pPr marL="0" lvl="0" indent="0" algn="just" rtl="0">
              <a:lnSpc>
                <a:spcPct val="120000"/>
              </a:lnSpc>
              <a:spcBef>
                <a:spcPts val="600"/>
              </a:spcBef>
              <a:spcAft>
                <a:spcPts val="0"/>
              </a:spcAft>
              <a:buSzPct val="100000"/>
              <a:buNone/>
            </a:pPr>
            <a:r>
              <a:rPr lang="en-GB" sz="1600" dirty="0"/>
              <a:t>Um </a:t>
            </a:r>
            <a:r>
              <a:rPr lang="en-GB" sz="1600" dirty="0" err="1"/>
              <a:t>dia</a:t>
            </a:r>
            <a:r>
              <a:rPr lang="en-GB" sz="1600" dirty="0"/>
              <a:t>, </a:t>
            </a:r>
            <a:r>
              <a:rPr lang="en-GB" sz="1600" dirty="0" err="1"/>
              <a:t>seus</a:t>
            </a:r>
            <a:r>
              <a:rPr lang="en-GB" sz="1600" dirty="0"/>
              <a:t> </a:t>
            </a:r>
            <a:r>
              <a:rPr lang="en-GB" sz="1600" dirty="0" err="1"/>
              <a:t>colegas</a:t>
            </a:r>
            <a:r>
              <a:rPr lang="en-GB" sz="1600" dirty="0"/>
              <a:t> de casa </a:t>
            </a:r>
            <a:r>
              <a:rPr lang="en-GB" sz="1600" dirty="0" err="1"/>
              <a:t>ligam</a:t>
            </a:r>
            <a:r>
              <a:rPr lang="en-GB" sz="1600" dirty="0"/>
              <a:t> </a:t>
            </a:r>
            <a:r>
              <a:rPr lang="en-GB" sz="1600" dirty="0" err="1"/>
              <a:t>preocupados</a:t>
            </a:r>
            <a:r>
              <a:rPr lang="en-GB" sz="1600" dirty="0"/>
              <a:t> para a </a:t>
            </a:r>
            <a:r>
              <a:rPr lang="en-GB" sz="1600" dirty="0" err="1"/>
              <a:t>polícia</a:t>
            </a:r>
            <a:r>
              <a:rPr lang="en-GB" sz="1600" dirty="0"/>
              <a:t> </a:t>
            </a:r>
            <a:r>
              <a:rPr lang="en-GB" sz="1600" dirty="0" err="1"/>
              <a:t>porque</a:t>
            </a:r>
            <a:r>
              <a:rPr lang="en-GB" sz="1600" dirty="0"/>
              <a:t> </a:t>
            </a:r>
            <a:r>
              <a:rPr lang="en-GB" sz="1600" dirty="0" err="1"/>
              <a:t>ela</a:t>
            </a:r>
            <a:r>
              <a:rPr lang="en-GB" sz="1600" dirty="0"/>
              <a:t> </a:t>
            </a:r>
            <a:r>
              <a:rPr lang="en-GB" sz="1600" dirty="0" err="1"/>
              <a:t>não</a:t>
            </a:r>
            <a:r>
              <a:rPr lang="en-GB" sz="1600" dirty="0"/>
              <a:t> </a:t>
            </a:r>
            <a:r>
              <a:rPr lang="en-GB" sz="1600" dirty="0" err="1"/>
              <a:t>os</a:t>
            </a:r>
            <a:r>
              <a:rPr lang="en-GB" sz="1600" dirty="0"/>
              <a:t> </a:t>
            </a:r>
            <a:r>
              <a:rPr lang="en-GB" sz="1600" dirty="0" err="1"/>
              <a:t>deixa</a:t>
            </a:r>
            <a:r>
              <a:rPr lang="en-GB" sz="1600" dirty="0"/>
              <a:t> </a:t>
            </a:r>
            <a:r>
              <a:rPr lang="en-GB" sz="1600" dirty="0" err="1"/>
              <a:t>entrar</a:t>
            </a:r>
            <a:r>
              <a:rPr lang="en-GB" sz="1600" dirty="0"/>
              <a:t> </a:t>
            </a:r>
            <a:r>
              <a:rPr lang="en-GB" sz="1600" dirty="0" err="1"/>
              <a:t>em</a:t>
            </a:r>
            <a:r>
              <a:rPr lang="en-GB" sz="1600" dirty="0"/>
              <a:t> casa e </a:t>
            </a:r>
            <a:r>
              <a:rPr lang="en-GB" sz="1600" dirty="0" err="1"/>
              <a:t>não</a:t>
            </a:r>
            <a:r>
              <a:rPr lang="en-GB" sz="1600" dirty="0"/>
              <a:t> </a:t>
            </a:r>
            <a:r>
              <a:rPr lang="en-GB" sz="1600" dirty="0" err="1"/>
              <a:t>está</a:t>
            </a:r>
            <a:r>
              <a:rPr lang="en-GB" sz="1600" dirty="0"/>
              <a:t> </a:t>
            </a:r>
            <a:r>
              <a:rPr lang="en-GB" sz="1600" dirty="0" err="1"/>
              <a:t>atendendo</a:t>
            </a:r>
            <a:r>
              <a:rPr lang="en-GB" sz="1600" dirty="0"/>
              <a:t> </a:t>
            </a:r>
            <a:r>
              <a:rPr lang="en-GB" sz="1600" dirty="0" err="1"/>
              <a:t>às</a:t>
            </a:r>
            <a:r>
              <a:rPr lang="en-GB" sz="1600" dirty="0"/>
              <a:t> </a:t>
            </a:r>
            <a:r>
              <a:rPr lang="en-GB" sz="1600" dirty="0" err="1"/>
              <a:t>ligações</a:t>
            </a:r>
            <a:r>
              <a:rPr lang="en-GB" sz="1600" dirty="0"/>
              <a:t> deles. Eles </a:t>
            </a:r>
            <a:r>
              <a:rPr lang="en-GB" sz="1600" dirty="0" err="1"/>
              <a:t>temem</a:t>
            </a:r>
            <a:r>
              <a:rPr lang="en-GB" sz="1600" dirty="0"/>
              <a:t> que Fátima </a:t>
            </a:r>
            <a:r>
              <a:rPr lang="en-GB" sz="1600" dirty="0" err="1"/>
              <a:t>possa</a:t>
            </a:r>
            <a:r>
              <a:rPr lang="en-GB" sz="1600" dirty="0"/>
              <a:t> </a:t>
            </a:r>
            <a:r>
              <a:rPr lang="en-GB" sz="1600" dirty="0" err="1"/>
              <a:t>ter</a:t>
            </a:r>
            <a:r>
              <a:rPr lang="en-GB" sz="1600" dirty="0"/>
              <a:t> </a:t>
            </a:r>
            <a:r>
              <a:rPr lang="en-GB" sz="1600" dirty="0" err="1"/>
              <a:t>pensamentos</a:t>
            </a:r>
            <a:r>
              <a:rPr lang="en-GB" sz="1600" dirty="0"/>
              <a:t> </a:t>
            </a:r>
            <a:r>
              <a:rPr lang="en-GB" sz="1600" dirty="0" err="1"/>
              <a:t>suicidas</a:t>
            </a:r>
            <a:r>
              <a:rPr lang="en-GB" sz="1600" dirty="0"/>
              <a:t> e se </a:t>
            </a:r>
            <a:r>
              <a:rPr lang="en-GB" sz="1600" dirty="0" err="1"/>
              <a:t>machucar</a:t>
            </a:r>
            <a:r>
              <a:rPr lang="en-GB" sz="1600" dirty="0"/>
              <a:t> se </a:t>
            </a:r>
            <a:r>
              <a:rPr lang="en-GB" sz="1600" dirty="0" err="1"/>
              <a:t>ninguém</a:t>
            </a:r>
            <a:r>
              <a:rPr lang="en-GB" sz="1600" dirty="0"/>
              <a:t> </a:t>
            </a:r>
            <a:r>
              <a:rPr lang="en-GB" sz="1600" dirty="0" err="1"/>
              <a:t>entrar</a:t>
            </a:r>
            <a:r>
              <a:rPr lang="en-GB" sz="1600" dirty="0"/>
              <a:t> </a:t>
            </a:r>
            <a:r>
              <a:rPr lang="en-GB" sz="1600" dirty="0" err="1"/>
              <a:t>na</a:t>
            </a:r>
            <a:r>
              <a:rPr lang="en-GB" sz="1600" dirty="0"/>
              <a:t> casa. </a:t>
            </a:r>
          </a:p>
          <a:p>
            <a:pPr marL="0" lvl="0" indent="0" algn="just" rtl="0">
              <a:lnSpc>
                <a:spcPct val="120000"/>
              </a:lnSpc>
              <a:spcBef>
                <a:spcPts val="600"/>
              </a:spcBef>
              <a:spcAft>
                <a:spcPts val="0"/>
              </a:spcAft>
              <a:buSzPct val="100000"/>
              <a:buNone/>
            </a:pPr>
            <a:r>
              <a:rPr lang="en-GB" sz="1600" dirty="0"/>
              <a:t>A </a:t>
            </a:r>
            <a:r>
              <a:rPr lang="en-GB" sz="1600" dirty="0" err="1"/>
              <a:t>polícia</a:t>
            </a:r>
            <a:r>
              <a:rPr lang="en-GB" sz="1600" dirty="0"/>
              <a:t> </a:t>
            </a:r>
            <a:r>
              <a:rPr lang="en-GB" sz="1600" dirty="0" err="1"/>
              <a:t>chega</a:t>
            </a:r>
            <a:r>
              <a:rPr lang="en-GB" sz="1600" dirty="0"/>
              <a:t> e </a:t>
            </a:r>
            <a:r>
              <a:rPr lang="en-GB" sz="1600" dirty="0" err="1"/>
              <a:t>arromba</a:t>
            </a:r>
            <a:r>
              <a:rPr lang="en-GB" sz="1600" dirty="0"/>
              <a:t> a porta. Uma </a:t>
            </a:r>
            <a:r>
              <a:rPr lang="en-GB" sz="1600" dirty="0" err="1"/>
              <a:t>briga</a:t>
            </a:r>
            <a:r>
              <a:rPr lang="en-GB" sz="1600" dirty="0"/>
              <a:t> entre Fátima e </a:t>
            </a:r>
            <a:r>
              <a:rPr lang="en-GB" sz="1600" dirty="0" err="1"/>
              <a:t>os</a:t>
            </a:r>
            <a:r>
              <a:rPr lang="en-GB" sz="1600" dirty="0"/>
              <a:t> </a:t>
            </a:r>
            <a:r>
              <a:rPr lang="en-GB" sz="1600" dirty="0" err="1"/>
              <a:t>policiais</a:t>
            </a:r>
            <a:r>
              <a:rPr lang="en-GB" sz="1600" dirty="0"/>
              <a:t> </a:t>
            </a:r>
            <a:r>
              <a:rPr lang="en-GB" sz="1600" dirty="0" err="1"/>
              <a:t>ocorre</a:t>
            </a:r>
            <a:r>
              <a:rPr lang="en-GB" sz="1600" dirty="0"/>
              <a:t>, e Fátima </a:t>
            </a:r>
            <a:r>
              <a:rPr lang="en-GB" sz="1600" dirty="0" err="1"/>
              <a:t>é</a:t>
            </a:r>
            <a:r>
              <a:rPr lang="en-GB" sz="1600" dirty="0"/>
              <a:t> </a:t>
            </a:r>
            <a:r>
              <a:rPr lang="en-GB" sz="1600" dirty="0" err="1"/>
              <a:t>então</a:t>
            </a:r>
            <a:r>
              <a:rPr lang="en-GB" sz="1600" dirty="0"/>
              <a:t> </a:t>
            </a:r>
            <a:r>
              <a:rPr lang="en-GB" sz="1600" dirty="0" err="1"/>
              <a:t>contida</a:t>
            </a:r>
            <a:r>
              <a:rPr lang="en-GB" sz="1600" dirty="0"/>
              <a:t> e </a:t>
            </a:r>
            <a:r>
              <a:rPr lang="en-GB" sz="1600" dirty="0" err="1"/>
              <a:t>involuntariamente</a:t>
            </a:r>
            <a:r>
              <a:rPr lang="en-GB" sz="1600" dirty="0"/>
              <a:t> </a:t>
            </a:r>
            <a:r>
              <a:rPr lang="en-GB" sz="1600" dirty="0" err="1"/>
              <a:t>internada</a:t>
            </a:r>
            <a:r>
              <a:rPr lang="en-GB" sz="1600" dirty="0"/>
              <a:t> </a:t>
            </a:r>
            <a:r>
              <a:rPr lang="en-GB" sz="1600" dirty="0" err="1"/>
              <a:t>em</a:t>
            </a:r>
            <a:r>
              <a:rPr lang="en-GB" sz="1600" dirty="0"/>
              <a:t> um </a:t>
            </a:r>
            <a:r>
              <a:rPr lang="en-GB" sz="1600" dirty="0" err="1"/>
              <a:t>serviço</a:t>
            </a:r>
            <a:r>
              <a:rPr lang="en-GB" sz="1600" dirty="0"/>
              <a:t> de </a:t>
            </a:r>
            <a:r>
              <a:rPr lang="en-GB" sz="1600" dirty="0" err="1"/>
              <a:t>saúde</a:t>
            </a:r>
            <a:r>
              <a:rPr lang="en-GB" sz="1600" dirty="0"/>
              <a:t> mental </a:t>
            </a:r>
            <a:r>
              <a:rPr lang="en-GB" sz="1600" dirty="0" err="1"/>
              <a:t>hospitalar</a:t>
            </a:r>
            <a:r>
              <a:rPr lang="en-GB" sz="1600" dirty="0"/>
              <a:t>.</a:t>
            </a:r>
          </a:p>
        </p:txBody>
      </p:sp>
      <p:sp>
        <p:nvSpPr>
          <p:cNvPr id="637" name="Google Shape;637;p76"/>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Exercício</a:t>
            </a:r>
            <a:r>
              <a:rPr lang="en-GB" dirty="0"/>
              <a:t> 4.2: </a:t>
            </a:r>
            <a:r>
              <a:rPr lang="en-GB" dirty="0" err="1"/>
              <a:t>É</a:t>
            </a:r>
            <a:r>
              <a:rPr lang="en-GB" dirty="0"/>
              <a:t> </a:t>
            </a:r>
            <a:r>
              <a:rPr lang="en-GB" dirty="0" err="1"/>
              <a:t>possível</a:t>
            </a:r>
            <a:r>
              <a:rPr lang="en-GB" dirty="0"/>
              <a:t> </a:t>
            </a:r>
            <a:r>
              <a:rPr lang="en-GB" dirty="0" err="1"/>
              <a:t>alterar</a:t>
            </a:r>
            <a:r>
              <a:rPr lang="en-GB" dirty="0"/>
              <a:t> o </a:t>
            </a:r>
            <a:r>
              <a:rPr lang="en-GB" dirty="0" err="1"/>
              <a:t>curso</a:t>
            </a:r>
            <a:r>
              <a:rPr lang="en-GB" dirty="0"/>
              <a:t> dos </a:t>
            </a:r>
            <a:r>
              <a:rPr lang="en-GB" dirty="0" err="1"/>
              <a:t>eventos</a:t>
            </a:r>
            <a:r>
              <a:rPr lang="en-GB" dirty="0"/>
              <a:t> que </a:t>
            </a:r>
            <a:r>
              <a:rPr lang="en-GB" dirty="0" err="1"/>
              <a:t>antecederam</a:t>
            </a:r>
            <a:r>
              <a:rPr lang="en-GB" dirty="0"/>
              <a:t> o </a:t>
            </a:r>
            <a:r>
              <a:rPr lang="en-GB" dirty="0" err="1"/>
              <a:t>uso</a:t>
            </a:r>
            <a:r>
              <a:rPr lang="en-GB" dirty="0"/>
              <a:t> de </a:t>
            </a:r>
            <a:r>
              <a:rPr lang="en-GB" dirty="0" err="1"/>
              <a:t>isolamento</a:t>
            </a:r>
            <a:r>
              <a:rPr lang="en-GB" dirty="0"/>
              <a:t> e </a:t>
            </a:r>
            <a:r>
              <a:rPr lang="en-GB" dirty="0" err="1"/>
              <a:t>contenções</a:t>
            </a:r>
            <a:r>
              <a:rPr lang="en-GB" dirty="0"/>
              <a:t>?- 5</a:t>
            </a:r>
            <a:endParaRP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77"/>
          <p:cNvSpPr txBox="1">
            <a:spLocks noGrp="1"/>
          </p:cNvSpPr>
          <p:nvPr>
            <p:ph type="body" idx="2"/>
          </p:nvPr>
        </p:nvSpPr>
        <p:spPr>
          <a:xfrm>
            <a:off x="417754" y="2376325"/>
            <a:ext cx="11174412" cy="1484675"/>
          </a:xfrm>
          <a:prstGeom prst="rect">
            <a:avLst/>
          </a:prstGeom>
          <a:noFill/>
          <a:ln>
            <a:noFill/>
          </a:ln>
        </p:spPr>
        <p:txBody>
          <a:bodyPr spcFirstLastPara="1" wrap="square" lIns="91425" tIns="45700" rIns="91425" bIns="45700" anchor="t" anchorCtr="0">
            <a:noAutofit/>
          </a:bodyPr>
          <a:lstStyle/>
          <a:p>
            <a:r>
              <a:rPr lang="pt-BR" sz="2000" dirty="0"/>
              <a:t>O que você acha desse cenário? </a:t>
            </a:r>
          </a:p>
          <a:p>
            <a:r>
              <a:rPr lang="pt-BR" sz="2000" dirty="0"/>
              <a:t> Quão comum você acha que esse cenário é? </a:t>
            </a:r>
          </a:p>
          <a:p>
            <a:r>
              <a:rPr lang="pt-BR" sz="2000" dirty="0"/>
              <a:t>O uso de contenções era inevitável na situação de Fátima? </a:t>
            </a:r>
          </a:p>
          <a:p>
            <a:r>
              <a:rPr lang="pt-BR" sz="2000" dirty="0"/>
              <a:t>O que poderia ter sido feito para evitá-lo? </a:t>
            </a:r>
          </a:p>
        </p:txBody>
      </p:sp>
      <p:sp>
        <p:nvSpPr>
          <p:cNvPr id="644" name="Google Shape;644;p77"/>
          <p:cNvSpPr txBox="1">
            <a:spLocks noGrp="1"/>
          </p:cNvSpPr>
          <p:nvPr>
            <p:ph type="title"/>
          </p:nvPr>
        </p:nvSpPr>
        <p:spPr>
          <a:xfrm>
            <a:off x="417754" y="506412"/>
            <a:ext cx="1117441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Exercício</a:t>
            </a:r>
            <a:r>
              <a:rPr lang="en-GB" dirty="0"/>
              <a:t> 4.2: </a:t>
            </a:r>
            <a:r>
              <a:rPr lang="en-GB" dirty="0" err="1"/>
              <a:t>É</a:t>
            </a:r>
            <a:r>
              <a:rPr lang="en-GB" dirty="0"/>
              <a:t> </a:t>
            </a:r>
            <a:r>
              <a:rPr lang="en-GB" dirty="0" err="1"/>
              <a:t>possível</a:t>
            </a:r>
            <a:r>
              <a:rPr lang="en-GB" dirty="0"/>
              <a:t> </a:t>
            </a:r>
            <a:r>
              <a:rPr lang="en-GB" dirty="0" err="1"/>
              <a:t>alterar</a:t>
            </a:r>
            <a:r>
              <a:rPr lang="en-GB" dirty="0"/>
              <a:t> o </a:t>
            </a:r>
            <a:r>
              <a:rPr lang="en-GB" dirty="0" err="1"/>
              <a:t>curso</a:t>
            </a:r>
            <a:r>
              <a:rPr lang="en-GB" dirty="0"/>
              <a:t> dos </a:t>
            </a:r>
            <a:r>
              <a:rPr lang="en-GB" dirty="0" err="1"/>
              <a:t>eventos</a:t>
            </a:r>
            <a:r>
              <a:rPr lang="en-GB" dirty="0"/>
              <a:t> que </a:t>
            </a:r>
            <a:r>
              <a:rPr lang="en-GB" dirty="0" err="1"/>
              <a:t>antecederam</a:t>
            </a:r>
            <a:r>
              <a:rPr lang="en-GB" dirty="0"/>
              <a:t> o </a:t>
            </a:r>
            <a:r>
              <a:rPr lang="en-GB" dirty="0" err="1"/>
              <a:t>uso</a:t>
            </a:r>
            <a:r>
              <a:rPr lang="en-GB" dirty="0"/>
              <a:t> de </a:t>
            </a:r>
            <a:r>
              <a:rPr lang="en-GB" dirty="0" err="1"/>
              <a:t>isolamento</a:t>
            </a:r>
            <a:r>
              <a:rPr lang="en-GB" dirty="0"/>
              <a:t> e </a:t>
            </a:r>
            <a:r>
              <a:rPr lang="en-GB" dirty="0" err="1"/>
              <a:t>contenções</a:t>
            </a:r>
            <a:r>
              <a:rPr lang="en-GB" dirty="0"/>
              <a:t>? - 6</a:t>
            </a:r>
            <a:endParaRP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78"/>
          <p:cNvSpPr txBox="1">
            <a:spLocks noGrp="1"/>
          </p:cNvSpPr>
          <p:nvPr>
            <p:ph type="body" idx="1"/>
          </p:nvPr>
        </p:nvSpPr>
        <p:spPr>
          <a:xfrm>
            <a:off x="508800" y="193404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Reflexões</a:t>
            </a:r>
            <a:r>
              <a:rPr lang="en-GB" dirty="0"/>
              <a:t> </a:t>
            </a:r>
            <a:r>
              <a:rPr lang="en-GB" dirty="0" err="1"/>
              <a:t>sobre</a:t>
            </a:r>
            <a:r>
              <a:rPr lang="en-GB" dirty="0"/>
              <a:t> a </a:t>
            </a:r>
            <a:r>
              <a:rPr lang="en-GB" dirty="0" err="1"/>
              <a:t>experiência</a:t>
            </a:r>
            <a:r>
              <a:rPr lang="en-GB" dirty="0"/>
              <a:t> de Fátima:</a:t>
            </a:r>
            <a:endParaRPr dirty="0"/>
          </a:p>
        </p:txBody>
      </p:sp>
      <p:sp>
        <p:nvSpPr>
          <p:cNvPr id="651" name="Google Shape;651;p78"/>
          <p:cNvSpPr txBox="1">
            <a:spLocks noGrp="1"/>
          </p:cNvSpPr>
          <p:nvPr>
            <p:ph type="body" idx="2"/>
          </p:nvPr>
        </p:nvSpPr>
        <p:spPr>
          <a:xfrm>
            <a:off x="850095" y="2600267"/>
            <a:ext cx="11174412" cy="2765817"/>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600"/>
              </a:spcBef>
              <a:spcAft>
                <a:spcPts val="0"/>
              </a:spcAft>
              <a:buSzPts val="2200"/>
              <a:buChar char="•"/>
            </a:pPr>
            <a:r>
              <a:rPr lang="en-GB" sz="2000" dirty="0"/>
              <a:t>A </a:t>
            </a:r>
            <a:r>
              <a:rPr lang="en-GB" sz="2000" dirty="0" err="1"/>
              <a:t>falta</a:t>
            </a:r>
            <a:r>
              <a:rPr lang="en-GB" sz="2000" dirty="0"/>
              <a:t> de </a:t>
            </a:r>
            <a:r>
              <a:rPr lang="en-GB" sz="2000" dirty="0" err="1"/>
              <a:t>recursos</a:t>
            </a:r>
            <a:r>
              <a:rPr lang="en-GB" sz="2000" dirty="0"/>
              <a:t> </a:t>
            </a:r>
            <a:r>
              <a:rPr lang="en-GB" sz="2000" dirty="0" err="1"/>
              <a:t>humanos</a:t>
            </a:r>
            <a:r>
              <a:rPr lang="en-GB" sz="2000" dirty="0"/>
              <a:t> fez com que Fátima </a:t>
            </a:r>
            <a:r>
              <a:rPr lang="en-GB" sz="2000" dirty="0" err="1"/>
              <a:t>não</a:t>
            </a:r>
            <a:r>
              <a:rPr lang="en-GB" sz="2000" dirty="0"/>
              <a:t> </a:t>
            </a:r>
            <a:r>
              <a:rPr lang="en-GB" sz="2000" dirty="0" err="1"/>
              <a:t>recebesse</a:t>
            </a:r>
            <a:r>
              <a:rPr lang="en-GB" sz="2000" dirty="0"/>
              <a:t> </a:t>
            </a:r>
            <a:r>
              <a:rPr lang="en-GB" sz="2000" dirty="0" err="1"/>
              <a:t>os</a:t>
            </a:r>
            <a:r>
              <a:rPr lang="en-GB" sz="2000" dirty="0"/>
              <a:t> </a:t>
            </a:r>
            <a:r>
              <a:rPr lang="en-GB" sz="2000" dirty="0" err="1"/>
              <a:t>cuidados</a:t>
            </a:r>
            <a:r>
              <a:rPr lang="en-GB" sz="2000" dirty="0"/>
              <a:t> e o </a:t>
            </a:r>
            <a:r>
              <a:rPr lang="en-GB" sz="2000" dirty="0" err="1"/>
              <a:t>apoio</a:t>
            </a:r>
            <a:r>
              <a:rPr lang="en-GB" sz="2000" dirty="0"/>
              <a:t> que </a:t>
            </a:r>
            <a:r>
              <a:rPr lang="en-GB" sz="2000" dirty="0" err="1"/>
              <a:t>solicitou</a:t>
            </a:r>
            <a:r>
              <a:rPr lang="en-GB" sz="2000" dirty="0"/>
              <a:t>. </a:t>
            </a:r>
            <a:endParaRPr sz="2000" dirty="0"/>
          </a:p>
          <a:p>
            <a:pPr marL="285750" lvl="0" indent="-285750" algn="l" rtl="0">
              <a:lnSpc>
                <a:spcPct val="100000"/>
              </a:lnSpc>
              <a:spcBef>
                <a:spcPts val="600"/>
              </a:spcBef>
              <a:spcAft>
                <a:spcPts val="0"/>
              </a:spcAft>
              <a:buSzPts val="2200"/>
              <a:buChar char="•"/>
            </a:pPr>
            <a:r>
              <a:rPr lang="en-GB" sz="2000" dirty="0"/>
              <a:t>Ao </a:t>
            </a:r>
            <a:r>
              <a:rPr lang="en-GB" sz="2000" dirty="0" err="1"/>
              <a:t>longo</a:t>
            </a:r>
            <a:r>
              <a:rPr lang="en-GB" sz="2000" dirty="0"/>
              <a:t> da </a:t>
            </a:r>
            <a:r>
              <a:rPr lang="en-GB" sz="2000" dirty="0" err="1"/>
              <a:t>experiência</a:t>
            </a:r>
            <a:r>
              <a:rPr lang="en-GB" sz="2000" dirty="0"/>
              <a:t> de Fátima, </a:t>
            </a:r>
            <a:r>
              <a:rPr lang="en-GB" sz="2000" dirty="0" err="1"/>
              <a:t>houve</a:t>
            </a:r>
            <a:r>
              <a:rPr lang="en-GB" sz="2000" dirty="0"/>
              <a:t> </a:t>
            </a:r>
            <a:r>
              <a:rPr lang="en-GB" sz="2000" dirty="0" err="1"/>
              <a:t>oportunidades</a:t>
            </a:r>
            <a:r>
              <a:rPr lang="en-GB" sz="2000" dirty="0"/>
              <a:t> em que </a:t>
            </a:r>
            <a:r>
              <a:rPr lang="en-GB" sz="2000" dirty="0" err="1"/>
              <a:t>ela</a:t>
            </a:r>
            <a:r>
              <a:rPr lang="en-GB" sz="2000" dirty="0"/>
              <a:t> </a:t>
            </a:r>
            <a:r>
              <a:rPr lang="en-GB" sz="2000" dirty="0" err="1"/>
              <a:t>poderia</a:t>
            </a:r>
            <a:r>
              <a:rPr lang="en-GB" sz="2000" dirty="0"/>
              <a:t> </a:t>
            </a:r>
            <a:r>
              <a:rPr lang="en-GB" sz="2000" dirty="0" err="1"/>
              <a:t>ter</a:t>
            </a:r>
            <a:r>
              <a:rPr lang="en-GB" sz="2000" dirty="0"/>
              <a:t> </a:t>
            </a:r>
            <a:r>
              <a:rPr lang="en-GB" sz="2000" dirty="0" err="1"/>
              <a:t>recebido</a:t>
            </a:r>
            <a:r>
              <a:rPr lang="en-GB" sz="2000" dirty="0"/>
              <a:t> </a:t>
            </a:r>
            <a:r>
              <a:rPr lang="en-GB" sz="2000" dirty="0" err="1"/>
              <a:t>apoio</a:t>
            </a:r>
            <a:r>
              <a:rPr lang="en-GB" sz="2000" dirty="0"/>
              <a:t>.</a:t>
            </a:r>
            <a:endParaRPr sz="2000" dirty="0"/>
          </a:p>
          <a:p>
            <a:pPr marL="285750" lvl="0" indent="-285750" algn="l" rtl="0">
              <a:lnSpc>
                <a:spcPct val="100000"/>
              </a:lnSpc>
              <a:spcBef>
                <a:spcPts val="600"/>
              </a:spcBef>
              <a:spcAft>
                <a:spcPts val="0"/>
              </a:spcAft>
              <a:buSzPts val="2200"/>
              <a:buChar char="•"/>
            </a:pPr>
            <a:r>
              <a:rPr lang="en-GB" sz="2000" dirty="0"/>
              <a:t>Como a </a:t>
            </a:r>
            <a:r>
              <a:rPr lang="en-GB" sz="2000" dirty="0" err="1"/>
              <a:t>polícia</a:t>
            </a:r>
            <a:r>
              <a:rPr lang="en-GB" sz="2000" dirty="0"/>
              <a:t> foi </a:t>
            </a:r>
            <a:r>
              <a:rPr lang="en-GB" sz="2000" dirty="0" err="1"/>
              <a:t>chamada</a:t>
            </a:r>
            <a:r>
              <a:rPr lang="en-GB" sz="2000" dirty="0"/>
              <a:t>, a </a:t>
            </a:r>
            <a:r>
              <a:rPr lang="en-GB" sz="2000" dirty="0" err="1"/>
              <a:t>situação</a:t>
            </a:r>
            <a:r>
              <a:rPr lang="en-GB" sz="2000" dirty="0"/>
              <a:t> </a:t>
            </a:r>
            <a:r>
              <a:rPr lang="en-GB" sz="2000" dirty="0" err="1"/>
              <a:t>tornou</a:t>
            </a:r>
            <a:r>
              <a:rPr lang="en-GB" sz="2000" dirty="0"/>
              <a:t>-se </a:t>
            </a:r>
            <a:r>
              <a:rPr lang="en-GB" sz="2000" dirty="0" err="1"/>
              <a:t>coerciva</a:t>
            </a:r>
            <a:r>
              <a:rPr lang="en-GB" sz="2000" dirty="0"/>
              <a:t> para Fátima. </a:t>
            </a:r>
            <a:endParaRPr sz="2000" dirty="0"/>
          </a:p>
          <a:p>
            <a:pPr marL="285750" lvl="0" indent="-285750" algn="l" rtl="0">
              <a:lnSpc>
                <a:spcPct val="100000"/>
              </a:lnSpc>
              <a:spcBef>
                <a:spcPts val="600"/>
              </a:spcBef>
              <a:spcAft>
                <a:spcPts val="0"/>
              </a:spcAft>
              <a:buSzPts val="2200"/>
              <a:buChar char="•"/>
            </a:pPr>
            <a:r>
              <a:rPr lang="en-GB" sz="2000" dirty="0"/>
              <a:t>A </a:t>
            </a:r>
            <a:r>
              <a:rPr lang="en-GB" sz="2000" dirty="0" err="1"/>
              <a:t>polícia</a:t>
            </a:r>
            <a:r>
              <a:rPr lang="en-GB" sz="2000" dirty="0"/>
              <a:t>, na sua </a:t>
            </a:r>
            <a:r>
              <a:rPr lang="en-GB" sz="2000" dirty="0" err="1"/>
              <a:t>intervenção</a:t>
            </a:r>
            <a:r>
              <a:rPr lang="en-GB" sz="2000" dirty="0"/>
              <a:t>, </a:t>
            </a:r>
            <a:r>
              <a:rPr lang="en-GB" sz="2000" dirty="0" err="1"/>
              <a:t>deveria</a:t>
            </a:r>
            <a:r>
              <a:rPr lang="en-GB" sz="2000" dirty="0"/>
              <a:t> </a:t>
            </a:r>
            <a:r>
              <a:rPr lang="en-GB" sz="2000" dirty="0" err="1"/>
              <a:t>ter</a:t>
            </a:r>
            <a:r>
              <a:rPr lang="en-GB" sz="2000" dirty="0"/>
              <a:t> </a:t>
            </a:r>
            <a:r>
              <a:rPr lang="en-GB" sz="2000" dirty="0" err="1"/>
              <a:t>demonstrado</a:t>
            </a:r>
            <a:r>
              <a:rPr lang="en-GB" sz="2000" dirty="0"/>
              <a:t> </a:t>
            </a:r>
            <a:r>
              <a:rPr lang="en-GB" sz="2000" dirty="0" err="1"/>
              <a:t>preocupação</a:t>
            </a:r>
            <a:r>
              <a:rPr lang="en-GB" sz="2000" dirty="0"/>
              <a:t> </a:t>
            </a:r>
            <a:r>
              <a:rPr lang="en-GB" sz="2000" dirty="0" err="1"/>
              <a:t>genuína</a:t>
            </a:r>
            <a:r>
              <a:rPr lang="en-GB" sz="2000" dirty="0"/>
              <a:t> com a Fátima e </a:t>
            </a:r>
            <a:r>
              <a:rPr lang="en-GB" sz="2000" dirty="0" err="1"/>
              <a:t>usado</a:t>
            </a:r>
            <a:r>
              <a:rPr lang="en-GB" sz="2000" dirty="0"/>
              <a:t> </a:t>
            </a:r>
            <a:r>
              <a:rPr lang="en-GB" sz="2000" dirty="0" err="1"/>
              <a:t>técnicas</a:t>
            </a:r>
            <a:r>
              <a:rPr lang="en-GB" sz="2000" dirty="0"/>
              <a:t> </a:t>
            </a:r>
            <a:r>
              <a:rPr lang="en-GB" sz="2000" dirty="0" err="1"/>
              <a:t>não</a:t>
            </a:r>
            <a:r>
              <a:rPr lang="en-GB" sz="2000" dirty="0"/>
              <a:t> </a:t>
            </a:r>
            <a:r>
              <a:rPr lang="en-GB" sz="2000" dirty="0" err="1"/>
              <a:t>coercivas</a:t>
            </a:r>
            <a:r>
              <a:rPr lang="en-GB" sz="2000" dirty="0"/>
              <a:t> para a </a:t>
            </a:r>
            <a:r>
              <a:rPr lang="en-GB" sz="2000" dirty="0" err="1"/>
              <a:t>ajudar</a:t>
            </a:r>
            <a:r>
              <a:rPr lang="en-GB" sz="2000" dirty="0"/>
              <a:t>.  </a:t>
            </a:r>
            <a:endParaRPr sz="2000" dirty="0"/>
          </a:p>
          <a:p>
            <a:pPr marL="285750" lvl="0" indent="-285750" algn="l" rtl="0">
              <a:lnSpc>
                <a:spcPct val="100000"/>
              </a:lnSpc>
              <a:spcBef>
                <a:spcPts val="600"/>
              </a:spcBef>
              <a:spcAft>
                <a:spcPts val="0"/>
              </a:spcAft>
              <a:buSzPts val="2200"/>
              <a:buChar char="•"/>
            </a:pPr>
            <a:r>
              <a:rPr lang="en-GB" sz="2000" dirty="0"/>
              <a:t>As </a:t>
            </a:r>
            <a:r>
              <a:rPr lang="en-GB" sz="2000" dirty="0" err="1"/>
              <a:t>contenções</a:t>
            </a:r>
            <a:r>
              <a:rPr lang="en-GB" sz="2000" dirty="0"/>
              <a:t> </a:t>
            </a:r>
            <a:r>
              <a:rPr lang="en-GB" sz="2000" dirty="0" err="1"/>
              <a:t>provavelmente</a:t>
            </a:r>
            <a:r>
              <a:rPr lang="en-GB" sz="2000" dirty="0"/>
              <a:t> </a:t>
            </a:r>
            <a:r>
              <a:rPr lang="en-GB" sz="2000" dirty="0" err="1"/>
              <a:t>resultarão</a:t>
            </a:r>
            <a:r>
              <a:rPr lang="en-GB" sz="2000" dirty="0"/>
              <a:t> em </a:t>
            </a:r>
            <a:r>
              <a:rPr lang="en-GB" sz="2000" dirty="0" err="1"/>
              <a:t>efeitos</a:t>
            </a:r>
            <a:r>
              <a:rPr lang="en-GB" sz="2000" dirty="0"/>
              <a:t> </a:t>
            </a:r>
            <a:r>
              <a:rPr lang="en-GB" sz="2000" dirty="0" err="1"/>
              <a:t>adversos</a:t>
            </a:r>
            <a:r>
              <a:rPr lang="en-GB" sz="2000" dirty="0"/>
              <a:t> para Fátima.</a:t>
            </a:r>
            <a:endParaRPr sz="2000" dirty="0"/>
          </a:p>
          <a:p>
            <a:pPr marL="285750" lvl="0" indent="-285750" algn="l" rtl="0">
              <a:lnSpc>
                <a:spcPct val="100000"/>
              </a:lnSpc>
              <a:spcBef>
                <a:spcPts val="600"/>
              </a:spcBef>
              <a:spcAft>
                <a:spcPts val="0"/>
              </a:spcAft>
              <a:buSzPts val="2200"/>
              <a:buChar char="•"/>
            </a:pPr>
            <a:r>
              <a:rPr lang="en-GB" sz="2000" dirty="0"/>
              <a:t>Os </a:t>
            </a:r>
            <a:r>
              <a:rPr lang="en-GB" sz="2000" dirty="0" err="1"/>
              <a:t>serviços</a:t>
            </a:r>
            <a:r>
              <a:rPr lang="en-GB" sz="2000" dirty="0"/>
              <a:t> de saúde mental </a:t>
            </a:r>
            <a:r>
              <a:rPr lang="en-GB" sz="2000" dirty="0" err="1"/>
              <a:t>falharam</a:t>
            </a:r>
            <a:r>
              <a:rPr lang="en-GB" sz="2000" dirty="0"/>
              <a:t> </a:t>
            </a:r>
            <a:r>
              <a:rPr lang="en-GB" sz="2000" dirty="0" err="1"/>
              <a:t>ainda</a:t>
            </a:r>
            <a:r>
              <a:rPr lang="en-GB" sz="2000" dirty="0"/>
              <a:t> </a:t>
            </a:r>
            <a:r>
              <a:rPr lang="en-GB" sz="2000" dirty="0" err="1"/>
              <a:t>mais</a:t>
            </a:r>
            <a:r>
              <a:rPr lang="en-GB" sz="2000" dirty="0"/>
              <a:t> com </a:t>
            </a:r>
            <a:r>
              <a:rPr lang="en-GB" sz="2000" dirty="0" err="1"/>
              <a:t>ela</a:t>
            </a:r>
            <a:r>
              <a:rPr lang="en-GB" sz="2000" dirty="0"/>
              <a:t> ao </a:t>
            </a:r>
            <a:r>
              <a:rPr lang="en-GB" sz="2000" dirty="0" err="1"/>
              <a:t>interná</a:t>
            </a:r>
            <a:r>
              <a:rPr lang="en-GB" sz="2000" dirty="0"/>
              <a:t>-la </a:t>
            </a:r>
            <a:r>
              <a:rPr lang="en-GB" sz="2000" dirty="0" err="1"/>
              <a:t>involuntariamente</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652" name="Google Shape;652;p78"/>
          <p:cNvSpPr txBox="1">
            <a:spLocks noGrp="1"/>
          </p:cNvSpPr>
          <p:nvPr>
            <p:ph type="title"/>
          </p:nvPr>
        </p:nvSpPr>
        <p:spPr>
          <a:xfrm>
            <a:off x="417754" y="506412"/>
            <a:ext cx="11774246"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Exercício</a:t>
            </a:r>
            <a:r>
              <a:rPr lang="en-GB" dirty="0"/>
              <a:t> 4.2: </a:t>
            </a:r>
            <a:r>
              <a:rPr lang="en-GB" dirty="0" err="1"/>
              <a:t>É</a:t>
            </a:r>
            <a:r>
              <a:rPr lang="en-GB" dirty="0"/>
              <a:t> </a:t>
            </a:r>
            <a:r>
              <a:rPr lang="en-GB" dirty="0" err="1"/>
              <a:t>possível</a:t>
            </a:r>
            <a:r>
              <a:rPr lang="en-GB" dirty="0"/>
              <a:t> </a:t>
            </a:r>
            <a:r>
              <a:rPr lang="en-GB" dirty="0" err="1"/>
              <a:t>alterar</a:t>
            </a:r>
            <a:r>
              <a:rPr lang="en-GB" dirty="0"/>
              <a:t> o </a:t>
            </a:r>
            <a:r>
              <a:rPr lang="en-GB" dirty="0" err="1"/>
              <a:t>curso</a:t>
            </a:r>
            <a:r>
              <a:rPr lang="en-GB" dirty="0"/>
              <a:t> dos </a:t>
            </a:r>
            <a:r>
              <a:rPr lang="en-GB" dirty="0" err="1"/>
              <a:t>eventos</a:t>
            </a:r>
            <a:r>
              <a:rPr lang="en-GB" dirty="0"/>
              <a:t> que </a:t>
            </a:r>
            <a:r>
              <a:rPr lang="en-GB" dirty="0" err="1"/>
              <a:t>antecederam</a:t>
            </a:r>
            <a:r>
              <a:rPr lang="en-GB" dirty="0"/>
              <a:t> o </a:t>
            </a:r>
            <a:r>
              <a:rPr lang="en-GB" dirty="0" err="1"/>
              <a:t>uso</a:t>
            </a:r>
            <a:r>
              <a:rPr lang="en-GB" dirty="0"/>
              <a:t> de </a:t>
            </a:r>
            <a:r>
              <a:rPr lang="en-GB" dirty="0" err="1"/>
              <a:t>isolamento</a:t>
            </a:r>
            <a:r>
              <a:rPr lang="en-GB" dirty="0"/>
              <a:t> e </a:t>
            </a:r>
            <a:r>
              <a:rPr lang="en-GB" dirty="0" err="1"/>
              <a:t>contenções</a:t>
            </a:r>
            <a:r>
              <a:rPr lang="en-GB" dirty="0"/>
              <a:t>? - 7</a:t>
            </a:r>
            <a:endParaRP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79"/>
          <p:cNvSpPr txBox="1">
            <a:spLocks noGrp="1"/>
          </p:cNvSpPr>
          <p:nvPr>
            <p:ph type="body" idx="2"/>
          </p:nvPr>
        </p:nvSpPr>
        <p:spPr>
          <a:xfrm>
            <a:off x="947057" y="1511188"/>
            <a:ext cx="10335986" cy="3844583"/>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600"/>
              </a:spcBef>
              <a:spcAft>
                <a:spcPts val="0"/>
              </a:spcAft>
              <a:buSzPts val="2200"/>
              <a:buChar char="•"/>
            </a:pPr>
            <a:r>
              <a:rPr lang="en-GB" sz="2000" dirty="0" err="1"/>
              <a:t>Recorrer</a:t>
            </a:r>
            <a:r>
              <a:rPr lang="en-GB" sz="2000" dirty="0"/>
              <a:t> ao </a:t>
            </a:r>
            <a:r>
              <a:rPr lang="en-GB" sz="2000" dirty="0" err="1"/>
              <a:t>isolamento</a:t>
            </a:r>
            <a:r>
              <a:rPr lang="en-GB" sz="2000" dirty="0"/>
              <a:t> e à </a:t>
            </a:r>
            <a:r>
              <a:rPr lang="en-GB" sz="2000" dirty="0" err="1"/>
              <a:t>contenção</a:t>
            </a:r>
            <a:r>
              <a:rPr lang="en-GB" sz="2000" dirty="0"/>
              <a:t> é uma </a:t>
            </a:r>
            <a:r>
              <a:rPr lang="en-GB" sz="2000" dirty="0" err="1"/>
              <a:t>violação</a:t>
            </a:r>
            <a:r>
              <a:rPr lang="en-GB" sz="2000" dirty="0"/>
              <a:t> dos </a:t>
            </a:r>
            <a:r>
              <a:rPr lang="en-GB" sz="2000" dirty="0" err="1"/>
              <a:t>direitos</a:t>
            </a:r>
            <a:r>
              <a:rPr lang="en-GB" sz="2000" dirty="0"/>
              <a:t> </a:t>
            </a:r>
            <a:r>
              <a:rPr lang="en-GB" sz="2000" dirty="0" err="1"/>
              <a:t>humanos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Todos </a:t>
            </a:r>
            <a:r>
              <a:rPr lang="en-GB" sz="2000" dirty="0" err="1"/>
              <a:t>têm</a:t>
            </a:r>
            <a:r>
              <a:rPr lang="en-GB" sz="2000" dirty="0"/>
              <a:t> um </a:t>
            </a:r>
            <a:r>
              <a:rPr lang="en-GB" sz="2000" dirty="0" err="1"/>
              <a:t>papel</a:t>
            </a:r>
            <a:r>
              <a:rPr lang="en-GB" sz="2000" dirty="0"/>
              <a:t> a </a:t>
            </a:r>
            <a:r>
              <a:rPr lang="en-GB" sz="2000" dirty="0" err="1"/>
              <a:t>desempenhar</a:t>
            </a:r>
            <a:r>
              <a:rPr lang="en-GB" sz="2000" dirty="0"/>
              <a:t> para mudar o </a:t>
            </a:r>
            <a:r>
              <a:rPr lang="en-GB" sz="2000" dirty="0" err="1"/>
              <a:t>curso</a:t>
            </a:r>
            <a:r>
              <a:rPr lang="en-GB" sz="2000" dirty="0"/>
              <a:t> dos acontecimentos. </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funcionários</a:t>
            </a:r>
            <a:r>
              <a:rPr lang="en-GB" sz="2000" dirty="0"/>
              <a:t> dos </a:t>
            </a:r>
            <a:r>
              <a:rPr lang="en-GB" sz="2000" dirty="0" err="1"/>
              <a:t>serviços</a:t>
            </a:r>
            <a:r>
              <a:rPr lang="en-GB" sz="2000" dirty="0"/>
              <a:t> </a:t>
            </a:r>
            <a:r>
              <a:rPr lang="en-GB" sz="2000" dirty="0" err="1"/>
              <a:t>devem</a:t>
            </a:r>
            <a:r>
              <a:rPr lang="en-GB" sz="2000" dirty="0"/>
              <a:t> </a:t>
            </a:r>
            <a:r>
              <a:rPr lang="en-GB" sz="2000" dirty="0" err="1"/>
              <a:t>agir</a:t>
            </a:r>
            <a:r>
              <a:rPr lang="en-GB" sz="2000" dirty="0"/>
              <a:t> de forma a </a:t>
            </a:r>
            <a:r>
              <a:rPr lang="en-GB" sz="2000" dirty="0" err="1"/>
              <a:t>respeitar</a:t>
            </a:r>
            <a:r>
              <a:rPr lang="en-GB" sz="2000" dirty="0"/>
              <a:t> </a:t>
            </a:r>
            <a:r>
              <a:rPr lang="en-GB" sz="2000" dirty="0" err="1"/>
              <a:t>os</a:t>
            </a:r>
            <a:r>
              <a:rPr lang="en-GB" sz="2000" dirty="0"/>
              <a:t> </a:t>
            </a:r>
            <a:r>
              <a:rPr lang="en-GB" sz="2000" dirty="0" err="1"/>
              <a:t>direitos</a:t>
            </a:r>
            <a:r>
              <a:rPr lang="en-GB" sz="2000" dirty="0"/>
              <a:t> </a:t>
            </a:r>
            <a:r>
              <a:rPr lang="en-GB" sz="2000" dirty="0" err="1"/>
              <a:t>humanos</a:t>
            </a:r>
            <a:r>
              <a:rPr lang="en-GB" sz="2000" dirty="0"/>
              <a:t> e a </a:t>
            </a:r>
            <a:r>
              <a:rPr lang="en-GB" sz="2000" dirty="0" err="1"/>
              <a:t>dignidade</a:t>
            </a:r>
            <a:r>
              <a:rPr lang="en-GB" sz="2000" dirty="0"/>
              <a:t> das pessoas a </a:t>
            </a:r>
            <a:r>
              <a:rPr lang="en-GB" sz="2000" dirty="0" err="1"/>
              <a:t>quem</a:t>
            </a:r>
            <a:r>
              <a:rPr lang="en-GB" sz="2000" dirty="0"/>
              <a:t> </a:t>
            </a:r>
            <a:r>
              <a:rPr lang="en-GB" sz="2000" dirty="0" err="1"/>
              <a:t>prestam</a:t>
            </a:r>
            <a:r>
              <a:rPr lang="en-GB" sz="2000" dirty="0"/>
              <a:t> </a:t>
            </a:r>
            <a:r>
              <a:rPr lang="en-GB" sz="2000" dirty="0" err="1"/>
              <a:t>serviços</a:t>
            </a:r>
            <a:r>
              <a:rPr lang="en-GB" sz="2000" dirty="0"/>
              <a:t>, em </a:t>
            </a:r>
            <a:r>
              <a:rPr lang="en-GB" sz="2000" dirty="0" err="1"/>
              <a:t>todos</a:t>
            </a:r>
            <a:r>
              <a:rPr lang="en-GB" sz="2000" dirty="0"/>
              <a:t> </a:t>
            </a:r>
            <a:r>
              <a:rPr lang="en-GB" sz="2000" dirty="0" err="1"/>
              <a:t>os</a:t>
            </a:r>
            <a:r>
              <a:rPr lang="en-GB" sz="2000" dirty="0"/>
              <a:t> </a:t>
            </a:r>
            <a:r>
              <a:rPr lang="en-GB" sz="2000" dirty="0" err="1"/>
              <a:t>momentos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Situações</a:t>
            </a:r>
            <a:r>
              <a:rPr lang="en-GB" sz="2000" dirty="0"/>
              <a:t> </a:t>
            </a:r>
            <a:r>
              <a:rPr lang="en-GB" sz="2000" dirty="0" err="1"/>
              <a:t>conflituosas</a:t>
            </a:r>
            <a:r>
              <a:rPr lang="en-GB" sz="2000" dirty="0"/>
              <a:t> ou </a:t>
            </a:r>
            <a:r>
              <a:rPr lang="en-GB" sz="2000" dirty="0" err="1"/>
              <a:t>tensas</a:t>
            </a:r>
            <a:r>
              <a:rPr lang="en-GB" sz="2000" dirty="0"/>
              <a:t> </a:t>
            </a:r>
            <a:r>
              <a:rPr lang="en-GB" sz="2000" dirty="0" err="1"/>
              <a:t>podem</a:t>
            </a:r>
            <a:r>
              <a:rPr lang="en-GB" sz="2000" dirty="0"/>
              <a:t> </a:t>
            </a:r>
            <a:r>
              <a:rPr lang="en-GB" sz="2000" dirty="0" err="1"/>
              <a:t>muitas</a:t>
            </a:r>
            <a:r>
              <a:rPr lang="en-GB" sz="2000" dirty="0"/>
              <a:t> </a:t>
            </a:r>
            <a:r>
              <a:rPr lang="en-GB" sz="2000" dirty="0" err="1"/>
              <a:t>vezes</a:t>
            </a:r>
            <a:r>
              <a:rPr lang="en-GB" sz="2000" dirty="0"/>
              <a:t> ser </a:t>
            </a:r>
            <a:r>
              <a:rPr lang="en-GB" sz="2000" dirty="0" err="1"/>
              <a:t>evitadas</a:t>
            </a:r>
            <a:r>
              <a:rPr lang="en-GB" sz="2000" dirty="0"/>
              <a:t> </a:t>
            </a:r>
            <a:r>
              <a:rPr lang="en-GB" sz="2000" dirty="0" err="1"/>
              <a:t>respondendo</a:t>
            </a:r>
            <a:r>
              <a:rPr lang="en-GB" sz="2000" dirty="0"/>
              <a:t> </a:t>
            </a:r>
            <a:r>
              <a:rPr lang="en-GB" sz="2000" dirty="0" err="1"/>
              <a:t>às</a:t>
            </a:r>
            <a:r>
              <a:rPr lang="en-GB" sz="2000" dirty="0"/>
              <a:t> </a:t>
            </a:r>
            <a:r>
              <a:rPr lang="en-GB" sz="2000" dirty="0" err="1"/>
              <a:t>necessidades</a:t>
            </a:r>
            <a:r>
              <a:rPr lang="en-GB" sz="2000" dirty="0"/>
              <a:t> das pessoas.</a:t>
            </a:r>
            <a:endParaRPr sz="2000" dirty="0"/>
          </a:p>
          <a:p>
            <a:pPr marL="285750" lvl="0" indent="-285750" algn="just" rtl="0">
              <a:lnSpc>
                <a:spcPct val="100000"/>
              </a:lnSpc>
              <a:spcBef>
                <a:spcPts val="600"/>
              </a:spcBef>
              <a:spcAft>
                <a:spcPts val="0"/>
              </a:spcAft>
              <a:buSzPts val="2200"/>
              <a:buChar char="•"/>
            </a:pPr>
            <a:r>
              <a:rPr lang="en-GB" sz="2000" dirty="0"/>
              <a:t>Os </a:t>
            </a:r>
            <a:r>
              <a:rPr lang="en-GB" sz="2000" dirty="0" err="1"/>
              <a:t>profissionais</a:t>
            </a:r>
            <a:r>
              <a:rPr lang="en-GB" sz="2000" dirty="0"/>
              <a:t> </a:t>
            </a:r>
            <a:r>
              <a:rPr lang="en-GB" sz="2000" dirty="0" err="1"/>
              <a:t>precisam</a:t>
            </a:r>
            <a:r>
              <a:rPr lang="en-GB" sz="2000" dirty="0"/>
              <a:t> </a:t>
            </a:r>
            <a:r>
              <a:rPr lang="en-GB" sz="2000" dirty="0" err="1"/>
              <a:t>examinar</a:t>
            </a:r>
            <a:r>
              <a:rPr lang="en-GB" sz="2000" dirty="0"/>
              <a:t> se suas </a:t>
            </a:r>
            <a:r>
              <a:rPr lang="en-GB" sz="2000" dirty="0" err="1"/>
              <a:t>práticas</a:t>
            </a:r>
            <a:r>
              <a:rPr lang="en-GB" sz="2000" dirty="0"/>
              <a:t> </a:t>
            </a:r>
            <a:r>
              <a:rPr lang="en-GB" sz="2000" dirty="0" err="1"/>
              <a:t>contribuem</a:t>
            </a:r>
            <a:r>
              <a:rPr lang="en-GB" sz="2000" dirty="0"/>
              <a:t> para a </a:t>
            </a:r>
            <a:r>
              <a:rPr lang="en-GB" sz="2000" dirty="0" err="1"/>
              <a:t>coerção</a:t>
            </a:r>
            <a:r>
              <a:rPr lang="en-GB" sz="2000" dirty="0"/>
              <a:t> e a </a:t>
            </a:r>
            <a:r>
              <a:rPr lang="en-GB" sz="2000" dirty="0" err="1"/>
              <a:t>escalada</a:t>
            </a:r>
            <a:r>
              <a:rPr lang="en-GB" sz="2000" dirty="0"/>
              <a:t> da </a:t>
            </a:r>
            <a:r>
              <a:rPr lang="en-GB" sz="2000" dirty="0" err="1"/>
              <a:t>violência</a:t>
            </a:r>
            <a:r>
              <a:rPr lang="en-GB" sz="2000" dirty="0"/>
              <a:t>. </a:t>
            </a:r>
            <a:endParaRPr sz="2000" dirty="0"/>
          </a:p>
          <a:p>
            <a:pPr marL="285750" lvl="0" indent="-285750" algn="just" rtl="0">
              <a:lnSpc>
                <a:spcPct val="100000"/>
              </a:lnSpc>
              <a:spcBef>
                <a:spcPts val="600"/>
              </a:spcBef>
              <a:spcAft>
                <a:spcPts val="0"/>
              </a:spcAft>
              <a:buSzPts val="2200"/>
              <a:buChar char="•"/>
            </a:pPr>
            <a:r>
              <a:rPr lang="en-GB" sz="2000" dirty="0"/>
              <a:t>Cada </a:t>
            </a:r>
            <a:r>
              <a:rPr lang="en-GB" sz="2000" dirty="0" err="1"/>
              <a:t>falha</a:t>
            </a:r>
            <a:r>
              <a:rPr lang="en-GB" sz="2000" dirty="0"/>
              <a:t> </a:t>
            </a:r>
            <a:r>
              <a:rPr lang="en-GB" sz="2000" dirty="0" err="1"/>
              <a:t>deve</a:t>
            </a:r>
            <a:r>
              <a:rPr lang="en-GB" sz="2000" dirty="0"/>
              <a:t> ser </a:t>
            </a:r>
            <a:r>
              <a:rPr lang="en-GB" sz="2000" dirty="0" err="1"/>
              <a:t>considerada</a:t>
            </a:r>
            <a:r>
              <a:rPr lang="en-GB" sz="2000" dirty="0"/>
              <a:t> uma </a:t>
            </a:r>
            <a:r>
              <a:rPr lang="en-GB" sz="2000" dirty="0" err="1"/>
              <a:t>oportunidade</a:t>
            </a:r>
            <a:r>
              <a:rPr lang="en-GB" sz="2000" dirty="0"/>
              <a:t> para </a:t>
            </a:r>
            <a:r>
              <a:rPr lang="en-GB" sz="2000" dirty="0" err="1"/>
              <a:t>compreender</a:t>
            </a:r>
            <a:r>
              <a:rPr lang="en-GB" sz="2000" dirty="0"/>
              <a:t> o que </a:t>
            </a:r>
            <a:r>
              <a:rPr lang="en-GB" sz="2000" dirty="0" err="1"/>
              <a:t>correu</a:t>
            </a:r>
            <a:r>
              <a:rPr lang="en-GB" sz="2000" dirty="0"/>
              <a:t> mal e o que </a:t>
            </a:r>
            <a:r>
              <a:rPr lang="en-GB" sz="2000" dirty="0" err="1"/>
              <a:t>pode</a:t>
            </a:r>
            <a:r>
              <a:rPr lang="en-GB" sz="2000" dirty="0"/>
              <a:t> ser </a:t>
            </a:r>
            <a:r>
              <a:rPr lang="en-GB" sz="2000" dirty="0" err="1"/>
              <a:t>feito</a:t>
            </a:r>
            <a:r>
              <a:rPr lang="en-GB" sz="2000" dirty="0"/>
              <a:t> </a:t>
            </a:r>
            <a:r>
              <a:rPr lang="en-GB" sz="2000" dirty="0" err="1"/>
              <a:t>melhor</a:t>
            </a:r>
            <a:r>
              <a:rPr lang="en-GB" sz="2000" dirty="0"/>
              <a:t> da </a:t>
            </a:r>
            <a:r>
              <a:rPr lang="en-GB" sz="2000" dirty="0" err="1"/>
              <a:t>próxima</a:t>
            </a:r>
            <a:r>
              <a:rPr lang="en-GB" sz="2000" dirty="0"/>
              <a:t> </a:t>
            </a:r>
            <a:r>
              <a:rPr lang="en-GB" sz="2000" dirty="0" err="1"/>
              <a:t>vez</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659" name="Google Shape;659;p79"/>
          <p:cNvSpPr txBox="1">
            <a:spLocks noGrp="1"/>
          </p:cNvSpPr>
          <p:nvPr>
            <p:ph type="title"/>
          </p:nvPr>
        </p:nvSpPr>
        <p:spPr>
          <a:xfrm>
            <a:off x="417754" y="506412"/>
            <a:ext cx="1124084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Espectro</a:t>
            </a:r>
            <a:r>
              <a:rPr lang="en-GB" dirty="0"/>
              <a:t> de </a:t>
            </a:r>
            <a:r>
              <a:rPr lang="en-GB" dirty="0" err="1"/>
              <a:t>oportunidades</a:t>
            </a:r>
            <a:r>
              <a:rPr lang="en-GB" dirty="0"/>
              <a:t> </a:t>
            </a:r>
            <a:r>
              <a:rPr lang="en-GB" dirty="0" err="1"/>
              <a:t>perdidas</a:t>
            </a:r>
            <a:r>
              <a:rPr lang="en-GB" dirty="0"/>
              <a:t>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txBox="1">
            <a:spLocks noGrp="1"/>
          </p:cNvSpPr>
          <p:nvPr>
            <p:ph type="title"/>
          </p:nvPr>
        </p:nvSpPr>
        <p:spPr>
          <a:xfrm>
            <a:off x="507206" y="2313946"/>
            <a:ext cx="11543280" cy="432000"/>
          </a:xfrm>
          <a:prstGeom prst="rect">
            <a:avLst/>
          </a:prstGeom>
          <a:noFill/>
          <a:ln>
            <a:noFill/>
          </a:ln>
        </p:spPr>
        <p:txBody>
          <a:bodyPr spcFirstLastPara="1" wrap="square" lIns="91425" tIns="45700" rIns="91425" bIns="45700" anchor="t" anchorCtr="0">
            <a:noAutofit/>
          </a:bodyPr>
          <a:lstStyle/>
          <a:p>
            <a:pPr marL="0" lvl="0" indent="0" algn="ctr" rtl="0">
              <a:lnSpc>
                <a:spcPct val="82500"/>
              </a:lnSpc>
              <a:spcBef>
                <a:spcPts val="0"/>
              </a:spcBef>
              <a:spcAft>
                <a:spcPts val="0"/>
              </a:spcAft>
              <a:buClr>
                <a:schemeClr val="accent1"/>
              </a:buClr>
              <a:buSzPts val="4000"/>
              <a:buFont typeface="Century Gothic"/>
              <a:buNone/>
            </a:pPr>
            <a:r>
              <a:rPr lang="en-GB" dirty="0"/>
              <a:t>Tema 1: O que </a:t>
            </a:r>
            <a:r>
              <a:rPr lang="en-GB" dirty="0" err="1"/>
              <a:t>é</a:t>
            </a:r>
            <a:r>
              <a:rPr lang="en-GB" dirty="0"/>
              <a:t> </a:t>
            </a:r>
            <a:r>
              <a:rPr lang="en-GB" i="1" dirty="0"/>
              <a:t>recovery (</a:t>
            </a:r>
            <a:r>
              <a:rPr lang="en-GB" i="1" dirty="0" err="1"/>
              <a:t>recuperação</a:t>
            </a:r>
            <a:r>
              <a:rPr lang="en-GB" i="1" dirty="0"/>
              <a:t>)</a:t>
            </a:r>
            <a:r>
              <a:rPr lang="en-GB" dirty="0"/>
              <a:t>?</a:t>
            </a:r>
            <a:endParaRP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80"/>
          <p:cNvSpPr txBox="1">
            <a:spLocks noGrp="1"/>
          </p:cNvSpPr>
          <p:nvPr>
            <p:ph type="title"/>
          </p:nvPr>
        </p:nvSpPr>
        <p:spPr>
          <a:xfrm>
            <a:off x="507206" y="2313946"/>
            <a:ext cx="11216708" cy="432000"/>
          </a:xfrm>
          <a:prstGeom prst="rect">
            <a:avLst/>
          </a:prstGeom>
          <a:noFill/>
          <a:ln>
            <a:noFill/>
          </a:ln>
        </p:spPr>
        <p:txBody>
          <a:bodyPr spcFirstLastPara="1" wrap="square" lIns="91425" tIns="45700" rIns="91425" bIns="45700" anchor="t" anchorCtr="0">
            <a:noAutofit/>
          </a:bodyPr>
          <a:lstStyle/>
          <a:p>
            <a:pPr algn="ctr">
              <a:lnSpc>
                <a:spcPct val="100000"/>
              </a:lnSpc>
              <a:buSzPct val="100000"/>
            </a:pPr>
            <a:r>
              <a:rPr lang="en-GB" dirty="0"/>
              <a:t>Tema 5: </a:t>
            </a:r>
            <a:r>
              <a:rPr lang="en-GB" dirty="0" err="1"/>
              <a:t>Identificando</a:t>
            </a:r>
            <a:r>
              <a:rPr lang="en-GB" dirty="0"/>
              <a:t> </a:t>
            </a:r>
            <a:r>
              <a:rPr lang="en-GB" dirty="0" err="1"/>
              <a:t>situações</a:t>
            </a:r>
            <a:r>
              <a:rPr lang="en-GB" dirty="0"/>
              <a:t> </a:t>
            </a:r>
            <a:r>
              <a:rPr lang="en-GB" dirty="0" err="1"/>
              <a:t>tensas</a:t>
            </a:r>
            <a:r>
              <a:rPr lang="en-GB" dirty="0"/>
              <a:t> e </a:t>
            </a:r>
            <a:r>
              <a:rPr lang="en-GB" dirty="0" err="1"/>
              <a:t>elementos</a:t>
            </a:r>
            <a:r>
              <a:rPr lang="en-GB" dirty="0"/>
              <a:t> de </a:t>
            </a:r>
            <a:r>
              <a:rPr lang="en-GB" dirty="0" err="1"/>
              <a:t>uma</a:t>
            </a:r>
            <a:r>
              <a:rPr lang="en-GB" dirty="0"/>
              <a:t> </a:t>
            </a:r>
            <a:r>
              <a:rPr lang="en-GB" dirty="0" err="1"/>
              <a:t>resposta</a:t>
            </a:r>
            <a:r>
              <a:rPr lang="en-GB" dirty="0"/>
              <a:t> </a:t>
            </a:r>
            <a:r>
              <a:rPr lang="en-GB" dirty="0" err="1"/>
              <a:t>bem-sucedida</a:t>
            </a:r>
            <a:br>
              <a:rPr lang="en-GB" dirty="0"/>
            </a:br>
            <a:endParaRP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81"/>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500"/>
              <a:buNone/>
            </a:pPr>
            <a:endParaRPr sz="2500" b="1" i="1"/>
          </a:p>
          <a:p>
            <a:pPr marL="0" lvl="0" indent="0" algn="ctr" rtl="0">
              <a:lnSpc>
                <a:spcPct val="100000"/>
              </a:lnSpc>
              <a:spcBef>
                <a:spcPts val="1200"/>
              </a:spcBef>
              <a:spcAft>
                <a:spcPts val="0"/>
              </a:spcAft>
              <a:buSzPts val="2500"/>
              <a:buNone/>
            </a:pPr>
            <a:r>
              <a:rPr lang="en-GB" sz="2500" b="1" i="1"/>
              <a:t>A sua opinião sobre o isolamento e a contenção mudou? Se sim, como?</a:t>
            </a:r>
            <a:endParaRPr/>
          </a:p>
          <a:p>
            <a:pPr marL="0" lvl="0" indent="0" algn="ctr" rtl="0">
              <a:lnSpc>
                <a:spcPct val="100000"/>
              </a:lnSpc>
              <a:spcBef>
                <a:spcPts val="1200"/>
              </a:spcBef>
              <a:spcAft>
                <a:spcPts val="0"/>
              </a:spcAft>
              <a:buSzPts val="2500"/>
              <a:buNone/>
            </a:pPr>
            <a:endParaRPr sz="2500" b="1" i="1"/>
          </a:p>
          <a:p>
            <a:pPr marL="0" lvl="0" indent="0" algn="ctr" rtl="0">
              <a:lnSpc>
                <a:spcPct val="100000"/>
              </a:lnSpc>
              <a:spcBef>
                <a:spcPts val="1200"/>
              </a:spcBef>
              <a:spcAft>
                <a:spcPts val="0"/>
              </a:spcAft>
              <a:buSzPts val="2500"/>
              <a:buNone/>
            </a:pPr>
            <a:r>
              <a:rPr lang="en-GB" sz="2500" b="1" i="1"/>
              <a:t>Como podemos impedir que as pessoas recorram ao isolamento e à contenção?</a:t>
            </a:r>
            <a:endParaRPr sz="2500" b="1" i="1"/>
          </a:p>
          <a:p>
            <a:pPr marL="285750" lvl="0" indent="-146050" algn="l" rtl="0">
              <a:lnSpc>
                <a:spcPct val="100000"/>
              </a:lnSpc>
              <a:spcBef>
                <a:spcPts val="1200"/>
              </a:spcBef>
              <a:spcAft>
                <a:spcPts val="0"/>
              </a:spcAft>
              <a:buSzPts val="2200"/>
              <a:buNone/>
            </a:pPr>
            <a:endParaRPr/>
          </a:p>
        </p:txBody>
      </p:sp>
      <p:sp>
        <p:nvSpPr>
          <p:cNvPr id="672" name="Google Shape;672;p81"/>
          <p:cNvSpPr txBox="1">
            <a:spLocks noGrp="1"/>
          </p:cNvSpPr>
          <p:nvPr>
            <p:ph type="title"/>
          </p:nvPr>
        </p:nvSpPr>
        <p:spPr>
          <a:xfrm>
            <a:off x="417755" y="506412"/>
            <a:ext cx="11453116"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Reflexão</a:t>
            </a:r>
            <a:r>
              <a:rPr lang="en-GB" dirty="0"/>
              <a:t> </a:t>
            </a:r>
            <a:r>
              <a:rPr lang="en-GB" dirty="0" err="1"/>
              <a:t>sobre</a:t>
            </a:r>
            <a:r>
              <a:rPr lang="en-GB" dirty="0"/>
              <a:t> </a:t>
            </a:r>
            <a:r>
              <a:rPr lang="en-GB" dirty="0" err="1"/>
              <a:t>os</a:t>
            </a:r>
            <a:r>
              <a:rPr lang="en-GB" dirty="0"/>
              <a:t> </a:t>
            </a:r>
            <a:r>
              <a:rPr lang="en-GB" dirty="0" err="1"/>
              <a:t>temas</a:t>
            </a:r>
            <a:r>
              <a:rPr lang="en-GB" dirty="0"/>
              <a:t> </a:t>
            </a:r>
            <a:r>
              <a:rPr lang="en-GB" dirty="0" err="1"/>
              <a:t>anteriores</a:t>
            </a:r>
            <a:r>
              <a:rPr lang="en-GB" dirty="0"/>
              <a:t> - 1</a:t>
            </a:r>
            <a:endParaRPr dirty="0"/>
          </a:p>
        </p:txBody>
      </p:sp>
      <p:sp>
        <p:nvSpPr>
          <p:cNvPr id="673" name="Google Shape;673;p81"/>
          <p:cNvSpPr/>
          <p:nvPr/>
        </p:nvSpPr>
        <p:spPr>
          <a:xfrm>
            <a:off x="0" y="0"/>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82"/>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indent="-285750"/>
            <a:r>
              <a:rPr lang="en-GB" sz="2000" dirty="0"/>
              <a:t>“</a:t>
            </a:r>
            <a:r>
              <a:rPr lang="en-GB" sz="2000" dirty="0" err="1"/>
              <a:t>Acorrentado</a:t>
            </a:r>
            <a:r>
              <a:rPr lang="en-GB" sz="2000" dirty="0"/>
              <a:t> e </a:t>
            </a:r>
            <a:r>
              <a:rPr lang="en-GB" sz="2000" dirty="0" err="1"/>
              <a:t>trancado</a:t>
            </a:r>
            <a:r>
              <a:rPr lang="en-GB" sz="2000" dirty="0"/>
              <a:t> </a:t>
            </a:r>
            <a:r>
              <a:rPr lang="en-GB" sz="2000" dirty="0" err="1"/>
              <a:t>na</a:t>
            </a:r>
            <a:r>
              <a:rPr lang="en-GB" sz="2000" dirty="0"/>
              <a:t> </a:t>
            </a:r>
            <a:r>
              <a:rPr lang="en-GB" sz="2000" dirty="0" err="1"/>
              <a:t>Somalilândia</a:t>
            </a:r>
            <a:r>
              <a:rPr lang="en-GB" sz="2000" dirty="0"/>
              <a:t>”: </a:t>
            </a:r>
            <a:r>
              <a:rPr lang="en-GB" sz="2000" u="sng" dirty="0">
                <a:solidFill>
                  <a:schemeClr val="hlink"/>
                </a:solidFill>
                <a:hlinkClick r:id="rId3"/>
              </a:rPr>
              <a:t>https://youtu.be/</a:t>
            </a:r>
            <a:r>
              <a:rPr lang="en-GB" sz="2000" dirty="0"/>
              <a:t>mbjxRgRFb88 </a:t>
            </a:r>
            <a:endParaRPr sz="2000" dirty="0"/>
          </a:p>
        </p:txBody>
      </p:sp>
      <p:sp>
        <p:nvSpPr>
          <p:cNvPr id="680" name="Google Shape;680;p82"/>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Reflexão</a:t>
            </a:r>
            <a:r>
              <a:rPr lang="en-GB" dirty="0"/>
              <a:t> </a:t>
            </a:r>
            <a:r>
              <a:rPr lang="en-GB" dirty="0" err="1"/>
              <a:t>sobre</a:t>
            </a:r>
            <a:r>
              <a:rPr lang="en-GB" dirty="0"/>
              <a:t> </a:t>
            </a:r>
            <a:r>
              <a:rPr lang="en-GB" dirty="0" err="1"/>
              <a:t>os</a:t>
            </a:r>
            <a:r>
              <a:rPr lang="en-GB" dirty="0"/>
              <a:t> </a:t>
            </a:r>
            <a:r>
              <a:rPr lang="en-GB" dirty="0" err="1"/>
              <a:t>Temas</a:t>
            </a:r>
            <a:r>
              <a:rPr lang="en-GB" dirty="0"/>
              <a:t> </a:t>
            </a:r>
            <a:r>
              <a:rPr lang="en-GB" dirty="0" err="1"/>
              <a:t>anteriores</a:t>
            </a:r>
            <a:r>
              <a:rPr lang="en-GB" dirty="0"/>
              <a:t> - 2</a:t>
            </a:r>
            <a:endParaRP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83"/>
          <p:cNvSpPr txBox="1">
            <a:spLocks noGrp="1"/>
          </p:cNvSpPr>
          <p:nvPr>
            <p:ph type="body" idx="1"/>
          </p:nvPr>
        </p:nvSpPr>
        <p:spPr>
          <a:xfrm>
            <a:off x="508800" y="1915587"/>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Introdução</a:t>
            </a:r>
            <a:r>
              <a:rPr lang="en-GB" dirty="0"/>
              <a:t> de </a:t>
            </a:r>
            <a:r>
              <a:rPr lang="en-GB" dirty="0" err="1"/>
              <a:t>estratégias</a:t>
            </a:r>
            <a:r>
              <a:rPr lang="en-GB" dirty="0"/>
              <a:t> para </a:t>
            </a:r>
            <a:r>
              <a:rPr lang="en-GB" dirty="0" err="1"/>
              <a:t>prevenir</a:t>
            </a:r>
            <a:r>
              <a:rPr lang="en-GB" dirty="0"/>
              <a:t> e </a:t>
            </a:r>
            <a:r>
              <a:rPr lang="en-GB" dirty="0" err="1"/>
              <a:t>evitar</a:t>
            </a:r>
            <a:r>
              <a:rPr lang="en-GB" dirty="0"/>
              <a:t> </a:t>
            </a:r>
            <a:r>
              <a:rPr lang="en-GB" dirty="0" err="1"/>
              <a:t>isolamento</a:t>
            </a:r>
            <a:r>
              <a:rPr lang="en-GB" dirty="0"/>
              <a:t> e </a:t>
            </a:r>
            <a:r>
              <a:rPr lang="en-GB" dirty="0" err="1"/>
              <a:t>contenções</a:t>
            </a:r>
            <a:endParaRPr dirty="0"/>
          </a:p>
        </p:txBody>
      </p:sp>
      <p:sp>
        <p:nvSpPr>
          <p:cNvPr id="687" name="Google Shape;687;p83"/>
          <p:cNvSpPr txBox="1">
            <a:spLocks noGrp="1"/>
          </p:cNvSpPr>
          <p:nvPr>
            <p:ph type="body" idx="2"/>
          </p:nvPr>
        </p:nvSpPr>
        <p:spPr>
          <a:xfrm>
            <a:off x="752124" y="2585830"/>
            <a:ext cx="11174412" cy="3374099"/>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Existem</a:t>
            </a:r>
            <a:r>
              <a:rPr lang="en-GB" sz="2000" dirty="0"/>
              <a:t> </a:t>
            </a:r>
            <a:r>
              <a:rPr lang="en-GB" sz="2000" dirty="0" err="1"/>
              <a:t>algumas</a:t>
            </a:r>
            <a:r>
              <a:rPr lang="en-GB" sz="2000" dirty="0"/>
              <a:t> </a:t>
            </a:r>
            <a:r>
              <a:rPr lang="en-GB" sz="2000" dirty="0" err="1"/>
              <a:t>estratégias</a:t>
            </a:r>
            <a:r>
              <a:rPr lang="en-GB" sz="2000" dirty="0"/>
              <a:t> </a:t>
            </a:r>
            <a:r>
              <a:rPr lang="en-GB" sz="2000" dirty="0" err="1"/>
              <a:t>fundamentais</a:t>
            </a:r>
            <a:r>
              <a:rPr lang="en-GB" sz="2000" dirty="0"/>
              <a:t> para responder </a:t>
            </a:r>
            <a:r>
              <a:rPr lang="en-GB" sz="2000" dirty="0" err="1"/>
              <a:t>eficazmente</a:t>
            </a:r>
            <a:r>
              <a:rPr lang="en-GB" sz="2000" dirty="0"/>
              <a:t> a </a:t>
            </a:r>
            <a:r>
              <a:rPr lang="en-GB" sz="2000" dirty="0" err="1"/>
              <a:t>situações</a:t>
            </a:r>
            <a:r>
              <a:rPr lang="en-GB" sz="2000" dirty="0"/>
              <a:t> </a:t>
            </a:r>
            <a:r>
              <a:rPr lang="en-GB" sz="2000" dirty="0" err="1"/>
              <a:t>tensas</a:t>
            </a:r>
            <a:r>
              <a:rPr lang="en-GB" sz="2000" dirty="0"/>
              <a:t> ou </a:t>
            </a:r>
            <a:r>
              <a:rPr lang="en-GB" sz="2000" dirty="0" err="1"/>
              <a:t>conflituosas</a:t>
            </a:r>
            <a:r>
              <a:rPr lang="en-GB" sz="2000" dirty="0"/>
              <a:t>. Entre </a:t>
            </a:r>
            <a:r>
              <a:rPr lang="en-GB" sz="2000" dirty="0" err="1"/>
              <a:t>elas</a:t>
            </a:r>
            <a:r>
              <a:rPr lang="en-GB" sz="2000" dirty="0"/>
              <a:t> </a:t>
            </a:r>
            <a:r>
              <a:rPr lang="en-GB" sz="2000" dirty="0" err="1"/>
              <a:t>incluem</a:t>
            </a:r>
            <a:r>
              <a:rPr lang="en-GB" sz="2000" dirty="0"/>
              <a:t>-se: </a:t>
            </a:r>
            <a:endParaRPr sz="2000" dirty="0"/>
          </a:p>
          <a:p>
            <a:pPr marL="631825" lvl="2" indent="-285750" algn="just" rtl="0">
              <a:lnSpc>
                <a:spcPct val="100000"/>
              </a:lnSpc>
              <a:spcBef>
                <a:spcPts val="600"/>
              </a:spcBef>
              <a:spcAft>
                <a:spcPts val="0"/>
              </a:spcAft>
              <a:buSzPts val="2200"/>
              <a:buChar char="•"/>
            </a:pPr>
            <a:r>
              <a:rPr lang="en-GB" dirty="0" err="1"/>
              <a:t>planos</a:t>
            </a:r>
            <a:r>
              <a:rPr lang="en-GB" dirty="0"/>
              <a:t> </a:t>
            </a:r>
            <a:r>
              <a:rPr lang="en-GB" dirty="0" err="1"/>
              <a:t>individualizados</a:t>
            </a:r>
            <a:r>
              <a:rPr lang="en-GB" dirty="0"/>
              <a:t> para </a:t>
            </a:r>
            <a:r>
              <a:rPr lang="en-GB" dirty="0" err="1"/>
              <a:t>explorar</a:t>
            </a:r>
            <a:r>
              <a:rPr lang="en-GB" dirty="0"/>
              <a:t> </a:t>
            </a:r>
            <a:r>
              <a:rPr lang="en-GB" dirty="0" err="1"/>
              <a:t>sensibilidades</a:t>
            </a:r>
            <a:r>
              <a:rPr lang="en-GB" dirty="0"/>
              <a:t> e </a:t>
            </a:r>
            <a:r>
              <a:rPr lang="en-GB" dirty="0" err="1"/>
              <a:t>sinais</a:t>
            </a:r>
            <a:r>
              <a:rPr lang="en-GB" dirty="0"/>
              <a:t> de </a:t>
            </a:r>
            <a:r>
              <a:rPr lang="en-GB" dirty="0" err="1"/>
              <a:t>angústia</a:t>
            </a:r>
            <a:r>
              <a:rPr lang="en-GB" dirty="0"/>
              <a:t>;</a:t>
            </a:r>
            <a:endParaRPr dirty="0"/>
          </a:p>
          <a:p>
            <a:pPr marL="631825" lvl="2" indent="-285750" algn="just" rtl="0">
              <a:lnSpc>
                <a:spcPct val="100000"/>
              </a:lnSpc>
              <a:spcBef>
                <a:spcPts val="600"/>
              </a:spcBef>
              <a:spcAft>
                <a:spcPts val="0"/>
              </a:spcAft>
              <a:buSzPts val="2200"/>
              <a:buChar char="•"/>
            </a:pPr>
            <a:r>
              <a:rPr lang="en-GB" dirty="0" err="1"/>
              <a:t>desescalada</a:t>
            </a:r>
            <a:r>
              <a:rPr lang="en-GB" dirty="0"/>
              <a:t>;</a:t>
            </a:r>
            <a:endParaRPr dirty="0"/>
          </a:p>
          <a:p>
            <a:pPr marL="631825" lvl="2" indent="-285750" algn="just" rtl="0">
              <a:lnSpc>
                <a:spcPct val="100000"/>
              </a:lnSpc>
              <a:spcBef>
                <a:spcPts val="600"/>
              </a:spcBef>
              <a:spcAft>
                <a:spcPts val="0"/>
              </a:spcAft>
              <a:buSzPts val="2200"/>
              <a:buChar char="•"/>
            </a:pPr>
            <a:r>
              <a:rPr lang="en-GB" dirty="0" err="1"/>
              <a:t>criação</a:t>
            </a:r>
            <a:r>
              <a:rPr lang="en-GB" dirty="0"/>
              <a:t> de uma </a:t>
            </a:r>
            <a:r>
              <a:rPr lang="en-GB" dirty="0" err="1"/>
              <a:t>cultura</a:t>
            </a:r>
            <a:r>
              <a:rPr lang="en-GB" dirty="0"/>
              <a:t> de “</a:t>
            </a:r>
            <a:r>
              <a:rPr lang="en-GB" dirty="0" err="1"/>
              <a:t>dizer</a:t>
            </a:r>
            <a:r>
              <a:rPr lang="en-GB" dirty="0"/>
              <a:t> sim” e “é </a:t>
            </a:r>
            <a:r>
              <a:rPr lang="en-GB" dirty="0" err="1"/>
              <a:t>possível</a:t>
            </a:r>
            <a:r>
              <a:rPr lang="en-GB" dirty="0"/>
              <a:t>”;</a:t>
            </a:r>
            <a:endParaRPr dirty="0"/>
          </a:p>
          <a:p>
            <a:pPr marL="631825" lvl="2" indent="-285750" algn="just" rtl="0">
              <a:lnSpc>
                <a:spcPct val="100000"/>
              </a:lnSpc>
              <a:spcBef>
                <a:spcPts val="600"/>
              </a:spcBef>
              <a:spcAft>
                <a:spcPts val="0"/>
              </a:spcAft>
              <a:buSzPts val="2200"/>
              <a:buChar char="•"/>
            </a:pPr>
            <a:r>
              <a:rPr lang="en-GB" dirty="0"/>
              <a:t>salas de </a:t>
            </a:r>
            <a:r>
              <a:rPr lang="en-GB" dirty="0" err="1"/>
              <a:t>conforto</a:t>
            </a:r>
            <a:r>
              <a:rPr lang="en-GB" dirty="0"/>
              <a:t>;</a:t>
            </a:r>
            <a:endParaRPr dirty="0"/>
          </a:p>
          <a:p>
            <a:pPr marL="631825" lvl="2" indent="-285750" algn="just" rtl="0">
              <a:lnSpc>
                <a:spcPct val="100000"/>
              </a:lnSpc>
              <a:spcBef>
                <a:spcPts val="600"/>
              </a:spcBef>
              <a:spcAft>
                <a:spcPts val="0"/>
              </a:spcAft>
              <a:buSzPts val="2200"/>
              <a:buChar char="•"/>
            </a:pPr>
            <a:r>
              <a:rPr lang="en-GB" dirty="0"/>
              <a:t>equipes de </a:t>
            </a:r>
            <a:r>
              <a:rPr lang="en-GB" dirty="0" err="1"/>
              <a:t>resposta</a:t>
            </a:r>
            <a:r>
              <a:rPr lang="en-GB" dirty="0"/>
              <a:t>.</a:t>
            </a:r>
            <a:endParaRPr dirty="0"/>
          </a:p>
          <a:p>
            <a:pPr marL="631825" lvl="2" indent="-158750" algn="l" rtl="0">
              <a:lnSpc>
                <a:spcPct val="100000"/>
              </a:lnSpc>
              <a:spcBef>
                <a:spcPts val="1200"/>
              </a:spcBef>
              <a:spcAft>
                <a:spcPts val="0"/>
              </a:spcAft>
              <a:buSzPts val="2000"/>
              <a:buNone/>
            </a:pPr>
            <a:endParaRPr dirty="0"/>
          </a:p>
          <a:p>
            <a:pPr marL="631825" lvl="2" indent="-158750" algn="l" rtl="0">
              <a:lnSpc>
                <a:spcPct val="100000"/>
              </a:lnSpc>
              <a:spcBef>
                <a:spcPts val="1200"/>
              </a:spcBef>
              <a:spcAft>
                <a:spcPts val="0"/>
              </a:spcAft>
              <a:buSzPts val="2000"/>
              <a:buNone/>
            </a:pPr>
            <a:endParaRPr dirty="0"/>
          </a:p>
          <a:p>
            <a:pPr marL="285750" lvl="0" indent="-146050" algn="l" rtl="0">
              <a:lnSpc>
                <a:spcPct val="100000"/>
              </a:lnSpc>
              <a:spcBef>
                <a:spcPts val="1200"/>
              </a:spcBef>
              <a:spcAft>
                <a:spcPts val="0"/>
              </a:spcAft>
              <a:buSzPts val="2200"/>
              <a:buNone/>
            </a:pPr>
            <a:endParaRPr dirty="0"/>
          </a:p>
        </p:txBody>
      </p:sp>
      <p:sp>
        <p:nvSpPr>
          <p:cNvPr id="688" name="Google Shape;688;p83"/>
          <p:cNvSpPr txBox="1">
            <a:spLocks noGrp="1"/>
          </p:cNvSpPr>
          <p:nvPr>
            <p:ph type="title"/>
          </p:nvPr>
        </p:nvSpPr>
        <p:spPr>
          <a:xfrm>
            <a:off x="417755" y="506412"/>
            <a:ext cx="111744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Identificando</a:t>
            </a:r>
            <a:r>
              <a:rPr lang="en-GB" dirty="0"/>
              <a:t> </a:t>
            </a:r>
            <a:r>
              <a:rPr lang="en-GB" dirty="0" err="1"/>
              <a:t>situações</a:t>
            </a:r>
            <a:r>
              <a:rPr lang="en-GB" dirty="0"/>
              <a:t> </a:t>
            </a:r>
            <a:r>
              <a:rPr lang="en-GB" dirty="0" err="1"/>
              <a:t>tensas</a:t>
            </a:r>
            <a:r>
              <a:rPr lang="en-GB" dirty="0"/>
              <a:t> e </a:t>
            </a:r>
            <a:r>
              <a:rPr lang="en-GB" dirty="0" err="1"/>
              <a:t>elementos</a:t>
            </a:r>
            <a:r>
              <a:rPr lang="en-GB" dirty="0"/>
              <a:t> de </a:t>
            </a:r>
            <a:r>
              <a:rPr lang="en-GB" dirty="0" err="1"/>
              <a:t>uma</a:t>
            </a:r>
            <a:r>
              <a:rPr lang="en-GB" dirty="0"/>
              <a:t> </a:t>
            </a:r>
            <a:r>
              <a:rPr lang="en-GB" dirty="0" err="1"/>
              <a:t>resposta</a:t>
            </a:r>
            <a:r>
              <a:rPr lang="en-GB" dirty="0"/>
              <a:t> </a:t>
            </a:r>
            <a:r>
              <a:rPr lang="en-GB" dirty="0" err="1"/>
              <a:t>bem-sucedida</a:t>
            </a:r>
            <a:r>
              <a:rPr lang="en-GB" dirty="0"/>
              <a:t>- 1</a:t>
            </a:r>
            <a:endParaRP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84"/>
          <p:cNvSpPr txBox="1">
            <a:spLocks noGrp="1"/>
          </p:cNvSpPr>
          <p:nvPr>
            <p:ph type="body" idx="1"/>
          </p:nvPr>
        </p:nvSpPr>
        <p:spPr>
          <a:xfrm>
            <a:off x="507195" y="1901243"/>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Reconhecer</a:t>
            </a:r>
            <a:r>
              <a:rPr lang="en-GB" dirty="0"/>
              <a:t> e responder a </a:t>
            </a:r>
            <a:r>
              <a:rPr lang="en-GB" dirty="0" err="1"/>
              <a:t>sensibilidades</a:t>
            </a:r>
            <a:r>
              <a:rPr lang="en-GB" dirty="0"/>
              <a:t> e </a:t>
            </a:r>
            <a:r>
              <a:rPr lang="en-GB" dirty="0" err="1"/>
              <a:t>sinais</a:t>
            </a:r>
            <a:r>
              <a:rPr lang="en-GB" dirty="0"/>
              <a:t> de </a:t>
            </a:r>
            <a:r>
              <a:rPr lang="en-GB" dirty="0" err="1"/>
              <a:t>angústia</a:t>
            </a:r>
            <a:endParaRPr dirty="0"/>
          </a:p>
        </p:txBody>
      </p:sp>
      <p:sp>
        <p:nvSpPr>
          <p:cNvPr id="695" name="Google Shape;695;p84"/>
          <p:cNvSpPr txBox="1">
            <a:spLocks noGrp="1"/>
          </p:cNvSpPr>
          <p:nvPr>
            <p:ph type="body" idx="2"/>
          </p:nvPr>
        </p:nvSpPr>
        <p:spPr>
          <a:xfrm>
            <a:off x="507183" y="2661319"/>
            <a:ext cx="11174412" cy="2482178"/>
          </a:xfrm>
          <a:prstGeom prst="rect">
            <a:avLst/>
          </a:prstGeom>
          <a:noFill/>
          <a:ln>
            <a:noFill/>
          </a:ln>
        </p:spPr>
        <p:txBody>
          <a:bodyPr spcFirstLastPara="1" wrap="square" lIns="91425" tIns="45700" rIns="91425" bIns="45700" anchor="t" anchorCtr="0">
            <a:noAutofit/>
          </a:bodyPr>
          <a:lstStyle/>
          <a:p>
            <a:pPr marL="444500" lvl="1" indent="-285750" algn="just" rtl="0">
              <a:lnSpc>
                <a:spcPct val="100000"/>
              </a:lnSpc>
              <a:spcBef>
                <a:spcPts val="600"/>
              </a:spcBef>
              <a:spcAft>
                <a:spcPts val="0"/>
              </a:spcAft>
              <a:buSzPts val="2000"/>
              <a:buChar char="•"/>
            </a:pPr>
            <a:r>
              <a:rPr lang="en-GB" dirty="0"/>
              <a:t>Os </a:t>
            </a:r>
            <a:r>
              <a:rPr lang="en-GB" dirty="0" err="1"/>
              <a:t>funcionários</a:t>
            </a:r>
            <a:r>
              <a:rPr lang="en-GB" dirty="0"/>
              <a:t> de </a:t>
            </a:r>
            <a:r>
              <a:rPr lang="en-GB" dirty="0" err="1"/>
              <a:t>serviços</a:t>
            </a:r>
            <a:r>
              <a:rPr lang="en-GB" dirty="0"/>
              <a:t> </a:t>
            </a:r>
            <a:r>
              <a:rPr lang="en-GB" dirty="0" err="1"/>
              <a:t>costumam</a:t>
            </a:r>
            <a:r>
              <a:rPr lang="en-GB" dirty="0"/>
              <a:t> </a:t>
            </a:r>
            <a:r>
              <a:rPr lang="en-GB" dirty="0" err="1"/>
              <a:t>recorrer</a:t>
            </a:r>
            <a:r>
              <a:rPr lang="en-GB" dirty="0"/>
              <a:t> ao </a:t>
            </a:r>
            <a:r>
              <a:rPr lang="en-GB" dirty="0" err="1"/>
              <a:t>isolamento</a:t>
            </a:r>
            <a:r>
              <a:rPr lang="en-GB" dirty="0"/>
              <a:t> e à </a:t>
            </a:r>
            <a:r>
              <a:rPr lang="en-GB" dirty="0" err="1"/>
              <a:t>contenção</a:t>
            </a:r>
            <a:r>
              <a:rPr lang="en-GB" dirty="0"/>
              <a:t> em </a:t>
            </a:r>
            <a:r>
              <a:rPr lang="en-GB" dirty="0" err="1"/>
              <a:t>situações</a:t>
            </a:r>
            <a:r>
              <a:rPr lang="en-GB" dirty="0"/>
              <a:t> </a:t>
            </a:r>
            <a:r>
              <a:rPr lang="en-GB" dirty="0" err="1"/>
              <a:t>conflituosas</a:t>
            </a:r>
            <a:r>
              <a:rPr lang="en-GB" dirty="0"/>
              <a:t>.  </a:t>
            </a:r>
            <a:endParaRPr dirty="0"/>
          </a:p>
          <a:p>
            <a:pPr marL="444500" lvl="1" indent="-285750" algn="just" rtl="0">
              <a:lnSpc>
                <a:spcPct val="100000"/>
              </a:lnSpc>
              <a:spcBef>
                <a:spcPts val="600"/>
              </a:spcBef>
              <a:spcAft>
                <a:spcPts val="0"/>
              </a:spcAft>
              <a:buSzPts val="2000"/>
              <a:buChar char="•"/>
            </a:pPr>
            <a:r>
              <a:rPr lang="en-GB" dirty="0" err="1"/>
              <a:t>Situações</a:t>
            </a:r>
            <a:r>
              <a:rPr lang="en-GB" dirty="0"/>
              <a:t> </a:t>
            </a:r>
            <a:r>
              <a:rPr lang="en-GB" dirty="0" err="1"/>
              <a:t>tensas</a:t>
            </a:r>
            <a:r>
              <a:rPr lang="en-GB" dirty="0"/>
              <a:t> e </a:t>
            </a:r>
            <a:r>
              <a:rPr lang="en-GB" dirty="0" err="1"/>
              <a:t>conflituosas</a:t>
            </a:r>
            <a:r>
              <a:rPr lang="en-GB" dirty="0"/>
              <a:t> </a:t>
            </a:r>
            <a:r>
              <a:rPr lang="en-GB" dirty="0" err="1"/>
              <a:t>resultam</a:t>
            </a:r>
            <a:r>
              <a:rPr lang="en-GB" dirty="0"/>
              <a:t> de </a:t>
            </a:r>
            <a:r>
              <a:rPr lang="en-GB" dirty="0" err="1"/>
              <a:t>muitas</a:t>
            </a:r>
            <a:r>
              <a:rPr lang="en-GB" dirty="0"/>
              <a:t> </a:t>
            </a:r>
            <a:r>
              <a:rPr lang="en-GB" dirty="0" err="1"/>
              <a:t>causas</a:t>
            </a:r>
            <a:r>
              <a:rPr lang="en-GB" dirty="0"/>
              <a:t>, </a:t>
            </a:r>
            <a:r>
              <a:rPr lang="en-GB" dirty="0" err="1"/>
              <a:t>incluindo</a:t>
            </a:r>
            <a:r>
              <a:rPr lang="en-GB" dirty="0"/>
              <a:t> </a:t>
            </a:r>
            <a:r>
              <a:rPr lang="en-GB" dirty="0" err="1"/>
              <a:t>falhas</a:t>
            </a:r>
            <a:r>
              <a:rPr lang="en-GB" dirty="0"/>
              <a:t> de </a:t>
            </a:r>
            <a:r>
              <a:rPr lang="en-GB" dirty="0" err="1"/>
              <a:t>comunicação</a:t>
            </a:r>
            <a:r>
              <a:rPr lang="en-GB" dirty="0"/>
              <a:t>, mal-</a:t>
            </a:r>
            <a:r>
              <a:rPr lang="en-GB" dirty="0" err="1"/>
              <a:t>entendidos</a:t>
            </a:r>
            <a:r>
              <a:rPr lang="en-GB" dirty="0"/>
              <a:t> ou pessoas “</a:t>
            </a:r>
            <a:r>
              <a:rPr lang="en-GB" dirty="0" err="1"/>
              <a:t>desempenhando</a:t>
            </a:r>
            <a:r>
              <a:rPr lang="en-GB" dirty="0"/>
              <a:t> seus </a:t>
            </a:r>
            <a:r>
              <a:rPr lang="en-GB" dirty="0" err="1"/>
              <a:t>papéis</a:t>
            </a:r>
            <a:r>
              <a:rPr lang="en-GB" dirty="0"/>
              <a:t>”.</a:t>
            </a:r>
            <a:endParaRPr dirty="0"/>
          </a:p>
          <a:p>
            <a:pPr marL="444500" lvl="1" indent="-285750" algn="just" rtl="0">
              <a:lnSpc>
                <a:spcPct val="100000"/>
              </a:lnSpc>
              <a:spcBef>
                <a:spcPts val="600"/>
              </a:spcBef>
              <a:spcAft>
                <a:spcPts val="0"/>
              </a:spcAft>
              <a:buSzPts val="2000"/>
              <a:buChar char="•"/>
            </a:pPr>
            <a:r>
              <a:rPr lang="en-GB" dirty="0" err="1"/>
              <a:t>Identificar</a:t>
            </a:r>
            <a:r>
              <a:rPr lang="en-GB" dirty="0"/>
              <a:t> e responder </a:t>
            </a:r>
            <a:r>
              <a:rPr lang="en-GB" dirty="0" err="1"/>
              <a:t>às</a:t>
            </a:r>
            <a:r>
              <a:rPr lang="en-GB" dirty="0"/>
              <a:t> </a:t>
            </a:r>
            <a:r>
              <a:rPr lang="en-GB" dirty="0" err="1"/>
              <a:t>necessidades</a:t>
            </a:r>
            <a:r>
              <a:rPr lang="en-GB" dirty="0"/>
              <a:t> e ao </a:t>
            </a:r>
            <a:r>
              <a:rPr lang="en-GB" dirty="0" err="1"/>
              <a:t>sofrimento</a:t>
            </a:r>
            <a:r>
              <a:rPr lang="en-GB" dirty="0"/>
              <a:t> das pessoas de forma </a:t>
            </a:r>
            <a:r>
              <a:rPr lang="en-GB" dirty="0" err="1"/>
              <a:t>precoce</a:t>
            </a:r>
            <a:r>
              <a:rPr lang="en-GB" dirty="0"/>
              <a:t> e </a:t>
            </a:r>
            <a:r>
              <a:rPr lang="en-GB" dirty="0" err="1"/>
              <a:t>não</a:t>
            </a:r>
            <a:r>
              <a:rPr lang="en-GB" dirty="0"/>
              <a:t> </a:t>
            </a:r>
            <a:r>
              <a:rPr lang="en-GB" dirty="0" err="1"/>
              <a:t>coerciva</a:t>
            </a:r>
            <a:r>
              <a:rPr lang="en-GB" dirty="0"/>
              <a:t> </a:t>
            </a:r>
            <a:r>
              <a:rPr lang="en-GB" dirty="0" err="1"/>
              <a:t>evita</a:t>
            </a:r>
            <a:r>
              <a:rPr lang="en-GB" dirty="0"/>
              <a:t> que a </a:t>
            </a:r>
            <a:r>
              <a:rPr lang="en-GB" dirty="0" err="1"/>
              <a:t>situação</a:t>
            </a:r>
            <a:r>
              <a:rPr lang="en-GB" dirty="0"/>
              <a:t> se </a:t>
            </a:r>
            <a:r>
              <a:rPr lang="en-GB" dirty="0" err="1"/>
              <a:t>agrave</a:t>
            </a:r>
            <a:r>
              <a:rPr lang="en-GB" dirty="0"/>
              <a:t>.</a:t>
            </a:r>
            <a:endParaRPr dirty="0"/>
          </a:p>
          <a:p>
            <a:pPr marL="285750" lvl="0" indent="-146050" algn="l" rtl="0">
              <a:lnSpc>
                <a:spcPct val="100000"/>
              </a:lnSpc>
              <a:spcBef>
                <a:spcPts val="1200"/>
              </a:spcBef>
              <a:spcAft>
                <a:spcPts val="0"/>
              </a:spcAft>
              <a:buSzPts val="2200"/>
              <a:buNone/>
            </a:pPr>
            <a:endParaRPr dirty="0"/>
          </a:p>
        </p:txBody>
      </p:sp>
      <p:sp>
        <p:nvSpPr>
          <p:cNvPr id="696" name="Google Shape;696;p84"/>
          <p:cNvSpPr txBox="1">
            <a:spLocks noGrp="1"/>
          </p:cNvSpPr>
          <p:nvPr>
            <p:ph type="title"/>
          </p:nvPr>
        </p:nvSpPr>
        <p:spPr>
          <a:xfrm>
            <a:off x="417754" y="506412"/>
            <a:ext cx="1117439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Identificando</a:t>
            </a:r>
            <a:r>
              <a:rPr lang="en-GB" dirty="0"/>
              <a:t> </a:t>
            </a:r>
            <a:r>
              <a:rPr lang="en-GB" dirty="0" err="1"/>
              <a:t>situações</a:t>
            </a:r>
            <a:r>
              <a:rPr lang="en-GB" dirty="0"/>
              <a:t> </a:t>
            </a:r>
            <a:r>
              <a:rPr lang="en-GB" dirty="0" err="1"/>
              <a:t>tensas</a:t>
            </a:r>
            <a:r>
              <a:rPr lang="en-GB" dirty="0"/>
              <a:t> e </a:t>
            </a:r>
            <a:r>
              <a:rPr lang="en-GB" dirty="0" err="1"/>
              <a:t>elementos</a:t>
            </a:r>
            <a:r>
              <a:rPr lang="en-GB" dirty="0"/>
              <a:t> de </a:t>
            </a:r>
            <a:r>
              <a:rPr lang="en-GB" dirty="0" err="1"/>
              <a:t>uma</a:t>
            </a:r>
            <a:r>
              <a:rPr lang="en-GB" dirty="0"/>
              <a:t> </a:t>
            </a:r>
            <a:r>
              <a:rPr lang="en-GB" dirty="0" err="1"/>
              <a:t>resposta</a:t>
            </a:r>
            <a:r>
              <a:rPr lang="en-GB" dirty="0"/>
              <a:t> </a:t>
            </a:r>
            <a:r>
              <a:rPr lang="en-GB" dirty="0" err="1"/>
              <a:t>bem-sucedida</a:t>
            </a:r>
            <a:r>
              <a:rPr lang="en-GB" dirty="0"/>
              <a:t> - 2</a:t>
            </a:r>
            <a:endParaRP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85"/>
          <p:cNvSpPr txBox="1">
            <a:spLocks noGrp="1"/>
          </p:cNvSpPr>
          <p:nvPr>
            <p:ph type="body" idx="1"/>
          </p:nvPr>
        </p:nvSpPr>
        <p:spPr>
          <a:xfrm>
            <a:off x="507207" y="1690687"/>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err="1"/>
              <a:t>Sensibilidades</a:t>
            </a:r>
            <a:endParaRPr dirty="0"/>
          </a:p>
        </p:txBody>
      </p:sp>
      <p:sp>
        <p:nvSpPr>
          <p:cNvPr id="703" name="Google Shape;703;p85"/>
          <p:cNvSpPr txBox="1">
            <a:spLocks noGrp="1"/>
          </p:cNvSpPr>
          <p:nvPr>
            <p:ph type="body" idx="2"/>
          </p:nvPr>
        </p:nvSpPr>
        <p:spPr>
          <a:xfrm>
            <a:off x="881742" y="2230688"/>
            <a:ext cx="10597243" cy="3272042"/>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600"/>
              </a:spcBef>
              <a:spcAft>
                <a:spcPts val="0"/>
              </a:spcAft>
              <a:buSzPts val="2200"/>
              <a:buChar char="•"/>
            </a:pPr>
            <a:r>
              <a:rPr lang="en-GB" sz="2000" dirty="0"/>
              <a:t> Todos </a:t>
            </a:r>
            <a:r>
              <a:rPr lang="en-GB" sz="2000" dirty="0" err="1"/>
              <a:t>nós</a:t>
            </a:r>
            <a:r>
              <a:rPr lang="en-GB" sz="2000" dirty="0"/>
              <a:t> </a:t>
            </a:r>
            <a:r>
              <a:rPr lang="en-GB" sz="2000" dirty="0" err="1"/>
              <a:t>temos</a:t>
            </a:r>
            <a:r>
              <a:rPr lang="en-GB" sz="2000" dirty="0"/>
              <a:t> </a:t>
            </a:r>
            <a:r>
              <a:rPr lang="en-GB" sz="2000" dirty="0" err="1"/>
              <a:t>sensibilidades</a:t>
            </a:r>
            <a:r>
              <a:rPr lang="en-GB" sz="2000" dirty="0"/>
              <a:t> – </a:t>
            </a:r>
            <a:r>
              <a:rPr lang="en-GB" sz="2000" dirty="0" err="1"/>
              <a:t>situações</a:t>
            </a:r>
            <a:r>
              <a:rPr lang="en-GB" sz="2000" dirty="0"/>
              <a:t> ou </a:t>
            </a:r>
            <a:r>
              <a:rPr lang="en-GB" sz="2000" dirty="0" err="1"/>
              <a:t>estímulos</a:t>
            </a:r>
            <a:r>
              <a:rPr lang="en-GB" sz="2000" dirty="0"/>
              <a:t> que </a:t>
            </a:r>
            <a:r>
              <a:rPr lang="en-GB" sz="2000" dirty="0" err="1"/>
              <a:t>podem</a:t>
            </a:r>
            <a:r>
              <a:rPr lang="en-GB" sz="2000" dirty="0"/>
              <a:t> </a:t>
            </a:r>
            <a:r>
              <a:rPr lang="en-GB" sz="2000" dirty="0" err="1"/>
              <a:t>levar</a:t>
            </a:r>
            <a:r>
              <a:rPr lang="en-GB" sz="2000" dirty="0"/>
              <a:t> a uma </a:t>
            </a:r>
            <a:r>
              <a:rPr lang="en-GB" sz="2000" dirty="0" err="1"/>
              <a:t>série</a:t>
            </a:r>
            <a:r>
              <a:rPr lang="en-GB" sz="2000" dirty="0"/>
              <a:t> de emoções, </a:t>
            </a:r>
            <a:r>
              <a:rPr lang="en-GB" sz="2000" dirty="0" err="1"/>
              <a:t>dependendo</a:t>
            </a:r>
            <a:r>
              <a:rPr lang="en-GB" sz="2000" dirty="0"/>
              <a:t> da pessoa.</a:t>
            </a:r>
            <a:endParaRPr sz="2000" dirty="0"/>
          </a:p>
          <a:p>
            <a:pPr marL="285750" lvl="0" indent="-285750" algn="just" rtl="0">
              <a:lnSpc>
                <a:spcPct val="100000"/>
              </a:lnSpc>
              <a:spcBef>
                <a:spcPts val="600"/>
              </a:spcBef>
              <a:spcAft>
                <a:spcPts val="0"/>
              </a:spcAft>
              <a:buSzPts val="2200"/>
              <a:buChar char="•"/>
            </a:pPr>
            <a:r>
              <a:rPr lang="en-GB" sz="2000" dirty="0"/>
              <a:t>As </a:t>
            </a:r>
            <a:r>
              <a:rPr lang="en-GB" sz="2000" dirty="0" err="1"/>
              <a:t>sensibilidades</a:t>
            </a:r>
            <a:r>
              <a:rPr lang="en-GB" sz="2000" dirty="0"/>
              <a:t> de </a:t>
            </a:r>
            <a:r>
              <a:rPr lang="en-GB" sz="2000" dirty="0" err="1"/>
              <a:t>cada</a:t>
            </a:r>
            <a:r>
              <a:rPr lang="en-GB" sz="2000" dirty="0"/>
              <a:t> pessoa são diferentes.</a:t>
            </a:r>
            <a:endParaRPr sz="2000" dirty="0"/>
          </a:p>
          <a:p>
            <a:pPr marL="285750" lvl="0" indent="-285750" algn="just" rtl="0">
              <a:lnSpc>
                <a:spcPct val="100000"/>
              </a:lnSpc>
              <a:spcBef>
                <a:spcPts val="600"/>
              </a:spcBef>
              <a:spcAft>
                <a:spcPts val="0"/>
              </a:spcAft>
              <a:buSzPts val="2200"/>
              <a:buChar char="•"/>
            </a:pPr>
            <a:r>
              <a:rPr lang="en-GB" sz="2000" dirty="0"/>
              <a:t>As </a:t>
            </a:r>
            <a:r>
              <a:rPr lang="en-GB" sz="2000" dirty="0" err="1"/>
              <a:t>sensibilidades</a:t>
            </a:r>
            <a:r>
              <a:rPr lang="en-GB" sz="2000" dirty="0"/>
              <a:t> e </a:t>
            </a:r>
            <a:r>
              <a:rPr lang="en-GB" sz="2000" dirty="0" err="1"/>
              <a:t>os</a:t>
            </a:r>
            <a:r>
              <a:rPr lang="en-GB" sz="2000" dirty="0"/>
              <a:t> </a:t>
            </a:r>
            <a:r>
              <a:rPr lang="en-GB" sz="2000" dirty="0" err="1"/>
              <a:t>padrões</a:t>
            </a:r>
            <a:r>
              <a:rPr lang="en-GB" sz="2000" dirty="0"/>
              <a:t> de </a:t>
            </a:r>
            <a:r>
              <a:rPr lang="en-GB" sz="2000" dirty="0" err="1"/>
              <a:t>reação</a:t>
            </a:r>
            <a:r>
              <a:rPr lang="en-GB" sz="2000" dirty="0"/>
              <a:t> </a:t>
            </a:r>
            <a:r>
              <a:rPr lang="en-GB" sz="2000" dirty="0" err="1"/>
              <a:t>podem</a:t>
            </a:r>
            <a:r>
              <a:rPr lang="en-GB" sz="2000" dirty="0"/>
              <a:t> começar com </a:t>
            </a:r>
            <a:r>
              <a:rPr lang="en-GB" sz="2000" dirty="0" err="1"/>
              <a:t>os</a:t>
            </a:r>
            <a:r>
              <a:rPr lang="en-GB" sz="2000" dirty="0"/>
              <a:t> pensamentos </a:t>
            </a:r>
            <a:r>
              <a:rPr lang="en-GB" sz="2000" dirty="0" err="1"/>
              <a:t>internos</a:t>
            </a:r>
            <a:r>
              <a:rPr lang="en-GB" sz="2000" dirty="0"/>
              <a:t> de uma pessoa ou com </a:t>
            </a:r>
            <a:r>
              <a:rPr lang="en-GB" sz="2000" dirty="0" err="1"/>
              <a:t>eventos</a:t>
            </a:r>
            <a:r>
              <a:rPr lang="en-GB" sz="2000" dirty="0"/>
              <a:t> </a:t>
            </a:r>
            <a:r>
              <a:rPr lang="en-GB" sz="2000" dirty="0" err="1"/>
              <a:t>externos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É </a:t>
            </a:r>
            <a:r>
              <a:rPr lang="en-GB" sz="2000" dirty="0" err="1"/>
              <a:t>difícil</a:t>
            </a:r>
            <a:r>
              <a:rPr lang="en-GB" sz="2000" dirty="0"/>
              <a:t> para </a:t>
            </a:r>
            <a:r>
              <a:rPr lang="en-GB" sz="2000" dirty="0" err="1"/>
              <a:t>qualquer</a:t>
            </a:r>
            <a:r>
              <a:rPr lang="en-GB" sz="2000" dirty="0"/>
              <a:t> pessoa </a:t>
            </a:r>
            <a:r>
              <a:rPr lang="en-GB" sz="2000" dirty="0" err="1"/>
              <a:t>antecipar</a:t>
            </a:r>
            <a:r>
              <a:rPr lang="en-GB" sz="2000" dirty="0"/>
              <a:t> </a:t>
            </a:r>
            <a:r>
              <a:rPr lang="en-GB" sz="2000" dirty="0" err="1"/>
              <a:t>quando</a:t>
            </a:r>
            <a:r>
              <a:rPr lang="en-GB" sz="2000" dirty="0"/>
              <a:t> </a:t>
            </a:r>
            <a:r>
              <a:rPr lang="en-GB" sz="2000" dirty="0" err="1"/>
              <a:t>outra</a:t>
            </a:r>
            <a:r>
              <a:rPr lang="en-GB" sz="2000" dirty="0"/>
              <a:t> pessoa </a:t>
            </a:r>
            <a:r>
              <a:rPr lang="en-GB" sz="2000" dirty="0" err="1"/>
              <a:t>poderá</a:t>
            </a:r>
            <a:r>
              <a:rPr lang="en-GB" sz="2000" dirty="0"/>
              <a:t> </a:t>
            </a:r>
            <a:r>
              <a:rPr lang="en-GB" sz="2000" dirty="0" err="1"/>
              <a:t>ter</a:t>
            </a:r>
            <a:r>
              <a:rPr lang="en-GB" sz="2000" dirty="0"/>
              <a:t> uma </a:t>
            </a:r>
            <a:r>
              <a:rPr lang="en-GB" sz="2000" dirty="0" err="1"/>
              <a:t>reação</a:t>
            </a:r>
            <a:r>
              <a:rPr lang="en-GB" sz="2000" dirty="0"/>
              <a:t> </a:t>
            </a:r>
            <a:r>
              <a:rPr lang="en-GB" sz="2000" dirty="0" err="1"/>
              <a:t>aos</a:t>
            </a:r>
            <a:r>
              <a:rPr lang="en-GB" sz="2000" dirty="0"/>
              <a:t> seus </a:t>
            </a:r>
            <a:r>
              <a:rPr lang="en-GB" sz="2000" dirty="0" err="1"/>
              <a:t>próprios</a:t>
            </a:r>
            <a:r>
              <a:rPr lang="en-GB" sz="2000" dirty="0"/>
              <a:t> pensamentos e sentimentos </a:t>
            </a:r>
            <a:r>
              <a:rPr lang="en-GB" sz="2000" dirty="0" err="1"/>
              <a:t>internos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 </a:t>
            </a:r>
            <a:r>
              <a:rPr lang="en-GB" sz="2000" dirty="0" err="1"/>
              <a:t>ativação</a:t>
            </a:r>
            <a:r>
              <a:rPr lang="en-GB" sz="2000" dirty="0"/>
              <a:t> de </a:t>
            </a:r>
            <a:r>
              <a:rPr lang="en-GB" sz="2000" dirty="0" err="1"/>
              <a:t>múltiplas</a:t>
            </a:r>
            <a:r>
              <a:rPr lang="en-GB" sz="2000" dirty="0"/>
              <a:t> </a:t>
            </a:r>
            <a:r>
              <a:rPr lang="en-GB" sz="2000" dirty="0" err="1"/>
              <a:t>sensibilidades</a:t>
            </a:r>
            <a:r>
              <a:rPr lang="en-GB" sz="2000" dirty="0"/>
              <a:t> </a:t>
            </a:r>
            <a:r>
              <a:rPr lang="en-GB" sz="2000" dirty="0" err="1"/>
              <a:t>num</a:t>
            </a:r>
            <a:r>
              <a:rPr lang="en-GB" sz="2000" dirty="0"/>
              <a:t> </a:t>
            </a:r>
            <a:r>
              <a:rPr lang="en-GB" sz="2000" dirty="0" err="1"/>
              <a:t>curto</a:t>
            </a:r>
            <a:r>
              <a:rPr lang="en-GB" sz="2000" dirty="0"/>
              <a:t> </a:t>
            </a:r>
            <a:r>
              <a:rPr lang="en-GB" sz="2000" dirty="0" err="1"/>
              <a:t>espaço</a:t>
            </a:r>
            <a:r>
              <a:rPr lang="en-GB" sz="2000" dirty="0"/>
              <a:t> de tempo </a:t>
            </a:r>
            <a:r>
              <a:rPr lang="en-GB" sz="2000" dirty="0" err="1"/>
              <a:t>pode</a:t>
            </a:r>
            <a:r>
              <a:rPr lang="en-GB" sz="2000" dirty="0"/>
              <a:t> </a:t>
            </a:r>
            <a:r>
              <a:rPr lang="en-GB" sz="2000" dirty="0" err="1"/>
              <a:t>causar</a:t>
            </a:r>
            <a:r>
              <a:rPr lang="en-GB" sz="2000" dirty="0"/>
              <a:t> </a:t>
            </a:r>
            <a:r>
              <a:rPr lang="en-GB" sz="2000" dirty="0" err="1"/>
              <a:t>grande</a:t>
            </a:r>
            <a:r>
              <a:rPr lang="en-GB" sz="2000" dirty="0"/>
              <a:t> </a:t>
            </a:r>
            <a:r>
              <a:rPr lang="en-GB" sz="2000" dirty="0" err="1"/>
              <a:t>angústia</a:t>
            </a:r>
            <a:r>
              <a:rPr lang="en-GB" sz="2000" dirty="0"/>
              <a:t>. </a:t>
            </a:r>
            <a:endParaRPr sz="2000" dirty="0"/>
          </a:p>
          <a:p>
            <a:pPr marL="285750" lvl="0" indent="-146050" algn="l" rtl="0">
              <a:lnSpc>
                <a:spcPct val="100000"/>
              </a:lnSpc>
              <a:spcBef>
                <a:spcPts val="1200"/>
              </a:spcBef>
              <a:spcAft>
                <a:spcPts val="0"/>
              </a:spcAft>
              <a:buSzPts val="2200"/>
              <a:buNone/>
            </a:pPr>
            <a:endParaRPr dirty="0"/>
          </a:p>
        </p:txBody>
      </p:sp>
      <p:sp>
        <p:nvSpPr>
          <p:cNvPr id="704" name="Google Shape;704;p85"/>
          <p:cNvSpPr txBox="1">
            <a:spLocks noGrp="1"/>
          </p:cNvSpPr>
          <p:nvPr>
            <p:ph type="title"/>
          </p:nvPr>
        </p:nvSpPr>
        <p:spPr>
          <a:xfrm>
            <a:off x="417755" y="506412"/>
            <a:ext cx="11436788"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Identificando</a:t>
            </a:r>
            <a:r>
              <a:rPr lang="en-GB" dirty="0"/>
              <a:t> </a:t>
            </a:r>
            <a:r>
              <a:rPr lang="en-GB" dirty="0" err="1"/>
              <a:t>situações</a:t>
            </a:r>
            <a:r>
              <a:rPr lang="en-GB" dirty="0"/>
              <a:t> </a:t>
            </a:r>
            <a:r>
              <a:rPr lang="en-GB" dirty="0" err="1"/>
              <a:t>tensas</a:t>
            </a:r>
            <a:r>
              <a:rPr lang="en-GB" dirty="0"/>
              <a:t> e </a:t>
            </a:r>
            <a:r>
              <a:rPr lang="en-GB" dirty="0" err="1"/>
              <a:t>elementos</a:t>
            </a:r>
            <a:r>
              <a:rPr lang="en-GB" dirty="0"/>
              <a:t> de </a:t>
            </a:r>
            <a:r>
              <a:rPr lang="en-GB" dirty="0" err="1"/>
              <a:t>uma</a:t>
            </a:r>
            <a:r>
              <a:rPr lang="en-GB" dirty="0"/>
              <a:t> </a:t>
            </a:r>
            <a:r>
              <a:rPr lang="en-GB" dirty="0" err="1"/>
              <a:t>resposta</a:t>
            </a:r>
            <a:r>
              <a:rPr lang="en-GB" dirty="0"/>
              <a:t> </a:t>
            </a:r>
            <a:r>
              <a:rPr lang="en-GB" dirty="0" err="1"/>
              <a:t>bem-sucedida</a:t>
            </a:r>
            <a:r>
              <a:rPr lang="en-GB" dirty="0"/>
              <a:t> – 3</a:t>
            </a:r>
            <a:endParaRP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86"/>
          <p:cNvSpPr txBox="1">
            <a:spLocks noGrp="1"/>
          </p:cNvSpPr>
          <p:nvPr>
            <p:ph type="body" idx="1"/>
          </p:nvPr>
        </p:nvSpPr>
        <p:spPr>
          <a:xfrm>
            <a:off x="6509084" y="1739788"/>
            <a:ext cx="5473046" cy="3457854"/>
          </a:xfrm>
          <a:prstGeom prst="rect">
            <a:avLst/>
          </a:prstGeom>
          <a:noFill/>
          <a:ln>
            <a:noFill/>
          </a:ln>
        </p:spPr>
        <p:txBody>
          <a:bodyPr spcFirstLastPara="1" wrap="square" lIns="0" tIns="46800" rIns="0" bIns="45700" anchor="t" anchorCtr="0">
            <a:noAutofit/>
          </a:bodyPr>
          <a:lstStyle/>
          <a:p>
            <a:pPr marL="688975" lvl="2" indent="-342900" algn="just">
              <a:spcBef>
                <a:spcPts val="300"/>
              </a:spcBef>
              <a:buSzPts val="2000"/>
            </a:pPr>
            <a:r>
              <a:rPr lang="en-GB" sz="1900" dirty="0" err="1"/>
              <a:t>não</a:t>
            </a:r>
            <a:r>
              <a:rPr lang="en-GB" sz="1900" dirty="0"/>
              <a:t> </a:t>
            </a:r>
            <a:r>
              <a:rPr lang="en-GB" sz="1900" dirty="0" err="1"/>
              <a:t>entender</a:t>
            </a:r>
            <a:r>
              <a:rPr lang="en-GB" sz="1900" dirty="0"/>
              <a:t> o que está </a:t>
            </a:r>
            <a:r>
              <a:rPr lang="en-GB" sz="1900" dirty="0" err="1"/>
              <a:t>acontecendo</a:t>
            </a:r>
            <a:r>
              <a:rPr lang="en-GB" sz="1900" dirty="0"/>
              <a:t> ao seu </a:t>
            </a:r>
            <a:r>
              <a:rPr lang="en-GB" sz="1900" dirty="0" err="1"/>
              <a:t>redor</a:t>
            </a:r>
            <a:r>
              <a:rPr lang="en-GB" sz="1900" dirty="0"/>
              <a:t> ou com você; </a:t>
            </a:r>
          </a:p>
          <a:p>
            <a:pPr marL="688975" lvl="2" indent="-342900" algn="just">
              <a:spcBef>
                <a:spcPts val="300"/>
              </a:spcBef>
              <a:buSzPts val="2000"/>
            </a:pPr>
            <a:r>
              <a:rPr lang="en-GB" sz="1900" dirty="0" err="1"/>
              <a:t>estar</a:t>
            </a:r>
            <a:r>
              <a:rPr lang="en-GB" sz="1900" dirty="0"/>
              <a:t> </a:t>
            </a:r>
            <a:r>
              <a:rPr lang="en-GB" sz="1900" dirty="0" err="1"/>
              <a:t>isolado</a:t>
            </a:r>
            <a:r>
              <a:rPr lang="en-GB" sz="1900" dirty="0"/>
              <a:t>; </a:t>
            </a:r>
          </a:p>
          <a:p>
            <a:pPr marL="688975" lvl="2" indent="-342900" algn="just">
              <a:spcBef>
                <a:spcPts val="300"/>
              </a:spcBef>
              <a:buSzPts val="2000"/>
            </a:pPr>
            <a:r>
              <a:rPr lang="en-GB" sz="1900" dirty="0"/>
              <a:t>sentir-se </a:t>
            </a:r>
            <a:r>
              <a:rPr lang="en-GB" sz="1900" dirty="0" err="1"/>
              <a:t>solitário</a:t>
            </a:r>
            <a:r>
              <a:rPr lang="en-GB" sz="1900" dirty="0"/>
              <a:t>; </a:t>
            </a:r>
          </a:p>
          <a:p>
            <a:pPr marL="688975" lvl="2" indent="-342900" algn="just">
              <a:spcBef>
                <a:spcPts val="300"/>
              </a:spcBef>
              <a:buSzPts val="2000"/>
            </a:pPr>
            <a:r>
              <a:rPr lang="en-GB" sz="1900" dirty="0"/>
              <a:t>sentir-se </a:t>
            </a:r>
            <a:r>
              <a:rPr lang="en-GB" sz="1900" dirty="0" err="1"/>
              <a:t>desconectado</a:t>
            </a:r>
            <a:r>
              <a:rPr lang="en-GB" sz="1900" dirty="0"/>
              <a:t> da </a:t>
            </a:r>
            <a:r>
              <a:rPr lang="en-GB" sz="1900" dirty="0" err="1"/>
              <a:t>família</a:t>
            </a:r>
            <a:r>
              <a:rPr lang="en-GB" sz="1900" dirty="0"/>
              <a:t> e amigos; </a:t>
            </a:r>
          </a:p>
          <a:p>
            <a:pPr marL="688975" lvl="2" indent="-342900" algn="just">
              <a:spcBef>
                <a:spcPts val="300"/>
              </a:spcBef>
              <a:buSzPts val="2000"/>
            </a:pPr>
            <a:r>
              <a:rPr lang="en-GB" sz="1900" dirty="0" err="1"/>
              <a:t>recordar</a:t>
            </a:r>
            <a:r>
              <a:rPr lang="en-GB" sz="1900" dirty="0"/>
              <a:t> </a:t>
            </a:r>
            <a:r>
              <a:rPr lang="en-GB" sz="1900" dirty="0" err="1"/>
              <a:t>más</a:t>
            </a:r>
            <a:r>
              <a:rPr lang="en-GB" sz="1900" dirty="0"/>
              <a:t> </a:t>
            </a:r>
            <a:r>
              <a:rPr lang="en-GB" sz="1900" dirty="0" err="1"/>
              <a:t>lembranças</a:t>
            </a:r>
            <a:r>
              <a:rPr lang="en-GB" sz="1900" dirty="0"/>
              <a:t>; </a:t>
            </a:r>
          </a:p>
          <a:p>
            <a:pPr marL="688975" lvl="2" indent="-342900" algn="just">
              <a:spcBef>
                <a:spcPts val="300"/>
              </a:spcBef>
              <a:buSzPts val="2000"/>
            </a:pPr>
            <a:r>
              <a:rPr lang="en-GB" sz="1900" dirty="0" err="1"/>
              <a:t>falta</a:t>
            </a:r>
            <a:r>
              <a:rPr lang="en-GB" sz="1900" dirty="0"/>
              <a:t> de </a:t>
            </a:r>
            <a:r>
              <a:rPr lang="en-GB" sz="1900" dirty="0" err="1"/>
              <a:t>privacidade</a:t>
            </a:r>
            <a:r>
              <a:rPr lang="en-GB" sz="1900" dirty="0"/>
              <a:t>; </a:t>
            </a:r>
          </a:p>
          <a:p>
            <a:pPr marL="688975" lvl="2" indent="-342900" algn="just">
              <a:spcBef>
                <a:spcPts val="300"/>
              </a:spcBef>
              <a:buSzPts val="2000"/>
            </a:pPr>
            <a:r>
              <a:rPr lang="en-GB" sz="1900" dirty="0"/>
              <a:t>sentir-se </a:t>
            </a:r>
            <a:r>
              <a:rPr lang="en-GB" sz="1900" dirty="0" err="1"/>
              <a:t>nas</a:t>
            </a:r>
            <a:r>
              <a:rPr lang="en-GB" sz="1900" dirty="0"/>
              <a:t> </a:t>
            </a:r>
            <a:r>
              <a:rPr lang="en-GB" sz="1900" dirty="0" err="1"/>
              <a:t>trevas</a:t>
            </a:r>
            <a:r>
              <a:rPr lang="en-GB" sz="1900" dirty="0"/>
              <a:t>; </a:t>
            </a:r>
          </a:p>
          <a:p>
            <a:pPr marL="688975" lvl="2" indent="-342900" algn="just">
              <a:spcBef>
                <a:spcPts val="300"/>
              </a:spcBef>
              <a:buSzPts val="2000"/>
            </a:pPr>
            <a:r>
              <a:rPr lang="en-GB" sz="1900" dirty="0" err="1"/>
              <a:t>não</a:t>
            </a:r>
            <a:r>
              <a:rPr lang="en-GB" sz="1900" dirty="0"/>
              <a:t> </a:t>
            </a:r>
            <a:r>
              <a:rPr lang="en-GB" sz="1900" dirty="0" err="1"/>
              <a:t>ter</a:t>
            </a:r>
            <a:r>
              <a:rPr lang="en-GB" sz="1900" dirty="0"/>
              <a:t> </a:t>
            </a:r>
            <a:r>
              <a:rPr lang="en-GB" sz="1900" dirty="0" err="1"/>
              <a:t>escolha</a:t>
            </a:r>
            <a:r>
              <a:rPr lang="en-GB" sz="1900" dirty="0"/>
              <a:t>, </a:t>
            </a:r>
            <a:r>
              <a:rPr lang="en-GB" sz="1900" dirty="0" err="1"/>
              <a:t>controle</a:t>
            </a:r>
            <a:r>
              <a:rPr lang="en-GB" sz="1900" dirty="0"/>
              <a:t> ou </a:t>
            </a:r>
            <a:r>
              <a:rPr lang="en-GB" sz="1900" dirty="0" err="1"/>
              <a:t>argumentos</a:t>
            </a:r>
            <a:r>
              <a:rPr lang="en-GB" sz="1900" dirty="0"/>
              <a:t>; </a:t>
            </a:r>
          </a:p>
          <a:p>
            <a:pPr marL="688975" lvl="2" indent="-342900" algn="just">
              <a:spcBef>
                <a:spcPts val="300"/>
              </a:spcBef>
              <a:buSzPts val="2000"/>
            </a:pPr>
            <a:r>
              <a:rPr lang="en-GB" sz="1900" dirty="0"/>
              <a:t>ser </a:t>
            </a:r>
            <a:r>
              <a:rPr lang="en-GB" sz="1900" dirty="0" err="1"/>
              <a:t>encarado</a:t>
            </a:r>
            <a:r>
              <a:rPr lang="en-GB" sz="1900" dirty="0"/>
              <a:t>.</a:t>
            </a:r>
          </a:p>
          <a:p>
            <a:pPr marL="285750" lvl="0" indent="-184150" algn="l" rtl="0">
              <a:lnSpc>
                <a:spcPct val="100000"/>
              </a:lnSpc>
              <a:spcBef>
                <a:spcPts val="600"/>
              </a:spcBef>
              <a:spcAft>
                <a:spcPts val="0"/>
              </a:spcAft>
              <a:buClr>
                <a:schemeClr val="accent1"/>
              </a:buClr>
              <a:buSzPts val="1600"/>
              <a:buFont typeface="Arial"/>
              <a:buNone/>
            </a:pPr>
            <a:endParaRPr dirty="0"/>
          </a:p>
        </p:txBody>
      </p:sp>
      <p:sp>
        <p:nvSpPr>
          <p:cNvPr id="711" name="Google Shape;711;p86"/>
          <p:cNvSpPr txBox="1">
            <a:spLocks noGrp="1"/>
          </p:cNvSpPr>
          <p:nvPr>
            <p:ph type="body" idx="2"/>
          </p:nvPr>
        </p:nvSpPr>
        <p:spPr>
          <a:xfrm>
            <a:off x="507205" y="1389923"/>
            <a:ext cx="5787577" cy="4325078"/>
          </a:xfrm>
          <a:prstGeom prst="rect">
            <a:avLst/>
          </a:prstGeom>
          <a:noFill/>
          <a:ln>
            <a:noFill/>
          </a:ln>
        </p:spPr>
        <p:txBody>
          <a:bodyPr spcFirstLastPara="1" wrap="square" lIns="0" tIns="46800" rIns="0" bIns="45700" anchor="t" anchorCtr="0">
            <a:noAutofit/>
          </a:bodyPr>
          <a:lstStyle/>
          <a:p>
            <a:pPr marL="0" lvl="0" indent="0" algn="l" rtl="0">
              <a:lnSpc>
                <a:spcPct val="100000"/>
              </a:lnSpc>
              <a:spcBef>
                <a:spcPts val="300"/>
              </a:spcBef>
              <a:spcAft>
                <a:spcPts val="0"/>
              </a:spcAft>
              <a:buSzPts val="2000"/>
              <a:buNone/>
            </a:pPr>
            <a:r>
              <a:rPr lang="en-GB" sz="2000" b="1" dirty="0" err="1"/>
              <a:t>Fatores</a:t>
            </a:r>
            <a:r>
              <a:rPr lang="en-GB" sz="2000" b="1" dirty="0"/>
              <a:t> que </a:t>
            </a:r>
            <a:r>
              <a:rPr lang="en-GB" sz="2000" b="1" dirty="0" err="1"/>
              <a:t>podem</a:t>
            </a:r>
            <a:r>
              <a:rPr lang="en-GB" sz="2000" b="1" dirty="0"/>
              <a:t> </a:t>
            </a:r>
            <a:r>
              <a:rPr lang="en-GB" sz="2000" b="1" dirty="0" err="1"/>
              <a:t>ativar</a:t>
            </a:r>
            <a:r>
              <a:rPr lang="en-GB" sz="2000" b="1" dirty="0"/>
              <a:t> a </a:t>
            </a:r>
            <a:r>
              <a:rPr lang="en-GB" sz="2000" b="1" dirty="0" err="1"/>
              <a:t>sensibilidade</a:t>
            </a:r>
            <a:r>
              <a:rPr lang="en-GB" sz="2000" b="1" dirty="0"/>
              <a:t> das pessoas </a:t>
            </a:r>
            <a:r>
              <a:rPr lang="en-GB" sz="2000" b="1" dirty="0" err="1"/>
              <a:t>incluem</a:t>
            </a:r>
            <a:r>
              <a:rPr lang="en-GB" sz="2000" b="1" dirty="0"/>
              <a:t>: </a:t>
            </a:r>
            <a:endParaRPr sz="2000" dirty="0"/>
          </a:p>
          <a:p>
            <a:pPr marL="688975" lvl="2" indent="-342900" algn="just">
              <a:spcBef>
                <a:spcPts val="300"/>
              </a:spcBef>
              <a:buSzPts val="2000"/>
            </a:pPr>
            <a:r>
              <a:rPr lang="en-GB" sz="1900" dirty="0" err="1"/>
              <a:t>ouvir</a:t>
            </a:r>
            <a:r>
              <a:rPr lang="en-GB" sz="1900" dirty="0"/>
              <a:t> gritos ou gritos </a:t>
            </a:r>
            <a:r>
              <a:rPr lang="en-GB" sz="1900" dirty="0" err="1"/>
              <a:t>serem</a:t>
            </a:r>
            <a:r>
              <a:rPr lang="en-GB" sz="1900" dirty="0"/>
              <a:t> </a:t>
            </a:r>
            <a:r>
              <a:rPr lang="en-GB" sz="1900" dirty="0" err="1"/>
              <a:t>direcionados</a:t>
            </a:r>
            <a:r>
              <a:rPr lang="en-GB" sz="1900" dirty="0"/>
              <a:t> à pessoa/</a:t>
            </a:r>
            <a:r>
              <a:rPr lang="en-GB" sz="1900" dirty="0" err="1"/>
              <a:t>gritar</a:t>
            </a:r>
            <a:r>
              <a:rPr lang="en-GB" sz="1900" dirty="0"/>
              <a:t> com </a:t>
            </a:r>
            <a:r>
              <a:rPr lang="en-GB" sz="1900" dirty="0" err="1"/>
              <a:t>ela</a:t>
            </a:r>
            <a:r>
              <a:rPr lang="en-GB" sz="1900" dirty="0"/>
              <a:t>; </a:t>
            </a:r>
          </a:p>
          <a:p>
            <a:pPr marL="688975" lvl="2" indent="-342900" algn="just">
              <a:spcBef>
                <a:spcPts val="300"/>
              </a:spcBef>
              <a:buSzPts val="2000"/>
            </a:pPr>
            <a:r>
              <a:rPr lang="en-GB" sz="1900" dirty="0" err="1"/>
              <a:t>não</a:t>
            </a:r>
            <a:r>
              <a:rPr lang="en-GB" sz="1900" dirty="0"/>
              <a:t> ser </a:t>
            </a:r>
            <a:r>
              <a:rPr lang="en-GB" sz="1900" dirty="0" err="1"/>
              <a:t>escutado</a:t>
            </a:r>
            <a:r>
              <a:rPr lang="en-GB" sz="1900" dirty="0"/>
              <a:t>; </a:t>
            </a:r>
          </a:p>
          <a:p>
            <a:pPr marL="631825" lvl="2" indent="-285750" algn="just" rtl="0">
              <a:lnSpc>
                <a:spcPct val="100000"/>
              </a:lnSpc>
              <a:spcBef>
                <a:spcPts val="300"/>
              </a:spcBef>
              <a:spcAft>
                <a:spcPts val="0"/>
              </a:spcAft>
              <a:buSzPts val="2000"/>
              <a:buChar char="•"/>
            </a:pPr>
            <a:r>
              <a:rPr lang="en-GB" sz="1900" dirty="0"/>
              <a:t>pessoas </a:t>
            </a:r>
            <a:r>
              <a:rPr lang="en-GB" sz="1900" dirty="0" err="1"/>
              <a:t>chegando</a:t>
            </a:r>
            <a:r>
              <a:rPr lang="en-GB" sz="1900" dirty="0"/>
              <a:t> muito </a:t>
            </a:r>
            <a:r>
              <a:rPr lang="en-GB" sz="1900" dirty="0" err="1"/>
              <a:t>perto</a:t>
            </a:r>
            <a:r>
              <a:rPr lang="en-GB" sz="1900" dirty="0"/>
              <a:t>; </a:t>
            </a:r>
          </a:p>
          <a:p>
            <a:pPr marL="631825" lvl="2" indent="-285750" algn="just" rtl="0">
              <a:lnSpc>
                <a:spcPct val="100000"/>
              </a:lnSpc>
              <a:spcBef>
                <a:spcPts val="300"/>
              </a:spcBef>
              <a:spcAft>
                <a:spcPts val="0"/>
              </a:spcAft>
              <a:buSzPts val="2000"/>
              <a:buChar char="•"/>
            </a:pPr>
            <a:r>
              <a:rPr lang="en-GB" sz="1900" dirty="0"/>
              <a:t>pessoas </a:t>
            </a:r>
            <a:r>
              <a:rPr lang="en-GB" sz="1900" dirty="0" err="1"/>
              <a:t>falando</a:t>
            </a:r>
            <a:r>
              <a:rPr lang="en-GB" sz="1900" dirty="0"/>
              <a:t> </a:t>
            </a:r>
            <a:r>
              <a:rPr lang="en-GB" sz="1900" dirty="0" err="1"/>
              <a:t>desrespeitosamente</a:t>
            </a:r>
            <a:r>
              <a:rPr lang="en-GB" sz="1900" dirty="0"/>
              <a:t> com </a:t>
            </a:r>
            <a:r>
              <a:rPr lang="en-GB" sz="1900" dirty="0" err="1"/>
              <a:t>ela</a:t>
            </a:r>
            <a:r>
              <a:rPr lang="en-GB" sz="1900" dirty="0"/>
              <a:t>; </a:t>
            </a:r>
          </a:p>
          <a:p>
            <a:pPr marL="631825" lvl="2" indent="-285750" algn="just" rtl="0">
              <a:lnSpc>
                <a:spcPct val="100000"/>
              </a:lnSpc>
              <a:spcBef>
                <a:spcPts val="300"/>
              </a:spcBef>
              <a:spcAft>
                <a:spcPts val="0"/>
              </a:spcAft>
              <a:buSzPts val="2000"/>
              <a:buChar char="•"/>
            </a:pPr>
            <a:r>
              <a:rPr lang="en-GB" sz="1900" dirty="0"/>
              <a:t>sentir-se </a:t>
            </a:r>
            <a:r>
              <a:rPr lang="en-GB" sz="1900" dirty="0" err="1"/>
              <a:t>pressionado</a:t>
            </a:r>
            <a:r>
              <a:rPr lang="en-GB" sz="1900" dirty="0"/>
              <a:t> a fazer algo que </a:t>
            </a:r>
            <a:r>
              <a:rPr lang="en-GB" sz="1900" dirty="0" err="1"/>
              <a:t>não</a:t>
            </a:r>
            <a:r>
              <a:rPr lang="en-GB" sz="1900" dirty="0"/>
              <a:t> </a:t>
            </a:r>
            <a:r>
              <a:rPr lang="en-GB" sz="1900" dirty="0" err="1"/>
              <a:t>quer</a:t>
            </a:r>
            <a:r>
              <a:rPr lang="en-GB" sz="1900" dirty="0"/>
              <a:t> fazer; </a:t>
            </a:r>
          </a:p>
          <a:p>
            <a:pPr marL="631825" lvl="2" indent="-285750" algn="just" rtl="0">
              <a:lnSpc>
                <a:spcPct val="100000"/>
              </a:lnSpc>
              <a:spcBef>
                <a:spcPts val="300"/>
              </a:spcBef>
              <a:spcAft>
                <a:spcPts val="0"/>
              </a:spcAft>
              <a:buSzPts val="2000"/>
              <a:buChar char="•"/>
            </a:pPr>
            <a:r>
              <a:rPr lang="en-GB" sz="1900" dirty="0"/>
              <a:t>pessoas </a:t>
            </a:r>
            <a:r>
              <a:rPr lang="en-GB" sz="1900" dirty="0" err="1"/>
              <a:t>interferindo</a:t>
            </a:r>
            <a:r>
              <a:rPr lang="en-GB" sz="1900" dirty="0"/>
              <a:t> em seus </a:t>
            </a:r>
            <a:r>
              <a:rPr lang="en-GB" sz="1900" dirty="0" err="1"/>
              <a:t>pertences</a:t>
            </a:r>
            <a:r>
              <a:rPr lang="en-GB" sz="1900" dirty="0"/>
              <a:t> </a:t>
            </a:r>
            <a:r>
              <a:rPr lang="en-GB" sz="1900" dirty="0" err="1"/>
              <a:t>pessoais</a:t>
            </a:r>
            <a:r>
              <a:rPr lang="en-GB" sz="1900" dirty="0"/>
              <a:t>; </a:t>
            </a:r>
          </a:p>
          <a:p>
            <a:pPr marL="631825" lvl="2" indent="-285750" algn="just" rtl="0">
              <a:lnSpc>
                <a:spcPct val="100000"/>
              </a:lnSpc>
              <a:spcBef>
                <a:spcPts val="300"/>
              </a:spcBef>
              <a:spcAft>
                <a:spcPts val="0"/>
              </a:spcAft>
              <a:buSzPts val="2000"/>
              <a:buChar char="•"/>
            </a:pPr>
            <a:r>
              <a:rPr lang="en-GB" sz="1900" dirty="0" err="1"/>
              <a:t>barulho</a:t>
            </a:r>
            <a:r>
              <a:rPr lang="en-GB" sz="1900" dirty="0"/>
              <a:t>; </a:t>
            </a:r>
          </a:p>
          <a:p>
            <a:pPr marL="631825" lvl="2" indent="-285750" algn="just" rtl="0">
              <a:lnSpc>
                <a:spcPct val="100000"/>
              </a:lnSpc>
              <a:spcBef>
                <a:spcPts val="300"/>
              </a:spcBef>
              <a:spcAft>
                <a:spcPts val="0"/>
              </a:spcAft>
              <a:buSzPts val="2000"/>
              <a:buChar char="•"/>
            </a:pPr>
            <a:r>
              <a:rPr lang="en-GB" sz="1900" dirty="0" err="1"/>
              <a:t>agitação</a:t>
            </a:r>
            <a:r>
              <a:rPr lang="en-GB" sz="1900" dirty="0"/>
              <a:t> ao seu </a:t>
            </a:r>
            <a:r>
              <a:rPr lang="en-GB" sz="1900" dirty="0" err="1"/>
              <a:t>redor</a:t>
            </a:r>
            <a:r>
              <a:rPr lang="en-GB" sz="1900" dirty="0"/>
              <a:t>; </a:t>
            </a:r>
          </a:p>
          <a:p>
            <a:pPr marL="631825" lvl="2" indent="-285750" algn="just" rtl="0">
              <a:lnSpc>
                <a:spcPct val="100000"/>
              </a:lnSpc>
              <a:spcBef>
                <a:spcPts val="300"/>
              </a:spcBef>
              <a:spcAft>
                <a:spcPts val="0"/>
              </a:spcAft>
              <a:buSzPts val="2000"/>
              <a:buChar char="•"/>
            </a:pPr>
            <a:r>
              <a:rPr lang="en-GB" sz="1900" dirty="0"/>
              <a:t>pessoas </a:t>
            </a:r>
            <a:r>
              <a:rPr lang="en-GB" sz="1900" dirty="0" err="1"/>
              <a:t>falando</a:t>
            </a:r>
            <a:r>
              <a:rPr lang="en-GB" sz="1900" dirty="0"/>
              <a:t> </a:t>
            </a:r>
            <a:r>
              <a:rPr lang="en-GB" sz="1900" dirty="0" err="1"/>
              <a:t>rápido</a:t>
            </a:r>
            <a:r>
              <a:rPr lang="en-GB" sz="1900" dirty="0"/>
              <a:t> </a:t>
            </a:r>
            <a:r>
              <a:rPr lang="en-GB" sz="1900" dirty="0" err="1"/>
              <a:t>demais</a:t>
            </a:r>
            <a:r>
              <a:rPr lang="en-GB" sz="1900" dirty="0"/>
              <a:t>; </a:t>
            </a:r>
          </a:p>
          <a:p>
            <a:pPr marL="285750" lvl="0" indent="-158750" algn="l" rtl="0">
              <a:lnSpc>
                <a:spcPct val="100000"/>
              </a:lnSpc>
              <a:spcBef>
                <a:spcPts val="600"/>
              </a:spcBef>
              <a:spcAft>
                <a:spcPts val="0"/>
              </a:spcAft>
              <a:buClr>
                <a:schemeClr val="accent1"/>
              </a:buClr>
              <a:buSzPts val="2000"/>
              <a:buFont typeface="Arial"/>
              <a:buNone/>
            </a:pPr>
            <a:endParaRPr sz="2000" dirty="0"/>
          </a:p>
          <a:p>
            <a:pPr marL="285750" lvl="0" indent="-158750" algn="l" rtl="0">
              <a:lnSpc>
                <a:spcPct val="100000"/>
              </a:lnSpc>
              <a:spcBef>
                <a:spcPts val="1200"/>
              </a:spcBef>
              <a:spcAft>
                <a:spcPts val="0"/>
              </a:spcAft>
              <a:buClr>
                <a:schemeClr val="accent1"/>
              </a:buClr>
              <a:buSzPts val="2000"/>
              <a:buFont typeface="Arial"/>
              <a:buNone/>
            </a:pPr>
            <a:endParaRPr sz="2000" dirty="0"/>
          </a:p>
          <a:p>
            <a:pPr marL="285750" lvl="0" indent="-158750" algn="l" rtl="0">
              <a:lnSpc>
                <a:spcPct val="100000"/>
              </a:lnSpc>
              <a:spcBef>
                <a:spcPts val="1200"/>
              </a:spcBef>
              <a:spcAft>
                <a:spcPts val="0"/>
              </a:spcAft>
              <a:buClr>
                <a:schemeClr val="accent1"/>
              </a:buClr>
              <a:buSzPts val="2000"/>
              <a:buFont typeface="Arial"/>
              <a:buNone/>
            </a:pPr>
            <a:endParaRPr sz="2000" dirty="0"/>
          </a:p>
          <a:p>
            <a:pPr marL="285750" lvl="0" indent="-158750" algn="l" rtl="0">
              <a:lnSpc>
                <a:spcPct val="100000"/>
              </a:lnSpc>
              <a:spcBef>
                <a:spcPts val="1200"/>
              </a:spcBef>
              <a:spcAft>
                <a:spcPts val="0"/>
              </a:spcAft>
              <a:buClr>
                <a:schemeClr val="accent1"/>
              </a:buClr>
              <a:buSzPts val="2000"/>
              <a:buFont typeface="Arial"/>
              <a:buNone/>
            </a:pPr>
            <a:endParaRPr sz="2000" dirty="0"/>
          </a:p>
          <a:p>
            <a:pPr marL="285750" lvl="0" indent="-158750" algn="l" rtl="0">
              <a:lnSpc>
                <a:spcPct val="100000"/>
              </a:lnSpc>
              <a:spcBef>
                <a:spcPts val="1200"/>
              </a:spcBef>
              <a:spcAft>
                <a:spcPts val="0"/>
              </a:spcAft>
              <a:buClr>
                <a:schemeClr val="accent1"/>
              </a:buClr>
              <a:buSzPts val="2000"/>
              <a:buFont typeface="Arial"/>
              <a:buNone/>
            </a:pPr>
            <a:endParaRPr sz="2000" dirty="0"/>
          </a:p>
          <a:p>
            <a:pPr marL="285750" lvl="0" indent="-158750" algn="l" rtl="0">
              <a:lnSpc>
                <a:spcPct val="100000"/>
              </a:lnSpc>
              <a:spcBef>
                <a:spcPts val="1200"/>
              </a:spcBef>
              <a:spcAft>
                <a:spcPts val="0"/>
              </a:spcAft>
              <a:buClr>
                <a:schemeClr val="accent1"/>
              </a:buClr>
              <a:buSzPts val="2000"/>
              <a:buFont typeface="Arial"/>
              <a:buNone/>
            </a:pPr>
            <a:endParaRPr sz="2000" dirty="0"/>
          </a:p>
          <a:p>
            <a:pPr marL="285750" lvl="0" indent="-158750" algn="l" rtl="0">
              <a:lnSpc>
                <a:spcPct val="100000"/>
              </a:lnSpc>
              <a:spcBef>
                <a:spcPts val="1200"/>
              </a:spcBef>
              <a:spcAft>
                <a:spcPts val="0"/>
              </a:spcAft>
              <a:buClr>
                <a:schemeClr val="accent1"/>
              </a:buClr>
              <a:buSzPts val="2000"/>
              <a:buFont typeface="Arial"/>
              <a:buNone/>
            </a:pPr>
            <a:endParaRPr sz="2000" dirty="0"/>
          </a:p>
          <a:p>
            <a:pPr marL="285750" lvl="0" indent="-158750" algn="l" rtl="0">
              <a:lnSpc>
                <a:spcPct val="100000"/>
              </a:lnSpc>
              <a:spcBef>
                <a:spcPts val="1200"/>
              </a:spcBef>
              <a:spcAft>
                <a:spcPts val="0"/>
              </a:spcAft>
              <a:buClr>
                <a:schemeClr val="accent1"/>
              </a:buClr>
              <a:buSzPts val="2000"/>
              <a:buFont typeface="Arial"/>
              <a:buNone/>
            </a:pPr>
            <a:endParaRPr sz="2000" dirty="0"/>
          </a:p>
          <a:p>
            <a:pPr marL="285750" lvl="0" indent="-158750" algn="l" rtl="0">
              <a:lnSpc>
                <a:spcPct val="100000"/>
              </a:lnSpc>
              <a:spcBef>
                <a:spcPts val="1200"/>
              </a:spcBef>
              <a:spcAft>
                <a:spcPts val="0"/>
              </a:spcAft>
              <a:buClr>
                <a:schemeClr val="accent1"/>
              </a:buClr>
              <a:buSzPts val="2000"/>
              <a:buFont typeface="Arial"/>
              <a:buNone/>
            </a:pPr>
            <a:endParaRPr sz="2000" dirty="0"/>
          </a:p>
          <a:p>
            <a:pPr marL="285750" lvl="0" indent="-158750" algn="l" rtl="0">
              <a:lnSpc>
                <a:spcPct val="100000"/>
              </a:lnSpc>
              <a:spcBef>
                <a:spcPts val="1200"/>
              </a:spcBef>
              <a:spcAft>
                <a:spcPts val="0"/>
              </a:spcAft>
              <a:buClr>
                <a:schemeClr val="accent1"/>
              </a:buClr>
              <a:buSzPts val="2000"/>
              <a:buFont typeface="Arial"/>
              <a:buNone/>
            </a:pPr>
            <a:endParaRPr sz="2000" dirty="0"/>
          </a:p>
          <a:p>
            <a:pPr marL="285750" lvl="0" indent="-158750" algn="l" rtl="0">
              <a:lnSpc>
                <a:spcPct val="100000"/>
              </a:lnSpc>
              <a:spcBef>
                <a:spcPts val="1200"/>
              </a:spcBef>
              <a:spcAft>
                <a:spcPts val="0"/>
              </a:spcAft>
              <a:buClr>
                <a:schemeClr val="accent1"/>
              </a:buClr>
              <a:buSzPts val="2000"/>
              <a:buFont typeface="Arial"/>
              <a:buNone/>
            </a:pPr>
            <a:endParaRPr sz="2000" dirty="0"/>
          </a:p>
          <a:p>
            <a:pPr marL="285750" lvl="0" indent="-158750" algn="l" rtl="0">
              <a:lnSpc>
                <a:spcPct val="100000"/>
              </a:lnSpc>
              <a:spcBef>
                <a:spcPts val="1200"/>
              </a:spcBef>
              <a:spcAft>
                <a:spcPts val="0"/>
              </a:spcAft>
              <a:buClr>
                <a:schemeClr val="accent1"/>
              </a:buClr>
              <a:buSzPts val="2000"/>
              <a:buFont typeface="Arial"/>
              <a:buNone/>
            </a:pPr>
            <a:endParaRPr sz="2000" dirty="0"/>
          </a:p>
          <a:p>
            <a:pPr marL="285750" lvl="0" indent="-158750" algn="l" rtl="0">
              <a:lnSpc>
                <a:spcPct val="100000"/>
              </a:lnSpc>
              <a:spcBef>
                <a:spcPts val="1200"/>
              </a:spcBef>
              <a:spcAft>
                <a:spcPts val="0"/>
              </a:spcAft>
              <a:buClr>
                <a:schemeClr val="accent1"/>
              </a:buClr>
              <a:buSzPts val="2000"/>
              <a:buFont typeface="Arial"/>
              <a:buNone/>
            </a:pPr>
            <a:endParaRPr sz="2000" dirty="0"/>
          </a:p>
        </p:txBody>
      </p:sp>
      <p:sp>
        <p:nvSpPr>
          <p:cNvPr id="712" name="Google Shape;712;p86"/>
          <p:cNvSpPr txBox="1">
            <a:spLocks noGrp="1"/>
          </p:cNvSpPr>
          <p:nvPr>
            <p:ph type="title"/>
          </p:nvPr>
        </p:nvSpPr>
        <p:spPr>
          <a:xfrm>
            <a:off x="507206" y="343124"/>
            <a:ext cx="11200380" cy="432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accent1"/>
              </a:buClr>
              <a:buSzPts val="2800"/>
              <a:buFont typeface="Century Gothic"/>
              <a:buNone/>
            </a:pPr>
            <a:r>
              <a:rPr lang="en-GB" dirty="0" err="1"/>
              <a:t>Apresentação</a:t>
            </a:r>
            <a:r>
              <a:rPr lang="en-GB" dirty="0"/>
              <a:t>: </a:t>
            </a:r>
            <a:r>
              <a:rPr lang="en-GB" dirty="0" err="1"/>
              <a:t>Identificando</a:t>
            </a:r>
            <a:r>
              <a:rPr lang="en-GB" dirty="0"/>
              <a:t> </a:t>
            </a:r>
            <a:r>
              <a:rPr lang="en-GB" dirty="0" err="1"/>
              <a:t>situações</a:t>
            </a:r>
            <a:r>
              <a:rPr lang="en-GB" dirty="0"/>
              <a:t> </a:t>
            </a:r>
            <a:r>
              <a:rPr lang="en-GB" dirty="0" err="1"/>
              <a:t>tensas</a:t>
            </a:r>
            <a:r>
              <a:rPr lang="en-GB" dirty="0"/>
              <a:t> e </a:t>
            </a:r>
            <a:r>
              <a:rPr lang="en-GB" dirty="0" err="1"/>
              <a:t>elementos</a:t>
            </a:r>
            <a:r>
              <a:rPr lang="en-GB" dirty="0"/>
              <a:t> de </a:t>
            </a:r>
            <a:r>
              <a:rPr lang="en-GB" dirty="0" err="1"/>
              <a:t>uma</a:t>
            </a:r>
            <a:r>
              <a:rPr lang="en-GB" dirty="0"/>
              <a:t> </a:t>
            </a:r>
            <a:r>
              <a:rPr lang="en-GB" dirty="0" err="1"/>
              <a:t>resposta</a:t>
            </a:r>
            <a:r>
              <a:rPr lang="en-GB" dirty="0"/>
              <a:t> </a:t>
            </a:r>
            <a:r>
              <a:rPr lang="en-GB" dirty="0" err="1"/>
              <a:t>bem-sucedida</a:t>
            </a:r>
            <a:r>
              <a:rPr lang="en-GB" dirty="0"/>
              <a:t>- 4</a:t>
            </a:r>
            <a:endParaRPr dirty="0"/>
          </a:p>
        </p:txBody>
      </p:sp>
      <p:sp>
        <p:nvSpPr>
          <p:cNvPr id="713" name="Google Shape;713;p86"/>
          <p:cNvSpPr txBox="1"/>
          <p:nvPr/>
        </p:nvSpPr>
        <p:spPr>
          <a:xfrm>
            <a:off x="858995" y="5762237"/>
            <a:ext cx="101727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err="1">
                <a:solidFill>
                  <a:schemeClr val="dk1"/>
                </a:solidFill>
                <a:latin typeface="Calibri"/>
                <a:ea typeface="Calibri"/>
                <a:cs typeface="Calibri"/>
                <a:sym typeface="Calibri"/>
              </a:rPr>
              <a:t>Muitos</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desses</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fatores</a:t>
            </a:r>
            <a:r>
              <a:rPr lang="en-GB" sz="2000" b="1" dirty="0">
                <a:solidFill>
                  <a:schemeClr val="dk1"/>
                </a:solidFill>
                <a:latin typeface="Calibri"/>
                <a:ea typeface="Calibri"/>
                <a:cs typeface="Calibri"/>
                <a:sym typeface="Calibri"/>
              </a:rPr>
              <a:t> </a:t>
            </a:r>
            <a:r>
              <a:rPr lang="en-GB" sz="2000" b="1" dirty="0" err="1">
                <a:solidFill>
                  <a:schemeClr val="dk1"/>
                </a:solidFill>
                <a:latin typeface="Calibri"/>
                <a:ea typeface="Calibri"/>
                <a:cs typeface="Calibri"/>
                <a:sym typeface="Calibri"/>
              </a:rPr>
              <a:t>podem</a:t>
            </a:r>
            <a:r>
              <a:rPr lang="en-GB" sz="2000" b="1" dirty="0">
                <a:solidFill>
                  <a:schemeClr val="dk1"/>
                </a:solidFill>
                <a:latin typeface="Calibri"/>
                <a:ea typeface="Calibri"/>
                <a:cs typeface="Calibri"/>
                <a:sym typeface="Calibri"/>
              </a:rPr>
              <a:t> ser </a:t>
            </a:r>
            <a:r>
              <a:rPr lang="en-GB" sz="2000" b="1" dirty="0" err="1">
                <a:solidFill>
                  <a:schemeClr val="dk1"/>
                </a:solidFill>
                <a:latin typeface="Calibri"/>
                <a:ea typeface="Calibri"/>
                <a:cs typeface="Calibri"/>
                <a:sym typeface="Calibri"/>
              </a:rPr>
              <a:t>encontrados</a:t>
            </a:r>
            <a:r>
              <a:rPr lang="en-GB" sz="2000" b="1" dirty="0">
                <a:solidFill>
                  <a:schemeClr val="dk1"/>
                </a:solidFill>
                <a:latin typeface="Calibri"/>
                <a:ea typeface="Calibri"/>
                <a:cs typeface="Calibri"/>
                <a:sym typeface="Calibri"/>
              </a:rPr>
              <a:t> no </a:t>
            </a:r>
            <a:r>
              <a:rPr lang="en-GB" sz="2000" b="1" dirty="0" err="1">
                <a:solidFill>
                  <a:schemeClr val="dk1"/>
                </a:solidFill>
                <a:latin typeface="Calibri"/>
                <a:ea typeface="Calibri"/>
                <a:cs typeface="Calibri"/>
                <a:sym typeface="Calibri"/>
              </a:rPr>
              <a:t>ambiente</a:t>
            </a:r>
            <a:r>
              <a:rPr lang="en-GB" sz="2000" b="1" dirty="0">
                <a:solidFill>
                  <a:schemeClr val="dk1"/>
                </a:solidFill>
                <a:latin typeface="Calibri"/>
                <a:ea typeface="Calibri"/>
                <a:cs typeface="Calibri"/>
                <a:sym typeface="Calibri"/>
              </a:rPr>
              <a:t> de saúde mental e </a:t>
            </a:r>
            <a:r>
              <a:rPr lang="en-GB" sz="2000" b="1" dirty="0" err="1">
                <a:solidFill>
                  <a:schemeClr val="dk1"/>
                </a:solidFill>
                <a:latin typeface="Calibri"/>
                <a:ea typeface="Calibri"/>
                <a:cs typeface="Calibri"/>
                <a:sym typeface="Calibri"/>
              </a:rPr>
              <a:t>serviços</a:t>
            </a:r>
            <a:r>
              <a:rPr lang="en-GB" sz="2000" b="1" dirty="0">
                <a:solidFill>
                  <a:schemeClr val="dk1"/>
                </a:solidFill>
                <a:latin typeface="Calibri"/>
                <a:ea typeface="Calibri"/>
                <a:cs typeface="Calibri"/>
                <a:sym typeface="Calibri"/>
              </a:rPr>
              <a:t> sociais</a:t>
            </a:r>
            <a:endParaRPr sz="2000" b="1" dirty="0">
              <a:solidFill>
                <a:schemeClr val="dk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87"/>
          <p:cNvSpPr txBox="1">
            <a:spLocks noGrp="1"/>
          </p:cNvSpPr>
          <p:nvPr>
            <p:ph type="body" idx="2"/>
          </p:nvPr>
        </p:nvSpPr>
        <p:spPr>
          <a:xfrm>
            <a:off x="507195" y="1854084"/>
            <a:ext cx="11174412" cy="1509600"/>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b="1" dirty="0"/>
              <a:t>Como </a:t>
            </a:r>
            <a:r>
              <a:rPr lang="en-GB" sz="2000" b="1" dirty="0" err="1"/>
              <a:t>reconhecer</a:t>
            </a:r>
            <a:r>
              <a:rPr lang="en-GB" sz="2000" b="1" dirty="0"/>
              <a:t> a </a:t>
            </a:r>
            <a:r>
              <a:rPr lang="en-GB" sz="2000" b="1" dirty="0" err="1"/>
              <a:t>anústia</a:t>
            </a:r>
            <a:r>
              <a:rPr lang="en-GB" sz="2000" b="1" dirty="0"/>
              <a:t> : </a:t>
            </a:r>
            <a:r>
              <a:rPr lang="en-GB" sz="2000" dirty="0" err="1"/>
              <a:t>Os</a:t>
            </a:r>
            <a:r>
              <a:rPr lang="en-GB" sz="2000" dirty="0"/>
              <a:t> </a:t>
            </a:r>
            <a:r>
              <a:rPr lang="en-GB" sz="2000" dirty="0" err="1"/>
              <a:t>sinais</a:t>
            </a:r>
            <a:r>
              <a:rPr lang="en-GB" sz="2000" dirty="0"/>
              <a:t> </a:t>
            </a:r>
            <a:r>
              <a:rPr lang="en-GB" sz="2000" dirty="0" err="1"/>
              <a:t>físicos</a:t>
            </a:r>
            <a:r>
              <a:rPr lang="en-GB" sz="2000" dirty="0"/>
              <a:t> de </a:t>
            </a:r>
            <a:r>
              <a:rPr lang="en-GB" sz="2000" dirty="0" err="1"/>
              <a:t>angústia</a:t>
            </a:r>
            <a:r>
              <a:rPr lang="en-GB" sz="2000" dirty="0"/>
              <a:t> </a:t>
            </a:r>
            <a:r>
              <a:rPr lang="en-GB" sz="2000" dirty="0" err="1"/>
              <a:t>requerem</a:t>
            </a:r>
            <a:r>
              <a:rPr lang="en-GB" sz="2000" dirty="0"/>
              <a:t> </a:t>
            </a:r>
            <a:r>
              <a:rPr lang="en-GB" sz="2000" dirty="0" err="1"/>
              <a:t>uma</a:t>
            </a:r>
            <a:r>
              <a:rPr lang="en-GB" sz="2000" dirty="0"/>
              <a:t> </a:t>
            </a:r>
            <a:r>
              <a:rPr lang="en-GB" sz="2000" dirty="0" err="1"/>
              <a:t>resposta</a:t>
            </a:r>
            <a:r>
              <a:rPr lang="en-GB" sz="2000" dirty="0"/>
              <a:t> </a:t>
            </a:r>
            <a:r>
              <a:rPr lang="en-GB" sz="2000" dirty="0" err="1"/>
              <a:t>cuidadosa</a:t>
            </a:r>
            <a:r>
              <a:rPr lang="en-GB" sz="2000" dirty="0"/>
              <a:t> e </a:t>
            </a:r>
            <a:r>
              <a:rPr lang="en-GB" sz="2000" dirty="0" err="1"/>
              <a:t>solidária</a:t>
            </a:r>
            <a:r>
              <a:rPr lang="en-GB" sz="2000" dirty="0"/>
              <a:t>, com o </a:t>
            </a:r>
            <a:r>
              <a:rPr lang="en-GB" sz="2000" dirty="0" err="1"/>
              <a:t>objetivo</a:t>
            </a:r>
            <a:r>
              <a:rPr lang="en-GB" sz="2000" dirty="0"/>
              <a:t> de </a:t>
            </a:r>
            <a:r>
              <a:rPr lang="en-GB" sz="2000" dirty="0" err="1"/>
              <a:t>identificar</a:t>
            </a:r>
            <a:r>
              <a:rPr lang="en-GB" sz="2000" dirty="0"/>
              <a:t> e remover a </a:t>
            </a:r>
            <a:r>
              <a:rPr lang="en-GB" sz="2000" dirty="0" err="1"/>
              <a:t>sua</a:t>
            </a:r>
            <a:r>
              <a:rPr lang="en-GB" sz="2000" dirty="0"/>
              <a:t> causa, </a:t>
            </a:r>
            <a:r>
              <a:rPr lang="en-GB" sz="2000" dirty="0" err="1"/>
              <a:t>proporcionando</a:t>
            </a:r>
            <a:r>
              <a:rPr lang="en-GB" sz="2000" dirty="0"/>
              <a:t> </a:t>
            </a:r>
            <a:r>
              <a:rPr lang="en-GB" sz="2000" dirty="0" err="1"/>
              <a:t>conforto</a:t>
            </a:r>
            <a:r>
              <a:rPr lang="en-GB" sz="2000" dirty="0"/>
              <a:t> </a:t>
            </a:r>
            <a:r>
              <a:rPr lang="en-GB" sz="2000" dirty="0" err="1"/>
              <a:t>ou</a:t>
            </a:r>
            <a:r>
              <a:rPr lang="en-GB" sz="2000" dirty="0"/>
              <a:t>, de </a:t>
            </a:r>
            <a:r>
              <a:rPr lang="en-GB" sz="2000" dirty="0" err="1"/>
              <a:t>outra</a:t>
            </a:r>
            <a:r>
              <a:rPr lang="en-GB" sz="2000" dirty="0"/>
              <a:t> forma, </a:t>
            </a:r>
            <a:r>
              <a:rPr lang="en-GB" sz="2000" dirty="0" err="1"/>
              <a:t>ajudando</a:t>
            </a:r>
            <a:r>
              <a:rPr lang="en-GB" sz="2000" dirty="0"/>
              <a:t> a </a:t>
            </a:r>
            <a:r>
              <a:rPr lang="en-GB" sz="2000" dirty="0" err="1"/>
              <a:t>pessoa</a:t>
            </a:r>
            <a:r>
              <a:rPr lang="en-GB" sz="2000" dirty="0"/>
              <a:t>.</a:t>
            </a:r>
          </a:p>
          <a:p>
            <a:pPr marL="285750" lvl="0" indent="-285750" algn="just" rtl="0">
              <a:lnSpc>
                <a:spcPct val="100000"/>
              </a:lnSpc>
              <a:spcBef>
                <a:spcPts val="600"/>
              </a:spcBef>
              <a:spcAft>
                <a:spcPts val="0"/>
              </a:spcAft>
              <a:buSzPts val="2200"/>
              <a:buChar char="•"/>
            </a:pPr>
            <a:r>
              <a:rPr lang="en-GB" sz="2000" dirty="0" err="1"/>
              <a:t>Alguns</a:t>
            </a:r>
            <a:r>
              <a:rPr lang="en-GB" sz="2000" dirty="0"/>
              <a:t> </a:t>
            </a:r>
            <a:r>
              <a:rPr lang="en-GB" sz="2000" dirty="0" err="1"/>
              <a:t>exemplos</a:t>
            </a:r>
            <a:r>
              <a:rPr lang="en-GB" sz="2000" dirty="0"/>
              <a:t> </a:t>
            </a:r>
            <a:r>
              <a:rPr lang="en-GB" sz="2000" dirty="0" err="1"/>
              <a:t>comuns</a:t>
            </a:r>
            <a:r>
              <a:rPr lang="en-GB" sz="2000" dirty="0"/>
              <a:t> de </a:t>
            </a:r>
            <a:r>
              <a:rPr lang="en-GB" sz="2000" dirty="0" err="1"/>
              <a:t>sinais</a:t>
            </a:r>
            <a:r>
              <a:rPr lang="en-GB" sz="2000" dirty="0"/>
              <a:t> de </a:t>
            </a:r>
            <a:r>
              <a:rPr lang="en-GB" sz="2000" dirty="0" err="1"/>
              <a:t>angústia</a:t>
            </a:r>
            <a:r>
              <a:rPr lang="en-GB" sz="2000" dirty="0"/>
              <a:t> </a:t>
            </a:r>
            <a:r>
              <a:rPr lang="en-GB" sz="2000" dirty="0" err="1"/>
              <a:t>incluem</a:t>
            </a:r>
            <a:r>
              <a:rPr lang="en-GB" sz="2000" dirty="0"/>
              <a:t>:</a:t>
            </a:r>
            <a:endParaRPr sz="2000" dirty="0"/>
          </a:p>
        </p:txBody>
      </p:sp>
      <p:sp>
        <p:nvSpPr>
          <p:cNvPr id="720" name="Google Shape;720;p87"/>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Identificando</a:t>
            </a:r>
            <a:r>
              <a:rPr lang="en-GB" dirty="0"/>
              <a:t> </a:t>
            </a:r>
            <a:r>
              <a:rPr lang="en-GB" dirty="0" err="1"/>
              <a:t>situações</a:t>
            </a:r>
            <a:r>
              <a:rPr lang="en-GB" dirty="0"/>
              <a:t> </a:t>
            </a:r>
            <a:r>
              <a:rPr lang="en-GB" dirty="0" err="1"/>
              <a:t>tensas</a:t>
            </a:r>
            <a:r>
              <a:rPr lang="en-GB" dirty="0"/>
              <a:t> e </a:t>
            </a:r>
            <a:r>
              <a:rPr lang="en-GB" dirty="0" err="1"/>
              <a:t>elementos</a:t>
            </a:r>
            <a:r>
              <a:rPr lang="en-GB" dirty="0"/>
              <a:t> de </a:t>
            </a:r>
            <a:r>
              <a:rPr lang="en-GB" dirty="0" err="1"/>
              <a:t>uma</a:t>
            </a:r>
            <a:r>
              <a:rPr lang="en-GB" dirty="0"/>
              <a:t> </a:t>
            </a:r>
            <a:r>
              <a:rPr lang="en-GB" dirty="0" err="1"/>
              <a:t>resposta</a:t>
            </a:r>
            <a:r>
              <a:rPr lang="en-GB" dirty="0"/>
              <a:t> </a:t>
            </a:r>
            <a:r>
              <a:rPr lang="en-GB" dirty="0" err="1"/>
              <a:t>bem-sucedida</a:t>
            </a:r>
            <a:r>
              <a:rPr lang="en-GB" dirty="0"/>
              <a:t> - 5</a:t>
            </a:r>
            <a:endParaRPr dirty="0"/>
          </a:p>
        </p:txBody>
      </p:sp>
      <p:sp>
        <p:nvSpPr>
          <p:cNvPr id="721" name="Google Shape;721;p87"/>
          <p:cNvSpPr txBox="1"/>
          <p:nvPr/>
        </p:nvSpPr>
        <p:spPr>
          <a:xfrm>
            <a:off x="942619" y="3535420"/>
            <a:ext cx="4308650" cy="2335984"/>
          </a:xfrm>
          <a:prstGeom prst="rect">
            <a:avLst/>
          </a:prstGeom>
          <a:noFill/>
          <a:ln>
            <a:noFill/>
          </a:ln>
        </p:spPr>
        <p:txBody>
          <a:bodyPr spcFirstLastPara="1" wrap="square" lIns="91425" tIns="45700" rIns="91425" bIns="45700" anchor="t" anchorCtr="0">
            <a:spAutoFit/>
          </a:bodyPr>
          <a:lstStyle/>
          <a:p>
            <a:pPr marL="342900" marR="0" lvl="0" indent="-342900" algn="l" rtl="0">
              <a:lnSpc>
                <a:spcPct val="90000"/>
              </a:lnSpc>
              <a:spcBef>
                <a:spcPts val="0"/>
              </a:spcBef>
              <a:spcAft>
                <a:spcPts val="0"/>
              </a:spcAft>
              <a:buClr>
                <a:srgbClr val="000000"/>
              </a:buClr>
              <a:buSzPts val="2200"/>
              <a:buFont typeface="Arial"/>
              <a:buChar char="•"/>
            </a:pPr>
            <a:r>
              <a:rPr lang="en-GB" sz="2000" dirty="0" err="1">
                <a:solidFill>
                  <a:srgbClr val="000000"/>
                </a:solidFill>
                <a:latin typeface="Calibri" panose="020F0502020204030204" pitchFamily="34" charset="0"/>
                <a:ea typeface="Calibri"/>
                <a:cs typeface="Calibri" panose="020F0502020204030204" pitchFamily="34" charset="0"/>
                <a:sym typeface="Calibri"/>
              </a:rPr>
              <a:t>agitação</a:t>
            </a:r>
            <a:endParaRPr lang="en-GB" sz="2000"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l" rtl="0">
              <a:lnSpc>
                <a:spcPct val="90000"/>
              </a:lnSpc>
              <a:spcBef>
                <a:spcPts val="0"/>
              </a:spcBef>
              <a:spcAft>
                <a:spcPts val="0"/>
              </a:spcAft>
              <a:buClr>
                <a:srgbClr val="000000"/>
              </a:buClr>
              <a:buSzPts val="2200"/>
              <a:buFont typeface="Arial"/>
              <a:buChar char="•"/>
            </a:pPr>
            <a:r>
              <a:rPr lang="en-GB" sz="2000" dirty="0" err="1">
                <a:solidFill>
                  <a:srgbClr val="000000"/>
                </a:solidFill>
                <a:latin typeface="Calibri" panose="020F0502020204030204" pitchFamily="34" charset="0"/>
                <a:ea typeface="Calibri"/>
                <a:cs typeface="Calibri" panose="020F0502020204030204" pitchFamily="34" charset="0"/>
                <a:sym typeface="Calibri"/>
              </a:rPr>
              <a:t>agitação</a:t>
            </a:r>
            <a:endParaRPr lang="en-GB" sz="2000"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l" rtl="0">
              <a:lnSpc>
                <a:spcPct val="90000"/>
              </a:lnSpc>
              <a:spcBef>
                <a:spcPts val="0"/>
              </a:spcBef>
              <a:spcAft>
                <a:spcPts val="0"/>
              </a:spcAft>
              <a:buClr>
                <a:srgbClr val="000000"/>
              </a:buClr>
              <a:buSzPts val="2200"/>
              <a:buFont typeface="Arial"/>
              <a:buChar char="•"/>
            </a:pPr>
            <a:r>
              <a:rPr lang="en-GB" sz="2000" dirty="0" err="1">
                <a:solidFill>
                  <a:srgbClr val="000000"/>
                </a:solidFill>
                <a:latin typeface="Calibri" panose="020F0502020204030204" pitchFamily="34" charset="0"/>
                <a:ea typeface="Calibri"/>
                <a:cs typeface="Calibri" panose="020F0502020204030204" pitchFamily="34" charset="0"/>
                <a:sym typeface="Calibri"/>
              </a:rPr>
              <a:t>andar</a:t>
            </a:r>
            <a:r>
              <a:rPr lang="en-GB" sz="2000" dirty="0">
                <a:solidFill>
                  <a:srgbClr val="000000"/>
                </a:solidFill>
                <a:latin typeface="Calibri" panose="020F0502020204030204" pitchFamily="34" charset="0"/>
                <a:ea typeface="Calibri"/>
                <a:cs typeface="Calibri" panose="020F0502020204030204" pitchFamily="34" charset="0"/>
                <a:sym typeface="Calibri"/>
              </a:rPr>
              <a:t> de um </a:t>
            </a:r>
            <a:r>
              <a:rPr lang="en-GB" sz="2000" dirty="0" err="1">
                <a:solidFill>
                  <a:srgbClr val="000000"/>
                </a:solidFill>
                <a:latin typeface="Calibri" panose="020F0502020204030204" pitchFamily="34" charset="0"/>
                <a:ea typeface="Calibri"/>
                <a:cs typeface="Calibri" panose="020F0502020204030204" pitchFamily="34" charset="0"/>
                <a:sym typeface="Calibri"/>
              </a:rPr>
              <a:t>lado</a:t>
            </a:r>
            <a:r>
              <a:rPr lang="en-GB" sz="2000" dirty="0">
                <a:solidFill>
                  <a:srgbClr val="000000"/>
                </a:solidFill>
                <a:latin typeface="Calibri" panose="020F0502020204030204" pitchFamily="34" charset="0"/>
                <a:ea typeface="Calibri"/>
                <a:cs typeface="Calibri" panose="020F0502020204030204" pitchFamily="34" charset="0"/>
                <a:sym typeface="Calibri"/>
              </a:rPr>
              <a:t> para o outro</a:t>
            </a:r>
          </a:p>
          <a:p>
            <a:pPr marL="342900" marR="0" lvl="0" indent="-342900" algn="l" rtl="0">
              <a:lnSpc>
                <a:spcPct val="90000"/>
              </a:lnSpc>
              <a:spcBef>
                <a:spcPts val="0"/>
              </a:spcBef>
              <a:spcAft>
                <a:spcPts val="0"/>
              </a:spcAft>
              <a:buClr>
                <a:srgbClr val="000000"/>
              </a:buClr>
              <a:buSzPts val="2200"/>
              <a:buFont typeface="Arial"/>
              <a:buChar char="•"/>
            </a:pPr>
            <a:r>
              <a:rPr lang="en-GB" sz="2000" dirty="0" err="1">
                <a:solidFill>
                  <a:srgbClr val="000000"/>
                </a:solidFill>
                <a:latin typeface="Calibri" panose="020F0502020204030204" pitchFamily="34" charset="0"/>
                <a:ea typeface="Calibri"/>
                <a:cs typeface="Calibri" panose="020F0502020204030204" pitchFamily="34" charset="0"/>
                <a:sym typeface="Calibri"/>
              </a:rPr>
              <a:t>falta</a:t>
            </a:r>
            <a:r>
              <a:rPr lang="en-GB" sz="2000" dirty="0">
                <a:solidFill>
                  <a:srgbClr val="000000"/>
                </a:solidFill>
                <a:latin typeface="Calibri" panose="020F0502020204030204" pitchFamily="34" charset="0"/>
                <a:ea typeface="Calibri"/>
                <a:cs typeface="Calibri" panose="020F0502020204030204" pitchFamily="34" charset="0"/>
                <a:sym typeface="Calibri"/>
              </a:rPr>
              <a:t> de </a:t>
            </a:r>
            <a:r>
              <a:rPr lang="en-GB" sz="2000" dirty="0" err="1">
                <a:solidFill>
                  <a:srgbClr val="000000"/>
                </a:solidFill>
                <a:latin typeface="Calibri" panose="020F0502020204030204" pitchFamily="34" charset="0"/>
                <a:ea typeface="Calibri"/>
                <a:cs typeface="Calibri" panose="020F0502020204030204" pitchFamily="34" charset="0"/>
                <a:sym typeface="Calibri"/>
              </a:rPr>
              <a:t>ar</a:t>
            </a:r>
            <a:r>
              <a:rPr lang="en-GB" sz="2000" dirty="0">
                <a:solidFill>
                  <a:srgbClr val="000000"/>
                </a:solidFill>
                <a:latin typeface="Calibri" panose="020F0502020204030204" pitchFamily="34" charset="0"/>
                <a:ea typeface="Calibri"/>
                <a:cs typeface="Calibri" panose="020F0502020204030204" pitchFamily="34" charset="0"/>
                <a:sym typeface="Calibri"/>
              </a:rPr>
              <a:t> </a:t>
            </a:r>
            <a:r>
              <a:rPr lang="en-GB" sz="2000" dirty="0" err="1">
                <a:solidFill>
                  <a:srgbClr val="000000"/>
                </a:solidFill>
                <a:latin typeface="Calibri" panose="020F0502020204030204" pitchFamily="34" charset="0"/>
                <a:ea typeface="Calibri"/>
                <a:cs typeface="Calibri" panose="020F0502020204030204" pitchFamily="34" charset="0"/>
                <a:sym typeface="Calibri"/>
              </a:rPr>
              <a:t>ou</a:t>
            </a:r>
            <a:r>
              <a:rPr lang="en-GB" sz="2000" dirty="0">
                <a:solidFill>
                  <a:srgbClr val="000000"/>
                </a:solidFill>
                <a:latin typeface="Calibri" panose="020F0502020204030204" pitchFamily="34" charset="0"/>
                <a:ea typeface="Calibri"/>
                <a:cs typeface="Calibri" panose="020F0502020204030204" pitchFamily="34" charset="0"/>
                <a:sym typeface="Calibri"/>
              </a:rPr>
              <a:t> </a:t>
            </a:r>
            <a:r>
              <a:rPr lang="en-GB" sz="2000" dirty="0" err="1">
                <a:solidFill>
                  <a:srgbClr val="000000"/>
                </a:solidFill>
                <a:latin typeface="Calibri" panose="020F0502020204030204" pitchFamily="34" charset="0"/>
                <a:ea typeface="Calibri"/>
                <a:cs typeface="Calibri" panose="020F0502020204030204" pitchFamily="34" charset="0"/>
                <a:sym typeface="Calibri"/>
              </a:rPr>
              <a:t>respiração</a:t>
            </a:r>
            <a:r>
              <a:rPr lang="en-GB" sz="2000" dirty="0">
                <a:solidFill>
                  <a:srgbClr val="000000"/>
                </a:solidFill>
                <a:latin typeface="Calibri" panose="020F0502020204030204" pitchFamily="34" charset="0"/>
                <a:ea typeface="Calibri"/>
                <a:cs typeface="Calibri" panose="020F0502020204030204" pitchFamily="34" charset="0"/>
                <a:sym typeface="Calibri"/>
              </a:rPr>
              <a:t> </a:t>
            </a:r>
            <a:r>
              <a:rPr lang="en-GB" sz="2000" dirty="0" err="1">
                <a:solidFill>
                  <a:srgbClr val="000000"/>
                </a:solidFill>
                <a:latin typeface="Calibri" panose="020F0502020204030204" pitchFamily="34" charset="0"/>
                <a:ea typeface="Calibri"/>
                <a:cs typeface="Calibri" panose="020F0502020204030204" pitchFamily="34" charset="0"/>
                <a:sym typeface="Calibri"/>
              </a:rPr>
              <a:t>rápida</a:t>
            </a:r>
            <a:endParaRPr lang="en-GB" sz="2000"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l" rtl="0">
              <a:lnSpc>
                <a:spcPct val="90000"/>
              </a:lnSpc>
              <a:spcBef>
                <a:spcPts val="0"/>
              </a:spcBef>
              <a:spcAft>
                <a:spcPts val="0"/>
              </a:spcAft>
              <a:buClr>
                <a:srgbClr val="000000"/>
              </a:buClr>
              <a:buSzPts val="2200"/>
              <a:buFont typeface="Arial"/>
              <a:buChar char="•"/>
            </a:pPr>
            <a:r>
              <a:rPr lang="en-GB" sz="2000" dirty="0" err="1">
                <a:solidFill>
                  <a:srgbClr val="000000"/>
                </a:solidFill>
                <a:latin typeface="Calibri" panose="020F0502020204030204" pitchFamily="34" charset="0"/>
                <a:ea typeface="Calibri"/>
                <a:cs typeface="Calibri" panose="020F0502020204030204" pitchFamily="34" charset="0"/>
                <a:sym typeface="Calibri"/>
              </a:rPr>
              <a:t>suor</a:t>
            </a:r>
            <a:endParaRPr lang="en-GB" sz="2000"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l" rtl="0">
              <a:lnSpc>
                <a:spcPct val="90000"/>
              </a:lnSpc>
              <a:spcBef>
                <a:spcPts val="0"/>
              </a:spcBef>
              <a:spcAft>
                <a:spcPts val="0"/>
              </a:spcAft>
              <a:buClr>
                <a:srgbClr val="000000"/>
              </a:buClr>
              <a:buSzPts val="2200"/>
              <a:buFont typeface="Arial"/>
              <a:buChar char="•"/>
            </a:pPr>
            <a:r>
              <a:rPr lang="en-GB" sz="2000" dirty="0" err="1">
                <a:solidFill>
                  <a:srgbClr val="000000"/>
                </a:solidFill>
                <a:latin typeface="Calibri" panose="020F0502020204030204" pitchFamily="34" charset="0"/>
                <a:ea typeface="Calibri"/>
                <a:cs typeface="Calibri" panose="020F0502020204030204" pitchFamily="34" charset="0"/>
                <a:sym typeface="Calibri"/>
              </a:rPr>
              <a:t>dentes</a:t>
            </a:r>
            <a:r>
              <a:rPr lang="en-GB" sz="2000" dirty="0">
                <a:solidFill>
                  <a:srgbClr val="000000"/>
                </a:solidFill>
                <a:latin typeface="Calibri" panose="020F0502020204030204" pitchFamily="34" charset="0"/>
                <a:ea typeface="Calibri"/>
                <a:cs typeface="Calibri" panose="020F0502020204030204" pitchFamily="34" charset="0"/>
                <a:sym typeface="Calibri"/>
              </a:rPr>
              <a:t> </a:t>
            </a:r>
            <a:r>
              <a:rPr lang="en-GB" sz="2000" dirty="0" err="1">
                <a:solidFill>
                  <a:srgbClr val="000000"/>
                </a:solidFill>
                <a:latin typeface="Calibri" panose="020F0502020204030204" pitchFamily="34" charset="0"/>
                <a:ea typeface="Calibri"/>
                <a:cs typeface="Calibri" panose="020F0502020204030204" pitchFamily="34" charset="0"/>
                <a:sym typeface="Calibri"/>
              </a:rPr>
              <a:t>cerrados</a:t>
            </a:r>
            <a:endParaRPr lang="en-GB" sz="2000" dirty="0">
              <a:solidFill>
                <a:srgbClr val="000000"/>
              </a:solidFill>
              <a:latin typeface="Calibri" panose="020F0502020204030204" pitchFamily="34" charset="0"/>
              <a:ea typeface="Calibri"/>
              <a:cs typeface="Calibri" panose="020F0502020204030204" pitchFamily="34" charset="0"/>
              <a:sym typeface="Calibri"/>
            </a:endParaRPr>
          </a:p>
          <a:p>
            <a:pPr marL="342900" marR="0" lvl="0" indent="-342900" algn="l" rtl="0">
              <a:lnSpc>
                <a:spcPct val="90000"/>
              </a:lnSpc>
              <a:spcBef>
                <a:spcPts val="0"/>
              </a:spcBef>
              <a:spcAft>
                <a:spcPts val="0"/>
              </a:spcAft>
              <a:buClr>
                <a:srgbClr val="000000"/>
              </a:buClr>
              <a:buSzPts val="2200"/>
              <a:buFont typeface="Arial"/>
              <a:buChar char="•"/>
            </a:pPr>
            <a:r>
              <a:rPr lang="en-GB" sz="2000" dirty="0">
                <a:solidFill>
                  <a:srgbClr val="000000"/>
                </a:solidFill>
                <a:latin typeface="Calibri" panose="020F0502020204030204" pitchFamily="34" charset="0"/>
                <a:ea typeface="Calibri"/>
                <a:cs typeface="Calibri" panose="020F0502020204030204" pitchFamily="34" charset="0"/>
                <a:sym typeface="Calibri"/>
              </a:rPr>
              <a:t>choro</a:t>
            </a:r>
          </a:p>
          <a:p>
            <a:pPr marL="342900" marR="0" lvl="0" indent="-203200" algn="l" rtl="0">
              <a:lnSpc>
                <a:spcPct val="90000"/>
              </a:lnSpc>
              <a:spcBef>
                <a:spcPts val="0"/>
              </a:spcBef>
              <a:spcAft>
                <a:spcPts val="0"/>
              </a:spcAft>
              <a:buClr>
                <a:schemeClr val="dk1"/>
              </a:buClr>
              <a:buSzPts val="2200"/>
              <a:buFont typeface="Arial"/>
              <a:buNone/>
            </a:pPr>
            <a:endParaRPr sz="2200" dirty="0">
              <a:solidFill>
                <a:srgbClr val="000000"/>
              </a:solidFill>
              <a:latin typeface="Calibri"/>
              <a:ea typeface="Calibri"/>
              <a:cs typeface="Calibri"/>
              <a:sym typeface="Calibri"/>
            </a:endParaRPr>
          </a:p>
        </p:txBody>
      </p:sp>
      <p:sp>
        <p:nvSpPr>
          <p:cNvPr id="2" name="Google Shape;721;p87">
            <a:extLst>
              <a:ext uri="{FF2B5EF4-FFF2-40B4-BE49-F238E27FC236}">
                <a16:creationId xmlns:a16="http://schemas.microsoft.com/office/drawing/2014/main" id="{597D1A44-3D23-6EC8-0B9B-95FF47575A78}"/>
              </a:ext>
            </a:extLst>
          </p:cNvPr>
          <p:cNvSpPr txBox="1"/>
          <p:nvPr/>
        </p:nvSpPr>
        <p:spPr>
          <a:xfrm>
            <a:off x="5831394" y="3624936"/>
            <a:ext cx="4308650" cy="2031285"/>
          </a:xfrm>
          <a:prstGeom prst="rect">
            <a:avLst/>
          </a:prstGeom>
          <a:noFill/>
          <a:ln>
            <a:noFill/>
          </a:ln>
        </p:spPr>
        <p:txBody>
          <a:bodyPr spcFirstLastPara="1" wrap="square" lIns="91425" tIns="45700" rIns="91425" bIns="45700" anchor="t" anchorCtr="0">
            <a:spAutoFit/>
          </a:bodyPr>
          <a:lstStyle/>
          <a:p>
            <a:pPr marL="342900" lvl="0" indent="-342900">
              <a:lnSpc>
                <a:spcPct val="90000"/>
              </a:lnSpc>
              <a:buSzPts val="2200"/>
              <a:buFont typeface="Arial"/>
              <a:buChar char="•"/>
            </a:pPr>
            <a:r>
              <a:rPr lang="en-GB" sz="2000" dirty="0" err="1">
                <a:latin typeface="Calibri"/>
                <a:ea typeface="Calibri"/>
                <a:cs typeface="Calibri"/>
                <a:sym typeface="Calibri"/>
              </a:rPr>
              <a:t>torcer</a:t>
            </a:r>
            <a:r>
              <a:rPr lang="en-GB" sz="2000" dirty="0">
                <a:latin typeface="Calibri"/>
                <a:ea typeface="Calibri"/>
                <a:cs typeface="Calibri"/>
                <a:sym typeface="Calibri"/>
              </a:rPr>
              <a:t> as </a:t>
            </a:r>
            <a:r>
              <a:rPr lang="en-GB" sz="2000" dirty="0" err="1">
                <a:latin typeface="Calibri"/>
                <a:ea typeface="Calibri"/>
                <a:cs typeface="Calibri"/>
                <a:sym typeface="Calibri"/>
              </a:rPr>
              <a:t>mãos</a:t>
            </a:r>
            <a:r>
              <a:rPr lang="en-GB" sz="2000" dirty="0">
                <a:latin typeface="Calibri"/>
                <a:ea typeface="Calibri"/>
                <a:cs typeface="Calibri"/>
                <a:sym typeface="Calibri"/>
              </a:rPr>
              <a:t>; </a:t>
            </a:r>
          </a:p>
          <a:p>
            <a:pPr marL="342900" lvl="0" indent="-342900">
              <a:lnSpc>
                <a:spcPct val="90000"/>
              </a:lnSpc>
              <a:buSzPts val="2200"/>
              <a:buFont typeface="Arial"/>
              <a:buChar char="•"/>
            </a:pPr>
            <a:r>
              <a:rPr lang="en-GB" sz="2000" dirty="0">
                <a:latin typeface="Calibri"/>
                <a:ea typeface="Calibri"/>
                <a:cs typeface="Calibri"/>
                <a:sym typeface="Calibri"/>
              </a:rPr>
              <a:t>• </a:t>
            </a:r>
            <a:r>
              <a:rPr lang="en-GB" sz="2000" dirty="0" err="1">
                <a:latin typeface="Calibri"/>
                <a:ea typeface="Calibri"/>
                <a:cs typeface="Calibri"/>
                <a:sym typeface="Calibri"/>
              </a:rPr>
              <a:t>balançar</a:t>
            </a:r>
            <a:r>
              <a:rPr lang="en-GB" sz="2000" dirty="0">
                <a:latin typeface="Calibri"/>
                <a:ea typeface="Calibri"/>
                <a:cs typeface="Calibri"/>
                <a:sym typeface="Calibri"/>
              </a:rPr>
              <a:t>; </a:t>
            </a:r>
          </a:p>
          <a:p>
            <a:pPr marL="342900" lvl="0" indent="-342900">
              <a:lnSpc>
                <a:spcPct val="90000"/>
              </a:lnSpc>
              <a:buSzPts val="2200"/>
              <a:buFont typeface="Arial"/>
              <a:buChar char="•"/>
            </a:pPr>
            <a:r>
              <a:rPr lang="en-GB" sz="2000" dirty="0">
                <a:latin typeface="Calibri"/>
                <a:ea typeface="Calibri"/>
                <a:cs typeface="Calibri"/>
                <a:sym typeface="Calibri"/>
              </a:rPr>
              <a:t>• </a:t>
            </a:r>
            <a:r>
              <a:rPr lang="en-GB" sz="2000" dirty="0" err="1">
                <a:latin typeface="Calibri"/>
                <a:ea typeface="Calibri"/>
                <a:cs typeface="Calibri"/>
                <a:sym typeface="Calibri"/>
              </a:rPr>
              <a:t>afastar</a:t>
            </a:r>
            <a:r>
              <a:rPr lang="en-GB" sz="2000" dirty="0">
                <a:latin typeface="Calibri"/>
                <a:ea typeface="Calibri"/>
                <a:cs typeface="Calibri"/>
                <a:sym typeface="Calibri"/>
              </a:rPr>
              <a:t>-se; </a:t>
            </a:r>
          </a:p>
          <a:p>
            <a:pPr marL="342900" lvl="0" indent="-342900">
              <a:lnSpc>
                <a:spcPct val="90000"/>
              </a:lnSpc>
              <a:buSzPts val="2200"/>
              <a:buFont typeface="Arial"/>
              <a:buChar char="•"/>
            </a:pPr>
            <a:r>
              <a:rPr lang="en-GB" sz="2000" dirty="0">
                <a:latin typeface="Calibri"/>
                <a:ea typeface="Calibri"/>
                <a:cs typeface="Calibri"/>
                <a:sym typeface="Calibri"/>
              </a:rPr>
              <a:t>• </a:t>
            </a:r>
            <a:r>
              <a:rPr lang="en-GB" sz="2000" dirty="0" err="1">
                <a:latin typeface="Calibri"/>
                <a:ea typeface="Calibri"/>
                <a:cs typeface="Calibri"/>
                <a:sym typeface="Calibri"/>
              </a:rPr>
              <a:t>contato</a:t>
            </a:r>
            <a:r>
              <a:rPr lang="en-GB" sz="2000" dirty="0">
                <a:latin typeface="Calibri"/>
                <a:ea typeface="Calibri"/>
                <a:cs typeface="Calibri"/>
                <a:sym typeface="Calibri"/>
              </a:rPr>
              <a:t> visual </a:t>
            </a:r>
            <a:r>
              <a:rPr lang="en-GB" sz="2000" dirty="0" err="1">
                <a:latin typeface="Calibri"/>
                <a:ea typeface="Calibri"/>
                <a:cs typeface="Calibri"/>
                <a:sym typeface="Calibri"/>
              </a:rPr>
              <a:t>prolongado</a:t>
            </a:r>
            <a:r>
              <a:rPr lang="en-GB" sz="2000" dirty="0">
                <a:latin typeface="Calibri"/>
                <a:ea typeface="Calibri"/>
                <a:cs typeface="Calibri"/>
                <a:sym typeface="Calibri"/>
              </a:rPr>
              <a:t>; </a:t>
            </a:r>
          </a:p>
          <a:p>
            <a:pPr marL="342900" lvl="0" indent="-342900">
              <a:lnSpc>
                <a:spcPct val="90000"/>
              </a:lnSpc>
              <a:buSzPts val="2200"/>
              <a:buFont typeface="Arial"/>
              <a:buChar char="•"/>
            </a:pPr>
            <a:r>
              <a:rPr lang="en-GB" sz="2000" dirty="0">
                <a:latin typeface="Calibri"/>
                <a:ea typeface="Calibri"/>
                <a:cs typeface="Calibri"/>
                <a:sym typeface="Calibri"/>
              </a:rPr>
              <a:t>• </a:t>
            </a:r>
            <a:r>
              <a:rPr lang="en-GB" sz="2000" dirty="0" err="1">
                <a:latin typeface="Calibri"/>
                <a:ea typeface="Calibri"/>
                <a:cs typeface="Calibri"/>
                <a:sym typeface="Calibri"/>
              </a:rPr>
              <a:t>aumento</a:t>
            </a:r>
            <a:r>
              <a:rPr lang="en-GB" sz="2000" dirty="0">
                <a:latin typeface="Calibri"/>
                <a:ea typeface="Calibri"/>
                <a:cs typeface="Calibri"/>
                <a:sym typeface="Calibri"/>
              </a:rPr>
              <a:t> do volume da </a:t>
            </a:r>
            <a:r>
              <a:rPr lang="en-GB" sz="2000" dirty="0" err="1">
                <a:latin typeface="Calibri"/>
                <a:ea typeface="Calibri"/>
                <a:cs typeface="Calibri"/>
                <a:sym typeface="Calibri"/>
              </a:rPr>
              <a:t>fala</a:t>
            </a:r>
            <a:r>
              <a:rPr lang="en-GB" sz="2000" dirty="0">
                <a:latin typeface="Calibri"/>
                <a:ea typeface="Calibri"/>
                <a:cs typeface="Calibri"/>
                <a:sym typeface="Calibri"/>
              </a:rPr>
              <a:t>; </a:t>
            </a:r>
          </a:p>
          <a:p>
            <a:pPr marL="342900" lvl="0" indent="-342900">
              <a:lnSpc>
                <a:spcPct val="90000"/>
              </a:lnSpc>
              <a:buSzPts val="2200"/>
              <a:buFont typeface="Arial"/>
              <a:buChar char="•"/>
            </a:pPr>
            <a:r>
              <a:rPr lang="en-GB" sz="2000" dirty="0">
                <a:latin typeface="Calibri"/>
                <a:ea typeface="Calibri"/>
                <a:cs typeface="Calibri"/>
                <a:sym typeface="Calibri"/>
              </a:rPr>
              <a:t>• </a:t>
            </a:r>
            <a:r>
              <a:rPr lang="en-GB" sz="2000" dirty="0" err="1">
                <a:latin typeface="Calibri"/>
                <a:ea typeface="Calibri"/>
                <a:cs typeface="Calibri"/>
                <a:sym typeface="Calibri"/>
              </a:rPr>
              <a:t>agressão</a:t>
            </a:r>
            <a:r>
              <a:rPr lang="en-GB" sz="2000" dirty="0">
                <a:latin typeface="Calibri"/>
                <a:ea typeface="Calibri"/>
                <a:cs typeface="Calibri"/>
                <a:sym typeface="Calibri"/>
              </a:rPr>
              <a:t>; </a:t>
            </a:r>
          </a:p>
          <a:p>
            <a:pPr marL="342900" lvl="0" indent="-342900">
              <a:lnSpc>
                <a:spcPct val="90000"/>
              </a:lnSpc>
              <a:buSzPts val="2200"/>
              <a:buFont typeface="Arial"/>
              <a:buChar char="•"/>
            </a:pPr>
            <a:r>
              <a:rPr lang="en-GB" sz="2000" dirty="0">
                <a:latin typeface="Calibri"/>
                <a:ea typeface="Calibri"/>
                <a:cs typeface="Calibri"/>
                <a:sym typeface="Calibri"/>
              </a:rPr>
              <a:t>• </a:t>
            </a:r>
            <a:r>
              <a:rPr lang="en-GB" sz="2000" dirty="0" err="1">
                <a:latin typeface="Calibri"/>
                <a:ea typeface="Calibri"/>
                <a:cs typeface="Calibri"/>
                <a:sym typeface="Calibri"/>
              </a:rPr>
              <a:t>ameaça</a:t>
            </a:r>
            <a:r>
              <a:rPr lang="en-GB" sz="2000" dirty="0">
                <a:latin typeface="Calibri"/>
                <a:ea typeface="Calibri"/>
                <a:cs typeface="Calibri"/>
                <a:sym typeface="Calibri"/>
              </a:rPr>
              <a:t> de </a:t>
            </a:r>
            <a:r>
              <a:rPr lang="en-GB" sz="2000" dirty="0" err="1">
                <a:latin typeface="Calibri"/>
                <a:ea typeface="Calibri"/>
                <a:cs typeface="Calibri"/>
                <a:sym typeface="Calibri"/>
              </a:rPr>
              <a:t>dano</a:t>
            </a:r>
            <a:r>
              <a:rPr lang="en-GB" sz="2000" dirty="0">
                <a:latin typeface="Calibri"/>
                <a:ea typeface="Calibri"/>
                <a:cs typeface="Calibri"/>
                <a:sym typeface="Calibri"/>
              </a:rPr>
              <a:t>.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88"/>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dirty="0"/>
          </a:p>
          <a:p>
            <a:pPr marL="285750" lvl="0" indent="-146050" algn="l" rtl="0">
              <a:lnSpc>
                <a:spcPct val="100000"/>
              </a:lnSpc>
              <a:spcBef>
                <a:spcPts val="1200"/>
              </a:spcBef>
              <a:spcAft>
                <a:spcPts val="0"/>
              </a:spcAft>
              <a:buSzPts val="2200"/>
              <a:buNone/>
            </a:pPr>
            <a:endParaRPr dirty="0"/>
          </a:p>
          <a:p>
            <a:pPr marL="285750" lvl="0" indent="-146050" algn="l" rtl="0">
              <a:lnSpc>
                <a:spcPct val="100000"/>
              </a:lnSpc>
              <a:spcBef>
                <a:spcPts val="1200"/>
              </a:spcBef>
              <a:spcAft>
                <a:spcPts val="0"/>
              </a:spcAft>
              <a:buSzPts val="2200"/>
              <a:buNone/>
            </a:pPr>
            <a:endParaRPr dirty="0"/>
          </a:p>
          <a:p>
            <a:pPr marL="0" lvl="0" indent="0" algn="ctr" rtl="0">
              <a:lnSpc>
                <a:spcPct val="100000"/>
              </a:lnSpc>
              <a:spcBef>
                <a:spcPts val="1200"/>
              </a:spcBef>
              <a:spcAft>
                <a:spcPts val="0"/>
              </a:spcAft>
              <a:buSzPts val="2500"/>
              <a:buNone/>
            </a:pPr>
            <a:r>
              <a:rPr lang="en-GB" sz="2500" b="1" i="1" dirty="0"/>
              <a:t>O que </a:t>
            </a:r>
            <a:r>
              <a:rPr lang="en-GB" sz="2500" b="1" i="1" dirty="0" err="1"/>
              <a:t>faz</a:t>
            </a:r>
            <a:r>
              <a:rPr lang="en-GB" sz="2500" b="1" i="1" dirty="0"/>
              <a:t> </a:t>
            </a:r>
            <a:r>
              <a:rPr lang="en-GB" sz="2500" b="1" i="1" dirty="0" err="1"/>
              <a:t>você</a:t>
            </a:r>
            <a:r>
              <a:rPr lang="en-GB" sz="2500" b="1" i="1" dirty="0"/>
              <a:t> se </a:t>
            </a:r>
            <a:r>
              <a:rPr lang="en-GB" sz="2500" b="1" i="1" dirty="0" err="1"/>
              <a:t>sentir</a:t>
            </a:r>
            <a:r>
              <a:rPr lang="en-GB" sz="2500" b="1" i="1" dirty="0"/>
              <a:t> </a:t>
            </a:r>
            <a:r>
              <a:rPr lang="en-GB" sz="2500" b="1" i="1" dirty="0" err="1"/>
              <a:t>assustado</a:t>
            </a:r>
            <a:r>
              <a:rPr lang="en-GB" sz="2500" b="1" i="1" dirty="0"/>
              <a:t>, </a:t>
            </a:r>
            <a:r>
              <a:rPr lang="en-GB" sz="2500" b="1" i="1" dirty="0" err="1"/>
              <a:t>chateado</a:t>
            </a:r>
            <a:r>
              <a:rPr lang="en-GB" sz="2500" b="1" i="1" dirty="0"/>
              <a:t>, </a:t>
            </a:r>
            <a:r>
              <a:rPr lang="en-GB" sz="2500" b="1" i="1" dirty="0" err="1"/>
              <a:t>irritado</a:t>
            </a:r>
            <a:r>
              <a:rPr lang="en-GB" sz="2500" b="1" i="1" dirty="0"/>
              <a:t>, </a:t>
            </a:r>
            <a:r>
              <a:rPr lang="en-GB" sz="2500" b="1" i="1" dirty="0" err="1"/>
              <a:t>ansioso</a:t>
            </a:r>
            <a:r>
              <a:rPr lang="en-GB" sz="2500" b="1" i="1" dirty="0"/>
              <a:t> </a:t>
            </a:r>
            <a:r>
              <a:rPr lang="en-GB" sz="2500" b="1" i="1" dirty="0" err="1"/>
              <a:t>ou</a:t>
            </a:r>
            <a:r>
              <a:rPr lang="en-GB" sz="2500" b="1" i="1" dirty="0"/>
              <a:t> </a:t>
            </a:r>
            <a:r>
              <a:rPr lang="en-GB" sz="2500" b="1" i="1" dirty="0" err="1"/>
              <a:t>angustiado</a:t>
            </a:r>
            <a:r>
              <a:rPr lang="en-GB" sz="2500" b="1" i="1" dirty="0"/>
              <a:t>, o que </a:t>
            </a:r>
            <a:r>
              <a:rPr lang="en-GB" sz="2500" b="1" i="1" dirty="0" err="1"/>
              <a:t>pode</a:t>
            </a:r>
            <a:r>
              <a:rPr lang="en-GB" sz="2500" b="1" i="1" dirty="0"/>
              <a:t> </a:t>
            </a:r>
            <a:r>
              <a:rPr lang="en-GB" sz="2500" b="1" i="1" dirty="0" err="1"/>
              <a:t>fazer</a:t>
            </a:r>
            <a:r>
              <a:rPr lang="en-GB" sz="2500" b="1" i="1" dirty="0"/>
              <a:t> com que </a:t>
            </a:r>
            <a:r>
              <a:rPr lang="en-GB" sz="2500" b="1" i="1" dirty="0" err="1"/>
              <a:t>você</a:t>
            </a:r>
            <a:r>
              <a:rPr lang="en-GB" sz="2500" b="1" i="1" dirty="0"/>
              <a:t> </a:t>
            </a:r>
            <a:r>
              <a:rPr lang="en-GB" sz="2500" b="1" i="1" dirty="0" err="1"/>
              <a:t>aja</a:t>
            </a:r>
            <a:r>
              <a:rPr lang="en-GB" sz="2500" b="1" i="1" dirty="0"/>
              <a:t> de </a:t>
            </a:r>
            <a:r>
              <a:rPr lang="en-GB" sz="2500" b="1" i="1" dirty="0" err="1"/>
              <a:t>uma</a:t>
            </a:r>
            <a:r>
              <a:rPr lang="en-GB" sz="2500" b="1" i="1" dirty="0"/>
              <a:t> </a:t>
            </a:r>
            <a:r>
              <a:rPr lang="en-GB" sz="2500" b="1" i="1" dirty="0" err="1"/>
              <a:t>maneira</a:t>
            </a:r>
            <a:r>
              <a:rPr lang="en-GB" sz="2500" b="1" i="1" dirty="0"/>
              <a:t> que </a:t>
            </a:r>
            <a:r>
              <a:rPr lang="en-GB" sz="2500" b="1" i="1" dirty="0" err="1"/>
              <a:t>pode</a:t>
            </a:r>
            <a:r>
              <a:rPr lang="en-GB" sz="2500" b="1" i="1" dirty="0"/>
              <a:t> ser </a:t>
            </a:r>
            <a:r>
              <a:rPr lang="en-GB" sz="2500" b="1" i="1" dirty="0" err="1"/>
              <a:t>perturbadora</a:t>
            </a:r>
            <a:r>
              <a:rPr lang="en-GB" sz="2500" b="1" i="1" dirty="0"/>
              <a:t> para </a:t>
            </a:r>
            <a:r>
              <a:rPr lang="en-GB" sz="2500" b="1" i="1" dirty="0" err="1"/>
              <a:t>os</a:t>
            </a:r>
            <a:r>
              <a:rPr lang="en-GB" sz="2500" b="1" i="1" dirty="0"/>
              <a:t> outros?</a:t>
            </a:r>
            <a:endParaRPr dirty="0"/>
          </a:p>
          <a:p>
            <a:pPr marL="285750" lvl="0" indent="-146050" algn="l" rtl="0">
              <a:lnSpc>
                <a:spcPct val="100000"/>
              </a:lnSpc>
              <a:spcBef>
                <a:spcPts val="1200"/>
              </a:spcBef>
              <a:spcAft>
                <a:spcPts val="0"/>
              </a:spcAft>
              <a:buSzPts val="2200"/>
              <a:buNone/>
            </a:pPr>
            <a:endParaRPr dirty="0"/>
          </a:p>
        </p:txBody>
      </p:sp>
      <p:sp>
        <p:nvSpPr>
          <p:cNvPr id="728" name="Google Shape;728;p88"/>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5.1: </a:t>
            </a:r>
            <a:r>
              <a:rPr lang="en-GB" dirty="0" err="1"/>
              <a:t>Discussão</a:t>
            </a:r>
            <a:r>
              <a:rPr lang="en-GB" dirty="0"/>
              <a:t>: </a:t>
            </a:r>
            <a:r>
              <a:rPr lang="en-GB" dirty="0" err="1"/>
              <a:t>compreendendo</a:t>
            </a:r>
            <a:r>
              <a:rPr lang="en-GB" dirty="0"/>
              <a:t> </a:t>
            </a:r>
            <a:r>
              <a:rPr lang="en-GB" dirty="0" err="1"/>
              <a:t>sensibilidades</a:t>
            </a:r>
            <a:r>
              <a:rPr lang="en-GB" dirty="0"/>
              <a:t> e </a:t>
            </a:r>
            <a:r>
              <a:rPr lang="en-GB" dirty="0" err="1"/>
              <a:t>padrões</a:t>
            </a:r>
            <a:r>
              <a:rPr lang="en-GB" dirty="0"/>
              <a:t> de </a:t>
            </a:r>
            <a:r>
              <a:rPr lang="en-GB" dirty="0" err="1"/>
              <a:t>reações</a:t>
            </a:r>
            <a:endParaRP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89"/>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dirty="0"/>
          </a:p>
          <a:p>
            <a:pPr marL="285750" lvl="0" indent="-146050" algn="l" rtl="0">
              <a:lnSpc>
                <a:spcPct val="100000"/>
              </a:lnSpc>
              <a:spcBef>
                <a:spcPts val="1200"/>
              </a:spcBef>
              <a:spcAft>
                <a:spcPts val="0"/>
              </a:spcAft>
              <a:buSzPts val="2200"/>
              <a:buNone/>
            </a:pPr>
            <a:endParaRPr dirty="0"/>
          </a:p>
          <a:p>
            <a:pPr marL="285750" lvl="0" indent="-146050" algn="l" rtl="0">
              <a:lnSpc>
                <a:spcPct val="100000"/>
              </a:lnSpc>
              <a:spcBef>
                <a:spcPts val="1200"/>
              </a:spcBef>
              <a:spcAft>
                <a:spcPts val="0"/>
              </a:spcAft>
              <a:buSzPts val="2200"/>
              <a:buNone/>
            </a:pPr>
            <a:endParaRPr dirty="0"/>
          </a:p>
          <a:p>
            <a:pPr marL="0" lvl="0" indent="0" algn="ctr" rtl="0">
              <a:lnSpc>
                <a:spcPct val="100000"/>
              </a:lnSpc>
              <a:spcBef>
                <a:spcPts val="1200"/>
              </a:spcBef>
              <a:spcAft>
                <a:spcPts val="0"/>
              </a:spcAft>
              <a:buSzPts val="2500"/>
              <a:buNone/>
            </a:pPr>
            <a:r>
              <a:rPr lang="en-GB" sz="2500" b="1" i="1" dirty="0"/>
              <a:t>O que </a:t>
            </a:r>
            <a:r>
              <a:rPr lang="en-GB" sz="2500" b="1" i="1" dirty="0" err="1"/>
              <a:t>você</a:t>
            </a:r>
            <a:r>
              <a:rPr lang="en-GB" sz="2500" b="1" i="1" dirty="0"/>
              <a:t> </a:t>
            </a:r>
            <a:r>
              <a:rPr lang="en-GB" sz="2500" b="1" i="1" dirty="0" err="1"/>
              <a:t>faz</a:t>
            </a:r>
            <a:r>
              <a:rPr lang="en-GB" sz="2500" b="1" i="1" dirty="0"/>
              <a:t> </a:t>
            </a:r>
            <a:r>
              <a:rPr lang="en-GB" sz="2500" b="1" i="1" dirty="0" err="1"/>
              <a:t>quando</a:t>
            </a:r>
            <a:r>
              <a:rPr lang="en-GB" sz="2500" b="1" i="1" dirty="0"/>
              <a:t> </a:t>
            </a:r>
            <a:r>
              <a:rPr lang="en-GB" sz="2500" b="1" i="1" dirty="0" err="1"/>
              <a:t>está</a:t>
            </a:r>
            <a:r>
              <a:rPr lang="en-GB" sz="2500" b="1" i="1" dirty="0"/>
              <a:t> </a:t>
            </a:r>
            <a:r>
              <a:rPr lang="en-GB" sz="2500" b="1" i="1" dirty="0" err="1"/>
              <a:t>frustrado</a:t>
            </a:r>
            <a:r>
              <a:rPr lang="en-GB" sz="2500" b="1" i="1" dirty="0"/>
              <a:t> </a:t>
            </a:r>
            <a:r>
              <a:rPr lang="en-GB" sz="2500" b="1" i="1" dirty="0" err="1"/>
              <a:t>ou</a:t>
            </a:r>
            <a:r>
              <a:rPr lang="en-GB" sz="2500" b="1" i="1" dirty="0"/>
              <a:t> </a:t>
            </a:r>
            <a:r>
              <a:rPr lang="en-GB" sz="2500" b="1" i="1" dirty="0" err="1"/>
              <a:t>chateado</a:t>
            </a:r>
            <a:r>
              <a:rPr lang="en-GB" sz="2500" b="1" i="1" dirty="0"/>
              <a:t>? </a:t>
            </a:r>
            <a:r>
              <a:rPr lang="en-GB" sz="2500" b="1" i="1" dirty="0" err="1"/>
              <a:t>Existem</a:t>
            </a:r>
            <a:r>
              <a:rPr lang="en-GB" sz="2500" b="1" i="1" dirty="0"/>
              <a:t> </a:t>
            </a:r>
            <a:r>
              <a:rPr lang="en-GB" sz="2500" b="1" i="1" dirty="0" err="1"/>
              <a:t>ações</a:t>
            </a:r>
            <a:r>
              <a:rPr lang="en-GB" sz="2500" b="1" i="1" dirty="0"/>
              <a:t> que </a:t>
            </a:r>
            <a:r>
              <a:rPr lang="en-GB" sz="2500" b="1" i="1" dirty="0" err="1"/>
              <a:t>você</a:t>
            </a:r>
            <a:r>
              <a:rPr lang="en-GB" sz="2500" b="1" i="1" dirty="0"/>
              <a:t> </a:t>
            </a:r>
            <a:r>
              <a:rPr lang="en-GB" sz="2500" b="1" i="1" dirty="0" err="1"/>
              <a:t>gosta</a:t>
            </a:r>
            <a:r>
              <a:rPr lang="en-GB" sz="2500" b="1" i="1" dirty="0"/>
              <a:t> de </a:t>
            </a:r>
            <a:r>
              <a:rPr lang="en-GB" sz="2500" b="1" i="1" dirty="0" err="1"/>
              <a:t>fazer</a:t>
            </a:r>
            <a:r>
              <a:rPr lang="en-GB" sz="2500" b="1" i="1" dirty="0"/>
              <a:t> </a:t>
            </a:r>
            <a:r>
              <a:rPr lang="en-GB" sz="2500" b="1" i="1" dirty="0" err="1"/>
              <a:t>ou</a:t>
            </a:r>
            <a:r>
              <a:rPr lang="en-GB" sz="2500" b="1" i="1" dirty="0"/>
              <a:t> que outros </a:t>
            </a:r>
            <a:r>
              <a:rPr lang="en-GB" sz="2500" b="1" i="1" dirty="0" err="1"/>
              <a:t>gostam</a:t>
            </a:r>
            <a:r>
              <a:rPr lang="en-GB" sz="2500" b="1" i="1" dirty="0"/>
              <a:t>, para </a:t>
            </a:r>
            <a:r>
              <a:rPr lang="en-GB" sz="2500" b="1" i="1" dirty="0" err="1"/>
              <a:t>ajudá</a:t>
            </a:r>
            <a:r>
              <a:rPr lang="en-GB" sz="2500" b="1" i="1" dirty="0"/>
              <a:t>-lo </a:t>
            </a:r>
            <a:r>
              <a:rPr lang="en-GB" sz="2500" b="1" i="1" dirty="0" err="1"/>
              <a:t>nesses</a:t>
            </a:r>
            <a:r>
              <a:rPr lang="en-GB" sz="2500" b="1" i="1" dirty="0"/>
              <a:t> </a:t>
            </a:r>
            <a:r>
              <a:rPr lang="en-GB" sz="2500" b="1" i="1" dirty="0" err="1"/>
              <a:t>momentos</a:t>
            </a:r>
            <a:r>
              <a:rPr lang="en-GB" sz="2500" b="1" i="1" dirty="0"/>
              <a:t>??</a:t>
            </a:r>
            <a:endParaRPr sz="2500" b="1" i="1" dirty="0"/>
          </a:p>
          <a:p>
            <a:pPr marL="285750" lvl="0" indent="-146050" algn="l" rtl="0">
              <a:lnSpc>
                <a:spcPct val="100000"/>
              </a:lnSpc>
              <a:spcBef>
                <a:spcPts val="1200"/>
              </a:spcBef>
              <a:spcAft>
                <a:spcPts val="0"/>
              </a:spcAft>
              <a:buSzPts val="2200"/>
              <a:buNone/>
            </a:pPr>
            <a:endParaRPr dirty="0"/>
          </a:p>
        </p:txBody>
      </p:sp>
      <p:sp>
        <p:nvSpPr>
          <p:cNvPr id="735" name="Google Shape;735;p89"/>
          <p:cNvSpPr txBox="1">
            <a:spLocks noGrp="1"/>
          </p:cNvSpPr>
          <p:nvPr>
            <p:ph type="title"/>
          </p:nvPr>
        </p:nvSpPr>
        <p:spPr>
          <a:xfrm>
            <a:off x="417755" y="506412"/>
            <a:ext cx="11174412" cy="432000"/>
          </a:xfrm>
          <a:prstGeom prst="rect">
            <a:avLst/>
          </a:prstGeom>
          <a:noFill/>
          <a:ln>
            <a:noFill/>
          </a:ln>
        </p:spPr>
        <p:txBody>
          <a:bodyPr spcFirstLastPara="1" wrap="square" lIns="91425" tIns="45700" rIns="91425" bIns="45700" anchor="t" anchorCtr="0">
            <a:noAutofit/>
          </a:bodyPr>
          <a:lstStyle/>
          <a:p>
            <a:pPr algn="ctr"/>
            <a:r>
              <a:rPr lang="en-GB" dirty="0"/>
              <a:t>Exercício 5.2: </a:t>
            </a:r>
            <a:r>
              <a:rPr lang="pt-BR" dirty="0"/>
              <a:t>Acalmando ações </a:t>
            </a:r>
            <a:br>
              <a:rPr lang="pt-BR" dirty="0"/>
            </a:br>
            <a:endParaRPr dirty="0"/>
          </a:p>
        </p:txBody>
      </p:sp>
    </p:spTree>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body" idx="2"/>
          </p:nvPr>
        </p:nvSpPr>
        <p:spPr>
          <a:xfrm>
            <a:off x="1077685" y="1511188"/>
            <a:ext cx="10009415" cy="4500000"/>
          </a:xfrm>
          <a:prstGeom prst="rect">
            <a:avLst/>
          </a:prstGeom>
          <a:noFill/>
          <a:ln>
            <a:noFill/>
          </a:ln>
        </p:spPr>
        <p:txBody>
          <a:bodyPr spcFirstLastPara="1" wrap="square" lIns="91425" tIns="45700" rIns="91425" bIns="45700" anchor="t" anchorCtr="0">
            <a:noAutofit/>
          </a:bodyPr>
          <a:lstStyle/>
          <a:p>
            <a:pPr marL="285750" lvl="0" indent="-285750" algn="just" rtl="0">
              <a:spcBef>
                <a:spcPts val="600"/>
              </a:spcBef>
              <a:spcAft>
                <a:spcPts val="0"/>
              </a:spcAft>
              <a:buSzPct val="100000"/>
              <a:buChar char="•"/>
            </a:pPr>
            <a:r>
              <a:rPr lang="en-GB" sz="1600" b="1" dirty="0"/>
              <a:t>O </a:t>
            </a:r>
            <a:r>
              <a:rPr lang="en-GB" sz="1600" b="1" dirty="0" err="1"/>
              <a:t>termo</a:t>
            </a:r>
            <a:r>
              <a:rPr lang="en-GB" sz="1600" b="1" dirty="0"/>
              <a:t> recovery </a:t>
            </a:r>
            <a:r>
              <a:rPr lang="en-GB" sz="1600" b="1" dirty="0" err="1"/>
              <a:t>significa</a:t>
            </a:r>
            <a:r>
              <a:rPr lang="en-GB" sz="1600" b="1" dirty="0"/>
              <a:t> </a:t>
            </a:r>
            <a:r>
              <a:rPr lang="en-GB" sz="1600" b="1" dirty="0" err="1"/>
              <a:t>coisas</a:t>
            </a:r>
            <a:r>
              <a:rPr lang="en-GB" sz="1600" b="1" dirty="0"/>
              <a:t> </a:t>
            </a:r>
            <a:r>
              <a:rPr lang="en-GB" sz="1600" b="1" dirty="0" err="1"/>
              <a:t>diferentes</a:t>
            </a:r>
            <a:r>
              <a:rPr lang="en-GB" sz="1600" b="1" dirty="0"/>
              <a:t> para </a:t>
            </a:r>
            <a:r>
              <a:rPr lang="en-GB" sz="1600" b="1" dirty="0" err="1"/>
              <a:t>pessoas</a:t>
            </a:r>
            <a:r>
              <a:rPr lang="en-GB" sz="1600" b="1" dirty="0"/>
              <a:t> </a:t>
            </a:r>
            <a:r>
              <a:rPr lang="en-GB" sz="1600" b="1" dirty="0" err="1"/>
              <a:t>diferentes</a:t>
            </a:r>
            <a:r>
              <a:rPr lang="en-GB" sz="1600" b="1" dirty="0"/>
              <a:t>. </a:t>
            </a:r>
            <a:r>
              <a:rPr lang="en-GB" sz="1600" b="1" dirty="0" err="1"/>
              <a:t>Geralmente</a:t>
            </a:r>
            <a:r>
              <a:rPr lang="en-GB" sz="1600" b="1" dirty="0"/>
              <a:t>, </a:t>
            </a:r>
            <a:r>
              <a:rPr lang="en-GB" sz="1600" b="1" dirty="0" err="1"/>
              <a:t>entende</a:t>
            </a:r>
            <a:r>
              <a:rPr lang="en-GB" sz="1600" b="1" dirty="0"/>
              <a:t>-se que </a:t>
            </a:r>
            <a:r>
              <a:rPr lang="en-GB" sz="1600" b="1" dirty="0" err="1"/>
              <a:t>uma</a:t>
            </a:r>
            <a:r>
              <a:rPr lang="en-GB" sz="1600" b="1" dirty="0"/>
              <a:t> </a:t>
            </a:r>
            <a:r>
              <a:rPr lang="en-GB" sz="1600" b="1" dirty="0" err="1"/>
              <a:t>pessoa</a:t>
            </a:r>
            <a:r>
              <a:rPr lang="en-GB" sz="1600" b="1" dirty="0"/>
              <a:t> </a:t>
            </a:r>
            <a:r>
              <a:rPr lang="en-GB" sz="1600" b="1" dirty="0" err="1"/>
              <a:t>recupera</a:t>
            </a:r>
            <a:r>
              <a:rPr lang="en-GB" sz="1600" b="1" dirty="0"/>
              <a:t> o </a:t>
            </a:r>
            <a:r>
              <a:rPr lang="en-GB" sz="1600" b="1" dirty="0" err="1"/>
              <a:t>controle</a:t>
            </a:r>
            <a:r>
              <a:rPr lang="en-GB" sz="1600" b="1" dirty="0"/>
              <a:t> de </a:t>
            </a:r>
            <a:r>
              <a:rPr lang="en-GB" sz="1600" b="1" dirty="0" err="1"/>
              <a:t>sua</a:t>
            </a:r>
            <a:r>
              <a:rPr lang="en-GB" sz="1600" b="1" dirty="0"/>
              <a:t> </a:t>
            </a:r>
            <a:r>
              <a:rPr lang="en-GB" sz="1600" b="1" dirty="0" err="1"/>
              <a:t>identidade</a:t>
            </a:r>
            <a:r>
              <a:rPr lang="en-GB" sz="1600" b="1" dirty="0"/>
              <a:t> e </a:t>
            </a:r>
            <a:r>
              <a:rPr lang="en-GB" sz="1600" b="1" dirty="0" err="1"/>
              <a:t>vida</a:t>
            </a:r>
            <a:r>
              <a:rPr lang="en-GB" sz="1600" b="1" dirty="0"/>
              <a:t>, tendo </a:t>
            </a:r>
            <a:r>
              <a:rPr lang="en-GB" sz="1600" b="1" dirty="0" err="1"/>
              <a:t>esperança</a:t>
            </a:r>
            <a:r>
              <a:rPr lang="en-GB" sz="1600" b="1" dirty="0"/>
              <a:t> para o </a:t>
            </a:r>
            <a:r>
              <a:rPr lang="en-GB" sz="1600" b="1" dirty="0" err="1"/>
              <a:t>futuro</a:t>
            </a:r>
            <a:r>
              <a:rPr lang="en-GB" sz="1600" b="1" dirty="0"/>
              <a:t> e </a:t>
            </a:r>
            <a:r>
              <a:rPr lang="en-GB" sz="1600" b="1" dirty="0" err="1"/>
              <a:t>vivendo</a:t>
            </a:r>
            <a:r>
              <a:rPr lang="en-GB" sz="1600" b="1" dirty="0"/>
              <a:t> </a:t>
            </a:r>
            <a:r>
              <a:rPr lang="en-GB" sz="1600" b="1" dirty="0" err="1"/>
              <a:t>uma</a:t>
            </a:r>
            <a:r>
              <a:rPr lang="en-GB" sz="1600" b="1" dirty="0"/>
              <a:t> </a:t>
            </a:r>
            <a:r>
              <a:rPr lang="en-GB" sz="1600" b="1" dirty="0" err="1"/>
              <a:t>vida</a:t>
            </a:r>
            <a:r>
              <a:rPr lang="en-GB" sz="1600" b="1" dirty="0"/>
              <a:t> que </a:t>
            </a:r>
            <a:r>
              <a:rPr lang="en-GB" sz="1600" b="1" dirty="0" err="1"/>
              <a:t>tenha</a:t>
            </a:r>
            <a:r>
              <a:rPr lang="en-GB" sz="1600" b="1" dirty="0"/>
              <a:t> </a:t>
            </a:r>
            <a:r>
              <a:rPr lang="en-GB" sz="1600" b="1" dirty="0" err="1"/>
              <a:t>significado</a:t>
            </a:r>
            <a:r>
              <a:rPr lang="en-GB" sz="1600" b="1" dirty="0"/>
              <a:t> para </a:t>
            </a:r>
            <a:r>
              <a:rPr lang="en-GB" sz="1600" b="1" dirty="0" err="1"/>
              <a:t>essa</a:t>
            </a:r>
            <a:r>
              <a:rPr lang="en-GB" sz="1600" b="1" dirty="0"/>
              <a:t> </a:t>
            </a:r>
            <a:r>
              <a:rPr lang="en-GB" sz="1600" b="1" dirty="0" err="1"/>
              <a:t>pessoa</a:t>
            </a:r>
            <a:r>
              <a:rPr lang="en-GB" sz="1600" b="1" dirty="0"/>
              <a:t>. </a:t>
            </a:r>
            <a:r>
              <a:rPr lang="en-GB" sz="1600" b="1" dirty="0" err="1"/>
              <a:t>Abaixo</a:t>
            </a:r>
            <a:r>
              <a:rPr lang="en-GB" sz="1600" b="1" dirty="0"/>
              <a:t> </a:t>
            </a:r>
            <a:r>
              <a:rPr lang="en-GB" sz="1600" b="1" dirty="0" err="1"/>
              <a:t>estão</a:t>
            </a:r>
            <a:r>
              <a:rPr lang="en-GB" sz="1600" b="1" dirty="0"/>
              <a:t> </a:t>
            </a:r>
            <a:r>
              <a:rPr lang="en-GB" sz="1600" b="1" dirty="0" err="1"/>
              <a:t>algumas</a:t>
            </a:r>
            <a:r>
              <a:rPr lang="en-GB" sz="1600" b="1" dirty="0"/>
              <a:t> </a:t>
            </a:r>
            <a:r>
              <a:rPr lang="en-GB" sz="1600" b="1" dirty="0" err="1"/>
              <a:t>citações</a:t>
            </a:r>
            <a:r>
              <a:rPr lang="en-GB" sz="1600" b="1" dirty="0"/>
              <a:t> e </a:t>
            </a:r>
            <a:r>
              <a:rPr lang="en-GB" sz="1600" b="1" dirty="0" err="1"/>
              <a:t>definições</a:t>
            </a:r>
            <a:r>
              <a:rPr lang="en-GB" sz="1600" b="1" dirty="0"/>
              <a:t> </a:t>
            </a:r>
            <a:r>
              <a:rPr lang="en-GB" sz="1600" b="1" dirty="0" err="1"/>
              <a:t>sobre</a:t>
            </a:r>
            <a:r>
              <a:rPr lang="en-GB" sz="1600" b="1" dirty="0"/>
              <a:t> recovery: </a:t>
            </a:r>
          </a:p>
          <a:p>
            <a:pPr marL="285750" lvl="0" indent="-285750" algn="just" rtl="0">
              <a:spcAft>
                <a:spcPts val="0"/>
              </a:spcAft>
              <a:buSzPct val="100000"/>
              <a:buChar char="•"/>
            </a:pPr>
            <a:r>
              <a:rPr lang="en-GB" sz="2000" dirty="0" err="1"/>
              <a:t>Algumas</a:t>
            </a:r>
            <a:r>
              <a:rPr lang="en-GB" sz="2000" dirty="0"/>
              <a:t> </a:t>
            </a:r>
            <a:r>
              <a:rPr lang="en-GB" sz="2000" dirty="0" err="1"/>
              <a:t>afirmações</a:t>
            </a:r>
            <a:r>
              <a:rPr lang="en-GB" sz="2000" dirty="0"/>
              <a:t> sobre </a:t>
            </a:r>
            <a:r>
              <a:rPr lang="en-GB" sz="2000" dirty="0" err="1"/>
              <a:t>recuperação</a:t>
            </a:r>
            <a:r>
              <a:rPr lang="en-GB" sz="2000" dirty="0"/>
              <a:t>: </a:t>
            </a:r>
            <a:endParaRPr sz="2000" dirty="0"/>
          </a:p>
          <a:p>
            <a:r>
              <a:rPr lang="pt-BR" sz="1800" dirty="0"/>
              <a:t>“A </a:t>
            </a:r>
            <a:r>
              <a:rPr lang="pt-BR" sz="1800" i="1" dirty="0" err="1"/>
              <a:t>recovery</a:t>
            </a:r>
            <a:r>
              <a:rPr lang="pt-BR" sz="1800" dirty="0"/>
              <a:t> é uma </a:t>
            </a:r>
            <a:r>
              <a:rPr lang="pt-BR" sz="1800" u="sng" dirty="0"/>
              <a:t>jornada autodeterminada e holística </a:t>
            </a:r>
            <a:r>
              <a:rPr lang="pt-BR" sz="1800" dirty="0"/>
              <a:t>que as pessoas empreendem para curar e crescer. </a:t>
            </a:r>
            <a:r>
              <a:rPr lang="pt-BR" sz="1800" u="sng" dirty="0"/>
              <a:t>A recuperação é facilitada por relacionamentos </a:t>
            </a:r>
            <a:r>
              <a:rPr lang="pt-BR" sz="1800" dirty="0"/>
              <a:t>e ambientes que fornecem esperança, empoderamento, escolhas e oportunidades que ajudam as </a:t>
            </a:r>
            <a:r>
              <a:rPr lang="pt-BR" sz="1800" u="sng" dirty="0"/>
              <a:t>pessoas a alcançar seu potencial </a:t>
            </a:r>
            <a:r>
              <a:rPr lang="pt-BR" sz="1800" dirty="0"/>
              <a:t>como indivíduos e membros da comunidade.” </a:t>
            </a:r>
          </a:p>
          <a:p>
            <a:r>
              <a:rPr lang="pt-BR" sz="1800" dirty="0"/>
              <a:t>• “O que importa na </a:t>
            </a:r>
            <a:r>
              <a:rPr lang="pt-BR" sz="1800" i="1" dirty="0" err="1"/>
              <a:t>recovery</a:t>
            </a:r>
            <a:r>
              <a:rPr lang="pt-BR" sz="1800" dirty="0"/>
              <a:t> não é se estamos usando serviços ou não, usando medicamentos ou não. O que importa em termos de orientação para a </a:t>
            </a:r>
            <a:r>
              <a:rPr lang="pt-BR" sz="1800" i="1" dirty="0" err="1"/>
              <a:t>recovery</a:t>
            </a:r>
            <a:r>
              <a:rPr lang="pt-BR" sz="1800" dirty="0"/>
              <a:t> é: estamos vivendo a vida que queremos? Estamos alcançando nossos objetivos pessoais? Nós temos amigos? Temos conexões com a comunidade?” </a:t>
            </a:r>
          </a:p>
          <a:p>
            <a:r>
              <a:rPr lang="pt-BR" sz="1800" dirty="0"/>
              <a:t>• “A </a:t>
            </a:r>
            <a:r>
              <a:rPr lang="pt-BR" sz="1800" i="1" dirty="0" err="1"/>
              <a:t>recovery</a:t>
            </a:r>
            <a:r>
              <a:rPr lang="pt-BR" sz="1800" dirty="0"/>
              <a:t> está acontecendo quando as pessoas podem viver bem na presença ou na ausência de sua doença mental e nas muitas perdas que podem surgir, como isolamento, pobreza, desemprego e discriminação. </a:t>
            </a:r>
            <a:r>
              <a:rPr lang="pt-BR" sz="1800" i="1" dirty="0" err="1"/>
              <a:t>recovery</a:t>
            </a:r>
            <a:r>
              <a:rPr lang="pt-BR" sz="1800" dirty="0"/>
              <a:t> nem sempre significa que as pessoas retornarão à saúde total ou recuperarão todas as suas perdas, mas significa que as pessoas podem viver bem, apesar delas.” (4) </a:t>
            </a:r>
          </a:p>
        </p:txBody>
      </p:sp>
      <p:sp>
        <p:nvSpPr>
          <p:cNvPr id="137" name="Google Shape;137;p9"/>
          <p:cNvSpPr txBox="1">
            <a:spLocks noGrp="1"/>
          </p:cNvSpPr>
          <p:nvPr>
            <p:ph type="title"/>
          </p:nvPr>
        </p:nvSpPr>
        <p:spPr>
          <a:xfrm>
            <a:off x="417754" y="506412"/>
            <a:ext cx="10848959"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1.1: Recovery – </a:t>
            </a:r>
            <a:r>
              <a:rPr lang="en-GB" dirty="0" err="1"/>
              <a:t>abordagem</a:t>
            </a:r>
            <a:r>
              <a:rPr lang="en-GB" dirty="0"/>
              <a:t> </a:t>
            </a:r>
            <a:r>
              <a:rPr lang="en-GB" dirty="0" err="1"/>
              <a:t>baseada</a:t>
            </a:r>
            <a:r>
              <a:rPr lang="en-GB" dirty="0"/>
              <a:t> </a:t>
            </a:r>
            <a:r>
              <a:rPr lang="en-GB" dirty="0" err="1"/>
              <a:t>em</a:t>
            </a:r>
            <a:r>
              <a:rPr lang="en-GB" dirty="0"/>
              <a:t> </a:t>
            </a:r>
            <a:r>
              <a:rPr lang="en-GB" dirty="0" err="1"/>
              <a:t>recuperação</a:t>
            </a:r>
            <a:r>
              <a:rPr lang="en-GB" dirty="0"/>
              <a:t>: O que </a:t>
            </a:r>
            <a:r>
              <a:rPr lang="en-GB" dirty="0" err="1"/>
              <a:t>é</a:t>
            </a:r>
            <a:r>
              <a:rPr lang="en-GB" dirty="0"/>
              <a:t>? - 1</a:t>
            </a:r>
            <a:endParaRP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90"/>
          <p:cNvSpPr txBox="1">
            <a:spLocks noGrp="1"/>
          </p:cNvSpPr>
          <p:nvPr>
            <p:ph type="body" idx="1"/>
          </p:nvPr>
        </p:nvSpPr>
        <p:spPr>
          <a:xfrm>
            <a:off x="507207" y="1469128"/>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Susana</a:t>
            </a:r>
            <a:endParaRPr dirty="0"/>
          </a:p>
        </p:txBody>
      </p:sp>
      <p:sp>
        <p:nvSpPr>
          <p:cNvPr id="742" name="Google Shape;742;p90"/>
          <p:cNvSpPr txBox="1">
            <a:spLocks noGrp="1"/>
          </p:cNvSpPr>
          <p:nvPr>
            <p:ph type="body" idx="2"/>
          </p:nvPr>
        </p:nvSpPr>
        <p:spPr>
          <a:xfrm>
            <a:off x="1187671" y="2056627"/>
            <a:ext cx="9813472" cy="3854759"/>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110000"/>
              </a:lnSpc>
              <a:spcBef>
                <a:spcPts val="600"/>
              </a:spcBef>
              <a:spcAft>
                <a:spcPts val="0"/>
              </a:spcAft>
              <a:buSzPts val="2200"/>
              <a:buNone/>
            </a:pPr>
            <a:r>
              <a:rPr lang="en-GB" sz="2000" dirty="0"/>
              <a:t>Susana </a:t>
            </a:r>
            <a:r>
              <a:rPr lang="en-GB" sz="2000" dirty="0" err="1"/>
              <a:t>é</a:t>
            </a:r>
            <a:r>
              <a:rPr lang="en-GB" sz="2000" dirty="0"/>
              <a:t> </a:t>
            </a:r>
            <a:r>
              <a:rPr lang="en-GB" sz="2000" dirty="0" err="1"/>
              <a:t>uma</a:t>
            </a:r>
            <a:r>
              <a:rPr lang="en-GB" sz="2000" dirty="0"/>
              <a:t> </a:t>
            </a:r>
            <a:r>
              <a:rPr lang="en-GB" sz="2000" dirty="0" err="1"/>
              <a:t>jovem</a:t>
            </a:r>
            <a:r>
              <a:rPr lang="en-GB" sz="2000" dirty="0"/>
              <a:t> com </a:t>
            </a:r>
            <a:r>
              <a:rPr lang="en-GB" sz="2000" dirty="0" err="1"/>
              <a:t>diagnóstico</a:t>
            </a:r>
            <a:r>
              <a:rPr lang="en-GB" sz="2000" dirty="0"/>
              <a:t> de </a:t>
            </a:r>
            <a:r>
              <a:rPr lang="en-GB" sz="2000" dirty="0" err="1"/>
              <a:t>transtorno</a:t>
            </a:r>
            <a:r>
              <a:rPr lang="en-GB" sz="2000" dirty="0"/>
              <a:t> bipolar e histórico de </a:t>
            </a:r>
            <a:r>
              <a:rPr lang="en-GB" sz="2000" dirty="0" err="1"/>
              <a:t>abuso</a:t>
            </a:r>
            <a:r>
              <a:rPr lang="en-GB" sz="2000" dirty="0"/>
              <a:t>. Ela </a:t>
            </a:r>
            <a:r>
              <a:rPr lang="en-GB" sz="2000" dirty="0" err="1"/>
              <a:t>foi</a:t>
            </a:r>
            <a:r>
              <a:rPr lang="en-GB" sz="2000" dirty="0"/>
              <a:t> </a:t>
            </a:r>
            <a:r>
              <a:rPr lang="en-GB" sz="2000" dirty="0" err="1"/>
              <a:t>levada</a:t>
            </a:r>
            <a:r>
              <a:rPr lang="en-GB" sz="2000" dirty="0"/>
              <a:t> </a:t>
            </a:r>
            <a:r>
              <a:rPr lang="en-GB" sz="2000" dirty="0" err="1"/>
              <a:t>por</a:t>
            </a:r>
            <a:r>
              <a:rPr lang="en-GB" sz="2000" dirty="0"/>
              <a:t> </a:t>
            </a:r>
            <a:r>
              <a:rPr lang="en-GB" sz="2000" dirty="0" err="1"/>
              <a:t>uma</a:t>
            </a:r>
            <a:r>
              <a:rPr lang="en-GB" sz="2000" dirty="0"/>
              <a:t> </a:t>
            </a:r>
            <a:r>
              <a:rPr lang="en-GB" sz="2000" dirty="0" err="1"/>
              <a:t>ambulância</a:t>
            </a:r>
            <a:r>
              <a:rPr lang="en-GB" sz="2000" dirty="0"/>
              <a:t> para um </a:t>
            </a:r>
            <a:r>
              <a:rPr lang="en-GB" sz="2000" dirty="0" err="1"/>
              <a:t>serviço</a:t>
            </a:r>
            <a:r>
              <a:rPr lang="en-GB" sz="2000" dirty="0"/>
              <a:t> de </a:t>
            </a:r>
            <a:r>
              <a:rPr lang="en-GB" sz="2000" dirty="0" err="1"/>
              <a:t>internação</a:t>
            </a:r>
            <a:r>
              <a:rPr lang="en-GB" sz="2000" dirty="0"/>
              <a:t> </a:t>
            </a:r>
            <a:r>
              <a:rPr lang="en-GB" sz="2000" dirty="0" err="1"/>
              <a:t>onde</a:t>
            </a:r>
            <a:r>
              <a:rPr lang="en-GB" sz="2000" dirty="0"/>
              <a:t> </a:t>
            </a:r>
            <a:r>
              <a:rPr lang="en-GB" sz="2000" dirty="0" err="1"/>
              <a:t>você</a:t>
            </a:r>
            <a:r>
              <a:rPr lang="en-GB" sz="2000" dirty="0"/>
              <a:t> </a:t>
            </a:r>
            <a:r>
              <a:rPr lang="en-GB" sz="2000" dirty="0" err="1"/>
              <a:t>trabalha</a:t>
            </a:r>
            <a:r>
              <a:rPr lang="en-GB" sz="2000" dirty="0"/>
              <a:t> </a:t>
            </a:r>
            <a:r>
              <a:rPr lang="en-GB" sz="2000" dirty="0" err="1"/>
              <a:t>como</a:t>
            </a:r>
            <a:r>
              <a:rPr lang="en-GB" sz="2000" dirty="0"/>
              <a:t> </a:t>
            </a:r>
            <a:r>
              <a:rPr lang="en-GB" sz="2000" dirty="0" err="1"/>
              <a:t>profissional</a:t>
            </a:r>
            <a:r>
              <a:rPr lang="en-GB" sz="2000" dirty="0"/>
              <a:t> de </a:t>
            </a:r>
            <a:r>
              <a:rPr lang="en-GB" sz="2000" dirty="0" err="1"/>
              <a:t>saúde</a:t>
            </a:r>
            <a:r>
              <a:rPr lang="en-GB" sz="2000" dirty="0"/>
              <a:t> mental </a:t>
            </a:r>
            <a:r>
              <a:rPr lang="en-GB" sz="2000" dirty="0" err="1"/>
              <a:t>porque</a:t>
            </a:r>
            <a:r>
              <a:rPr lang="en-GB" sz="2000" dirty="0"/>
              <a:t> </a:t>
            </a:r>
            <a:r>
              <a:rPr lang="en-GB" sz="2000" dirty="0" err="1"/>
              <a:t>não</a:t>
            </a:r>
            <a:r>
              <a:rPr lang="en-GB" sz="2000" dirty="0"/>
              <a:t> </a:t>
            </a:r>
            <a:r>
              <a:rPr lang="en-GB" sz="2000" dirty="0" err="1"/>
              <a:t>dormia</a:t>
            </a:r>
            <a:r>
              <a:rPr lang="en-GB" sz="2000" dirty="0"/>
              <a:t> </a:t>
            </a:r>
            <a:r>
              <a:rPr lang="en-GB" sz="2000" dirty="0" err="1"/>
              <a:t>há</a:t>
            </a:r>
            <a:r>
              <a:rPr lang="en-GB" sz="2000" dirty="0"/>
              <a:t> </a:t>
            </a:r>
            <a:r>
              <a:rPr lang="en-GB" sz="2000" dirty="0" err="1"/>
              <a:t>vários</a:t>
            </a:r>
            <a:r>
              <a:rPr lang="en-GB" sz="2000" dirty="0"/>
              <a:t> </a:t>
            </a:r>
            <a:r>
              <a:rPr lang="en-GB" sz="2000" dirty="0" err="1"/>
              <a:t>dias</a:t>
            </a:r>
            <a:r>
              <a:rPr lang="en-GB" sz="2000" dirty="0"/>
              <a:t>, </a:t>
            </a:r>
            <a:r>
              <a:rPr lang="en-GB" sz="2000" dirty="0" err="1"/>
              <a:t>sentia</a:t>
            </a:r>
            <a:r>
              <a:rPr lang="en-GB" sz="2000" dirty="0"/>
              <a:t>-se </a:t>
            </a:r>
            <a:r>
              <a:rPr lang="en-GB" sz="2000" dirty="0" err="1"/>
              <a:t>excessivamente</a:t>
            </a:r>
            <a:r>
              <a:rPr lang="en-GB" sz="2000" dirty="0"/>
              <a:t> </a:t>
            </a:r>
            <a:r>
              <a:rPr lang="en-GB" sz="2000" dirty="0" err="1"/>
              <a:t>enérgica</a:t>
            </a:r>
            <a:r>
              <a:rPr lang="en-GB" sz="2000" dirty="0"/>
              <a:t>, </a:t>
            </a:r>
            <a:r>
              <a:rPr lang="en-GB" sz="2000" dirty="0" err="1"/>
              <a:t>inquieta</a:t>
            </a:r>
            <a:r>
              <a:rPr lang="en-GB" sz="2000" dirty="0"/>
              <a:t> e </a:t>
            </a:r>
            <a:r>
              <a:rPr lang="en-GB" sz="2000" dirty="0" err="1"/>
              <a:t>irritada</a:t>
            </a:r>
            <a:r>
              <a:rPr lang="en-GB" sz="2000" dirty="0"/>
              <a:t> com </a:t>
            </a:r>
            <a:r>
              <a:rPr lang="en-GB" sz="2000" dirty="0" err="1"/>
              <a:t>todos</a:t>
            </a:r>
            <a:r>
              <a:rPr lang="en-GB" sz="2000" dirty="0"/>
              <a:t> </a:t>
            </a:r>
            <a:r>
              <a:rPr lang="en-GB" sz="2000" dirty="0" err="1"/>
              <a:t>ao</a:t>
            </a:r>
            <a:r>
              <a:rPr lang="en-GB" sz="2000" dirty="0"/>
              <a:t> </a:t>
            </a:r>
            <a:r>
              <a:rPr lang="en-GB" sz="2000" dirty="0" err="1"/>
              <a:t>seu</a:t>
            </a:r>
            <a:r>
              <a:rPr lang="en-GB" sz="2000" dirty="0"/>
              <a:t> </a:t>
            </a:r>
            <a:r>
              <a:rPr lang="en-GB" sz="2000" dirty="0" err="1"/>
              <a:t>redor</a:t>
            </a:r>
            <a:r>
              <a:rPr lang="en-GB" sz="2000" dirty="0"/>
              <a:t>. Durante o </a:t>
            </a:r>
            <a:r>
              <a:rPr lang="en-GB" sz="2000" dirty="0" err="1"/>
              <a:t>processo</a:t>
            </a:r>
            <a:r>
              <a:rPr lang="en-GB" sz="2000" dirty="0"/>
              <a:t> de </a:t>
            </a:r>
            <a:r>
              <a:rPr lang="en-GB" sz="2000" dirty="0" err="1"/>
              <a:t>internação</a:t>
            </a:r>
            <a:r>
              <a:rPr lang="en-GB" sz="2000" dirty="0"/>
              <a:t>, </a:t>
            </a:r>
            <a:r>
              <a:rPr lang="en-GB" sz="2000" dirty="0" err="1"/>
              <a:t>ela</a:t>
            </a:r>
            <a:r>
              <a:rPr lang="en-GB" sz="2000" dirty="0"/>
              <a:t> </a:t>
            </a:r>
            <a:r>
              <a:rPr lang="en-GB" sz="2000" dirty="0" err="1"/>
              <a:t>concordou</a:t>
            </a:r>
            <a:r>
              <a:rPr lang="en-GB" sz="2000" dirty="0"/>
              <a:t> </a:t>
            </a:r>
            <a:r>
              <a:rPr lang="en-GB" sz="2000" dirty="0" err="1"/>
              <a:t>em</a:t>
            </a:r>
            <a:r>
              <a:rPr lang="en-GB" sz="2000" dirty="0"/>
              <a:t> </a:t>
            </a:r>
            <a:r>
              <a:rPr lang="en-GB" sz="2000" dirty="0" err="1"/>
              <a:t>ficar</a:t>
            </a:r>
            <a:r>
              <a:rPr lang="en-GB" sz="2000" dirty="0"/>
              <a:t> </a:t>
            </a:r>
            <a:r>
              <a:rPr lang="en-GB" sz="2000" dirty="0" err="1"/>
              <a:t>por</a:t>
            </a:r>
            <a:r>
              <a:rPr lang="en-GB" sz="2000" dirty="0"/>
              <a:t> </a:t>
            </a:r>
            <a:r>
              <a:rPr lang="en-GB" sz="2000" dirty="0" err="1"/>
              <a:t>alguns</a:t>
            </a:r>
            <a:r>
              <a:rPr lang="en-GB" sz="2000" dirty="0"/>
              <a:t> </a:t>
            </a:r>
            <a:r>
              <a:rPr lang="en-GB" sz="2000" dirty="0" err="1"/>
              <a:t>dias</a:t>
            </a:r>
            <a:r>
              <a:rPr lang="en-GB" sz="2000" dirty="0"/>
              <a:t>. </a:t>
            </a:r>
            <a:endParaRPr sz="2000" dirty="0"/>
          </a:p>
          <a:p>
            <a:pPr marL="0" lvl="0" indent="0" algn="just" rtl="0">
              <a:lnSpc>
                <a:spcPct val="110000"/>
              </a:lnSpc>
              <a:spcBef>
                <a:spcPts val="600"/>
              </a:spcBef>
              <a:spcAft>
                <a:spcPts val="0"/>
              </a:spcAft>
              <a:buSzPts val="2200"/>
              <a:buNone/>
            </a:pPr>
            <a:r>
              <a:rPr lang="en-GB" sz="2000" dirty="0"/>
              <a:t>Ela </a:t>
            </a:r>
            <a:r>
              <a:rPr lang="en-GB" sz="2000" dirty="0" err="1"/>
              <a:t>diz</a:t>
            </a:r>
            <a:r>
              <a:rPr lang="en-GB" sz="2000" dirty="0"/>
              <a:t> que, </a:t>
            </a:r>
            <a:r>
              <a:rPr lang="en-GB" sz="2000" dirty="0" err="1"/>
              <a:t>quando</a:t>
            </a:r>
            <a:r>
              <a:rPr lang="en-GB" sz="2000" dirty="0"/>
              <a:t> se sente </a:t>
            </a:r>
            <a:r>
              <a:rPr lang="en-GB" sz="2000" dirty="0" err="1"/>
              <a:t>assim</a:t>
            </a:r>
            <a:r>
              <a:rPr lang="en-GB" sz="2000" dirty="0"/>
              <a:t>, </a:t>
            </a:r>
            <a:r>
              <a:rPr lang="en-GB" sz="2000" dirty="0" err="1"/>
              <a:t>fica</a:t>
            </a:r>
            <a:r>
              <a:rPr lang="en-GB" sz="2000" dirty="0"/>
              <a:t> com </a:t>
            </a:r>
            <a:r>
              <a:rPr lang="en-GB" sz="2000" dirty="0" err="1"/>
              <a:t>medo</a:t>
            </a:r>
            <a:r>
              <a:rPr lang="en-GB" sz="2000" dirty="0"/>
              <a:t> de </a:t>
            </a:r>
            <a:r>
              <a:rPr lang="en-GB" sz="2000" dirty="0" err="1"/>
              <a:t>espaços</a:t>
            </a:r>
            <a:r>
              <a:rPr lang="en-GB" sz="2000" dirty="0"/>
              <a:t> </a:t>
            </a:r>
            <a:r>
              <a:rPr lang="en-GB" sz="2000" dirty="0" err="1"/>
              <a:t>fechados</a:t>
            </a:r>
            <a:r>
              <a:rPr lang="en-GB" sz="2000" dirty="0"/>
              <a:t>. De </a:t>
            </a:r>
            <a:r>
              <a:rPr lang="en-GB" sz="2000" dirty="0" err="1"/>
              <a:t>vezes</a:t>
            </a:r>
            <a:r>
              <a:rPr lang="en-GB" sz="2000" dirty="0"/>
              <a:t> </a:t>
            </a:r>
            <a:r>
              <a:rPr lang="en-GB" sz="2000" dirty="0" err="1"/>
              <a:t>anteriores</a:t>
            </a:r>
            <a:r>
              <a:rPr lang="en-GB" sz="2000" dirty="0"/>
              <a:t> </a:t>
            </a:r>
            <a:r>
              <a:rPr lang="en-GB" sz="2000" dirty="0" err="1"/>
              <a:t>em</a:t>
            </a:r>
            <a:r>
              <a:rPr lang="en-GB" sz="2000" dirty="0"/>
              <a:t> que Susana </a:t>
            </a:r>
            <a:r>
              <a:rPr lang="en-GB" sz="2000" dirty="0" err="1"/>
              <a:t>utilizou</a:t>
            </a:r>
            <a:r>
              <a:rPr lang="en-GB" sz="2000" dirty="0"/>
              <a:t> o </a:t>
            </a:r>
            <a:r>
              <a:rPr lang="en-GB" sz="2000" dirty="0" err="1"/>
              <a:t>serviço</a:t>
            </a:r>
            <a:r>
              <a:rPr lang="en-GB" sz="2000" dirty="0"/>
              <a:t>, </a:t>
            </a:r>
            <a:r>
              <a:rPr lang="en-GB" sz="2000" dirty="0" err="1"/>
              <a:t>fica</a:t>
            </a:r>
            <a:r>
              <a:rPr lang="en-GB" sz="2000" dirty="0"/>
              <a:t> claro que </a:t>
            </a:r>
            <a:r>
              <a:rPr lang="en-GB" sz="2000" dirty="0" err="1"/>
              <a:t>ela</a:t>
            </a:r>
            <a:r>
              <a:rPr lang="en-GB" sz="2000" dirty="0"/>
              <a:t> </a:t>
            </a:r>
            <a:r>
              <a:rPr lang="en-GB" sz="2000" dirty="0" err="1"/>
              <a:t>frequentemente</a:t>
            </a:r>
            <a:r>
              <a:rPr lang="en-GB" sz="2000" dirty="0"/>
              <a:t> </a:t>
            </a:r>
            <a:r>
              <a:rPr lang="en-GB" sz="2000" dirty="0" err="1"/>
              <a:t>fica</a:t>
            </a:r>
            <a:r>
              <a:rPr lang="en-GB" sz="2000" dirty="0"/>
              <a:t> </a:t>
            </a:r>
            <a:r>
              <a:rPr lang="en-GB" sz="2000" dirty="0" err="1"/>
              <a:t>angustiada</a:t>
            </a:r>
            <a:r>
              <a:rPr lang="en-GB" sz="2000" dirty="0"/>
              <a:t> antes de </a:t>
            </a:r>
            <a:r>
              <a:rPr lang="en-GB" sz="2000" dirty="0" err="1"/>
              <a:t>ir</a:t>
            </a:r>
            <a:r>
              <a:rPr lang="en-GB" sz="2000" dirty="0"/>
              <a:t> para a </a:t>
            </a:r>
            <a:r>
              <a:rPr lang="en-GB" sz="2000" dirty="0" err="1"/>
              <a:t>cama</a:t>
            </a:r>
            <a:r>
              <a:rPr lang="en-GB" sz="2000" dirty="0"/>
              <a:t>. Ela </a:t>
            </a:r>
            <a:r>
              <a:rPr lang="en-GB" sz="2000" dirty="0" err="1"/>
              <a:t>cobre</a:t>
            </a:r>
            <a:r>
              <a:rPr lang="en-GB" sz="2000" dirty="0"/>
              <a:t> </a:t>
            </a:r>
            <a:r>
              <a:rPr lang="en-GB" sz="2000" dirty="0" err="1"/>
              <a:t>os</a:t>
            </a:r>
            <a:r>
              <a:rPr lang="en-GB" sz="2000" dirty="0"/>
              <a:t> </a:t>
            </a:r>
            <a:r>
              <a:rPr lang="en-GB" sz="2000" dirty="0" err="1"/>
              <a:t>ouvidos</a:t>
            </a:r>
            <a:r>
              <a:rPr lang="en-GB" sz="2000" dirty="0"/>
              <a:t> com as </a:t>
            </a:r>
            <a:r>
              <a:rPr lang="en-GB" sz="2000" dirty="0" err="1"/>
              <a:t>mãos</a:t>
            </a:r>
            <a:r>
              <a:rPr lang="en-GB" sz="2000" dirty="0"/>
              <a:t>, </a:t>
            </a:r>
            <a:r>
              <a:rPr lang="en-GB" sz="2000" dirty="0" err="1"/>
              <a:t>deixa</a:t>
            </a:r>
            <a:r>
              <a:rPr lang="en-GB" sz="2000" dirty="0"/>
              <a:t> de </a:t>
            </a:r>
            <a:r>
              <a:rPr lang="en-GB" sz="2000" dirty="0" err="1"/>
              <a:t>ouvir</a:t>
            </a:r>
            <a:r>
              <a:rPr lang="en-GB" sz="2000" dirty="0"/>
              <a:t> e, </a:t>
            </a:r>
            <a:r>
              <a:rPr lang="en-GB" sz="2000" dirty="0" err="1"/>
              <a:t>às</a:t>
            </a:r>
            <a:r>
              <a:rPr lang="en-GB" sz="2000" dirty="0"/>
              <a:t> </a:t>
            </a:r>
            <a:r>
              <a:rPr lang="en-GB" sz="2000" dirty="0" err="1"/>
              <a:t>vezes</a:t>
            </a:r>
            <a:r>
              <a:rPr lang="en-GB" sz="2000" dirty="0"/>
              <a:t>, </a:t>
            </a:r>
            <a:r>
              <a:rPr lang="en-GB" sz="2000" dirty="0" err="1"/>
              <a:t>fala</a:t>
            </a:r>
            <a:r>
              <a:rPr lang="en-GB" sz="2000" dirty="0"/>
              <a:t> de forma </a:t>
            </a:r>
            <a:r>
              <a:rPr lang="en-GB" sz="2000" dirty="0" err="1"/>
              <a:t>agressiva</a:t>
            </a:r>
            <a:r>
              <a:rPr lang="en-GB" sz="2000" dirty="0"/>
              <a:t> com </a:t>
            </a:r>
            <a:r>
              <a:rPr lang="en-GB" sz="2000" dirty="0" err="1"/>
              <a:t>os</a:t>
            </a:r>
            <a:r>
              <a:rPr lang="en-GB" sz="2000" dirty="0"/>
              <a:t> </a:t>
            </a:r>
            <a:r>
              <a:rPr lang="en-GB" sz="2000" dirty="0" err="1"/>
              <a:t>funcionários</a:t>
            </a:r>
            <a:r>
              <a:rPr lang="en-GB" sz="2000" dirty="0"/>
              <a:t> e </a:t>
            </a:r>
            <a:r>
              <a:rPr lang="en-GB" sz="2000" dirty="0" err="1"/>
              <a:t>outras</a:t>
            </a:r>
            <a:r>
              <a:rPr lang="en-GB" sz="2000" dirty="0"/>
              <a:t> </a:t>
            </a:r>
            <a:r>
              <a:rPr lang="en-GB" sz="2000" dirty="0" err="1"/>
              <a:t>pessoas</a:t>
            </a:r>
            <a:r>
              <a:rPr lang="en-GB" sz="2000" dirty="0"/>
              <a:t> do </a:t>
            </a:r>
            <a:r>
              <a:rPr lang="en-GB" sz="2000" dirty="0" err="1"/>
              <a:t>serviço</a:t>
            </a:r>
            <a:r>
              <a:rPr lang="en-GB" sz="2000" dirty="0"/>
              <a:t>. </a:t>
            </a:r>
            <a:endParaRPr sz="2000" dirty="0"/>
          </a:p>
          <a:p>
            <a:pPr marL="0" lvl="0" indent="0" algn="just" rtl="0">
              <a:lnSpc>
                <a:spcPct val="110000"/>
              </a:lnSpc>
              <a:spcBef>
                <a:spcPts val="600"/>
              </a:spcBef>
              <a:spcAft>
                <a:spcPts val="0"/>
              </a:spcAft>
              <a:buSzPts val="2200"/>
              <a:buNone/>
            </a:pPr>
            <a:r>
              <a:rPr lang="en-GB" sz="2000" dirty="0"/>
              <a:t>O </a:t>
            </a:r>
            <a:r>
              <a:rPr lang="en-GB" sz="2000" dirty="0" err="1"/>
              <a:t>serviço</a:t>
            </a:r>
            <a:r>
              <a:rPr lang="en-GB" sz="2000" dirty="0"/>
              <a:t> </a:t>
            </a:r>
            <a:r>
              <a:rPr lang="en-GB" sz="2000" dirty="0" err="1"/>
              <a:t>tem</a:t>
            </a:r>
            <a:r>
              <a:rPr lang="en-GB" sz="2000" dirty="0"/>
              <a:t> </a:t>
            </a:r>
            <a:r>
              <a:rPr lang="en-GB" sz="2000" dirty="0" err="1"/>
              <a:t>uma</a:t>
            </a:r>
            <a:r>
              <a:rPr lang="en-GB" sz="2000" dirty="0"/>
              <a:t> </a:t>
            </a:r>
            <a:r>
              <a:rPr lang="en-GB" sz="2000" dirty="0" err="1"/>
              <a:t>política</a:t>
            </a:r>
            <a:r>
              <a:rPr lang="en-GB" sz="2000" dirty="0"/>
              <a:t> que </a:t>
            </a:r>
            <a:r>
              <a:rPr lang="en-GB" sz="2000" dirty="0" err="1"/>
              <a:t>exige</a:t>
            </a:r>
            <a:r>
              <a:rPr lang="en-GB" sz="2000" dirty="0"/>
              <a:t> que as </a:t>
            </a:r>
            <a:r>
              <a:rPr lang="en-GB" sz="2000" dirty="0" err="1"/>
              <a:t>pessoas</a:t>
            </a:r>
            <a:r>
              <a:rPr lang="en-GB" sz="2000" dirty="0"/>
              <a:t> </a:t>
            </a:r>
            <a:r>
              <a:rPr lang="en-GB" sz="2000" dirty="0" err="1"/>
              <a:t>estejam</a:t>
            </a:r>
            <a:r>
              <a:rPr lang="en-GB" sz="2000" dirty="0"/>
              <a:t> </a:t>
            </a:r>
            <a:r>
              <a:rPr lang="en-GB" sz="2000" dirty="0" err="1"/>
              <a:t>em</a:t>
            </a:r>
            <a:r>
              <a:rPr lang="en-GB" sz="2000" dirty="0"/>
              <a:t> </a:t>
            </a:r>
            <a:r>
              <a:rPr lang="en-GB" sz="2000" dirty="0" err="1"/>
              <a:t>seus</a:t>
            </a:r>
            <a:r>
              <a:rPr lang="en-GB" sz="2000" dirty="0"/>
              <a:t> quartos </a:t>
            </a:r>
            <a:r>
              <a:rPr lang="en-GB" sz="2000" dirty="0" err="1"/>
              <a:t>às</a:t>
            </a:r>
            <a:r>
              <a:rPr lang="en-GB" sz="2000" dirty="0"/>
              <a:t> 21h e que as </a:t>
            </a:r>
            <a:r>
              <a:rPr lang="en-GB" sz="2000" dirty="0" err="1"/>
              <a:t>pessoas</a:t>
            </a:r>
            <a:r>
              <a:rPr lang="en-GB" sz="2000" dirty="0"/>
              <a:t> que </a:t>
            </a:r>
            <a:r>
              <a:rPr lang="en-GB" sz="2000" dirty="0" err="1"/>
              <a:t>utilizam</a:t>
            </a:r>
            <a:r>
              <a:rPr lang="en-GB" sz="2000" dirty="0"/>
              <a:t> o </a:t>
            </a:r>
            <a:r>
              <a:rPr lang="en-GB" sz="2000" dirty="0" err="1"/>
              <a:t>serviço</a:t>
            </a:r>
            <a:r>
              <a:rPr lang="en-GB" sz="2000" dirty="0"/>
              <a:t> </a:t>
            </a:r>
            <a:r>
              <a:rPr lang="en-GB" sz="2000" dirty="0" err="1"/>
              <a:t>não</a:t>
            </a:r>
            <a:r>
              <a:rPr lang="en-GB" sz="2000" dirty="0"/>
              <a:t> </a:t>
            </a:r>
            <a:r>
              <a:rPr lang="en-GB" sz="2000" dirty="0" err="1"/>
              <a:t>tenham</a:t>
            </a:r>
            <a:r>
              <a:rPr lang="en-GB" sz="2000" dirty="0"/>
              <a:t> </a:t>
            </a:r>
            <a:r>
              <a:rPr lang="en-GB" sz="2000" dirty="0" err="1"/>
              <a:t>acesso</a:t>
            </a:r>
            <a:r>
              <a:rPr lang="en-GB" sz="2000" dirty="0"/>
              <a:t> </a:t>
            </a:r>
            <a:r>
              <a:rPr lang="en-GB" sz="2000" dirty="0" err="1"/>
              <a:t>aos</a:t>
            </a:r>
            <a:r>
              <a:rPr lang="en-GB" sz="2000" dirty="0"/>
              <a:t> </a:t>
            </a:r>
            <a:r>
              <a:rPr lang="en-GB" sz="2000" dirty="0" err="1"/>
              <a:t>espaços</a:t>
            </a:r>
            <a:r>
              <a:rPr lang="en-GB" sz="2000" dirty="0"/>
              <a:t> </a:t>
            </a:r>
            <a:r>
              <a:rPr lang="en-GB" sz="2000" dirty="0" err="1"/>
              <a:t>comuns</a:t>
            </a:r>
            <a:r>
              <a:rPr lang="en-GB" sz="2000" dirty="0"/>
              <a:t> </a:t>
            </a:r>
            <a:r>
              <a:rPr lang="en-GB" sz="2000" dirty="0" err="1"/>
              <a:t>externos</a:t>
            </a:r>
            <a:r>
              <a:rPr lang="en-GB" sz="2000" dirty="0"/>
              <a:t> (</a:t>
            </a:r>
            <a:r>
              <a:rPr lang="en-GB" sz="2000" dirty="0" err="1"/>
              <a:t>por</a:t>
            </a:r>
            <a:r>
              <a:rPr lang="en-GB" sz="2000" dirty="0"/>
              <a:t> </a:t>
            </a:r>
            <a:r>
              <a:rPr lang="en-GB" sz="2000" dirty="0" err="1"/>
              <a:t>exemplo</a:t>
            </a:r>
            <a:r>
              <a:rPr lang="en-GB" sz="2000" dirty="0"/>
              <a:t>, a sala de </a:t>
            </a:r>
            <a:r>
              <a:rPr lang="en-GB" sz="2000" dirty="0" err="1"/>
              <a:t>televisão</a:t>
            </a:r>
            <a:r>
              <a:rPr lang="en-GB" sz="2000" dirty="0"/>
              <a:t>) </a:t>
            </a:r>
            <a:r>
              <a:rPr lang="en-GB" sz="2000" dirty="0" err="1"/>
              <a:t>após</a:t>
            </a:r>
            <a:r>
              <a:rPr lang="en-GB" sz="2000" dirty="0"/>
              <a:t> </a:t>
            </a:r>
            <a:r>
              <a:rPr lang="en-GB" sz="2000" dirty="0" err="1"/>
              <a:t>esse</a:t>
            </a:r>
            <a:r>
              <a:rPr lang="en-GB" sz="2000" dirty="0"/>
              <a:t> </a:t>
            </a:r>
            <a:r>
              <a:rPr lang="en-GB" sz="2000" dirty="0" err="1"/>
              <a:t>horário</a:t>
            </a:r>
            <a:r>
              <a:rPr lang="en-GB" sz="2000" dirty="0"/>
              <a:t>. </a:t>
            </a:r>
            <a:endParaRPr sz="2000" dirty="0"/>
          </a:p>
          <a:p>
            <a:pPr marL="285750" lvl="0" indent="-146050" algn="l" rtl="0">
              <a:lnSpc>
                <a:spcPct val="100000"/>
              </a:lnSpc>
              <a:spcBef>
                <a:spcPts val="1200"/>
              </a:spcBef>
              <a:spcAft>
                <a:spcPts val="0"/>
              </a:spcAft>
              <a:buSzPts val="2200"/>
              <a:buNone/>
            </a:pPr>
            <a:endParaRPr dirty="0"/>
          </a:p>
        </p:txBody>
      </p:sp>
      <p:sp>
        <p:nvSpPr>
          <p:cNvPr id="743" name="Google Shape;743;p90"/>
          <p:cNvSpPr txBox="1">
            <a:spLocks noGrp="1"/>
          </p:cNvSpPr>
          <p:nvPr>
            <p:ph type="title"/>
          </p:nvPr>
        </p:nvSpPr>
        <p:spPr>
          <a:xfrm>
            <a:off x="417754" y="506412"/>
            <a:ext cx="11560885" cy="4320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err="1"/>
              <a:t>Exercício</a:t>
            </a:r>
            <a:r>
              <a:rPr lang="en-GB" dirty="0"/>
              <a:t> 5.3: </a:t>
            </a:r>
            <a:r>
              <a:rPr lang="en-GB" dirty="0" err="1"/>
              <a:t>Respondendo</a:t>
            </a:r>
            <a:r>
              <a:rPr lang="en-GB" dirty="0"/>
              <a:t> a </a:t>
            </a:r>
            <a:r>
              <a:rPr lang="en-GB" dirty="0" err="1"/>
              <a:t>sensibilidades</a:t>
            </a:r>
            <a:r>
              <a:rPr lang="en-GB" dirty="0"/>
              <a:t> e </a:t>
            </a:r>
            <a:r>
              <a:rPr lang="en-GB" dirty="0" err="1"/>
              <a:t>angústias</a:t>
            </a:r>
            <a:r>
              <a:rPr lang="en-GB" dirty="0"/>
              <a:t> - 1</a:t>
            </a:r>
            <a:endParaRP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91"/>
          <p:cNvSpPr txBox="1">
            <a:spLocks noGrp="1"/>
          </p:cNvSpPr>
          <p:nvPr>
            <p:ph type="body" idx="2"/>
          </p:nvPr>
        </p:nvSpPr>
        <p:spPr>
          <a:xfrm>
            <a:off x="508794" y="1851588"/>
            <a:ext cx="11174412" cy="4500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500"/>
              <a:buNone/>
            </a:pPr>
            <a:r>
              <a:rPr lang="en-GB" sz="2500" b="1" i="1" dirty="0"/>
              <a:t>Com base </a:t>
            </a:r>
            <a:r>
              <a:rPr lang="en-GB" sz="2500" b="1" i="1" dirty="0" err="1"/>
              <a:t>nessa</a:t>
            </a:r>
            <a:r>
              <a:rPr lang="en-GB" sz="2500" b="1" i="1" dirty="0"/>
              <a:t> </a:t>
            </a:r>
            <a:r>
              <a:rPr lang="en-GB" sz="2500" b="1" i="1" dirty="0" err="1"/>
              <a:t>descrição</a:t>
            </a:r>
            <a:r>
              <a:rPr lang="en-GB" sz="2500" b="1" i="1" dirty="0"/>
              <a:t>, quais </a:t>
            </a:r>
            <a:r>
              <a:rPr lang="en-GB" sz="2500" b="1" i="1" dirty="0" err="1"/>
              <a:t>informações</a:t>
            </a:r>
            <a:r>
              <a:rPr lang="en-GB" sz="2500" b="1" i="1" dirty="0"/>
              <a:t> </a:t>
            </a:r>
            <a:r>
              <a:rPr lang="en-GB" sz="2500" b="1" i="1" dirty="0" err="1"/>
              <a:t>são</a:t>
            </a:r>
            <a:r>
              <a:rPr lang="en-GB" sz="2500" b="1" i="1" dirty="0"/>
              <a:t> </a:t>
            </a:r>
            <a:r>
              <a:rPr lang="en-GB" sz="2500" b="1" i="1" dirty="0" err="1"/>
              <a:t>úteis</a:t>
            </a:r>
            <a:r>
              <a:rPr lang="en-GB" sz="2500" b="1" i="1" dirty="0"/>
              <a:t> para </a:t>
            </a:r>
            <a:r>
              <a:rPr lang="en-GB" sz="2500" b="1" i="1" dirty="0" err="1"/>
              <a:t>você</a:t>
            </a:r>
            <a:r>
              <a:rPr lang="en-GB" sz="2500" b="1" i="1" dirty="0"/>
              <a:t> </a:t>
            </a:r>
            <a:r>
              <a:rPr lang="en-GB" sz="2500" b="1" i="1" dirty="0" err="1"/>
              <a:t>pensar</a:t>
            </a:r>
            <a:r>
              <a:rPr lang="en-GB" sz="2500" b="1" i="1" dirty="0"/>
              <a:t> </a:t>
            </a:r>
            <a:r>
              <a:rPr lang="en-GB" sz="2500" b="1" i="1" dirty="0" err="1"/>
              <a:t>em</a:t>
            </a:r>
            <a:r>
              <a:rPr lang="en-GB" sz="2500" b="1" i="1" dirty="0"/>
              <a:t> </a:t>
            </a:r>
            <a:r>
              <a:rPr lang="en-GB" sz="2500" b="1" i="1" dirty="0" err="1"/>
              <a:t>como</a:t>
            </a:r>
            <a:r>
              <a:rPr lang="en-GB" sz="2500" b="1" i="1" dirty="0"/>
              <a:t> </a:t>
            </a:r>
            <a:r>
              <a:rPr lang="en-GB" sz="2500" b="1" i="1" dirty="0" err="1"/>
              <a:t>planejar</a:t>
            </a:r>
            <a:r>
              <a:rPr lang="en-GB" sz="2500" b="1" i="1" dirty="0"/>
              <a:t> as </a:t>
            </a:r>
            <a:r>
              <a:rPr lang="en-GB" sz="2500" b="1" i="1" dirty="0" err="1"/>
              <a:t>necessidades</a:t>
            </a:r>
            <a:r>
              <a:rPr lang="en-GB" sz="2500" b="1" i="1" dirty="0"/>
              <a:t> de </a:t>
            </a:r>
            <a:r>
              <a:rPr lang="en-GB" sz="2500" b="1" i="1" dirty="0" err="1"/>
              <a:t>apoio</a:t>
            </a:r>
            <a:r>
              <a:rPr lang="en-GB" sz="2500" b="1" i="1" dirty="0"/>
              <a:t> da Susana?</a:t>
            </a:r>
            <a:endParaRPr sz="2500" b="1" i="1" dirty="0"/>
          </a:p>
          <a:p>
            <a:pPr marL="0" lvl="0" indent="0" algn="ctr" rtl="0">
              <a:lnSpc>
                <a:spcPct val="100000"/>
              </a:lnSpc>
              <a:spcBef>
                <a:spcPts val="1200"/>
              </a:spcBef>
              <a:spcAft>
                <a:spcPts val="0"/>
              </a:spcAft>
              <a:buSzPts val="2500"/>
              <a:buNone/>
            </a:pPr>
            <a:endParaRPr sz="2500" b="1" i="1" dirty="0"/>
          </a:p>
          <a:p>
            <a:pPr marL="0" lvl="0" indent="0" algn="ctr" rtl="0">
              <a:lnSpc>
                <a:spcPct val="100000"/>
              </a:lnSpc>
              <a:spcBef>
                <a:spcPts val="1200"/>
              </a:spcBef>
              <a:spcAft>
                <a:spcPts val="0"/>
              </a:spcAft>
              <a:buSzPts val="2500"/>
              <a:buNone/>
            </a:pPr>
            <a:r>
              <a:rPr lang="en-GB" sz="2500" b="1" i="1" dirty="0" err="1"/>
              <a:t>Há</a:t>
            </a:r>
            <a:r>
              <a:rPr lang="en-GB" sz="2500" b="1" i="1" dirty="0"/>
              <a:t> </a:t>
            </a:r>
            <a:r>
              <a:rPr lang="en-GB" sz="2500" b="1" i="1" dirty="0" err="1"/>
              <a:t>mais</a:t>
            </a:r>
            <a:r>
              <a:rPr lang="en-GB" sz="2500" b="1" i="1" dirty="0"/>
              <a:t> </a:t>
            </a:r>
            <a:r>
              <a:rPr lang="en-GB" sz="2500" b="1" i="1" dirty="0" err="1"/>
              <a:t>alguma</a:t>
            </a:r>
            <a:r>
              <a:rPr lang="en-GB" sz="2500" b="1" i="1" dirty="0"/>
              <a:t> </a:t>
            </a:r>
            <a:r>
              <a:rPr lang="en-GB" sz="2500" b="1" i="1" dirty="0" err="1"/>
              <a:t>coisa</a:t>
            </a:r>
            <a:r>
              <a:rPr lang="en-GB" sz="2500" b="1" i="1" dirty="0"/>
              <a:t> que </a:t>
            </a:r>
            <a:r>
              <a:rPr lang="en-GB" sz="2500" b="1" i="1" dirty="0" err="1"/>
              <a:t>você</a:t>
            </a:r>
            <a:r>
              <a:rPr lang="en-GB" sz="2500" b="1" i="1" dirty="0"/>
              <a:t> ache </a:t>
            </a:r>
            <a:r>
              <a:rPr lang="en-GB" sz="2500" b="1" i="1" dirty="0" err="1"/>
              <a:t>útil</a:t>
            </a:r>
            <a:r>
              <a:rPr lang="en-GB" sz="2500" b="1" i="1" dirty="0"/>
              <a:t> </a:t>
            </a:r>
            <a:r>
              <a:rPr lang="en-GB" sz="2500" b="1" i="1" dirty="0" err="1"/>
              <a:t>explorar</a:t>
            </a:r>
            <a:r>
              <a:rPr lang="en-GB" sz="2500" b="1" i="1" dirty="0"/>
              <a:t> com a Susana?</a:t>
            </a:r>
            <a:endParaRPr sz="2500" b="1" i="1" dirty="0"/>
          </a:p>
          <a:p>
            <a:pPr marL="0" lvl="0" indent="0" algn="ctr" rtl="0">
              <a:lnSpc>
                <a:spcPct val="100000"/>
              </a:lnSpc>
              <a:spcBef>
                <a:spcPts val="1200"/>
              </a:spcBef>
              <a:spcAft>
                <a:spcPts val="0"/>
              </a:spcAft>
              <a:buSzPts val="2500"/>
              <a:buNone/>
            </a:pPr>
            <a:endParaRPr sz="2500" b="1" i="1" dirty="0"/>
          </a:p>
          <a:p>
            <a:pPr marL="0" lvl="0" indent="0" algn="ctr" rtl="0">
              <a:lnSpc>
                <a:spcPct val="100000"/>
              </a:lnSpc>
              <a:spcBef>
                <a:spcPts val="1200"/>
              </a:spcBef>
              <a:spcAft>
                <a:spcPts val="0"/>
              </a:spcAft>
              <a:buSzPts val="2500"/>
              <a:buNone/>
            </a:pPr>
            <a:r>
              <a:rPr lang="en-GB" sz="2500" b="1" i="1" dirty="0"/>
              <a:t>Se a Susana </a:t>
            </a:r>
            <a:r>
              <a:rPr lang="en-GB" sz="2500" b="1" i="1" dirty="0" err="1"/>
              <a:t>voltar</a:t>
            </a:r>
            <a:r>
              <a:rPr lang="en-GB" sz="2500" b="1" i="1" dirty="0"/>
              <a:t> a </a:t>
            </a:r>
            <a:r>
              <a:rPr lang="en-GB" sz="2500" b="1" i="1" dirty="0" err="1"/>
              <a:t>expressar</a:t>
            </a:r>
            <a:r>
              <a:rPr lang="en-GB" sz="2500" b="1" i="1" dirty="0"/>
              <a:t> </a:t>
            </a:r>
            <a:r>
              <a:rPr lang="en-GB" sz="2500" b="1" i="1" dirty="0" err="1"/>
              <a:t>angústia</a:t>
            </a:r>
            <a:r>
              <a:rPr lang="en-GB" sz="2500" b="1" i="1" dirty="0"/>
              <a:t> antes de </a:t>
            </a:r>
            <a:r>
              <a:rPr lang="en-GB" sz="2500" b="1" i="1" dirty="0" err="1"/>
              <a:t>ir</a:t>
            </a:r>
            <a:r>
              <a:rPr lang="en-GB" sz="2500" b="1" i="1" dirty="0"/>
              <a:t> para a </a:t>
            </a:r>
            <a:r>
              <a:rPr lang="en-GB" sz="2500" b="1" i="1" dirty="0" err="1"/>
              <a:t>cama</a:t>
            </a:r>
            <a:r>
              <a:rPr lang="en-GB" sz="2500" b="1" i="1" dirty="0"/>
              <a:t>, </a:t>
            </a:r>
            <a:r>
              <a:rPr lang="en-GB" sz="2500" b="1" i="1" dirty="0" err="1"/>
              <a:t>como</a:t>
            </a:r>
            <a:r>
              <a:rPr lang="en-GB" sz="2500" b="1" i="1" dirty="0"/>
              <a:t> </a:t>
            </a:r>
            <a:r>
              <a:rPr lang="en-GB" sz="2500" b="1" i="1" dirty="0" err="1"/>
              <a:t>você</a:t>
            </a:r>
            <a:r>
              <a:rPr lang="en-GB" sz="2500" b="1" i="1" dirty="0"/>
              <a:t> </a:t>
            </a:r>
            <a:r>
              <a:rPr lang="en-GB" sz="2500" b="1" i="1" dirty="0" err="1"/>
              <a:t>poderia</a:t>
            </a:r>
            <a:r>
              <a:rPr lang="en-GB" sz="2500" b="1" i="1" dirty="0"/>
              <a:t> responder? </a:t>
            </a:r>
            <a:endParaRPr sz="2500" b="1" i="1" dirty="0"/>
          </a:p>
          <a:p>
            <a:pPr marL="0" lvl="0" indent="0" algn="ctr" rtl="0">
              <a:lnSpc>
                <a:spcPct val="100000"/>
              </a:lnSpc>
              <a:spcBef>
                <a:spcPts val="1200"/>
              </a:spcBef>
              <a:spcAft>
                <a:spcPts val="0"/>
              </a:spcAft>
              <a:buSzPts val="2500"/>
              <a:buNone/>
            </a:pPr>
            <a:endParaRPr sz="2500" b="1" i="1" dirty="0"/>
          </a:p>
        </p:txBody>
      </p:sp>
      <p:sp>
        <p:nvSpPr>
          <p:cNvPr id="750" name="Google Shape;750;p91"/>
          <p:cNvSpPr txBox="1">
            <a:spLocks noGrp="1"/>
          </p:cNvSpPr>
          <p:nvPr>
            <p:ph type="title"/>
          </p:nvPr>
        </p:nvSpPr>
        <p:spPr>
          <a:xfrm>
            <a:off x="417754" y="506412"/>
            <a:ext cx="11518431"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5.3: </a:t>
            </a:r>
            <a:r>
              <a:rPr lang="en-GB" dirty="0" err="1"/>
              <a:t>Respondendo</a:t>
            </a:r>
            <a:r>
              <a:rPr lang="en-GB" dirty="0"/>
              <a:t> a </a:t>
            </a:r>
            <a:r>
              <a:rPr lang="en-GB" dirty="0" err="1"/>
              <a:t>sensibilidades</a:t>
            </a:r>
            <a:r>
              <a:rPr lang="en-GB" dirty="0"/>
              <a:t> e </a:t>
            </a:r>
            <a:r>
              <a:rPr lang="en-GB" dirty="0" err="1"/>
              <a:t>angústias</a:t>
            </a:r>
            <a:r>
              <a:rPr lang="en-GB" dirty="0"/>
              <a:t> - 2</a:t>
            </a:r>
            <a:endParaRPr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92"/>
          <p:cNvSpPr txBox="1">
            <a:spLocks noGrp="1"/>
          </p:cNvSpPr>
          <p:nvPr>
            <p:ph type="body" idx="2"/>
          </p:nvPr>
        </p:nvSpPr>
        <p:spPr>
          <a:xfrm>
            <a:off x="462475" y="1805102"/>
            <a:ext cx="11174412" cy="2832212"/>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600"/>
              </a:spcBef>
              <a:spcAft>
                <a:spcPts val="0"/>
              </a:spcAft>
              <a:buSzPts val="2200"/>
              <a:buChar char="•"/>
            </a:pPr>
            <a:r>
              <a:rPr lang="en-GB" sz="2000" dirty="0" err="1"/>
              <a:t>Após</a:t>
            </a:r>
            <a:r>
              <a:rPr lang="en-GB" sz="2000" dirty="0"/>
              <a:t> </a:t>
            </a:r>
            <a:r>
              <a:rPr lang="en-GB" sz="2000" dirty="0" err="1"/>
              <a:t>discussão</a:t>
            </a:r>
            <a:r>
              <a:rPr lang="en-GB" sz="2000" dirty="0"/>
              <a:t> com a equipe, Susana </a:t>
            </a:r>
            <a:r>
              <a:rPr lang="en-GB" sz="2000" dirty="0" err="1"/>
              <a:t>identificou</a:t>
            </a:r>
            <a:r>
              <a:rPr lang="en-GB" sz="2000" dirty="0"/>
              <a:t> as </a:t>
            </a:r>
            <a:r>
              <a:rPr lang="en-GB" sz="2000" dirty="0" err="1"/>
              <a:t>seguintes</a:t>
            </a:r>
            <a:r>
              <a:rPr lang="en-GB" sz="2000" dirty="0"/>
              <a:t> </a:t>
            </a:r>
            <a:r>
              <a:rPr lang="en-GB" sz="2000" dirty="0" err="1"/>
              <a:t>estratégias</a:t>
            </a:r>
            <a:r>
              <a:rPr lang="en-GB" sz="2000" dirty="0"/>
              <a:t> para </a:t>
            </a:r>
            <a:r>
              <a:rPr lang="en-GB" sz="2000" dirty="0" err="1"/>
              <a:t>uma</a:t>
            </a:r>
            <a:r>
              <a:rPr lang="en-GB" sz="2000" dirty="0"/>
              <a:t> </a:t>
            </a:r>
            <a:r>
              <a:rPr lang="en-GB" sz="2000" dirty="0" err="1"/>
              <a:t>rotina</a:t>
            </a:r>
            <a:r>
              <a:rPr lang="en-GB" sz="2000" dirty="0"/>
              <a:t> </a:t>
            </a:r>
            <a:r>
              <a:rPr lang="en-GB" sz="2000" dirty="0" err="1"/>
              <a:t>diária</a:t>
            </a:r>
            <a:r>
              <a:rPr lang="en-GB" sz="2000" dirty="0"/>
              <a:t> que </a:t>
            </a:r>
            <a:r>
              <a:rPr lang="en-GB" sz="2000" dirty="0" err="1"/>
              <a:t>atendesse</a:t>
            </a:r>
            <a:r>
              <a:rPr lang="en-GB" sz="2000" dirty="0"/>
              <a:t> </a:t>
            </a:r>
            <a:r>
              <a:rPr lang="en-GB" sz="2000" dirty="0" err="1"/>
              <a:t>às</a:t>
            </a:r>
            <a:r>
              <a:rPr lang="en-GB" sz="2000" dirty="0"/>
              <a:t> </a:t>
            </a:r>
            <a:r>
              <a:rPr lang="en-GB" sz="2000" dirty="0" err="1"/>
              <a:t>suas</a:t>
            </a:r>
            <a:r>
              <a:rPr lang="en-GB" sz="2000" dirty="0"/>
              <a:t> </a:t>
            </a:r>
            <a:r>
              <a:rPr lang="en-GB" sz="2000" dirty="0" err="1"/>
              <a:t>necessidades</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a:t>Ela </a:t>
            </a:r>
            <a:r>
              <a:rPr lang="en-GB" sz="2000" dirty="0" err="1"/>
              <a:t>receberá</a:t>
            </a:r>
            <a:r>
              <a:rPr lang="en-GB" sz="2000" dirty="0"/>
              <a:t> </a:t>
            </a:r>
            <a:r>
              <a:rPr lang="en-GB" sz="2000" dirty="0" err="1"/>
              <a:t>apoio</a:t>
            </a:r>
            <a:r>
              <a:rPr lang="en-GB" sz="2000" dirty="0"/>
              <a:t> </a:t>
            </a:r>
            <a:r>
              <a:rPr lang="en-GB" sz="2000" dirty="0" err="1"/>
              <a:t>em</a:t>
            </a:r>
            <a:r>
              <a:rPr lang="en-GB" sz="2000" dirty="0"/>
              <a:t> </a:t>
            </a:r>
            <a:r>
              <a:rPr lang="en-GB" sz="2000" dirty="0" err="1"/>
              <a:t>relação</a:t>
            </a:r>
            <a:r>
              <a:rPr lang="en-GB" sz="2000" dirty="0"/>
              <a:t> </a:t>
            </a:r>
            <a:r>
              <a:rPr lang="en-GB" sz="2000" dirty="0" err="1"/>
              <a:t>ao</a:t>
            </a:r>
            <a:r>
              <a:rPr lang="en-GB" sz="2000" dirty="0"/>
              <a:t> trauma </a:t>
            </a:r>
            <a:r>
              <a:rPr lang="en-GB" sz="2000" dirty="0" err="1"/>
              <a:t>causado</a:t>
            </a:r>
            <a:r>
              <a:rPr lang="en-GB" sz="2000" dirty="0"/>
              <a:t> </a:t>
            </a:r>
            <a:r>
              <a:rPr lang="en-GB" sz="2000" dirty="0" err="1"/>
              <a:t>pelo</a:t>
            </a:r>
            <a:r>
              <a:rPr lang="en-GB" sz="2000" dirty="0"/>
              <a:t> </a:t>
            </a:r>
            <a:r>
              <a:rPr lang="en-GB" sz="2000" dirty="0" err="1"/>
              <a:t>abuso</a:t>
            </a:r>
            <a:r>
              <a:rPr lang="en-GB" sz="2000" dirty="0"/>
              <a:t> que </a:t>
            </a:r>
            <a:r>
              <a:rPr lang="en-GB" sz="2000" dirty="0" err="1"/>
              <a:t>sofreu</a:t>
            </a:r>
            <a:r>
              <a:rPr lang="en-GB" sz="2000" dirty="0"/>
              <a:t> e para </a:t>
            </a:r>
            <a:r>
              <a:rPr lang="en-GB" sz="2000" dirty="0" err="1"/>
              <a:t>ajudá</a:t>
            </a:r>
            <a:r>
              <a:rPr lang="en-GB" sz="2000" dirty="0"/>
              <a:t>-la a </a:t>
            </a:r>
            <a:r>
              <a:rPr lang="en-GB" sz="2000" dirty="0" err="1"/>
              <a:t>superar</a:t>
            </a:r>
            <a:r>
              <a:rPr lang="en-GB" sz="2000" dirty="0"/>
              <a:t> </a:t>
            </a:r>
            <a:r>
              <a:rPr lang="en-GB" sz="2000" dirty="0" err="1"/>
              <a:t>seu</a:t>
            </a:r>
            <a:r>
              <a:rPr lang="en-GB" sz="2000" dirty="0"/>
              <a:t> </a:t>
            </a:r>
            <a:r>
              <a:rPr lang="en-GB" sz="2000" dirty="0" err="1"/>
              <a:t>medo</a:t>
            </a:r>
            <a:r>
              <a:rPr lang="en-GB" sz="2000" dirty="0"/>
              <a:t> de </a:t>
            </a:r>
            <a:r>
              <a:rPr lang="en-GB" sz="2000" dirty="0" err="1"/>
              <a:t>espaços</a:t>
            </a:r>
            <a:r>
              <a:rPr lang="en-GB" sz="2000" dirty="0"/>
              <a:t> </a:t>
            </a:r>
            <a:r>
              <a:rPr lang="en-GB" sz="2000" dirty="0" err="1"/>
              <a:t>fechados</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a:t>Ela </a:t>
            </a:r>
            <a:r>
              <a:rPr lang="en-GB" sz="2000" dirty="0" err="1"/>
              <a:t>não</a:t>
            </a:r>
            <a:r>
              <a:rPr lang="en-GB" sz="2000" dirty="0"/>
              <a:t> </a:t>
            </a:r>
            <a:r>
              <a:rPr lang="en-GB" sz="2000" dirty="0" err="1"/>
              <a:t>é</a:t>
            </a:r>
            <a:r>
              <a:rPr lang="en-GB" sz="2000" dirty="0"/>
              <a:t> </a:t>
            </a:r>
            <a:r>
              <a:rPr lang="en-GB" sz="2000" dirty="0" err="1"/>
              <a:t>obrigada</a:t>
            </a:r>
            <a:r>
              <a:rPr lang="en-GB" sz="2000" dirty="0"/>
              <a:t> a </a:t>
            </a:r>
            <a:r>
              <a:rPr lang="en-GB" sz="2000" dirty="0" err="1"/>
              <a:t>ir</a:t>
            </a:r>
            <a:r>
              <a:rPr lang="en-GB" sz="2000" dirty="0"/>
              <a:t> para a </a:t>
            </a:r>
            <a:r>
              <a:rPr lang="en-GB" sz="2000" dirty="0" err="1"/>
              <a:t>cama</a:t>
            </a:r>
            <a:r>
              <a:rPr lang="en-GB" sz="2000" dirty="0"/>
              <a:t>; </a:t>
            </a:r>
            <a:r>
              <a:rPr lang="en-GB" sz="2000" dirty="0" err="1"/>
              <a:t>ela</a:t>
            </a:r>
            <a:r>
              <a:rPr lang="en-GB" sz="2000" dirty="0"/>
              <a:t> decide </a:t>
            </a:r>
            <a:r>
              <a:rPr lang="en-GB" sz="2000" dirty="0" err="1"/>
              <a:t>quando</a:t>
            </a:r>
            <a:r>
              <a:rPr lang="en-GB" sz="2000" dirty="0"/>
              <a:t> </a:t>
            </a:r>
            <a:r>
              <a:rPr lang="en-GB" sz="2000" dirty="0" err="1"/>
              <a:t>é</a:t>
            </a:r>
            <a:r>
              <a:rPr lang="en-GB" sz="2000" dirty="0"/>
              <a:t> a hora </a:t>
            </a:r>
            <a:r>
              <a:rPr lang="en-GB" sz="2000" dirty="0" err="1"/>
              <a:t>certa</a:t>
            </a:r>
            <a:r>
              <a:rPr lang="en-GB" sz="2000" dirty="0"/>
              <a:t> para </a:t>
            </a:r>
            <a:r>
              <a:rPr lang="en-GB" sz="2000" dirty="0" err="1"/>
              <a:t>ela</a:t>
            </a:r>
            <a:r>
              <a:rPr lang="en-GB" sz="2000" dirty="0"/>
              <a:t>. </a:t>
            </a:r>
            <a:endParaRPr sz="2000" dirty="0"/>
          </a:p>
          <a:p>
            <a:pPr marL="815975" lvl="3" indent="-285750" algn="just" rtl="0">
              <a:lnSpc>
                <a:spcPct val="100000"/>
              </a:lnSpc>
              <a:spcBef>
                <a:spcPts val="600"/>
              </a:spcBef>
              <a:spcAft>
                <a:spcPts val="0"/>
              </a:spcAft>
              <a:buSzPts val="2200"/>
              <a:buChar char="•"/>
            </a:pPr>
            <a:r>
              <a:rPr lang="en-GB" sz="2000" dirty="0"/>
              <a:t>Ela </a:t>
            </a:r>
            <a:r>
              <a:rPr lang="en-GB" sz="2000" dirty="0" err="1"/>
              <a:t>pode</a:t>
            </a:r>
            <a:r>
              <a:rPr lang="en-GB" sz="2000" dirty="0"/>
              <a:t> </a:t>
            </a:r>
            <a:r>
              <a:rPr lang="en-GB" sz="2000" dirty="0" err="1"/>
              <a:t>assistir</a:t>
            </a:r>
            <a:r>
              <a:rPr lang="en-GB" sz="2000" dirty="0"/>
              <a:t> </a:t>
            </a:r>
            <a:r>
              <a:rPr lang="en-GB" sz="2000" dirty="0" err="1"/>
              <a:t>televisão</a:t>
            </a:r>
            <a:r>
              <a:rPr lang="en-GB" sz="2000" dirty="0"/>
              <a:t> </a:t>
            </a:r>
            <a:r>
              <a:rPr lang="en-GB" sz="2000" dirty="0" err="1"/>
              <a:t>na</a:t>
            </a:r>
            <a:r>
              <a:rPr lang="en-GB" sz="2000" dirty="0"/>
              <a:t> sala </a:t>
            </a:r>
            <a:r>
              <a:rPr lang="en-GB" sz="2000" dirty="0" err="1"/>
              <a:t>comum</a:t>
            </a:r>
            <a:r>
              <a:rPr lang="en-GB" sz="2000" dirty="0"/>
              <a:t> </a:t>
            </a:r>
            <a:r>
              <a:rPr lang="en-GB" sz="2000" dirty="0" err="1"/>
              <a:t>até</a:t>
            </a:r>
            <a:r>
              <a:rPr lang="en-GB" sz="2000" dirty="0"/>
              <a:t> se </a:t>
            </a:r>
            <a:r>
              <a:rPr lang="en-GB" sz="2000" dirty="0" err="1"/>
              <a:t>sentir</a:t>
            </a:r>
            <a:r>
              <a:rPr lang="en-GB" sz="2000" dirty="0"/>
              <a:t> </a:t>
            </a:r>
            <a:r>
              <a:rPr lang="en-GB" sz="2000" dirty="0" err="1"/>
              <a:t>pronta</a:t>
            </a:r>
            <a:r>
              <a:rPr lang="en-GB" sz="2000" dirty="0"/>
              <a:t> para </a:t>
            </a:r>
            <a:r>
              <a:rPr lang="en-GB" sz="2000" dirty="0" err="1"/>
              <a:t>ir</a:t>
            </a:r>
            <a:r>
              <a:rPr lang="en-GB" sz="2000" dirty="0"/>
              <a:t> para a </a:t>
            </a:r>
            <a:r>
              <a:rPr lang="en-GB" sz="2000" dirty="0" err="1"/>
              <a:t>cama</a:t>
            </a:r>
            <a:r>
              <a:rPr lang="en-GB" sz="2000" dirty="0"/>
              <a:t>.</a:t>
            </a:r>
            <a:endParaRPr sz="2000" dirty="0"/>
          </a:p>
          <a:p>
            <a:pPr marL="815975" lvl="3" indent="-285750" algn="just" rtl="0">
              <a:lnSpc>
                <a:spcPct val="100000"/>
              </a:lnSpc>
              <a:spcBef>
                <a:spcPts val="600"/>
              </a:spcBef>
              <a:spcAft>
                <a:spcPts val="0"/>
              </a:spcAft>
              <a:buSzPts val="2200"/>
              <a:buChar char="•"/>
            </a:pPr>
            <a:r>
              <a:rPr lang="en-GB" sz="2000" dirty="0"/>
              <a:t>Ela </a:t>
            </a:r>
            <a:r>
              <a:rPr lang="en-GB" sz="2000" dirty="0" err="1"/>
              <a:t>tem</a:t>
            </a:r>
            <a:r>
              <a:rPr lang="en-GB" sz="2000" dirty="0"/>
              <a:t> a </a:t>
            </a:r>
            <a:r>
              <a:rPr lang="en-GB" sz="2000" dirty="0" err="1"/>
              <a:t>possibilidade</a:t>
            </a:r>
            <a:r>
              <a:rPr lang="en-GB" sz="2000" dirty="0"/>
              <a:t> de </a:t>
            </a:r>
            <a:r>
              <a:rPr lang="en-GB" sz="2000" dirty="0" err="1"/>
              <a:t>dar</a:t>
            </a:r>
            <a:r>
              <a:rPr lang="en-GB" sz="2000" dirty="0"/>
              <a:t> um </a:t>
            </a:r>
            <a:r>
              <a:rPr lang="en-GB" sz="2000" dirty="0" err="1"/>
              <a:t>passeio</a:t>
            </a:r>
            <a:r>
              <a:rPr lang="en-GB" sz="2000" dirty="0"/>
              <a:t> </a:t>
            </a:r>
            <a:r>
              <a:rPr lang="en-GB" sz="2000" dirty="0" err="1"/>
              <a:t>sozinha</a:t>
            </a:r>
            <a:r>
              <a:rPr lang="en-GB" sz="2000" dirty="0"/>
              <a:t> </a:t>
            </a:r>
            <a:r>
              <a:rPr lang="en-GB" sz="2000" dirty="0" err="1"/>
              <a:t>ou</a:t>
            </a:r>
            <a:r>
              <a:rPr lang="en-GB" sz="2000" dirty="0"/>
              <a:t> </a:t>
            </a:r>
            <a:r>
              <a:rPr lang="en-GB" sz="2000" dirty="0" err="1"/>
              <a:t>acompanhada</a:t>
            </a:r>
            <a:r>
              <a:rPr lang="en-GB" sz="2000" dirty="0"/>
              <a:t> </a:t>
            </a:r>
            <a:r>
              <a:rPr lang="en-GB" sz="2000" dirty="0" err="1"/>
              <a:t>por</a:t>
            </a:r>
            <a:r>
              <a:rPr lang="en-GB" sz="2000" dirty="0"/>
              <a:t> um </a:t>
            </a:r>
            <a:r>
              <a:rPr lang="en-GB" sz="2000" dirty="0" err="1"/>
              <a:t>membro</a:t>
            </a:r>
            <a:r>
              <a:rPr lang="en-GB" sz="2000" dirty="0"/>
              <a:t> da equipe.</a:t>
            </a:r>
            <a:endParaRPr sz="2000" dirty="0"/>
          </a:p>
          <a:p>
            <a:pPr marL="285750" lvl="0" indent="-146050" algn="l" rtl="0">
              <a:lnSpc>
                <a:spcPct val="100000"/>
              </a:lnSpc>
              <a:spcBef>
                <a:spcPts val="1200"/>
              </a:spcBef>
              <a:spcAft>
                <a:spcPts val="0"/>
              </a:spcAft>
              <a:buSzPts val="2200"/>
              <a:buNone/>
            </a:pPr>
            <a:endParaRPr dirty="0"/>
          </a:p>
        </p:txBody>
      </p:sp>
      <p:sp>
        <p:nvSpPr>
          <p:cNvPr id="757" name="Google Shape;757;p92"/>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a:t>Exercício 5.3: </a:t>
            </a:r>
            <a:r>
              <a:rPr lang="en-GB" dirty="0" err="1"/>
              <a:t>Respondendo</a:t>
            </a:r>
            <a:r>
              <a:rPr lang="en-GB" dirty="0"/>
              <a:t> a </a:t>
            </a:r>
            <a:r>
              <a:rPr lang="en-GB" dirty="0" err="1"/>
              <a:t>sensibilidades</a:t>
            </a:r>
            <a:r>
              <a:rPr lang="en-GB" dirty="0"/>
              <a:t> e </a:t>
            </a:r>
            <a:r>
              <a:rPr lang="en-GB" dirty="0" err="1"/>
              <a:t>angústias</a:t>
            </a:r>
            <a:r>
              <a:rPr lang="en-GB" dirty="0"/>
              <a:t> - 3</a:t>
            </a:r>
            <a:endParaRP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93"/>
          <p:cNvSpPr txBox="1">
            <a:spLocks noGrp="1"/>
          </p:cNvSpPr>
          <p:nvPr>
            <p:ph type="body" idx="1"/>
          </p:nvPr>
        </p:nvSpPr>
        <p:spPr>
          <a:xfrm>
            <a:off x="507207" y="1346879"/>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Adriano</a:t>
            </a:r>
            <a:endParaRPr dirty="0"/>
          </a:p>
        </p:txBody>
      </p:sp>
      <p:sp>
        <p:nvSpPr>
          <p:cNvPr id="764" name="Google Shape;764;p93"/>
          <p:cNvSpPr txBox="1">
            <a:spLocks noGrp="1"/>
          </p:cNvSpPr>
          <p:nvPr>
            <p:ph type="body" idx="2"/>
          </p:nvPr>
        </p:nvSpPr>
        <p:spPr>
          <a:xfrm>
            <a:off x="507195" y="2115346"/>
            <a:ext cx="11174412" cy="1738197"/>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200"/>
              <a:buNone/>
            </a:pPr>
            <a:r>
              <a:rPr lang="en-GB" sz="2000" dirty="0"/>
              <a:t>Adriano </a:t>
            </a:r>
            <a:r>
              <a:rPr lang="en-GB" sz="2000" dirty="0" err="1"/>
              <a:t>é</a:t>
            </a:r>
            <a:r>
              <a:rPr lang="en-GB" sz="2000" dirty="0"/>
              <a:t> um </a:t>
            </a:r>
            <a:r>
              <a:rPr lang="en-GB" sz="2000" dirty="0" err="1"/>
              <a:t>homem</a:t>
            </a:r>
            <a:r>
              <a:rPr lang="en-GB" sz="2000" dirty="0"/>
              <a:t> de 68 </a:t>
            </a:r>
            <a:r>
              <a:rPr lang="en-GB" sz="2000" dirty="0" err="1"/>
              <a:t>anos</a:t>
            </a:r>
            <a:r>
              <a:rPr lang="en-GB" sz="2000" dirty="0"/>
              <a:t> com </a:t>
            </a:r>
            <a:r>
              <a:rPr lang="en-GB" sz="2000" dirty="0" err="1"/>
              <a:t>diagnóstico</a:t>
            </a:r>
            <a:r>
              <a:rPr lang="en-GB" sz="2000" dirty="0"/>
              <a:t> de </a:t>
            </a:r>
            <a:r>
              <a:rPr lang="en-GB" sz="2000" dirty="0" err="1"/>
              <a:t>demência</a:t>
            </a:r>
            <a:r>
              <a:rPr lang="en-GB" sz="2000" dirty="0"/>
              <a:t>. Ele </a:t>
            </a:r>
            <a:r>
              <a:rPr lang="en-GB" sz="2000" dirty="0" err="1"/>
              <a:t>tem</a:t>
            </a:r>
            <a:r>
              <a:rPr lang="en-GB" sz="2000" dirty="0"/>
              <a:t> </a:t>
            </a:r>
            <a:r>
              <a:rPr lang="en-GB" sz="2000" dirty="0" err="1"/>
              <a:t>dificuldade</a:t>
            </a:r>
            <a:r>
              <a:rPr lang="en-GB" sz="2000" dirty="0"/>
              <a:t> para se </a:t>
            </a:r>
            <a:r>
              <a:rPr lang="en-GB" sz="2000" dirty="0" err="1"/>
              <a:t>equilibrar</a:t>
            </a:r>
            <a:r>
              <a:rPr lang="en-GB" sz="2000" dirty="0"/>
              <a:t> e </a:t>
            </a:r>
            <a:r>
              <a:rPr lang="en-GB" sz="2000" dirty="0" err="1"/>
              <a:t>é</a:t>
            </a:r>
            <a:r>
              <a:rPr lang="en-GB" sz="2000" dirty="0"/>
              <a:t> </a:t>
            </a:r>
            <a:r>
              <a:rPr lang="en-GB" sz="2000" dirty="0" err="1"/>
              <a:t>propenso</a:t>
            </a:r>
            <a:r>
              <a:rPr lang="en-GB" sz="2000" dirty="0"/>
              <a:t> a </a:t>
            </a:r>
            <a:r>
              <a:rPr lang="en-GB" sz="2000" dirty="0" err="1"/>
              <a:t>cair</a:t>
            </a:r>
            <a:r>
              <a:rPr lang="en-GB" sz="2000" dirty="0"/>
              <a:t>. Ele </a:t>
            </a:r>
            <a:r>
              <a:rPr lang="en-GB" sz="2000" dirty="0" err="1"/>
              <a:t>gosta</a:t>
            </a:r>
            <a:r>
              <a:rPr lang="en-GB" sz="2000" dirty="0"/>
              <a:t> de </a:t>
            </a:r>
            <a:r>
              <a:rPr lang="en-GB" sz="2000" dirty="0" err="1"/>
              <a:t>caminhar</a:t>
            </a:r>
            <a:r>
              <a:rPr lang="en-GB" sz="2000" dirty="0"/>
              <a:t> </a:t>
            </a:r>
            <a:r>
              <a:rPr lang="en-GB" sz="2000" dirty="0" err="1"/>
              <a:t>pelos</a:t>
            </a:r>
            <a:r>
              <a:rPr lang="en-GB" sz="2000" dirty="0"/>
              <a:t> </a:t>
            </a:r>
            <a:r>
              <a:rPr lang="en-GB" sz="2000" dirty="0" err="1"/>
              <a:t>corredores</a:t>
            </a:r>
            <a:r>
              <a:rPr lang="en-GB" sz="2000" dirty="0"/>
              <a:t> e </a:t>
            </a:r>
            <a:r>
              <a:rPr lang="en-GB" sz="2000" dirty="0" err="1"/>
              <a:t>jardins</a:t>
            </a:r>
            <a:r>
              <a:rPr lang="en-GB" sz="2000" dirty="0"/>
              <a:t> da casa de </a:t>
            </a:r>
            <a:r>
              <a:rPr lang="en-GB" sz="2000" dirty="0" err="1"/>
              <a:t>repouso</a:t>
            </a:r>
            <a:r>
              <a:rPr lang="en-GB" sz="2000" dirty="0"/>
              <a:t> e </a:t>
            </a:r>
            <a:r>
              <a:rPr lang="en-GB" sz="2000" dirty="0" err="1"/>
              <a:t>não</a:t>
            </a:r>
            <a:r>
              <a:rPr lang="en-GB" sz="2000" dirty="0"/>
              <a:t> </a:t>
            </a:r>
            <a:r>
              <a:rPr lang="en-GB" sz="2000" dirty="0" err="1"/>
              <a:t>gosta</a:t>
            </a:r>
            <a:r>
              <a:rPr lang="en-GB" sz="2000" dirty="0"/>
              <a:t> que </a:t>
            </a:r>
            <a:r>
              <a:rPr lang="en-GB" sz="2000" dirty="0" err="1"/>
              <a:t>lhe</a:t>
            </a:r>
            <a:r>
              <a:rPr lang="en-GB" sz="2000" dirty="0"/>
              <a:t> </a:t>
            </a:r>
            <a:r>
              <a:rPr lang="en-GB" sz="2000" dirty="0" err="1"/>
              <a:t>digam</a:t>
            </a:r>
            <a:r>
              <a:rPr lang="en-GB" sz="2000" dirty="0"/>
              <a:t> que </a:t>
            </a:r>
            <a:r>
              <a:rPr lang="en-GB" sz="2000" dirty="0" err="1"/>
              <a:t>não</a:t>
            </a:r>
            <a:r>
              <a:rPr lang="en-GB" sz="2000" dirty="0"/>
              <a:t> </a:t>
            </a:r>
            <a:r>
              <a:rPr lang="en-GB" sz="2000" dirty="0" err="1"/>
              <a:t>é</a:t>
            </a:r>
            <a:r>
              <a:rPr lang="en-GB" sz="2000" dirty="0"/>
              <a:t> </a:t>
            </a:r>
            <a:r>
              <a:rPr lang="en-GB" sz="2000" dirty="0" err="1"/>
              <a:t>seguro</a:t>
            </a:r>
            <a:r>
              <a:rPr lang="en-GB" sz="2000" dirty="0"/>
              <a:t> </a:t>
            </a:r>
            <a:r>
              <a:rPr lang="en-GB" sz="2000" dirty="0" err="1"/>
              <a:t>andar</a:t>
            </a:r>
            <a:r>
              <a:rPr lang="en-GB" sz="2000" dirty="0"/>
              <a:t> </a:t>
            </a:r>
            <a:r>
              <a:rPr lang="en-GB" sz="2000" dirty="0" err="1"/>
              <a:t>livremente</a:t>
            </a:r>
            <a:r>
              <a:rPr lang="en-GB" sz="2000" dirty="0"/>
              <a:t>. Quando </a:t>
            </a:r>
            <a:r>
              <a:rPr lang="en-GB" sz="2000" dirty="0" err="1"/>
              <a:t>isso</a:t>
            </a:r>
            <a:r>
              <a:rPr lang="en-GB" sz="2000" dirty="0"/>
              <a:t> </a:t>
            </a:r>
            <a:r>
              <a:rPr lang="en-GB" sz="2000" dirty="0" err="1"/>
              <a:t>acontece</a:t>
            </a:r>
            <a:r>
              <a:rPr lang="en-GB" sz="2000" dirty="0"/>
              <a:t>, </a:t>
            </a:r>
            <a:r>
              <a:rPr lang="en-GB" sz="2000" dirty="0" err="1"/>
              <a:t>ele</a:t>
            </a:r>
            <a:r>
              <a:rPr lang="en-GB" sz="2000" dirty="0"/>
              <a:t> </a:t>
            </a:r>
            <a:r>
              <a:rPr lang="en-GB" sz="2000" dirty="0" err="1"/>
              <a:t>começa</a:t>
            </a:r>
            <a:r>
              <a:rPr lang="en-GB" sz="2000" dirty="0"/>
              <a:t> a </a:t>
            </a:r>
            <a:r>
              <a:rPr lang="en-GB" sz="2000" dirty="0" err="1"/>
              <a:t>gritar</a:t>
            </a:r>
            <a:r>
              <a:rPr lang="en-GB" sz="2000" dirty="0"/>
              <a:t> e bate </a:t>
            </a:r>
            <a:r>
              <a:rPr lang="en-GB" sz="2000" dirty="0" err="1"/>
              <a:t>na</a:t>
            </a:r>
            <a:r>
              <a:rPr lang="en-GB" sz="2000" dirty="0"/>
              <a:t> </a:t>
            </a:r>
            <a:r>
              <a:rPr lang="en-GB" sz="2000" dirty="0" err="1"/>
              <a:t>pessoa</a:t>
            </a:r>
            <a:r>
              <a:rPr lang="en-GB" sz="2000" dirty="0"/>
              <a:t> que o impede de </a:t>
            </a:r>
            <a:r>
              <a:rPr lang="en-GB" sz="2000" dirty="0" err="1"/>
              <a:t>ir</a:t>
            </a:r>
            <a:r>
              <a:rPr lang="en-GB" sz="2000" dirty="0"/>
              <a:t> </a:t>
            </a:r>
            <a:r>
              <a:rPr lang="en-GB" sz="2000" dirty="0" err="1"/>
              <a:t>aonde</a:t>
            </a:r>
            <a:r>
              <a:rPr lang="en-GB" sz="2000" dirty="0"/>
              <a:t> </a:t>
            </a:r>
            <a:r>
              <a:rPr lang="en-GB" sz="2000" dirty="0" err="1"/>
              <a:t>quer</a:t>
            </a:r>
            <a:r>
              <a:rPr lang="en-GB" sz="2000" dirty="0"/>
              <a:t>. Ele </a:t>
            </a:r>
            <a:r>
              <a:rPr lang="en-GB" sz="2000" dirty="0" err="1"/>
              <a:t>também</a:t>
            </a:r>
            <a:r>
              <a:rPr lang="en-GB" sz="2000" dirty="0"/>
              <a:t> </a:t>
            </a:r>
            <a:r>
              <a:rPr lang="en-GB" sz="2000" dirty="0" err="1"/>
              <a:t>grita</a:t>
            </a:r>
            <a:r>
              <a:rPr lang="en-GB" sz="2000" dirty="0"/>
              <a:t> com </a:t>
            </a:r>
            <a:r>
              <a:rPr lang="en-GB" sz="2000" dirty="0" err="1"/>
              <a:t>os</a:t>
            </a:r>
            <a:r>
              <a:rPr lang="en-GB" sz="2000" dirty="0"/>
              <a:t> </a:t>
            </a:r>
            <a:r>
              <a:rPr lang="en-GB" sz="2000" dirty="0" err="1"/>
              <a:t>funcionários</a:t>
            </a:r>
            <a:r>
              <a:rPr lang="en-GB" sz="2000" dirty="0"/>
              <a:t> e </a:t>
            </a:r>
            <a:r>
              <a:rPr lang="en-GB" sz="2000" dirty="0" err="1"/>
              <a:t>anda</a:t>
            </a:r>
            <a:r>
              <a:rPr lang="en-GB" sz="2000" dirty="0"/>
              <a:t> de um </a:t>
            </a:r>
            <a:r>
              <a:rPr lang="en-GB" sz="2000" dirty="0" err="1"/>
              <a:t>lado</a:t>
            </a:r>
            <a:r>
              <a:rPr lang="en-GB" sz="2000" dirty="0"/>
              <a:t> para outro, </a:t>
            </a:r>
            <a:r>
              <a:rPr lang="en-GB" sz="2000" dirty="0" err="1"/>
              <a:t>frustrado</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765" name="Google Shape;765;p93"/>
          <p:cNvSpPr txBox="1">
            <a:spLocks noGrp="1"/>
          </p:cNvSpPr>
          <p:nvPr>
            <p:ph type="title"/>
          </p:nvPr>
        </p:nvSpPr>
        <p:spPr>
          <a:xfrm>
            <a:off x="417754" y="506412"/>
            <a:ext cx="11774245"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Exercício</a:t>
            </a:r>
            <a:r>
              <a:rPr lang="en-GB" dirty="0"/>
              <a:t> 5.3: Responder a </a:t>
            </a:r>
            <a:r>
              <a:rPr lang="en-GB" dirty="0" err="1"/>
              <a:t>sensibilidades</a:t>
            </a:r>
            <a:r>
              <a:rPr lang="en-GB" dirty="0"/>
              <a:t> e </a:t>
            </a:r>
            <a:r>
              <a:rPr lang="en-GB" dirty="0" err="1"/>
              <a:t>angústias</a:t>
            </a:r>
            <a:r>
              <a:rPr lang="en-GB" dirty="0"/>
              <a:t> - 4</a:t>
            </a:r>
            <a:endParaRPr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94"/>
          <p:cNvSpPr txBox="1">
            <a:spLocks noGrp="1"/>
          </p:cNvSpPr>
          <p:nvPr>
            <p:ph type="body" idx="2"/>
          </p:nvPr>
        </p:nvSpPr>
        <p:spPr>
          <a:xfrm>
            <a:off x="507195" y="1511188"/>
            <a:ext cx="11174412" cy="4500000"/>
          </a:xfrm>
          <a:prstGeom prst="rect">
            <a:avLst/>
          </a:prstGeom>
          <a:noFill/>
          <a:ln>
            <a:noFill/>
          </a:ln>
        </p:spPr>
        <p:txBody>
          <a:bodyPr spcFirstLastPara="1" wrap="square" lIns="91425" tIns="45700" rIns="91425" bIns="45700" anchor="t" anchorCtr="0">
            <a:noAutofit/>
          </a:bodyPr>
          <a:lstStyle/>
          <a:p>
            <a:pPr marL="285750" lvl="0" indent="-146050" algn="l" rtl="0">
              <a:lnSpc>
                <a:spcPct val="100000"/>
              </a:lnSpc>
              <a:spcBef>
                <a:spcPts val="0"/>
              </a:spcBef>
              <a:spcAft>
                <a:spcPts val="0"/>
              </a:spcAft>
              <a:buSzPts val="2200"/>
              <a:buNone/>
            </a:pPr>
            <a:endParaRPr dirty="0"/>
          </a:p>
          <a:p>
            <a:pPr marL="0" lvl="0" indent="0" algn="ctr" rtl="0">
              <a:lnSpc>
                <a:spcPct val="100000"/>
              </a:lnSpc>
              <a:spcBef>
                <a:spcPts val="1200"/>
              </a:spcBef>
              <a:spcAft>
                <a:spcPts val="0"/>
              </a:spcAft>
              <a:buSzPts val="2500"/>
              <a:buNone/>
            </a:pPr>
            <a:r>
              <a:rPr lang="en-GB" sz="2500" b="1" i="1" dirty="0"/>
              <a:t>O que </a:t>
            </a:r>
            <a:r>
              <a:rPr lang="en-GB" sz="2500" b="1" i="1" dirty="0" err="1"/>
              <a:t>mais</a:t>
            </a:r>
            <a:r>
              <a:rPr lang="en-GB" sz="2500" b="1" i="1" dirty="0"/>
              <a:t> </a:t>
            </a:r>
            <a:r>
              <a:rPr lang="en-GB" sz="2500" b="1" i="1" dirty="0" err="1"/>
              <a:t>incomoda</a:t>
            </a:r>
            <a:r>
              <a:rPr lang="en-GB" sz="2500" b="1" i="1" dirty="0"/>
              <a:t> Adriano?</a:t>
            </a:r>
            <a:endParaRPr dirty="0"/>
          </a:p>
          <a:p>
            <a:pPr marL="0" lvl="0" indent="0" algn="ctr" rtl="0">
              <a:lnSpc>
                <a:spcPct val="100000"/>
              </a:lnSpc>
              <a:spcBef>
                <a:spcPts val="1200"/>
              </a:spcBef>
              <a:spcAft>
                <a:spcPts val="0"/>
              </a:spcAft>
              <a:buSzPts val="2500"/>
              <a:buNone/>
            </a:pPr>
            <a:endParaRPr sz="2500" b="1" i="1" dirty="0"/>
          </a:p>
          <a:p>
            <a:pPr marL="0" lvl="0" indent="0" algn="ctr" rtl="0">
              <a:lnSpc>
                <a:spcPct val="100000"/>
              </a:lnSpc>
              <a:spcBef>
                <a:spcPts val="1200"/>
              </a:spcBef>
              <a:spcAft>
                <a:spcPts val="0"/>
              </a:spcAft>
              <a:buSzPts val="2500"/>
              <a:buNone/>
            </a:pPr>
            <a:r>
              <a:rPr lang="en-GB" sz="2500" b="1" i="1" dirty="0"/>
              <a:t>O que a equipe de </a:t>
            </a:r>
            <a:r>
              <a:rPr lang="en-GB" sz="2500" b="1" i="1" dirty="0" err="1"/>
              <a:t>atendimento</a:t>
            </a:r>
            <a:r>
              <a:rPr lang="en-GB" sz="2500" b="1" i="1" dirty="0"/>
              <a:t> </a:t>
            </a:r>
            <a:r>
              <a:rPr lang="en-GB" sz="2500" b="1" i="1" dirty="0" err="1"/>
              <a:t>pode</a:t>
            </a:r>
            <a:r>
              <a:rPr lang="en-GB" sz="2500" b="1" i="1" dirty="0"/>
              <a:t> </a:t>
            </a:r>
            <a:r>
              <a:rPr lang="en-GB" sz="2500" b="1" i="1" dirty="0" err="1"/>
              <a:t>fazer</a:t>
            </a:r>
            <a:r>
              <a:rPr lang="en-GB" sz="2500" b="1" i="1" dirty="0"/>
              <a:t> para </a:t>
            </a:r>
            <a:r>
              <a:rPr lang="en-GB" sz="2500" b="1" i="1" dirty="0" err="1"/>
              <a:t>atender</a:t>
            </a:r>
            <a:r>
              <a:rPr lang="en-GB" sz="2500" b="1" i="1" dirty="0"/>
              <a:t> </a:t>
            </a:r>
            <a:r>
              <a:rPr lang="en-GB" sz="2500" b="1" i="1" dirty="0" err="1"/>
              <a:t>às</a:t>
            </a:r>
            <a:r>
              <a:rPr lang="en-GB" sz="2500" b="1" i="1" dirty="0"/>
              <a:t> </a:t>
            </a:r>
            <a:r>
              <a:rPr lang="en-GB" sz="2500" b="1" i="1" dirty="0" err="1"/>
              <a:t>necessidades</a:t>
            </a:r>
            <a:r>
              <a:rPr lang="en-GB" sz="2500" b="1" i="1" dirty="0"/>
              <a:t> dele?</a:t>
            </a:r>
            <a:endParaRPr sz="2500" b="1" i="1" dirty="0"/>
          </a:p>
          <a:p>
            <a:pPr marL="285750" lvl="0" indent="-146050" algn="l" rtl="0">
              <a:lnSpc>
                <a:spcPct val="100000"/>
              </a:lnSpc>
              <a:spcBef>
                <a:spcPts val="1200"/>
              </a:spcBef>
              <a:spcAft>
                <a:spcPts val="0"/>
              </a:spcAft>
              <a:buSzPts val="2200"/>
              <a:buNone/>
            </a:pPr>
            <a:endParaRPr dirty="0"/>
          </a:p>
        </p:txBody>
      </p:sp>
      <p:sp>
        <p:nvSpPr>
          <p:cNvPr id="772" name="Google Shape;772;p94"/>
          <p:cNvSpPr txBox="1">
            <a:spLocks noGrp="1"/>
          </p:cNvSpPr>
          <p:nvPr>
            <p:ph type="title"/>
          </p:nvPr>
        </p:nvSpPr>
        <p:spPr>
          <a:xfrm>
            <a:off x="417755" y="506412"/>
            <a:ext cx="11453116" cy="4320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t>Exercício 5.3: </a:t>
            </a:r>
            <a:r>
              <a:rPr lang="en-GB" dirty="0" err="1"/>
              <a:t>Respondendo</a:t>
            </a:r>
            <a:r>
              <a:rPr lang="en-GB" dirty="0"/>
              <a:t> a </a:t>
            </a:r>
            <a:r>
              <a:rPr lang="en-GB" dirty="0" err="1"/>
              <a:t>sensibilidades</a:t>
            </a:r>
            <a:r>
              <a:rPr lang="en-GB" dirty="0"/>
              <a:t> e </a:t>
            </a:r>
            <a:r>
              <a:rPr lang="en-GB" dirty="0" err="1"/>
              <a:t>angústias</a:t>
            </a:r>
            <a:r>
              <a:rPr lang="en-GB" dirty="0"/>
              <a:t> - 5</a:t>
            </a:r>
            <a:endParaRP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95"/>
          <p:cNvSpPr txBox="1">
            <a:spLocks noGrp="1"/>
          </p:cNvSpPr>
          <p:nvPr>
            <p:ph type="body" idx="2"/>
          </p:nvPr>
        </p:nvSpPr>
        <p:spPr>
          <a:xfrm>
            <a:off x="507195" y="1511188"/>
            <a:ext cx="11174412" cy="2603612"/>
          </a:xfrm>
          <a:prstGeom prst="rect">
            <a:avLst/>
          </a:prstGeom>
          <a:noFill/>
          <a:ln>
            <a:noFill/>
          </a:ln>
        </p:spPr>
        <p:txBody>
          <a:bodyPr spcFirstLastPara="1" wrap="square" lIns="91425" tIns="45700" rIns="91425" bIns="45700" anchor="t" anchorCtr="0">
            <a:noAutofit/>
          </a:bodyPr>
          <a:lstStyle/>
          <a:p>
            <a:pPr marL="342900" indent="-342900" algn="just">
              <a:spcBef>
                <a:spcPts val="600"/>
              </a:spcBef>
            </a:pPr>
            <a:r>
              <a:rPr lang="en-GB" sz="2000" dirty="0"/>
              <a:t>Adriano e </a:t>
            </a:r>
            <a:r>
              <a:rPr lang="en-GB" sz="2000" dirty="0" err="1"/>
              <a:t>os</a:t>
            </a:r>
            <a:r>
              <a:rPr lang="en-GB" sz="2000" dirty="0"/>
              <a:t> </a:t>
            </a:r>
            <a:r>
              <a:rPr lang="en-GB" sz="2000" dirty="0" err="1"/>
              <a:t>funcionários</a:t>
            </a:r>
            <a:r>
              <a:rPr lang="en-GB" sz="2000" dirty="0"/>
              <a:t> da casa </a:t>
            </a:r>
            <a:r>
              <a:rPr lang="en-GB" sz="2000" dirty="0" err="1"/>
              <a:t>conseguiram</a:t>
            </a:r>
            <a:r>
              <a:rPr lang="en-GB" sz="2000" dirty="0"/>
              <a:t> </a:t>
            </a:r>
            <a:r>
              <a:rPr lang="en-GB" sz="2000" dirty="0" err="1"/>
              <a:t>identificar</a:t>
            </a:r>
            <a:r>
              <a:rPr lang="en-GB" sz="2000" dirty="0"/>
              <a:t> as </a:t>
            </a:r>
            <a:r>
              <a:rPr lang="en-GB" sz="2000" dirty="0" err="1"/>
              <a:t>seguintes</a:t>
            </a:r>
            <a:r>
              <a:rPr lang="en-GB" sz="2000" dirty="0"/>
              <a:t> </a:t>
            </a:r>
            <a:r>
              <a:rPr lang="en-GB" sz="2000" dirty="0" err="1"/>
              <a:t>estratégias</a:t>
            </a:r>
            <a:r>
              <a:rPr lang="en-GB" sz="2000" dirty="0"/>
              <a:t> para </a:t>
            </a:r>
            <a:r>
              <a:rPr lang="en-GB" sz="2000" dirty="0" err="1"/>
              <a:t>apoiar</a:t>
            </a:r>
            <a:r>
              <a:rPr lang="en-GB" sz="2000" dirty="0"/>
              <a:t> e </a:t>
            </a:r>
            <a:r>
              <a:rPr lang="en-GB" sz="2000" dirty="0" err="1"/>
              <a:t>acomodar</a:t>
            </a:r>
            <a:r>
              <a:rPr lang="en-GB" sz="2000" dirty="0"/>
              <a:t> Adriano e </a:t>
            </a:r>
            <a:r>
              <a:rPr lang="en-GB" sz="2000" dirty="0" err="1"/>
              <a:t>evitar</a:t>
            </a:r>
            <a:r>
              <a:rPr lang="en-GB" sz="2000" dirty="0"/>
              <a:t> que </a:t>
            </a:r>
            <a:r>
              <a:rPr lang="en-GB" sz="2000" dirty="0" err="1"/>
              <a:t>ele</a:t>
            </a:r>
            <a:r>
              <a:rPr lang="en-GB" sz="2000" dirty="0"/>
              <a:t> </a:t>
            </a:r>
            <a:r>
              <a:rPr lang="en-GB" sz="2000" dirty="0" err="1"/>
              <a:t>ficasse</a:t>
            </a:r>
            <a:r>
              <a:rPr lang="en-GB" sz="2000" dirty="0"/>
              <a:t> </a:t>
            </a:r>
            <a:r>
              <a:rPr lang="en-GB" sz="2000" dirty="0" err="1"/>
              <a:t>angustiado</a:t>
            </a:r>
            <a:r>
              <a:rPr lang="en-GB" sz="2000" dirty="0"/>
              <a:t>. </a:t>
            </a:r>
            <a:endParaRPr sz="2000" dirty="0"/>
          </a:p>
          <a:p>
            <a:pPr marL="342900" lvl="2" indent="-342900" algn="just">
              <a:spcBef>
                <a:spcPts val="600"/>
              </a:spcBef>
              <a:buSzPts val="2200"/>
            </a:pPr>
            <a:r>
              <a:rPr lang="en-GB" dirty="0"/>
              <a:t>Ele </a:t>
            </a:r>
            <a:r>
              <a:rPr lang="en-GB" dirty="0" err="1"/>
              <a:t>recebe</a:t>
            </a:r>
            <a:r>
              <a:rPr lang="en-GB" dirty="0"/>
              <a:t> um </a:t>
            </a:r>
            <a:r>
              <a:rPr lang="en-GB" dirty="0" err="1"/>
              <a:t>andador</a:t>
            </a:r>
            <a:r>
              <a:rPr lang="en-GB" dirty="0"/>
              <a:t> para que </a:t>
            </a:r>
            <a:r>
              <a:rPr lang="en-GB" dirty="0" err="1"/>
              <a:t>possa</a:t>
            </a:r>
            <a:r>
              <a:rPr lang="en-GB" dirty="0"/>
              <a:t> </a:t>
            </a:r>
            <a:r>
              <a:rPr lang="en-GB" dirty="0" err="1"/>
              <a:t>andar</a:t>
            </a:r>
            <a:r>
              <a:rPr lang="en-GB" dirty="0"/>
              <a:t> </a:t>
            </a:r>
            <a:r>
              <a:rPr lang="en-GB" dirty="0" err="1"/>
              <a:t>livremente</a:t>
            </a:r>
            <a:r>
              <a:rPr lang="en-GB" dirty="0"/>
              <a:t> e </a:t>
            </a:r>
            <a:r>
              <a:rPr lang="en-GB" dirty="0" err="1"/>
              <a:t>sem</a:t>
            </a:r>
            <a:r>
              <a:rPr lang="en-GB" dirty="0"/>
              <a:t> </a:t>
            </a:r>
            <a:r>
              <a:rPr lang="en-GB" dirty="0" err="1"/>
              <a:t>ajuda</a:t>
            </a:r>
            <a:r>
              <a:rPr lang="en-GB" dirty="0"/>
              <a:t> </a:t>
            </a:r>
            <a:r>
              <a:rPr lang="en-GB" dirty="0" err="1"/>
              <a:t>dentro</a:t>
            </a:r>
            <a:r>
              <a:rPr lang="en-GB" dirty="0"/>
              <a:t> do lar e no </a:t>
            </a:r>
            <a:r>
              <a:rPr lang="en-GB" dirty="0" err="1"/>
              <a:t>seu</a:t>
            </a:r>
            <a:r>
              <a:rPr lang="en-GB" dirty="0"/>
              <a:t> </a:t>
            </a:r>
            <a:r>
              <a:rPr lang="en-GB" dirty="0" err="1"/>
              <a:t>recinto</a:t>
            </a:r>
            <a:r>
              <a:rPr lang="en-GB" dirty="0"/>
              <a:t>.  </a:t>
            </a:r>
            <a:endParaRPr dirty="0"/>
          </a:p>
          <a:p>
            <a:pPr marL="342900" lvl="2" indent="-342900" algn="just">
              <a:spcBef>
                <a:spcPts val="600"/>
              </a:spcBef>
              <a:buSzPts val="2200"/>
            </a:pPr>
            <a:r>
              <a:rPr lang="en-GB" dirty="0"/>
              <a:t>Os </a:t>
            </a:r>
            <a:r>
              <a:rPr lang="en-GB" dirty="0" err="1"/>
              <a:t>funcionários</a:t>
            </a:r>
            <a:r>
              <a:rPr lang="en-GB" dirty="0"/>
              <a:t> </a:t>
            </a:r>
            <a:r>
              <a:rPr lang="en-GB" dirty="0" err="1"/>
              <a:t>também</a:t>
            </a:r>
            <a:r>
              <a:rPr lang="en-GB" dirty="0"/>
              <a:t> </a:t>
            </a:r>
            <a:r>
              <a:rPr lang="en-GB" dirty="0" err="1"/>
              <a:t>organizam</a:t>
            </a:r>
            <a:r>
              <a:rPr lang="en-GB" dirty="0"/>
              <a:t> </a:t>
            </a:r>
            <a:r>
              <a:rPr lang="en-GB" dirty="0" err="1"/>
              <a:t>voluntários</a:t>
            </a:r>
            <a:r>
              <a:rPr lang="en-GB" dirty="0"/>
              <a:t> de um </a:t>
            </a:r>
            <a:r>
              <a:rPr lang="en-GB" dirty="0" err="1"/>
              <a:t>grupo</a:t>
            </a:r>
            <a:r>
              <a:rPr lang="en-GB" dirty="0"/>
              <a:t> local de </a:t>
            </a:r>
            <a:r>
              <a:rPr lang="en-GB" dirty="0" err="1"/>
              <a:t>apoio</a:t>
            </a:r>
            <a:r>
              <a:rPr lang="en-GB" dirty="0"/>
              <a:t> para </a:t>
            </a:r>
            <a:r>
              <a:rPr lang="en-GB" dirty="0" err="1"/>
              <a:t>acompanhá</a:t>
            </a:r>
            <a:r>
              <a:rPr lang="en-GB" dirty="0"/>
              <a:t>-lo em </a:t>
            </a:r>
            <a:r>
              <a:rPr lang="en-GB" dirty="0" err="1"/>
              <a:t>passeios</a:t>
            </a:r>
            <a:r>
              <a:rPr lang="en-GB" dirty="0"/>
              <a:t> pela </a:t>
            </a:r>
            <a:r>
              <a:rPr lang="en-GB" dirty="0" err="1"/>
              <a:t>cidade</a:t>
            </a:r>
            <a:r>
              <a:rPr lang="en-GB" dirty="0"/>
              <a:t> uma ou duas </a:t>
            </a:r>
            <a:r>
              <a:rPr lang="en-GB" dirty="0" err="1"/>
              <a:t>vezes</a:t>
            </a:r>
            <a:r>
              <a:rPr lang="en-GB" dirty="0"/>
              <a:t> por semana.</a:t>
            </a:r>
            <a:endParaRPr dirty="0"/>
          </a:p>
        </p:txBody>
      </p:sp>
      <p:sp>
        <p:nvSpPr>
          <p:cNvPr id="779" name="Google Shape;779;p95"/>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GB" dirty="0"/>
              <a:t>Exercício 5.3: </a:t>
            </a:r>
            <a:r>
              <a:rPr lang="en-GB" dirty="0" err="1"/>
              <a:t>Respondendo</a:t>
            </a:r>
            <a:r>
              <a:rPr lang="en-GB" dirty="0"/>
              <a:t> a </a:t>
            </a:r>
            <a:r>
              <a:rPr lang="en-GB" dirty="0" err="1"/>
              <a:t>sensibilidades</a:t>
            </a:r>
            <a:r>
              <a:rPr lang="en-GB" dirty="0"/>
              <a:t> e </a:t>
            </a:r>
            <a:r>
              <a:rPr lang="en-GB" dirty="0" err="1"/>
              <a:t>angústias</a:t>
            </a:r>
            <a:r>
              <a:rPr lang="en-GB" dirty="0"/>
              <a:t> - 6</a:t>
            </a:r>
            <a:endParaRP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96"/>
          <p:cNvSpPr txBox="1">
            <a:spLocks noGrp="1"/>
          </p:cNvSpPr>
          <p:nvPr>
            <p:ph type="title"/>
          </p:nvPr>
        </p:nvSpPr>
        <p:spPr>
          <a:xfrm>
            <a:off x="507206" y="2313946"/>
            <a:ext cx="11037094" cy="432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1"/>
              </a:buClr>
              <a:buSzPct val="100000"/>
              <a:buFont typeface="Century Gothic"/>
              <a:buNone/>
            </a:pPr>
            <a:r>
              <a:rPr lang="en-GB" dirty="0"/>
              <a:t>Tema 6: </a:t>
            </a:r>
            <a:r>
              <a:rPr lang="en-GB" dirty="0" err="1"/>
              <a:t>Planos</a:t>
            </a:r>
            <a:r>
              <a:rPr lang="en-GB" dirty="0"/>
              <a:t> </a:t>
            </a:r>
            <a:r>
              <a:rPr lang="en-GB" dirty="0" err="1"/>
              <a:t>individualizados</a:t>
            </a:r>
            <a:r>
              <a:rPr lang="en-GB" dirty="0"/>
              <a:t> para </a:t>
            </a:r>
            <a:r>
              <a:rPr lang="en-GB" dirty="0" err="1"/>
              <a:t>explorar</a:t>
            </a:r>
            <a:r>
              <a:rPr lang="en-GB" dirty="0"/>
              <a:t> e responder a </a:t>
            </a:r>
            <a:r>
              <a:rPr lang="en-GB" dirty="0" err="1"/>
              <a:t>sensibilidades</a:t>
            </a:r>
            <a:r>
              <a:rPr lang="en-GB" dirty="0"/>
              <a:t> e </a:t>
            </a:r>
            <a:r>
              <a:rPr lang="en-GB" dirty="0" err="1"/>
              <a:t>sinais</a:t>
            </a:r>
            <a:r>
              <a:rPr lang="en-GB" dirty="0"/>
              <a:t> de </a:t>
            </a:r>
            <a:r>
              <a:rPr lang="en-GB" dirty="0" err="1"/>
              <a:t>angústia</a:t>
            </a:r>
            <a:r>
              <a:rPr lang="en-GB" dirty="0"/>
              <a:t> </a:t>
            </a:r>
            <a:endParaRP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97"/>
          <p:cNvSpPr txBox="1">
            <a:spLocks noGrp="1"/>
          </p:cNvSpPr>
          <p:nvPr>
            <p:ph type="body" idx="1"/>
          </p:nvPr>
        </p:nvSpPr>
        <p:spPr>
          <a:xfrm>
            <a:off x="557113" y="1774576"/>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O que é um plano </a:t>
            </a:r>
            <a:r>
              <a:rPr lang="en-GB" dirty="0" err="1"/>
              <a:t>individualizado</a:t>
            </a:r>
            <a:r>
              <a:rPr lang="en-GB" dirty="0"/>
              <a:t>?</a:t>
            </a:r>
            <a:endParaRPr dirty="0"/>
          </a:p>
        </p:txBody>
      </p:sp>
      <p:sp>
        <p:nvSpPr>
          <p:cNvPr id="792" name="Google Shape;792;p97"/>
          <p:cNvSpPr txBox="1">
            <a:spLocks noGrp="1"/>
          </p:cNvSpPr>
          <p:nvPr>
            <p:ph type="body" idx="2"/>
          </p:nvPr>
        </p:nvSpPr>
        <p:spPr>
          <a:xfrm>
            <a:off x="508794" y="2284940"/>
            <a:ext cx="11174412" cy="2956531"/>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600"/>
              </a:spcBef>
              <a:spcAft>
                <a:spcPts val="0"/>
              </a:spcAft>
              <a:buSzPts val="2200"/>
              <a:buChar char="•"/>
            </a:pPr>
            <a:r>
              <a:rPr lang="en-GB" sz="2000" dirty="0"/>
              <a:t>É um plano que </a:t>
            </a:r>
            <a:r>
              <a:rPr lang="en-GB" sz="2000" dirty="0" err="1"/>
              <a:t>descreve</a:t>
            </a:r>
            <a:r>
              <a:rPr lang="en-GB" sz="2000" dirty="0"/>
              <a:t> </a:t>
            </a:r>
            <a:r>
              <a:rPr lang="en-GB" sz="2000" dirty="0" err="1"/>
              <a:t>ações</a:t>
            </a:r>
            <a:r>
              <a:rPr lang="en-GB" sz="2000" dirty="0"/>
              <a:t> que </a:t>
            </a:r>
            <a:r>
              <a:rPr lang="en-GB" sz="2000" dirty="0" err="1"/>
              <a:t>podem</a:t>
            </a:r>
            <a:r>
              <a:rPr lang="en-GB" sz="2000" dirty="0"/>
              <a:t> </a:t>
            </a:r>
            <a:r>
              <a:rPr lang="en-GB" sz="2000" dirty="0" err="1"/>
              <a:t>ajudar</a:t>
            </a:r>
            <a:r>
              <a:rPr lang="en-GB" sz="2000" dirty="0"/>
              <a:t> uma pessoa a </a:t>
            </a:r>
            <a:r>
              <a:rPr lang="en-GB" sz="2000" dirty="0" err="1"/>
              <a:t>acalmar</a:t>
            </a:r>
            <a:r>
              <a:rPr lang="en-GB" sz="2000" dirty="0"/>
              <a:t>-se e </a:t>
            </a:r>
            <a:r>
              <a:rPr lang="en-GB" sz="2000" dirty="0" err="1"/>
              <a:t>relaxar</a:t>
            </a:r>
            <a:r>
              <a:rPr lang="en-GB" sz="2000" dirty="0"/>
              <a:t> em </a:t>
            </a:r>
            <a:r>
              <a:rPr lang="en-GB" sz="2000" dirty="0" err="1"/>
              <a:t>momentos</a:t>
            </a:r>
            <a:r>
              <a:rPr lang="en-GB" sz="2000" dirty="0"/>
              <a:t> de ansiedade </a:t>
            </a:r>
            <a:r>
              <a:rPr lang="en-GB" sz="2000" dirty="0" err="1"/>
              <a:t>crescente</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O plano é </a:t>
            </a:r>
            <a:r>
              <a:rPr lang="en-GB" sz="2000" dirty="0" err="1"/>
              <a:t>exclusivo</a:t>
            </a:r>
            <a:r>
              <a:rPr lang="en-GB" sz="2000" dirty="0"/>
              <a:t> para </a:t>
            </a:r>
            <a:r>
              <a:rPr lang="en-GB" sz="2000" dirty="0" err="1"/>
              <a:t>cada</a:t>
            </a:r>
            <a:r>
              <a:rPr lang="en-GB" sz="2000" dirty="0"/>
              <a:t> pessoa.</a:t>
            </a:r>
            <a:endParaRPr sz="2000" dirty="0"/>
          </a:p>
          <a:p>
            <a:pPr marL="285750" lvl="0" indent="-285750" algn="just" rtl="0">
              <a:lnSpc>
                <a:spcPct val="100000"/>
              </a:lnSpc>
              <a:spcBef>
                <a:spcPts val="600"/>
              </a:spcBef>
              <a:spcAft>
                <a:spcPts val="0"/>
              </a:spcAft>
              <a:buSzPts val="2200"/>
              <a:buChar char="•"/>
            </a:pPr>
            <a:r>
              <a:rPr lang="en-GB" sz="2000" dirty="0"/>
              <a:t>O plano </a:t>
            </a:r>
            <a:r>
              <a:rPr lang="en-GB" sz="2000" dirty="0" err="1"/>
              <a:t>concentra</a:t>
            </a:r>
            <a:r>
              <a:rPr lang="en-GB" sz="2000" dirty="0"/>
              <a:t>-se </a:t>
            </a:r>
            <a:r>
              <a:rPr lang="en-GB" sz="2000" dirty="0" err="1"/>
              <a:t>nas</a:t>
            </a:r>
            <a:r>
              <a:rPr lang="en-GB" sz="2000" dirty="0"/>
              <a:t> </a:t>
            </a:r>
            <a:r>
              <a:rPr lang="en-GB" sz="2000" dirty="0" err="1"/>
              <a:t>necessidades</a:t>
            </a:r>
            <a:r>
              <a:rPr lang="en-GB" sz="2000" dirty="0"/>
              <a:t> do </a:t>
            </a:r>
            <a:r>
              <a:rPr lang="en-GB" sz="2000" dirty="0" err="1"/>
              <a:t>indivíduo</a:t>
            </a:r>
            <a:r>
              <a:rPr lang="en-GB" sz="2000" dirty="0"/>
              <a:t> </a:t>
            </a:r>
            <a:r>
              <a:rPr lang="en-GB" sz="2000" dirty="0" err="1"/>
              <a:t>acima</a:t>
            </a:r>
            <a:r>
              <a:rPr lang="en-GB" sz="2000" dirty="0"/>
              <a:t> das </a:t>
            </a:r>
            <a:r>
              <a:rPr lang="en-GB" sz="2000" dirty="0" err="1"/>
              <a:t>necessidades</a:t>
            </a:r>
            <a:r>
              <a:rPr lang="en-GB" sz="2000" dirty="0"/>
              <a:t> do </a:t>
            </a:r>
            <a:r>
              <a:rPr lang="en-GB" sz="2000" dirty="0" err="1"/>
              <a:t>serviço</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Esses </a:t>
            </a:r>
            <a:r>
              <a:rPr lang="en-GB" sz="2000" dirty="0" err="1"/>
              <a:t>planos</a:t>
            </a:r>
            <a:r>
              <a:rPr lang="en-GB" sz="2000" dirty="0"/>
              <a:t> </a:t>
            </a:r>
            <a:r>
              <a:rPr lang="en-GB" sz="2000" dirty="0" err="1"/>
              <a:t>incluem</a:t>
            </a:r>
            <a:r>
              <a:rPr lang="en-GB" sz="2000" dirty="0"/>
              <a:t> </a:t>
            </a:r>
            <a:r>
              <a:rPr lang="en-GB" sz="2000" dirty="0" err="1"/>
              <a:t>estratégias</a:t>
            </a:r>
            <a:r>
              <a:rPr lang="en-GB" sz="2000" dirty="0"/>
              <a:t> para </a:t>
            </a:r>
            <a:r>
              <a:rPr lang="en-GB" sz="2000" dirty="0" err="1"/>
              <a:t>identificar</a:t>
            </a:r>
            <a:r>
              <a:rPr lang="en-GB" sz="2000" dirty="0"/>
              <a:t> </a:t>
            </a:r>
            <a:r>
              <a:rPr lang="en-GB" sz="2000" dirty="0" err="1"/>
              <a:t>sinais</a:t>
            </a:r>
            <a:r>
              <a:rPr lang="en-GB" sz="2000" dirty="0"/>
              <a:t> de </a:t>
            </a:r>
            <a:r>
              <a:rPr lang="en-GB" sz="2000" dirty="0" err="1"/>
              <a:t>angústia</a:t>
            </a:r>
            <a:r>
              <a:rPr lang="en-GB" sz="2000" dirty="0"/>
              <a:t> e responder </a:t>
            </a:r>
            <a:r>
              <a:rPr lang="en-GB" sz="2000" dirty="0" err="1"/>
              <a:t>às</a:t>
            </a:r>
            <a:r>
              <a:rPr lang="en-GB" sz="2000" dirty="0"/>
              <a:t> </a:t>
            </a:r>
            <a:r>
              <a:rPr lang="en-GB" sz="2000" dirty="0" err="1"/>
              <a:t>sensibilidades</a:t>
            </a:r>
            <a:r>
              <a:rPr lang="en-GB" sz="2000" dirty="0"/>
              <a:t> antes que a </a:t>
            </a:r>
            <a:r>
              <a:rPr lang="en-GB" sz="2000" dirty="0" err="1"/>
              <a:t>situação</a:t>
            </a:r>
            <a:r>
              <a:rPr lang="en-GB" sz="2000" dirty="0"/>
              <a:t> se </a:t>
            </a:r>
            <a:r>
              <a:rPr lang="en-GB" sz="2000" dirty="0" err="1"/>
              <a:t>agrave</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Desenvolver</a:t>
            </a:r>
            <a:r>
              <a:rPr lang="en-GB" sz="2000" dirty="0"/>
              <a:t> um plano com uma pessoa é uma </a:t>
            </a:r>
            <a:r>
              <a:rPr lang="en-GB" sz="2000" dirty="0" err="1"/>
              <a:t>oportunidade</a:t>
            </a:r>
            <a:r>
              <a:rPr lang="en-GB" sz="2000" dirty="0"/>
              <a:t> para </a:t>
            </a:r>
            <a:r>
              <a:rPr lang="en-GB" sz="2000" dirty="0" err="1"/>
              <a:t>os</a:t>
            </a:r>
            <a:r>
              <a:rPr lang="en-GB" sz="2000" dirty="0"/>
              <a:t> outros </a:t>
            </a:r>
            <a:r>
              <a:rPr lang="en-GB" sz="2000" dirty="0" err="1"/>
              <a:t>compreenderem</a:t>
            </a:r>
            <a:r>
              <a:rPr lang="en-GB" sz="2000" dirty="0"/>
              <a:t> as emoções e </a:t>
            </a:r>
            <a:r>
              <a:rPr lang="en-GB" sz="2000" dirty="0" err="1"/>
              <a:t>os</a:t>
            </a:r>
            <a:r>
              <a:rPr lang="en-GB" sz="2000" dirty="0"/>
              <a:t> sentimentos dessa pessoa em determinadas </a:t>
            </a:r>
            <a:r>
              <a:rPr lang="en-GB" sz="2000" dirty="0" err="1"/>
              <a:t>situações</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793" name="Google Shape;793;p97"/>
          <p:cNvSpPr txBox="1">
            <a:spLocks noGrp="1"/>
          </p:cNvSpPr>
          <p:nvPr>
            <p:ph type="title"/>
          </p:nvPr>
        </p:nvSpPr>
        <p:spPr>
          <a:xfrm>
            <a:off x="417755" y="506412"/>
            <a:ext cx="11453116"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Planos</a:t>
            </a:r>
            <a:r>
              <a:rPr lang="en-GB" dirty="0"/>
              <a:t> </a:t>
            </a:r>
            <a:r>
              <a:rPr lang="en-GB" dirty="0" err="1"/>
              <a:t>individualizados</a:t>
            </a:r>
            <a:r>
              <a:rPr lang="en-GB" dirty="0"/>
              <a:t> para </a:t>
            </a:r>
            <a:r>
              <a:rPr lang="en-GB" dirty="0" err="1"/>
              <a:t>explorar</a:t>
            </a:r>
            <a:r>
              <a:rPr lang="en-GB" dirty="0"/>
              <a:t> </a:t>
            </a:r>
            <a:r>
              <a:rPr lang="en-GB" dirty="0" err="1"/>
              <a:t>sensibilidades</a:t>
            </a:r>
            <a:r>
              <a:rPr lang="en-GB" dirty="0"/>
              <a:t> e </a:t>
            </a:r>
            <a:r>
              <a:rPr lang="en-GB" dirty="0" err="1"/>
              <a:t>sinais</a:t>
            </a:r>
            <a:r>
              <a:rPr lang="en-GB" dirty="0"/>
              <a:t> de </a:t>
            </a:r>
            <a:r>
              <a:rPr lang="en-GB" dirty="0" err="1"/>
              <a:t>angústia</a:t>
            </a:r>
            <a:r>
              <a:rPr lang="en-GB" dirty="0"/>
              <a:t> - 1</a:t>
            </a:r>
            <a:endParaRP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98"/>
          <p:cNvSpPr txBox="1">
            <a:spLocks noGrp="1"/>
          </p:cNvSpPr>
          <p:nvPr>
            <p:ph type="body" idx="1"/>
          </p:nvPr>
        </p:nvSpPr>
        <p:spPr>
          <a:xfrm>
            <a:off x="507207" y="1733944"/>
            <a:ext cx="11174400" cy="360000"/>
          </a:xfrm>
          <a:prstGeom prst="rect">
            <a:avLst/>
          </a:prstGeom>
          <a:noFill/>
          <a:ln>
            <a:noFill/>
          </a:ln>
        </p:spPr>
        <p:txBody>
          <a:bodyPr spcFirstLastPara="1" wrap="square" lIns="0" tIns="0" rIns="0" bIns="0" anchor="b" anchorCtr="0">
            <a:noAutofit/>
          </a:bodyPr>
          <a:lstStyle/>
          <a:p>
            <a:r>
              <a:rPr lang="pt-BR" dirty="0"/>
              <a:t>Para quem são os planos individualizados?</a:t>
            </a:r>
          </a:p>
        </p:txBody>
      </p:sp>
      <p:sp>
        <p:nvSpPr>
          <p:cNvPr id="800" name="Google Shape;800;p98"/>
          <p:cNvSpPr txBox="1">
            <a:spLocks noGrp="1"/>
          </p:cNvSpPr>
          <p:nvPr>
            <p:ph type="body" idx="2"/>
          </p:nvPr>
        </p:nvSpPr>
        <p:spPr>
          <a:xfrm>
            <a:off x="507183" y="2385628"/>
            <a:ext cx="11174412" cy="3260951"/>
          </a:xfrm>
          <a:prstGeom prst="rect">
            <a:avLst/>
          </a:prstGeom>
          <a:noFill/>
          <a:ln>
            <a:noFill/>
          </a:ln>
        </p:spPr>
        <p:txBody>
          <a:bodyPr spcFirstLastPara="1" wrap="square" lIns="91425" tIns="45700" rIns="91425" bIns="45700" anchor="t" anchorCtr="0">
            <a:normAutofit/>
          </a:bodyPr>
          <a:lstStyle/>
          <a:p>
            <a:pPr marL="342900" indent="-342900" algn="just">
              <a:spcBef>
                <a:spcPts val="600"/>
              </a:spcBef>
            </a:pPr>
            <a:r>
              <a:rPr lang="en-GB" sz="2000" dirty="0"/>
              <a:t>Pode </a:t>
            </a:r>
            <a:r>
              <a:rPr lang="en-GB" sz="2000" dirty="0" err="1"/>
              <a:t>não</a:t>
            </a:r>
            <a:r>
              <a:rPr lang="en-GB" sz="2000" dirty="0"/>
              <a:t> ser </a:t>
            </a:r>
            <a:r>
              <a:rPr lang="en-GB" sz="2000" dirty="0" err="1"/>
              <a:t>relevante</a:t>
            </a:r>
            <a:r>
              <a:rPr lang="en-GB" sz="2000" dirty="0"/>
              <a:t> </a:t>
            </a:r>
            <a:r>
              <a:rPr lang="en-GB" sz="2000" dirty="0" err="1"/>
              <a:t>desenvolver</a:t>
            </a:r>
            <a:r>
              <a:rPr lang="en-GB" sz="2000" dirty="0"/>
              <a:t> </a:t>
            </a:r>
            <a:r>
              <a:rPr lang="en-GB" sz="2000" dirty="0" err="1"/>
              <a:t>planos</a:t>
            </a:r>
            <a:r>
              <a:rPr lang="en-GB" sz="2000" dirty="0"/>
              <a:t> </a:t>
            </a:r>
            <a:r>
              <a:rPr lang="en-GB" sz="2000" dirty="0" err="1"/>
              <a:t>individualizados</a:t>
            </a:r>
            <a:r>
              <a:rPr lang="en-GB" sz="2000" dirty="0"/>
              <a:t> para </a:t>
            </a:r>
            <a:r>
              <a:rPr lang="en-GB" sz="2000" dirty="0" err="1"/>
              <a:t>todas</a:t>
            </a:r>
            <a:r>
              <a:rPr lang="en-GB" sz="2000" dirty="0"/>
              <a:t> as pessoas. Nem </a:t>
            </a:r>
            <a:r>
              <a:rPr lang="en-GB" sz="2000" dirty="0" err="1"/>
              <a:t>todas</a:t>
            </a:r>
            <a:r>
              <a:rPr lang="en-GB" sz="2000" dirty="0"/>
              <a:t> as pessoas </a:t>
            </a:r>
            <a:r>
              <a:rPr lang="en-GB" sz="2000" dirty="0" err="1"/>
              <a:t>vão</a:t>
            </a:r>
            <a:r>
              <a:rPr lang="en-GB" sz="2000" dirty="0"/>
              <a:t> </a:t>
            </a:r>
            <a:r>
              <a:rPr lang="en-GB" sz="2000" dirty="0" err="1"/>
              <a:t>querer</a:t>
            </a:r>
            <a:r>
              <a:rPr lang="en-GB" sz="2000" dirty="0"/>
              <a:t> ou </a:t>
            </a:r>
            <a:r>
              <a:rPr lang="en-GB" sz="2000" dirty="0" err="1"/>
              <a:t>precisar</a:t>
            </a:r>
            <a:r>
              <a:rPr lang="en-GB" sz="2000" dirty="0"/>
              <a:t> deles. </a:t>
            </a:r>
            <a:endParaRPr sz="2000" dirty="0"/>
          </a:p>
          <a:p>
            <a:pPr marL="342900" indent="-342900" algn="just">
              <a:spcBef>
                <a:spcPts val="600"/>
              </a:spcBef>
            </a:pPr>
            <a:r>
              <a:rPr lang="en-GB" sz="2000" dirty="0"/>
              <a:t>Para </a:t>
            </a:r>
            <a:r>
              <a:rPr lang="en-GB" sz="2000" dirty="0" err="1"/>
              <a:t>algumas</a:t>
            </a:r>
            <a:r>
              <a:rPr lang="en-GB" sz="2000" dirty="0"/>
              <a:t> pessoas, </a:t>
            </a:r>
            <a:r>
              <a:rPr lang="en-GB" sz="2000" dirty="0" err="1"/>
              <a:t>os</a:t>
            </a:r>
            <a:r>
              <a:rPr lang="en-GB" sz="2000" dirty="0"/>
              <a:t> </a:t>
            </a:r>
            <a:r>
              <a:rPr lang="en-GB" sz="2000" dirty="0" err="1"/>
              <a:t>planos</a:t>
            </a:r>
            <a:r>
              <a:rPr lang="en-GB" sz="2000" dirty="0"/>
              <a:t> </a:t>
            </a:r>
            <a:r>
              <a:rPr lang="en-GB" sz="2000" dirty="0" err="1"/>
              <a:t>individualizados</a:t>
            </a:r>
            <a:r>
              <a:rPr lang="en-GB" sz="2000" dirty="0"/>
              <a:t> </a:t>
            </a:r>
            <a:r>
              <a:rPr lang="en-GB" sz="2000" dirty="0" err="1"/>
              <a:t>podem</a:t>
            </a:r>
            <a:r>
              <a:rPr lang="en-GB" sz="2000" dirty="0"/>
              <a:t> ser </a:t>
            </a:r>
            <a:r>
              <a:rPr lang="en-GB" sz="2000" dirty="0" err="1"/>
              <a:t>úteis</a:t>
            </a:r>
            <a:r>
              <a:rPr lang="en-GB" sz="2000" dirty="0"/>
              <a:t> para </a:t>
            </a:r>
            <a:r>
              <a:rPr lang="en-GB" sz="2000" dirty="0" err="1"/>
              <a:t>compreender</a:t>
            </a:r>
            <a:r>
              <a:rPr lang="en-GB" sz="2000" dirty="0"/>
              <a:t> o que as </a:t>
            </a:r>
            <a:r>
              <a:rPr lang="en-GB" sz="2000" dirty="0" err="1"/>
              <a:t>faz</a:t>
            </a:r>
            <a:r>
              <a:rPr lang="en-GB" sz="2000" dirty="0"/>
              <a:t> sentir </a:t>
            </a:r>
            <a:r>
              <a:rPr lang="en-GB" sz="2000" dirty="0" err="1"/>
              <a:t>angustiadas</a:t>
            </a:r>
            <a:r>
              <a:rPr lang="en-GB" sz="2000" dirty="0"/>
              <a:t>, </a:t>
            </a:r>
            <a:r>
              <a:rPr lang="en-GB" sz="2000" dirty="0" err="1"/>
              <a:t>ansiosas</a:t>
            </a:r>
            <a:r>
              <a:rPr lang="en-GB" sz="2000" dirty="0"/>
              <a:t> ou </a:t>
            </a:r>
            <a:r>
              <a:rPr lang="en-GB" sz="2000" dirty="0" err="1"/>
              <a:t>zangadas</a:t>
            </a:r>
            <a:r>
              <a:rPr lang="en-GB" sz="2000" dirty="0"/>
              <a:t> e como </a:t>
            </a:r>
            <a:r>
              <a:rPr lang="en-GB" sz="2000" dirty="0" err="1"/>
              <a:t>os</a:t>
            </a:r>
            <a:r>
              <a:rPr lang="en-GB" sz="2000" dirty="0"/>
              <a:t> outros </a:t>
            </a:r>
            <a:r>
              <a:rPr lang="en-GB" sz="2000" dirty="0" err="1"/>
              <a:t>podem</a:t>
            </a:r>
            <a:r>
              <a:rPr lang="en-GB" sz="2000" dirty="0"/>
              <a:t> </a:t>
            </a:r>
            <a:r>
              <a:rPr lang="en-GB" sz="2000" dirty="0" err="1"/>
              <a:t>reagir</a:t>
            </a:r>
            <a:r>
              <a:rPr lang="en-GB" sz="2000" dirty="0"/>
              <a:t>. </a:t>
            </a:r>
            <a:endParaRPr sz="2000" dirty="0"/>
          </a:p>
          <a:p>
            <a:pPr marL="342900" indent="-342900" algn="just">
              <a:spcBef>
                <a:spcPts val="600"/>
              </a:spcBef>
            </a:pPr>
            <a:r>
              <a:rPr lang="en-GB" sz="2000" dirty="0"/>
              <a:t>Os </a:t>
            </a:r>
            <a:r>
              <a:rPr lang="en-GB" sz="2000" dirty="0" err="1"/>
              <a:t>planos</a:t>
            </a:r>
            <a:r>
              <a:rPr lang="en-GB" sz="2000" dirty="0"/>
              <a:t> </a:t>
            </a:r>
            <a:r>
              <a:rPr lang="en-GB" sz="2000" dirty="0" err="1"/>
              <a:t>individualizados</a:t>
            </a:r>
            <a:r>
              <a:rPr lang="en-GB" sz="2000" dirty="0"/>
              <a:t> </a:t>
            </a:r>
            <a:r>
              <a:rPr lang="en-GB" sz="2000" dirty="0" err="1"/>
              <a:t>não</a:t>
            </a:r>
            <a:r>
              <a:rPr lang="en-GB" sz="2000" dirty="0"/>
              <a:t> são </a:t>
            </a:r>
            <a:r>
              <a:rPr lang="en-GB" sz="2000" dirty="0" err="1"/>
              <a:t>apenas</a:t>
            </a:r>
            <a:r>
              <a:rPr lang="en-GB" sz="2000" dirty="0"/>
              <a:t> para pessoas com </a:t>
            </a:r>
            <a:r>
              <a:rPr lang="en-GB" sz="2000" dirty="0" err="1"/>
              <a:t>deficiências</a:t>
            </a:r>
            <a:r>
              <a:rPr lang="en-GB" sz="2000" dirty="0"/>
              <a:t> </a:t>
            </a:r>
            <a:r>
              <a:rPr lang="en-GB" sz="2000" dirty="0" err="1"/>
              <a:t>psicossociais</a:t>
            </a:r>
            <a:r>
              <a:rPr lang="en-GB" sz="2000" dirty="0"/>
              <a:t>, </a:t>
            </a:r>
            <a:r>
              <a:rPr lang="en-GB" sz="2000" dirty="0" err="1"/>
              <a:t>intelectuais</a:t>
            </a:r>
            <a:r>
              <a:rPr lang="en-GB" sz="2000" dirty="0"/>
              <a:t> ou </a:t>
            </a:r>
            <a:r>
              <a:rPr lang="en-GB" sz="2000" dirty="0" err="1"/>
              <a:t>cognitivas</a:t>
            </a:r>
            <a:r>
              <a:rPr lang="en-GB" sz="2000" dirty="0"/>
              <a:t>. </a:t>
            </a:r>
            <a:endParaRPr sz="2000" dirty="0"/>
          </a:p>
          <a:p>
            <a:pPr marL="342900" lvl="2" indent="-342900" algn="just">
              <a:spcBef>
                <a:spcPts val="600"/>
              </a:spcBef>
              <a:buSzPts val="2200"/>
            </a:pPr>
            <a:r>
              <a:rPr lang="en-GB" dirty="0"/>
              <a:t>Eles se </a:t>
            </a:r>
            <a:r>
              <a:rPr lang="en-GB" dirty="0" err="1"/>
              <a:t>aplicam</a:t>
            </a:r>
            <a:r>
              <a:rPr lang="en-GB" dirty="0"/>
              <a:t> </a:t>
            </a:r>
            <a:r>
              <a:rPr lang="en-GB" dirty="0" err="1"/>
              <a:t>igualmente</a:t>
            </a:r>
            <a:r>
              <a:rPr lang="en-GB" dirty="0"/>
              <a:t> a </a:t>
            </a:r>
            <a:r>
              <a:rPr lang="en-GB" dirty="0" err="1"/>
              <a:t>membros</a:t>
            </a:r>
            <a:r>
              <a:rPr lang="en-GB" dirty="0"/>
              <a:t> da equipe, </a:t>
            </a:r>
            <a:r>
              <a:rPr lang="en-GB" dirty="0" err="1"/>
              <a:t>familiares</a:t>
            </a:r>
            <a:r>
              <a:rPr lang="en-GB" dirty="0"/>
              <a:t> e </a:t>
            </a:r>
            <a:r>
              <a:rPr lang="en-GB" dirty="0" err="1"/>
              <a:t>parceiros</a:t>
            </a:r>
            <a:r>
              <a:rPr lang="en-GB" dirty="0"/>
              <a:t> de </a:t>
            </a:r>
            <a:r>
              <a:rPr lang="en-GB" dirty="0" err="1"/>
              <a:t>cuidados</a:t>
            </a:r>
            <a:r>
              <a:rPr lang="en-GB" dirty="0"/>
              <a:t> - </a:t>
            </a:r>
            <a:r>
              <a:rPr lang="en-GB" dirty="0" err="1"/>
              <a:t>todos</a:t>
            </a:r>
            <a:r>
              <a:rPr lang="en-GB" dirty="0"/>
              <a:t> </a:t>
            </a:r>
            <a:r>
              <a:rPr lang="en-GB" dirty="0" err="1"/>
              <a:t>devem</a:t>
            </a:r>
            <a:r>
              <a:rPr lang="en-GB" dirty="0"/>
              <a:t> </a:t>
            </a:r>
            <a:r>
              <a:rPr lang="en-GB" dirty="0" err="1"/>
              <a:t>compreender</a:t>
            </a:r>
            <a:r>
              <a:rPr lang="en-GB" dirty="0"/>
              <a:t> suas </a:t>
            </a:r>
            <a:r>
              <a:rPr lang="en-GB" dirty="0" err="1"/>
              <a:t>próprias</a:t>
            </a:r>
            <a:r>
              <a:rPr lang="en-GB" dirty="0"/>
              <a:t> </a:t>
            </a:r>
            <a:r>
              <a:rPr lang="en-GB" dirty="0" err="1"/>
              <a:t>sensibilidades</a:t>
            </a:r>
            <a:r>
              <a:rPr lang="en-GB" dirty="0"/>
              <a:t> e </a:t>
            </a:r>
            <a:r>
              <a:rPr lang="en-GB" dirty="0" err="1"/>
              <a:t>estratégias</a:t>
            </a:r>
            <a:r>
              <a:rPr lang="en-GB" dirty="0"/>
              <a:t> de </a:t>
            </a:r>
            <a:r>
              <a:rPr lang="en-GB" dirty="0" err="1"/>
              <a:t>acalmia</a:t>
            </a:r>
            <a:r>
              <a:rPr lang="en-GB" dirty="0"/>
              <a:t>. </a:t>
            </a:r>
            <a:endParaRPr dirty="0"/>
          </a:p>
          <a:p>
            <a:pPr marL="285750" lvl="0" indent="-146050" algn="l" rtl="0">
              <a:lnSpc>
                <a:spcPct val="100000"/>
              </a:lnSpc>
              <a:spcBef>
                <a:spcPts val="1200"/>
              </a:spcBef>
              <a:spcAft>
                <a:spcPts val="0"/>
              </a:spcAft>
              <a:buSzPts val="2200"/>
              <a:buNone/>
            </a:pPr>
            <a:endParaRPr dirty="0"/>
          </a:p>
        </p:txBody>
      </p:sp>
      <p:sp>
        <p:nvSpPr>
          <p:cNvPr id="801" name="Google Shape;801;p98"/>
          <p:cNvSpPr txBox="1">
            <a:spLocks noGrp="1"/>
          </p:cNvSpPr>
          <p:nvPr>
            <p:ph type="title"/>
          </p:nvPr>
        </p:nvSpPr>
        <p:spPr>
          <a:xfrm>
            <a:off x="417755" y="506412"/>
            <a:ext cx="11263852"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Planos</a:t>
            </a:r>
            <a:r>
              <a:rPr lang="en-GB" dirty="0"/>
              <a:t> </a:t>
            </a:r>
            <a:r>
              <a:rPr lang="en-GB" dirty="0" err="1"/>
              <a:t>individualizados</a:t>
            </a:r>
            <a:r>
              <a:rPr lang="en-GB" dirty="0"/>
              <a:t> para </a:t>
            </a:r>
            <a:r>
              <a:rPr lang="en-GB" dirty="0" err="1"/>
              <a:t>explorar</a:t>
            </a:r>
            <a:r>
              <a:rPr lang="en-GB" dirty="0"/>
              <a:t> </a:t>
            </a:r>
            <a:r>
              <a:rPr lang="en-GB" dirty="0" err="1"/>
              <a:t>sensibilidades</a:t>
            </a:r>
            <a:r>
              <a:rPr lang="en-GB" dirty="0"/>
              <a:t> e </a:t>
            </a:r>
            <a:r>
              <a:rPr lang="en-GB" dirty="0" err="1"/>
              <a:t>sinais</a:t>
            </a:r>
            <a:r>
              <a:rPr lang="en-GB" dirty="0"/>
              <a:t> de </a:t>
            </a:r>
            <a:r>
              <a:rPr lang="en-GB" dirty="0" err="1"/>
              <a:t>angústia</a:t>
            </a:r>
            <a:r>
              <a:rPr lang="en-GB" dirty="0"/>
              <a:t> - 2</a:t>
            </a:r>
            <a:endParaRP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99"/>
          <p:cNvSpPr txBox="1">
            <a:spLocks noGrp="1"/>
          </p:cNvSpPr>
          <p:nvPr>
            <p:ph type="body" idx="1"/>
          </p:nvPr>
        </p:nvSpPr>
        <p:spPr>
          <a:xfrm>
            <a:off x="508800" y="1857464"/>
            <a:ext cx="11174400" cy="3600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GB" dirty="0"/>
              <a:t>Como um plano </a:t>
            </a:r>
            <a:r>
              <a:rPr lang="en-GB" dirty="0" err="1"/>
              <a:t>individualizado</a:t>
            </a:r>
            <a:r>
              <a:rPr lang="en-GB" dirty="0"/>
              <a:t> </a:t>
            </a:r>
            <a:r>
              <a:rPr lang="en-GB" dirty="0" err="1"/>
              <a:t>deve</a:t>
            </a:r>
            <a:r>
              <a:rPr lang="en-GB" dirty="0"/>
              <a:t> ser </a:t>
            </a:r>
            <a:r>
              <a:rPr lang="en-GB" dirty="0" err="1"/>
              <a:t>desenvolvido</a:t>
            </a:r>
            <a:r>
              <a:rPr lang="en-GB" dirty="0"/>
              <a:t> e </a:t>
            </a:r>
            <a:r>
              <a:rPr lang="en-GB" dirty="0" err="1"/>
              <a:t>usado</a:t>
            </a:r>
            <a:r>
              <a:rPr lang="en-GB" dirty="0"/>
              <a:t> </a:t>
            </a:r>
          </a:p>
        </p:txBody>
      </p:sp>
      <p:sp>
        <p:nvSpPr>
          <p:cNvPr id="808" name="Google Shape;808;p99"/>
          <p:cNvSpPr txBox="1">
            <a:spLocks noGrp="1"/>
          </p:cNvSpPr>
          <p:nvPr>
            <p:ph type="body" idx="2"/>
          </p:nvPr>
        </p:nvSpPr>
        <p:spPr>
          <a:xfrm>
            <a:off x="817437" y="2499219"/>
            <a:ext cx="11174412" cy="3579002"/>
          </a:xfrm>
          <a:prstGeom prst="rect">
            <a:avLst/>
          </a:prstGeom>
          <a:noFill/>
          <a:ln>
            <a:noFill/>
          </a:ln>
        </p:spPr>
        <p:txBody>
          <a:bodyPr spcFirstLastPara="1" wrap="square" lIns="91425" tIns="45700" rIns="91425" bIns="45700" anchor="t" anchorCtr="0">
            <a:normAutofit/>
          </a:bodyPr>
          <a:lstStyle/>
          <a:p>
            <a:pPr marL="285750" lvl="0" indent="-285750" algn="just" rtl="0">
              <a:lnSpc>
                <a:spcPct val="100000"/>
              </a:lnSpc>
              <a:spcBef>
                <a:spcPts val="600"/>
              </a:spcBef>
              <a:spcAft>
                <a:spcPts val="0"/>
              </a:spcAft>
              <a:buSzPts val="2200"/>
              <a:buChar char="•"/>
            </a:pPr>
            <a:r>
              <a:rPr lang="en-GB" sz="2000" dirty="0"/>
              <a:t>O plano </a:t>
            </a:r>
            <a:r>
              <a:rPr lang="en-GB" sz="2000" dirty="0" err="1"/>
              <a:t>deve</a:t>
            </a:r>
            <a:r>
              <a:rPr lang="en-GB" sz="2000" dirty="0"/>
              <a:t> ser </a:t>
            </a:r>
            <a:r>
              <a:rPr lang="en-GB" sz="2000" dirty="0" err="1"/>
              <a:t>desenvolvido</a:t>
            </a:r>
            <a:r>
              <a:rPr lang="en-GB" sz="2000" dirty="0"/>
              <a:t> pela pessoa em </a:t>
            </a:r>
            <a:r>
              <a:rPr lang="en-GB" sz="2000" dirty="0" err="1"/>
              <a:t>questão</a:t>
            </a:r>
            <a:r>
              <a:rPr lang="en-GB" sz="2000" dirty="0"/>
              <a:t> e, se </a:t>
            </a:r>
            <a:r>
              <a:rPr lang="en-GB" sz="2000" dirty="0" err="1"/>
              <a:t>desejar</a:t>
            </a:r>
            <a:r>
              <a:rPr lang="en-GB" sz="2000" dirty="0"/>
              <a:t>, com o </a:t>
            </a:r>
            <a:r>
              <a:rPr lang="en-GB" sz="2000" dirty="0" err="1"/>
              <a:t>apoio</a:t>
            </a:r>
            <a:r>
              <a:rPr lang="en-GB" sz="2000" dirty="0"/>
              <a:t> de </a:t>
            </a:r>
            <a:r>
              <a:rPr lang="en-GB" sz="2000" dirty="0" err="1"/>
              <a:t>outras</a:t>
            </a:r>
            <a:r>
              <a:rPr lang="en-GB" sz="2000" dirty="0"/>
              <a:t> pessoas que </a:t>
            </a:r>
            <a:r>
              <a:rPr lang="en-GB" sz="2000" dirty="0" err="1"/>
              <a:t>ela</a:t>
            </a:r>
            <a:r>
              <a:rPr lang="en-GB" sz="2000" dirty="0"/>
              <a:t> </a:t>
            </a:r>
            <a:r>
              <a:rPr lang="en-GB" sz="2000" dirty="0" err="1"/>
              <a:t>queira</a:t>
            </a:r>
            <a:r>
              <a:rPr lang="en-GB" sz="2000" dirty="0"/>
              <a:t> </a:t>
            </a:r>
            <a:r>
              <a:rPr lang="en-GB" sz="2000" dirty="0" err="1"/>
              <a:t>envolver</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A pessoa para </a:t>
            </a:r>
            <a:r>
              <a:rPr lang="en-GB" sz="2000" dirty="0" err="1"/>
              <a:t>quem</a:t>
            </a:r>
            <a:r>
              <a:rPr lang="en-GB" sz="2000" dirty="0"/>
              <a:t> o plano é </a:t>
            </a:r>
            <a:r>
              <a:rPr lang="en-GB" sz="2000" dirty="0" err="1"/>
              <a:t>desenvolvido</a:t>
            </a:r>
            <a:r>
              <a:rPr lang="en-GB" sz="2000" dirty="0"/>
              <a:t> decide o que </a:t>
            </a:r>
            <a:r>
              <a:rPr lang="en-GB" sz="2000" dirty="0" err="1"/>
              <a:t>deve</a:t>
            </a:r>
            <a:r>
              <a:rPr lang="en-GB" sz="2000" dirty="0"/>
              <a:t> </a:t>
            </a:r>
            <a:r>
              <a:rPr lang="en-GB" sz="2000" dirty="0" err="1"/>
              <a:t>constar</a:t>
            </a:r>
            <a:r>
              <a:rPr lang="en-GB" sz="2000" dirty="0"/>
              <a:t> </a:t>
            </a:r>
            <a:r>
              <a:rPr lang="en-GB" sz="2000" dirty="0" err="1"/>
              <a:t>nele</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O plano </a:t>
            </a:r>
            <a:r>
              <a:rPr lang="en-GB" sz="2000" dirty="0" err="1"/>
              <a:t>deve</a:t>
            </a:r>
            <a:r>
              <a:rPr lang="en-GB" sz="2000" dirty="0"/>
              <a:t> ser </a:t>
            </a:r>
            <a:r>
              <a:rPr lang="en-GB" sz="2000" dirty="0" err="1"/>
              <a:t>elaborado</a:t>
            </a:r>
            <a:r>
              <a:rPr lang="en-GB" sz="2000" dirty="0"/>
              <a:t> </a:t>
            </a:r>
            <a:r>
              <a:rPr lang="en-GB" sz="2000" dirty="0" err="1"/>
              <a:t>quando</a:t>
            </a:r>
            <a:r>
              <a:rPr lang="en-GB" sz="2000" dirty="0"/>
              <a:t> a pessoa </a:t>
            </a:r>
            <a:r>
              <a:rPr lang="en-GB" sz="2000" dirty="0" err="1"/>
              <a:t>estiver</a:t>
            </a:r>
            <a:r>
              <a:rPr lang="en-GB" sz="2000" dirty="0"/>
              <a:t> </a:t>
            </a:r>
            <a:r>
              <a:rPr lang="en-GB" sz="2000" dirty="0" err="1"/>
              <a:t>calma</a:t>
            </a:r>
            <a:r>
              <a:rPr lang="en-GB" sz="2000" dirty="0"/>
              <a:t> ou </a:t>
            </a:r>
            <a:r>
              <a:rPr lang="en-GB" sz="2000" dirty="0" err="1"/>
              <a:t>relaxada</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a:t>Quando </a:t>
            </a:r>
            <a:r>
              <a:rPr lang="en-GB" sz="2000" dirty="0" err="1"/>
              <a:t>útil</a:t>
            </a:r>
            <a:r>
              <a:rPr lang="en-GB" sz="2000" dirty="0"/>
              <a:t>, o plano </a:t>
            </a:r>
            <a:r>
              <a:rPr lang="en-GB" sz="2000" dirty="0" err="1"/>
              <a:t>pode</a:t>
            </a:r>
            <a:r>
              <a:rPr lang="en-GB" sz="2000" dirty="0"/>
              <a:t> ser </a:t>
            </a:r>
            <a:r>
              <a:rPr lang="en-GB" sz="2000" dirty="0" err="1"/>
              <a:t>integrado</a:t>
            </a:r>
            <a:r>
              <a:rPr lang="en-GB" sz="2000" dirty="0"/>
              <a:t> ao plano </a:t>
            </a:r>
            <a:r>
              <a:rPr lang="en-GB" sz="2000" dirty="0" err="1"/>
              <a:t>geral</a:t>
            </a:r>
            <a:r>
              <a:rPr lang="en-GB" sz="2000" dirty="0"/>
              <a:t> de </a:t>
            </a:r>
            <a:r>
              <a:rPr lang="en-GB" sz="2000" dirty="0" err="1"/>
              <a:t>recuperação</a:t>
            </a:r>
            <a:r>
              <a:rPr lang="en-GB" sz="2000" dirty="0"/>
              <a:t> da pessoa. </a:t>
            </a:r>
            <a:endParaRPr sz="2000" dirty="0"/>
          </a:p>
          <a:p>
            <a:pPr marL="285750" lvl="0" indent="-285750" algn="just" rtl="0">
              <a:lnSpc>
                <a:spcPct val="100000"/>
              </a:lnSpc>
              <a:spcBef>
                <a:spcPts val="600"/>
              </a:spcBef>
              <a:spcAft>
                <a:spcPts val="0"/>
              </a:spcAft>
              <a:buSzPts val="2200"/>
              <a:buChar char="•"/>
            </a:pPr>
            <a:r>
              <a:rPr lang="en-GB" sz="2000" dirty="0"/>
              <a:t>Se a pessoa </a:t>
            </a:r>
            <a:r>
              <a:rPr lang="en-GB" sz="2000" dirty="0" err="1"/>
              <a:t>desejar</a:t>
            </a:r>
            <a:r>
              <a:rPr lang="en-GB" sz="2000" dirty="0"/>
              <a:t>, </a:t>
            </a:r>
            <a:r>
              <a:rPr lang="en-GB" sz="2000" dirty="0" err="1"/>
              <a:t>os</a:t>
            </a:r>
            <a:r>
              <a:rPr lang="en-GB" sz="2000" dirty="0"/>
              <a:t> </a:t>
            </a:r>
            <a:r>
              <a:rPr lang="en-GB" sz="2000" dirty="0" err="1"/>
              <a:t>planos</a:t>
            </a:r>
            <a:r>
              <a:rPr lang="en-GB" sz="2000" dirty="0"/>
              <a:t> </a:t>
            </a:r>
            <a:r>
              <a:rPr lang="en-GB" sz="2000" dirty="0" err="1"/>
              <a:t>devem</a:t>
            </a:r>
            <a:r>
              <a:rPr lang="en-GB" sz="2000" dirty="0"/>
              <a:t> ser </a:t>
            </a:r>
            <a:r>
              <a:rPr lang="en-GB" sz="2000" dirty="0" err="1"/>
              <a:t>facilmente</a:t>
            </a:r>
            <a:r>
              <a:rPr lang="en-GB" sz="2000" dirty="0"/>
              <a:t> </a:t>
            </a:r>
            <a:r>
              <a:rPr lang="en-GB" sz="2000" dirty="0" err="1"/>
              <a:t>acessíveis</a:t>
            </a:r>
            <a:r>
              <a:rPr lang="en-GB" sz="2000" dirty="0"/>
              <a:t> à equipe de saúde, equipes de </a:t>
            </a:r>
            <a:r>
              <a:rPr lang="en-GB" sz="2000" dirty="0" err="1"/>
              <a:t>resposta</a:t>
            </a:r>
            <a:r>
              <a:rPr lang="en-GB" sz="2000" dirty="0"/>
              <a:t> e </a:t>
            </a:r>
            <a:r>
              <a:rPr lang="en-GB" sz="2000" dirty="0" err="1"/>
              <a:t>outras</a:t>
            </a:r>
            <a:r>
              <a:rPr lang="en-GB" sz="2000" dirty="0"/>
              <a:t> pessoas </a:t>
            </a:r>
            <a:r>
              <a:rPr lang="en-GB" sz="2000" dirty="0" err="1"/>
              <a:t>relevantes</a:t>
            </a:r>
            <a:r>
              <a:rPr lang="en-GB" sz="2000" dirty="0"/>
              <a:t>.</a:t>
            </a:r>
            <a:endParaRPr sz="2000" dirty="0"/>
          </a:p>
          <a:p>
            <a:pPr marL="285750" lvl="0" indent="-285750" algn="just" rtl="0">
              <a:lnSpc>
                <a:spcPct val="100000"/>
              </a:lnSpc>
              <a:spcBef>
                <a:spcPts val="600"/>
              </a:spcBef>
              <a:spcAft>
                <a:spcPts val="0"/>
              </a:spcAft>
              <a:buSzPts val="2200"/>
              <a:buChar char="•"/>
            </a:pPr>
            <a:r>
              <a:rPr lang="en-GB" sz="2000" dirty="0" err="1"/>
              <a:t>Planos</a:t>
            </a:r>
            <a:r>
              <a:rPr lang="en-GB" sz="2000" dirty="0"/>
              <a:t> </a:t>
            </a:r>
            <a:r>
              <a:rPr lang="en-GB" sz="2000" dirty="0" err="1"/>
              <a:t>individualizados</a:t>
            </a:r>
            <a:r>
              <a:rPr lang="en-GB" sz="2000" dirty="0"/>
              <a:t> </a:t>
            </a:r>
            <a:r>
              <a:rPr lang="en-GB" sz="2000" dirty="0" err="1"/>
              <a:t>devem</a:t>
            </a:r>
            <a:r>
              <a:rPr lang="en-GB" sz="2000" dirty="0"/>
              <a:t> ser </a:t>
            </a:r>
            <a:r>
              <a:rPr lang="en-GB" sz="2000" dirty="0" err="1"/>
              <a:t>atualizados</a:t>
            </a:r>
            <a:r>
              <a:rPr lang="en-GB" sz="2000" dirty="0"/>
              <a:t> e </a:t>
            </a:r>
            <a:r>
              <a:rPr lang="en-GB" sz="2000" dirty="0" err="1"/>
              <a:t>revistos</a:t>
            </a:r>
            <a:r>
              <a:rPr lang="en-GB" sz="2000" dirty="0"/>
              <a:t> </a:t>
            </a:r>
            <a:r>
              <a:rPr lang="en-GB" sz="2000" dirty="0" err="1"/>
              <a:t>regularmente</a:t>
            </a:r>
            <a:r>
              <a:rPr lang="en-GB" sz="2000" dirty="0"/>
              <a:t>.</a:t>
            </a:r>
            <a:endParaRPr sz="2000" dirty="0"/>
          </a:p>
          <a:p>
            <a:pPr marL="285750" lvl="0" indent="-146050" algn="l" rtl="0">
              <a:lnSpc>
                <a:spcPct val="100000"/>
              </a:lnSpc>
              <a:spcBef>
                <a:spcPts val="1200"/>
              </a:spcBef>
              <a:spcAft>
                <a:spcPts val="0"/>
              </a:spcAft>
              <a:buSzPts val="2200"/>
              <a:buNone/>
            </a:pPr>
            <a:endParaRPr dirty="0"/>
          </a:p>
        </p:txBody>
      </p:sp>
      <p:sp>
        <p:nvSpPr>
          <p:cNvPr id="809" name="Google Shape;809;p99"/>
          <p:cNvSpPr txBox="1">
            <a:spLocks noGrp="1"/>
          </p:cNvSpPr>
          <p:nvPr>
            <p:ph type="title"/>
          </p:nvPr>
        </p:nvSpPr>
        <p:spPr>
          <a:xfrm>
            <a:off x="417755" y="506412"/>
            <a:ext cx="11174400" cy="432000"/>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GB" dirty="0" err="1"/>
              <a:t>Apresentação</a:t>
            </a:r>
            <a:r>
              <a:rPr lang="en-GB" dirty="0"/>
              <a:t>: </a:t>
            </a:r>
            <a:r>
              <a:rPr lang="en-GB" dirty="0" err="1"/>
              <a:t>Planos</a:t>
            </a:r>
            <a:r>
              <a:rPr lang="en-GB" dirty="0"/>
              <a:t> </a:t>
            </a:r>
            <a:r>
              <a:rPr lang="en-GB" dirty="0" err="1"/>
              <a:t>individualizados</a:t>
            </a:r>
            <a:r>
              <a:rPr lang="en-GB" dirty="0"/>
              <a:t> para </a:t>
            </a:r>
            <a:r>
              <a:rPr lang="en-GB" dirty="0" err="1"/>
              <a:t>explorar</a:t>
            </a:r>
            <a:r>
              <a:rPr lang="en-GB" dirty="0"/>
              <a:t> </a:t>
            </a:r>
            <a:r>
              <a:rPr lang="en-GB" dirty="0" err="1"/>
              <a:t>sensibilidades</a:t>
            </a:r>
            <a:r>
              <a:rPr lang="en-GB" dirty="0"/>
              <a:t> e </a:t>
            </a:r>
            <a:r>
              <a:rPr lang="en-GB" dirty="0" err="1"/>
              <a:t>sinais</a:t>
            </a:r>
            <a:r>
              <a:rPr lang="en-GB" dirty="0"/>
              <a:t> de </a:t>
            </a:r>
            <a:r>
              <a:rPr lang="en-GB" dirty="0" err="1"/>
              <a:t>angústia</a:t>
            </a:r>
            <a:r>
              <a:rPr lang="en-GB" dirty="0"/>
              <a:t> - 3</a:t>
            </a:r>
            <a:endParaRPr dirty="0"/>
          </a:p>
        </p:txBody>
      </p:sp>
    </p:spTree>
  </p:cSld>
  <p:clrMapOvr>
    <a:masterClrMapping/>
  </p:clrMapOvr>
</p:sld>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TotalTime>
  <Words>39494</Words>
  <Application>Microsoft Office PowerPoint</Application>
  <PresentationFormat>Widescreen</PresentationFormat>
  <Paragraphs>2379</Paragraphs>
  <Slides>161</Slides>
  <Notes>160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161</vt:i4>
      </vt:variant>
    </vt:vector>
  </HeadingPairs>
  <TitlesOfParts>
    <vt:vector size="168" baseType="lpstr">
      <vt:lpstr>Calibri</vt:lpstr>
      <vt:lpstr>Calibri Light</vt:lpstr>
      <vt:lpstr>Wingdings</vt:lpstr>
      <vt:lpstr>Arial</vt:lpstr>
      <vt:lpstr>Century Gothic</vt:lpstr>
      <vt:lpstr>Noto Sans Symbols</vt:lpstr>
      <vt:lpstr>LPB</vt:lpstr>
      <vt:lpstr>Apresentação do PowerPoint</vt:lpstr>
      <vt:lpstr>Apresentação do PowerPoint</vt:lpstr>
      <vt:lpstr>QualityRights da OMS: metas e objetivos</vt:lpstr>
      <vt:lpstr>Algumas palavras sobre a terminologia neste treinamento – 1 </vt:lpstr>
      <vt:lpstr>Algumas palavras sobre a terminologia neste treinamento – 2</vt:lpstr>
      <vt:lpstr>O que pretendemos alcançar durante este módulo</vt:lpstr>
      <vt:lpstr>Temas abordados neste módulo</vt:lpstr>
      <vt:lpstr>Tema 1: O que é recovery (recuperação)?</vt:lpstr>
      <vt:lpstr>Apresentação 1.1: Recovery – abordagem baseada em recuperação: O que é? - 1</vt:lpstr>
      <vt:lpstr>Apresentação 1.1: Recovery – abordagem baseada em recuperação: O que é? - 2</vt:lpstr>
      <vt:lpstr>Apresentação 1.1: Recovery – abordagem baseada em recuperação: O que é? - 3</vt:lpstr>
      <vt:lpstr>Tema 2: Definindo isolamento e contenção   </vt:lpstr>
      <vt:lpstr>Exercício 2.1: Significado de isolamento e contenção  </vt:lpstr>
      <vt:lpstr>Exercício 2.2 Identificando isolamento e contenção  </vt:lpstr>
      <vt:lpstr>Apresentação: Formas de isolamento e contenção - 1</vt:lpstr>
      <vt:lpstr>Apresentação: Formas de isolamento e contenção - 2</vt:lpstr>
      <vt:lpstr>Apresentação: Formas de isolamento e contenção - 3</vt:lpstr>
      <vt:lpstr>Apresentação: Formas de isolamento e contenção - 4</vt:lpstr>
      <vt:lpstr>Apresentação: Formas de isolamento e contenção - 5</vt:lpstr>
      <vt:lpstr>Apresentação: Formas de isolamento e contenção - 6</vt:lpstr>
      <vt:lpstr>Exercício 2.3: Formas de isolamento e contenção - 1</vt:lpstr>
      <vt:lpstr>Exercício 2.3: Formas de isolamento e contenção - 2</vt:lpstr>
      <vt:lpstr>Exercício 2.4: Imagens de isolamento e contenção</vt:lpstr>
      <vt:lpstr>Apresentação do PowerPoint</vt:lpstr>
      <vt:lpstr>Apresentação do PowerPoint</vt:lpstr>
      <vt:lpstr>Apresentação do PowerPoint</vt:lpstr>
      <vt:lpstr>Apresentação do PowerPoint</vt:lpstr>
      <vt:lpstr>Apresentação: A prática do isolamento e da contenção constituem uma violação dos direitos humanos - 1</vt:lpstr>
      <vt:lpstr>Apresentação: A prática da isolamento e contenção constituem uma violação dos direitos humanos - 2</vt:lpstr>
      <vt:lpstr>Apresentação: A prática do isolamento e da contenção constituem uma violação dos direitos humanos - 3</vt:lpstr>
      <vt:lpstr>Apresentação: Quando e por que o isolamento e a contenção são usados? - 1 </vt:lpstr>
      <vt:lpstr>Apresentação: Quando e por que o isolamento e a contenção são usados? - 2</vt:lpstr>
      <vt:lpstr>Apresentação: Quando e por que o isolamento e a contenção são usados? - 3</vt:lpstr>
      <vt:lpstr>Apresentação: Quando e por que o isolamento e a contenção são usados? - 4</vt:lpstr>
      <vt:lpstr>Apresentação: Quando e por que o isolamento e a contenção são usados? – 5</vt:lpstr>
      <vt:lpstr>Apresentação: Quando e por que o isolamento e a contenção são usados?– 6</vt:lpstr>
      <vt:lpstr>Apresentação: Quando e por que o isolamento e a contenção são usados? – 7</vt:lpstr>
      <vt:lpstr>Apresentação: Quando e por que o isolamento e a contenção são usados? – 8</vt:lpstr>
      <vt:lpstr>Apresentação: Quando e por que o isolamento e a contenção são usados? – 9</vt:lpstr>
      <vt:lpstr>Apresentação: Quando e por que o isolamento e a contenção são usados? – 10</vt:lpstr>
      <vt:lpstr>Apresentação: Quando e por que o isolamento e a contenção são usados? – 11</vt:lpstr>
      <vt:lpstr>Tema 3: A experiência pessoal e o impacto do isolamento e da contenção</vt:lpstr>
      <vt:lpstr>Exercício 3.1: A experiência pessoal de isolamento e contenção - 1</vt:lpstr>
      <vt:lpstr>Exercício 3.1: A experiência pessoal com isolamento e contenção - 2</vt:lpstr>
      <vt:lpstr>Apresentação: O impacto psicológico do isolamento e da contenção nas pessoas que utilizam os serviços – 1</vt:lpstr>
      <vt:lpstr>Apresentação: O impacto psicológico do isolamento e da contenção nas pessoas que utilizam os serviços – 2</vt:lpstr>
      <vt:lpstr>Apresentação: O impacto psicológico do isolamento e da contenção nas pessoas que utilizam serviços – 3</vt:lpstr>
      <vt:lpstr>Exercício 3.2: Impacto psicológico do uso do isolamento e da contenção - 1</vt:lpstr>
      <vt:lpstr>Apresentação: O impacto físico do isolamento e da contenção nos usuários de serviços - 1</vt:lpstr>
      <vt:lpstr>Apresentação: O impacto físico do isolamento e da contenção nos usuários de serviços - 2</vt:lpstr>
      <vt:lpstr>Apresentação: O impacto físico do isolamento e da contenção nos usuários de serviços - 3</vt:lpstr>
      <vt:lpstr>Apresentação: O impacto físico do isolamento e da contenção nos usuários de serviços - 4</vt:lpstr>
      <vt:lpstr>Apresentação: O impacto físico do isolamento e da contenção nos usuários dos serviços - 5</vt:lpstr>
      <vt:lpstr>Apresentação: Impacto drástico do uso de isolamento e contenção </vt:lpstr>
      <vt:lpstr>Exercício 3.3: Impacto psicológico do uso de isolamento e contenção na equipe de serviço – Opção 1</vt:lpstr>
      <vt:lpstr>Exercício 3.3: Impacto psicológico do uso de isolamento e contenção na equipe de serviço – Opção 2</vt:lpstr>
      <vt:lpstr>Apresentação: O impacto do isolamento e da contenção na saúde mental e nos profissionais e serviços relacionados</vt:lpstr>
      <vt:lpstr>Tema 4: Suposições desafiadoras sobre isolamento e contenção</vt:lpstr>
      <vt:lpstr>Apresentação: Suposições desafiadoras sobre isolamento e contenção - 1</vt:lpstr>
      <vt:lpstr>Apresentação: Suposições desafiadoras sobre isolamento e contenção - 2</vt:lpstr>
      <vt:lpstr>Apresentação: Suposições desafiadoras sobre isolamento e contenção - 3</vt:lpstr>
      <vt:lpstr>Apresentação: Suposições desafiadoras sobre isolamento e contenção - 4</vt:lpstr>
      <vt:lpstr>Apresentação: Suposições desafiadoras sobre isolamento e contenção - 5</vt:lpstr>
      <vt:lpstr>Apresentação: Suposições desafiadoras sobre isolamento e contenção - 6</vt:lpstr>
      <vt:lpstr>Exercício 4.1: Desafiando a suposição de que circunstâncias excepcionais são razões válidas para o uso de isolamento e contenção – 1</vt:lpstr>
      <vt:lpstr>Exercício 4.1: Desafiar a suposição de que circunstâncias excepcionais são razões válidas para o uso do isolamento e da contenção - 2</vt:lpstr>
      <vt:lpstr>Exercício 4.1: Desafiar a suposição de que circunstâncias excepcionais são razões válidas para o uso do isolamento e da contenção - 3</vt:lpstr>
      <vt:lpstr>Exercício 4.1: Desafiar a suposição de que circunstâncias excepcionais são razões válidas para o uso do isolamento e da contenção - 4</vt:lpstr>
      <vt:lpstr>Exercício 4.1: Desafiar a suposição de que circunstâncias excepcionais são razões válidas para o uso do isolamento e da contenção  - 5</vt:lpstr>
      <vt:lpstr>Exercício 4.1 Desafiar a suposição de que circunstâncias excepcionais são razões válidas para o uso do isolamento e da contenção - 6</vt:lpstr>
      <vt:lpstr>Exercício 4.1: Desafiar a suposição de que circunstâncias excepcionais são razões válidas para o uso do isolamento e da contenção - 7</vt:lpstr>
      <vt:lpstr>Exercício 4.2: É possível alterar o curso dos eventos que antecederam o uso de isolamento e contenções? - 1</vt:lpstr>
      <vt:lpstr>Exercício 4.2: É possível alterar o curso dos eventos que antecederam o uso de isolamento e contenções? - 2</vt:lpstr>
      <vt:lpstr>Exercício 4.2: É possível alterar o curso dos eventos que antecederam o uso de isolamento e contenções? - 3</vt:lpstr>
      <vt:lpstr>Exercício 4.2: É possível alterar o curso dos eventos que antecederam o uso de isolamento e contenções? - 4</vt:lpstr>
      <vt:lpstr>Exercício 4.2: É possível alterar o curso dos eventos que antecederam o uso de isolamento e contenções?- 5</vt:lpstr>
      <vt:lpstr>Exercício 4.2: É possível alterar o curso dos eventos que antecederam o uso de isolamento e contenções? - 6</vt:lpstr>
      <vt:lpstr>Exercício 4.2: É possível alterar o curso dos eventos que antecederam o uso de isolamento e contenções? - 7</vt:lpstr>
      <vt:lpstr>Apresentação: Espectro de oportunidades perdidas </vt:lpstr>
      <vt:lpstr>Tema 5: Identificando situações tensas e elementos de uma resposta bem-sucedida </vt:lpstr>
      <vt:lpstr>Reflexão sobre os temas anteriores - 1</vt:lpstr>
      <vt:lpstr>Reflexão sobre os Temas anteriores - 2</vt:lpstr>
      <vt:lpstr>Apresentação: Identificando situações tensas e elementos de uma resposta bem-sucedida- 1</vt:lpstr>
      <vt:lpstr>Apresentação: Identificando situações tensas e elementos de uma resposta bem-sucedida - 2</vt:lpstr>
      <vt:lpstr>Apresentação: Identificando situações tensas e elementos de uma resposta bem-sucedida – 3</vt:lpstr>
      <vt:lpstr>Apresentação: Identificando situações tensas e elementos de uma resposta bem-sucedida- 4</vt:lpstr>
      <vt:lpstr>Apresentação: Identificando situações tensas e elementos de uma resposta bem-sucedida - 5</vt:lpstr>
      <vt:lpstr>Exercício 5.1: Discussão: compreendendo sensibilidades e padrões de reações</vt:lpstr>
      <vt:lpstr>Exercício 5.2: Acalmando ações  </vt:lpstr>
      <vt:lpstr>Exercício 5.3: Respondendo a sensibilidades e angústias - 1</vt:lpstr>
      <vt:lpstr>Exercício 5.3: Respondendo a sensibilidades e angústias - 2</vt:lpstr>
      <vt:lpstr>Exercício 5.3: Respondendo a sensibilidades e angústias - 3</vt:lpstr>
      <vt:lpstr>Exercício 5.3: Responder a sensibilidades e angústias - 4</vt:lpstr>
      <vt:lpstr>Exercício 5.3: Respondendo a sensibilidades e angústias - 5</vt:lpstr>
      <vt:lpstr>Exercício 5.3: Respondendo a sensibilidades e angústias - 6</vt:lpstr>
      <vt:lpstr>Tema 6: Planos individualizados para explorar e responder a sensibilidades e sinais de angústia </vt:lpstr>
      <vt:lpstr>Apresentação: Planos individualizados para explorar sensibilidades e sinais de angústia - 1</vt:lpstr>
      <vt:lpstr>Apresentação: Planos individualizados para explorar sensibilidades e sinais de angústia - 2</vt:lpstr>
      <vt:lpstr>Apresentação: Planos individualizados para explorar sensibilidades e sinais de angústia - 3</vt:lpstr>
      <vt:lpstr>Apresentação: Planos individualizados para explorar sensibilidades e sinais de angústia - 4</vt:lpstr>
      <vt:lpstr>Apresentação: Planos individualizados para explorar sensibilidades e sinais de angústia - 5</vt:lpstr>
      <vt:lpstr>Exercício 6.1: Faça um plano individualizado </vt:lpstr>
      <vt:lpstr>Tema 7: Criando uma cultura de “dizer sim” e “eu consigo”</vt:lpstr>
      <vt:lpstr>Apresentação: Criando uma cultura de “dizer sim” e “posso fazer” - 1</vt:lpstr>
      <vt:lpstr>Apresentação: Criando uma cultura de “dizer sim” e “posso fazer” -  2</vt:lpstr>
      <vt:lpstr>Apresentação: Criando uma cultura de “dizer sim” e “posso fazer” - 3</vt:lpstr>
      <vt:lpstr>Apresentação: Criando uma cultura de “dizer sim” e “posso fazer” - 4</vt:lpstr>
      <vt:lpstr>Apresentação: Criando uma cultura de “dizer sim” e “posso fazer” - 5</vt:lpstr>
      <vt:lpstr>Apresentação: Criando uma cultura de “dizer sim” e “posso fazer” - 6</vt:lpstr>
      <vt:lpstr>Apresentação: Criando uma cultura de “dizer sim” e “posso fazer” - 7</vt:lpstr>
      <vt:lpstr>Exercício 7.1: Criando uma cultura de “dizer sim” e “posso fazer” no serviço de saúde mental e serviço social - 1</vt:lpstr>
      <vt:lpstr>Exercício 7.1: Criando uma cultura de “dizer sim” e “posso fazer” no serviço de saúde mental e serviço social - 2</vt:lpstr>
      <vt:lpstr>Tema 8: Ambientes de apoio e uso de salas de acolhimento   </vt:lpstr>
      <vt:lpstr>Apresentação: Ambientes de apoio e salas de acolhimento - 1</vt:lpstr>
      <vt:lpstr>Apresentação: Ambientes de apoio e salas de acolhimento - 2</vt:lpstr>
      <vt:lpstr>Apresentação: Ambientes de apoio salas de acolhimento - 3</vt:lpstr>
      <vt:lpstr>Apresentação: Ambientes de apoio e salas de acolhimento - 4</vt:lpstr>
      <vt:lpstr>Apresentação: Ambientes de apoio e salas de acolhimento - 5</vt:lpstr>
      <vt:lpstr>Exercício 8.1: Abordagens sensoriais </vt:lpstr>
      <vt:lpstr>Apresentação: Salas de acolhimento em serviços de emergência em hospitais gerais ou em outros locais de tratamento intensivo  </vt:lpstr>
      <vt:lpstr>Exercício 8.2: Salas de acolhimento no seu serviço  </vt:lpstr>
      <vt:lpstr>Tema 9: Redirecionamento de situações tensas e conflitantes  </vt:lpstr>
      <vt:lpstr>Apresentação: Introdução à redução da escalada (redução de conflitos) - 1</vt:lpstr>
      <vt:lpstr>Apresentação: Introdução à redução da escalada (redução de conflitos) - 2</vt:lpstr>
      <vt:lpstr>Apresentação: Introdução à redução da escalada  (redução de conflitos)- 3</vt:lpstr>
      <vt:lpstr>Apresentação: Introdução à redução da escalada (redução de conflitos)– 4</vt:lpstr>
      <vt:lpstr>Apresentação: Introdução à redução da escalada  (redução de conflitos)– 5</vt:lpstr>
      <vt:lpstr>Tema 10: Equipes de resposta</vt:lpstr>
      <vt:lpstr>Apresentação: A criação de uma equipe de resposta - 1</vt:lpstr>
      <vt:lpstr>Apresentação: A criação de uma equipe de resposta - 2</vt:lpstr>
      <vt:lpstr>Apresentação: A criação de uma equipe de resposta - 3</vt:lpstr>
      <vt:lpstr>Apresentação: A criação de uma equipe de resposta - 4</vt:lpstr>
      <vt:lpstr>Apresentação: A criação de uma equipe de resposta - 5</vt:lpstr>
      <vt:lpstr>Apresentação: A criação de uma equipe de resposta - 6</vt:lpstr>
      <vt:lpstr>Apresentação: A criação de uma equipe de resposta - 7</vt:lpstr>
      <vt:lpstr>Apresentação: A criação de uma equipe de resposta - 8</vt:lpstr>
      <vt:lpstr>Apresentação: A criação de uma equipe de resposta - 9</vt:lpstr>
      <vt:lpstr>Apresentação: A criação de uma equipe de resposta - 10</vt:lpstr>
      <vt:lpstr>Apresentação: A criação de uma equipe de resposta - 11</vt:lpstr>
      <vt:lpstr>Apresentação: A criação de uma equipe de resposta - 12</vt:lpstr>
      <vt:lpstr>Apresentação: A criação de uma equipe de resposta - 13</vt:lpstr>
      <vt:lpstr>Exercício 10.1: Criando uma equipe de resposta </vt:lpstr>
      <vt:lpstr>Exercício reflexivo </vt:lpstr>
      <vt:lpstr>Tema 11: Ação a ser tomada para eliminar isolamento e contenção</vt:lpstr>
      <vt:lpstr>Exercício 11.1: Práticas atuais para responder a situações tensas e conflituosas no serviço</vt:lpstr>
      <vt:lpstr>Exercício 11.2: Ação pessoal para eliminar o isolamento e a contenção </vt:lpstr>
      <vt:lpstr>Exercício 11.3: Ação em nível do serviço para eliminar o isolamento e a contenção </vt:lpstr>
      <vt:lpstr>Apresentação: Ações em nível dos serviços para eliminar o isolamento e a contenção -1 </vt:lpstr>
      <vt:lpstr>Apresentação: Ações em nível dos serviços para eliminar o isolamento e a contenção -2</vt:lpstr>
      <vt:lpstr>Apresentação: Ações em nível do serviço para eliminar o isolamento e a contenção -3</vt:lpstr>
      <vt:lpstr>Apresentação: Ações em nível dos serviços para eliminar o isolamento e a contenção – 4</vt:lpstr>
      <vt:lpstr>Apresentação: Ações ao nível dos serviços para eliminar o isolamento e a contenção - 5</vt:lpstr>
      <vt:lpstr>Apresentação: Finalizando - 1</vt:lpstr>
      <vt:lpstr>Apresentação: Finalizando - 2</vt:lpstr>
      <vt:lpstr>Agradecimentos (1)</vt:lpstr>
      <vt:lpstr>Agradecimentos (2)</vt:lpstr>
      <vt:lpstr>Agradecimentos (3)</vt:lpstr>
      <vt:lpstr>Agradecimentos (4)</vt:lpstr>
      <vt:lpstr>Agradecimentos (5)</vt:lpstr>
      <vt:lpstr>Agradecimentos (6)</vt:lpstr>
      <vt:lpstr>Agradecimentos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David Bramley</dc:creator>
  <cp:keywords>, docId:B9959B0AB5CB5D1E453F94AE4E316B9D</cp:keywords>
  <cp:lastModifiedBy>Emanuele Brito</cp:lastModifiedBy>
  <cp:revision>43</cp:revision>
  <dcterms:created xsi:type="dcterms:W3CDTF">2018-12-18T16:11:13Z</dcterms:created>
  <dcterms:modified xsi:type="dcterms:W3CDTF">2025-09-01T14:51:30Z</dcterms:modified>
</cp:coreProperties>
</file>