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Lst>
  <p:sldSz cx="12192000" cy="6858000"/>
  <p:notesSz cx="6797675" cy="9928225"/>
  <p:embeddedFontLst>
    <p:embeddedFont>
      <p:font typeface="Century Gothic" panose="020B0502020202020204" pitchFamily="34" charset="0"/>
      <p:regular r:id="rId135"/>
      <p:bold r:id="rId136"/>
      <p:italic r:id="rId137"/>
      <p:boldItalic r:id="rId138"/>
    </p:embeddedFont>
    <p:embeddedFont>
      <p:font typeface="Calibri" panose="020F0502020204030204" pitchFamily="34" charset="0"/>
      <p:regular r:id="rId139"/>
      <p:bold r:id="rId140"/>
      <p:italic r:id="rId141"/>
      <p:boldItalic r:id="rId1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2D200454-40CA-4A62-9FC3-DE9A4176ACB9}">
      <p15:notesGuideLst xmlns:p15="http://schemas.microsoft.com/office/powerpoint/2012/main">
        <p15:guide id="1" orient="horz" pos="3101">
          <p15:clr>
            <a:srgbClr val="000000"/>
          </p15:clr>
        </p15:guide>
        <p15:guide id="2" pos="2141">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3" roundtripDataSignature="AMtx7mjmU/o5zBqADAI6heYRYk6zs+01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698" autoAdjust="0"/>
  </p:normalViewPr>
  <p:slideViewPr>
    <p:cSldViewPr snapToGrid="0">
      <p:cViewPr varScale="1">
        <p:scale>
          <a:sx n="58" d="100"/>
          <a:sy n="58" d="100"/>
        </p:scale>
        <p:origin x="2598" y="9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1"/>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6.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font" Target="fonts/font1.fntdata"/><Relationship Id="rId14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7.fntdata"/><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8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84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9750"/>
            <a:ext cx="2946400" cy="4984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31.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Il bisogno di affrontare i temi della violenza, coercizione ed abuso nei servizi di salute mentale e servizi sociali non implica che: </a:t>
            </a:r>
            <a:endParaRPr>
              <a:latin typeface="Calibri"/>
              <a:ea typeface="Calibri"/>
              <a:cs typeface="Calibri"/>
              <a:sym typeface="Calibri"/>
            </a:endParaRPr>
          </a:p>
          <a:p>
            <a:pPr marL="628650" lvl="1"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Le persone con disabilità psicosociale, intellettiva o cognitiva siano per natura violente.</a:t>
            </a:r>
            <a:endParaRPr>
              <a:latin typeface="Calibri"/>
              <a:ea typeface="Calibri"/>
              <a:cs typeface="Calibri"/>
              <a:sym typeface="Calibri"/>
            </a:endParaRPr>
          </a:p>
          <a:p>
            <a:pPr marL="628650" lvl="1"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Tutti i servizi e tutti gli operatori siano sistematicamente abusivi e violenti.</a:t>
            </a:r>
            <a:endParaRPr>
              <a:latin typeface="Calibri"/>
              <a:ea typeface="Calibri"/>
              <a:cs typeface="Calibri"/>
              <a:sym typeface="Calibri"/>
            </a:endParaRPr>
          </a:p>
          <a:p>
            <a:pPr marL="1600200" lvl="3" indent="-228600" algn="l" rtl="0">
              <a:lnSpc>
                <a:spcPct val="100000"/>
              </a:lnSpc>
              <a:spcBef>
                <a:spcPts val="360"/>
              </a:spcBef>
              <a:spcAft>
                <a:spcPts val="0"/>
              </a:spcAft>
              <a:buSzPts val="1400"/>
              <a:buNone/>
            </a:pPr>
            <a:endParaRPr>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In questo modulo “violenza, coercizione ed abuso” sono considerati assieme come variazioni di maltrattamento delle persone all’interno di contesti di salute mentale e dei servizi sociali. Questo modulo formativo affronterà per prima cosa che cosa sono la violenza, la coercizione e l’abuso e come queste pratiche sono viste e percepite nel contesto della salute mentale e dei servizi sociali. </a:t>
            </a:r>
            <a:endParaRPr>
              <a:latin typeface="Calibri"/>
              <a:ea typeface="Calibri"/>
              <a:cs typeface="Calibri"/>
              <a:sym typeface="Calibri"/>
            </a:endParaRPr>
          </a:p>
          <a:p>
            <a:pPr marL="171450" lvl="0" indent="-17145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276" name="Google Shape;276;p1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0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7" name="Google Shape;947;p10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latin typeface="Calibri"/>
                <a:ea typeface="Calibri"/>
                <a:cs typeface="Calibri"/>
                <a:sym typeface="Calibri"/>
              </a:rPr>
              <a:t>Interrogate il vostro partner:</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200"/>
              <a:buFont typeface="Calibri"/>
              <a:buAutoNum type="alphaUcPeriod"/>
            </a:pPr>
            <a:r>
              <a:rPr lang="en-GB" b="1">
                <a:latin typeface="Calibri"/>
                <a:ea typeface="Calibri"/>
                <a:cs typeface="Calibri"/>
                <a:sym typeface="Calibri"/>
              </a:rPr>
              <a:t>Che cosa ti fa sentire frustrato/a, ansioso/a o arrabbiato/a?</a:t>
            </a:r>
            <a:endParaRPr>
              <a:latin typeface="Calibri"/>
              <a:ea typeface="Calibri"/>
              <a:cs typeface="Calibri"/>
              <a:sym typeface="Calibri"/>
            </a:endParaRPr>
          </a:p>
          <a:p>
            <a:pPr marL="0" lvl="0" indent="0" algn="l" rtl="0">
              <a:lnSpc>
                <a:spcPct val="115000"/>
              </a:lnSpc>
              <a:spcBef>
                <a:spcPts val="1000"/>
              </a:spcBef>
              <a:spcAft>
                <a:spcPts val="0"/>
              </a:spcAft>
              <a:buSzPts val="1400"/>
              <a:buNone/>
            </a:pPr>
            <a:r>
              <a:rPr lang="en-GB">
                <a:solidFill>
                  <a:srgbClr val="4F81BD"/>
                </a:solidFill>
                <a:latin typeface="Calibri"/>
                <a:ea typeface="Calibri"/>
                <a:cs typeface="Calibri"/>
                <a:sym typeface="Calibri"/>
              </a:rPr>
              <a:t>Es. Il fatto che le persone non mi chiamino con il mio nome completo, non prendere le mie decisioni, non essere ascoltato, che le mie opinioni vengano ignorate, una richiesta non presa in considerazione o posticipata, la musica ad alto volume, sentirmi attorniato da troppe persone. </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200"/>
              <a:buFont typeface="Calibri"/>
              <a:buAutoNum type="alphaUcPeriod"/>
            </a:pPr>
            <a:r>
              <a:rPr lang="en-GB" b="1">
                <a:latin typeface="Calibri"/>
                <a:ea typeface="Calibri"/>
                <a:cs typeface="Calibri"/>
                <a:sym typeface="Calibri"/>
              </a:rPr>
              <a:t> Che cosa ti aiuta a calmarti in situazioni di stress?</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Per stimolare la discussione si possono porre le seguenti domande: che cosa ti fa piacere sentire detto dalle altre persone in queste situazioni? Con chi vorresti essere? Che strategie utilizzi per calmarti? Es. Andare in una stanza tranquilla a rilassarmi, parlare con mia sorella, una musica rilassante ed una tazza di tè. </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sz="1000">
              <a:latin typeface="Calibri"/>
              <a:ea typeface="Calibri"/>
              <a:cs typeface="Calibri"/>
              <a:sym typeface="Calibri"/>
            </a:endParaRPr>
          </a:p>
        </p:txBody>
      </p:sp>
      <p:sp>
        <p:nvSpPr>
          <p:cNvPr id="948" name="Google Shape;948;p10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0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4" name="Google Shape;954;p10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Per concludere, compilate lo schema dell’Allegato 2. </a:t>
            </a:r>
            <a:endParaRPr>
              <a:latin typeface="Calibri"/>
              <a:ea typeface="Calibri"/>
              <a:cs typeface="Calibri"/>
              <a:sym typeface="Calibri"/>
            </a:endParaRPr>
          </a:p>
          <a:p>
            <a:pPr marL="0" lvl="0" indent="0" algn="l" rtl="0">
              <a:lnSpc>
                <a:spcPct val="100000"/>
              </a:lnSpc>
              <a:spcBef>
                <a:spcPts val="1360"/>
              </a:spcBef>
              <a:spcAft>
                <a:spcPts val="0"/>
              </a:spcAft>
              <a:buSzPts val="1400"/>
              <a:buNone/>
            </a:pPr>
            <a:r>
              <a:rPr lang="en-GB">
                <a:latin typeface="Calibri"/>
                <a:ea typeface="Calibri"/>
                <a:cs typeface="Calibri"/>
                <a:sym typeface="Calibri"/>
              </a:rPr>
              <a:t>Dopo aver discusso strategie come quelle menzionate precedentemente, utilizzate l’Allegato 2 per preparare un piano individualizzato con il vostro partner: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Elencate gli aspetti sensibili e segnali di disagio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Elencate le strategie calmanti</a:t>
            </a:r>
            <a:endParaRPr>
              <a:latin typeface="Calibri"/>
              <a:ea typeface="Calibri"/>
              <a:cs typeface="Calibri"/>
              <a:sym typeface="Calibri"/>
            </a:endParaRPr>
          </a:p>
          <a:p>
            <a:pPr marL="1143000" lvl="2" indent="-22860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Dopo questo primo giro fate invertire i ruoli nelle coppie e ripetete l’esercizio.</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955" name="Google Shape;955;p10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1" name="Google Shape;961;p10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1 ora.</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962" name="Google Shape;962;p10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03:notes"/>
          <p:cNvSpPr>
            <a:spLocks noGrp="1" noRot="1" noChangeAspect="1"/>
          </p:cNvSpPr>
          <p:nvPr>
            <p:ph type="sldImg" idx="2"/>
          </p:nvPr>
        </p:nvSpPr>
        <p:spPr>
          <a:xfrm>
            <a:off x="420688" y="49847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7" name="Google Shape;967;p103:notes"/>
          <p:cNvSpPr txBox="1">
            <a:spLocks noGrp="1"/>
          </p:cNvSpPr>
          <p:nvPr>
            <p:ph type="body" idx="1"/>
          </p:nvPr>
        </p:nvSpPr>
        <p:spPr>
          <a:xfrm>
            <a:off x="539750" y="4044950"/>
            <a:ext cx="5748338" cy="538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Presentazione: gruppi (team) di intervento </a:t>
            </a:r>
            <a:r>
              <a:rPr lang="en-GB" i="1">
                <a:latin typeface="Calibri"/>
                <a:ea typeface="Calibri"/>
                <a:cs typeface="Calibri"/>
                <a:sym typeface="Calibri"/>
              </a:rPr>
              <a:t>(37) </a:t>
            </a:r>
            <a:r>
              <a:rPr lang="en-GB" b="1" i="1">
                <a:latin typeface="Calibri"/>
                <a:ea typeface="Calibri"/>
                <a:cs typeface="Calibri"/>
                <a:sym typeface="Calibri"/>
              </a:rPr>
              <a:t>(15 min.</a:t>
            </a:r>
            <a:r>
              <a:rPr lang="en-GB" i="1">
                <a:latin typeface="Calibri"/>
                <a:ea typeface="Calibri"/>
                <a:cs typeface="Calibri"/>
                <a:sym typeface="Calibri"/>
              </a:rPr>
              <a:t>)</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b="1" i="1">
                <a:solidFill>
                  <a:srgbClr val="FF0000"/>
                </a:solidFill>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Ora analizzeremo i gruppi d’intervento come la principale strategia per gestire situazioni di tensione.</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b="1">
                <a:latin typeface="Calibri"/>
                <a:ea typeface="Calibri"/>
                <a:cs typeface="Calibri"/>
                <a:sym typeface="Calibri"/>
              </a:rPr>
              <a:t>Che cos’è un gruppo (team) d’intervento?</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I gruppi (team) d’intervento sono stati utilizzati in molti paesi – es. negli ospedali della Pennsylvania negli USA – dove è stato raggiunta una grossa riduzione nell’uso di misure coercitive sia negli ospedali psichiatrici che negli ospedali psichiatrici giudiziari. (Questo esempio verrà trattato in seguito nell’Argomento 13 </a:t>
            </a:r>
            <a:r>
              <a:rPr lang="en-GB" i="1">
                <a:latin typeface="Calibri"/>
                <a:ea typeface="Calibri"/>
                <a:cs typeface="Calibri"/>
                <a:sym typeface="Calibri"/>
              </a:rPr>
              <a:t>(38)</a:t>
            </a:r>
            <a:r>
              <a:rPr lang="en-GB">
                <a:latin typeface="Calibri"/>
                <a:ea typeface="Calibri"/>
                <a:cs typeface="Calibri"/>
                <a:sym typeface="Calibri"/>
              </a:rPr>
              <a:t>).</a:t>
            </a:r>
            <a:endParaRPr>
              <a:latin typeface="Calibri"/>
              <a:ea typeface="Calibri"/>
              <a:cs typeface="Calibri"/>
              <a:sym typeface="Calibri"/>
            </a:endParaRPr>
          </a:p>
          <a:p>
            <a:pPr marL="0" lvl="0" indent="0" algn="l" rtl="0">
              <a:lnSpc>
                <a:spcPct val="100000"/>
              </a:lnSpc>
              <a:spcBef>
                <a:spcPts val="1560"/>
              </a:spcBef>
              <a:spcAft>
                <a:spcPts val="0"/>
              </a:spcAft>
              <a:buClr>
                <a:schemeClr val="dk1"/>
              </a:buClr>
              <a:buSzPts val="1200"/>
              <a:buFont typeface="Calibri"/>
              <a:buChar char="•"/>
            </a:pPr>
            <a:r>
              <a:rPr lang="en-GB">
                <a:latin typeface="Calibri"/>
                <a:ea typeface="Calibri"/>
                <a:cs typeface="Calibri"/>
                <a:sym typeface="Calibri"/>
              </a:rPr>
              <a:t> Un gruppo (team) di intervento è un gruppo ristretto di persone formate responsabile per l’intervento/la risposta quando c’è la possibilità di una situazione di emergenza considerata non gestibile dai presenti.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I gruppi (teams) di intervento sono formati per rispondere a situazioni conflittuali utilizzando abilità comunicative e di de-escalation per disinnescare e risolvere in maniera sicura una determinata situazione. </a:t>
            </a:r>
            <a:endParaRPr>
              <a:latin typeface="Calibri"/>
              <a:ea typeface="Calibri"/>
              <a:cs typeface="Calibri"/>
              <a:sym typeface="Calibri"/>
            </a:endParaRPr>
          </a:p>
          <a:p>
            <a:pPr marL="0" lvl="0" indent="12700" algn="l" rtl="0">
              <a:lnSpc>
                <a:spcPct val="100000"/>
              </a:lnSpc>
              <a:spcBef>
                <a:spcPts val="360"/>
              </a:spcBef>
              <a:spcAft>
                <a:spcPts val="0"/>
              </a:spcAft>
              <a:buClr>
                <a:schemeClr val="dk1"/>
              </a:buClr>
              <a:buSzPts val="1000"/>
              <a:buFont typeface="Calibri"/>
              <a:buChar char="•"/>
            </a:pPr>
            <a:r>
              <a:rPr lang="en-GB">
                <a:latin typeface="Calibri"/>
                <a:ea typeface="Calibri"/>
                <a:cs typeface="Calibri"/>
                <a:sym typeface="Calibri"/>
              </a:rPr>
              <a:t> Man mano che i gruppi (te</a:t>
            </a:r>
            <a:r>
              <a:rPr lang="en-GB" sz="1000">
                <a:latin typeface="Calibri"/>
                <a:ea typeface="Calibri"/>
                <a:cs typeface="Calibri"/>
                <a:sym typeface="Calibri"/>
              </a:rPr>
              <a:t>ams) di intervento acquistano più esperienza, la loro efficienza nel disinnescare situazioni conflittuali aumenta. </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968" name="Google Shape;968;p10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0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5" name="Google Shape;975;p10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200"/>
              <a:buFont typeface="Calibri"/>
              <a:buChar char="•"/>
            </a:pPr>
            <a:r>
              <a:rPr lang="en-GB">
                <a:latin typeface="Calibri"/>
                <a:ea typeface="Calibri"/>
                <a:cs typeface="Calibri"/>
                <a:sym typeface="Calibri"/>
              </a:rPr>
              <a:t>Lo scopo dei gruppi (teams) è sempre quello di rispondere a situazioni conflittuali in maniera non violenta e non coercitiva.</a:t>
            </a:r>
            <a:endParaRPr>
              <a:latin typeface="Calibri"/>
              <a:ea typeface="Calibri"/>
              <a:cs typeface="Calibri"/>
              <a:sym typeface="Calibri"/>
            </a:endParaRPr>
          </a:p>
          <a:p>
            <a:pPr marL="628650" lvl="1" indent="-17145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E’ importante assicurarsi che il gruppo (team) di intervento non evolva nel tempo in un gruppo (team) che utilizzi metodi violenti e coercitivi per gestire situazioni di tensione e conflittuali.  </a:t>
            </a:r>
            <a:endParaRPr>
              <a:latin typeface="Calibri"/>
              <a:ea typeface="Calibri"/>
              <a:cs typeface="Calibri"/>
              <a:sym typeface="Calibri"/>
            </a:endParaRPr>
          </a:p>
          <a:p>
            <a:pPr marL="628650" lvl="1" indent="-17145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E’ importante notare che comunque che l’intervento di un gruppo (team) di intervento è necessario solo in alcune situazioni di crisi dove altre strategie non sono appropriate o non hanno funzionato. </a:t>
            </a:r>
            <a:endParaRPr>
              <a:latin typeface="Calibri"/>
              <a:ea typeface="Calibri"/>
              <a:cs typeface="Calibri"/>
              <a:sym typeface="Calibri"/>
            </a:endParaRPr>
          </a:p>
          <a:p>
            <a:pPr marL="628650" lvl="1" indent="-17145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In molti casi le persone possono semplicemente aver bisogno di tempo e spazio per superare il disagio da soli o con l’aiuto dello staff o di altre persone. </a:t>
            </a:r>
            <a:endParaRPr>
              <a:latin typeface="Calibri"/>
              <a:ea typeface="Calibri"/>
              <a:cs typeface="Calibri"/>
              <a:sym typeface="Calibri"/>
            </a:endParaRPr>
          </a:p>
          <a:p>
            <a:pPr marL="171450" lvl="0" indent="-171450" algn="l" rtl="0">
              <a:lnSpc>
                <a:spcPct val="90000"/>
              </a:lnSpc>
              <a:spcBef>
                <a:spcPts val="0"/>
              </a:spcBef>
              <a:spcAft>
                <a:spcPts val="0"/>
              </a:spcAft>
              <a:buSzPts val="1400"/>
              <a:buNone/>
            </a:pPr>
            <a:endParaRPr>
              <a:latin typeface="Calibri"/>
              <a:ea typeface="Calibri"/>
              <a:cs typeface="Calibri"/>
              <a:sym typeface="Calibri"/>
            </a:endParaRPr>
          </a:p>
        </p:txBody>
      </p:sp>
      <p:sp>
        <p:nvSpPr>
          <p:cNvPr id="976" name="Google Shape;976;p10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1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3" name="Google Shape;983;p10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a:latin typeface="Calibri"/>
                <a:ea typeface="Calibri"/>
                <a:cs typeface="Calibri"/>
                <a:sym typeface="Calibri"/>
              </a:rPr>
              <a:t>Chi può far parte di un gruppo (team) d’intervento?</a:t>
            </a:r>
            <a:endParaRPr>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Il gruppo può includere:</a:t>
            </a:r>
            <a:endParaRPr>
              <a:latin typeface="Calibri"/>
              <a:ea typeface="Calibri"/>
              <a:cs typeface="Calibri"/>
              <a:sym typeface="Calibri"/>
            </a:endParaRPr>
          </a:p>
          <a:p>
            <a:pPr marL="1143000" lvl="2" indent="-22860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Operatori di salute mentale o altri operatori  (ausiliari, infermieri, dottori, ed altri). </a:t>
            </a:r>
            <a:endParaRPr>
              <a:latin typeface="Calibri"/>
              <a:ea typeface="Calibri"/>
              <a:cs typeface="Calibri"/>
              <a:sym typeface="Calibri"/>
            </a:endParaRPr>
          </a:p>
          <a:p>
            <a:pPr marL="1143000" lvl="2" indent="-228600" algn="l" rtl="0">
              <a:lnSpc>
                <a:spcPct val="90000"/>
              </a:lnSpc>
              <a:spcBef>
                <a:spcPts val="960"/>
              </a:spcBef>
              <a:spcAft>
                <a:spcPts val="0"/>
              </a:spcAft>
              <a:buClr>
                <a:schemeClr val="dk1"/>
              </a:buClr>
              <a:buSzPts val="1200"/>
              <a:buFont typeface="Calibri"/>
              <a:buChar char="•"/>
            </a:pPr>
            <a:r>
              <a:rPr lang="en-GB">
                <a:latin typeface="Calibri"/>
                <a:ea typeface="Calibri"/>
                <a:cs typeface="Calibri"/>
                <a:sym typeface="Calibri"/>
              </a:rPr>
              <a:t>Altri membri (tra cui peer supporters, attivisti della comunità,  familiari/caregivers).</a:t>
            </a:r>
            <a:endParaRPr>
              <a:latin typeface="Calibri"/>
              <a:ea typeface="Calibri"/>
              <a:cs typeface="Calibri"/>
              <a:sym typeface="Calibri"/>
            </a:endParaRPr>
          </a:p>
          <a:p>
            <a:pPr marL="0" lvl="0" indent="0" algn="l" rtl="0">
              <a:lnSpc>
                <a:spcPct val="90000"/>
              </a:lnSpc>
              <a:spcBef>
                <a:spcPts val="960"/>
              </a:spcBef>
              <a:spcAft>
                <a:spcPts val="0"/>
              </a:spcAft>
              <a:buClr>
                <a:schemeClr val="dk1"/>
              </a:buClr>
              <a:buSzPts val="1200"/>
              <a:buFont typeface="Calibri"/>
              <a:buChar char="•"/>
            </a:pPr>
            <a:r>
              <a:rPr lang="en-GB">
                <a:latin typeface="Calibri"/>
                <a:ea typeface="Calibri"/>
                <a:cs typeface="Calibri"/>
                <a:sym typeface="Calibri"/>
              </a:rPr>
              <a:t>Un gruppo ristretto viene assegnato al servizio su base quotidiana coprendo sia i giorni che le notti. </a:t>
            </a:r>
            <a:endParaRPr>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Inoltre, possono esserci altri membri su richiesta (reperibili): </a:t>
            </a:r>
            <a:endParaRPr>
              <a:latin typeface="Calibri"/>
              <a:ea typeface="Calibri"/>
              <a:cs typeface="Calibri"/>
              <a:sym typeface="Calibri"/>
            </a:endParaRPr>
          </a:p>
          <a:p>
            <a:pPr marL="1143000" lvl="2" indent="-22860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non stanno permanentemente nel servizio; </a:t>
            </a:r>
            <a:endParaRPr>
              <a:latin typeface="Calibri"/>
              <a:ea typeface="Calibri"/>
              <a:cs typeface="Calibri"/>
              <a:sym typeface="Calibri"/>
            </a:endParaRPr>
          </a:p>
          <a:p>
            <a:pPr marL="1143000" lvl="2" indent="-228600" algn="l" rtl="0">
              <a:lnSpc>
                <a:spcPct val="90000"/>
              </a:lnSpc>
              <a:spcBef>
                <a:spcPts val="960"/>
              </a:spcBef>
              <a:spcAft>
                <a:spcPts val="0"/>
              </a:spcAft>
              <a:buClr>
                <a:schemeClr val="dk1"/>
              </a:buClr>
              <a:buSzPts val="1200"/>
              <a:buFont typeface="Calibri"/>
              <a:buChar char="•"/>
            </a:pPr>
            <a:r>
              <a:rPr lang="en-GB">
                <a:latin typeface="Calibri"/>
                <a:ea typeface="Calibri"/>
                <a:cs typeface="Calibri"/>
                <a:sym typeface="Calibri"/>
              </a:rPr>
              <a:t>vengono attivati se c’è bisogno;</a:t>
            </a:r>
            <a:endParaRPr>
              <a:latin typeface="Calibri"/>
              <a:ea typeface="Calibri"/>
              <a:cs typeface="Calibri"/>
              <a:sym typeface="Calibri"/>
            </a:endParaRPr>
          </a:p>
          <a:p>
            <a:pPr marL="1143000" lvl="2" indent="-228600" algn="l" rtl="0">
              <a:lnSpc>
                <a:spcPct val="90000"/>
              </a:lnSpc>
              <a:spcBef>
                <a:spcPts val="960"/>
              </a:spcBef>
              <a:spcAft>
                <a:spcPts val="0"/>
              </a:spcAft>
              <a:buClr>
                <a:schemeClr val="dk1"/>
              </a:buClr>
              <a:buSzPts val="1200"/>
              <a:buFont typeface="Calibri"/>
              <a:buChar char="•"/>
            </a:pPr>
            <a:r>
              <a:rPr lang="en-GB">
                <a:latin typeface="Calibri"/>
                <a:ea typeface="Calibri"/>
                <a:cs typeface="Calibri"/>
                <a:sym typeface="Calibri"/>
              </a:rPr>
              <a:t>possono essere chiamati con poco preavviso e devono essere in grado di giungere in breve tempo sul luogo dell’emergenza. </a:t>
            </a:r>
            <a:endParaRPr>
              <a:latin typeface="Calibri"/>
              <a:ea typeface="Calibri"/>
              <a:cs typeface="Calibri"/>
              <a:sym typeface="Calibri"/>
            </a:endParaRPr>
          </a:p>
          <a:p>
            <a:pPr marL="0" lvl="0" indent="0" algn="l" rtl="0">
              <a:lnSpc>
                <a:spcPct val="90000"/>
              </a:lnSpc>
              <a:spcBef>
                <a:spcPts val="960"/>
              </a:spcBef>
              <a:spcAft>
                <a:spcPts val="0"/>
              </a:spcAft>
              <a:buClr>
                <a:schemeClr val="dk1"/>
              </a:buClr>
              <a:buSzPts val="1200"/>
              <a:buFont typeface="Calibri"/>
              <a:buChar char="•"/>
            </a:pPr>
            <a:r>
              <a:rPr lang="en-GB">
                <a:latin typeface="Calibri"/>
                <a:ea typeface="Calibri"/>
                <a:cs typeface="Calibri"/>
                <a:sym typeface="Calibri"/>
              </a:rPr>
              <a:t>E’ importante essere sicuri che la composizione del team sia adeguata ai bisogni della/e persona/e.(es a seconda dell’età, genere, culture, bisogni speciali).</a:t>
            </a:r>
            <a:endParaRPr>
              <a:latin typeface="Calibri"/>
              <a:ea typeface="Calibri"/>
              <a:cs typeface="Calibri"/>
              <a:sym typeface="Calibri"/>
            </a:endParaRPr>
          </a:p>
          <a:p>
            <a:pPr marL="0" lvl="0" indent="0" algn="l" rtl="0">
              <a:lnSpc>
                <a:spcPct val="90000"/>
              </a:lnSpc>
              <a:spcBef>
                <a:spcPts val="0"/>
              </a:spcBef>
              <a:spcAft>
                <a:spcPts val="0"/>
              </a:spcAft>
              <a:buSzPts val="1400"/>
              <a:buNone/>
            </a:pPr>
            <a:endParaRPr>
              <a:latin typeface="Calibri"/>
              <a:ea typeface="Calibri"/>
              <a:cs typeface="Calibri"/>
              <a:sym typeface="Calibri"/>
            </a:endParaRPr>
          </a:p>
        </p:txBody>
      </p:sp>
      <p:sp>
        <p:nvSpPr>
          <p:cNvPr id="984" name="Google Shape;984;p10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0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1" name="Google Shape;991;p10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latin typeface="Calibri"/>
                <a:ea typeface="Calibri"/>
                <a:cs typeface="Calibri"/>
                <a:sym typeface="Calibri"/>
              </a:rPr>
              <a:t>Come lavora un gruppo (team) di intervento?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b="1">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Il gruppo (team) d’intervento arriva sulla scena dell’emergenza in breve tempo. </a:t>
            </a:r>
            <a:endParaRPr>
              <a:latin typeface="Calibri"/>
              <a:ea typeface="Calibri"/>
              <a:cs typeface="Calibri"/>
              <a:sym typeface="Calibri"/>
            </a:endParaRPr>
          </a:p>
          <a:p>
            <a:pPr marL="0" lvl="0" indent="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 Il fulcro principale dell’intervento è sviluppare con la persona una relazione attivamente empatica, non intrusiva, non di controllo, né di confronto, senza utilizzare misure coercitive ( es. senza utilizzare l’isolamento, la contenzione, la medicazione forzata, sedativi o tranquillanti). </a:t>
            </a:r>
            <a:endParaRPr>
              <a:latin typeface="Calibri"/>
              <a:ea typeface="Calibri"/>
              <a:cs typeface="Calibri"/>
              <a:sym typeface="Calibri"/>
            </a:endParaRPr>
          </a:p>
          <a:p>
            <a:pPr marL="0" lvl="0" indent="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 Il gruppo (team) d’intervento inizia da subito l’intervento con un approccio orientato alla recovery. Il team dimostra speranza, calma, conoscenza e fiducia nella propria capacità di affrontare, prevenire e de-escalare una situazione di crisi senza violenza. </a:t>
            </a:r>
            <a:endParaRPr>
              <a:latin typeface="Calibri"/>
              <a:ea typeface="Calibri"/>
              <a:cs typeface="Calibri"/>
              <a:sym typeface="Calibri"/>
            </a:endParaRPr>
          </a:p>
          <a:p>
            <a:pPr marL="0" lvl="0" indent="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 I membri del gruppo lavorano per costruire una relazione con le persone coinvolte e lavorano con loro per comprendere le circostanze attuali ed  eventi significativi precedenti alla crisi. </a:t>
            </a: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a:latin typeface="Calibri"/>
              <a:ea typeface="Calibri"/>
              <a:cs typeface="Calibri"/>
              <a:sym typeface="Calibri"/>
            </a:endParaRPr>
          </a:p>
        </p:txBody>
      </p:sp>
      <p:sp>
        <p:nvSpPr>
          <p:cNvPr id="992" name="Google Shape;992;p10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0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9" name="Google Shape;999;p10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Le persone possono decidere se dare accesso al gruppo (team) di intervento al proprio piano individualizzato, ai propri piani anticipati o ai propri piani di recovery in maniera che il gruppo (team) possa determinare quale sia la risposta più efficace in base ai desideri e preferenze della persona. </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Il gruppo (team) di intervento deve anche chiedere se una persona ha un piano anticipato, o se c’è una determinata persona che possa essere contattata.</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I gruppi (teams) di intervento devono avere il permesso di utilizzare tutto il tempo necessario a risolvere una determinata situazione. </a:t>
            </a: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a:latin typeface="Calibri"/>
              <a:ea typeface="Calibri"/>
              <a:cs typeface="Calibri"/>
              <a:sym typeface="Calibri"/>
            </a:endParaRPr>
          </a:p>
        </p:txBody>
      </p:sp>
      <p:sp>
        <p:nvSpPr>
          <p:cNvPr id="1000" name="Google Shape;1000;p10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0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7" name="Google Shape;1007;p10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latin typeface="Calibri"/>
                <a:ea typeface="Calibri"/>
                <a:cs typeface="Calibri"/>
                <a:sym typeface="Calibri"/>
              </a:rPr>
              <a:t>Una volta che la situazione è stata risolta: </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Deve essere tenuta tra i membri del gruppo (team) una breve riunione per discutere la risposta, analizzare il risultato e determinare che cosa abbia o non abbia funzionato e come si potrebbe affrontare meglio una determinata situazione se si dovesse ripresentare. </a:t>
            </a:r>
            <a:endParaRPr>
              <a:latin typeface="Calibri"/>
              <a:ea typeface="Calibri"/>
              <a:cs typeface="Calibri"/>
              <a:sym typeface="Calibri"/>
            </a:endParaRPr>
          </a:p>
        </p:txBody>
      </p:sp>
      <p:sp>
        <p:nvSpPr>
          <p:cNvPr id="1008" name="Google Shape;1008;p10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0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5" name="Google Shape;1015;p10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Un’altra riunione dovrebbe essere tenuta con la persona  che è in crisi, quando si senta pronta, per analizzare meglio ciò che è successo, che cosa abbia provocato il suo disagio, le ragioni dietro la sua reazione, in che maniera il gruppo (team) abbia agito in maniera appropriata e come il gruppo (team) possa migliorare. </a:t>
            </a:r>
            <a:endParaRPr>
              <a:latin typeface="Calibri"/>
              <a:ea typeface="Calibri"/>
              <a:cs typeface="Calibri"/>
              <a:sym typeface="Calibri"/>
            </a:endParaRPr>
          </a:p>
          <a:p>
            <a:pPr marL="228600" lvl="0" indent="-22860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La persona dovrebbe avere la possibilità di scrivere la sua personale visione e che cosa dovrebbe essere fatto nel futuro in situazioni simili.</a:t>
            </a:r>
            <a:endParaRPr>
              <a:latin typeface="Calibri"/>
              <a:ea typeface="Calibri"/>
              <a:cs typeface="Calibri"/>
              <a:sym typeface="Calibri"/>
            </a:endParaRPr>
          </a:p>
          <a:p>
            <a:pPr marL="228600" lvl="0" indent="-22860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Costituisce anche l’opportunità per sviluppare o riesaminare un piano individualizzato. </a:t>
            </a:r>
            <a:endParaRPr>
              <a:latin typeface="Calibri"/>
              <a:ea typeface="Calibri"/>
              <a:cs typeface="Calibri"/>
              <a:sym typeface="Calibri"/>
            </a:endParaRPr>
          </a:p>
          <a:p>
            <a:pPr marL="228600" lvl="0" indent="-22860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Offre un’opportunità di valore per l’apprendimento reciproco.  </a:t>
            </a:r>
            <a:endParaRPr>
              <a:latin typeface="Calibri"/>
              <a:ea typeface="Calibri"/>
              <a:cs typeface="Calibri"/>
              <a:sym typeface="Calibri"/>
            </a:endParaRPr>
          </a:p>
          <a:p>
            <a:pPr marL="228600" lvl="0" indent="-152400" algn="l" rtl="0">
              <a:lnSpc>
                <a:spcPct val="115000"/>
              </a:lnSpc>
              <a:spcBef>
                <a:spcPts val="600"/>
              </a:spcBef>
              <a:spcAft>
                <a:spcPts val="0"/>
              </a:spcAft>
              <a:buClr>
                <a:schemeClr val="dk1"/>
              </a:buClr>
              <a:buSzPts val="1200"/>
              <a:buFont typeface="Noto Sans Symbols"/>
              <a:buNone/>
            </a:pP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a:latin typeface="Calibri"/>
              <a:ea typeface="Calibri"/>
              <a:cs typeface="Calibri"/>
              <a:sym typeface="Calibri"/>
            </a:endParaRPr>
          </a:p>
        </p:txBody>
      </p:sp>
      <p:sp>
        <p:nvSpPr>
          <p:cNvPr id="1016" name="Google Shape;1016;p10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2112963" y="395288"/>
            <a:ext cx="2571750" cy="1447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p11:notes"/>
          <p:cNvSpPr txBox="1">
            <a:spLocks noGrp="1"/>
          </p:cNvSpPr>
          <p:nvPr>
            <p:ph type="body" idx="1"/>
          </p:nvPr>
        </p:nvSpPr>
        <p:spPr>
          <a:xfrm>
            <a:off x="623888" y="1911350"/>
            <a:ext cx="5816600" cy="71215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Esercizio 1.1: forme di violenza, coercizione ed abuso (10 min.)</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solidFill>
                  <a:srgbClr val="4F81BD"/>
                </a:solidFill>
                <a:latin typeface="Calibri"/>
                <a:ea typeface="Calibri"/>
                <a:cs typeface="Calibri"/>
                <a:sym typeface="Calibri"/>
              </a:rPr>
              <a:t>Per questo esercizio utilizzate una lavagna a fogli mobili per creare uno schema a raggiera (Figura nr 1 come esempio). Iniziate scrivendo “violenza, coercizione ed abuso” nel centro.</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solidFill>
                  <a:srgbClr val="4F81BD"/>
                </a:solidFill>
                <a:latin typeface="Calibri"/>
                <a:ea typeface="Calibri"/>
                <a:cs typeface="Calibri"/>
                <a:sym typeface="Calibri"/>
              </a:rPr>
              <a:t>Poi chiedete ai partecipanti:</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b="1">
                <a:solidFill>
                  <a:srgbClr val="000000"/>
                </a:solidFill>
                <a:latin typeface="Calibri"/>
                <a:ea typeface="Calibri"/>
                <a:cs typeface="Calibri"/>
                <a:sym typeface="Calibri"/>
              </a:rPr>
              <a:t>Potete fare alcuni esempi di violenza, coercizione ed abuso nel contesto dei servizi con cui siete familiari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Se i partecipanti rispondono offrendo una vasta gamma di esempi di violenza, coercizione ed abuso (es. abuso fisico) unite questa categoria al fumetto centrale e poi chiedete agli altri di fare esempi di questo tipo di abuso (es. colpire, spingere etc.)</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Collegate questi esempi  ad importanti categorie di violenza, coercizione ed abuso nello schema a raggiera. Un esempio può essere importante per più di una categoria ( es. toccare in maniera inappropriata può essere sia abuso sessuale che fisico)</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Se i partecipanti rispondono offrendo direttamente un esempio di abuso (es. “colpire”), spiegare che questo tipo di abuso appartiene alla categoria dell’abuso fisico (es. “colpire è un esempio di abuso fisico”) e poi scrivete nello schema sia la categoria (es. “abuso fisico”) e sotto scrivete l’esempio (es. “colpire”).</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Inoltre l’incuria viene spesso trascurata come forma di abuso ma è importante che anch’essa venga analizzata con i partecipanti. Oltre ai contributi dei partecipanti, ricordatevi di aggiungere la medicazione forzata, </a:t>
            </a:r>
            <a:r>
              <a:rPr lang="en-GB" b="1">
                <a:solidFill>
                  <a:srgbClr val="4F81BD"/>
                </a:solidFill>
                <a:latin typeface="Calibri"/>
                <a:ea typeface="Calibri"/>
                <a:cs typeface="Calibri"/>
                <a:sym typeface="Calibri"/>
              </a:rPr>
              <a:t>la TEC senza consenso informato</a:t>
            </a:r>
            <a:r>
              <a:rPr lang="en-GB">
                <a:solidFill>
                  <a:srgbClr val="4F81BD"/>
                </a:solidFill>
                <a:latin typeface="Calibri"/>
                <a:ea typeface="Calibri"/>
                <a:cs typeface="Calibri"/>
                <a:sym typeface="Calibri"/>
              </a:rPr>
              <a:t>, ed anche </a:t>
            </a:r>
            <a:r>
              <a:rPr lang="en-GB" b="1">
                <a:solidFill>
                  <a:srgbClr val="4F81BD"/>
                </a:solidFill>
                <a:latin typeface="Calibri"/>
                <a:ea typeface="Calibri"/>
                <a:cs typeface="Calibri"/>
                <a:sym typeface="Calibri"/>
              </a:rPr>
              <a:t>l’isolamento e la contenzione, </a:t>
            </a:r>
            <a:r>
              <a:rPr lang="en-GB">
                <a:solidFill>
                  <a:srgbClr val="4F81BD"/>
                </a:solidFill>
                <a:latin typeface="Calibri"/>
                <a:ea typeface="Calibri"/>
                <a:cs typeface="Calibri"/>
                <a:sym typeface="Calibri"/>
              </a:rPr>
              <a:t>tra le pratiche coercitive, la violenza e l’abuso. </a:t>
            </a:r>
            <a:endParaRPr sz="1400">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Potrebbe essere necessario incoraggiare i partecipanti ad andare oltre ai normali termini e categorie per descrivere le reali condizioni e sentimenti che queste pratiche possono provocare. Per esempio, il trattamento forzato con farmaci può essere percepito da qualcuno come un intrusione violenta e non voluta nel proprio corpo e nella propria mente. Se sono presenti differenti gruppi di stakeholders, durante questo esercizio potrebbero emergere divergenze. Il facilitatore dovrebbe rendere agevole la discussione ed incoraggiare tutti i partecipanti a parlare apertamente.</a:t>
            </a:r>
            <a:endParaRPr>
              <a:latin typeface="Calibri"/>
              <a:ea typeface="Calibri"/>
              <a:cs typeface="Calibri"/>
              <a:sym typeface="Calibri"/>
            </a:endParaRPr>
          </a:p>
          <a:p>
            <a:pPr marL="0" lvl="0" indent="0" algn="l" rtl="0">
              <a:lnSpc>
                <a:spcPct val="115000"/>
              </a:lnSpc>
              <a:spcBef>
                <a:spcPts val="600"/>
              </a:spcBef>
              <a:spcAft>
                <a:spcPts val="0"/>
              </a:spcAft>
              <a:buSzPts val="1400"/>
              <a:buNone/>
            </a:pPr>
            <a:endParaRPr sz="1400">
              <a:latin typeface="Calibri"/>
              <a:ea typeface="Calibri"/>
              <a:cs typeface="Calibri"/>
              <a:sym typeface="Calibri"/>
            </a:endParaRPr>
          </a:p>
        </p:txBody>
      </p:sp>
      <p:sp>
        <p:nvSpPr>
          <p:cNvPr id="283" name="Google Shape;283;p1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pic>
        <p:nvPicPr>
          <p:cNvPr id="284" name="Google Shape;284;p11:notes"/>
          <p:cNvPicPr preferRelativeResize="0"/>
          <p:nvPr/>
        </p:nvPicPr>
        <p:blipFill rotWithShape="1">
          <a:blip r:embed="rId3">
            <a:alphaModFix/>
          </a:blip>
          <a:srcRect/>
          <a:stretch/>
        </p:blipFill>
        <p:spPr>
          <a:xfrm>
            <a:off x="1174750" y="6407295"/>
            <a:ext cx="4116388" cy="2197100"/>
          </a:xfrm>
          <a:prstGeom prst="rect">
            <a:avLst/>
          </a:prstGeom>
          <a:noFill/>
          <a:ln>
            <a:noFill/>
          </a:ln>
        </p:spPr>
      </p:pic>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10:notes"/>
          <p:cNvSpPr>
            <a:spLocks noGrp="1" noRot="1" noChangeAspect="1"/>
          </p:cNvSpPr>
          <p:nvPr>
            <p:ph type="sldImg" idx="2"/>
          </p:nvPr>
        </p:nvSpPr>
        <p:spPr>
          <a:xfrm>
            <a:off x="1119188" y="1241425"/>
            <a:ext cx="4610100" cy="2593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3" name="Google Shape;1023;p110:notes"/>
          <p:cNvSpPr txBox="1">
            <a:spLocks noGrp="1"/>
          </p:cNvSpPr>
          <p:nvPr>
            <p:ph type="body" idx="1"/>
          </p:nvPr>
        </p:nvSpPr>
        <p:spPr>
          <a:xfrm>
            <a:off x="568614" y="4240600"/>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Esercizio 11.1: creare un gruppo (</a:t>
            </a:r>
            <a:r>
              <a:rPr lang="en-GB" b="1" i="1">
                <a:solidFill>
                  <a:srgbClr val="000000"/>
                </a:solidFill>
                <a:latin typeface="Calibri"/>
                <a:ea typeface="Calibri"/>
                <a:cs typeface="Calibri"/>
                <a:sym typeface="Calibri"/>
              </a:rPr>
              <a:t>team) di intervento </a:t>
            </a:r>
            <a:r>
              <a:rPr lang="en-GB" b="1" i="1">
                <a:latin typeface="Calibri"/>
                <a:ea typeface="Calibri"/>
                <a:cs typeface="Calibri"/>
                <a:sym typeface="Calibri"/>
              </a:rPr>
              <a:t>(45 min.)</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solidFill>
                  <a:srgbClr val="4F81BD"/>
                </a:solidFill>
                <a:latin typeface="Calibri"/>
                <a:ea typeface="Calibri"/>
                <a:cs typeface="Calibri"/>
                <a:sym typeface="Calibri"/>
              </a:rPr>
              <a:t>Questo esercizio ha lo scopo di aiutare i partecipanti ad elaborare una serie di azioni che possono essere fatte per creare un gruppo (team) di intervento nel loro servizio.</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Chiedete ai partecipanti di dividersi in gruppi di 3 o 4 persone.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Assegnate ad ogni gruppo una o due delle seguenti domande:</a:t>
            </a:r>
            <a:endParaRPr>
              <a:latin typeface="Calibri"/>
              <a:ea typeface="Calibri"/>
              <a:cs typeface="Calibri"/>
              <a:sym typeface="Calibri"/>
            </a:endParaRPr>
          </a:p>
          <a:p>
            <a:pPr marL="742950" lvl="1" indent="-2857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Chi può essere coinvolto ( ricordate di considerare un equilibrio di genere, di etnia e di età)?</a:t>
            </a:r>
            <a:endParaRPr>
              <a:latin typeface="Calibri"/>
              <a:ea typeface="Calibri"/>
              <a:cs typeface="Calibri"/>
              <a:sym typeface="Calibri"/>
            </a:endParaRPr>
          </a:p>
          <a:p>
            <a:pPr marL="742950" lvl="1" indent="-2857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In che maniera persone che non sono membri dello staff possono essere inclusi come parte dell’intervento? ( es. possono essere disponibili nel servizio quotidianamente o possono essere « in reperibilità» ?)</a:t>
            </a:r>
            <a:endParaRPr>
              <a:latin typeface="Calibri"/>
              <a:ea typeface="Calibri"/>
              <a:cs typeface="Calibri"/>
              <a:sym typeface="Calibri"/>
            </a:endParaRPr>
          </a:p>
          <a:p>
            <a:pPr marL="742950" lvl="1" indent="-2857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Che abilità ritenete siano necessarie ai membri del gruppo (team) di intervento ?</a:t>
            </a:r>
            <a:endParaRPr>
              <a:latin typeface="Calibri"/>
              <a:ea typeface="Calibri"/>
              <a:cs typeface="Calibri"/>
              <a:sym typeface="Calibri"/>
            </a:endParaRPr>
          </a:p>
          <a:p>
            <a:pPr marL="742950" lvl="1" indent="-2857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Come potreste organizzare la formazione per questo gruppo (team)?</a:t>
            </a:r>
            <a:endParaRPr>
              <a:latin typeface="Calibri"/>
              <a:ea typeface="Calibri"/>
              <a:cs typeface="Calibri"/>
              <a:sym typeface="Calibri"/>
            </a:endParaRPr>
          </a:p>
          <a:p>
            <a:pPr marL="742950" lvl="1" indent="-2857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Ci sono dei costi nella creazione di un gruppo (team) di intervento, e se sì in che maniera potrebbe essere sovvenzionato ?</a:t>
            </a:r>
            <a:endParaRPr>
              <a:latin typeface="Calibri"/>
              <a:ea typeface="Calibri"/>
              <a:cs typeface="Calibri"/>
              <a:sym typeface="Calibri"/>
            </a:endParaRPr>
          </a:p>
          <a:p>
            <a:pPr marL="457200" lvl="1"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solidFill>
                  <a:srgbClr val="4F81BD"/>
                </a:solidFill>
                <a:latin typeface="Calibri"/>
                <a:ea typeface="Calibri"/>
                <a:cs typeface="Calibri"/>
                <a:sym typeface="Calibri"/>
              </a:rPr>
              <a:t>Date ad ogni gruppo 30 minuti per discutere la/le domanda/e.</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solidFill>
                  <a:srgbClr val="4F81BD"/>
                </a:solidFill>
                <a:latin typeface="Calibri"/>
                <a:ea typeface="Calibri"/>
                <a:cs typeface="Calibri"/>
                <a:sym typeface="Calibri"/>
              </a:rPr>
              <a:t>Dopo la discussione, chiedete ad una persona per gruppo, di condividere le risposte con gli altri partecipanti. </a:t>
            </a: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a:latin typeface="Calibri"/>
              <a:ea typeface="Calibri"/>
              <a:cs typeface="Calibri"/>
              <a:sym typeface="Calibri"/>
            </a:endParaRPr>
          </a:p>
        </p:txBody>
      </p:sp>
      <p:sp>
        <p:nvSpPr>
          <p:cNvPr id="1024" name="Google Shape;1024;p11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0" name="Google Shape;1030;p11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35 minuti.</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l" rtl="0">
              <a:lnSpc>
                <a:spcPct val="115000"/>
              </a:lnSpc>
              <a:spcBef>
                <a:spcPts val="1000"/>
              </a:spcBef>
              <a:spcAft>
                <a:spcPts val="0"/>
              </a:spcAft>
              <a:buSzPts val="1400"/>
              <a:buNone/>
            </a:pPr>
            <a:r>
              <a:rPr lang="en-GB">
                <a:solidFill>
                  <a:srgbClr val="4F81BD"/>
                </a:solidFill>
                <a:latin typeface="Calibri"/>
                <a:ea typeface="Calibri"/>
                <a:cs typeface="Calibri"/>
                <a:sym typeface="Calibri"/>
              </a:rPr>
              <a:t>Lo scopo di questa sessione è quello di presentare le lamentele e le procedure di segnalazione come una maniera di impedire e rispondere alla violenza, coercizione ed abuso nei servizi di salute mentale ed altri servizi. E’ importante  assicurarsi che le persone abbiano modo di esprimersi contro la violenza, la coercizione e l’abuso. La responsabilizzazione è parte essenziale di un approccio legato ai diritti umani nei servizi di salute mentale e servizi sociali</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La presentazione che segue introduce informazioni chiave sulle lamentele e sulle procedure di segnalazione. Alla presentazione  seguono suggerimenti per una discussione su come i partecipanti possano implementare queste procedure nei propri servizi.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031" name="Google Shape;1031;p11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1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6" name="Google Shape;1036;p11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i="1">
                <a:latin typeface="Calibri"/>
                <a:ea typeface="Calibri"/>
                <a:cs typeface="Calibri"/>
                <a:sym typeface="Calibri"/>
              </a:rPr>
              <a:t>Presentazione: procedure per segnalare lamentele, coercizione, violenza e abuso (20 min.)</a:t>
            </a:r>
            <a:endParaRPr>
              <a:latin typeface="Calibri"/>
              <a:ea typeface="Calibri"/>
              <a:cs typeface="Calibri"/>
              <a:sym typeface="Calibri"/>
            </a:endParaRPr>
          </a:p>
          <a:p>
            <a:pPr marL="171450" lvl="0"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Stabilire una procedura per segnalare lamentele, coercizione, violenza e abusi è fondamentale per impedire e fermare gli abusi. </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Le lamentele e le procedure di segnalazione devono rispettare i diritti della CRPD ed assicurare che pratiche quali il ricovero e trattamento involontario, l’isolamento e la contenzione siano proibite. </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Molte lamentele e meccanismi di segnalazione non proteggono totalmente i diritti della CRPD in alcuni paesi. </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E’ importante richiedere che questi organismi e meccanismi adottino completamente i principi della CRPD per garantire un’effettiva protezione dei diritti delle persone. </a:t>
            </a: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a:latin typeface="Calibri"/>
              <a:ea typeface="Calibri"/>
              <a:cs typeface="Calibri"/>
              <a:sym typeface="Calibri"/>
            </a:endParaRPr>
          </a:p>
        </p:txBody>
      </p:sp>
      <p:sp>
        <p:nvSpPr>
          <p:cNvPr id="1037" name="Google Shape;1037;p11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1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3" name="Google Shape;1043;p11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Ogni procedura deve essere indipendente sia dai servizi di salute mentale e dai servizi sociali sia dal governo.</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Le persone potrebbero essere riluttanti a fare una segnalazione o a riferire un abuso,  indipendentemente dal fatto che sia un avvenimento minore o molto serio,  a causa delle potenziali ripercussioni negative sul proprio trattamento e cura e preoccupazioni di ricatto. </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Organismi indipendenti possono includere uffici dei Garanti </a:t>
            </a:r>
            <a:r>
              <a:rPr lang="en-GB" i="1">
                <a:latin typeface="Calibri"/>
                <a:ea typeface="Calibri"/>
                <a:cs typeface="Calibri"/>
                <a:sym typeface="Calibri"/>
              </a:rPr>
              <a:t>(39)</a:t>
            </a:r>
            <a:r>
              <a:rPr lang="en-GB">
                <a:latin typeface="Calibri"/>
                <a:ea typeface="Calibri"/>
                <a:cs typeface="Calibri"/>
                <a:sym typeface="Calibri"/>
              </a:rPr>
              <a:t>, istituzioni/commissioni che si occupano di diritti umani ed altri organismi appropriati.</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Un organismo indipendente o una persona può essere efficiente anche quando  fa parte del servizio di salute mentale</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 E’ fondamentale che l’organismo/persona rimanga veramente indipendente nel trattare le lamentele e non subisca pressioni dallo staff né venga influenzata dal contesto.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endParaRPr>
              <a:latin typeface="Calibri"/>
              <a:ea typeface="Calibri"/>
              <a:cs typeface="Calibri"/>
              <a:sym typeface="Calibri"/>
            </a:endParaRPr>
          </a:p>
        </p:txBody>
      </p:sp>
      <p:sp>
        <p:nvSpPr>
          <p:cNvPr id="1044" name="Google Shape;1044;p11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1" name="Google Shape;1051;p11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latin typeface="Calibri"/>
                <a:ea typeface="Calibri"/>
                <a:cs typeface="Calibri"/>
                <a:sym typeface="Calibri"/>
              </a:rPr>
              <a:t>Oltre all’indipendenza altri elementi importanti sono : </a:t>
            </a:r>
            <a:endParaRPr>
              <a:latin typeface="Calibri"/>
              <a:ea typeface="Calibri"/>
              <a:cs typeface="Calibri"/>
              <a:sym typeface="Calibri"/>
            </a:endParaRPr>
          </a:p>
          <a:p>
            <a:pPr marL="628650" lvl="1"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Che il meccanismo di segnalazione sia accessibile.</a:t>
            </a:r>
            <a:endParaRPr>
              <a:latin typeface="Calibri"/>
              <a:ea typeface="Calibri"/>
              <a:cs typeface="Calibri"/>
              <a:sym typeface="Calibri"/>
            </a:endParaRPr>
          </a:p>
          <a:p>
            <a:pPr marL="628650" lvl="1"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Che venga fornita assistenza di persone fidate (es. familiari, peer supporters, organizzazioni di sostegno indipendenti) per sostenere qualcuno, in linea con i suoi desideri e preferenze, nel redigere una segnalazione  di violenza o di una pratica abusiva. </a:t>
            </a:r>
            <a:endParaRPr>
              <a:latin typeface="Calibri"/>
              <a:ea typeface="Calibri"/>
              <a:cs typeface="Calibri"/>
              <a:sym typeface="Calibri"/>
            </a:endParaRPr>
          </a:p>
          <a:p>
            <a:pPr marL="628650" lvl="1"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Che ci sia una reale ed efficace indagine sulla segnalazione.</a:t>
            </a:r>
            <a:endParaRPr>
              <a:latin typeface="Calibri"/>
              <a:ea typeface="Calibri"/>
              <a:cs typeface="Calibri"/>
              <a:sym typeface="Calibri"/>
            </a:endParaRPr>
          </a:p>
          <a:p>
            <a:pPr marL="628650" lvl="1"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Che la segnalazione abbia un andamento tempestivo e che ci sia una risposta alla segnalazione.</a:t>
            </a:r>
            <a:endParaRPr>
              <a:latin typeface="Calibri"/>
              <a:ea typeface="Calibri"/>
              <a:cs typeface="Calibri"/>
              <a:sym typeface="Calibri"/>
            </a:endParaRPr>
          </a:p>
          <a:p>
            <a:pPr marL="171450" lvl="0"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L’opzione di raccogliere le segnalazioni direttamente con il servizio dovrebbe essere disponibile, in quanto permette il miglioramento dello stesso. </a:t>
            </a:r>
            <a:endParaRPr>
              <a:latin typeface="Calibri"/>
              <a:ea typeface="Calibri"/>
              <a:cs typeface="Calibri"/>
              <a:sym typeface="Calibri"/>
            </a:endParaRPr>
          </a:p>
        </p:txBody>
      </p:sp>
      <p:sp>
        <p:nvSpPr>
          <p:cNvPr id="1052" name="Google Shape;1052;p11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15:notes"/>
          <p:cNvSpPr>
            <a:spLocks noGrp="1" noRot="1" noChangeAspect="1"/>
          </p:cNvSpPr>
          <p:nvPr>
            <p:ph type="sldImg" idx="2"/>
          </p:nvPr>
        </p:nvSpPr>
        <p:spPr>
          <a:xfrm>
            <a:off x="420688" y="7842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9" name="Google Shape;1059;p115:notes"/>
          <p:cNvSpPr txBox="1">
            <a:spLocks noGrp="1"/>
          </p:cNvSpPr>
          <p:nvPr>
            <p:ph type="body" idx="1"/>
          </p:nvPr>
        </p:nvSpPr>
        <p:spPr>
          <a:xfrm>
            <a:off x="679450" y="4135438"/>
            <a:ext cx="5438775" cy="54514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Casi di grave preoccupazione giuridica</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solidFill>
                  <a:srgbClr val="4F81BD"/>
                </a:solidFill>
                <a:latin typeface="Calibri"/>
                <a:ea typeface="Calibri"/>
                <a:cs typeface="Calibri"/>
                <a:sym typeface="Calibri"/>
              </a:rPr>
              <a:t>Queste diapositive sono pensate per ricordare ai partecipanti che, in casi seri di violenza, coercizione ed abuso, le lamentele devono essere gestite esternamente dal sistema giudiziario penale. </a:t>
            </a:r>
            <a:endParaRPr>
              <a:latin typeface="Calibri"/>
              <a:ea typeface="Calibri"/>
              <a:cs typeface="Calibri"/>
              <a:sym typeface="Calibri"/>
            </a:endParaRPr>
          </a:p>
          <a:p>
            <a:pPr marL="171450" lvl="0" indent="-17145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Alcune segnalazioni di violenza, coercizione ed abuso sono penali (es. abuso fisico, stupro, tortura e altri maltrattamenti)  e richiedono indagini e procedure legali. </a:t>
            </a:r>
            <a:endParaRPr>
              <a:latin typeface="Calibri"/>
              <a:ea typeface="Calibri"/>
              <a:cs typeface="Calibri"/>
              <a:sym typeface="Calibri"/>
            </a:endParaRPr>
          </a:p>
          <a:p>
            <a:pPr marL="171450" lvl="0" indent="-17145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Queste situazioni vanno riferite direttamente alla polizia, oltre ad essere riferite ad un organismo indipendente che si occupa di segnalazioni di violenza, coercizione ed abuso.</a:t>
            </a:r>
            <a:endParaRPr>
              <a:latin typeface="Calibri"/>
              <a:ea typeface="Calibri"/>
              <a:cs typeface="Calibri"/>
              <a:sym typeface="Calibri"/>
            </a:endParaRPr>
          </a:p>
          <a:p>
            <a:pPr marL="171450" lvl="0" indent="-17145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La legislazione penale e civile del paese deve essere applicata ad ogni incidente che accade nei servizi di salute mentale o servizi sociali per proteggere da violenza e abuso le persone che utilizzano i servizi. La responsabilizzazione è estremamente importante. Ogni persona ha il diritto di essere libera da violenza ed abuso e tutti i cittadini devono essere protetti nello stesso modo.</a:t>
            </a:r>
            <a:endParaRPr>
              <a:latin typeface="Calibri"/>
              <a:ea typeface="Calibri"/>
              <a:cs typeface="Calibri"/>
              <a:sym typeface="Calibri"/>
            </a:endParaRPr>
          </a:p>
          <a:p>
            <a:pPr marL="171450" lvl="0" indent="-17145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La polizia e le autorità giudiziarie devono essere formate per gestire le segnalazioni di persone con disabilità psicosociale, intellettiva o cognitiva (es. è importante aumentare l’attenzione sui diritti di questi gruppi, sulle barriere imposte dalle misure quali i processi decisionali sostitutivi, l’ospedalizzazione involontaria,  sui contesti sociali ed altri fattori).</a:t>
            </a:r>
            <a:endParaRPr>
              <a:latin typeface="Calibri"/>
              <a:ea typeface="Calibri"/>
              <a:cs typeface="Calibri"/>
              <a:sym typeface="Calibri"/>
            </a:endParaRPr>
          </a:p>
          <a:p>
            <a:pPr marL="171450" lvl="0" indent="-95250" algn="just" rtl="0">
              <a:lnSpc>
                <a:spcPct val="100000"/>
              </a:lnSpc>
              <a:spcBef>
                <a:spcPts val="60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sz="1000">
              <a:latin typeface="Calibri"/>
              <a:ea typeface="Calibri"/>
              <a:cs typeface="Calibri"/>
              <a:sym typeface="Calibri"/>
            </a:endParaRPr>
          </a:p>
        </p:txBody>
      </p:sp>
      <p:sp>
        <p:nvSpPr>
          <p:cNvPr id="1060" name="Google Shape;1060;p11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7" name="Google Shape;1067;p11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i="1">
                <a:latin typeface="Calibri"/>
                <a:ea typeface="Calibri"/>
                <a:cs typeface="Calibri"/>
                <a:sym typeface="Calibri"/>
              </a:rPr>
              <a:t>Presentazione: strategie aggiuntive per la gestione di segnalazioni, coercizione, violenza e abuso  (40) (5 min.)</a:t>
            </a:r>
            <a:endParaRPr>
              <a:latin typeface="Calibri"/>
              <a:ea typeface="Calibri"/>
              <a:cs typeface="Calibri"/>
              <a:sym typeface="Calibri"/>
            </a:endParaRPr>
          </a:p>
          <a:p>
            <a:pPr marL="171450" lvl="0" indent="-17145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Oltre ad avere un organismo che riceve ed indaga sulle lamentele e sulle segnalazioni di violenza, coercizione ed abuso anche essere utile invitare un organismo indipendente o un servizio a  condurre dei controlli periodici e regolari in cui i membri dell’organismo o del servizio parlino con le persone che utilizzano il servizio, con i familiari e con lo staff.</a:t>
            </a:r>
            <a:endParaRPr>
              <a:latin typeface="Calibri"/>
              <a:ea typeface="Calibri"/>
              <a:cs typeface="Calibri"/>
              <a:sym typeface="Calibri"/>
            </a:endParaRPr>
          </a:p>
          <a:p>
            <a:pPr marL="171450" lvl="0" indent="-17145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 servizi di salute mentale ed i servizi sociali possono essere creativi nell’introdurre altri meccanismi per permettere alle persone di fare segnalazioni in una maniera in cui possano sentirsi sicuri, ad esempio mettendo una «scatola dei suggerimenti» in un luogo accessibile ma abbastanza riservato in maniera da permettere alle persone di effettuare le proprie segnalazioni in maniera anonima.</a:t>
            </a:r>
            <a:endParaRPr>
              <a:latin typeface="Calibri"/>
              <a:ea typeface="Calibri"/>
              <a:cs typeface="Calibri"/>
              <a:sym typeface="Calibri"/>
            </a:endParaRPr>
          </a:p>
        </p:txBody>
      </p:sp>
      <p:sp>
        <p:nvSpPr>
          <p:cNvPr id="1068" name="Google Shape;1068;p11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4" name="Google Shape;1074;p117:notes"/>
          <p:cNvSpPr txBox="1">
            <a:spLocks noGrp="1"/>
          </p:cNvSpPr>
          <p:nvPr>
            <p:ph type="body" idx="1"/>
          </p:nvPr>
        </p:nvSpPr>
        <p:spPr>
          <a:xfrm>
            <a:off x="349250" y="4778375"/>
            <a:ext cx="5768975" cy="487362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en-GB" b="1" u="sng">
                <a:latin typeface="Calibri"/>
                <a:ea typeface="Calibri"/>
                <a:cs typeface="Calibri"/>
                <a:sym typeface="Calibri"/>
              </a:rPr>
              <a:t>Cultura del servizio</a:t>
            </a:r>
            <a:endParaRPr b="1">
              <a:latin typeface="Calibri"/>
              <a:ea typeface="Calibri"/>
              <a:cs typeface="Calibri"/>
              <a:sym typeface="Calibri"/>
            </a:endParaRPr>
          </a:p>
          <a:p>
            <a:pPr marL="171450" lvl="0"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Un meccanismo di segnalazione delle lamentele e della violenza, coercizione ed abuso deve essere sostenuto  nei servizi di salute mentale e nei servizi sociali da una cultura di miglioramento del servizio.</a:t>
            </a:r>
            <a:endParaRPr sz="1300">
              <a:latin typeface="Calibri"/>
              <a:ea typeface="Calibri"/>
              <a:cs typeface="Calibri"/>
              <a:sym typeface="Calibri"/>
            </a:endParaRPr>
          </a:p>
          <a:p>
            <a:pPr marL="171450" lvl="0"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Ciò significa:</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Assicurarsi che le persone siano a conoscenza dei propri diritti e di dove e come possono segnalare.</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Analizzare in maniera proattiva ed imparare dai commenti delle persone. Ogni processo di revisione deve sempre includere le opinioni della/e persona/e che ha/hanno subito violenza, coercizione ed abuso. </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Incoraggiare le persone a condividere i commenti, facendo in modo che le loro opinioni siano prese in considerazione.</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Fornire sostegno aggiuntivo alle persone – se esse lo desiderano - che hanno lamentele o sono in disaccordo con il servizio.</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Creare procedure di segnalazione che siano eque e trasparenti.</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Creare una cultura del servizio che presti attenzione alla sicurezza ed al benessere delle persone nel servizio.</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Infondere tra gli operatori un atteggiamento che consideri le lamentele come opportunità di crescita e miglioramento dei servizi.</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Assicurarsi che le persone possano accedere a servizi indipendenti di patrocinio.</a:t>
            </a:r>
            <a:endParaRPr sz="1300">
              <a:latin typeface="Calibri"/>
              <a:ea typeface="Calibri"/>
              <a:cs typeface="Calibri"/>
              <a:sym typeface="Calibri"/>
            </a:endParaRPr>
          </a:p>
          <a:p>
            <a:pPr marL="628650" lvl="1" indent="-177800" algn="just"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Assicurare un’istruzione appropriata e adeguata (es. formazione sulla prevenzione della violenza, sul riconoscimento dei segnali di abuso, sull’ascolto attivo ecc.).  </a:t>
            </a:r>
            <a:endParaRPr sz="1300">
              <a:latin typeface="Calibri"/>
              <a:ea typeface="Calibri"/>
              <a:cs typeface="Calibri"/>
              <a:sym typeface="Calibri"/>
            </a:endParaRPr>
          </a:p>
          <a:p>
            <a:pPr marL="0" lvl="0" indent="0" algn="l" rtl="0">
              <a:lnSpc>
                <a:spcPct val="100000"/>
              </a:lnSpc>
              <a:spcBef>
                <a:spcPts val="600"/>
              </a:spcBef>
              <a:spcAft>
                <a:spcPts val="0"/>
              </a:spcAft>
              <a:buSzPts val="1400"/>
              <a:buNone/>
            </a:pPr>
            <a:endParaRPr sz="1300">
              <a:latin typeface="Calibri"/>
              <a:ea typeface="Calibri"/>
              <a:cs typeface="Calibri"/>
              <a:sym typeface="Calibri"/>
            </a:endParaRPr>
          </a:p>
        </p:txBody>
      </p:sp>
      <p:sp>
        <p:nvSpPr>
          <p:cNvPr id="1075" name="Google Shape;1075;p11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2" name="Google Shape;1082;p11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Chiedete ai partecipanti</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In che maniera i servizi di salute mentale ed i servizi sociali possono facilitare l’accesso a meccanismi di segnalazione esterni?</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latin typeface="Calibri"/>
                <a:ea typeface="Calibri"/>
                <a:cs typeface="Calibri"/>
                <a:sym typeface="Calibri"/>
              </a:rPr>
              <a:t> </a:t>
            </a:r>
            <a:r>
              <a:rPr lang="en-GB">
                <a:solidFill>
                  <a:srgbClr val="4F81BD"/>
                </a:solidFill>
                <a:latin typeface="Calibri"/>
                <a:ea typeface="Calibri"/>
                <a:cs typeface="Calibri"/>
                <a:sym typeface="Calibri"/>
              </a:rPr>
              <a:t>Alcune possibili risposte:	</a:t>
            </a:r>
            <a:endParaRPr>
              <a:latin typeface="Calibri"/>
              <a:ea typeface="Calibri"/>
              <a:cs typeface="Calibri"/>
              <a:sym typeface="Calibri"/>
            </a:endParaRPr>
          </a:p>
          <a:p>
            <a:pPr marL="228600" lvl="0" indent="-228600" algn="l" rtl="0">
              <a:lnSpc>
                <a:spcPct val="115000"/>
              </a:lnSpc>
              <a:spcBef>
                <a:spcPts val="6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Affiggere, vicino ad un telefono o ad un computer accessibile alle persone, numeri di telefono, indirizzi e siti internet di agenzie pubbliche o di ONG che si occupano di violenza, coercizione ed abuso. </a:t>
            </a:r>
            <a:endParaRPr>
              <a:latin typeface="Calibri"/>
              <a:ea typeface="Calibri"/>
              <a:cs typeface="Calibri"/>
              <a:sym typeface="Calibri"/>
            </a:endParaRPr>
          </a:p>
          <a:p>
            <a:pPr marL="228600" lvl="0" indent="-2286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Inserire numeri di telefono, siti internet o indirizzi di contatto in un opuscolo da fornire a tutte le persone nel servizio ed anche alle persone di sostegno. </a:t>
            </a:r>
            <a:endParaRPr>
              <a:latin typeface="Calibri"/>
              <a:ea typeface="Calibri"/>
              <a:cs typeface="Calibri"/>
              <a:sym typeface="Calibri"/>
            </a:endParaRPr>
          </a:p>
          <a:p>
            <a:pPr marL="228600" lvl="0" indent="-2286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Assicurarsi che le persone abbiano accesso a telefoni che siano adeguatamente privati (es. non vicino alla postazione degli infermieri o nel mezzo del corridoio).</a:t>
            </a:r>
            <a:endParaRPr>
              <a:latin typeface="Calibri"/>
              <a:ea typeface="Calibri"/>
              <a:cs typeface="Calibri"/>
              <a:sym typeface="Calibri"/>
            </a:endParaRPr>
          </a:p>
          <a:p>
            <a:pPr marL="228600" lvl="0" indent="-2286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Stabilire una collaborazione con agenzie locali o ONG specializzate nella gestione di violenza, coercizione ed abuso  in modo che possano essere presenti regolarmente nel servizio e le persone possano incontrare in maniera anonima i rappresentanti di tali agenzie o ONG.</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400"/>
          </a:p>
        </p:txBody>
      </p:sp>
      <p:sp>
        <p:nvSpPr>
          <p:cNvPr id="1083" name="Google Shape;1083;p11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9" name="Google Shape;1089;p11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25 minuti.</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Lo scopo di questa sezione è che i partecipanti applichino i concetti e le strategie discusse in questo modulo formativo per impedire la violenza, coercizione ed abuso nel proprio servizio.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090" name="Google Shape;1090;p11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1" name="Google Shape;291;p1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Presentazione: che cosa sono la coercizione, la violenza e l’abuso? (15 min.)</a:t>
            </a:r>
            <a:endParaRPr>
              <a:latin typeface="Calibri"/>
              <a:ea typeface="Calibri"/>
              <a:cs typeface="Calibri"/>
              <a:sym typeface="Calibri"/>
            </a:endParaRPr>
          </a:p>
          <a:p>
            <a:pPr marL="171450" lvl="0" indent="-171450" algn="just" rtl="0">
              <a:lnSpc>
                <a:spcPct val="115000"/>
              </a:lnSpc>
              <a:spcBef>
                <a:spcPts val="100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La violenza è l’uso intenzionale di forza fisica o di potere – minacciato o reale – che provoca o ha una grande probabilità di provocare lesioni, morte, danno psicologico o privazione</a:t>
            </a:r>
            <a:endParaRPr>
              <a:latin typeface="Calibri"/>
              <a:ea typeface="Calibri"/>
              <a:cs typeface="Calibri"/>
              <a:sym typeface="Calibri"/>
            </a:endParaRPr>
          </a:p>
          <a:p>
            <a:pPr marL="171450" lvl="0" indent="-171450" algn="just"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La coercizione può essere intesa come ogni azione o pratica intrapresa che è incompatibile con i desideri della persona in questione ( es. intrapresa senza il consenso informato della persona ) e che è stata intrapresa per far in modo che la persona si comporti o non si comporti in una determinata maniera.</a:t>
            </a:r>
            <a:endParaRPr>
              <a:latin typeface="Calibri"/>
              <a:ea typeface="Calibri"/>
              <a:cs typeface="Calibri"/>
              <a:sym typeface="Calibri"/>
            </a:endParaRPr>
          </a:p>
          <a:p>
            <a:pPr marL="628650" lvl="1" indent="-171450" algn="just"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In alcuni casi la coercizione può essere autorizzata dalla legislazione nazionale (es. la legge che permette il ricovero e trattamento involontario delle persone nei servizi di salute mentale)</a:t>
            </a:r>
            <a:endParaRPr>
              <a:latin typeface="Calibri"/>
              <a:ea typeface="Calibri"/>
              <a:cs typeface="Calibri"/>
              <a:sym typeface="Calibri"/>
            </a:endParaRPr>
          </a:p>
          <a:p>
            <a:pPr marL="171450" lvl="0" indent="-171450" algn="just"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C’è un’importante sovrapposizione tra i concetti di violenza e coercizione. </a:t>
            </a:r>
            <a:endParaRPr>
              <a:latin typeface="Calibri"/>
              <a:ea typeface="Calibri"/>
              <a:cs typeface="Calibri"/>
              <a:sym typeface="Calibri"/>
            </a:endParaRPr>
          </a:p>
          <a:p>
            <a:pPr marL="171450" lvl="0" indent="-171450" algn="just"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Azioni realizzate in maniera coercitiva sono spesso percepite come violente. </a:t>
            </a:r>
            <a:endParaRPr>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In modo similare mettere in atto la coercizione generalmente richiede un grado di violenza</a:t>
            </a: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92" name="Google Shape;292;p1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1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5" name="Google Shape;1095;p12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i="1">
                <a:latin typeface="Calibri"/>
                <a:ea typeface="Calibri"/>
                <a:cs typeface="Calibri"/>
                <a:sym typeface="Calibri"/>
              </a:rPr>
              <a:t>Presentazione: porre fine a pratiche abusive nei servizi è possibile ! Esempio (40 min.)</a:t>
            </a:r>
            <a:endParaRPr b="1">
              <a:latin typeface="Calibri"/>
              <a:ea typeface="Calibri"/>
              <a:cs typeface="Calibri"/>
              <a:sym typeface="Calibri"/>
            </a:endParaRPr>
          </a:p>
          <a:p>
            <a:pPr marL="0" lvl="0" indent="0" algn="l" rtl="0">
              <a:lnSpc>
                <a:spcPct val="115000"/>
              </a:lnSpc>
              <a:spcBef>
                <a:spcPts val="1000"/>
              </a:spcBef>
              <a:spcAft>
                <a:spcPts val="0"/>
              </a:spcAft>
              <a:buSzPts val="1400"/>
              <a:buNone/>
            </a:pPr>
            <a:r>
              <a:rPr lang="en-GB">
                <a:latin typeface="Calibri"/>
                <a:ea typeface="Calibri"/>
                <a:cs typeface="Calibri"/>
                <a:sym typeface="Calibri"/>
              </a:rPr>
              <a:t>L’esempio della Pennsylvania </a:t>
            </a:r>
            <a:r>
              <a:rPr lang="en-GB" i="1">
                <a:latin typeface="Calibri"/>
                <a:ea typeface="Calibri"/>
                <a:cs typeface="Calibri"/>
                <a:sym typeface="Calibri"/>
              </a:rPr>
              <a:t>(38</a:t>
            </a:r>
            <a:r>
              <a:rPr lang="en-GB" b="1" i="1">
                <a:latin typeface="Calibri"/>
                <a:ea typeface="Calibri"/>
                <a:cs typeface="Calibri"/>
                <a:sym typeface="Calibri"/>
              </a:rPr>
              <a:t>)</a:t>
            </a:r>
            <a:r>
              <a:rPr lang="en-GB" b="1">
                <a:latin typeface="Calibri"/>
                <a:ea typeface="Calibri"/>
                <a:cs typeface="Calibri"/>
                <a:sym typeface="Calibri"/>
              </a:rPr>
              <a:t> </a:t>
            </a:r>
            <a:endParaRPr>
              <a:latin typeface="Calibri"/>
              <a:ea typeface="Calibri"/>
              <a:cs typeface="Calibri"/>
              <a:sym typeface="Calibri"/>
            </a:endParaRPr>
          </a:p>
          <a:p>
            <a:pPr marL="171450" lvl="0" indent="-17145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Nel 1990 il Dipartimento della Pennsylvania (USA) per il Welfare Pubblico ha istituito un programma attivo per ridurre, e alla fine, eliminare l’isolamento e la contenzione negli ospedali psichiatrici e psichiatrico-giudiziari.</a:t>
            </a:r>
            <a:endParaRPr>
              <a:latin typeface="Calibri"/>
              <a:ea typeface="Calibri"/>
              <a:cs typeface="Calibri"/>
              <a:sym typeface="Calibri"/>
            </a:endParaRPr>
          </a:p>
          <a:p>
            <a:pPr marL="171450" lvl="0" indent="-17145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Tutti gli ospedali sono da parecchi anni liberi dall’isolamento e stanno per arrivare al livello zero nell’uso della contenzione. </a:t>
            </a:r>
            <a:endParaRPr>
              <a:latin typeface="Calibri"/>
              <a:ea typeface="Calibri"/>
              <a:cs typeface="Calibri"/>
              <a:sym typeface="Calibri"/>
            </a:endParaRPr>
          </a:p>
          <a:p>
            <a:pPr marL="171450" lvl="0" indent="-17145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Il programma è stato realizzato attraverso una combinazione di formazione, monitoraggio, revisione delle politiche, cambio culturale, trasparenza dei dati, utilizzo di gruppi (teams) di intervento e con l’adozione di un processo legato alla recovery. </a:t>
            </a:r>
            <a:endParaRPr>
              <a:latin typeface="Calibri"/>
              <a:ea typeface="Calibri"/>
              <a:cs typeface="Calibri"/>
              <a:sym typeface="Calibri"/>
            </a:endParaRPr>
          </a:p>
        </p:txBody>
      </p:sp>
      <p:sp>
        <p:nvSpPr>
          <p:cNvPr id="1096" name="Google Shape;1096;p12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3" name="Google Shape;1103;p12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Una ricerca che ha valutato l’impatto del programma dal 2001 al 2010 </a:t>
            </a:r>
            <a:r>
              <a:rPr lang="en-GB" i="1">
                <a:latin typeface="Calibri"/>
                <a:ea typeface="Calibri"/>
                <a:cs typeface="Calibri"/>
                <a:sym typeface="Calibri"/>
              </a:rPr>
              <a:t>(41, 42)</a:t>
            </a:r>
            <a:r>
              <a:rPr lang="en-GB">
                <a:latin typeface="Calibri"/>
                <a:ea typeface="Calibri"/>
                <a:cs typeface="Calibri"/>
                <a:sym typeface="Calibri"/>
              </a:rPr>
              <a:t>  ha mostrato una notevole riduzione nell’uso di isolamento e contenzione in questo periodo in tutto lo stato</a:t>
            </a:r>
            <a:endParaRPr>
              <a:latin typeface="Calibri"/>
              <a:ea typeface="Calibri"/>
              <a:cs typeface="Calibri"/>
              <a:sym typeface="Calibri"/>
            </a:endParaRPr>
          </a:p>
          <a:p>
            <a:pPr marL="171450" lvl="0"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Durante il periodo preso in considerazione dallo studio, l’utilizzo di farmaci non previsti come indicatore dell’uso di contenzione chimica è anche diminuito. </a:t>
            </a:r>
            <a:endParaRPr>
              <a:latin typeface="Calibri"/>
              <a:ea typeface="Calibri"/>
              <a:cs typeface="Calibri"/>
              <a:sym typeface="Calibri"/>
            </a:endParaRPr>
          </a:p>
          <a:p>
            <a:pPr marL="171450" lvl="0" indent="-17145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Inoltre, contrariamente ai timori, non c’è stato un aumento di aggressioni allo staff. In alcuni casi il numero di aggressioni allo staff è addirittura diminuito. </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Dopo questa presentazione iniziale, mostrate la diapositiva che riassume gli argomenti presentati fino ad ora per fornire un punto di riferimento per la  successiva sessione di scambio di opinioni. Incoraggiate i partecipanti a pensare a strategie, politiche e procedure che potrebbero essere usate per fermare la violenza, la coercizione e l’abuso nei propri servizi. </a:t>
            </a:r>
            <a:endParaRPr>
              <a:latin typeface="Calibri"/>
              <a:ea typeface="Calibri"/>
              <a:cs typeface="Calibri"/>
              <a:sym typeface="Calibri"/>
            </a:endParaRPr>
          </a:p>
          <a:p>
            <a:pPr marL="171450" lvl="0" indent="-95250" algn="just" rtl="0">
              <a:lnSpc>
                <a:spcPct val="115000"/>
              </a:lnSpc>
              <a:spcBef>
                <a:spcPts val="100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1104" name="Google Shape;1104;p12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1" name="Google Shape;1111;p12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Presentazione: ricapitolazione delle strategie per comprendere e fermare la  violenza, la coercizione e l’abuso (5 min.)</a:t>
            </a:r>
            <a:endParaRPr>
              <a:latin typeface="Calibri"/>
              <a:ea typeface="Calibri"/>
              <a:cs typeface="Calibri"/>
              <a:sym typeface="Calibri"/>
            </a:endParaRPr>
          </a:p>
          <a:p>
            <a:pPr marL="342900" lvl="0" indent="-342900" algn="l"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Affrontare le dinamiche di potere</a:t>
            </a:r>
            <a:endParaRPr>
              <a:latin typeface="Calibri"/>
              <a:ea typeface="Calibri"/>
              <a:cs typeface="Calibri"/>
              <a:sym typeface="Calibri"/>
            </a:endParaRPr>
          </a:p>
          <a:p>
            <a:pPr marL="342900" lvl="0"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Strategie per evitare la coercizione, la violenza e l’abuso: </a:t>
            </a:r>
            <a:endParaRPr>
              <a:latin typeface="Calibri"/>
              <a:ea typeface="Calibri"/>
              <a:cs typeface="Calibri"/>
              <a:sym typeface="Calibri"/>
            </a:endParaRPr>
          </a:p>
          <a:p>
            <a:pPr marL="800100" lvl="1"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Tecniche di comunicazione.</a:t>
            </a:r>
            <a:endParaRPr>
              <a:latin typeface="Calibri"/>
              <a:ea typeface="Calibri"/>
              <a:cs typeface="Calibri"/>
              <a:sym typeface="Calibri"/>
            </a:endParaRPr>
          </a:p>
          <a:p>
            <a:pPr marL="800100" lvl="1"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Ambiente favorevole comprese stanze di conforto (comfort rooms).</a:t>
            </a:r>
            <a:endParaRPr>
              <a:latin typeface="Calibri"/>
              <a:ea typeface="Calibri"/>
              <a:cs typeface="Calibri"/>
              <a:sym typeface="Calibri"/>
            </a:endParaRPr>
          </a:p>
          <a:p>
            <a:pPr marL="800100" lvl="1"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Creare una cultura del “sì” e “si può”.</a:t>
            </a:r>
            <a:endParaRPr>
              <a:latin typeface="Calibri"/>
              <a:ea typeface="Calibri"/>
              <a:cs typeface="Calibri"/>
              <a:sym typeface="Calibri"/>
            </a:endParaRPr>
          </a:p>
          <a:p>
            <a:pPr marL="800100" lvl="1"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Piani individualizzati per analizzare aspetti sensibili e segnali di disagio.</a:t>
            </a:r>
            <a:endParaRPr>
              <a:latin typeface="Calibri"/>
              <a:ea typeface="Calibri"/>
              <a:cs typeface="Calibri"/>
              <a:sym typeface="Calibri"/>
            </a:endParaRPr>
          </a:p>
          <a:p>
            <a:pPr marL="800100" lvl="1"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Gruppi (team) di intervento.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112" name="Google Shape;1112;p12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23:notes"/>
          <p:cNvSpPr>
            <a:spLocks noGrp="1" noRot="1" noChangeAspect="1"/>
          </p:cNvSpPr>
          <p:nvPr>
            <p:ph type="sldImg" idx="2"/>
          </p:nvPr>
        </p:nvSpPr>
        <p:spPr>
          <a:xfrm>
            <a:off x="1682750" y="346075"/>
            <a:ext cx="3460750" cy="1947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8" name="Google Shape;1118;p123:notes"/>
          <p:cNvSpPr txBox="1">
            <a:spLocks noGrp="1"/>
          </p:cNvSpPr>
          <p:nvPr>
            <p:ph type="body" idx="1"/>
          </p:nvPr>
        </p:nvSpPr>
        <p:spPr>
          <a:xfrm>
            <a:off x="438150" y="2405063"/>
            <a:ext cx="5921375" cy="71770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i="1">
                <a:latin typeface="Calibri"/>
                <a:ea typeface="Calibri"/>
                <a:cs typeface="Calibri"/>
                <a:sym typeface="Calibri"/>
              </a:rPr>
              <a:t>Esercizio 13.1: Che cosa fare per impedire la violenza, la coercizione e l’abuso? (10 min.)</a:t>
            </a:r>
            <a:endParaRPr>
              <a:latin typeface="Calibri"/>
              <a:ea typeface="Calibri"/>
              <a:cs typeface="Calibri"/>
              <a:sym typeface="Calibri"/>
            </a:endParaRPr>
          </a:p>
          <a:p>
            <a:pPr marL="0" lvl="0" indent="0" algn="l" rtl="0">
              <a:lnSpc>
                <a:spcPct val="100000"/>
              </a:lnSpc>
              <a:spcBef>
                <a:spcPts val="600"/>
              </a:spcBef>
              <a:spcAft>
                <a:spcPts val="0"/>
              </a:spcAft>
              <a:buSzPts val="1400"/>
              <a:buNone/>
            </a:pPr>
            <a:r>
              <a:rPr lang="en-GB">
                <a:solidFill>
                  <a:srgbClr val="4F81BD"/>
                </a:solidFill>
                <a:latin typeface="Calibri"/>
                <a:ea typeface="Calibri"/>
                <a:cs typeface="Calibri"/>
                <a:sym typeface="Calibri"/>
              </a:rPr>
              <a:t>Chiedete al gruppo di pensare al proprio servizio ( che utilizzano o presso il quale lavorano) o ad un servizio che conoscono : </a:t>
            </a:r>
            <a:endParaRPr>
              <a:latin typeface="Calibri"/>
              <a:ea typeface="Calibri"/>
              <a:cs typeface="Calibri"/>
              <a:sym typeface="Calibri"/>
            </a:endParaRPr>
          </a:p>
          <a:p>
            <a:pPr marL="0" lvl="0" indent="0" algn="l" rtl="0">
              <a:lnSpc>
                <a:spcPct val="100000"/>
              </a:lnSpc>
              <a:spcBef>
                <a:spcPts val="600"/>
              </a:spcBef>
              <a:spcAft>
                <a:spcPts val="0"/>
              </a:spcAft>
              <a:buSzPts val="1400"/>
              <a:buNone/>
            </a:pPr>
            <a:r>
              <a:rPr lang="en-GB" b="1">
                <a:latin typeface="Calibri"/>
                <a:ea typeface="Calibri"/>
                <a:cs typeface="Calibri"/>
                <a:sym typeface="Calibri"/>
              </a:rPr>
              <a:t>Che cosa potete fare voi per impedire l’abuso nel vostro servizio?</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solidFill>
                  <a:srgbClr val="4F81BD"/>
                </a:solidFill>
                <a:latin typeface="Calibri"/>
                <a:ea typeface="Calibri"/>
                <a:cs typeface="Calibri"/>
                <a:sym typeface="Calibri"/>
              </a:rPr>
              <a:t>Preparate e discutete con i partecipanti una lista di modi in cui la violenza, la coercizione e l’abuso possono essere  impediti nei loro servizi di salute mentale o servizi correlati. </a:t>
            </a:r>
            <a:endParaRPr>
              <a:latin typeface="Calibri"/>
              <a:ea typeface="Calibri"/>
              <a:cs typeface="Calibri"/>
              <a:sym typeface="Calibri"/>
            </a:endParaRPr>
          </a:p>
          <a:p>
            <a:pPr marL="0" lvl="0" indent="0" algn="l" rtl="0">
              <a:lnSpc>
                <a:spcPct val="100000"/>
              </a:lnSpc>
              <a:spcBef>
                <a:spcPts val="600"/>
              </a:spcBef>
              <a:spcAft>
                <a:spcPts val="0"/>
              </a:spcAft>
              <a:buSzPts val="1400"/>
              <a:buNone/>
            </a:pPr>
            <a:r>
              <a:rPr lang="en-GB">
                <a:solidFill>
                  <a:srgbClr val="4F81BD"/>
                </a:solidFill>
                <a:latin typeface="Calibri"/>
                <a:ea typeface="Calibri"/>
                <a:cs typeface="Calibri"/>
                <a:sym typeface="Calibri"/>
              </a:rPr>
              <a:t>Alcune possibili risposte dei partecipanti potrebbero essere:</a:t>
            </a:r>
            <a:endParaRPr>
              <a:latin typeface="Calibri"/>
              <a:ea typeface="Calibri"/>
              <a:cs typeface="Calibri"/>
              <a:sym typeface="Calibri"/>
            </a:endParaRPr>
          </a:p>
          <a:p>
            <a:pPr marL="228600" lvl="0" indent="-228600" algn="l" rtl="0">
              <a:lnSpc>
                <a:spcPct val="100000"/>
              </a:lnSpc>
              <a:spcBef>
                <a:spcPts val="6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adottare una chiara politica di non utilizzo della coercizione, violenza ed abuso e di sistematico miglioramento del servizio.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riferire episodi di violenza, coercizione ed abuso a cui siamo testimoni.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diventare maggiormente consci di come noi possiamo creare, contribuire o aggravare situazioni di violenza, coercizione ed abuso e potremmo incoraggiare gli altri a fare lo stesso.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lasciar decidere alle persone le opzioni di trattamento che possono funzionare e provare a non imporre loro ciò che non desiderano.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creare un gruppo (team) di intervento.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creare/rafforzare meccanismi con cui le persone possono segnalare pratiche dannose.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dare l’opportunità allo staff di avere maggior formazione, ad esempio formazione su buone tecniche di comunicazione e di comprensione dei legami tra violenza e salute mentale in diverse persone che frequentano il servizio.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iniziare ad implementare piani individualizzati per lo staff e per le persone che utilizzano il servizio per impedire e rispondere a situazioni di tensione.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avere delle discussioni aperte con tutte le persone su cosa si intende per coercizione, abuso e violenza e come si possano affrontare meglio.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fare squadra per abrogare le leggi che permettono la coercizione, la violenza e l’abuso nei servizi di salute mentale e nei servizi sociali. </a:t>
            </a:r>
            <a:endParaRPr>
              <a:latin typeface="Calibri"/>
              <a:ea typeface="Calibri"/>
              <a:cs typeface="Calibri"/>
              <a:sym typeface="Calibri"/>
            </a:endParaRPr>
          </a:p>
          <a:p>
            <a:pPr marL="228600" lvl="0" indent="-228600" algn="l" rtl="0">
              <a:lnSpc>
                <a:spcPct val="100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aiutare a costruire una cultura di fiducia tra tutti i portatori d’interesse. </a:t>
            </a:r>
            <a:endParaRPr>
              <a:latin typeface="Calibri"/>
              <a:ea typeface="Calibri"/>
              <a:cs typeface="Calibri"/>
              <a:sym typeface="Calibri"/>
            </a:endParaRPr>
          </a:p>
          <a:p>
            <a:pPr marL="228600" lvl="0" indent="-228600" algn="l" rtl="0">
              <a:lnSpc>
                <a:spcPct val="115000"/>
              </a:lnSpc>
              <a:spcBef>
                <a:spcPts val="3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Potremmo organizzare riunioni regolari per discutere diverse strategie ed assicurarci che esse vengano implementate. </a:t>
            </a:r>
            <a:endParaRPr>
              <a:latin typeface="Calibri"/>
              <a:ea typeface="Calibri"/>
              <a:cs typeface="Calibri"/>
              <a:sym typeface="Calibri"/>
            </a:endParaRPr>
          </a:p>
        </p:txBody>
      </p:sp>
      <p:sp>
        <p:nvSpPr>
          <p:cNvPr id="1119" name="Google Shape;1119;p12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1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5" name="Google Shape;1125;p12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Presentazione: conclusione della sessione (5 min.)</a:t>
            </a:r>
            <a:endParaRPr>
              <a:latin typeface="Calibri"/>
              <a:ea typeface="Calibri"/>
              <a:cs typeface="Calibri"/>
              <a:sym typeface="Calibri"/>
            </a:endParaRPr>
          </a:p>
          <a:p>
            <a:pPr marL="0" lvl="0" indent="0" algn="l" rtl="0">
              <a:lnSpc>
                <a:spcPct val="115000"/>
              </a:lnSpc>
              <a:spcBef>
                <a:spcPts val="1000"/>
              </a:spcBef>
              <a:spcAft>
                <a:spcPts val="0"/>
              </a:spcAft>
              <a:buSzPts val="1400"/>
              <a:buNone/>
            </a:pPr>
            <a:r>
              <a:rPr lang="en-GB">
                <a:solidFill>
                  <a:srgbClr val="4F81BD"/>
                </a:solidFill>
                <a:latin typeface="Calibri"/>
                <a:ea typeface="Calibri"/>
                <a:cs typeface="Calibri"/>
                <a:sym typeface="Calibri"/>
              </a:rPr>
              <a:t>Chiedete ai partecipanti:</a:t>
            </a:r>
            <a:endParaRPr>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200"/>
              <a:buFont typeface="Calibri"/>
              <a:buChar char="•"/>
            </a:pPr>
            <a:r>
              <a:rPr lang="en-GB" b="1">
                <a:latin typeface="Calibri"/>
                <a:ea typeface="Calibri"/>
                <a:cs typeface="Calibri"/>
                <a:sym typeface="Calibri"/>
              </a:rPr>
              <a:t>Quali sono i 3 concetti fondamentali che avete appreso in questa sessione?</a:t>
            </a:r>
            <a:endParaRPr>
              <a:latin typeface="Calibri"/>
              <a:ea typeface="Calibri"/>
              <a:cs typeface="Calibri"/>
              <a:sym typeface="Calibri"/>
            </a:endParaRPr>
          </a:p>
          <a:p>
            <a:pPr marL="0" lvl="0" indent="0" algn="l" rtl="0">
              <a:lnSpc>
                <a:spcPct val="115000"/>
              </a:lnSpc>
              <a:spcBef>
                <a:spcPts val="1200"/>
              </a:spcBef>
              <a:spcAft>
                <a:spcPts val="0"/>
              </a:spcAft>
              <a:buSzPts val="1400"/>
              <a:buNone/>
            </a:pPr>
            <a:r>
              <a:rPr lang="en-GB">
                <a:solidFill>
                  <a:srgbClr val="4F81BD"/>
                </a:solidFill>
                <a:latin typeface="Calibri"/>
                <a:ea typeface="Calibri"/>
                <a:cs typeface="Calibri"/>
                <a:sym typeface="Calibri"/>
              </a:rPr>
              <a:t>Dopo la discussione, mostrate la diapositiva sui concetti da ricordare.</a:t>
            </a:r>
            <a:endParaRPr>
              <a:latin typeface="Calibri"/>
              <a:ea typeface="Calibri"/>
              <a:cs typeface="Calibri"/>
              <a:sym typeface="Calibri"/>
            </a:endParaRPr>
          </a:p>
          <a:p>
            <a:pPr marL="0" lvl="0" indent="0" algn="l" rtl="0">
              <a:lnSpc>
                <a:spcPct val="100000"/>
              </a:lnSpc>
              <a:spcBef>
                <a:spcPts val="1200"/>
              </a:spcBef>
              <a:spcAft>
                <a:spcPts val="0"/>
              </a:spcAft>
              <a:buSzPts val="1400"/>
              <a:buNone/>
            </a:pPr>
            <a:endParaRPr sz="1400"/>
          </a:p>
        </p:txBody>
      </p:sp>
      <p:sp>
        <p:nvSpPr>
          <p:cNvPr id="1126" name="Google Shape;1126;p12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2" name="Google Shape;1132;p125:notes"/>
          <p:cNvSpPr txBox="1">
            <a:spLocks noGrp="1"/>
          </p:cNvSpPr>
          <p:nvPr>
            <p:ph type="body" idx="1"/>
          </p:nvPr>
        </p:nvSpPr>
        <p:spPr>
          <a:xfrm>
            <a:off x="679450" y="4778375"/>
            <a:ext cx="5438775" cy="3995738"/>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Ogni persona merita di essere trattata con rispetto e dignità in ogni momento.</a:t>
            </a:r>
            <a:endParaRPr>
              <a:latin typeface="Calibri"/>
              <a:ea typeface="Calibri"/>
              <a:cs typeface="Calibri"/>
              <a:sym typeface="Calibri"/>
            </a:endParaRPr>
          </a:p>
          <a:p>
            <a:pPr marL="228600" lvl="0" indent="-22860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La coercizione, la violenza e l’abuso sono violazioni alla CRPD e non devono mai aver luogo nei servizi di salute mentale e servizi sociali. Ognuno deve lavorare in maniera creativa per porre fine a queste pratiche.</a:t>
            </a:r>
            <a:endParaRPr>
              <a:latin typeface="Calibri"/>
              <a:ea typeface="Calibri"/>
              <a:cs typeface="Calibri"/>
              <a:sym typeface="Calibri"/>
            </a:endParaRPr>
          </a:p>
          <a:p>
            <a:pPr marL="228600" lvl="0" indent="-22860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Dinamiche di sbilanciamento di potere sono presenti in ogni servizio. Gli operatori di salute mentale ed altri operatori devono esserne a conoscenza e dovrebbero provare a contrastare questo sbilanciamento interagendo con le persone che utilizzano il servizio</a:t>
            </a:r>
            <a:endParaRPr>
              <a:latin typeface="Calibri"/>
              <a:ea typeface="Calibri"/>
              <a:cs typeface="Calibri"/>
              <a:sym typeface="Calibri"/>
            </a:endParaRPr>
          </a:p>
          <a:p>
            <a:pPr marL="228600" lvl="0" indent="-22860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Molte azioni possono essere fatte per prevenire la violenza, la coercizione e l’abuso nei servizi di salute mentale e altri servizi – ad esempio dare alle persone una maniera di riferire in maniera sicura pratiche abusive, facendo in modo che le segnalazioni siano prese in considerazione in maniera effettiva e appropriata. </a:t>
            </a:r>
            <a:endParaRPr>
              <a:latin typeface="Calibri"/>
              <a:ea typeface="Calibri"/>
              <a:cs typeface="Calibri"/>
              <a:sym typeface="Calibri"/>
            </a:endParaRPr>
          </a:p>
          <a:p>
            <a:pPr marL="228600" lvl="0" indent="-22860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Noi tutti possiamo giocare un ruolo nel prevenire la violenza, la coercizione  e l’abuso nei servizi di salute mentale e servizi sociali. Fare ciò aiuta a creare un ambiente in cui i diritti, il benessere e la recovery delle persone siano incentivate così come sia garantito un ambiente lavorativo più sicuro e migliore per lo staff del servizio. Ognuno nel servizio ne trarrà beneficio! </a:t>
            </a: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a:latin typeface="Calibri"/>
              <a:ea typeface="Calibri"/>
              <a:cs typeface="Calibri"/>
              <a:sym typeface="Calibri"/>
            </a:endParaRPr>
          </a:p>
        </p:txBody>
      </p:sp>
      <p:sp>
        <p:nvSpPr>
          <p:cNvPr id="1133" name="Google Shape;1133;p12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2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126</a:t>
            </a:fld>
            <a:endParaRPr/>
          </a:p>
        </p:txBody>
      </p:sp>
      <p:sp>
        <p:nvSpPr>
          <p:cNvPr id="1140" name="Google Shape;1140;p126:notes"/>
          <p:cNvSpPr txBox="1"/>
          <p:nvPr/>
        </p:nvSpPr>
        <p:spPr>
          <a:xfrm>
            <a:off x="307975" y="260350"/>
            <a:ext cx="5811838" cy="1023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Conceptualization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Michelle Funk (Coordinator) and Natalie Drew Bold (Technical Officer) Mental Health Policy and Service Development, Department of Mental Health and Substance Abuse (WHO, Geneva)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Writing and editorial team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Dr Michelle Funk, (WHO, Geneva), Natalie Drew Bold (WHO, Geneva); Marie Baudel, Université de Nantes, France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Key international experts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Contributions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accent2"/>
                </a:solidFill>
                <a:latin typeface="Arial"/>
                <a:ea typeface="Arial"/>
                <a:cs typeface="Arial"/>
                <a:sym typeface="Arial"/>
              </a:rPr>
              <a:t>Technical reviewers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sz="1100" b="0" i="0" u="none" strike="noStrike" cap="none">
              <a:solidFill>
                <a:schemeClr val="dk1"/>
              </a:solidFill>
              <a:latin typeface="Arial"/>
              <a:ea typeface="Arial"/>
              <a:cs typeface="Arial"/>
              <a:sym typeface="Arial"/>
            </a:endParaRPr>
          </a:p>
        </p:txBody>
      </p:sp>
      <p:sp>
        <p:nvSpPr>
          <p:cNvPr id="1141" name="Google Shape;1141;p12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42" name="Google Shape;1142;p1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2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127</a:t>
            </a:fld>
            <a:endParaRPr/>
          </a:p>
        </p:txBody>
      </p:sp>
      <p:sp>
        <p:nvSpPr>
          <p:cNvPr id="1148" name="Google Shape;1148;p127:notes"/>
          <p:cNvSpPr txBox="1"/>
          <p:nvPr/>
        </p:nvSpPr>
        <p:spPr>
          <a:xfrm>
            <a:off x="379413" y="222250"/>
            <a:ext cx="5810250" cy="9483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Louise Christie, Scottish Recovery Network (United Kingdom); Oryx Cohen, National Empowerment Center (United States of America); Celline Cole, Freie Universität Berlin (Germany); Janice Cooper, Carter Center (Liberia); Jillian Craigie, Kings College London (United Kingdom); David Crepaz-Keay, Mental Health Foundation (United Kingdom); Rita Cronise, International Association of Peer Supporters (United States of America); Gaia Montauti d’Harcourt, Fondation d’Harcourt (Switzerland); Yeni Rosa Damayanti, Indonesia Mental Health Association (Indonesia); Sera Davidow, Western Mass Recovery Learning Community (United Sates of America); Laura Davidson, Barrister and development consultant (United Kingdom); Lucia de la Sierra, Office of the United Nations High Commissioner for Human Rights (Switzerland); Theresia Degener, Bochum Center for Disability Studies (BODYS), Protestant University of Applied Studies (Germany); Paolo del Vecchio, Substance Abuse and Mental Health Services Administration (United States of America); Manuel Desviat, Atopos, Mental Health, Community and Culture (Spain); Catalina Devandas Aguilar, UN Special Rapporteur on the rights of persons with disabilities (Switzerland); Alex Devine, University of Melbourne (Australia); Christopher Dowrick, University of Liverpool (United Kingdom); Julian Eaton, CBM International and London School of Hygiene and Tropical Medicine (United Kingdom); Rabih El Chammay, Ministry of Health (Lebanon); Mona El-Bilsha, Mansoura University (Egypt); Ragia Elgerzawy, Egyptian Initiative for Personal Rights (Egypt); Radó Iván, Mental Health Interest Forum (Hungary); Natalia Santos Estrada, Colectivo Chuhcan (Mexico); Timothy P. Fadgen, University of Auckland (New Zealand); Michael Elnemais Fawzy, El-Abbassia mental health hospital (Egypt); Alva Finn, Mental Health Europe (Belgium); Susanne Forrest, NHS Education for Scotland (United Kingdom); Rodrigo Fredes, Locos por Nuestros Derechos (Chile); Paul Fung, Mental Health Portfolio, HETI Higher Education (Australia); Lynn Gentile, Office of the United Nations High Commissioner for Human Rights (Switzerland); Kirsty Giles, South London and Maudsley (SLaM) Recovery College (United Kingdom); Salam Gómez, World Network of Users and Survivors of Psychiatry (Colombia); Ugnė Grigaitė, NGO Mental Health Perspectives and Human Rights Monitoring Institute (Lithuania); Margaret Grigg, Department of Health and Human Services, Melbourne (Australia); Oye Gureje, Department of Psychiatry, University of Ibadan (Nigeria); Cerdic Hall, Camden and Islington NHS Foundation Trust, (United Kingdom); Julie Hannah, Human Rights Centre, University of Essex (United Kingdom); Steve Harrington, International Association of Peer Supporters (United States of America); Akiko Hart, Mental Health Europe (Belgium); Renae Hodgson, Western Australia Mental Health Commission (Australia); Nicole Hogan, Hampshire Hospitals NHS Foundation Trust (United Kingdom); Frances Hughes, Cutting Edge Oceania (New Zealand); Gemma Hunting, International Consultant (Germany); Hiroto Ito, National Center of Neurology and Psychiatry (Japan); Maths Jesperson, PO-Skåne (Sweden); Lucy Johnstone, Consultant Clinical Psychologist and Independent Trainer (United Kingdom); Titus Joseph, Centre for Mental Health Law and Policy, Indian Law Society (India); Dovilė Juodkaitė, Lithuanian Disability Forum (Lithuania); Rachel Kachaje, Disabled People's International (Malawi); Jasmine Kalha, Centre for Mental Health Law and Policy, Indian Law Society (India); Elizabeth Kamundia, National Commission on Human Rights (Kenya); Yasmin Kapadia, Sussex Recovery College(United Kingdom); Brendan Kelly, Trinity College Dublin (Ireland); Mary Keogh, CBM International (Ireland); Akwatu Khenti, Ontario Anti-Racism Directorate, Ministry of Community Safety and Correctional Services (Canada); Seongsu Kim, WHO Collaborating Centre, Yongin Mental Hospital (South Korea); Diane Kingston, International HIV/AIDS Alliance (United Kingdom); Rishav Koirala, University of Oslo (Norway); Mika Kontiainen, Department of Foreign Affairs and Trade (Australia); Sadhvi Krishnamoorthy, Centre for Mental Health Law and Policy, Indian Law Society (India); Anna Kudiyarova, Psychoanalytic Institute for Central Asia (Kazakhstan); Linda Lee, Mental Health Worldwide (Canada); Itzhak Levav, Department of Community Mental Health, University of Haifa (Israel); Maureen Lewis, Mental Health Commission (Australia); Laura Loli-Dano, Centre for Addiction and Mental Health (Canada); Eleanor Longden, Greater Manchester Mental Health NHS Foundation Trust (United Kingdom); Crick Lund, University of Cape Town (South Africa); Judy Wanjiru Mbuthia, Uzima Mental Health Services (Kenya); John McCormack, Scottish Recovery Network (United Kingdom); Peter McGovern, Modum Bad (Norway);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49" name="Google Shape;1149;p12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50" name="Google Shape;1150;p1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12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128</a:t>
            </a:fld>
            <a:endParaRPr/>
          </a:p>
        </p:txBody>
      </p:sp>
      <p:sp>
        <p:nvSpPr>
          <p:cNvPr id="1156" name="Google Shape;1156;p128:notes"/>
          <p:cNvSpPr txBox="1"/>
          <p:nvPr/>
        </p:nvSpPr>
        <p:spPr>
          <a:xfrm>
            <a:off x="349250" y="222250"/>
            <a:ext cx="5811838" cy="9483725"/>
          </a:xfrm>
          <a:prstGeom prst="rect">
            <a:avLst/>
          </a:prstGeom>
          <a:noFill/>
          <a:ln>
            <a:noFill/>
          </a:ln>
        </p:spPr>
        <p:txBody>
          <a:bodyPr spcFirstLastPara="1" wrap="square" lIns="95550" tIns="47775" rIns="95550" bIns="477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David McGrath, international consultant (Australia); Emily McLoughlin, international consultant (Ireland); Bernadette McSherry, University of Melbourne (Australia); Roberto Mezzina, WHO Collaborating Centre, Trieste (Italy); Tina Minkowitz, Center for the Human Rights of Users and Survivors of Psychiatry (United Sates of America); Peter Mittler Dementia Alliance International (United Kingdom); Pamela Molina Toledo, Organization of American States (United States of America); Andrew Molodynski, Oxford Health NHS Foundation Trust (United Kingdom); Maria Francesca Moro, Columbia University (United Sates of America); Fiona Morrissey, Disability Law Research Consultant (Ireland); Melita Murko, WHO Regional Office for Europe (Denmark); Chris Nas, Trimbos International (the Netherlands); Sutherland Carrie, Department for International Development (United Kingdom); Michael Njenga, Users and Survivors of Psychiatry in Kenya (Kenya); Aikaterini - Katerina Nomidou, GAMIAN-Europe (Belgium) &amp;  SOFPSI N. SERRON (Greece); Peter Oakes, University of Hull (United Kingdom); David W. Oaks, Aciu Insitute, LLC (United States of America); Martin Orrell, Institute of Mental Health, University of Nottingham (United Kingdom); Abdelaziz Awadelseed Alhassan Osman, Al Amal Hospital, Dubai (United Arab Emirates); Gareth Owen, King's college London (United Kingdom); Soumitra Pathare, Centre for Mental Health Law and Policy, Indian Law Society (India); Sara Pedersini, Fondation d’Harcourt (Switzerland); Elvira Pértega Andía, Saint Louis University (Spain); Dainius Pūras, Special Rapporteur on the right of everyone to the enjoyment of the highest attainable standard of health (Switzerland); Thara Rangaswamy, Schizophrenia Research Foundation (India); Manaan Kar Ray, Cambridgeshire and Peterborough NHS Foundation Trust (United Kingdom); Mayssa Rekhis , faculty of Medicine, Tunis El Manar University (Tunisia); Julie Repper, University of Nottingham (United Kingdom); Genevra Richardson, King's college London (United Kingdom); Annie Robb, Ubuntu centre (South Africa); Jean Luc Roelandt, EPSM Lille Metropole, WHO Collaborating Centre, Lille (France); Eric Rosenthal, Disability Rights International (United Sates of America); Raul Montoya Santamaría, Colectivo Chuhcan A.C. (Mexico); Jolijn Santegoeds, World Network of Users and Survivors of Psychiatry (the Netherlands); Benedetto Saraceno, Lisbon Institute of Global Mental Health (Switzerland); Sashi Sashidharan, University of Glasgow (United Kingdom); Marianne Schulze, international consultant (Austria);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Tom Shakespeare, London School of Hygiene &amp; Tropical Medicine (United Kingdom); Gordon Singer, expert consultant (Canada); Frances Skerritt, Peer Specialist (Canada); Mike Slade, University of Nottingham (United Kingdom); Gregory Smith, International consultant, (United States of America); Natasa Dale, Western Australia Mental Health Commission, (Australia); Michael Ashley Stein, Harvard Law School (United States of America); Anthony Stratford, Mind Australia (Australia); Charlene Sunkel, Global Mental Health Peer Network (South Africa); Kate Swaffer, Dementia International Alliance(Australia); Shelly Thomson, Department of Foreign Affairs and Trade (Australia); Carmen Valle, CBM International (Thailand); Alberto Vásquez Encalada, Office of the UN Special Rapporteur on the rights of persons with disabilities (Switzerland); Javier Vasquez, Vice President, Health Programs, Special Olympics, International (United States of America); Benjamin Veness, Alfred Health (Australia); Peter Ventevogel, Public Health Section, United Nations High Commissioner for Refugees (Switzerland); Carla Aparecida Arena Ventura, University of Sao Paulo (Brazil); Alison Xamon, Western Australia Association for Mental Health, President(Australia).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57" name="Google Shape;1157;p12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58" name="Google Shape;1158;p1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2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129</a:t>
            </a:fld>
            <a:endParaRPr/>
          </a:p>
        </p:txBody>
      </p:sp>
      <p:sp>
        <p:nvSpPr>
          <p:cNvPr id="1164" name="Google Shape;1164;p129:notes"/>
          <p:cNvSpPr/>
          <p:nvPr/>
        </p:nvSpPr>
        <p:spPr>
          <a:xfrm>
            <a:off x="476250" y="269875"/>
            <a:ext cx="5845175" cy="88947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accent2"/>
                </a:solidFill>
                <a:latin typeface="Arial"/>
                <a:ea typeface="Arial"/>
                <a:cs typeface="Arial"/>
                <a:sym typeface="Arial"/>
              </a:rPr>
              <a:t>WHO interns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Mona Alqazzaz, Paul Christiansen, Casey Chu, Julia Faure, Stephanie Fletcher, Jane Henty, Angela Hogg, April Jakubec, Gunnhild Kjaer, Yuri Lee, Adrienne Li, Kaitlyn Lyle, Joy Muhia, Zoe Mulliez, Maria Paula Acuna Gonzalez, Jade Presnell, Sarika Sharma, Katelyn Tenbensel, Peter Varnum, Xin Ya Lim, Izabella Zant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accent2"/>
                </a:solidFill>
                <a:latin typeface="Arial"/>
                <a:ea typeface="Arial"/>
                <a:cs typeface="Arial"/>
                <a:sym typeface="Arial"/>
              </a:rPr>
              <a:t>WHO Headquarters and Regional Offices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Nazneen Anwar (WHO/SEARO), Florence Baingana (WHO/AFRO),  Andrea Bruni (WHO/AMRO), Darryl Barrett (WHO/WPRO), Rebecca Bosco Thomas (WHO HQ), Claudina Cayetano (WHO/AMRO), Daniel Chisholm (WHO/EURO), Neerja Chowdary (HOHQ), Fahmy Hanna (WHO HQ), Eva Lustigova (WHO HQ), Carmen Martinez (WHO/AMRO), Maristela Monteiro (WHO/AMRO), Melita Murko (WHO/EURO), Khalid Saeed (WHO/EMRO), Steven Shongwe (WHO/AFRO),  Yutaro Setoya (WHO/WPRO), Martin Vandendyck (WHO/WPRO),  Mark Van Ommeren (WHO HQ), Edith Van’t Hof (WHO HQ) and Dévora Kestel (WHO  HQ).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WHO administrative and editorial support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Patricia Robertson, Mental Health Policy and Service Development, Department of Mental Health and Substance Abuse (WHO, Geneva); David Bramley, editing (Switzerland); Julia Faure (France), Casey Chu (Canada) and Benjamin Funk (Switzerland), design and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Video contributions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We would like to thank the following individuals and organizations for granting permission to use their videos in these materials: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50 Mums, 50 Kids, 1 Extra Chromosome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Wouldn`t Change a Thing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Breaking the chains by Erminia Colucci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Movie-Ment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Chained and Locked Up in Somaliland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Human Rights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Circles of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Inclusion Melbourne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Decolonizing the Mind: A Trans-cultural Dialogue on Rights, Inclusion and Community (International Network toward Alternatives and Recovery - INTAR, India, 2016)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Bapu Trust for Research on Mind &amp; Discourse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Dementia, Disability &amp; Rights - Kate Swaffer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Dementia Alliance International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Finger Prints and Foot Prints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PROMISE Global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Forget the Stigma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Alzheimer Society of Ireland</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Ghana: Abuse of people with disabilities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Human Rights Watch</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Global Campaign: The Right to Decide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Inclusion International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Human Rights, Ageing and Dementia: Challenging Current Practice by Kate Swaffer</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Your aged and disability advocates (ADA), Australia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I go home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WITF TV, Harrisburg, PA. © 2016 WITF</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Inclusive Health Overview</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Special Olympics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65" name="Google Shape;1165;p12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66" name="Google Shape;1166;p1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8" name="Google Shape;298;p1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solidFill>
                  <a:srgbClr val="000000"/>
                </a:solidFill>
                <a:latin typeface="Calibri"/>
                <a:ea typeface="Calibri"/>
                <a:cs typeface="Calibri"/>
                <a:sym typeface="Calibri"/>
              </a:rPr>
              <a:t>Esempi di violenza e coercizione a danno di persone con disabilità psicosociale, cognitiva ed intellettiva possono includere: </a:t>
            </a:r>
            <a:endParaRPr>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800"/>
              <a:buFont typeface="Calibri"/>
              <a:buChar char="•"/>
            </a:pPr>
            <a:r>
              <a:rPr lang="en-GB">
                <a:latin typeface="Calibri"/>
                <a:ea typeface="Calibri"/>
                <a:cs typeface="Calibri"/>
                <a:sym typeface="Calibri"/>
              </a:rPr>
              <a:t>L’isolamento ossia isolare qualcuno in una stanza o in uno spazio confinato ed impedirgli di lasciarlo. </a:t>
            </a:r>
            <a:endParaRPr>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800"/>
              <a:buFont typeface="Calibri"/>
              <a:buChar char="•"/>
            </a:pPr>
            <a:r>
              <a:rPr lang="en-GB">
                <a:latin typeface="Calibri"/>
                <a:ea typeface="Calibri"/>
                <a:cs typeface="Calibri"/>
                <a:sym typeface="Calibri"/>
              </a:rPr>
              <a:t>La contenzione, inclusa la contenzione fisica manuale, la contenzione meccanica o l’utilizzo di medicinali per il controllo del comportamento di una persona (contenzione chimica) .</a:t>
            </a:r>
            <a:endParaRPr>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800"/>
              <a:buFont typeface="Calibri"/>
              <a:buChar char="•"/>
            </a:pPr>
            <a:r>
              <a:rPr lang="en-GB">
                <a:latin typeface="Calibri"/>
                <a:ea typeface="Calibri"/>
                <a:cs typeface="Calibri"/>
                <a:sym typeface="Calibri"/>
              </a:rPr>
              <a:t>Il ricovero ed il trattamento forzato in un servizio di salute mentale o servizio sociale.</a:t>
            </a:r>
            <a:endParaRPr>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800"/>
              <a:buFont typeface="Calibri"/>
              <a:buChar char="•"/>
            </a:pPr>
            <a:r>
              <a:rPr lang="en-GB">
                <a:latin typeface="Calibri"/>
                <a:ea typeface="Calibri"/>
                <a:cs typeface="Calibri"/>
                <a:sym typeface="Calibri"/>
              </a:rPr>
              <a:t>Il trattamento forzato nel territorio.</a:t>
            </a:r>
            <a:endParaRPr>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800"/>
              <a:buFont typeface="Calibri"/>
              <a:buChar char="•"/>
            </a:pPr>
            <a:r>
              <a:rPr lang="en-GB">
                <a:latin typeface="Calibri"/>
                <a:ea typeface="Calibri"/>
                <a:cs typeface="Calibri"/>
                <a:sym typeface="Calibri"/>
              </a:rPr>
              <a:t>Violenza economica e coercizione (es. controllare le risorse di una persona per obbligare la persona a fare cose che non desidera).</a:t>
            </a:r>
            <a:endParaRPr>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800"/>
              <a:buFont typeface="Calibri"/>
              <a:buChar char="•"/>
            </a:pPr>
            <a:r>
              <a:rPr lang="en-GB">
                <a:latin typeface="Calibri"/>
                <a:ea typeface="Calibri"/>
                <a:cs typeface="Calibri"/>
                <a:sym typeface="Calibri"/>
              </a:rPr>
              <a:t>La sterilizzazione, la contraccezione o l’aborto involontario.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
        <p:nvSpPr>
          <p:cNvPr id="299" name="Google Shape;299;p1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3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130</a:t>
            </a:fld>
            <a:endParaRPr/>
          </a:p>
        </p:txBody>
      </p:sp>
      <p:sp>
        <p:nvSpPr>
          <p:cNvPr id="1172" name="Google Shape;1172;p130:notes"/>
          <p:cNvSpPr txBox="1"/>
          <p:nvPr/>
        </p:nvSpPr>
        <p:spPr>
          <a:xfrm>
            <a:off x="246063" y="187325"/>
            <a:ext cx="5845175" cy="974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Independent Advocacy, James' story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Scottish Independent Advocacy Alliance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Interview - Special Olympic athlete Victoria Smith, ESPN, 4 July 2018</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Special Olympics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Living in the Community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Lebanese Association for Self Advocacy (LASA) and Disability Rights Fund (DRF)</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Living it Forward</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LedBetter Films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Living with Mental Health Problems in Russia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Sky News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Love, loss and laughter - Living with dementia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Fire Films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Mari Yamamoto</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Bapu Trust for Research on Mind &amp; Discourse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Mental health peer support champions, Uganda 2013</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Cerdic Hall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Moving beyond psychiatric labels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Open Paradigm Project/ P.J. Moynihan, Digital Eyes Film Producer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'My dream is to make pizza': the caterers with Down's syndrome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Guardian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My Story: Timothy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End the Cycle (Initiative of CBM Australia)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 Neil Laybourn and Jonny Benjamin discuss mental health</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Rethink Mental Illness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No Force First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Mersey Care NHS Foundation Trust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No more Barriers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BC Self Advocacy Foundation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‘Not Without Us’ from Sam Avery &amp; Mental Health Peer Connection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Mental Health Peer Connection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 Open Dialogue: an alternative Finnish approach to healing psychosis (complete film)</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Daniel Mackler, Filmmaker</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 The Open Paradigm Project – Celia Brown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Open Paradigm Project/ Mindfreedom International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Open Paradigm Project – Dorothy Dundas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Open Paradigm Project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Open Paradigm Project – Oryx Cohen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Open Paradigm Project/ National Empowerment Center</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Open Paradigm Project - Sera Davidow</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Open Paradigm Project/ Western Mass Recovery Learning</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Ovidores de Vozes (Hearing Voices) Canal Futura, Brazil 2017</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L4 Filmes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 Paving the way to recovery - the Personal Ombudsman System</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Mental Health Europe (</a:t>
            </a:r>
            <a:r>
              <a:rPr lang="en-GB" sz="1100" b="0" i="1" u="sng" strike="noStrike" cap="non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www.mhe-sme.org</a:t>
            </a:r>
            <a:r>
              <a:rPr lang="en-GB" sz="1100" b="0" i="1"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Peer Advocacy in Action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1" u="none" strike="noStrike" cap="none">
                <a:solidFill>
                  <a:schemeClr val="dk1"/>
                </a:solidFill>
                <a:latin typeface="Arial"/>
                <a:ea typeface="Arial"/>
                <a:cs typeface="Arial"/>
                <a:sym typeface="Arial"/>
              </a:rPr>
              <a:t>Video produced and directed by David W. Barker, Createus Media Inc. (www.createusmedia.com)</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GB" sz="1050" b="0" i="1" u="none" strike="noStrike" cap="none">
                <a:solidFill>
                  <a:schemeClr val="dk1"/>
                </a:solidFill>
                <a:latin typeface="Arial"/>
                <a:ea typeface="Arial"/>
                <a:cs typeface="Arial"/>
                <a:sym typeface="Arial"/>
              </a:rPr>
              <a:t>© 2014 Createus Media Inc., All Rights Reserved.  Used with permission by the World Health Organization.  Contact info@createusmedia.com for more information.  Special thanks to Rita Cronise for all her help and support.</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1" u="none" strike="noStrike" cap="none">
                <a:solidFill>
                  <a:schemeClr val="dk1"/>
                </a:solidFill>
                <a:latin typeface="Arial"/>
                <a:ea typeface="Arial"/>
                <a:cs typeface="Arial"/>
                <a:sym typeface="Arial"/>
              </a:rPr>
              <a:t> </a:t>
            </a:r>
            <a:r>
              <a:rPr lang="en-GB" sz="1100" b="1" i="0" u="none" strike="noStrike" cap="none">
                <a:solidFill>
                  <a:schemeClr val="dk1"/>
                </a:solidFill>
                <a:latin typeface="Arial"/>
                <a:ea typeface="Arial"/>
                <a:cs typeface="Arial"/>
                <a:sym typeface="Arial"/>
              </a:rPr>
              <a:t>Planning Ahead – Living with Younger Onset Dementia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Original Video produced by Office for the Ageing, SA Health, Adelaide, Australia. Creative copyright: Kate Swaffer &amp; Dementia Alliance International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73" name="Google Shape;1173;p13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74" name="Google Shape;1174;p1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13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131</a:t>
            </a:fld>
            <a:endParaRPr/>
          </a:p>
        </p:txBody>
      </p:sp>
      <p:sp>
        <p:nvSpPr>
          <p:cNvPr id="1180" name="Google Shape;1180;p131:notes"/>
          <p:cNvSpPr txBox="1"/>
          <p:nvPr/>
        </p:nvSpPr>
        <p:spPr>
          <a:xfrm>
            <a:off x="200025" y="261938"/>
            <a:ext cx="5822950" cy="9404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Quality in Social Services - Understanding the Convention on the Rights of Persons with Disabilities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European Quality in Social Service (EQUASS) Unit of the European Platform for Rehabilitation (EPR) (www.epr.eu – </a:t>
            </a:r>
            <a:r>
              <a:rPr lang="en-GB" sz="1100" b="0" i="1" u="sng" strike="noStrike" cap="non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www.equass.be</a:t>
            </a:r>
            <a:r>
              <a:rPr lang="en-GB" sz="1100" b="0" i="1" u="none" strike="noStrike" cap="none">
                <a:solidFill>
                  <a:schemeClr val="dk1"/>
                </a:solidFill>
                <a:latin typeface="Arial"/>
                <a:ea typeface="Arial"/>
                <a:cs typeface="Arial"/>
                <a:sym typeface="Arial"/>
              </a:rPr>
              <a:t>).  With financial support from the European Union Programme for Employment and Social Innovation “EaSI” (2014-2020) – http://ec.europa.eu/social/easi.</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Animation:  S. Allaeys – QUIDOS.  Content support:  European Disability Forum</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Raising awareness of the reality of living with dementia</a:t>
            </a:r>
            <a:r>
              <a:rPr lang="en-GB"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Video produced by Mental Health Foundation (United Kingdom)</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 Recovery from mental disorders, a lecture by Patricia Deegan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Patricia E. Deegan, Pat Deegan PhD &amp; Associates LLC</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Reshma Valliappan </a:t>
            </a:r>
            <a:r>
              <a:rPr lang="en-GB" sz="1100" b="0" i="0" u="none" strike="noStrike" cap="none">
                <a:solidFill>
                  <a:schemeClr val="dk1"/>
                </a:solidFill>
                <a:latin typeface="Arial"/>
                <a:ea typeface="Arial"/>
                <a:cs typeface="Arial"/>
                <a:sym typeface="Arial"/>
              </a:rPr>
              <a:t>(International Network toward Alternatives and Recovery - INTAR, India, 2016)</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Bapu Trust for Research on Mind &amp; Discourse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Rory Doody on his experience of Ireland's capacity legislation and mental health services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Amnesty International Ireland</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 Seclusion: Ashley Peacock</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Attitude Pictures Ltd.  Courtesy Attitude – all rights reserved.</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Seher Urban Community Mental Health Program, Pune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Bapu Trust for Research on Mind &amp; Discourse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Self-advocacy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Self Advocacy Online (@selfadvocacyonline.org)</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Social networks, open dialogue and recovery from psychosis - Jaakko Seikkula, PhD</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Daniel Mackler, Filmmaker</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Speech by Craig Mokhiber, Deputy to the Assistant Secretary-General for Human Rights, Office of the High Commissioner for Human Rights</a:t>
            </a:r>
            <a:r>
              <a:rPr lang="en-GB" sz="1100" b="0" i="0" u="none" strike="noStrike" cap="none">
                <a:solidFill>
                  <a:schemeClr val="dk1"/>
                </a:solidFill>
                <a:latin typeface="Arial"/>
                <a:ea typeface="Arial"/>
                <a:cs typeface="Arial"/>
                <a:sym typeface="Arial"/>
              </a:rPr>
              <a:t> made during the event ‘Time to Act on Global Mental Health - Building Momentum on Mental Health in the SDG Era’ held on the occasion of the 73rd Session of the United Nations General Assembly.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UN Web TV</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Thanks to John Howard peers for support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Cerdic Hall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The Gestalt Project: Stop the Stigma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Kian Madjedi, Filmmaker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The T.D.M. (Transitional Discharge Model)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LedBetter Films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This is the Story of a Civil Rights Movement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Inclusion BC</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Uganda: ‘Stop the abuse’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Validity, formerly the Mental Disability Advocacy Centre (MDAC)</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UN CRPD: What is article 19 and independent living?</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Mental Health Europe (</a:t>
            </a:r>
            <a:r>
              <a:rPr lang="en-GB" sz="1100" b="0" i="1" u="sng" strike="noStrike" cap="none">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www.mhe-sme.org</a:t>
            </a:r>
            <a:r>
              <a:rPr lang="en-GB" sz="1100" b="0" i="1"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UNCRPD: What is Article 12 and Legal Capacity?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Mental Health </a:t>
            </a:r>
            <a:r>
              <a:rPr lang="en-GB" sz="1100" b="0" i="1" u="sng" strike="noStrike" cap="none">
                <a:solidFill>
                  <a:schemeClr val="dk1"/>
                </a:solidFill>
                <a:latin typeface="Arial"/>
                <a:ea typeface="Arial"/>
                <a:cs typeface="Arial"/>
                <a:sym typeface="Arial"/>
              </a:rPr>
              <a:t>Europe (</a:t>
            </a:r>
            <a:r>
              <a:rPr lang="en-GB" sz="1100" b="0" i="1" u="sng" strike="noStrike" cap="none">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www.mhe-sme.org</a:t>
            </a:r>
            <a:r>
              <a:rPr lang="en-GB" sz="1100" b="0" i="1"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Universal Declaration of Human Rights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Office of the United Nations High Commissioner for Human Rights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What is Recovery?</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Mental Health Europe (www.mhe-sme.org)</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What is the role of a Personal Assistant?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Ruils - Disability Action &amp; Advice Centre (DAAC)</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Why self advocacy is important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Inclusion International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Women Institutionalized Against their Will in India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Human Rights Watch</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81" name="Google Shape;1181;p13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82" name="Google Shape;1182;p1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13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132</a:t>
            </a:fld>
            <a:endParaRPr/>
          </a:p>
        </p:txBody>
      </p:sp>
      <p:sp>
        <p:nvSpPr>
          <p:cNvPr id="1188" name="Google Shape;1188;p132:notes"/>
          <p:cNvSpPr txBox="1"/>
          <p:nvPr/>
        </p:nvSpPr>
        <p:spPr>
          <a:xfrm>
            <a:off x="452438" y="496888"/>
            <a:ext cx="5846762" cy="46815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Working together- Ivymount School and PAHO</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the Pan American Health Organization (PAHO)/ World Health Organization - Regional Office for the Americas (AMRO)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You can recover (Reshma Valliappan, India)</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1" u="none" strike="noStrike" cap="none">
                <a:solidFill>
                  <a:schemeClr val="dk1"/>
                </a:solidFill>
                <a:latin typeface="Arial"/>
                <a:ea typeface="Arial"/>
                <a:cs typeface="Arial"/>
                <a:sym typeface="Arial"/>
              </a:rPr>
              <a:t>Video produced by ASHA International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1" i="0" u="sng" strike="noStrike" cap="none">
                <a:solidFill>
                  <a:schemeClr val="dk1"/>
                </a:solidFill>
                <a:latin typeface="Arial"/>
                <a:ea typeface="Arial"/>
                <a:cs typeface="Arial"/>
                <a:sym typeface="Arial"/>
              </a:rPr>
              <a:t>Financial and other support</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WHO would like to thank Grand Challenges Canada, funded by the Government of Canada, the Mental Health Commission, Government of Western Australia, CBM International and the UK Department for International Development for their generous financial support towards the development of the QualityRights training modules.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WHO would like to thank the International Disability Alliance (IDA) for providing financial support to several reviewers of the WHO QualityRights modules.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89" name="Google Shape;1189;p13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90" name="Google Shape;1190;p1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5" name="Google Shape;305;p1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La violenza e la coercizione possono essere più impercettibili. Ad esempio:</a:t>
            </a:r>
            <a:endParaRPr>
              <a:latin typeface="Calibri"/>
              <a:ea typeface="Calibri"/>
              <a:cs typeface="Calibri"/>
              <a:sym typeface="Calibri"/>
            </a:endParaRPr>
          </a:p>
          <a:p>
            <a:pPr marL="0" lvl="0" indent="0" algn="l" rtl="0">
              <a:lnSpc>
                <a:spcPct val="115000"/>
              </a:lnSpc>
              <a:spcBef>
                <a:spcPts val="1800"/>
              </a:spcBef>
              <a:spcAft>
                <a:spcPts val="0"/>
              </a:spcAft>
              <a:buClr>
                <a:schemeClr val="dk1"/>
              </a:buClr>
              <a:buSzPts val="1200"/>
              <a:buFont typeface="Calibri"/>
              <a:buChar char="•"/>
            </a:pPr>
            <a:r>
              <a:rPr lang="en-GB">
                <a:latin typeface="Calibri"/>
                <a:ea typeface="Calibri"/>
                <a:cs typeface="Calibri"/>
                <a:sym typeface="Calibri"/>
              </a:rPr>
              <a:t> Far credere alle persone che potrebbero esserci ripercussioni negative o azioni contro di loro o che certe cose potrebbero essere loro rifiutate (es. accesso al cibo, ai quotidiani o alla televisione) se non accettano un trattamento.</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Dare dei farmaci senza che la persona lo sappia (ad esempio nascondendoli nel cibo). </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306" name="Google Shape;306;p1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p1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E’ importante sottolineare che organismi delle Nazioni Unite ed esperti hanno affermato che le pratiche coercitive nel contesto della salute mentale – es. trattamento forzato, isolamento e contenimento, TEC e psicochirurgia senza consenso informato – possono essere considerate torture o maltrattamenti </a:t>
            </a:r>
            <a:r>
              <a:rPr lang="en-GB" i="1">
                <a:solidFill>
                  <a:srgbClr val="000000"/>
                </a:solidFill>
                <a:latin typeface="Calibri"/>
                <a:ea typeface="Calibri"/>
                <a:cs typeface="Calibri"/>
                <a:sym typeface="Calibri"/>
              </a:rPr>
              <a:t>(2, 3, 4, 5, 6)</a:t>
            </a: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342900" lvl="0" indent="-342900" algn="l"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Ad esempio, il Relatore Speciale delle Nazioni Unite sulla Tortura ha specificato che l’isolamento “di ogni durata di una persona con disabilità mentale costituisce un trattamento crudele, inumano e degradante” e  che ogni  forma di contenzione seppur per breve periodo può costituire tortura o maltrattamento. </a:t>
            </a:r>
            <a:endParaRPr>
              <a:latin typeface="Calibri"/>
              <a:ea typeface="Calibri"/>
              <a:cs typeface="Calibri"/>
              <a:sym typeface="Calibri"/>
            </a:endParaRPr>
          </a:p>
          <a:p>
            <a:pPr marL="342900" lvl="0" indent="-342900" algn="l"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Il Relatore Speciale ha lanciato un appello “per il bando assoluto della contenzione e dell’isolamento” </a:t>
            </a:r>
            <a:r>
              <a:rPr lang="en-GB" i="1">
                <a:solidFill>
                  <a:srgbClr val="000000"/>
                </a:solidFill>
                <a:latin typeface="Calibri"/>
                <a:ea typeface="Calibri"/>
                <a:cs typeface="Calibri"/>
                <a:sym typeface="Calibri"/>
              </a:rPr>
              <a:t>(7, 8).</a:t>
            </a:r>
            <a:r>
              <a:rPr lang="en-GB">
                <a:solidFill>
                  <a:srgbClr val="000000"/>
                </a:solidFill>
                <a:latin typeface="Calibri"/>
                <a:ea typeface="Calibri"/>
                <a:cs typeface="Calibri"/>
                <a:sym typeface="Calibri"/>
              </a:rPr>
              <a:t> </a:t>
            </a: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La TEC non dovrebbe mai essere effettuata senza il consenso informato e mai nella sua forma non modificata (senza anestetico e rilassante muscolare).</a:t>
            </a:r>
            <a:endParaRPr>
              <a:latin typeface="Calibri"/>
              <a:ea typeface="Calibri"/>
              <a:cs typeface="Calibri"/>
              <a:sym typeface="Calibri"/>
            </a:endParaRPr>
          </a:p>
        </p:txBody>
      </p:sp>
      <p:sp>
        <p:nvSpPr>
          <p:cNvPr id="313" name="Google Shape;313;p1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9" name="Google Shape;319;p1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Di seguito alcune definizioni che possono completare gli argomenti e gli esempi identificati dai partecipanti nell’esercizio precedente. Queste categorie sono solamente indicative. Gli atti di violenza e abuso identificati nell’esercizio 1.1 possono rientrare sotto più di una categoria. </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200"/>
              <a:buFont typeface="Noto Sans Symbols"/>
              <a:buChar char="∙"/>
            </a:pPr>
            <a:r>
              <a:rPr lang="en-GB" b="1">
                <a:latin typeface="Calibri"/>
                <a:ea typeface="Calibri"/>
                <a:cs typeface="Calibri"/>
                <a:sym typeface="Calibri"/>
              </a:rPr>
              <a:t> Violenza fisica e abuso </a:t>
            </a:r>
            <a:r>
              <a:rPr lang="en-GB" b="1" i="1">
                <a:latin typeface="Calibri"/>
                <a:ea typeface="Calibri"/>
                <a:cs typeface="Calibri"/>
                <a:sym typeface="Calibri"/>
              </a:rPr>
              <a:t>(9)</a:t>
            </a:r>
            <a:r>
              <a:rPr lang="en-GB" b="1">
                <a:latin typeface="Calibri"/>
                <a:ea typeface="Calibri"/>
                <a:cs typeface="Calibri"/>
                <a:sym typeface="Calibri"/>
              </a:rPr>
              <a:t>:</a:t>
            </a:r>
            <a:r>
              <a:rPr lang="en-GB">
                <a:latin typeface="Calibri"/>
                <a:ea typeface="Calibri"/>
                <a:cs typeface="Calibri"/>
                <a:sym typeface="Calibri"/>
              </a:rPr>
              <a:t> ogni contatto intenzionale e non voluto verso una persona che può o potrebbe causare lesioni o danno fisico, incluso il colpire, spingere, tirare, calciare, graffiare, schiaffeggiare, afferrare gli abiti o la faccia, lanciare oggetti ed impedire il movimento con la forza. </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sz="1000">
              <a:latin typeface="Calibri"/>
              <a:ea typeface="Calibri"/>
              <a:cs typeface="Calibri"/>
              <a:sym typeface="Calibri"/>
            </a:endParaRPr>
          </a:p>
        </p:txBody>
      </p:sp>
      <p:sp>
        <p:nvSpPr>
          <p:cNvPr id="320" name="Google Shape;320;p1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6" name="Google Shape;326;p1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1200"/>
              <a:buFont typeface="Noto Sans Symbols"/>
              <a:buChar char="∙"/>
            </a:pPr>
            <a:r>
              <a:rPr lang="en-GB" b="1">
                <a:latin typeface="Calibri"/>
                <a:ea typeface="Calibri"/>
                <a:cs typeface="Calibri"/>
                <a:sym typeface="Calibri"/>
              </a:rPr>
              <a:t>Violenza ed abuso mentale/emotivo </a:t>
            </a:r>
            <a:r>
              <a:rPr lang="en-GB" b="1" i="1">
                <a:latin typeface="Calibri"/>
                <a:ea typeface="Calibri"/>
                <a:cs typeface="Calibri"/>
                <a:sym typeface="Calibri"/>
              </a:rPr>
              <a:t>(10)</a:t>
            </a:r>
            <a:r>
              <a:rPr lang="en-GB" b="1">
                <a:latin typeface="Calibri"/>
                <a:ea typeface="Calibri"/>
                <a:cs typeface="Calibri"/>
                <a:sym typeface="Calibri"/>
              </a:rPr>
              <a:t>:</a:t>
            </a: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00000"/>
              </a:lnSpc>
              <a:spcBef>
                <a:spcPts val="1360"/>
              </a:spcBef>
              <a:spcAft>
                <a:spcPts val="0"/>
              </a:spcAft>
              <a:buClr>
                <a:schemeClr val="dk1"/>
              </a:buClr>
              <a:buSzPts val="1200"/>
              <a:buFont typeface="Calibri"/>
              <a:buChar char="•"/>
            </a:pPr>
            <a:r>
              <a:rPr lang="en-GB">
                <a:latin typeface="Calibri"/>
                <a:ea typeface="Calibri"/>
                <a:cs typeface="Calibri"/>
                <a:sym typeface="Calibri"/>
              </a:rPr>
              <a:t>Un comportamento che è concepito per controllare e sottomettere un altra persona attraverso la paura, l’umiliazione, l’intimidazione, la punizione ed il trauma emotivo; </a:t>
            </a:r>
            <a:endParaRPr>
              <a:latin typeface="Calibri"/>
              <a:ea typeface="Calibri"/>
              <a:cs typeface="Calibri"/>
              <a:sym typeface="Calibri"/>
            </a:endParaRPr>
          </a:p>
          <a:p>
            <a:pPr marL="342900" lvl="0" indent="-3429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Un comportamento che cancella il senso di autostima della vittima ad esempio attraverso rimproveri ed umiliazioni, intimidazione, minacce, inganni, informazioni errate, manipolazioni, negazione del potere decisionale, riduzione della frequentazione di familiari o amici, la rimozione di una rampa o di un dispositivo di assistenza (ad esempio il bastone bianco) o di un dispositivo per la mobilità (ad esempio una sedia a rotelle), la rimozione o il controllo di supporti per la comunicazione o il rifiuto di prestare assistenza alla comunicazione.</a:t>
            </a:r>
            <a:endParaRPr>
              <a:latin typeface="Calibri"/>
              <a:ea typeface="Calibri"/>
              <a:cs typeface="Calibri"/>
              <a:sym typeface="Calibri"/>
            </a:endParaRPr>
          </a:p>
          <a:p>
            <a:pPr marL="342900" lvl="0" indent="-3429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Solo perché l’abuso mentale o emotivo non implica il contatto fisico o la forza, non significa che esso non sia estremamente dannoso.</a:t>
            </a:r>
            <a:endParaRPr>
              <a:latin typeface="Calibri"/>
              <a:ea typeface="Calibri"/>
              <a:cs typeface="Calibri"/>
              <a:sym typeface="Calibri"/>
            </a:endParaRPr>
          </a:p>
        </p:txBody>
      </p:sp>
      <p:sp>
        <p:nvSpPr>
          <p:cNvPr id="327" name="Google Shape;327;p1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3" name="Google Shape;333;p1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1200"/>
              <a:buFont typeface="Noto Sans Symbols"/>
              <a:buChar char="∙"/>
            </a:pPr>
            <a:r>
              <a:rPr lang="en-GB" b="1">
                <a:latin typeface="Calibri"/>
                <a:ea typeface="Calibri"/>
                <a:cs typeface="Calibri"/>
                <a:sym typeface="Calibri"/>
              </a:rPr>
              <a:t>Violenza verbale e abuso:</a:t>
            </a:r>
            <a:r>
              <a:rPr lang="en-GB">
                <a:latin typeface="Calibri"/>
                <a:ea typeface="Calibri"/>
                <a:cs typeface="Calibri"/>
                <a:sym typeface="Calibri"/>
              </a:rPr>
              <a:t> un linguaggio umiliante, negativo, infantilizzante, accondiscendente ed aggressivo, incluso dare soprannomi, urlare, fare discorsi aggressivi, discriminatori e irrispettosi, utilizzando volgarità o minacce, scatenando deliberatamente rabbia o paura in una persona.</a:t>
            </a:r>
            <a:endParaRPr>
              <a:latin typeface="Calibri"/>
              <a:ea typeface="Calibri"/>
              <a:cs typeface="Calibri"/>
              <a:sym typeface="Calibri"/>
            </a:endParaRPr>
          </a:p>
        </p:txBody>
      </p:sp>
      <p:sp>
        <p:nvSpPr>
          <p:cNvPr id="334" name="Google Shape;334;p1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p1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dk1"/>
              </a:buClr>
              <a:buSzPts val="1200"/>
              <a:buFont typeface="Calibri"/>
              <a:buChar char="•"/>
            </a:pPr>
            <a:r>
              <a:rPr lang="en-GB" b="1">
                <a:latin typeface="Calibri"/>
                <a:ea typeface="Calibri"/>
                <a:cs typeface="Calibri"/>
                <a:sym typeface="Calibri"/>
              </a:rPr>
              <a:t>Violenza sessuale ed abuso: </a:t>
            </a:r>
            <a:endParaRPr sz="1000">
              <a:latin typeface="Calibri"/>
              <a:ea typeface="Calibri"/>
              <a:cs typeface="Calibri"/>
              <a:sym typeface="Calibri"/>
            </a:endParaRPr>
          </a:p>
          <a:p>
            <a:pPr marL="342900" lvl="0" indent="-342900" algn="l" rtl="0">
              <a:lnSpc>
                <a:spcPct val="100000"/>
              </a:lnSpc>
              <a:spcBef>
                <a:spcPts val="420"/>
              </a:spcBef>
              <a:spcAft>
                <a:spcPts val="0"/>
              </a:spcAft>
              <a:buClr>
                <a:schemeClr val="dk1"/>
              </a:buClr>
              <a:buSzPts val="1400"/>
              <a:buFont typeface="Calibri"/>
              <a:buChar char="•"/>
            </a:pPr>
            <a:r>
              <a:rPr lang="en-GB" sz="1400">
                <a:latin typeface="Calibri"/>
                <a:ea typeface="Calibri"/>
                <a:cs typeface="Calibri"/>
                <a:sym typeface="Calibri"/>
              </a:rPr>
              <a:t> </a:t>
            </a:r>
            <a:r>
              <a:rPr lang="en-GB">
                <a:latin typeface="Calibri"/>
                <a:ea typeface="Calibri"/>
                <a:cs typeface="Calibri"/>
                <a:sym typeface="Calibri"/>
              </a:rPr>
              <a:t>Ogni azione non voluta che comprenda una componente sessuale. Ad esempio: lo stupro (ossia la penetrazione con qualsiasi parte del corpo o oggetti), l’abuso sessuale, il contatto sessuale indesiderato di qualsiasi parte del corpo (con o senza i vestiti), le molestie, l’ </a:t>
            </a:r>
            <a:r>
              <a:rPr lang="en-GB">
                <a:solidFill>
                  <a:srgbClr val="000000"/>
                </a:solidFill>
                <a:latin typeface="Calibri"/>
                <a:ea typeface="Calibri"/>
                <a:cs typeface="Calibri"/>
                <a:sym typeface="Calibri"/>
              </a:rPr>
              <a:t>incoraggiare una persona vulnerabile a praticare attività sessuali</a:t>
            </a:r>
            <a:r>
              <a:rPr lang="en-GB">
                <a:latin typeface="Calibri"/>
                <a:ea typeface="Calibri"/>
                <a:cs typeface="Calibri"/>
                <a:sym typeface="Calibri"/>
              </a:rPr>
              <a:t>, inclusi gli atti sessuali con un’altra persona, o praticare intenzionalmente attività sessuali davanti ad un individuo vulnerabile. </a:t>
            </a:r>
            <a:endParaRPr>
              <a:latin typeface="Calibri"/>
              <a:ea typeface="Calibri"/>
              <a:cs typeface="Calibri"/>
              <a:sym typeface="Calibri"/>
            </a:endParaRPr>
          </a:p>
          <a:p>
            <a:pPr marL="342900" lvl="0" indent="-3429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Altre pratiche quali le perquisizioni corporali o il costringere le persone a stare nude di fronte ad altri (ad es. nelle docce) possono anche costituire violenza sessuale. </a:t>
            </a:r>
            <a:endParaRPr>
              <a:latin typeface="Calibri"/>
              <a:ea typeface="Calibri"/>
              <a:cs typeface="Calibri"/>
              <a:sym typeface="Calibri"/>
            </a:endParaRPr>
          </a:p>
          <a:p>
            <a:pPr marL="342900" lvl="0" indent="-342900" algn="l" rtl="0">
              <a:lnSpc>
                <a:spcPct val="100000"/>
              </a:lnSpc>
              <a:spcBef>
                <a:spcPts val="0"/>
              </a:spcBef>
              <a:spcAft>
                <a:spcPts val="0"/>
              </a:spcAft>
              <a:buSzPts val="1400"/>
              <a:buNone/>
            </a:pPr>
            <a:endParaRPr>
              <a:latin typeface="Calibri"/>
              <a:ea typeface="Calibri"/>
              <a:cs typeface="Calibri"/>
              <a:sym typeface="Calibri"/>
            </a:endParaRPr>
          </a:p>
        </p:txBody>
      </p:sp>
      <p:sp>
        <p:nvSpPr>
          <p:cNvPr id="341" name="Google Shape;341;p1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20:notes"/>
          <p:cNvSpPr txBox="1">
            <a:spLocks noGrp="1"/>
          </p:cNvSpPr>
          <p:nvPr>
            <p:ph type="body" idx="1"/>
          </p:nvPr>
        </p:nvSpPr>
        <p:spPr>
          <a:xfrm>
            <a:off x="701618"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400"/>
              <a:buNone/>
            </a:pPr>
            <a:r>
              <a:rPr lang="en-GB" b="1">
                <a:latin typeface="Calibri"/>
                <a:ea typeface="Calibri"/>
                <a:cs typeface="Calibri"/>
                <a:sym typeface="Calibri"/>
              </a:rPr>
              <a:t>Incuria:</a:t>
            </a: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00000"/>
              </a:lnSpc>
              <a:spcBef>
                <a:spcPts val="360"/>
              </a:spcBef>
              <a:spcAft>
                <a:spcPts val="0"/>
              </a:spcAft>
              <a:buSzPts val="1400"/>
              <a:buNone/>
            </a:pPr>
            <a:r>
              <a:rPr lang="en-GB">
                <a:latin typeface="Calibri"/>
                <a:ea typeface="Calibri"/>
                <a:cs typeface="Calibri"/>
                <a:sym typeface="Calibri"/>
              </a:rPr>
              <a:t>	la mancanza, sia deliberata che inavvertita, di rispondere ai bisogni di base di una persona, sia fisici che emotivi, sociali o medici. Ad esempio ignorare una persona, non aiutarla con i bisogni della vita quotidiana (igiene, vestirsi, mangiare), non fornire cibo, acqua o misure sanitarie, non garantire l’accesso ai servizi e al sostegno.</a:t>
            </a:r>
            <a:endParaRPr>
              <a:latin typeface="Calibri"/>
              <a:ea typeface="Calibri"/>
              <a:cs typeface="Calibri"/>
              <a:sym typeface="Calibri"/>
            </a:endParaRPr>
          </a:p>
          <a:p>
            <a:pPr marL="342900" lvl="0" indent="-26670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p:txBody>
      </p:sp>
      <p:sp>
        <p:nvSpPr>
          <p:cNvPr id="348" name="Google Shape;348;p2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a:spLocks noGrp="1" noRot="1" noChangeAspect="1"/>
          </p:cNvSpPr>
          <p:nvPr>
            <p:ph type="sldImg" idx="2"/>
          </p:nvPr>
        </p:nvSpPr>
        <p:spPr>
          <a:xfrm>
            <a:off x="411163" y="1246188"/>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4" name="Google Shape;354;p2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latin typeface="Calibri"/>
                <a:ea typeface="Calibri"/>
                <a:cs typeface="Calibri"/>
                <a:sym typeface="Calibri"/>
              </a:rPr>
              <a:t>Intersezioni del genere con la violenza, la coercizione e l’abuso: </a:t>
            </a:r>
            <a:r>
              <a:rPr lang="en-GB">
                <a:latin typeface="Calibri"/>
                <a:ea typeface="Calibri"/>
                <a:cs typeface="Calibri"/>
                <a:sym typeface="Calibri"/>
              </a:rPr>
              <a:t>Determinanti sociali, inclusi il genere, possono aumentare il rischio di violenza, coercizione ed abuso all’interno ed oltre ai servizi di salute mentale.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70000"/>
              </a:lnSpc>
              <a:spcBef>
                <a:spcPts val="0"/>
              </a:spcBef>
              <a:spcAft>
                <a:spcPts val="0"/>
              </a:spcAft>
              <a:buClr>
                <a:schemeClr val="dk1"/>
              </a:buClr>
              <a:buSzPts val="1200"/>
              <a:buFont typeface="Calibri"/>
              <a:buChar char="∙"/>
            </a:pPr>
            <a:r>
              <a:rPr lang="en-GB">
                <a:latin typeface="Calibri"/>
                <a:ea typeface="Calibri"/>
                <a:cs typeface="Calibri"/>
                <a:sym typeface="Calibri"/>
              </a:rPr>
              <a:t> Donne e ragazze possono essere soggette ad alte percentuali di violenza intima da parte del partner e abuso sessuale anche nelle strutture di salute mentale  </a:t>
            </a:r>
            <a:r>
              <a:rPr lang="en-GB" i="1">
                <a:latin typeface="Calibri"/>
                <a:ea typeface="Calibri"/>
                <a:cs typeface="Calibri"/>
                <a:sym typeface="Calibri"/>
              </a:rPr>
              <a:t>(</a:t>
            </a:r>
            <a:r>
              <a:rPr lang="en-GB" i="1">
                <a:solidFill>
                  <a:srgbClr val="0000FF"/>
                </a:solidFill>
                <a:latin typeface="Calibri"/>
                <a:ea typeface="Calibri"/>
                <a:cs typeface="Calibri"/>
                <a:sym typeface="Calibri"/>
              </a:rPr>
              <a:t>11</a:t>
            </a:r>
            <a:r>
              <a:rPr lang="en-GB" i="1">
                <a:latin typeface="Calibri"/>
                <a:ea typeface="Calibri"/>
                <a:cs typeface="Calibri"/>
                <a:sym typeface="Calibri"/>
              </a:rPr>
              <a:t>)</a:t>
            </a:r>
            <a:r>
              <a:rPr lang="en-GB">
                <a:latin typeface="Calibri"/>
                <a:ea typeface="Calibri"/>
                <a:cs typeface="Calibri"/>
                <a:sym typeface="Calibri"/>
              </a:rPr>
              <a:t> ; </a:t>
            </a:r>
            <a:r>
              <a:rPr lang="en-GB" u="sng">
                <a:latin typeface="Calibri"/>
                <a:ea typeface="Calibri"/>
                <a:cs typeface="Calibri"/>
                <a:sym typeface="Calibri"/>
              </a:rPr>
              <a:t>e </a:t>
            </a:r>
            <a:r>
              <a:rPr lang="en-GB">
                <a:latin typeface="Calibri"/>
                <a:ea typeface="Calibri"/>
                <a:cs typeface="Calibri"/>
                <a:sym typeface="Calibri"/>
              </a:rPr>
              <a:t> le donne e le ragazze con disabilità psicosociale sono a più alto rischio sia in ambiente domestico che nella comunità </a:t>
            </a:r>
            <a:r>
              <a:rPr lang="en-GB" i="1">
                <a:latin typeface="Calibri"/>
                <a:ea typeface="Calibri"/>
                <a:cs typeface="Calibri"/>
                <a:sym typeface="Calibri"/>
              </a:rPr>
              <a:t>(</a:t>
            </a:r>
            <a:r>
              <a:rPr lang="en-GB" i="1">
                <a:solidFill>
                  <a:srgbClr val="0000FF"/>
                </a:solidFill>
                <a:latin typeface="Calibri"/>
                <a:ea typeface="Calibri"/>
                <a:cs typeface="Calibri"/>
                <a:sym typeface="Calibri"/>
              </a:rPr>
              <a:t>12</a:t>
            </a:r>
            <a:r>
              <a:rPr lang="en-GB" i="1">
                <a:latin typeface="Calibri"/>
                <a:ea typeface="Calibri"/>
                <a:cs typeface="Calibri"/>
                <a:sym typeface="Calibri"/>
              </a:rPr>
              <a:t>)</a:t>
            </a: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 La popolazione transgender può essere soggetta ad alte percentuali di violenza, molestie ed abuso, anche quando hanno accesso a servizi sanitari o all’interno di tali servizi </a:t>
            </a:r>
            <a:r>
              <a:rPr lang="en-GB" i="1">
                <a:latin typeface="Calibri"/>
                <a:ea typeface="Calibri"/>
                <a:cs typeface="Calibri"/>
                <a:sym typeface="Calibri"/>
              </a:rPr>
              <a:t>(</a:t>
            </a:r>
            <a:r>
              <a:rPr lang="en-GB" i="1">
                <a:solidFill>
                  <a:srgbClr val="0000FF"/>
                </a:solidFill>
                <a:latin typeface="Calibri"/>
                <a:ea typeface="Calibri"/>
                <a:cs typeface="Calibri"/>
                <a:sym typeface="Calibri"/>
              </a:rPr>
              <a:t>13</a:t>
            </a:r>
            <a:r>
              <a:rPr lang="en-GB" i="1">
                <a:latin typeface="Calibri"/>
                <a:ea typeface="Calibri"/>
                <a:cs typeface="Calibri"/>
                <a:sym typeface="Calibri"/>
              </a:rPr>
              <a:t>, </a:t>
            </a:r>
            <a:r>
              <a:rPr lang="en-GB" i="1">
                <a:solidFill>
                  <a:srgbClr val="0000FF"/>
                </a:solidFill>
                <a:latin typeface="Calibri"/>
                <a:ea typeface="Calibri"/>
                <a:cs typeface="Calibri"/>
                <a:sym typeface="Calibri"/>
              </a:rPr>
              <a:t>14</a:t>
            </a:r>
            <a:r>
              <a:rPr lang="en-GB" i="1">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 L’uso di misure coercitive, quali la contenzione, può variare per genere all’interno dei servizi (</a:t>
            </a:r>
            <a:r>
              <a:rPr lang="en-GB">
                <a:solidFill>
                  <a:srgbClr val="0000FF"/>
                </a:solidFill>
                <a:latin typeface="Calibri"/>
                <a:ea typeface="Calibri"/>
                <a:cs typeface="Calibri"/>
                <a:sym typeface="Calibri"/>
              </a:rPr>
              <a:t>15</a:t>
            </a:r>
            <a:r>
              <a:rPr lang="en-GB">
                <a:latin typeface="Calibri"/>
                <a:ea typeface="Calibri"/>
                <a:cs typeface="Calibri"/>
                <a:sym typeface="Calibri"/>
              </a:rPr>
              <a:t>).</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Come visto nell’esercizio precedente, molte di queste forme di violenza possono avvenire nei servizi di salute mentale e nei servizi sociali.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355" name="Google Shape;355;p2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1" name="Google Shape;361;p2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20 minuti.</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Lo scopo di questa sezione è incoraggiare i partecipanti a ricordare gli articoli della CRPD relativi a violenza, coercizione ed abuso.</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362" name="Google Shape;362;p2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8" name="Google Shape;368;p2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i="1">
                <a:latin typeface="Calibri"/>
                <a:ea typeface="Calibri"/>
                <a:cs typeface="Calibri"/>
                <a:sym typeface="Calibri"/>
              </a:rPr>
              <a:t>Esercizio 2.1: Ricordare la CRPD (5 min.)</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Chiedete ai partecipanti di prendere la loro copia della CRPD (Allegato 1). Poi chiedete al gruppo: </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latin typeface="Calibri"/>
                <a:ea typeface="Calibri"/>
                <a:cs typeface="Calibri"/>
                <a:sym typeface="Calibri"/>
              </a:rPr>
              <a:t>Che cosa dice la CRPD su violenza, coercizione ed abuso? </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548DD4"/>
                </a:solidFill>
                <a:latin typeface="Calibri"/>
                <a:ea typeface="Calibri"/>
                <a:cs typeface="Calibri"/>
                <a:sym typeface="Calibri"/>
              </a:rPr>
              <a:t>La domanda serve per re-introdurre il contenuto e l’importanza della CRPD sull’argomento della violenza, coercizione ed abuso nei servizi di salute mentale e servizi sociali. Incoraggiare i partecipanti a condividere i loro pensieri, o anche interrogativi, in quanto ciò servirà a lavorare nuovamente sulla CRPD. Dopo alcuni minuti di scambio di idee tra i partecipanti continuate con le seguenti presentazioni. </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369" name="Google Shape;369;p2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6" name="Google Shape;376;p2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Presentazione: articoli della Convenzione sui Diritti delle Persone con Disabilità delle Nazioni Unite</a:t>
            </a:r>
            <a:r>
              <a:rPr lang="en-GB">
                <a:latin typeface="Calibri"/>
                <a:ea typeface="Calibri"/>
                <a:cs typeface="Calibri"/>
                <a:sym typeface="Calibri"/>
              </a:rPr>
              <a:t> </a:t>
            </a:r>
            <a:r>
              <a:rPr lang="en-GB" b="1" i="1">
                <a:latin typeface="Calibri"/>
                <a:ea typeface="Calibri"/>
                <a:cs typeface="Calibri"/>
                <a:sym typeface="Calibri"/>
              </a:rPr>
              <a:t>(15 min.)</a:t>
            </a:r>
            <a:endParaRPr>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en-GB">
                <a:latin typeface="Calibri"/>
                <a:ea typeface="Calibri"/>
                <a:cs typeface="Calibri"/>
                <a:sym typeface="Calibri"/>
              </a:rPr>
              <a:t> La CRPD protegge le persone dalla violenza, sfruttamento, abuso, incuria e coercizione.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Arial"/>
              <a:buChar char="•"/>
            </a:pPr>
            <a:r>
              <a:rPr lang="en-GB">
                <a:latin typeface="Calibri"/>
                <a:ea typeface="Calibri"/>
                <a:cs typeface="Calibri"/>
                <a:sym typeface="Calibri"/>
              </a:rPr>
              <a:t> Tutti gli articoli della CRPD sono collegati e sono pertinenti a questo argomento. Però ora solo gli articoli più direttamente rilevanti verranno presentati</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77" name="Google Shape;377;p2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3" name="Google Shape;383;p2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u="sng">
                <a:solidFill>
                  <a:srgbClr val="000000"/>
                </a:solidFill>
                <a:latin typeface="Calibri"/>
                <a:ea typeface="Calibri"/>
                <a:cs typeface="Calibri"/>
                <a:sym typeface="Calibri"/>
              </a:rPr>
              <a:t>Articolo 10: il diritto alla vita</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L’articolo 10 richiede che gli Stati prendano delle misure in difesa del diritto alla vita delle persone con disabilità.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 Porre fine alla violenza, alla coercizione ed all’abuso, che possono portare alla morte, è un’importante misura per la difesa del diritto alla vita.</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84" name="Google Shape;384;p2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a:spLocks noGrp="1" noRot="1" noChangeAspect="1"/>
          </p:cNvSpPr>
          <p:nvPr>
            <p:ph type="sldImg" idx="2"/>
          </p:nvPr>
        </p:nvSpPr>
        <p:spPr>
          <a:xfrm>
            <a:off x="422275" y="105727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1" name="Google Shape;391;p26:notes"/>
          <p:cNvSpPr txBox="1">
            <a:spLocks noGrp="1"/>
          </p:cNvSpPr>
          <p:nvPr>
            <p:ph type="body" idx="1"/>
          </p:nvPr>
        </p:nvSpPr>
        <p:spPr>
          <a:xfrm>
            <a:off x="679450" y="4567238"/>
            <a:ext cx="5438775" cy="5181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u="sng">
                <a:solidFill>
                  <a:srgbClr val="000000"/>
                </a:solidFill>
                <a:latin typeface="Calibri"/>
                <a:ea typeface="Calibri"/>
                <a:cs typeface="Calibri"/>
                <a:sym typeface="Calibri"/>
              </a:rPr>
              <a:t>Articolo 12: uguale riconoscimento dinanzi alla legge</a:t>
            </a: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L’articolo 12 riconosce che le persone con disabilità godono del diritto alla capacità giuridica  cioè a prendere le proprie decisioni e vederle rispettate dagli altri</a:t>
            </a:r>
            <a:endParaRPr>
              <a:solidFill>
                <a:srgbClr val="000000"/>
              </a:solidFill>
              <a:latin typeface="Calibri"/>
              <a:ea typeface="Calibri"/>
              <a:cs typeface="Calibri"/>
              <a:sym typeface="Calibri"/>
            </a:endParaRPr>
          </a:p>
          <a:p>
            <a:pPr marL="0" lvl="0" indent="0" algn="just"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 Riconoscendo questo diritto, ed assicurando che le scelte delle persone siano rispettate, la CRPD protegge le persone con disabilità da molte forme di coercizione, violenza ed abuso. </a:t>
            </a: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L’articolo 12 è importante perché crea uguaglianza e protegge contro la discriminazione, l’esclusione ed il trattamento forzato, dal momento che da alle persone il diritto di decidere in ogni area della vita</a:t>
            </a: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Le legislazioni nazionali spesso permettono pratiche coercitive su persone con disabilità sulla base del fatto che tali pratiche sono considerate “benefiche” e/o che la persona ha poche abilità decisionali</a:t>
            </a:r>
            <a:endParaRPr>
              <a:latin typeface="Calibri"/>
              <a:ea typeface="Calibri"/>
              <a:cs typeface="Calibri"/>
              <a:sym typeface="Calibri"/>
            </a:endParaRPr>
          </a:p>
          <a:p>
            <a:pPr marL="0" lvl="0" indent="0" algn="just"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 L’articolo 12 richiede che gli Stati Membri assicurino che i fornitori dei servizi, i familiari ed altri rispettino le scelte della persona e si astengano dall’intervenire contro i desideri della persona. </a:t>
            </a:r>
            <a:endParaRPr>
              <a:latin typeface="Calibri"/>
              <a:ea typeface="Calibri"/>
              <a:cs typeface="Calibri"/>
              <a:sym typeface="Calibri"/>
            </a:endParaRPr>
          </a:p>
          <a:p>
            <a:pPr marL="0" lvl="0" indent="0" algn="just" rtl="0">
              <a:lnSpc>
                <a:spcPct val="100000"/>
              </a:lnSpc>
              <a:spcBef>
                <a:spcPts val="0"/>
              </a:spcBef>
              <a:spcAft>
                <a:spcPts val="0"/>
              </a:spcAft>
              <a:buSzPts val="1400"/>
              <a:buNone/>
            </a:pP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Le clausole dell’articolo 12 sono spiegati nei moduli “Capacità giuridica ed il diritto di decidere” e “Processo decisionale supportato e pianificazione anticipata”</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92" name="Google Shape;392;p2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a:spLocks noGrp="1" noRot="1" noChangeAspect="1"/>
          </p:cNvSpPr>
          <p:nvPr>
            <p:ph type="sldImg" idx="2"/>
          </p:nvPr>
        </p:nvSpPr>
        <p:spPr>
          <a:xfrm>
            <a:off x="417513" y="124777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9" name="Google Shape;399;p2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u="sng">
                <a:solidFill>
                  <a:srgbClr val="000000"/>
                </a:solidFill>
                <a:latin typeface="Calibri"/>
                <a:ea typeface="Calibri"/>
                <a:cs typeface="Calibri"/>
                <a:sym typeface="Calibri"/>
              </a:rPr>
              <a:t>Articolo 14: libertà e sicurezza della persona</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Il Comitato per la CRPD, che sovrintende all’implementazione della CRPD, da parte degli stati membri, ha stabilito chiaramente che l’articolo 14 proibisce il trattenimento forzato nei servizi di salute mentale o servizi sociali</a:t>
            </a:r>
            <a:r>
              <a:rPr lang="en-GB" i="1">
                <a:solidFill>
                  <a:srgbClr val="000000"/>
                </a:solidFill>
                <a:latin typeface="Calibri"/>
                <a:ea typeface="Calibri"/>
                <a:cs typeface="Calibri"/>
                <a:sym typeface="Calibri"/>
              </a:rPr>
              <a:t>(16)</a:t>
            </a:r>
            <a:r>
              <a:rPr lang="en-GB">
                <a:solidFill>
                  <a:srgbClr val="000000"/>
                </a:solidFill>
                <a:latin typeface="Calibri"/>
                <a:ea typeface="Calibri"/>
                <a:cs typeface="Calibri"/>
                <a:sym typeface="Calibri"/>
              </a:rPr>
              <a:t>.</a:t>
            </a:r>
            <a:endParaRPr>
              <a:latin typeface="Calibri"/>
              <a:ea typeface="Calibri"/>
              <a:cs typeface="Calibri"/>
              <a:sym typeface="Calibri"/>
            </a:endParaRPr>
          </a:p>
          <a:p>
            <a:pPr marL="0" lvl="0" indent="0" algn="just" rtl="0">
              <a:lnSpc>
                <a:spcPct val="115000"/>
              </a:lnSpc>
              <a:spcBef>
                <a:spcPts val="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 Ciò è estremamente importante perché il trattenimento in questi servizi è spesso accompagnato – o è il luogo – di violenza, coercizione ed abuso </a:t>
            </a:r>
            <a:r>
              <a:rPr lang="en-GB" i="1">
                <a:solidFill>
                  <a:srgbClr val="000000"/>
                </a:solidFill>
                <a:latin typeface="Calibri"/>
                <a:ea typeface="Calibri"/>
                <a:cs typeface="Calibri"/>
                <a:sym typeface="Calibri"/>
              </a:rPr>
              <a:t>(6)</a:t>
            </a: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Il trattenimento è dannoso e priva le persone della loro libertà mettendole sotto il controllo di altri ed infrangendo i legami con la società.</a:t>
            </a:r>
            <a:endParaRPr>
              <a:solidFill>
                <a:srgbClr val="000000"/>
              </a:solidFill>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Dietro a porte chiuse la violenza e l’abuso possono passare inosservate e non essere impedite.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Proibire il trattenimento forzato nel contesto della salute mentale ed in altri contesti correlati impedisce che si verifichino molte forme di violenza, coercizione ed abuso</a:t>
            </a:r>
            <a:r>
              <a:rPr lang="en-GB">
                <a:solidFill>
                  <a:srgbClr val="000000"/>
                </a:solidFill>
                <a:latin typeface="Calibri"/>
                <a:ea typeface="Calibri"/>
                <a:cs typeface="Calibri"/>
                <a:sym typeface="Calibri"/>
              </a:rPr>
              <a:t>.</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00" name="Google Shape;400;p2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7" name="Google Shape;407;p2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u="sng">
                <a:latin typeface="Calibri"/>
                <a:ea typeface="Calibri"/>
                <a:cs typeface="Calibri"/>
                <a:sym typeface="Calibri"/>
              </a:rPr>
              <a:t>Articolo 15: libertà dalla tortura o da trattamenti o punizioni crudeli, inumane o degradanti</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b="1">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L’articolo 15  afferma che le persone con disabilità non devono essere:</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trattate crudelmente o torturate(es. picchiate, abusate sessualmente o costrette forzatamente a prendere medicinali o ad essere sottoposte a TEC).</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fatte oggetto di sperimentazioni mediche o scientifiche, a meno che non forniscano un consenso libero ed informato (es. in una sperimentazione clinica dove alle persone vengono somministrati farmaci in fase di sperimentazione).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08" name="Google Shape;408;p2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9:notes"/>
          <p:cNvSpPr>
            <a:spLocks noGrp="1" noRot="1" noChangeAspect="1"/>
          </p:cNvSpPr>
          <p:nvPr>
            <p:ph type="sldImg" idx="2"/>
          </p:nvPr>
        </p:nvSpPr>
        <p:spPr>
          <a:xfrm>
            <a:off x="823913" y="1241425"/>
            <a:ext cx="4965700" cy="279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p29:notes"/>
          <p:cNvSpPr txBox="1">
            <a:spLocks noGrp="1"/>
          </p:cNvSpPr>
          <p:nvPr>
            <p:ph type="body" idx="1"/>
          </p:nvPr>
        </p:nvSpPr>
        <p:spPr>
          <a:xfrm>
            <a:off x="219075" y="4281488"/>
            <a:ext cx="5899150" cy="514826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latin typeface="Calibri"/>
                <a:ea typeface="Calibri"/>
                <a:cs typeface="Calibri"/>
                <a:sym typeface="Calibri"/>
              </a:rPr>
              <a:t>Articolo 16: libertà dallo sfruttamento, violenza ed abuso </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 Lo sfruttamento, la violenza e l’abuso possono assumere molte forme e possono aver luogo sia nei contesti sanitari che nella comunità. </a:t>
            </a:r>
            <a:endParaRPr>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en-GB">
                <a:latin typeface="Calibri"/>
                <a:ea typeface="Calibri"/>
                <a:cs typeface="Calibri"/>
                <a:sym typeface="Calibri"/>
              </a:rPr>
              <a:t> L’articolo 16 riconosce che bisogna fare attenzione al genere, età e problemi e bisogni legati alla disabilità per fornire protezione dallo sfruttamento, violenza ed abuso e per fornire servizi e forme di sostegno che promuovano la recovery per le persone che hanno subito sfruttamento, violenza ed abuso.</a:t>
            </a:r>
            <a:endParaRPr>
              <a:latin typeface="Calibri"/>
              <a:ea typeface="Calibri"/>
              <a:cs typeface="Calibri"/>
              <a:sym typeface="Calibri"/>
            </a:endParaRPr>
          </a:p>
          <a:p>
            <a:pPr marL="0" lvl="0" indent="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 L’articolo 16 richiede che gli stati: </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implementino leggi, regole ed altre misure per proteggere le persone con disabilità dallo sfruttamento, violenza ed abuso sia a casa che nella comunità</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provvedano forme di sostegno ed informazioni alle persone con disabilità, alle famiglie ed ai caregiver per permettere loro il riconoscimento e la segnalazione di sfruttamento, violenza ed abuso.</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assicurino che i servizi per persone con disabilità siano controllati e monitorati per essere sicuri che non avvengano abusi</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vengano messe in campo politiche, leggi ad altre misure che assicurino che gli abusi siano indagati e che gli abusatori vengano sottoposti a giudizio.</a:t>
            </a:r>
            <a:endParaRPr>
              <a:latin typeface="Calibri"/>
              <a:ea typeface="Calibri"/>
              <a:cs typeface="Calibri"/>
              <a:sym typeface="Calibri"/>
            </a:endParaRPr>
          </a:p>
          <a:p>
            <a:pPr marL="0" lvl="0" indent="0" algn="l" rtl="0">
              <a:lnSpc>
                <a:spcPct val="100000"/>
              </a:lnSpc>
              <a:spcBef>
                <a:spcPts val="500"/>
              </a:spcBef>
              <a:spcAft>
                <a:spcPts val="0"/>
              </a:spcAft>
              <a:buClr>
                <a:schemeClr val="dk1"/>
              </a:buClr>
              <a:buSzPts val="1200"/>
              <a:buFont typeface="Arial"/>
              <a:buNone/>
            </a:pPr>
            <a:endParaRPr>
              <a:latin typeface="Calibri"/>
              <a:ea typeface="Calibri"/>
              <a:cs typeface="Calibri"/>
              <a:sym typeface="Calibri"/>
            </a:endParaRPr>
          </a:p>
        </p:txBody>
      </p:sp>
      <p:sp>
        <p:nvSpPr>
          <p:cNvPr id="416" name="Google Shape;416;p2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a:spLocks noGrp="1" noRot="1" noChangeAspect="1"/>
          </p:cNvSpPr>
          <p:nvPr>
            <p:ph type="sldImg" idx="2"/>
          </p:nvPr>
        </p:nvSpPr>
        <p:spPr>
          <a:xfrm>
            <a:off x="1803400" y="279400"/>
            <a:ext cx="3190875" cy="1795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3:notes"/>
          <p:cNvSpPr txBox="1">
            <a:spLocks noGrp="1"/>
          </p:cNvSpPr>
          <p:nvPr>
            <p:ph type="body" idx="1"/>
          </p:nvPr>
        </p:nvSpPr>
        <p:spPr>
          <a:xfrm>
            <a:off x="677863" y="2103438"/>
            <a:ext cx="5734050" cy="73263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GB" sz="1000" b="1"/>
              <a:t>WHO QualityRights è un’iniziativa mondiale dell’WHO per migliorare l’accesso a servizi di salute mentale e servizi sociali di buona qualità e per promuovere i diritti umani delle persone con condizioni di salute mentale o disabilità psicosociale, intellettiva o cognitiva.</a:t>
            </a:r>
            <a:endParaRPr/>
          </a:p>
          <a:p>
            <a:pPr marL="0" lvl="0" indent="0" algn="l" rtl="0">
              <a:lnSpc>
                <a:spcPct val="90000"/>
              </a:lnSpc>
              <a:spcBef>
                <a:spcPts val="0"/>
              </a:spcBef>
              <a:spcAft>
                <a:spcPts val="0"/>
              </a:spcAft>
              <a:buSzPts val="1400"/>
              <a:buNone/>
            </a:pPr>
            <a:endParaRPr sz="1000" b="1"/>
          </a:p>
          <a:p>
            <a:pPr marL="0" lvl="0" indent="0" algn="l" rtl="0">
              <a:lnSpc>
                <a:spcPct val="90000"/>
              </a:lnSpc>
              <a:spcBef>
                <a:spcPts val="0"/>
              </a:spcBef>
              <a:spcAft>
                <a:spcPts val="0"/>
              </a:spcAft>
              <a:buSzPts val="1400"/>
              <a:buNone/>
            </a:pPr>
            <a:r>
              <a:rPr lang="en-GB" sz="1000" b="1"/>
              <a:t>L’iniziativa ha 5 obiettivi chiave: </a:t>
            </a:r>
            <a:endParaRPr sz="1000">
              <a:solidFill>
                <a:srgbClr val="404040"/>
              </a:solidFill>
            </a:endParaRPr>
          </a:p>
          <a:p>
            <a:pPr marL="0" lvl="0" indent="0" algn="l" rtl="0">
              <a:lnSpc>
                <a:spcPct val="90000"/>
              </a:lnSpc>
              <a:spcBef>
                <a:spcPts val="0"/>
              </a:spcBef>
              <a:spcAft>
                <a:spcPts val="0"/>
              </a:spcAft>
              <a:buClr>
                <a:schemeClr val="dk1"/>
              </a:buClr>
              <a:buSzPts val="1000"/>
              <a:buFont typeface="Arial"/>
              <a:buAutoNum type="arabicPeriod"/>
            </a:pPr>
            <a:r>
              <a:rPr lang="en-GB" sz="1000" b="1"/>
              <a:t> Il primo obiettivo è costruire la capacità di comprendere e promuovere i diritti delle persone con disabilità psicosociale, intellettiva o cognitiva (tra le persone con disabilità, famiglie, operatori, ONG etc.). Solo attraverso la costruzione di conoscenza e competenze sui diritti umani sarà possibile cambiare i comportamenti e le pratiche in maniera sostenibile. </a:t>
            </a:r>
            <a:endParaRPr/>
          </a:p>
          <a:p>
            <a:pPr marL="628650" lvl="1" indent="-171450" algn="l" rtl="0">
              <a:lnSpc>
                <a:spcPct val="80000"/>
              </a:lnSpc>
              <a:spcBef>
                <a:spcPts val="0"/>
              </a:spcBef>
              <a:spcAft>
                <a:spcPts val="0"/>
              </a:spcAft>
              <a:buClr>
                <a:schemeClr val="dk1"/>
              </a:buClr>
              <a:buSzPts val="1000"/>
              <a:buFont typeface="Arial"/>
              <a:buChar char="•"/>
            </a:pPr>
            <a:r>
              <a:rPr lang="en-GB" sz="1000"/>
              <a:t>Le persone hanno bisogno di comprendere quali sono i loro diritti per poterli reclamare.</a:t>
            </a:r>
            <a:endParaRPr/>
          </a:p>
          <a:p>
            <a:pPr marL="628650" lvl="1" indent="-171450" algn="l" rtl="0">
              <a:lnSpc>
                <a:spcPct val="80000"/>
              </a:lnSpc>
              <a:spcBef>
                <a:spcPts val="0"/>
              </a:spcBef>
              <a:spcAft>
                <a:spcPts val="0"/>
              </a:spcAft>
              <a:buClr>
                <a:schemeClr val="dk1"/>
              </a:buClr>
              <a:buSzPts val="1000"/>
              <a:buFont typeface="Arial"/>
              <a:buChar char="•"/>
            </a:pPr>
            <a:r>
              <a:rPr lang="en-GB" sz="1000"/>
              <a:t>I familiari  e i caregivers hanno anch’essi  bisogno di comprendere questi diritti in modo da poterli rispettare  e quindi sostenere i loro parenti ad accedervi. </a:t>
            </a:r>
            <a:endParaRPr/>
          </a:p>
          <a:p>
            <a:pPr marL="628650" lvl="1" indent="-171450" algn="l" rtl="0">
              <a:lnSpc>
                <a:spcPct val="80000"/>
              </a:lnSpc>
              <a:spcBef>
                <a:spcPts val="0"/>
              </a:spcBef>
              <a:spcAft>
                <a:spcPts val="0"/>
              </a:spcAft>
              <a:buClr>
                <a:schemeClr val="dk1"/>
              </a:buClr>
              <a:buSzPts val="1000"/>
              <a:buFont typeface="Arial"/>
              <a:buChar char="•"/>
            </a:pPr>
            <a:r>
              <a:rPr lang="en-GB" sz="1000"/>
              <a:t>Per poter cambiare i propri atteggiamenti e le loro pratiche i professionisti sanitari, lavoratori del sociale e gli altri professionisti devono essere a conoscenza dei diritti delle persone con disabilità psicosociale, intellettiva e cognitiva</a:t>
            </a:r>
            <a:endParaRPr/>
          </a:p>
          <a:p>
            <a:pPr marL="628650" lvl="1" indent="-107950" algn="l" rtl="0">
              <a:lnSpc>
                <a:spcPct val="80000"/>
              </a:lnSpc>
              <a:spcBef>
                <a:spcPts val="0"/>
              </a:spcBef>
              <a:spcAft>
                <a:spcPts val="0"/>
              </a:spcAft>
              <a:buClr>
                <a:schemeClr val="dk1"/>
              </a:buClr>
              <a:buSzPts val="1000"/>
              <a:buFont typeface="Arial"/>
              <a:buNone/>
            </a:pPr>
            <a:endParaRPr sz="1000"/>
          </a:p>
          <a:p>
            <a:pPr marL="0" lvl="0" indent="0" algn="l" rtl="0">
              <a:lnSpc>
                <a:spcPct val="80000"/>
              </a:lnSpc>
              <a:spcBef>
                <a:spcPts val="0"/>
              </a:spcBef>
              <a:spcAft>
                <a:spcPts val="0"/>
              </a:spcAft>
              <a:buClr>
                <a:schemeClr val="dk1"/>
              </a:buClr>
              <a:buSzPts val="1000"/>
              <a:buFont typeface="Arial"/>
              <a:buAutoNum type="arabicPeriod"/>
            </a:pPr>
            <a:r>
              <a:rPr lang="en-GB" sz="1000" b="1"/>
              <a:t> QualityRights lavora anche con i singoli paesi per migliorare la qualità e le condizioni dei diritti umani nei servizi di salute mentale e servizi correlati.</a:t>
            </a:r>
            <a:endParaRPr/>
          </a:p>
          <a:p>
            <a:pPr marL="628650" lvl="1" indent="-171450" algn="l" rtl="0">
              <a:lnSpc>
                <a:spcPct val="80000"/>
              </a:lnSpc>
              <a:spcBef>
                <a:spcPts val="0"/>
              </a:spcBef>
              <a:spcAft>
                <a:spcPts val="0"/>
              </a:spcAft>
              <a:buClr>
                <a:schemeClr val="dk1"/>
              </a:buClr>
              <a:buSzPts val="1000"/>
              <a:buFont typeface="Arial"/>
              <a:buChar char="•"/>
            </a:pPr>
            <a:r>
              <a:rPr lang="en-GB" sz="1000"/>
              <a:t>QualityRights sostiene i paesi per la valutazione dei loro servizi di salute mentale e servizi sociali per determinare la misura in cui tali servizi sostengono i diritti degli utenti dei servizi.</a:t>
            </a:r>
            <a:endParaRPr/>
          </a:p>
          <a:p>
            <a:pPr marL="628650" lvl="1" indent="-171450" algn="l" rtl="0">
              <a:lnSpc>
                <a:spcPct val="80000"/>
              </a:lnSpc>
              <a:spcBef>
                <a:spcPts val="0"/>
              </a:spcBef>
              <a:spcAft>
                <a:spcPts val="0"/>
              </a:spcAft>
              <a:buClr>
                <a:schemeClr val="dk1"/>
              </a:buClr>
              <a:buSzPts val="1000"/>
              <a:buFont typeface="Arial"/>
              <a:buChar char="•"/>
            </a:pPr>
            <a:r>
              <a:rPr lang="en-GB" sz="1000"/>
              <a:t>QualityRights sostiene anche i paesi a realizzare piani per aiutare a trasformare i servizi in maniera che essi promuovano I diritti umani e la recovery.</a:t>
            </a:r>
            <a:endParaRPr/>
          </a:p>
          <a:p>
            <a:pPr marL="628650" lvl="1" indent="-107950" algn="l" rtl="0">
              <a:lnSpc>
                <a:spcPct val="80000"/>
              </a:lnSpc>
              <a:spcBef>
                <a:spcPts val="0"/>
              </a:spcBef>
              <a:spcAft>
                <a:spcPts val="0"/>
              </a:spcAft>
              <a:buClr>
                <a:schemeClr val="dk1"/>
              </a:buClr>
              <a:buSzPts val="1000"/>
              <a:buFont typeface="Arial"/>
              <a:buNone/>
            </a:pPr>
            <a:endParaRPr sz="1000"/>
          </a:p>
          <a:p>
            <a:pPr marL="0" lvl="0" indent="0" algn="l" rtl="0">
              <a:lnSpc>
                <a:spcPct val="80000"/>
              </a:lnSpc>
              <a:spcBef>
                <a:spcPts val="0"/>
              </a:spcBef>
              <a:spcAft>
                <a:spcPts val="0"/>
              </a:spcAft>
              <a:buClr>
                <a:schemeClr val="dk1"/>
              </a:buClr>
              <a:buSzPts val="1000"/>
              <a:buFont typeface="Arial"/>
              <a:buNone/>
            </a:pPr>
            <a:r>
              <a:rPr lang="en-GB" sz="1000" b="1"/>
              <a:t>3. Un’altra area di intervento riguarda la creazione di servizi e forme di sostegno basate sul territorio che rispettino e promuovano I diritti umani.  </a:t>
            </a:r>
            <a:endParaRPr/>
          </a:p>
          <a:p>
            <a:pPr marL="628650" lvl="1" indent="-171450" algn="l" rtl="0">
              <a:lnSpc>
                <a:spcPct val="80000"/>
              </a:lnSpc>
              <a:spcBef>
                <a:spcPts val="0"/>
              </a:spcBef>
              <a:spcAft>
                <a:spcPts val="0"/>
              </a:spcAft>
              <a:buClr>
                <a:schemeClr val="dk1"/>
              </a:buClr>
              <a:buSzPts val="1000"/>
              <a:buFont typeface="Arial"/>
              <a:buChar char="•"/>
            </a:pPr>
            <a:r>
              <a:rPr lang="en-GB" sz="1000"/>
              <a:t>Per porre fine all’istituzionalizzazione e promuovere l’inclusione sociale è fondamentale che i paesi mettano in campo tutta una serie di servizi che vadano incontro ai bisogni e alle richieste delle persone. Però molti dei servizi forniti dai paesi sono obsoleti e non soddisfano le richieste delle persone. </a:t>
            </a:r>
            <a:endParaRPr/>
          </a:p>
          <a:p>
            <a:pPr marL="628650" lvl="1" indent="-171450" algn="l" rtl="0">
              <a:lnSpc>
                <a:spcPct val="80000"/>
              </a:lnSpc>
              <a:spcBef>
                <a:spcPts val="0"/>
              </a:spcBef>
              <a:spcAft>
                <a:spcPts val="0"/>
              </a:spcAft>
              <a:buClr>
                <a:schemeClr val="dk1"/>
              </a:buClr>
              <a:buSzPts val="1000"/>
              <a:buFont typeface="Arial"/>
              <a:buChar char="•"/>
            </a:pPr>
            <a:r>
              <a:rPr lang="en-GB" sz="1000"/>
              <a:t>QualityRights fornisce consulenza ai paesi sui servizi basati sul territorio che siano orientati alla persona, operino senza coercizione, rispondano ai bisogni delle persone e sostengano la recovery.</a:t>
            </a:r>
            <a:endParaRPr/>
          </a:p>
          <a:p>
            <a:pPr marL="628650" lvl="1" indent="-107950" algn="l" rtl="0">
              <a:lnSpc>
                <a:spcPct val="80000"/>
              </a:lnSpc>
              <a:spcBef>
                <a:spcPts val="0"/>
              </a:spcBef>
              <a:spcAft>
                <a:spcPts val="0"/>
              </a:spcAft>
              <a:buClr>
                <a:schemeClr val="dk1"/>
              </a:buClr>
              <a:buSzPts val="1000"/>
              <a:buFont typeface="Arial"/>
              <a:buNone/>
            </a:pPr>
            <a:endParaRPr sz="1000"/>
          </a:p>
          <a:p>
            <a:pPr marL="0" lvl="0" indent="0" algn="l" rtl="0">
              <a:lnSpc>
                <a:spcPct val="80000"/>
              </a:lnSpc>
              <a:spcBef>
                <a:spcPts val="0"/>
              </a:spcBef>
              <a:spcAft>
                <a:spcPts val="0"/>
              </a:spcAft>
              <a:buClr>
                <a:schemeClr val="dk1"/>
              </a:buClr>
              <a:buSzPts val="1000"/>
              <a:buFont typeface="Arial"/>
              <a:buAutoNum type="arabicPeriod"/>
            </a:pPr>
            <a:r>
              <a:rPr lang="en-GB" sz="1000" b="1"/>
              <a:t>La 4a importante area di lavoro è sostenere nei paesi lo sviluppo di movimenti della società civile che possano sostenere il patrocinio e possano influenzare l’elaborazione delle politiche. </a:t>
            </a:r>
            <a:endParaRPr/>
          </a:p>
          <a:p>
            <a:pPr marL="628650" lvl="1" indent="-171450" algn="l" rtl="0">
              <a:lnSpc>
                <a:spcPct val="80000"/>
              </a:lnSpc>
              <a:spcBef>
                <a:spcPts val="0"/>
              </a:spcBef>
              <a:spcAft>
                <a:spcPts val="0"/>
              </a:spcAft>
              <a:buClr>
                <a:schemeClr val="dk1"/>
              </a:buClr>
              <a:buSzPts val="1000"/>
              <a:buFont typeface="Arial"/>
              <a:buChar char="•"/>
            </a:pPr>
            <a:r>
              <a:rPr lang="en-GB" sz="1000"/>
              <a:t>Ciò consiste nel sostenere le persone con disabilità psicosociale, intellettiva e cognitiva e le loro organizzazioni nell’avere un ruolo centrale e voce nei processi decisionali riguardo loro stessi. </a:t>
            </a:r>
            <a:endParaRPr/>
          </a:p>
          <a:p>
            <a:pPr marL="628650" lvl="1" indent="-107950" algn="l" rtl="0">
              <a:lnSpc>
                <a:spcPct val="80000"/>
              </a:lnSpc>
              <a:spcBef>
                <a:spcPts val="0"/>
              </a:spcBef>
              <a:spcAft>
                <a:spcPts val="0"/>
              </a:spcAft>
              <a:buClr>
                <a:schemeClr val="dk1"/>
              </a:buClr>
              <a:buSzPts val="1000"/>
              <a:buFont typeface="Arial"/>
              <a:buNone/>
            </a:pPr>
            <a:endParaRPr sz="1000"/>
          </a:p>
          <a:p>
            <a:pPr marL="0" lvl="0" indent="0" algn="l" rtl="0">
              <a:lnSpc>
                <a:spcPct val="90000"/>
              </a:lnSpc>
              <a:spcBef>
                <a:spcPts val="0"/>
              </a:spcBef>
              <a:spcAft>
                <a:spcPts val="0"/>
              </a:spcAft>
              <a:buClr>
                <a:schemeClr val="dk1"/>
              </a:buClr>
              <a:buSzPts val="1000"/>
              <a:buFont typeface="Arial"/>
              <a:buAutoNum type="arabicPeriod"/>
            </a:pPr>
            <a:r>
              <a:rPr lang="en-GB" sz="1000" b="1"/>
              <a:t>Ed in conclusione QualityRights lavora con i paesi per una riforma delle politiche e leggi in linea con gli standard dei diritti umani. </a:t>
            </a:r>
            <a:endParaRPr/>
          </a:p>
          <a:p>
            <a:pPr marL="628650" lvl="1" indent="-171450" algn="l" rtl="0">
              <a:lnSpc>
                <a:spcPct val="90000"/>
              </a:lnSpc>
              <a:spcBef>
                <a:spcPts val="0"/>
              </a:spcBef>
              <a:spcAft>
                <a:spcPts val="0"/>
              </a:spcAft>
              <a:buClr>
                <a:schemeClr val="dk1"/>
              </a:buClr>
              <a:buSzPts val="1000"/>
              <a:buFont typeface="Arial"/>
              <a:buChar char="•"/>
            </a:pPr>
            <a:r>
              <a:rPr lang="en-GB" sz="1000"/>
              <a:t>Ciò fornisce un importante meccanismo nei paesi per porre fine alle violazioni, promuovere l’accesso a servizi di salute mentale territoriali, all’abitare, all’istruzione e al lavoro e a tutta una serie di servizi a cui le persone hanno diritto. </a:t>
            </a:r>
            <a:endParaRPr/>
          </a:p>
          <a:p>
            <a:pPr marL="628650" lvl="1" indent="-107950" algn="l" rtl="0">
              <a:lnSpc>
                <a:spcPct val="90000"/>
              </a:lnSpc>
              <a:spcBef>
                <a:spcPts val="0"/>
              </a:spcBef>
              <a:spcAft>
                <a:spcPts val="0"/>
              </a:spcAft>
              <a:buClr>
                <a:schemeClr val="dk1"/>
              </a:buClr>
              <a:buSzPts val="1000"/>
              <a:buFont typeface="Arial"/>
              <a:buNone/>
            </a:pPr>
            <a:endParaRPr sz="1000"/>
          </a:p>
          <a:p>
            <a:pPr marL="0" lvl="0" indent="0" algn="l" rtl="0">
              <a:lnSpc>
                <a:spcPct val="90000"/>
              </a:lnSpc>
              <a:spcBef>
                <a:spcPts val="0"/>
              </a:spcBef>
              <a:spcAft>
                <a:spcPts val="0"/>
              </a:spcAft>
              <a:buSzPts val="1400"/>
              <a:buNone/>
            </a:pPr>
            <a:r>
              <a:rPr lang="en-GB" sz="1000" b="1"/>
              <a:t>Tutte queste azioni sono in linea con il contesto dei diritti umani e in particolare con la Convenzione delle Nazioni Unite dei Diritti delle Persone con Disabilità.  </a:t>
            </a:r>
            <a:endParaRPr/>
          </a:p>
          <a:p>
            <a:pPr marL="0" lvl="0" indent="0" algn="l" rtl="0">
              <a:lnSpc>
                <a:spcPct val="90000"/>
              </a:lnSpc>
              <a:spcBef>
                <a:spcPts val="0"/>
              </a:spcBef>
              <a:spcAft>
                <a:spcPts val="0"/>
              </a:spcAft>
              <a:buSzPts val="1400"/>
              <a:buNone/>
            </a:pPr>
            <a:endParaRPr sz="1000" b="1"/>
          </a:p>
          <a:p>
            <a:pPr marL="0" lvl="0" indent="0" algn="l" rtl="0">
              <a:lnSpc>
                <a:spcPct val="90000"/>
              </a:lnSpc>
              <a:spcBef>
                <a:spcPts val="0"/>
              </a:spcBef>
              <a:spcAft>
                <a:spcPts val="0"/>
              </a:spcAft>
              <a:buSzPts val="1400"/>
              <a:buNone/>
            </a:pPr>
            <a:r>
              <a:rPr lang="en-GB" sz="1000" b="1"/>
              <a:t>Inoltre, QualityRights utilizza un approccio partecipativo coinvolgendo tutti gli stakeholders per poter andare incontro ai bisogni di tutti. </a:t>
            </a:r>
            <a:endParaRPr/>
          </a:p>
          <a:p>
            <a:pPr marL="0" lvl="0" indent="0" algn="l" rtl="0">
              <a:lnSpc>
                <a:spcPct val="90000"/>
              </a:lnSpc>
              <a:spcBef>
                <a:spcPts val="0"/>
              </a:spcBef>
              <a:spcAft>
                <a:spcPts val="0"/>
              </a:spcAft>
              <a:buSzPts val="1400"/>
              <a:buNone/>
            </a:pPr>
            <a:endParaRPr sz="1000"/>
          </a:p>
        </p:txBody>
      </p:sp>
      <p:sp>
        <p:nvSpPr>
          <p:cNvPr id="226" name="Google Shape;226;p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3" name="Google Shape;423;p3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latin typeface="Calibri"/>
                <a:ea typeface="Calibri"/>
                <a:cs typeface="Calibri"/>
                <a:sym typeface="Calibri"/>
              </a:rPr>
              <a:t>Articolo 17: protezione dell’integrità della persona</a:t>
            </a:r>
            <a:endParaRPr>
              <a:latin typeface="Calibri"/>
              <a:ea typeface="Calibri"/>
              <a:cs typeface="Calibri"/>
              <a:sym typeface="Calibri"/>
            </a:endParaRPr>
          </a:p>
          <a:p>
            <a:pPr marL="0" lvl="0" indent="0" algn="l" rtl="0">
              <a:lnSpc>
                <a:spcPct val="100000"/>
              </a:lnSpc>
              <a:spcBef>
                <a:spcPts val="1360"/>
              </a:spcBef>
              <a:spcAft>
                <a:spcPts val="0"/>
              </a:spcAft>
              <a:buSzPts val="1400"/>
              <a:buNone/>
            </a:pPr>
            <a:r>
              <a:rPr lang="en-GB">
                <a:latin typeface="Calibri"/>
                <a:ea typeface="Calibri"/>
                <a:cs typeface="Calibri"/>
                <a:sym typeface="Calibri"/>
              </a:rPr>
              <a:t>L’ articolo 17 afferma che le persone con disabilità devono veder rispettata la loro integrità fisica e mentale su base di uguaglianza con l’integrità fisica e  mentale delle altre persone.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Ciò significa che sia il loro corpo che la loro mente devono essere rispettate.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Ad esempio non devono essere picchiate o stuprate o sottoposte a trattamento o intervento senza il loro consenso,</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In ogni loro forma la violenza, la coercizione e l’abuso violano i diritti umani ed influenzano negativamente ed in maniera profonda la salute ed il benessere individuale</a:t>
            </a: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24" name="Google Shape;424;p3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1" name="Google Shape;431;p3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Opzione 1: approssimativamente 1 ora e 50 minuti</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Opzione 2: approssimativamente 45 minuti</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Opzione 3: approssimativamente 20 minuti</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b="1">
              <a:solidFill>
                <a:srgbClr val="4F81BD"/>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Attenzione</a:t>
            </a:r>
            <a:r>
              <a:rPr lang="en-GB">
                <a:solidFill>
                  <a:srgbClr val="4F81BD"/>
                </a:solidFill>
                <a:latin typeface="Calibri"/>
                <a:ea typeface="Calibri"/>
                <a:cs typeface="Calibri"/>
                <a:sym typeface="Calibri"/>
              </a:rPr>
              <a:t>: Questa attività può provocare forti reazioni emotive ad alcune persone.</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Il facilitatore ne deve essere a conoscenza. Prima di iniziare l’attività il facilitatore deve far sapere ai partecipanti che si devono sentire liberi di dar voce alle loro emozioni, o di fare una pausa o lasciare la sessione fino alla fine dell’attività. Il facilitatore deve anche essere attento a segnali di disagio mostrati dai partecipanti ed essere preparato a fornire supporto.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32" name="Google Shape;432;p3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pic>
        <p:nvPicPr>
          <p:cNvPr id="433" name="Google Shape;433;p31:notes"/>
          <p:cNvPicPr preferRelativeResize="0"/>
          <p:nvPr/>
        </p:nvPicPr>
        <p:blipFill rotWithShape="1">
          <a:blip r:embed="rId3">
            <a:alphaModFix/>
          </a:blip>
          <a:srcRect/>
          <a:stretch/>
        </p:blipFill>
        <p:spPr>
          <a:xfrm>
            <a:off x="806450" y="6097588"/>
            <a:ext cx="223838" cy="246062"/>
          </a:xfrm>
          <a:prstGeom prst="rect">
            <a:avLst/>
          </a:prstGeom>
          <a:noFill/>
          <a:ln>
            <a:noFill/>
          </a:ln>
        </p:spPr>
      </p:pic>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2:notes"/>
          <p:cNvSpPr>
            <a:spLocks noGrp="1" noRot="1" noChangeAspect="1"/>
          </p:cNvSpPr>
          <p:nvPr>
            <p:ph type="sldImg" idx="2"/>
          </p:nvPr>
        </p:nvSpPr>
        <p:spPr>
          <a:xfrm>
            <a:off x="2024063" y="363538"/>
            <a:ext cx="2749550" cy="1547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32:notes"/>
          <p:cNvSpPr txBox="1">
            <a:spLocks noGrp="1"/>
          </p:cNvSpPr>
          <p:nvPr>
            <p:ph type="body" idx="1"/>
          </p:nvPr>
        </p:nvSpPr>
        <p:spPr>
          <a:xfrm>
            <a:off x="449263" y="2005013"/>
            <a:ext cx="5899150" cy="75596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i="1">
                <a:latin typeface="Calibri"/>
                <a:ea typeface="Calibri"/>
                <a:cs typeface="Calibri"/>
                <a:sym typeface="Calibri"/>
              </a:rPr>
              <a:t>Esercizio 3.1: le esperienze personali di violenza, coercizione ed abuso hanno un impatto (50 min.)</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Lo scopo di questa sezione è di fornire ai partecipanti esempi reali dell’impatto negativo della violenza, coercizione ed abuso nei servizi di salute mentale e nei servizi sociali.</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 Mettete in evidenza ai partecipanti che: </a:t>
            </a:r>
            <a:endParaRPr>
              <a:latin typeface="Calibri"/>
              <a:ea typeface="Calibri"/>
              <a:cs typeface="Calibri"/>
              <a:sym typeface="Calibri"/>
            </a:endParaRPr>
          </a:p>
          <a:p>
            <a:pPr marL="0" lvl="0" indent="0" algn="l"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 Nella CRPD ci sono molti articoli che proteggono le persone dalla violenza, abuso e da pratiche coercitive.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La CRPD spiega anche che cosa devono fare gli stati per impedire e proteggere le persone da queste pratiche.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Molto spesso le persone adottano queste pratiche senza alcuna intenzione o idea delle reali conseguenze delle loro azioni sulle persone coinvolte.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E’ importante considerare, comprendere ed interiorizzare l’impatto che la violenza , la coercizione e l’abuso hanno sulle persone per poter porre fine a queste pratiche (ed ai comportamenti e credenze che li rendono possibili).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Sotto vengono date tre opzioni, in ordine di preferenza, basate sull’impatto potenziale sui partecipanti che può avere ogni opzione. Una o più opzioni saranno seguite dall’esercizio di gruppo 3.1.</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solidFill>
                  <a:srgbClr val="4F81BD"/>
                </a:solidFill>
                <a:latin typeface="Calibri"/>
                <a:ea typeface="Calibri"/>
                <a:cs typeface="Calibri"/>
                <a:sym typeface="Calibri"/>
              </a:rPr>
              <a:t>Opzioni:</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b="1">
                <a:solidFill>
                  <a:srgbClr val="4F81BD"/>
                </a:solidFill>
                <a:latin typeface="Calibri"/>
                <a:ea typeface="Calibri"/>
                <a:cs typeface="Calibri"/>
                <a:sym typeface="Calibri"/>
              </a:rPr>
              <a:t>Opzione 1: </a:t>
            </a:r>
            <a:r>
              <a:rPr lang="en-GB">
                <a:solidFill>
                  <a:srgbClr val="4F81BD"/>
                </a:solidFill>
                <a:latin typeface="Calibri"/>
                <a:ea typeface="Calibri"/>
                <a:cs typeface="Calibri"/>
                <a:sym typeface="Calibri"/>
              </a:rPr>
              <a:t>Una persona o una delegazione di persone che ha sperimentato violenza, coercizione o abuso nei servizi di salute mentale o in altri servizi parla dell’esperienza e dell’impatto sulla sua/loro vita/e. </a:t>
            </a:r>
            <a:endParaRPr>
              <a:latin typeface="Calibri"/>
              <a:ea typeface="Calibri"/>
              <a:cs typeface="Calibri"/>
              <a:sym typeface="Calibri"/>
            </a:endParaRPr>
          </a:p>
          <a:p>
            <a:pPr marL="0" lvl="0" indent="0" algn="l" rtl="0">
              <a:lnSpc>
                <a:spcPct val="115000"/>
              </a:lnSpc>
              <a:spcBef>
                <a:spcPts val="300"/>
              </a:spcBef>
              <a:spcAft>
                <a:spcPts val="0"/>
              </a:spcAft>
              <a:buSzPts val="1400"/>
              <a:buNone/>
            </a:pPr>
            <a:r>
              <a:rPr lang="en-GB" b="1">
                <a:solidFill>
                  <a:srgbClr val="4F81BD"/>
                </a:solidFill>
                <a:latin typeface="Calibri"/>
                <a:ea typeface="Calibri"/>
                <a:cs typeface="Calibri"/>
                <a:sym typeface="Calibri"/>
              </a:rPr>
              <a:t>Opzione 2: </a:t>
            </a:r>
            <a:r>
              <a:rPr lang="en-GB">
                <a:solidFill>
                  <a:srgbClr val="4F81BD"/>
                </a:solidFill>
                <a:latin typeface="Calibri"/>
                <a:ea typeface="Calibri"/>
                <a:cs typeface="Calibri"/>
                <a:sym typeface="Calibri"/>
              </a:rPr>
              <a:t>Video sulla violenza, coercizione e abuso e persone che sono sopravvissute (hanno superato) a questa esperienza.</a:t>
            </a:r>
            <a:endParaRPr>
              <a:latin typeface="Calibri"/>
              <a:ea typeface="Calibri"/>
              <a:cs typeface="Calibri"/>
              <a:sym typeface="Calibri"/>
            </a:endParaRPr>
          </a:p>
          <a:p>
            <a:pPr marL="0" lvl="0" indent="0" algn="l" rtl="0">
              <a:lnSpc>
                <a:spcPct val="115000"/>
              </a:lnSpc>
              <a:spcBef>
                <a:spcPts val="300"/>
              </a:spcBef>
              <a:spcAft>
                <a:spcPts val="0"/>
              </a:spcAft>
              <a:buSzPts val="1400"/>
              <a:buNone/>
            </a:pPr>
            <a:r>
              <a:rPr lang="en-GB" b="1">
                <a:solidFill>
                  <a:srgbClr val="4F81BD"/>
                </a:solidFill>
                <a:latin typeface="Calibri"/>
                <a:ea typeface="Calibri"/>
                <a:cs typeface="Calibri"/>
                <a:sym typeface="Calibri"/>
              </a:rPr>
              <a:t>Opzione 3: </a:t>
            </a:r>
            <a:r>
              <a:rPr lang="en-GB">
                <a:solidFill>
                  <a:srgbClr val="4F81BD"/>
                </a:solidFill>
                <a:latin typeface="Calibri"/>
                <a:ea typeface="Calibri"/>
                <a:cs typeface="Calibri"/>
                <a:sym typeface="Calibri"/>
              </a:rPr>
              <a:t>Citazioni di persone che hanno subito violenza, coercizione o abuso.</a:t>
            </a:r>
            <a:endParaRPr>
              <a:latin typeface="Calibri"/>
              <a:ea typeface="Calibri"/>
              <a:cs typeface="Calibri"/>
              <a:sym typeface="Calibri"/>
            </a:endParaRPr>
          </a:p>
          <a:p>
            <a:pPr marL="0" lvl="0" indent="0" algn="l" rtl="0">
              <a:lnSpc>
                <a:spcPct val="115000"/>
              </a:lnSpc>
              <a:spcBef>
                <a:spcPts val="300"/>
              </a:spcBef>
              <a:spcAft>
                <a:spcPts val="0"/>
              </a:spcAft>
              <a:buSzPts val="1400"/>
              <a:buNone/>
            </a:pPr>
            <a:endParaRPr>
              <a:solidFill>
                <a:srgbClr val="4F81BD"/>
              </a:solidFill>
              <a:latin typeface="Calibri"/>
              <a:ea typeface="Calibri"/>
              <a:cs typeface="Calibri"/>
              <a:sym typeface="Calibri"/>
            </a:endParaRPr>
          </a:p>
          <a:p>
            <a:pPr marL="0" lvl="0" indent="0" algn="l" rtl="0">
              <a:lnSpc>
                <a:spcPct val="115000"/>
              </a:lnSpc>
              <a:spcBef>
                <a:spcPts val="300"/>
              </a:spcBef>
              <a:spcAft>
                <a:spcPts val="0"/>
              </a:spcAft>
              <a:buSzPts val="1400"/>
              <a:buNone/>
            </a:pPr>
            <a:r>
              <a:rPr lang="en-GB">
                <a:solidFill>
                  <a:srgbClr val="4F81BD"/>
                </a:solidFill>
                <a:latin typeface="Calibri"/>
                <a:ea typeface="Calibri"/>
                <a:cs typeface="Calibri"/>
                <a:sym typeface="Calibri"/>
              </a:rPr>
              <a:t>Tutte e tre le opzioni possono creare un’occasione di parlare per i partecipanti che hanno subito violenza, coercizione o abuso. Se i partecipanti si sentono abbastanza a loro agio da condividere la loro esperienza con il resto dei partecipanti devono essere messi in condizione di poterlo fare e di poter ricevere sostegno. Potrebbe essere necessario rivedere la durata della sessione per far sì che alle persone che desiderino condividere la loro esperienza venga dato spazio e tempo necessario. </a:t>
            </a:r>
            <a:endParaRPr>
              <a:latin typeface="Calibri"/>
              <a:ea typeface="Calibri"/>
              <a:cs typeface="Calibri"/>
              <a:sym typeface="Calibri"/>
            </a:endParaRPr>
          </a:p>
          <a:p>
            <a:pPr marL="0" lvl="0" indent="0" algn="l" rtl="0">
              <a:lnSpc>
                <a:spcPct val="100000"/>
              </a:lnSpc>
              <a:spcBef>
                <a:spcPts val="300"/>
              </a:spcBef>
              <a:spcAft>
                <a:spcPts val="0"/>
              </a:spcAft>
              <a:buSzPts val="1400"/>
              <a:buNone/>
            </a:pPr>
            <a:endParaRPr>
              <a:latin typeface="Calibri"/>
              <a:ea typeface="Calibri"/>
              <a:cs typeface="Calibri"/>
              <a:sym typeface="Calibri"/>
            </a:endParaRPr>
          </a:p>
        </p:txBody>
      </p:sp>
      <p:sp>
        <p:nvSpPr>
          <p:cNvPr id="440" name="Google Shape;440;p3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3:notes"/>
          <p:cNvSpPr>
            <a:spLocks noGrp="1" noRot="1" noChangeAspect="1"/>
          </p:cNvSpPr>
          <p:nvPr>
            <p:ph type="sldImg" idx="2"/>
          </p:nvPr>
        </p:nvSpPr>
        <p:spPr>
          <a:xfrm>
            <a:off x="1271588" y="546100"/>
            <a:ext cx="4008437" cy="22558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6" name="Google Shape;446;p33:notes"/>
          <p:cNvSpPr txBox="1">
            <a:spLocks noGrp="1"/>
          </p:cNvSpPr>
          <p:nvPr>
            <p:ph type="body" idx="1"/>
          </p:nvPr>
        </p:nvSpPr>
        <p:spPr>
          <a:xfrm>
            <a:off x="438150" y="3086100"/>
            <a:ext cx="5862638" cy="6343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u="sng">
                <a:solidFill>
                  <a:srgbClr val="000000"/>
                </a:solidFill>
                <a:latin typeface="Calibri"/>
                <a:ea typeface="Calibri"/>
                <a:cs typeface="Calibri"/>
                <a:sym typeface="Calibri"/>
              </a:rPr>
              <a:t>Opzione 1</a:t>
            </a:r>
            <a:endParaRPr>
              <a:latin typeface="Calibri"/>
              <a:ea typeface="Calibri"/>
              <a:cs typeface="Calibri"/>
              <a:sym typeface="Calibri"/>
            </a:endParaRPr>
          </a:p>
          <a:p>
            <a:pPr marL="0" lvl="0" indent="0" algn="l" rtl="0">
              <a:lnSpc>
                <a:spcPct val="100000"/>
              </a:lnSpc>
              <a:spcBef>
                <a:spcPts val="600"/>
              </a:spcBef>
              <a:spcAft>
                <a:spcPts val="0"/>
              </a:spcAft>
              <a:buSzPts val="1400"/>
              <a:buNone/>
            </a:pPr>
            <a:r>
              <a:rPr lang="en-GB" b="1" i="1">
                <a:latin typeface="Calibri"/>
                <a:ea typeface="Calibri"/>
                <a:cs typeface="Calibri"/>
                <a:sym typeface="Calibri"/>
              </a:rPr>
              <a:t>Discussione frontale con persone che hanno subito coercizione, violenza ed abuso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a:solidFill>
                  <a:srgbClr val="4F81BD"/>
                </a:solidFill>
                <a:latin typeface="Calibri"/>
                <a:ea typeface="Calibri"/>
                <a:cs typeface="Calibri"/>
                <a:sym typeface="Calibri"/>
              </a:rPr>
              <a:t>L’opzione 1 è </a:t>
            </a:r>
            <a:r>
              <a:rPr lang="en-GB" u="sng">
                <a:solidFill>
                  <a:srgbClr val="4F81BD"/>
                </a:solidFill>
                <a:latin typeface="Calibri"/>
                <a:ea typeface="Calibri"/>
                <a:cs typeface="Calibri"/>
                <a:sym typeface="Calibri"/>
              </a:rPr>
              <a:t>l’opzione preferenziale</a:t>
            </a:r>
            <a:r>
              <a:rPr lang="en-GB">
                <a:solidFill>
                  <a:srgbClr val="4F81BD"/>
                </a:solidFill>
                <a:latin typeface="Calibri"/>
                <a:ea typeface="Calibri"/>
                <a:cs typeface="Calibri"/>
                <a:sym typeface="Calibri"/>
              </a:rPr>
              <a:t>. Il facilitatore deve provare a far sì  che raccontino la loro esperienza  una o più persone che hanno subito coercizione, violenza e abuso nei servizi di salute mentale o servizi sociali. </a:t>
            </a:r>
            <a:endParaRPr>
              <a:latin typeface="Calibri"/>
              <a:ea typeface="Calibri"/>
              <a:cs typeface="Calibri"/>
              <a:sym typeface="Calibri"/>
            </a:endParaRPr>
          </a:p>
          <a:p>
            <a:pPr marL="0" lvl="0" indent="0" algn="just" rtl="0">
              <a:lnSpc>
                <a:spcPct val="100000"/>
              </a:lnSpc>
              <a:spcBef>
                <a:spcPts val="0"/>
              </a:spcBef>
              <a:spcAft>
                <a:spcPts val="0"/>
              </a:spcAft>
              <a:buSzPts val="1400"/>
              <a:buNone/>
            </a:pPr>
            <a:r>
              <a:rPr lang="en-GB">
                <a:solidFill>
                  <a:srgbClr val="4F81BD"/>
                </a:solidFill>
                <a:latin typeface="Calibri"/>
                <a:ea typeface="Calibri"/>
                <a:cs typeface="Calibri"/>
                <a:sym typeface="Calibri"/>
              </a:rPr>
              <a:t>La selezione attenta dell’oratore (oratori) che possano fornire il loro punto di vista è fondamentale. Alcune persone potrebbero non essere pronte a parlare pubblicamente della loro esperienza o potrebbero avere la tendenza a minimizzare o giustificare l’abuso che hanno subito. </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solidFill>
                  <a:srgbClr val="4F81BD"/>
                </a:solidFill>
                <a:latin typeface="Calibri"/>
                <a:ea typeface="Calibri"/>
                <a:cs typeface="Calibri"/>
                <a:sym typeface="Calibri"/>
              </a:rPr>
              <a:t>Invitate persone con esperienza di violenza, coercizione ed abuso a partecipare alla sessione e a condividere le loro esperienze con i partecipanti. </a:t>
            </a:r>
            <a:endParaRPr>
              <a:latin typeface="Calibri"/>
              <a:ea typeface="Calibri"/>
              <a:cs typeface="Calibri"/>
              <a:sym typeface="Calibri"/>
            </a:endParaRPr>
          </a:p>
          <a:p>
            <a:pPr marL="0" lvl="0" indent="0" algn="l" rtl="0">
              <a:lnSpc>
                <a:spcPct val="100000"/>
              </a:lnSpc>
              <a:spcBef>
                <a:spcPts val="600"/>
              </a:spcBef>
              <a:spcAft>
                <a:spcPts val="0"/>
              </a:spcAft>
              <a:buSzPts val="1400"/>
              <a:buNone/>
            </a:pPr>
            <a:r>
              <a:rPr lang="en-GB">
                <a:solidFill>
                  <a:srgbClr val="4F81BD"/>
                </a:solidFill>
                <a:latin typeface="Calibri"/>
                <a:ea typeface="Calibri"/>
                <a:cs typeface="Calibri"/>
                <a:sym typeface="Calibri"/>
              </a:rPr>
              <a:t>Se la persona(e) che ha subito violenza, coercizione ed abuso è stata identificata ed è disposta a raccontare, potrebbe essere utilizzato il seguente schema: </a:t>
            </a:r>
            <a:endParaRPr>
              <a:latin typeface="Calibri"/>
              <a:ea typeface="Calibri"/>
              <a:cs typeface="Calibri"/>
              <a:sym typeface="Calibri"/>
            </a:endParaRPr>
          </a:p>
          <a:p>
            <a:pPr marL="0" lvl="0" indent="0" algn="l" rtl="0">
              <a:lnSpc>
                <a:spcPct val="100000"/>
              </a:lnSpc>
              <a:spcBef>
                <a:spcPts val="6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 Presentazione della sessione e del/degli oratore/i effettuata dal facilitatore.</a:t>
            </a:r>
            <a:endParaRPr>
              <a:latin typeface="Calibri"/>
              <a:ea typeface="Calibri"/>
              <a:cs typeface="Calibri"/>
              <a:sym typeface="Calibri"/>
            </a:endParaRPr>
          </a:p>
          <a:p>
            <a:pPr marL="0" lvl="0" indent="0" algn="l" rtl="0">
              <a:lnSpc>
                <a:spcPct val="100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 La persona condivide la propria storia (a seconda di quanto si senta a suo agio). Incoraggiate la persona a parlare del tipo di abuso che ha subito, così come dell’impatto che ha avuto su di loro. </a:t>
            </a:r>
            <a:endParaRPr>
              <a:latin typeface="Calibri"/>
              <a:ea typeface="Calibri"/>
              <a:cs typeface="Calibri"/>
              <a:sym typeface="Calibri"/>
            </a:endParaRPr>
          </a:p>
          <a:p>
            <a:pPr marL="0" lvl="0" indent="0" algn="l" rtl="0">
              <a:lnSpc>
                <a:spcPct val="100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 Spazio per domande, risposte e discussione con i partecipanti. Il facilitatore dovrebbe mediare le domande per assicurarsi che l’oratore si senta a suo agio e sostenuto nella condivisione con il gruppo della propria storia. L’oratore non si deve sentire in alcun modo obbligato a rispondere a domande scomode, inappropriate o intrusive. L’oratore non si deve neanche sentire sotto interrogatorio da parte del gruppo.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47" name="Google Shape;447;p3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4:notes"/>
          <p:cNvSpPr>
            <a:spLocks noGrp="1" noRot="1" noChangeAspect="1"/>
          </p:cNvSpPr>
          <p:nvPr>
            <p:ph type="sldImg" idx="2"/>
          </p:nvPr>
        </p:nvSpPr>
        <p:spPr>
          <a:xfrm>
            <a:off x="1563688" y="946150"/>
            <a:ext cx="3587750" cy="2019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34:notes"/>
          <p:cNvSpPr txBox="1">
            <a:spLocks noGrp="1"/>
          </p:cNvSpPr>
          <p:nvPr>
            <p:ph type="body" idx="1"/>
          </p:nvPr>
        </p:nvSpPr>
        <p:spPr>
          <a:xfrm>
            <a:off x="327025" y="3300413"/>
            <a:ext cx="6062663" cy="6129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u="sng">
                <a:solidFill>
                  <a:srgbClr val="000000"/>
                </a:solidFill>
                <a:latin typeface="Calibri"/>
                <a:ea typeface="Calibri"/>
                <a:cs typeface="Calibri"/>
                <a:sym typeface="Calibri"/>
              </a:rPr>
              <a:t>Opzione 2</a:t>
            </a:r>
            <a:r>
              <a:rPr lang="en-GB" b="1">
                <a:solidFill>
                  <a:srgbClr val="000000"/>
                </a:solidFill>
                <a:latin typeface="Calibri"/>
                <a:ea typeface="Calibri"/>
                <a:cs typeface="Calibri"/>
                <a:sym typeface="Calibri"/>
              </a:rPr>
              <a:t>: </a:t>
            </a:r>
            <a:r>
              <a:rPr lang="en-GB" b="1" i="1">
                <a:latin typeface="Calibri"/>
                <a:ea typeface="Calibri"/>
                <a:cs typeface="Calibri"/>
                <a:sym typeface="Calibri"/>
              </a:rPr>
              <a:t>Video sulla violenza, coercizione ed abuso nei servizi (45 min.)</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solidFill>
                  <a:srgbClr val="7030A0"/>
                </a:solidFill>
                <a:latin typeface="Calibri"/>
                <a:ea typeface="Calibri"/>
                <a:cs typeface="Calibri"/>
                <a:sym typeface="Calibri"/>
              </a:rPr>
              <a:t>Mostrate video di interviste/testimonianze di persone che hanno subito violenza, coercizione o abuso nei contesti di salute mentale. Alcuni esempi: </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endParaRPr>
              <a:latin typeface="Calibri"/>
              <a:ea typeface="Calibri"/>
              <a:cs typeface="Calibri"/>
              <a:sym typeface="Calibri"/>
            </a:endParaRPr>
          </a:p>
          <a:p>
            <a:pPr marL="0" lvl="0" indent="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Women institutionalized against their will in India. (4.15) December 2013. </a:t>
            </a:r>
            <a:r>
              <a:rPr lang="en-GB" u="sng">
                <a:solidFill>
                  <a:srgbClr val="0000FF"/>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https://youtu.be/NZBxI9pNYHw</a:t>
            </a:r>
            <a:r>
              <a:rPr lang="en-GB">
                <a:solidFill>
                  <a:srgbClr val="0000FF"/>
                </a:solidFill>
                <a:latin typeface="Calibri"/>
                <a:ea typeface="Calibri"/>
                <a:cs typeface="Calibri"/>
                <a:sym typeface="Calibri"/>
              </a:rPr>
              <a:t>  </a:t>
            </a:r>
            <a:r>
              <a:rPr lang="en-GB">
                <a:solidFill>
                  <a:srgbClr val="703096"/>
                </a:solidFill>
                <a:latin typeface="Calibri"/>
                <a:ea typeface="Calibri"/>
                <a:cs typeface="Calibri"/>
                <a:sym typeface="Calibri"/>
              </a:rPr>
              <a:t> </a:t>
            </a:r>
            <a:r>
              <a:rPr lang="en-GB">
                <a:latin typeface="Calibri"/>
                <a:ea typeface="Calibri"/>
                <a:cs typeface="Calibri"/>
                <a:sym typeface="Calibri"/>
              </a:rPr>
              <a:t>(accessed 9 April 2019).</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Noto Sans Symbols"/>
              <a:buChar char="∙"/>
            </a:pPr>
            <a:r>
              <a:rPr lang="en-GB">
                <a:latin typeface="Calibri"/>
                <a:ea typeface="Calibri"/>
                <a:cs typeface="Calibri"/>
                <a:sym typeface="Calibri"/>
              </a:rPr>
              <a:t>I couldn't move. I couldn't breathe</a:t>
            </a:r>
            <a:r>
              <a:rPr lang="en-GB" b="1">
                <a:latin typeface="Calibri"/>
                <a:ea typeface="Calibri"/>
                <a:cs typeface="Calibri"/>
                <a:sym typeface="Calibri"/>
              </a:rPr>
              <a:t> </a:t>
            </a:r>
            <a:r>
              <a:rPr lang="en-GB">
                <a:latin typeface="Calibri"/>
                <a:ea typeface="Calibri"/>
                <a:cs typeface="Calibri"/>
                <a:sym typeface="Calibri"/>
              </a:rPr>
              <a:t>(52 seconds). BBC News. </a:t>
            </a:r>
            <a:r>
              <a:rPr lang="en-GB" b="1">
                <a:solidFill>
                  <a:srgbClr val="7030A0"/>
                </a:solidFill>
                <a:latin typeface="Calibri"/>
                <a:ea typeface="Calibri"/>
                <a:cs typeface="Calibri"/>
                <a:sym typeface="Calibri"/>
              </a:rPr>
              <a:t>'</a:t>
            </a:r>
            <a:r>
              <a:rPr lang="en-GB" u="sng">
                <a:solidFill>
                  <a:srgbClr val="0000FF"/>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http://www.bbc.com/news/uk-england-37427665</a:t>
            </a:r>
            <a:r>
              <a:rPr lang="en-GB">
                <a:solidFill>
                  <a:srgbClr val="7030A0"/>
                </a:solidFill>
                <a:latin typeface="Calibri"/>
                <a:ea typeface="Calibri"/>
                <a:cs typeface="Calibri"/>
                <a:sym typeface="Calibri"/>
              </a:rPr>
              <a:t> </a:t>
            </a:r>
            <a:r>
              <a:rPr lang="en-GB">
                <a:latin typeface="Calibri"/>
                <a:ea typeface="Calibri"/>
                <a:cs typeface="Calibri"/>
                <a:sym typeface="Calibri"/>
              </a:rPr>
              <a:t>(accessed 4 December 2018).</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Open Paradigm Project – Dorothy Dundas (12:22). May 2013. </a:t>
            </a:r>
            <a:r>
              <a:rPr lang="en-GB" u="sng">
                <a:solidFill>
                  <a:srgbClr val="0000FF"/>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https://youtu.be/8kZMaUZ7wm0</a:t>
            </a:r>
            <a:r>
              <a:rPr lang="en-GB">
                <a:solidFill>
                  <a:srgbClr val="0000FF"/>
                </a:solidFill>
                <a:latin typeface="Calibri"/>
                <a:ea typeface="Calibri"/>
                <a:cs typeface="Calibri"/>
                <a:sym typeface="Calibri"/>
              </a:rPr>
              <a:t>  </a:t>
            </a:r>
            <a:r>
              <a:rPr lang="en-GB">
                <a:latin typeface="Calibri"/>
                <a:ea typeface="Calibri"/>
                <a:cs typeface="Calibri"/>
                <a:sym typeface="Calibri"/>
              </a:rPr>
              <a:t>(accessed 9 April 2019).</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Ghana: abuse of people with disabilities (3:45).  Human Rights Watch, October 2012. </a:t>
            </a:r>
            <a:r>
              <a:rPr lang="en-GB" u="sng">
                <a:solidFill>
                  <a:srgbClr val="7030A0"/>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https://youtu.be/wTGV4s2fktQ</a:t>
            </a:r>
            <a:r>
              <a:rPr lang="en-GB">
                <a:solidFill>
                  <a:srgbClr val="7030A0"/>
                </a:solidFill>
                <a:latin typeface="Calibri"/>
                <a:ea typeface="Calibri"/>
                <a:cs typeface="Calibri"/>
                <a:sym typeface="Calibri"/>
              </a:rPr>
              <a:t> </a:t>
            </a:r>
            <a:r>
              <a:rPr lang="en-GB">
                <a:solidFill>
                  <a:srgbClr val="0000FF"/>
                </a:solidFill>
                <a:latin typeface="Calibri"/>
                <a:ea typeface="Calibri"/>
                <a:cs typeface="Calibri"/>
                <a:sym typeface="Calibri"/>
              </a:rPr>
              <a:t> </a:t>
            </a:r>
            <a:r>
              <a:rPr lang="en-GB">
                <a:latin typeface="Calibri"/>
                <a:ea typeface="Calibri"/>
                <a:cs typeface="Calibri"/>
                <a:sym typeface="Calibri"/>
              </a:rPr>
              <a:t>(accessed 9 April 2019).</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Uganda: people with psychosocial disabilities demand, “End the abuse!” (4.57). MDAC, April 2016</a:t>
            </a:r>
            <a:r>
              <a:rPr lang="en-GB">
                <a:solidFill>
                  <a:srgbClr val="7030A0"/>
                </a:solidFill>
                <a:latin typeface="Calibri"/>
                <a:ea typeface="Calibri"/>
                <a:cs typeface="Calibri"/>
                <a:sym typeface="Calibri"/>
              </a:rPr>
              <a:t>. </a:t>
            </a:r>
            <a:r>
              <a:rPr lang="en-GB" u="sng">
                <a:solidFill>
                  <a:srgbClr val="7030A0"/>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https://youtu.be/slr_SvB1uyU</a:t>
            </a:r>
            <a:r>
              <a:rPr lang="en-GB">
                <a:solidFill>
                  <a:srgbClr val="7030A0"/>
                </a:solidFill>
                <a:latin typeface="Calibri"/>
                <a:ea typeface="Calibri"/>
                <a:cs typeface="Calibri"/>
                <a:sym typeface="Calibri"/>
              </a:rPr>
              <a:t> </a:t>
            </a:r>
            <a:r>
              <a:rPr lang="en-GB">
                <a:solidFill>
                  <a:srgbClr val="0000FF"/>
                </a:solidFill>
                <a:latin typeface="Calibri"/>
                <a:ea typeface="Calibri"/>
                <a:cs typeface="Calibri"/>
                <a:sym typeface="Calibri"/>
              </a:rPr>
              <a:t> </a:t>
            </a:r>
            <a:r>
              <a:rPr lang="en-GB">
                <a:latin typeface="Calibri"/>
                <a:ea typeface="Calibri"/>
                <a:cs typeface="Calibri"/>
                <a:sym typeface="Calibri"/>
              </a:rPr>
              <a:t>(accessed 9 April 2019).</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Bupa Adelaide nursing home accused of poor care following death of resident (7:28 min.). ABC Australia, 1 May 2017</a:t>
            </a:r>
            <a:r>
              <a:rPr lang="en-GB">
                <a:solidFill>
                  <a:srgbClr val="7030A0"/>
                </a:solidFill>
                <a:latin typeface="Calibri"/>
                <a:ea typeface="Calibri"/>
                <a:cs typeface="Calibri"/>
                <a:sym typeface="Calibri"/>
              </a:rPr>
              <a:t>.  </a:t>
            </a:r>
            <a:r>
              <a:rPr lang="en-GB" u="sng">
                <a:solidFill>
                  <a:srgbClr val="0000FF"/>
                </a:solidFill>
                <a:latin typeface="Calibri"/>
                <a:ea typeface="Calibri"/>
                <a:cs typeface="Calibri"/>
                <a:sym typeface="Calibri"/>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http://www.abc.net.au/news/2017-05-01/bupa-adelaide-nursing-home-accused-of-poor-care/8487694</a:t>
            </a:r>
            <a:r>
              <a:rPr lang="en-GB">
                <a:solidFill>
                  <a:srgbClr val="7030A0"/>
                </a:solidFill>
                <a:latin typeface="Calibri"/>
                <a:ea typeface="Calibri"/>
                <a:cs typeface="Calibri"/>
                <a:sym typeface="Calibri"/>
              </a:rPr>
              <a:t> </a:t>
            </a:r>
            <a:r>
              <a:rPr lang="en-GB">
                <a:latin typeface="Calibri"/>
                <a:ea typeface="Calibri"/>
                <a:cs typeface="Calibri"/>
                <a:sym typeface="Calibri"/>
              </a:rPr>
              <a:t>(accessed 23 February 2017).</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l" rtl="0">
              <a:lnSpc>
                <a:spcPct val="100000"/>
              </a:lnSpc>
              <a:spcBef>
                <a:spcPts val="600"/>
              </a:spcBef>
              <a:spcAft>
                <a:spcPts val="0"/>
              </a:spcAft>
              <a:buSzPts val="1400"/>
              <a:buNone/>
            </a:pPr>
            <a:r>
              <a:rPr lang="en-GB">
                <a:solidFill>
                  <a:srgbClr val="4F81BD"/>
                </a:solidFill>
                <a:latin typeface="Calibri"/>
                <a:ea typeface="Calibri"/>
                <a:cs typeface="Calibri"/>
                <a:sym typeface="Calibri"/>
              </a:rPr>
              <a:t>E’ necessario sottolineare ai partecipanti che: </a:t>
            </a:r>
            <a:endParaRPr>
              <a:latin typeface="Calibri"/>
              <a:ea typeface="Calibri"/>
              <a:cs typeface="Calibri"/>
              <a:sym typeface="Calibri"/>
            </a:endParaRPr>
          </a:p>
          <a:p>
            <a:pPr marL="0" lvl="0" indent="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 Gli abusi mostrati in questi video sono evidenti ed estremi. Però è importante capire che la violenza e l’abuso possono manifestarsi in varie forme, incluse forme impercettibili, e che possono avvenire ovunque. </a:t>
            </a:r>
            <a:endParaRPr>
              <a:latin typeface="Calibri"/>
              <a:ea typeface="Calibri"/>
              <a:cs typeface="Calibri"/>
              <a:sym typeface="Calibri"/>
            </a:endParaRPr>
          </a:p>
          <a:p>
            <a:pPr marL="0" lvl="0" indent="0" algn="l" rtl="0">
              <a:lnSpc>
                <a:spcPct val="100000"/>
              </a:lnSpc>
              <a:spcBef>
                <a:spcPts val="600"/>
              </a:spcBef>
              <a:spcAft>
                <a:spcPts val="0"/>
              </a:spcAft>
              <a:buSzPts val="1400"/>
              <a:buNone/>
            </a:pPr>
            <a:r>
              <a:rPr lang="en-GB">
                <a:solidFill>
                  <a:srgbClr val="4F81BD"/>
                </a:solidFill>
                <a:latin typeface="Calibri"/>
                <a:ea typeface="Calibri"/>
                <a:cs typeface="Calibri"/>
                <a:sym typeface="Calibri"/>
              </a:rPr>
              <a:t>Ricordate ai partecipanti le diverse forme di violenza, coercizione ed abuso discusse nell’Argomento 1.</a:t>
            </a:r>
            <a:endParaRPr>
              <a:latin typeface="Calibri"/>
              <a:ea typeface="Calibri"/>
              <a:cs typeface="Calibri"/>
              <a:sym typeface="Calibri"/>
            </a:endParaRPr>
          </a:p>
        </p:txBody>
      </p:sp>
      <p:sp>
        <p:nvSpPr>
          <p:cNvPr id="455" name="Google Shape;455;p3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5:notes"/>
          <p:cNvSpPr>
            <a:spLocks noGrp="1" noRot="1" noChangeAspect="1"/>
          </p:cNvSpPr>
          <p:nvPr>
            <p:ph type="sldImg" idx="2"/>
          </p:nvPr>
        </p:nvSpPr>
        <p:spPr>
          <a:xfrm>
            <a:off x="2274888" y="334963"/>
            <a:ext cx="2301875" cy="1295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2" name="Google Shape;462;p35:notes"/>
          <p:cNvSpPr txBox="1">
            <a:spLocks noGrp="1"/>
          </p:cNvSpPr>
          <p:nvPr>
            <p:ph type="body" idx="1"/>
          </p:nvPr>
        </p:nvSpPr>
        <p:spPr>
          <a:xfrm>
            <a:off x="595313" y="1630363"/>
            <a:ext cx="5667375" cy="7962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solidFill>
                  <a:srgbClr val="000000"/>
                </a:solidFill>
                <a:latin typeface="Calibri"/>
                <a:ea typeface="Calibri"/>
                <a:cs typeface="Calibri"/>
                <a:sym typeface="Calibri"/>
              </a:rPr>
              <a:t>Opzione 3</a:t>
            </a:r>
            <a:endParaRPr>
              <a:latin typeface="Calibri"/>
              <a:ea typeface="Calibri"/>
              <a:cs typeface="Calibri"/>
              <a:sym typeface="Calibri"/>
            </a:endParaRPr>
          </a:p>
          <a:p>
            <a:pPr marL="0" lvl="0" indent="0" algn="just" rtl="0">
              <a:lnSpc>
                <a:spcPct val="100000"/>
              </a:lnSpc>
              <a:spcBef>
                <a:spcPts val="0"/>
              </a:spcBef>
              <a:spcAft>
                <a:spcPts val="0"/>
              </a:spcAft>
              <a:buSzPts val="1400"/>
              <a:buNone/>
            </a:pPr>
            <a:r>
              <a:rPr lang="en-GB">
                <a:solidFill>
                  <a:srgbClr val="7030A0"/>
                </a:solidFill>
                <a:latin typeface="Calibri"/>
                <a:ea typeface="Calibri"/>
                <a:cs typeface="Calibri"/>
                <a:sym typeface="Calibri"/>
              </a:rPr>
              <a:t>Mostrate le seguenti citazioni su violenza, coercizione ed abuso nei servizi. Questa opzione può essere abbinata all’opzione 1 e/o all’opzione 2 per una sessione più esaustiva. </a:t>
            </a:r>
            <a:endParaRPr>
              <a:latin typeface="Calibri"/>
              <a:ea typeface="Calibri"/>
              <a:cs typeface="Calibri"/>
              <a:sym typeface="Calibri"/>
            </a:endParaRPr>
          </a:p>
          <a:p>
            <a:pPr marL="0" lvl="0" indent="0" algn="just" rtl="0">
              <a:lnSpc>
                <a:spcPct val="115000"/>
              </a:lnSpc>
              <a:spcBef>
                <a:spcPts val="300"/>
              </a:spcBef>
              <a:spcAft>
                <a:spcPts val="0"/>
              </a:spcAft>
              <a:buSzPts val="1400"/>
              <a:buNone/>
            </a:pPr>
            <a:r>
              <a:rPr lang="en-GB" b="1" i="1">
                <a:latin typeface="Calibri"/>
                <a:ea typeface="Calibri"/>
                <a:cs typeface="Calibri"/>
                <a:sym typeface="Calibri"/>
              </a:rPr>
              <a:t>Citazioni di persone che hanno subito violenza, coercizione o abuso (20 min.)</a:t>
            </a:r>
            <a:endParaRPr>
              <a:latin typeface="Calibri"/>
              <a:ea typeface="Calibri"/>
              <a:cs typeface="Calibri"/>
              <a:sym typeface="Calibri"/>
            </a:endParaRPr>
          </a:p>
          <a:p>
            <a:pPr marL="0" lvl="0" indent="0" algn="just" rtl="0">
              <a:lnSpc>
                <a:spcPct val="100000"/>
              </a:lnSpc>
              <a:spcBef>
                <a:spcPts val="0"/>
              </a:spcBef>
              <a:spcAft>
                <a:spcPts val="0"/>
              </a:spcAft>
              <a:buSzPts val="1400"/>
              <a:buNone/>
            </a:pPr>
            <a:r>
              <a:rPr lang="en-GB">
                <a:latin typeface="Calibri"/>
                <a:ea typeface="Calibri"/>
                <a:cs typeface="Calibri"/>
                <a:sym typeface="Calibri"/>
              </a:rPr>
              <a:t>““Ero sotto una forte dose di Valium, non al punto di essere incosciente, ma aggiungete l’effetto sedativo al mio essere sconfitta… ero come un  cane maltrattato, se gli tiri un altro calcio neanche sussulta. Ero in uno stato pietoso, quindi ero facile da abusare. Non c’era motivo che lo dicessi a nessuno. Chi avrebbe creduto ad una paziente- una paziente di salute mentale – contro un operatore di lunga data, che sembrava molto rispettato e considerato dai suoi colleghi? Quel luogo è un grande campo di caccia per i predatori. Chi avrebbe parlato mentre si trovava in un’istituzione psichiatrica ?” </a:t>
            </a:r>
            <a:r>
              <a:rPr lang="en-GB" i="1">
                <a:latin typeface="Calibri"/>
                <a:ea typeface="Calibri"/>
                <a:cs typeface="Calibri"/>
                <a:sym typeface="Calibri"/>
              </a:rPr>
              <a:t>(17)</a:t>
            </a:r>
            <a:r>
              <a:rPr lang="en-GB">
                <a:latin typeface="Calibri"/>
                <a:ea typeface="Calibri"/>
                <a:cs typeface="Calibri"/>
                <a:sym typeface="Calibri"/>
              </a:rPr>
              <a:t> </a:t>
            </a:r>
            <a:r>
              <a:rPr lang="en-GB" i="1">
                <a:latin typeface="Calibri"/>
                <a:ea typeface="Calibri"/>
                <a:cs typeface="Calibri"/>
                <a:sym typeface="Calibri"/>
              </a:rPr>
              <a:t>Catherine, ex utente di un servizio di salute mentale </a:t>
            </a:r>
            <a:endParaRPr sz="1400">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latin typeface="Calibri"/>
                <a:ea typeface="Calibri"/>
                <a:cs typeface="Calibri"/>
                <a:sym typeface="Calibri"/>
              </a:rPr>
              <a:t>La TEC era stata violenta, un assalto violento al mio cervello e alla mia stessa anima. Mi aveva fatto sentire emotivamente peggio, non meglio. Diventai catatonica e disperatamente impaurita per la mia vita””</a:t>
            </a:r>
            <a:r>
              <a:rPr lang="en-GB" i="1">
                <a:latin typeface="Calibri"/>
                <a:ea typeface="Calibri"/>
                <a:cs typeface="Calibri"/>
                <a:sym typeface="Calibri"/>
              </a:rPr>
              <a:t>(18). Dorothy</a:t>
            </a:r>
            <a:endParaRPr>
              <a:latin typeface="Calibri"/>
              <a:ea typeface="Calibri"/>
              <a:cs typeface="Calibri"/>
              <a:sym typeface="Calibri"/>
            </a:endParaRPr>
          </a:p>
          <a:p>
            <a:pPr marL="0" lvl="0" indent="0" algn="l" rtl="0">
              <a:lnSpc>
                <a:spcPct val="100000"/>
              </a:lnSpc>
              <a:spcBef>
                <a:spcPts val="900"/>
              </a:spcBef>
              <a:spcAft>
                <a:spcPts val="0"/>
              </a:spcAft>
              <a:buSzPts val="1400"/>
              <a:buNone/>
            </a:pPr>
            <a:r>
              <a:rPr lang="en-GB">
                <a:latin typeface="Calibri"/>
                <a:ea typeface="Calibri"/>
                <a:cs typeface="Calibri"/>
                <a:sym typeface="Calibri"/>
              </a:rPr>
              <a:t>“ Dopo aver aperto la porta e avermi trascinato dentro, dissero “ non puoi tenere i tuoi vestiti per motivi di sicurezza” E mi fecero spogliare. Mi filmarono per tutto il tempo. Per una ragazza che è impacciata e che ha subito abusi a casa, tutto ciò non fece altro che aumentare il mio odio”</a:t>
            </a:r>
            <a:r>
              <a:rPr lang="en-GB" i="1">
                <a:latin typeface="Calibri"/>
                <a:ea typeface="Calibri"/>
                <a:cs typeface="Calibri"/>
                <a:sym typeface="Calibri"/>
              </a:rPr>
              <a:t>(19). Una donna tenuta in isolamento e legata  quando era un adolescente</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endParaRPr>
              <a:latin typeface="Calibri"/>
              <a:ea typeface="Calibri"/>
              <a:cs typeface="Calibri"/>
              <a:sym typeface="Calibri"/>
            </a:endParaRPr>
          </a:p>
          <a:p>
            <a:pPr marL="0" lvl="0" indent="0" algn="just" rtl="0">
              <a:lnSpc>
                <a:spcPct val="100000"/>
              </a:lnSpc>
              <a:spcBef>
                <a:spcPts val="0"/>
              </a:spcBef>
              <a:spcAft>
                <a:spcPts val="0"/>
              </a:spcAft>
              <a:buSzPts val="1400"/>
              <a:buNone/>
            </a:pPr>
            <a:r>
              <a:rPr lang="en-GB">
                <a:latin typeface="Calibri"/>
                <a:ea typeface="Calibri"/>
                <a:cs typeface="Calibri"/>
                <a:sym typeface="Calibri"/>
              </a:rPr>
              <a:t>“Gli infermieri volevano che prendessi i farmaci davanti a loro. Se mi lamentavo che erano troppe pillole l’infermiere/a mi metteva con la forza le pillole in bocca e mi faceva inghiottire, nella maniera in cui si da’ da mangiare ai cani… una notte mi svegliai e non mi potevo muovere; sentivo un forte dolore fisico in tutto il corpo. Un infermiere mi conficcò una siringa nel corpo, senza nemmeno togliermi i vestiti. Si viene trattati peggio degli animali; è una realtà parallela”</a:t>
            </a:r>
            <a:endParaRPr sz="1400">
              <a:latin typeface="Calibri"/>
              <a:ea typeface="Calibri"/>
              <a:cs typeface="Calibri"/>
              <a:sym typeface="Calibri"/>
            </a:endParaRPr>
          </a:p>
          <a:p>
            <a:pPr marL="0" lvl="0" indent="0" algn="just" rtl="0">
              <a:lnSpc>
                <a:spcPct val="100000"/>
              </a:lnSpc>
              <a:spcBef>
                <a:spcPts val="0"/>
              </a:spcBef>
              <a:spcAft>
                <a:spcPts val="0"/>
              </a:spcAft>
              <a:buSzPts val="1400"/>
              <a:buNone/>
            </a:pPr>
            <a:r>
              <a:rPr lang="en-GB" i="1">
                <a:latin typeface="Calibri"/>
                <a:ea typeface="Calibri"/>
                <a:cs typeface="Calibri"/>
                <a:sym typeface="Calibri"/>
              </a:rPr>
              <a:t>Donna di 46 anni con una percepibile disabilità psicosociale, Delhi, 25 agosto 2013(20).</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latin typeface="Calibri"/>
                <a:ea typeface="Calibri"/>
                <a:cs typeface="Calibri"/>
                <a:sym typeface="Calibri"/>
              </a:rPr>
              <a:t>“Ero rinchiuso nell’ospedale da un anno, durante il quale avevo trascorso un mese legato ad una sedia guardando il muro. Perché ? Perché ero un pericolo per me stesso. Una volta al giorno venivo slegato dalla sedia per 20 minuti e mi venivano fatti fare dei cerchi attorno alla sedia tenuto al guinzaglio. Mi erano stati tolti tutti gli effetti personali, inclusa la fede nuziale. Indossavo solo un telo bianco. Lo psichiatra e lo staff mi prendevano in giro, chiamandomi “cane”. Alla fine ero distrutto. Cominciai a borbottare da solo. Lo psichiatra  mi mise in una stanza tranquilla. C’erano feci sui muri e sul pavimento, così mi diedero uno spazzolone e mi dissero di pulire. Provai a scappare, ma fui preso e rimesso in contenzione. Alla fine imparai a utilizzare frasi e comportamenti richiesti per la dimissione. Ho falsificato la mia via d’uscita. Ciò accadde 20 anni fa. Sono traumatizzato ...”</a:t>
            </a:r>
            <a:r>
              <a:rPr lang="en-GB" i="1">
                <a:latin typeface="Calibri"/>
                <a:ea typeface="Calibri"/>
                <a:cs typeface="Calibri"/>
                <a:sym typeface="Calibri"/>
              </a:rPr>
              <a:t>(21). </a:t>
            </a:r>
            <a:r>
              <a:rPr lang="en-GB">
                <a:latin typeface="Calibri"/>
                <a:ea typeface="Calibri"/>
                <a:cs typeface="Calibri"/>
                <a:sym typeface="Calibri"/>
              </a:rPr>
              <a:t> </a:t>
            </a:r>
            <a:r>
              <a:rPr lang="en-GB" i="1">
                <a:latin typeface="Calibri"/>
                <a:ea typeface="Calibri"/>
                <a:cs typeface="Calibri"/>
                <a:sym typeface="Calibri"/>
              </a:rPr>
              <a:t>W. Martin</a:t>
            </a:r>
            <a:endParaRPr sz="1400">
              <a:latin typeface="Calibri"/>
              <a:ea typeface="Calibri"/>
              <a:cs typeface="Calibri"/>
              <a:sym typeface="Calibri"/>
            </a:endParaRPr>
          </a:p>
          <a:p>
            <a:pPr marL="0" lvl="0" indent="0" algn="just" rtl="0">
              <a:lnSpc>
                <a:spcPct val="100000"/>
              </a:lnSpc>
              <a:spcBef>
                <a:spcPts val="0"/>
              </a:spcBef>
              <a:spcAft>
                <a:spcPts val="0"/>
              </a:spcAft>
              <a:buSzPts val="1400"/>
              <a:buNone/>
            </a:pPr>
            <a:endParaRPr i="1">
              <a:latin typeface="Calibri"/>
              <a:ea typeface="Calibri"/>
              <a:cs typeface="Calibri"/>
              <a:sym typeface="Calibri"/>
            </a:endParaRPr>
          </a:p>
          <a:p>
            <a:pPr marL="0" lvl="0" indent="0" algn="l" rtl="0">
              <a:lnSpc>
                <a:spcPct val="100000"/>
              </a:lnSpc>
              <a:spcBef>
                <a:spcPts val="300"/>
              </a:spcBef>
              <a:spcAft>
                <a:spcPts val="0"/>
              </a:spcAft>
              <a:buSzPts val="1400"/>
              <a:buNone/>
            </a:pPr>
            <a:r>
              <a:rPr lang="en-GB">
                <a:latin typeface="Calibri"/>
                <a:ea typeface="Calibri"/>
                <a:cs typeface="Calibri"/>
                <a:sym typeface="Calibri"/>
              </a:rPr>
              <a:t>“Era molto difficile stare dentro tutto il giorno. Contavo i giorni per l’uscita.”“ Qualche volta se rifiuti i farmaci o diventi aggressivo le guardie ti picchiano con un bastone o ti schiaffeggiano. Ero così felice di andarmene, mi sentivo come un prigioniero. Quando me ne andai sentii che avevo riavuto la libertà”“</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a:latin typeface="Calibri"/>
                <a:ea typeface="Calibri"/>
                <a:cs typeface="Calibri"/>
                <a:sym typeface="Calibri"/>
              </a:rPr>
              <a:t>Ero incatenato da 45 giorni. Qualcuno era fuggito dal centro e dopo questo fatto incatenarono parecchi di noi, dicendoci che altrimenti saremmo potuti fuggire anche noi. Adesso un paziente è legato alla finestra. Lo staff dice che ha provato a scappare, quindi lo hanno incatenato”. (22) </a:t>
            </a:r>
            <a:r>
              <a:rPr lang="en-GB" i="1">
                <a:latin typeface="Calibri"/>
                <a:ea typeface="Calibri"/>
                <a:cs typeface="Calibri"/>
                <a:sym typeface="Calibri"/>
              </a:rPr>
              <a:t>Abdi, Somaliland.</a:t>
            </a:r>
            <a:endParaRPr>
              <a:latin typeface="Calibri"/>
              <a:ea typeface="Calibri"/>
              <a:cs typeface="Calibri"/>
              <a:sym typeface="Calibri"/>
            </a:endParaRPr>
          </a:p>
          <a:p>
            <a:pPr marL="0" lvl="0" indent="0" algn="l" rtl="0">
              <a:lnSpc>
                <a:spcPct val="100000"/>
              </a:lnSpc>
              <a:spcBef>
                <a:spcPts val="30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
        <p:nvSpPr>
          <p:cNvPr id="463" name="Google Shape;463;p3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6:notes"/>
          <p:cNvSpPr>
            <a:spLocks noGrp="1" noRot="1" noChangeAspect="1"/>
          </p:cNvSpPr>
          <p:nvPr>
            <p:ph type="sldImg" idx="2"/>
          </p:nvPr>
        </p:nvSpPr>
        <p:spPr>
          <a:xfrm>
            <a:off x="2033588" y="434975"/>
            <a:ext cx="2730500" cy="1536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0" name="Google Shape;470;p36:notes"/>
          <p:cNvSpPr txBox="1">
            <a:spLocks noGrp="1"/>
          </p:cNvSpPr>
          <p:nvPr>
            <p:ph type="body" idx="1"/>
          </p:nvPr>
        </p:nvSpPr>
        <p:spPr>
          <a:xfrm>
            <a:off x="400050" y="2189163"/>
            <a:ext cx="6069013" cy="724058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Esercizio 3.2: violenza, coercizione ed abuso hanno un impatto (15 min.)</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Dopo aver affrontato una o più delle opzioni precedenti, raccogliete le idee del gruppo sull’impatto della violenza, coercizione ed abuso nei servizi di salute mentale e nei servizi sociali.  Fate una lista scritta degli esempi forniti dai partecipanti. Dove necessario fate riferimento ad esercitazioni precedenti per stimolare la discussione. </a:t>
            </a:r>
            <a:endParaRPr>
              <a:latin typeface="Calibri"/>
              <a:ea typeface="Calibri"/>
              <a:cs typeface="Calibri"/>
              <a:sym typeface="Calibri"/>
            </a:endParaRPr>
          </a:p>
          <a:p>
            <a:pPr marL="0" lvl="0" indent="0" algn="just" rtl="0">
              <a:lnSpc>
                <a:spcPct val="115000"/>
              </a:lnSpc>
              <a:spcBef>
                <a:spcPts val="200"/>
              </a:spcBef>
              <a:spcAft>
                <a:spcPts val="0"/>
              </a:spcAft>
              <a:buClr>
                <a:schemeClr val="dk1"/>
              </a:buClr>
              <a:buSzPts val="1200"/>
              <a:buFont typeface="Calibri"/>
              <a:buChar char="•"/>
            </a:pPr>
            <a:r>
              <a:rPr lang="en-GB" b="1">
                <a:latin typeface="Calibri"/>
                <a:ea typeface="Calibri"/>
                <a:cs typeface="Calibri"/>
                <a:sym typeface="Calibri"/>
              </a:rPr>
              <a:t> Quali sono secondo voi alcuni impatti di queste pratiche violente, coercitive o abusive? </a:t>
            </a:r>
            <a:endParaRPr>
              <a:solidFill>
                <a:srgbClr val="4F81BD"/>
              </a:solidFill>
              <a:latin typeface="Calibri"/>
              <a:ea typeface="Calibri"/>
              <a:cs typeface="Calibri"/>
              <a:sym typeface="Calibri"/>
            </a:endParaRPr>
          </a:p>
          <a:p>
            <a:pPr marL="0" lvl="0" indent="0" algn="just" rtl="0">
              <a:lnSpc>
                <a:spcPct val="115000"/>
              </a:lnSpc>
              <a:spcBef>
                <a:spcPts val="200"/>
              </a:spcBef>
              <a:spcAft>
                <a:spcPts val="0"/>
              </a:spcAft>
              <a:buClr>
                <a:schemeClr val="dk1"/>
              </a:buClr>
              <a:buSzPts val="1200"/>
              <a:buFont typeface="Calibri"/>
              <a:buChar char="•"/>
            </a:pPr>
            <a:r>
              <a:rPr lang="en-GB">
                <a:latin typeface="Calibri"/>
                <a:ea typeface="Calibri"/>
                <a:cs typeface="Calibri"/>
                <a:sym typeface="Calibri"/>
              </a:rPr>
              <a:t>Durante la discussione mettete in evidenza l’impatto non solo sulle persone che subiscono queste pratiche, ma anche sugli operatori di salute mentale e altri operatori, sui caregivers, sui familiari e sulle altre persone coinvolte. </a:t>
            </a:r>
            <a:endParaRPr>
              <a:latin typeface="Calibri"/>
              <a:ea typeface="Calibri"/>
              <a:cs typeface="Calibri"/>
              <a:sym typeface="Calibri"/>
            </a:endParaRPr>
          </a:p>
          <a:p>
            <a:pPr marL="0" lvl="0" indent="0" algn="l" rtl="0">
              <a:lnSpc>
                <a:spcPct val="115000"/>
              </a:lnSpc>
              <a:spcBef>
                <a:spcPts val="200"/>
              </a:spcBef>
              <a:spcAft>
                <a:spcPts val="0"/>
              </a:spcAft>
              <a:buSzPts val="1400"/>
              <a:buNone/>
            </a:pPr>
            <a:r>
              <a:rPr lang="en-GB">
                <a:solidFill>
                  <a:srgbClr val="4F81BD"/>
                </a:solidFill>
                <a:latin typeface="Calibri"/>
                <a:ea typeface="Calibri"/>
                <a:cs typeface="Calibri"/>
                <a:sym typeface="Calibri"/>
              </a:rPr>
              <a:t>Alcuni esempi di impatto sono : </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Trauma emotivo o ri-traumatizzazione e sofferenza.	</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Conseguenze sulla salute fisica quali lesioni o anche morte.</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Malessere dovuto agli effetti dei farmaci o della TEC</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Sentimenti negativi quali senso di lutto, rabbia, perdita, umiliazione e tristezza.</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Senso di separazione dalla società e sensazione di essere un/una cittadino/a di seconda classe.</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Perdita di relazioni in quanto gli amici o i familiari sono coinvolti nelle pratiche coercitive quali ad esempio il ricovero forzato nei servizi di salute mentale o servizi sociali e/o la somministrazione forzata di farmaci e la difficoltà nello stabilire nuove relazioni.</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Impatto negativo sulla salute mentale.</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Scarsi risultati nel processo di recovery, bisogno di supporto a lungo termine.</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Perdita di fiducia o paura nei confronti dello staff, del servizio e del sistema.	</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Cattiva reputazione/esposizione mediatica dello staff e del servizio di salute mentale o servizio sociale. </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Perdita di rispetto nei confronti dello staff.</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Mancanza di soddisfazione lavorativa per lo staff.</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Ferite emotive, demoralizzazione nelle persone soggette ad abuso ed ai loro familiari.</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Stanziamenti limitati o revocati che portano ad un ulteriore deterioramento del servizio.</a:t>
            </a:r>
            <a:endParaRPr>
              <a:latin typeface="Calibri"/>
              <a:ea typeface="Calibri"/>
              <a:cs typeface="Calibri"/>
              <a:sym typeface="Calibri"/>
            </a:endParaRPr>
          </a:p>
          <a:p>
            <a:pPr marL="228600" lvl="1" indent="-228600" algn="l" rtl="0">
              <a:lnSpc>
                <a:spcPct val="9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Indagini di polizia.</a:t>
            </a:r>
            <a:endParaRPr>
              <a:latin typeface="Calibri"/>
              <a:ea typeface="Calibri"/>
              <a:cs typeface="Calibri"/>
              <a:sym typeface="Calibri"/>
            </a:endParaRPr>
          </a:p>
          <a:p>
            <a:pPr marL="228600" lvl="1" indent="-2286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Azioni legali.</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471" name="Google Shape;471;p3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p3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Inoltre, se questo argomento non emerge durante la discussione è importante puntualizzare che: </a:t>
            </a:r>
            <a:endParaRPr>
              <a:latin typeface="Calibri"/>
              <a:ea typeface="Calibri"/>
              <a:cs typeface="Calibri"/>
              <a:sym typeface="Calibri"/>
            </a:endParaRPr>
          </a:p>
          <a:p>
            <a:pPr marL="0" lvl="0" indent="0" algn="l" rtl="0">
              <a:lnSpc>
                <a:spcPct val="115000"/>
              </a:lnSpc>
              <a:spcBef>
                <a:spcPts val="1000"/>
              </a:spcBef>
              <a:spcAft>
                <a:spcPts val="0"/>
              </a:spcAft>
              <a:buSzPts val="1400"/>
              <a:buNone/>
            </a:pPr>
            <a:r>
              <a:rPr lang="en-GB">
                <a:latin typeface="Calibri"/>
                <a:ea typeface="Calibri"/>
                <a:cs typeface="Calibri"/>
                <a:sym typeface="Calibri"/>
              </a:rPr>
              <a:t>Le persone che hanno già subito violenza ed abusi nella loro vita –  così come quelle hanno subito pratiche coercitive nei servizi quali l’isolamento e la contenzione ed hanno sperimentato i sentimenti collegati   di perdita di controllo, mancanza di fiducia, paura ed umiliazione – possono avere la sensazione di avere come unica scelta quella di difendersi, anche violentemente, da un rinnovato intervento coercitivo. </a:t>
            </a: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ctr" rtl="0">
              <a:lnSpc>
                <a:spcPct val="100000"/>
              </a:lnSpc>
              <a:spcBef>
                <a:spcPts val="1420"/>
              </a:spcBef>
              <a:spcAft>
                <a:spcPts val="0"/>
              </a:spcAft>
              <a:buSzPts val="1400"/>
              <a:buNone/>
            </a:pPr>
            <a:r>
              <a:rPr lang="en-GB" b="1" i="1">
                <a:solidFill>
                  <a:srgbClr val="000000"/>
                </a:solidFill>
                <a:latin typeface="Calibri"/>
                <a:ea typeface="Calibri"/>
                <a:cs typeface="Calibri"/>
                <a:sym typeface="Calibri"/>
              </a:rPr>
              <a:t>“</a:t>
            </a:r>
            <a:r>
              <a:rPr lang="en-GB" b="1">
                <a:latin typeface="Calibri"/>
                <a:ea typeface="Calibri"/>
                <a:cs typeface="Calibri"/>
                <a:sym typeface="Calibri"/>
              </a:rPr>
              <a:t>Se vogliamo che le persone la smettano di agire violentemente, forse dovremmo smettere di trattarle con violenza” </a:t>
            </a:r>
            <a:r>
              <a:rPr lang="en-GB" b="1" i="1">
                <a:solidFill>
                  <a:srgbClr val="000000"/>
                </a:solidFill>
                <a:latin typeface="Calibri"/>
                <a:ea typeface="Calibri"/>
                <a:cs typeface="Calibri"/>
                <a:sym typeface="Calibri"/>
              </a:rPr>
              <a:t>(23)</a:t>
            </a:r>
            <a:endParaRPr sz="1000">
              <a:latin typeface="Calibri"/>
              <a:ea typeface="Calibri"/>
              <a:cs typeface="Calibri"/>
              <a:sym typeface="Calibri"/>
            </a:endParaRPr>
          </a:p>
          <a:p>
            <a:pPr marL="0" lvl="0" indent="0" algn="ctr" rtl="0">
              <a:lnSpc>
                <a:spcPct val="100000"/>
              </a:lnSpc>
              <a:spcBef>
                <a:spcPts val="0"/>
              </a:spcBef>
              <a:spcAft>
                <a:spcPts val="0"/>
              </a:spcAft>
              <a:buSzPts val="1400"/>
              <a:buNone/>
            </a:pPr>
            <a:r>
              <a:rPr lang="en-GB">
                <a:solidFill>
                  <a:srgbClr val="000000"/>
                </a:solidFill>
                <a:latin typeface="Calibri"/>
                <a:ea typeface="Calibri"/>
                <a:cs typeface="Calibri"/>
                <a:sym typeface="Calibri"/>
              </a:rPr>
              <a:t>Sera Davidow, Direttore del Western Mass Recovery Learning Community, Massachusetts, USA</a:t>
            </a:r>
            <a:endParaRPr>
              <a:latin typeface="Calibri"/>
              <a:ea typeface="Calibri"/>
              <a:cs typeface="Calibri"/>
              <a:sym typeface="Calibri"/>
            </a:endParaRPr>
          </a:p>
        </p:txBody>
      </p:sp>
      <p:sp>
        <p:nvSpPr>
          <p:cNvPr id="478" name="Google Shape;478;p3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4" name="Google Shape;484;p3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solidFill>
                <a:srgbClr val="4F81BD"/>
              </a:solidFill>
              <a:latin typeface="Calibri"/>
              <a:ea typeface="Calibri"/>
              <a:cs typeface="Calibri"/>
              <a:sym typeface="Calibri"/>
            </a:endParaRPr>
          </a:p>
          <a:p>
            <a:pPr marL="0" lvl="0" indent="0" algn="just" rtl="0">
              <a:lnSpc>
                <a:spcPct val="100000"/>
              </a:lnSpc>
              <a:spcBef>
                <a:spcPts val="0"/>
              </a:spcBef>
              <a:spcAft>
                <a:spcPts val="0"/>
              </a:spcAft>
              <a:buSzPts val="1400"/>
              <a:buNone/>
            </a:pPr>
            <a:r>
              <a:rPr lang="en-GB">
                <a:latin typeface="Calibri"/>
                <a:ea typeface="Calibri"/>
                <a:cs typeface="Calibri"/>
                <a:sym typeface="Calibri"/>
              </a:rPr>
              <a:t>Circa 30 minuti.</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just"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Lo scopo di questa sezione è di aiutare i partecipanti a diventare consapevoli delle cause per cui la violenza, la coercizione e l’abuso accadono nei servizi di salute mentale e nei servizi sociali.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485" name="Google Shape;485;p3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9:notes"/>
          <p:cNvSpPr>
            <a:spLocks noGrp="1" noRot="1" noChangeAspect="1"/>
          </p:cNvSpPr>
          <p:nvPr>
            <p:ph type="sldImg" idx="2"/>
          </p:nvPr>
        </p:nvSpPr>
        <p:spPr>
          <a:xfrm>
            <a:off x="2625725" y="192088"/>
            <a:ext cx="1544638" cy="8699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1" name="Google Shape;491;p39:notes"/>
          <p:cNvSpPr txBox="1">
            <a:spLocks noGrp="1"/>
          </p:cNvSpPr>
          <p:nvPr>
            <p:ph type="body" idx="1"/>
          </p:nvPr>
        </p:nvSpPr>
        <p:spPr>
          <a:xfrm>
            <a:off x="303213" y="1265238"/>
            <a:ext cx="6145212" cy="8470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Esercizio 4.1: motivi per cui  la violenza, la coercizione e l’abuso hanno luogo nei servizi (15 min.)</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Iniziate questo argomento con un momento di discussione con il gruppo sui motivi per cui queste pratiche possono aver luogo nei servizi . Chiedete ai partecipanti: </a:t>
            </a:r>
            <a:endParaRPr>
              <a:latin typeface="Calibri"/>
              <a:ea typeface="Calibri"/>
              <a:cs typeface="Calibri"/>
              <a:sym typeface="Calibri"/>
            </a:endParaRPr>
          </a:p>
          <a:p>
            <a:pPr marL="171450" lvl="0" indent="-187325" algn="just" rtl="0">
              <a:lnSpc>
                <a:spcPct val="115000"/>
              </a:lnSpc>
              <a:spcBef>
                <a:spcPts val="0"/>
              </a:spcBef>
              <a:spcAft>
                <a:spcPts val="0"/>
              </a:spcAft>
              <a:buClr>
                <a:schemeClr val="dk1"/>
              </a:buClr>
              <a:buSzPts val="1200"/>
              <a:buFont typeface="Calibri"/>
              <a:buChar char="•"/>
            </a:pPr>
            <a:r>
              <a:rPr lang="en-GB" b="1">
                <a:latin typeface="Calibri"/>
                <a:ea typeface="Calibri"/>
                <a:cs typeface="Calibri"/>
                <a:sym typeface="Calibri"/>
              </a:rPr>
              <a:t>Quali sono alcuni dei motivi per cui la violenza, la coercizione e l’abuso avvengono?</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Fate una lista dei motivi riportati dai partecipanti  sulla lavagna a fogli mobili.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I partecipanti potrebbero avere difficoltà nell’identificare I motivi per cui  hanno luogo la violenza, la coercizione e l’abuso. Se il gruppo arriva ad una situazione di stallo, provate ad incoraggiare i partecipanti a guardare la situazione da diversi punti di vista: dal punto di vista di una persona con disabilità psicosociale, intellettiva o cognitiva, dal punto di vista di un membro dello staff, dal punto di vista di un addetto alla sicurezza, o da quello di un amministrativo ed incoraggiate a pensare  alle politiche del servizio, alla cultura ecc. ( ad esempio chiedete “che cosa può far sì che un membro dello staff o un familiare  agisca in maniera abusiva nei confronti di una persona?”)</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Il facilitatore dovrebbe anche introdurre – se non è già emerso nella discussione - l’argomento della legislazione sulla salute mentale che permette – e a volte obbliga – che lo staff utilizzi pratiche coercitive nei servizi di salute mentale o servizi sociali</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ìIl facilitatore deve anche essere preparato a che i partecipanti menzionino il fatto che è il comportamento stesso delle persone che utilizzano i servizi il responsabile  dell’utilizzo della coercizione da parte dei membri dello staff</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Una risposta a questa argomentazione  può includere che è considerato legittimo  l’uso della forza fisica  nell’autodifesa o nella difesa di un’altra persona quando l’uso della forza è proporzionato  al tentato atto di violenza. Comunque , in molti servizi, la risposta ad un comportamento percepito come violento non è semplice autodifesa ed è spesso  non proporzionata alla minaccia.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Dunque è importante che le alternative alle pratiche coercitive o abusive siano implementate per salvaguardare il benessere delle persone che utilizzano i servizi.  Gli operatori di salute mentale, altri operatori e gli addetti alla sicurezza, che hanno la responsabilità primaria di assicurare la sicurezza nei servizi devono essere formati  sulle tecniche di de-escalation, sui diritti umani e devono mostrare sensibilità  verso le problematiche delle persone  che utilizzano i servizi. Le persone con disabilità psicosociale, intellettiva o cognitiva dovrebbero parteciparvi come formatori ed essere assunti nei servizi (ad esempio come peer supporters) per aiutare a cambiare la cultura sulla coercizione, violenza ed abuso . Il fatto che una persona possa comportarsi in modo difficile non deve essere il motivo per far ricorso alla violenza, coercizione ed abuso.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Alcuni dei motivi per cui la violenza, la coercizione e l’abuso hanno luogo sono : </a:t>
            </a:r>
            <a:endParaRPr>
              <a:latin typeface="Calibri"/>
              <a:ea typeface="Calibri"/>
              <a:cs typeface="Calibri"/>
              <a:sym typeface="Calibri"/>
            </a:endParaRPr>
          </a:p>
          <a:p>
            <a:pPr marL="228600" lvl="0" indent="-244475" algn="l" rtl="0">
              <a:lnSpc>
                <a:spcPct val="115000"/>
              </a:lnSpc>
              <a:spcBef>
                <a:spcPts val="60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 persone sentono che è l’unico modo per “gestire” comportamenti percepiti come difficili e c’è poca conoscenza di metodi alternativi.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 persone con disabilità psicosociale, intellettuale o cognitiva/utenti dei servizi di salute mentale e dei servizi sociali sono disumanizzati agli occhi degli operatori e delle altre persone.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Potrebbero esserci tagli nel personale e mancanza di tempo per sostenere individualmente le persone.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 persone ritengono che sia giustificato/ che non sia un problema o che sia “terapeutico”.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L’uso di tali pratiche non ha creato problemi nel passato.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Possono esserci discriminazione radicata, o stereotipi verso le persone che utilizzano i servizi anche sulla base della loro razza, età o altri fattori.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C’è timore per la sicurezza della persona o di altre persone.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Mancanza di supervisione sullo staff e mancanza di azioni disciplinari possono portare a pratiche inappropriate.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I servizi possono essere isolati dalla comunità , con mancanza di iterazione tra i servizi e la comunità e mancanza di monitoraggio dei servizi.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 pratiche sono permesse dal servizio, dalla legislazione nazionale , dalle politiche o dalle autorità giudiziarie.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Gli operatori non sono valutati in maniera opportuna prima di entrare a far parte del servizio ( ovvero alcuni possono avere una storia precedente di abusi, di aver bullizzato o di aver preso parte ad attività criminosa)</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La stessa esperienza personale di maltrattamento può portare le persone a ritenere che comportamenti violenti o abusivi siano normali o accettabili. </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Lo staff si sente sopraffatto nel gestire sia il lavoro che la vita privata ( lavori extra, problemi finanziari, peso dell’assistenza familiare ecc.)</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 difese psicologiche possono giocare un ruolo ( ad esempio : lo staff proietta I propri sentimenti sugli altri o vede gli altri come differenti , in parte a causa della diagnosi o di un etichetta)</a:t>
            </a:r>
            <a:endParaRPr>
              <a:latin typeface="Calibri"/>
              <a:ea typeface="Calibri"/>
              <a:cs typeface="Calibri"/>
              <a:sym typeface="Calibri"/>
            </a:endParaRPr>
          </a:p>
          <a:p>
            <a:pPr marL="228600" lvl="0" indent="-244475"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Può esserci mancanza di contatto, fiducia e comunicazione tra gli utenti dei servizi e lo staff. </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solidFill>
                  <a:srgbClr val="4F81BD"/>
                </a:solidFill>
                <a:latin typeface="Calibri"/>
                <a:ea typeface="Calibri"/>
                <a:cs typeface="Calibri"/>
                <a:sym typeface="Calibri"/>
              </a:rPr>
              <a:t>Ora mostrate la prossima diapositiva ai partecipanti per confrontarla con le risposte segnate sulla lavagna a fogli mobili. </a:t>
            </a:r>
            <a:endParaRPr>
              <a:latin typeface="Calibri"/>
              <a:ea typeface="Calibri"/>
              <a:cs typeface="Calibri"/>
              <a:sym typeface="Calibri"/>
            </a:endParaRPr>
          </a:p>
        </p:txBody>
      </p:sp>
      <p:sp>
        <p:nvSpPr>
          <p:cNvPr id="492" name="Google Shape;492;p3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a:spLocks noGrp="1" noRot="1" noChangeAspect="1"/>
          </p:cNvSpPr>
          <p:nvPr>
            <p:ph type="sldImg" idx="2"/>
          </p:nvPr>
        </p:nvSpPr>
        <p:spPr>
          <a:xfrm>
            <a:off x="422275" y="1746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3" name="Google Shape;233;p4:notes"/>
          <p:cNvSpPr txBox="1">
            <a:spLocks noGrp="1"/>
          </p:cNvSpPr>
          <p:nvPr>
            <p:ph type="body" idx="1"/>
          </p:nvPr>
        </p:nvSpPr>
        <p:spPr>
          <a:xfrm>
            <a:off x="679450" y="3524250"/>
            <a:ext cx="5438775" cy="62293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Nota preliminare sul linguaggio</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Sappiamo che il linguaggio e la terminologia riflettono la concezione in evoluzione di disabilità e che termini differenti saranno usati nel tempo da persone diverse in contesti diversi. </a:t>
            </a:r>
            <a:endParaRPr>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Le persone devono essere in grado di decidere sul vocabolario, modi di dire e descrizioni della loro esperienza, situazione o disagio. </a:t>
            </a:r>
            <a:endParaRPr>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Ad esempio, riferendosi al campo della salute mentale, alcune persone utilizzano termini quali “persone con diagnosi psichiatrica”, “persone con problemi di salute mentale” o “malattia mentale”, “persone con condizioni di salute mentale”, “consumatori”, “utenti dei servizi” o “sopravvissuti alla psichiatria”</a:t>
            </a:r>
            <a:endParaRPr>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Altri trovano che alcuni o tutti questi termini siano stigmatizzanti o utilizzano diverse espressioni per riferire le loro emozioni, esperienze o disagio. </a:t>
            </a:r>
            <a:endParaRPr>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In maniera simile, ci si riferisce alla disabilità intellettiva utilizzando differenti termini in contesti differenti tra cui ad esempio ”disabilità di apprendimento” o “disordini dello sviluppo intellettivo” o “difficoltà di apprendimento”</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Il termine “disabilità psicosociale” è stato sviluppato per includere sia le persone che hanno ricevuto una diagnosi di salute mentale o che si autoidentificano con questo termine. </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I termini “disabilità cognitiva” e “disabilità intellettiva” sono concepiti per comprendere le persone che hanno ricevuto una diagnosi specificatamente legata alla loro funzione cognitiva o intellettiva, inclusa , ma non solo, la demenza e l’autismo. </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 L’utilizzo delle termine “disabilità” è importante in questo contesto perché evidenzia le notevoli barriere che impediscono la piena ed effettiva partecipazione nella società delle persone con impedimenti reali o percepiti ed il fatto che essi siano protetti dalla CRPD.</a:t>
            </a:r>
            <a:endParaRPr>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L’utilizzo del termine “disabilità” in questo contesto non implica che le persone abbiano un impedimento o una disfunzione. </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Arial"/>
              <a:buNone/>
            </a:pPr>
            <a:endParaRPr sz="1400">
              <a:latin typeface="Calibri"/>
              <a:ea typeface="Calibri"/>
              <a:cs typeface="Calibri"/>
              <a:sym typeface="Calibri"/>
            </a:endParaRPr>
          </a:p>
          <a:p>
            <a:pPr marL="0" lvl="0" indent="0" algn="l" rtl="0">
              <a:lnSpc>
                <a:spcPct val="115000"/>
              </a:lnSpc>
              <a:spcBef>
                <a:spcPts val="0"/>
              </a:spcBef>
              <a:spcAft>
                <a:spcPts val="0"/>
              </a:spcAft>
              <a:buSzPts val="1400"/>
              <a:buNone/>
            </a:pPr>
            <a:endParaRPr sz="1400">
              <a:latin typeface="Calibri"/>
              <a:ea typeface="Calibri"/>
              <a:cs typeface="Calibri"/>
              <a:sym typeface="Calibri"/>
            </a:endParaRPr>
          </a:p>
        </p:txBody>
      </p:sp>
      <p:sp>
        <p:nvSpPr>
          <p:cNvPr id="234" name="Google Shape;234;p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9" name="Google Shape;499;p4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Presentazione: motivi per cui la violenza, la coercizione e l’abuso hanno luogo nei servizi (15 min.)</a:t>
            </a:r>
            <a:endParaRPr>
              <a:latin typeface="Calibri"/>
              <a:ea typeface="Calibri"/>
              <a:cs typeface="Calibri"/>
              <a:sym typeface="Calibri"/>
            </a:endParaRPr>
          </a:p>
          <a:p>
            <a:pPr marL="0" lvl="0" indent="0" algn="l" rtl="0">
              <a:lnSpc>
                <a:spcPct val="115000"/>
              </a:lnSpc>
              <a:spcBef>
                <a:spcPts val="1000"/>
              </a:spcBef>
              <a:spcAft>
                <a:spcPts val="0"/>
              </a:spcAft>
              <a:buSzPts val="1400"/>
              <a:buNone/>
            </a:pPr>
            <a:r>
              <a:rPr lang="en-GB">
                <a:solidFill>
                  <a:srgbClr val="4F81BD"/>
                </a:solidFill>
                <a:latin typeface="Calibri"/>
                <a:ea typeface="Calibri"/>
                <a:cs typeface="Calibri"/>
                <a:sym typeface="Calibri"/>
              </a:rPr>
              <a:t>Spiegate ai partecipanti che: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latin typeface="Calibri"/>
                <a:ea typeface="Calibri"/>
                <a:cs typeface="Calibri"/>
                <a:sym typeface="Calibri"/>
              </a:rPr>
              <a:t>Analizzeremo alcuni dei motivi per cui hanno luogo la violenza, la coercizione e l’abuso. Troverete alcune delle vostre risposte nella prossima diapositiva </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latin typeface="Calibri"/>
                <a:ea typeface="Calibri"/>
                <a:cs typeface="Calibri"/>
                <a:sym typeface="Calibri"/>
              </a:rPr>
              <a:t>Alcune ragioni sono collegate a comportamenti, altre a competenze ed abilità (o mancanza di) ed altre ancora sono legate a pratiche di gestione.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00" name="Google Shape;500;p4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1:notes"/>
          <p:cNvSpPr>
            <a:spLocks noGrp="1" noRot="1" noChangeAspect="1"/>
          </p:cNvSpPr>
          <p:nvPr>
            <p:ph type="sldImg" idx="2"/>
          </p:nvPr>
        </p:nvSpPr>
        <p:spPr>
          <a:xfrm>
            <a:off x="2700338" y="455613"/>
            <a:ext cx="1397000" cy="785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6" name="Google Shape;506;p41:notes"/>
          <p:cNvSpPr txBox="1">
            <a:spLocks noGrp="1"/>
          </p:cNvSpPr>
          <p:nvPr>
            <p:ph type="body" idx="1"/>
          </p:nvPr>
        </p:nvSpPr>
        <p:spPr>
          <a:xfrm>
            <a:off x="566738" y="1489075"/>
            <a:ext cx="5686425" cy="7848600"/>
          </a:xfrm>
          <a:prstGeom prst="rect">
            <a:avLst/>
          </a:prstGeom>
          <a:noFill/>
          <a:ln>
            <a:noFill/>
          </a:ln>
        </p:spPr>
        <p:txBody>
          <a:bodyPr spcFirstLastPara="1" wrap="square" lIns="91425" tIns="45700" rIns="91425" bIns="45700" anchor="t" anchorCtr="0">
            <a:noAutofit/>
          </a:bodyPr>
          <a:lstStyle/>
          <a:p>
            <a:pPr marL="174625" lvl="0" indent="-174625" algn="l" rtl="0">
              <a:lnSpc>
                <a:spcPct val="100000"/>
              </a:lnSpc>
              <a:spcBef>
                <a:spcPts val="0"/>
              </a:spcBef>
              <a:spcAft>
                <a:spcPts val="0"/>
              </a:spcAft>
              <a:buClr>
                <a:schemeClr val="dk1"/>
              </a:buClr>
              <a:buSzPts val="1000"/>
              <a:buFont typeface="Arial"/>
              <a:buNone/>
            </a:pPr>
            <a:r>
              <a:rPr lang="en-GB" b="1">
                <a:latin typeface="Calibri"/>
                <a:ea typeface="Calibri"/>
                <a:cs typeface="Calibri"/>
                <a:sym typeface="Calibri"/>
              </a:rPr>
              <a:t>COMPORTAMENTO</a:t>
            </a:r>
            <a:endParaRPr>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Le persone ritengono che l’uso della violenza, della coercizione e dell’abuso siano giustificate o necessarie per controllare un comportamento percepito come difficile da gestire. Ciò puo’ derivare da convinzioni discriminatorie sulle persone con disabilità e su altri gruppi. </a:t>
            </a:r>
            <a:endParaRPr sz="1400">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Le persone ritengono che alle volte pratiche quali l’isolamento e la contenzione siano inevitabili. </a:t>
            </a:r>
            <a:endParaRPr sz="1400">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Dinamiche di potere (comportamento e gestione).</a:t>
            </a:r>
            <a:endParaRPr sz="1400">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Le persone ritengono che la violenza e la coercizione possano essere necessarie per punire comportamenti che sono considerati inappropriati.</a:t>
            </a:r>
            <a:endParaRPr sz="1400">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Idee sbagliate e comportamenti discriminatori. </a:t>
            </a:r>
            <a:endParaRPr b="1">
              <a:latin typeface="Calibri"/>
              <a:ea typeface="Calibri"/>
              <a:cs typeface="Calibri"/>
              <a:sym typeface="Calibri"/>
            </a:endParaRPr>
          </a:p>
          <a:p>
            <a:pPr marL="0" lvl="0" indent="0" algn="l" rtl="0">
              <a:lnSpc>
                <a:spcPct val="100000"/>
              </a:lnSpc>
              <a:spcBef>
                <a:spcPts val="700"/>
              </a:spcBef>
              <a:spcAft>
                <a:spcPts val="0"/>
              </a:spcAft>
              <a:buSzPts val="1400"/>
              <a:buNone/>
            </a:pPr>
            <a:r>
              <a:rPr lang="en-GB" b="1">
                <a:latin typeface="Calibri"/>
                <a:ea typeface="Calibri"/>
                <a:cs typeface="Calibri"/>
                <a:sym typeface="Calibri"/>
              </a:rPr>
              <a:t>CONOSCENZE ED ABILITA’</a:t>
            </a:r>
            <a:endParaRPr>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Comprensione ed istruzione insufficiente dei legami tra violenza, trauma e salute mentale. </a:t>
            </a:r>
            <a:endParaRPr sz="1400">
              <a:latin typeface="Calibri"/>
              <a:ea typeface="Calibri"/>
              <a:cs typeface="Calibri"/>
              <a:sym typeface="Calibri"/>
            </a:endParaRPr>
          </a:p>
          <a:p>
            <a:pPr marL="174625" lvl="0" indent="-187325" algn="l" rtl="0">
              <a:lnSpc>
                <a:spcPct val="100000"/>
              </a:lnSpc>
              <a:spcBef>
                <a:spcPts val="700"/>
              </a:spcBef>
              <a:spcAft>
                <a:spcPts val="0"/>
              </a:spcAft>
              <a:buClr>
                <a:srgbClr val="000000"/>
              </a:buClr>
              <a:buSzPts val="1200"/>
              <a:buFont typeface="Calibri"/>
              <a:buChar char="•"/>
            </a:pPr>
            <a:r>
              <a:rPr lang="en-GB">
                <a:solidFill>
                  <a:srgbClr val="000000"/>
                </a:solidFill>
                <a:latin typeface="Calibri"/>
                <a:ea typeface="Calibri"/>
                <a:cs typeface="Calibri"/>
                <a:sym typeface="Calibri"/>
              </a:rPr>
              <a:t>Convinzione che le pratiche coercitive siano una forma di trattamento e che esse possano prevenire il danno e creare sicurezza.</a:t>
            </a:r>
            <a:endParaRPr>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Formazione insufficiente sulla realizzazione di contatti significativi e di relazioni di sostegno e su  strategie alternative per disinnescare  situazioni violente e di sfida.</a:t>
            </a:r>
            <a:endParaRPr sz="1400">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Le persone non sono state informate ed istruite sui diritti umani.</a:t>
            </a:r>
            <a:endParaRPr sz="1400">
              <a:latin typeface="Calibri"/>
              <a:ea typeface="Calibri"/>
              <a:cs typeface="Calibri"/>
              <a:sym typeface="Calibri"/>
            </a:endParaRPr>
          </a:p>
          <a:p>
            <a:pPr marL="174625" lvl="0" indent="-187325"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Non c’è apprendimento dagli errori e dalle lamentele derivate dai feedback delle persone preoccupate da come hanno subito un evento coercitivo. </a:t>
            </a:r>
            <a:endParaRPr sz="1400">
              <a:latin typeface="Calibri"/>
              <a:ea typeface="Calibri"/>
              <a:cs typeface="Calibri"/>
              <a:sym typeface="Calibri"/>
            </a:endParaRPr>
          </a:p>
          <a:p>
            <a:pPr marL="228600" lvl="0" indent="-228600" algn="l" rtl="0">
              <a:lnSpc>
                <a:spcPct val="100000"/>
              </a:lnSpc>
              <a:spcBef>
                <a:spcPts val="700"/>
              </a:spcBef>
              <a:spcAft>
                <a:spcPts val="0"/>
              </a:spcAft>
              <a:buClr>
                <a:schemeClr val="dk1"/>
              </a:buClr>
              <a:buSzPts val="1000"/>
              <a:buFont typeface="Arial"/>
              <a:buNone/>
            </a:pPr>
            <a:r>
              <a:rPr lang="en-GB" b="1">
                <a:latin typeface="Calibri"/>
                <a:ea typeface="Calibri"/>
                <a:cs typeface="Calibri"/>
                <a:sym typeface="Calibri"/>
              </a:rPr>
              <a:t>POLITICHE E GESTIONE</a:t>
            </a:r>
            <a:endParaRPr>
              <a:latin typeface="Calibri"/>
              <a:ea typeface="Calibri"/>
              <a:cs typeface="Calibri"/>
              <a:sym typeface="Calibri"/>
            </a:endParaRPr>
          </a:p>
          <a:p>
            <a:pPr marL="457200" lvl="0" indent="-317500" algn="l" rtl="0">
              <a:lnSpc>
                <a:spcPct val="100000"/>
              </a:lnSpc>
              <a:spcBef>
                <a:spcPts val="700"/>
              </a:spcBef>
              <a:spcAft>
                <a:spcPts val="0"/>
              </a:spcAft>
              <a:buSzPts val="1400"/>
              <a:buFont typeface="Calibri"/>
              <a:buChar char="•"/>
            </a:pPr>
            <a:r>
              <a:rPr lang="en-GB">
                <a:latin typeface="Calibri"/>
                <a:ea typeface="Calibri"/>
                <a:cs typeface="Calibri"/>
                <a:sym typeface="Calibri"/>
              </a:rPr>
              <a:t>C’è mancanza di supervisione  nei servizi di salute mentale e nei servizi sociali</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Le legislazioni o le politiche locali/nazionali permettono queste pratiche e c’è mancanza di sanzioni e misure di legge correttive </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Le politiche e i protocolli  permettono pratiche quali l’isolamento e la contenzione, il ricovero e trattamento forzato ecc.  </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Gli abusi nei servizi non sono visibili al mondo esterno a causa di mancanza di monitoraggio, i servizi sono isolati dalle comunità, e c’è mancanza di interazione e legami tra I servizi e la comunità. </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C’è una cultura della violenza, coercizione ed abuso nei servizi.</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La prevenzione della violenza, coercizione ed abuso all’interno dei servizi non è un fattore prioritario.</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Non c’è abbastanza staff per gestire situazioni tese, difficili o conflittuali.</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Sbilanciamento di potere tra lo staff e le persone che utilizzano i servizi.</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Le persone temono di perdere il lavoro o dover affrontare ripercussioni se riferiscono abusi.</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Un design inappropriato del servizio (es. ambienti stressanti ed oppressivi) non è adatto a sostenere la recovery e l’inclusione.</a:t>
            </a:r>
            <a:endParaRPr sz="1400">
              <a:latin typeface="Calibri"/>
              <a:ea typeface="Calibri"/>
              <a:cs typeface="Calibri"/>
              <a:sym typeface="Calibri"/>
            </a:endParaRPr>
          </a:p>
          <a:p>
            <a:pPr marL="228600" lvl="0" indent="-241300" algn="l" rtl="0">
              <a:lnSpc>
                <a:spcPct val="100000"/>
              </a:lnSpc>
              <a:spcBef>
                <a:spcPts val="700"/>
              </a:spcBef>
              <a:spcAft>
                <a:spcPts val="0"/>
              </a:spcAft>
              <a:buClr>
                <a:schemeClr val="dk1"/>
              </a:buClr>
              <a:buSzPts val="1200"/>
              <a:buFont typeface="Calibri"/>
              <a:buChar char="•"/>
            </a:pPr>
            <a:r>
              <a:rPr lang="en-GB">
                <a:latin typeface="Calibri"/>
                <a:ea typeface="Calibri"/>
                <a:cs typeface="Calibri"/>
                <a:sym typeface="Calibri"/>
              </a:rPr>
              <a:t>Gli interessi del servizio e dei fornitori del servizio (es. generazione di profitto) hanno la priorità sugli interessi e bisogni delle persone. </a:t>
            </a:r>
            <a:endParaRPr sz="1400">
              <a:latin typeface="Calibri"/>
              <a:ea typeface="Calibri"/>
              <a:cs typeface="Calibri"/>
              <a:sym typeface="Calibri"/>
            </a:endParaRPr>
          </a:p>
          <a:p>
            <a:pPr marL="0" lvl="0" indent="0" algn="l" rtl="0">
              <a:lnSpc>
                <a:spcPct val="100000"/>
              </a:lnSpc>
              <a:spcBef>
                <a:spcPts val="400"/>
              </a:spcBef>
              <a:spcAft>
                <a:spcPts val="0"/>
              </a:spcAft>
              <a:buSzPts val="1400"/>
              <a:buNone/>
            </a:pPr>
            <a:endParaRPr sz="1400">
              <a:latin typeface="Calibri"/>
              <a:ea typeface="Calibri"/>
              <a:cs typeface="Calibri"/>
              <a:sym typeface="Calibri"/>
            </a:endParaRPr>
          </a:p>
        </p:txBody>
      </p:sp>
      <p:sp>
        <p:nvSpPr>
          <p:cNvPr id="507" name="Google Shape;507;p4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5" name="Google Shape;515;p4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en-GB">
                <a:solidFill>
                  <a:srgbClr val="4F81BD"/>
                </a:solidFill>
                <a:latin typeface="Calibri"/>
                <a:ea typeface="Calibri"/>
                <a:cs typeface="Calibri"/>
                <a:sym typeface="Calibri"/>
              </a:rPr>
              <a:t>Per anticipare l’argomento successivo “Comprendere i comportamenti e le relazioni di potere”, coinvolgete i partecipanti a riflettere su come si può prevenire  la violenza, la coercizione e l’abuso . </a:t>
            </a:r>
            <a:endParaRPr>
              <a:latin typeface="Calibri"/>
              <a:ea typeface="Calibri"/>
              <a:cs typeface="Calibri"/>
              <a:sym typeface="Calibri"/>
            </a:endParaRPr>
          </a:p>
          <a:p>
            <a:pPr marL="0" lvl="0" indent="0" algn="l" rtl="0">
              <a:lnSpc>
                <a:spcPct val="100000"/>
              </a:lnSpc>
              <a:spcBef>
                <a:spcPts val="960"/>
              </a:spcBef>
              <a:spcAft>
                <a:spcPts val="0"/>
              </a:spcAft>
              <a:buSzPts val="1400"/>
              <a:buNone/>
            </a:pPr>
            <a:r>
              <a:rPr lang="en-GB" b="1">
                <a:latin typeface="Calibri"/>
                <a:ea typeface="Calibri"/>
                <a:cs typeface="Calibri"/>
                <a:sym typeface="Calibri"/>
              </a:rPr>
              <a:t>Attività di gruppo: pensate ad esperienze di violenza, coercizione ed abuso che avete subito, o a cui avete assistito o di cui avete letto avvenute nei servizi di salute mentale o nei servizi sociali</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Quali sono i fattori che hanno condotto a questi episodi? Fate riferimento sia a fattori individuali che a livello di sistema.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In che modo credete che ciò abbia condizionato le persone coinvolte, pensate sia alle persone che utilizzano il servizio, che ai familiari che allo staff.</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In che modo questi episodi avrebbero potuto essere prevenuti e che cosa si potrebbe cambiare per prevenire che questi episodi avvengano nel futuro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Avete in mente qualche idea su strategie alternative che possono essere usate per evitare la violenza, l’abuso o le pratiche coercitive ?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16" name="Google Shape;516;p4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2" name="Google Shape;522;p4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55 minuti.</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Lo scopo di questo argomento è aiutare i partecipanti a comprendere in che maniera alcuni servizi di salute mentale e servizi sociali creano un ambiente in cui esistono rapporti di potere sbilanciati che contribuiscono alla coercizione, violenza ed abuso.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23" name="Google Shape;523;p4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9" name="Google Shape;529;p4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Spiegate ai partecipanti che :</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latin typeface="Calibri"/>
                <a:ea typeface="Calibri"/>
                <a:cs typeface="Calibri"/>
                <a:sym typeface="Calibri"/>
              </a:rPr>
              <a:t>In questo esercizio si parlerà delle dinamiche di potere nei servizi di salute mentale e servizi sociali. </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solidFill>
                  <a:srgbClr val="4F81BD"/>
                </a:solidFill>
                <a:latin typeface="Calibri"/>
                <a:ea typeface="Calibri"/>
                <a:cs typeface="Calibri"/>
                <a:sym typeface="Calibri"/>
              </a:rPr>
              <a:t>Chiedete al gruppo: </a:t>
            </a:r>
            <a:endParaRPr>
              <a:latin typeface="Calibri"/>
              <a:ea typeface="Calibri"/>
              <a:cs typeface="Calibri"/>
              <a:sym typeface="Calibri"/>
            </a:endParaRPr>
          </a:p>
          <a:p>
            <a:pPr marL="171450" lvl="0" indent="-171450" algn="l" rtl="0">
              <a:lnSpc>
                <a:spcPct val="115000"/>
              </a:lnSpc>
              <a:spcBef>
                <a:spcPts val="600"/>
              </a:spcBef>
              <a:spcAft>
                <a:spcPts val="0"/>
              </a:spcAft>
              <a:buClr>
                <a:schemeClr val="dk1"/>
              </a:buClr>
              <a:buSzPts val="1200"/>
              <a:buFont typeface="Calibri"/>
              <a:buChar char="•"/>
            </a:pPr>
            <a:r>
              <a:rPr lang="en-GB" b="1">
                <a:latin typeface="Calibri"/>
                <a:ea typeface="Calibri"/>
                <a:cs typeface="Calibri"/>
                <a:sym typeface="Calibri"/>
              </a:rPr>
              <a:t>Che cosa significa per voi la parola potere?</a:t>
            </a:r>
            <a:endParaRPr>
              <a:latin typeface="Calibri"/>
              <a:ea typeface="Calibri"/>
              <a:cs typeface="Calibri"/>
              <a:sym typeface="Calibri"/>
            </a:endParaRPr>
          </a:p>
          <a:p>
            <a:pPr marL="0" lvl="0" indent="0" algn="l" rtl="0">
              <a:lnSpc>
                <a:spcPct val="115000"/>
              </a:lnSpc>
              <a:spcBef>
                <a:spcPts val="600"/>
              </a:spcBef>
              <a:spcAft>
                <a:spcPts val="0"/>
              </a:spcAft>
              <a:buSzPts val="1400"/>
              <a:buNone/>
            </a:pPr>
            <a:r>
              <a:rPr lang="en-GB">
                <a:solidFill>
                  <a:srgbClr val="4F81BD"/>
                </a:solidFill>
                <a:latin typeface="Calibri"/>
                <a:ea typeface="Calibri"/>
                <a:cs typeface="Calibri"/>
                <a:sym typeface="Calibri"/>
              </a:rPr>
              <a:t>Alcune delle risposte potrebbero essere:</a:t>
            </a:r>
            <a:endParaRPr>
              <a:latin typeface="Calibri"/>
              <a:ea typeface="Calibri"/>
              <a:cs typeface="Calibri"/>
              <a:sym typeface="Calibri"/>
            </a:endParaRPr>
          </a:p>
          <a:p>
            <a:pPr marL="342900" lvl="0" indent="-342900" algn="l" rtl="0">
              <a:lnSpc>
                <a:spcPct val="115000"/>
              </a:lnSpc>
              <a:spcBef>
                <a:spcPts val="600"/>
              </a:spcBef>
              <a:spcAft>
                <a:spcPts val="0"/>
              </a:spcAft>
              <a:buClr>
                <a:srgbClr val="4F81BD"/>
              </a:buClr>
              <a:buSzPts val="800"/>
              <a:buFont typeface="Calibri"/>
              <a:buChar char="●"/>
            </a:pPr>
            <a:r>
              <a:rPr lang="en-GB">
                <a:solidFill>
                  <a:srgbClr val="4F81BD"/>
                </a:solidFill>
                <a:latin typeface="Calibri"/>
                <a:ea typeface="Calibri"/>
                <a:cs typeface="Calibri"/>
                <a:sym typeface="Calibri"/>
              </a:rPr>
              <a:t>Autorità</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800"/>
              <a:buFont typeface="Calibri"/>
              <a:buChar char="●"/>
            </a:pPr>
            <a:r>
              <a:rPr lang="en-GB">
                <a:solidFill>
                  <a:srgbClr val="4F81BD"/>
                </a:solidFill>
                <a:latin typeface="Calibri"/>
                <a:ea typeface="Calibri"/>
                <a:cs typeface="Calibri"/>
                <a:sym typeface="Calibri"/>
              </a:rPr>
              <a:t>Forza</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800"/>
              <a:buFont typeface="Calibri"/>
              <a:buChar char="●"/>
            </a:pPr>
            <a:r>
              <a:rPr lang="en-GB">
                <a:solidFill>
                  <a:srgbClr val="4F81BD"/>
                </a:solidFill>
                <a:latin typeface="Calibri"/>
                <a:ea typeface="Calibri"/>
                <a:cs typeface="Calibri"/>
                <a:sym typeface="Calibri"/>
              </a:rPr>
              <a:t>Controllo</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800"/>
              <a:buFont typeface="Calibri"/>
              <a:buChar char="●"/>
            </a:pPr>
            <a:r>
              <a:rPr lang="en-GB">
                <a:solidFill>
                  <a:srgbClr val="4F81BD"/>
                </a:solidFill>
                <a:latin typeface="Calibri"/>
                <a:ea typeface="Calibri"/>
                <a:cs typeface="Calibri"/>
                <a:sym typeface="Calibri"/>
              </a:rPr>
              <a:t>Gerarchia</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800"/>
              <a:buFont typeface="Calibri"/>
              <a:buChar char="●"/>
            </a:pPr>
            <a:r>
              <a:rPr lang="en-GB">
                <a:solidFill>
                  <a:srgbClr val="4F81BD"/>
                </a:solidFill>
                <a:latin typeface="Calibri"/>
                <a:ea typeface="Calibri"/>
                <a:cs typeface="Calibri"/>
                <a:sym typeface="Calibri"/>
              </a:rPr>
              <a:t>Diseguale/Ingiusto</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800"/>
              <a:buFont typeface="Calibri"/>
              <a:buChar char="●"/>
            </a:pPr>
            <a:r>
              <a:rPr lang="en-GB">
                <a:solidFill>
                  <a:srgbClr val="4F81BD"/>
                </a:solidFill>
                <a:latin typeface="Calibri"/>
                <a:ea typeface="Calibri"/>
                <a:cs typeface="Calibri"/>
                <a:sym typeface="Calibri"/>
              </a:rPr>
              <a:t>Repressione</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800"/>
              <a:buFont typeface="Calibri"/>
              <a:buChar char="●"/>
            </a:pPr>
            <a:r>
              <a:rPr lang="en-GB">
                <a:solidFill>
                  <a:srgbClr val="4F81BD"/>
                </a:solidFill>
                <a:latin typeface="Calibri"/>
                <a:ea typeface="Calibri"/>
                <a:cs typeface="Calibri"/>
                <a:sym typeface="Calibri"/>
              </a:rPr>
              <a:t>Influenza.</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30" name="Google Shape;530;p4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7" name="Google Shape;537;p4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latin typeface="Calibri"/>
                <a:ea typeface="Calibri"/>
                <a:cs typeface="Calibri"/>
                <a:sym typeface="Calibri"/>
              </a:rPr>
              <a:t>In questa presentazione si analizzerà che cosa significa “dinamiche di potere” nei servizi di salute mentale e servizi sociali.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b="1">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b="1">
                <a:latin typeface="Calibri"/>
                <a:ea typeface="Calibri"/>
                <a:cs typeface="Calibri"/>
                <a:sym typeface="Calibri"/>
              </a:rPr>
              <a:t>Che cos’è il potere?</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Il potere agisce nelle vita quotidiana di tutti, creando vantaggi e svantaggi che cambiano nel tempo e nei luoghi.</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Il potere è esercitato e oppone resistenza a diversi livelli, dal livello strutturale (es. politiche discriminatorie) alle relazioni individuali (es. offese razziali)</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Le relazioni di potere includono “ il potere sugli” altri , ma anche il “potere con” gli altri (quando le persone lavorano assieme in maniera collettiva)</a:t>
            </a:r>
            <a:r>
              <a:rPr lang="en-GB" i="1">
                <a:latin typeface="Calibri"/>
                <a:ea typeface="Calibri"/>
                <a:cs typeface="Calibri"/>
                <a:sym typeface="Calibri"/>
              </a:rPr>
              <a:t> (24)</a:t>
            </a:r>
            <a:r>
              <a:rPr lang="en-GB">
                <a:latin typeface="Calibri"/>
                <a:ea typeface="Calibri"/>
                <a:cs typeface="Calibri"/>
                <a:sym typeface="Calibri"/>
              </a:rPr>
              <a:t>.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Ciò spesso significa essere in grado di controllare o decidere che cosa uno può o non può fare ed avere una certa autorità su qualcosa o qualcuno.</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Uno sbilanciamento di potere può portare a violenza, sfruttamento, coercizione, abuso e trattamenti crudeli e degradanti.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38" name="Google Shape;538;p4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5" name="Google Shape;545;p4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Che cosa sono le dinamiche di potere?</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Il termine “dinamiche di potere” si riferisce alle diverse quantità di potere date alle varie persone in un determinato luogo.</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Le dinamiche di potere influenzano anche l’accesso all’erogazione e alle esperienze dei servizi di salute mentale e servizi sociali.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Nei servizi di salute mentale e nei servizi sociali gli operatori di salute mentale ed altri operatori hanno più potere delle persone che utilizzano i servizi. Ciò si traduce in sbilanciamento di potere.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46" name="Google Shape;546;p4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7:notes"/>
          <p:cNvSpPr>
            <a:spLocks noGrp="1" noRot="1" noChangeAspect="1"/>
          </p:cNvSpPr>
          <p:nvPr>
            <p:ph type="sldImg" idx="2"/>
          </p:nvPr>
        </p:nvSpPr>
        <p:spPr>
          <a:xfrm>
            <a:off x="392113" y="1203325"/>
            <a:ext cx="5978525" cy="3363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3" name="Google Shape;553;p47:notes"/>
          <p:cNvSpPr txBox="1">
            <a:spLocks noGrp="1"/>
          </p:cNvSpPr>
          <p:nvPr>
            <p:ph type="body" idx="1"/>
          </p:nvPr>
        </p:nvSpPr>
        <p:spPr>
          <a:xfrm>
            <a:off x="685800" y="4567238"/>
            <a:ext cx="5438775" cy="486251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Perché ci sono differenze di potere?</a:t>
            </a: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a:latin typeface="Calibri"/>
                <a:ea typeface="Calibri"/>
                <a:cs typeface="Calibri"/>
                <a:sym typeface="Calibri"/>
              </a:rPr>
              <a:t>Molte differenze nel potere sono dovute a vari ruoli e responsabilità delle persone nei servizi di salute mentale o servizi sociali:</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Lo staff che fornisce i servizi è responsabile del funzionamento del servizio, e implementa le regole e le procedure del servizio. In questo senso ha di per sé potere.</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Allo staff è legalmente permesso e alle volte richiesto di utilizzare la coercizione.</a:t>
            </a:r>
            <a:endParaRPr>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Ciò fa sì che le persone sottoposte a pratiche coercitive siano senza potere per potersi difendere e per cambiare la situazione e permette allo staff di non tenere in considerazione i desideri delle persone (es. la volontà di lasciare il servizio o scelte riguardanti la cura ed il trattamento).</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latin typeface="Calibri"/>
                <a:ea typeface="Calibri"/>
                <a:cs typeface="Calibri"/>
                <a:sym typeface="Calibri"/>
              </a:rPr>
              <a:t>La sola minaccia o possibilità di essere trattenuto e sottoposto a trattamento involontariamente può a volte acuire lo sbilanciamento di potere: </a:t>
            </a:r>
            <a:endParaRPr>
              <a:latin typeface="Calibri"/>
              <a:ea typeface="Calibri"/>
              <a:cs typeface="Calibri"/>
              <a:sym typeface="Calibri"/>
            </a:endParaRPr>
          </a:p>
          <a:p>
            <a:pPr marL="628650" lvl="1"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Le persone sanno che di cosa c’è bisogno per andare incontro a ciò che lo staff propone o prescrive  con lo scopo di evitare di essere ricoverati e sottoposti a trattamento contro la propria volontà. </a:t>
            </a:r>
            <a:endParaRPr>
              <a:latin typeface="Calibri"/>
              <a:ea typeface="Calibri"/>
              <a:cs typeface="Calibri"/>
              <a:sym typeface="Calibri"/>
            </a:endParaRPr>
          </a:p>
          <a:p>
            <a:pPr marL="0" lvl="0" indent="0" algn="l" rtl="0">
              <a:lnSpc>
                <a:spcPct val="100000"/>
              </a:lnSpc>
              <a:spcBef>
                <a:spcPts val="600"/>
              </a:spcBef>
              <a:spcAft>
                <a:spcPts val="0"/>
              </a:spcAft>
              <a:buSzPts val="1400"/>
              <a:buNone/>
            </a:pPr>
            <a:endParaRPr>
              <a:latin typeface="Calibri"/>
              <a:ea typeface="Calibri"/>
              <a:cs typeface="Calibri"/>
              <a:sym typeface="Calibri"/>
            </a:endParaRPr>
          </a:p>
        </p:txBody>
      </p:sp>
      <p:sp>
        <p:nvSpPr>
          <p:cNvPr id="554" name="Google Shape;554;p4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1" name="Google Shape;561;p4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All’interno del contesto dei servizi di salute mentale o servizi sociali gli utenti dipendono dallo staff per il loro benessere e per ricevere i servizi.</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Essi hanno bisogno delle competenze dello staff per il loro trattamento e assistenza su cui spesso non hanno il controllo.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La dipendenza dallo staff e la mancanza di controllo può mettere le persone ad alto rischio di coercizione e a trattamenti violenti e/o abusivi. </a:t>
            </a:r>
            <a:endParaRPr>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p:txBody>
      </p:sp>
      <p:sp>
        <p:nvSpPr>
          <p:cNvPr id="562" name="Google Shape;562;p4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8" name="Google Shape;568;p4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Numerosi fattori possono influenzare ed acuire le dinamiche di potere nei servizi di salute mentale e servizi sociali: </a:t>
            </a:r>
            <a:endParaRPr>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Il tipo di abbigliamento indossato dallo staff (ad esempio uniformi o abbigliamento casual)  e dalle persone che utilizzano i servizi (abbigliamento fornito dal servizio/pigiami o abbigliamento personale).</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 I luoghi dove le persone consumano i pasti (ad esempio se lo staff ha una mensa dedicata o spazio  per i pasti) o i servizi igienici riservati allo staff.</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Il tipo di comunicazione tra le persone (es. lo staff parla in maniera accondiscendente alle altre persone o le ignora o ignora i loro punti di vista/desideri e opinioni).</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Il fatto che lo staff indossi dei badge.</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Chi prende appunti e/o archivia i documenti ?</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Chi ha l’autorità e le chiavi/chiavi magnetiche per chiudere a chiave certe aree (reparti chiusi a chiave)?</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Chi si ritiene debba vivere la propria vita con piani di trattamento e di obiettivi scritti e chi invece si ritiene debba solo vivere la propria vita?</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Quali voci ed opinioni sono ascoltate ed accettate con maggior frequenza?</a:t>
            </a:r>
            <a:endParaRPr sz="1400">
              <a:latin typeface="Calibri"/>
              <a:ea typeface="Calibri"/>
              <a:cs typeface="Calibri"/>
              <a:sym typeface="Calibri"/>
            </a:endParaRPr>
          </a:p>
          <a:p>
            <a:pPr marL="171450" lvl="0" indent="-18415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 bisogni di chi sono riflessi nelle politiche dei servizi, nelle agende e nelle linee guida. </a:t>
            </a:r>
            <a:endParaRPr sz="1400">
              <a:latin typeface="Calibri"/>
              <a:ea typeface="Calibri"/>
              <a:cs typeface="Calibri"/>
              <a:sym typeface="Calibri"/>
            </a:endParaRPr>
          </a:p>
          <a:p>
            <a:pPr marL="0" lvl="0" indent="0" algn="l" rtl="0">
              <a:lnSpc>
                <a:spcPct val="100000"/>
              </a:lnSpc>
              <a:spcBef>
                <a:spcPts val="600"/>
              </a:spcBef>
              <a:spcAft>
                <a:spcPts val="0"/>
              </a:spcAft>
              <a:buSzPts val="1400"/>
              <a:buNone/>
            </a:pPr>
            <a:endParaRPr sz="1400">
              <a:latin typeface="Calibri"/>
              <a:ea typeface="Calibri"/>
              <a:cs typeface="Calibri"/>
              <a:sym typeface="Calibri"/>
            </a:endParaRPr>
          </a:p>
        </p:txBody>
      </p:sp>
      <p:sp>
        <p:nvSpPr>
          <p:cNvPr id="569" name="Google Shape;569;p4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422275" y="105727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0" name="Google Shape;240;p5:notes"/>
          <p:cNvSpPr txBox="1">
            <a:spLocks noGrp="1"/>
          </p:cNvSpPr>
          <p:nvPr>
            <p:ph type="body" idx="1"/>
          </p:nvPr>
        </p:nvSpPr>
        <p:spPr>
          <a:xfrm>
            <a:off x="679450" y="4489450"/>
            <a:ext cx="5438775" cy="48577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Utilizziamo i termini “persone che utilizzano” o “che hanno utilizzato precedentemente” servizi di salute mentale o servizi correlati per riferirci a persone che non necessariamente si identificano nell’essere disabili ma che hanno una varietà di esperienze applicabili a questa formazione.</a:t>
            </a:r>
            <a:endParaRPr>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Inoltre, l’utilizzo del termine “servizi di salute mentale e servizi sociali” in questi moduli formativi si riferisce ad una gamma di servizi  attualmente forniti dagli stati tra cui, ad esempio,  centri di salute mentale territoriali, ambulatori per le cure primarie, servizi ambulatoriali, ospedali psichiatrici, reparti psichiatrici negli ospedali, centri per la riabilitazione, guaritori tradizionali, centri diurni, residenze per gli anziani, ed altre residenze “di gruppo”, così come servizi domiciliari e servizi e sostegni che offrano alternative ai tradizionali servizi di salute mentale e servizi sociali, offerti da una vasta gamma di fornitori all’interno del settore pubblico, privato e non governativo. </a:t>
            </a:r>
            <a:endParaRPr>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La terminologia adottata in questo documento è stata adottata in nome dell’inclusività.</a:t>
            </a:r>
            <a:endParaRPr>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E’ una scelta individuale auto identificarsi con certe espressioni o concetti, ma i diritti umani si applicano ad ognuno ed in ogni luogo.</a:t>
            </a:r>
            <a:endParaRPr>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Soprattutto, una diagnosi o disabilità non definisce mai una persona.</a:t>
            </a:r>
            <a:endParaRPr>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Siamo tutti individui, con un proprio unico contesto sociale, personalità, autonomia, sogni, obiettivi e aspirazioni e relazioni con gli altri. </a:t>
            </a:r>
            <a:endParaRPr>
              <a:latin typeface="Calibri"/>
              <a:ea typeface="Calibri"/>
              <a:cs typeface="Calibri"/>
              <a:sym typeface="Calibri"/>
            </a:endParaRPr>
          </a:p>
          <a:p>
            <a:pPr marL="171450" lvl="0" indent="-171450" algn="l" rtl="0">
              <a:lnSpc>
                <a:spcPct val="100000"/>
              </a:lnSpc>
              <a:spcBef>
                <a:spcPts val="0"/>
              </a:spcBef>
              <a:spcAft>
                <a:spcPts val="0"/>
              </a:spcAft>
              <a:buSzPts val="1400"/>
              <a:buNone/>
            </a:pPr>
            <a:endParaRPr sz="1400">
              <a:latin typeface="Calibri"/>
              <a:ea typeface="Calibri"/>
              <a:cs typeface="Calibri"/>
              <a:sym typeface="Calibri"/>
            </a:endParaRPr>
          </a:p>
        </p:txBody>
      </p:sp>
      <p:sp>
        <p:nvSpPr>
          <p:cNvPr id="241" name="Google Shape;241;p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5" name="Google Shape;575;p5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Considerate le potenziali dinamiche di potere in un servizio, Il comportamento dello staff nei confronti delle persone che utilizzano i servizi ha un forte impatto  sui loro diritti, benessere e percorso di recovery </a:t>
            </a:r>
            <a:endParaRPr>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L’identificazione e la prevenzione della violenza, della coercizione e dell’abuso può avvenire solo quando le persone riconoscono le dinamiche di potere ineguali e cambiano il comportamento. </a:t>
            </a:r>
            <a:endParaRPr>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Le dinamiche di potere non possono essere eliminate completamente – specialmente nel caso in cui le leggi permettano il ricovero, il trattamento ed altre coercizioni forzate – ma possono essere comunque riconosciute e limitate.</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Un contatto rispettoso e di sostegno diminuisce le possibilità di escalation e riduce il rischio di violenza, abuso e coercizione.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Tutte le persone meritano di essere trattate su base di uguaglianza con gli altri e con dignità e rispetto.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76" name="Google Shape;576;p5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2" name="Google Shape;582;p5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Esercizio 5.2: Che cosa contribuisce alle dinamiche di potere? (35 min.)</a:t>
            </a:r>
            <a:endParaRPr>
              <a:latin typeface="Calibri"/>
              <a:ea typeface="Calibri"/>
              <a:cs typeface="Calibri"/>
              <a:sym typeface="Calibri"/>
            </a:endParaRPr>
          </a:p>
          <a:p>
            <a:pPr marL="0" lvl="0" indent="0" algn="l" rtl="0">
              <a:lnSpc>
                <a:spcPct val="115000"/>
              </a:lnSpc>
              <a:spcBef>
                <a:spcPts val="1000"/>
              </a:spcBef>
              <a:spcAft>
                <a:spcPts val="0"/>
              </a:spcAft>
              <a:buSzPts val="1400"/>
              <a:buNone/>
            </a:pPr>
            <a:r>
              <a:rPr lang="en-GB">
                <a:solidFill>
                  <a:srgbClr val="4F81BD"/>
                </a:solidFill>
                <a:latin typeface="Calibri"/>
                <a:ea typeface="Calibri"/>
                <a:cs typeface="Calibri"/>
                <a:sym typeface="Calibri"/>
              </a:rPr>
              <a:t>Rivolgete al gruppo le seguenti domande:</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15000"/>
              </a:lnSpc>
              <a:spcBef>
                <a:spcPts val="0"/>
              </a:spcBef>
              <a:spcAft>
                <a:spcPts val="0"/>
              </a:spcAft>
              <a:buClr>
                <a:schemeClr val="dk1"/>
              </a:buClr>
              <a:buSzPts val="1200"/>
              <a:buFont typeface="Calibri"/>
              <a:buChar char="∙"/>
            </a:pPr>
            <a:r>
              <a:rPr lang="en-GB" b="1">
                <a:latin typeface="Calibri"/>
                <a:ea typeface="Calibri"/>
                <a:cs typeface="Calibri"/>
                <a:sym typeface="Calibri"/>
              </a:rPr>
              <a:t>Che cosa contribuisce alle dinamiche di potere in un servizio di salute mentale o servizio sociale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b="1">
                <a:latin typeface="Calibri"/>
                <a:ea typeface="Calibri"/>
                <a:cs typeface="Calibri"/>
                <a:sym typeface="Calibri"/>
              </a:rPr>
              <a:t> </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La credenza che un gruppo o una persona sia “meno” di altri (es. meno capace, meno intelligente, meno meritevole di diritti, etc.)</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L’esclusione sociale strutturale di persone singole, gruppi di persone o segmenti della popolazione (es. discriminazione basata sul genere, colonialismo, sessismo, razzismo. Politiche che non si rivolgono o addirittura peggiorano l’esperienza di certi gruppi, ecc.).</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Sentirsi senza potere o resistere a certe dinamiche di potere.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583" name="Google Shape;583;p5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9" name="Google Shape;589;p5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1200"/>
              <a:buFont typeface="Calibri"/>
              <a:buChar char="∙"/>
            </a:pPr>
            <a:r>
              <a:rPr lang="en-GB" b="1">
                <a:latin typeface="Calibri"/>
                <a:ea typeface="Calibri"/>
                <a:cs typeface="Calibri"/>
                <a:sym typeface="Calibri"/>
              </a:rPr>
              <a:t>In che maniera le differenze nell’abbigliamento delle persone potrebbero influenzare le dinamiche di potere?</a:t>
            </a:r>
            <a:endParaRPr>
              <a:latin typeface="Calibri"/>
              <a:ea typeface="Calibri"/>
              <a:cs typeface="Calibri"/>
              <a:sym typeface="Calibri"/>
            </a:endParaRPr>
          </a:p>
          <a:p>
            <a:pPr marL="171450" lvl="0" indent="-1714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     L’abbigliamento separa le persone</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 persone indossando abbigliamento ospedaliero possono aumentare la percezione di essere diversi (ad esempio: di aver bisogno di trattamento)e di non godere dello stesso status degli altri)</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L’abbigliamento può distinguere e creare gerarchia.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90" name="Google Shape;590;p5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6" name="Google Shape;596;p5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In che maniera le differenze nell’abbigliamento delle persone potrebbero influenzare le dinamiche di potere?</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342900" lvl="0" indent="-342900" algn="just"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Se le persone hanno sale da pranzo separate, ciò consolida le differenze e contribuisce a creare un ambiente “noi e loro”.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597" name="Google Shape;597;p5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3" name="Google Shape;603;p5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In che maniera il modo in cui lo staff ascolta e si rivolge alle persone che utilizzano i servizi influenza le dinamiche di potere?</a:t>
            </a:r>
            <a:endParaRPr>
              <a:latin typeface="Calibri"/>
              <a:ea typeface="Calibri"/>
              <a:cs typeface="Calibri"/>
              <a:sym typeface="Calibri"/>
            </a:endParaRPr>
          </a:p>
          <a:p>
            <a:pPr marL="342900" lvl="0" indent="-266700" algn="l"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171450" lvl="0" indent="-1714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 Quando le persone non sono ascoltate possono sentirsi senza alcun potere e non apprezzate. Al contrario, l’ascolto attivo e l’empatia possono cambiare in meglio le dinamiche di potere. </a:t>
            </a:r>
            <a:endParaRPr>
              <a:latin typeface="Calibri"/>
              <a:ea typeface="Calibri"/>
              <a:cs typeface="Calibri"/>
              <a:sym typeface="Calibri"/>
            </a:endParaRPr>
          </a:p>
          <a:p>
            <a:pPr marL="171450" lvl="0" indent="-171450" algn="just"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Le diagnosi e l’utilizzo di termini medici possono far sentire meno umane le persone ed implicano che lo staff abbia conoscenza e potere.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604" name="Google Shape;604;p5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0" name="Google Shape;610;p5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latin typeface="Calibri"/>
                <a:ea typeface="Calibri"/>
                <a:cs typeface="Calibri"/>
                <a:sym typeface="Calibri"/>
              </a:rPr>
              <a:t>Che altri esempi potete fare che potrebbero influenzare le dinamiche di potere all’interno dei servizi?</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Mancanza di libertà personale e di scelta.</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Mancanza di privacy (es. altre persone che entrano nello spazio personale di una persona senza permesso). </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Bisogno di chiedere il permesso per ogni cosa.</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Coprifuoco.</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Toilette separate.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611" name="Google Shape;611;p5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7" name="Google Shape;617;p5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Quali sono le dinamiche di potere in gioco nel vostro servizio?</a:t>
            </a:r>
            <a:endParaRPr>
              <a:latin typeface="Calibri"/>
              <a:ea typeface="Calibri"/>
              <a:cs typeface="Calibri"/>
              <a:sym typeface="Calibri"/>
            </a:endParaRPr>
          </a:p>
          <a:p>
            <a:pPr marL="342900" lvl="0" indent="-34290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Pensate ad alcune situazioni nel vostro servizio in cui lo staff ha potere sulle persone che utilizzano il servizio  o dove le persone hanno poco potere per poter prendere le proprie decisioni. </a:t>
            </a:r>
            <a:endParaRPr>
              <a:latin typeface="Calibri"/>
              <a:ea typeface="Calibri"/>
              <a:cs typeface="Calibri"/>
              <a:sym typeface="Calibri"/>
            </a:endParaRPr>
          </a:p>
          <a:p>
            <a:pPr marL="342900" lvl="0" indent="-34290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Alcune risposte:</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scelta riguardo al trattamento e alla cura;</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orari di visita e accesso dei familiari ed amici; </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telefonate;</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quando andare a dormire e quando svegliarsi; </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uscire;</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prendere parte ad una terapia occupazionale;</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possibilità di scelta sul cibo e su quando consumarlo;</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decisione su quando lavarsi etc.;</a:t>
            </a:r>
            <a:endParaRPr>
              <a:latin typeface="Calibri"/>
              <a:ea typeface="Calibri"/>
              <a:cs typeface="Calibri"/>
              <a:sym typeface="Calibri"/>
            </a:endParaRPr>
          </a:p>
          <a:p>
            <a:pPr marL="742950" lvl="1" indent="-28575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quando lasciare il servizio.</a:t>
            </a:r>
            <a:endParaRPr>
              <a:latin typeface="Calibri"/>
              <a:ea typeface="Calibri"/>
              <a:cs typeface="Calibri"/>
              <a:sym typeface="Calibri"/>
            </a:endParaRPr>
          </a:p>
          <a:p>
            <a:pPr marL="342900" lvl="0" indent="-342900" algn="l" rtl="0">
              <a:lnSpc>
                <a:spcPct val="100000"/>
              </a:lnSpc>
              <a:spcBef>
                <a:spcPts val="0"/>
              </a:spcBef>
              <a:spcAft>
                <a:spcPts val="0"/>
              </a:spcAft>
              <a:buSzPts val="1400"/>
              <a:buNone/>
            </a:pPr>
            <a:endParaRPr>
              <a:latin typeface="Calibri"/>
              <a:ea typeface="Calibri"/>
              <a:cs typeface="Calibri"/>
              <a:sym typeface="Calibri"/>
            </a:endParaRPr>
          </a:p>
        </p:txBody>
      </p:sp>
      <p:sp>
        <p:nvSpPr>
          <p:cNvPr id="618" name="Google Shape;618;p5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4" name="Google Shape;624;p5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Quali ripercussioni possono esserci alle volte quando le persone che utilizzano il servizio non obbediscono alle regole del servizio o alle istruzioni che ricevono</a:t>
            </a:r>
            <a:r>
              <a:rPr lang="en-GB" b="1">
                <a:latin typeface="Calibri"/>
                <a:ea typeface="Calibri"/>
                <a:cs typeface="Calibri"/>
                <a:sym typeface="Calibri"/>
              </a:rPr>
              <a:t>?</a:t>
            </a:r>
            <a:endParaRPr>
              <a:latin typeface="Calibri"/>
              <a:ea typeface="Calibri"/>
              <a:cs typeface="Calibri"/>
              <a:sym typeface="Calibri"/>
            </a:endParaRPr>
          </a:p>
          <a:p>
            <a:pPr marL="18034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abuso verbale o fisico;</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isolamento, contenzione o altre punizioni</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trattenimento o trattamento forzato;</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restrizioni sul lasciare il servizio;</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dimissione ritardata (alcune persone potrebbero conformarsi a ciò che gli viene detto solo per uscire prima); </a:t>
            </a:r>
            <a:endParaRPr>
              <a:latin typeface="Calibri"/>
              <a:ea typeface="Calibri"/>
              <a:cs typeface="Calibri"/>
              <a:sym typeface="Calibri"/>
            </a:endParaRPr>
          </a:p>
          <a:p>
            <a:pPr marL="342900" lvl="0" indent="-342900" algn="l"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proibizione all’accesso alla televisione e ai mezzi di comunicazione;</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625" name="Google Shape;625;p5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1" name="Google Shape;631;p5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E’ importante sottolineare il messaggio che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Spesso le ragioni per cui le persone non obbediscono alle regole del servizio non vengono analizzate o prese seriamente in considerazione dallo staff.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Invece questo mancato adempimento è visto come dovuto alle condizioni di salute mentale della persona o alla sua personalità. </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
        <p:nvSpPr>
          <p:cNvPr id="632" name="Google Shape;632;p5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8" name="Google Shape;638;p5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In conclusione chiedete ai partecipanti:</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342900" lvl="0" indent="-342900" algn="l" rtl="0">
              <a:lnSpc>
                <a:spcPct val="115000"/>
              </a:lnSpc>
              <a:spcBef>
                <a:spcPts val="0"/>
              </a:spcBef>
              <a:spcAft>
                <a:spcPts val="0"/>
              </a:spcAft>
              <a:buClr>
                <a:schemeClr val="dk1"/>
              </a:buClr>
              <a:buSzPts val="1200"/>
              <a:buFont typeface="Calibri"/>
              <a:buChar char="∙"/>
            </a:pPr>
            <a:r>
              <a:rPr lang="en-GB" b="1">
                <a:latin typeface="Calibri"/>
                <a:ea typeface="Calibri"/>
                <a:cs typeface="Calibri"/>
                <a:sym typeface="Calibri"/>
              </a:rPr>
              <a:t>Che cosa può essere fatto per superare questo sbilanciamento di potere?</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solidFill>
                  <a:srgbClr val="4F81BD"/>
                </a:solidFill>
                <a:latin typeface="Calibri"/>
                <a:ea typeface="Calibri"/>
                <a:cs typeface="Calibri"/>
                <a:sym typeface="Calibri"/>
              </a:rPr>
              <a:t>Incoraggiate la discussione su questa domanda in quanto potrebbero esserci risposte diverse.</a:t>
            </a:r>
            <a:endParaRPr>
              <a:latin typeface="Calibri"/>
              <a:ea typeface="Calibri"/>
              <a:cs typeface="Calibri"/>
              <a:sym typeface="Calibri"/>
            </a:endParaRPr>
          </a:p>
        </p:txBody>
      </p:sp>
      <p:sp>
        <p:nvSpPr>
          <p:cNvPr id="639" name="Google Shape;639;p5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a:spLocks noGrp="1" noRot="1" noChangeAspect="1"/>
          </p:cNvSpPr>
          <p:nvPr>
            <p:ph type="sldImg" idx="2"/>
          </p:nvPr>
        </p:nvSpPr>
        <p:spPr>
          <a:xfrm>
            <a:off x="573088" y="1277938"/>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358775" lvl="0" indent="-358775" algn="l" rtl="0">
              <a:lnSpc>
                <a:spcPct val="115000"/>
              </a:lnSpc>
              <a:spcBef>
                <a:spcPts val="0"/>
              </a:spcBef>
              <a:spcAft>
                <a:spcPts val="0"/>
              </a:spcAft>
              <a:buSzPts val="1400"/>
              <a:buNone/>
            </a:pPr>
            <a:r>
              <a:rPr lang="en-GB">
                <a:solidFill>
                  <a:schemeClr val="accent1"/>
                </a:solidFill>
                <a:latin typeface="Calibri"/>
                <a:ea typeface="Calibri"/>
                <a:cs typeface="Calibri"/>
                <a:sym typeface="Calibri"/>
              </a:rPr>
              <a:t>Obiettivi di apprendimento  </a:t>
            </a:r>
            <a:endParaRPr>
              <a:latin typeface="Calibri"/>
              <a:ea typeface="Calibri"/>
              <a:cs typeface="Calibri"/>
              <a:sym typeface="Calibri"/>
            </a:endParaRPr>
          </a:p>
          <a:p>
            <a:pPr marL="358775" lvl="0" indent="-358775"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  </a:t>
            </a:r>
            <a:endParaRPr>
              <a:latin typeface="Calibri"/>
              <a:ea typeface="Calibri"/>
              <a:cs typeface="Calibri"/>
              <a:sym typeface="Calibri"/>
            </a:endParaRPr>
          </a:p>
          <a:p>
            <a:pPr marL="358775" lvl="0" indent="-358775" algn="l" rtl="0">
              <a:lnSpc>
                <a:spcPct val="115000"/>
              </a:lnSpc>
              <a:spcBef>
                <a:spcPts val="0"/>
              </a:spcBef>
              <a:spcAft>
                <a:spcPts val="0"/>
              </a:spcAft>
              <a:buSzPts val="1400"/>
              <a:buNone/>
            </a:pPr>
            <a:r>
              <a:rPr lang="en-GB">
                <a:latin typeface="Calibri"/>
                <a:ea typeface="Calibri"/>
                <a:cs typeface="Calibri"/>
                <a:sym typeface="Calibri"/>
              </a:rPr>
              <a:t>Al termine di questo modulo formativo i partecipanti saranno in grado di:</a:t>
            </a:r>
            <a:endParaRPr>
              <a:latin typeface="Calibri"/>
              <a:ea typeface="Calibri"/>
              <a:cs typeface="Calibri"/>
              <a:sym typeface="Calibri"/>
            </a:endParaRPr>
          </a:p>
          <a:p>
            <a:pPr marL="358775" lvl="0" indent="-358775"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comprendere come e perché la violenza, la coercizione e l’abuso accadono nei contesti della salute mentale e dell’assistenza sociale;</a:t>
            </a:r>
            <a:endParaRPr>
              <a:latin typeface="Calibri"/>
              <a:ea typeface="Calibri"/>
              <a:cs typeface="Calibri"/>
              <a:sym typeface="Calibri"/>
            </a:endParaRPr>
          </a:p>
          <a:p>
            <a:pPr marL="358775" lvl="0" indent="-358775"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comprendere l’impatto della violenza, coercizione ed abuso; </a:t>
            </a:r>
            <a:endParaRPr>
              <a:latin typeface="Calibri"/>
              <a:ea typeface="Calibri"/>
              <a:cs typeface="Calibri"/>
              <a:sym typeface="Calibri"/>
            </a:endParaRPr>
          </a:p>
          <a:p>
            <a:pPr marL="358775" lvl="0" indent="-358775"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utilizzare la conoscenza della CRPD per comprendere come essa protegga le persone con disabilità dalla violenza, coercizione ed abuso;</a:t>
            </a:r>
            <a:endParaRPr>
              <a:latin typeface="Calibri"/>
              <a:ea typeface="Calibri"/>
              <a:cs typeface="Calibri"/>
              <a:sym typeface="Calibri"/>
            </a:endParaRPr>
          </a:p>
          <a:p>
            <a:pPr marL="358775" lvl="0" indent="-358775"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comprendere ed affrontare comportamenti, relazioni di potere e dinamiche nei contesti della salute mentale e dell’assistenza sociale;</a:t>
            </a:r>
            <a:endParaRPr>
              <a:latin typeface="Calibri"/>
              <a:ea typeface="Calibri"/>
              <a:cs typeface="Calibri"/>
              <a:sym typeface="Calibri"/>
            </a:endParaRPr>
          </a:p>
          <a:p>
            <a:pPr marL="358775" lvl="0" indent="-358775"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comprendere e applicare differenti approcci e strategie per smorzare situazioni conflittuali e di tensione.</a:t>
            </a:r>
            <a:endParaRPr>
              <a:latin typeface="Calibri"/>
              <a:ea typeface="Calibri"/>
              <a:cs typeface="Calibri"/>
              <a:sym typeface="Calibri"/>
            </a:endParaRPr>
          </a:p>
          <a:p>
            <a:pPr marL="358775" lvl="0" indent="-358775" algn="l" rtl="0">
              <a:lnSpc>
                <a:spcPct val="90000"/>
              </a:lnSpc>
              <a:spcBef>
                <a:spcPts val="360"/>
              </a:spcBef>
              <a:spcAft>
                <a:spcPts val="0"/>
              </a:spcAft>
              <a:buSzPts val="1400"/>
              <a:buNone/>
            </a:pPr>
            <a:endParaRPr>
              <a:latin typeface="Calibri"/>
              <a:ea typeface="Calibri"/>
              <a:cs typeface="Calibri"/>
              <a:sym typeface="Calibri"/>
            </a:endParaRPr>
          </a:p>
          <a:p>
            <a:pPr marL="358775" lvl="0" indent="-358775" algn="l" rtl="0">
              <a:lnSpc>
                <a:spcPct val="90000"/>
              </a:lnSpc>
              <a:spcBef>
                <a:spcPts val="0"/>
              </a:spcBef>
              <a:spcAft>
                <a:spcPts val="0"/>
              </a:spcAft>
              <a:buSzPts val="1400"/>
              <a:buNone/>
            </a:pPr>
            <a:endParaRPr sz="1400">
              <a:latin typeface="Calibri"/>
              <a:ea typeface="Calibri"/>
              <a:cs typeface="Calibri"/>
              <a:sym typeface="Calibri"/>
            </a:endParaRPr>
          </a:p>
        </p:txBody>
      </p:sp>
      <p:sp>
        <p:nvSpPr>
          <p:cNvPr id="248" name="Google Shape;248;p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6</a:t>
            </a:fld>
            <a:endParaRPr>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0:notes"/>
          <p:cNvSpPr>
            <a:spLocks noGrp="1" noRot="1" noChangeAspect="1"/>
          </p:cNvSpPr>
          <p:nvPr>
            <p:ph type="sldImg" idx="2"/>
          </p:nvPr>
        </p:nvSpPr>
        <p:spPr>
          <a:xfrm>
            <a:off x="903288" y="276225"/>
            <a:ext cx="5170487" cy="2909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5" name="Google Shape;645;p60:notes"/>
          <p:cNvSpPr txBox="1">
            <a:spLocks noGrp="1"/>
          </p:cNvSpPr>
          <p:nvPr>
            <p:ph type="body" idx="1"/>
          </p:nvPr>
        </p:nvSpPr>
        <p:spPr>
          <a:xfrm>
            <a:off x="327025" y="3433763"/>
            <a:ext cx="6027738" cy="55260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4F81BD"/>
                </a:solidFill>
                <a:latin typeface="Calibri"/>
                <a:ea typeface="Calibri"/>
                <a:cs typeface="Calibri"/>
                <a:sym typeface="Calibri"/>
              </a:rPr>
              <a:t>Il messaggio da far passare ai partecipanti è:</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E’ importante riconoscere che a causa dello sbilanciamento di potere le persone che utilizzano i servizi sono ad alto rischio di violenza, coercizione ed abuso. </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Le legislazioni che permettono il ricovero ed il trattamento involontario contribuiscono fortemente allo sbilanciamento di potere e non sono ottemperanti alla CRPD. </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Il cambiamento delle pratiche, all’interno dei servizi di salute mentale e nei servizi sociali, per porre fine alla coercizione, violenza ed abuso non deve aspettare che le leggi siano revocate</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Pensare al proprio ruolo personale, alla propria posizione o al proprio lavoro come al primo passo per affrontare lo sbilanciamento di potere. </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Per lo staff ciò implica porsi delle domande quali: </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“quali conoscenze, valori ed esperienza porto al mio lavoro?”</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“in che maniera la maniera in cui sono stato cresciuto, la mia istruzione e la mia formazione hanno influenzato la maniera in cui vedo le cose?”</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“in che maniera il mio bagaglio di vantaggi o svantaggi ha plasmato la maniera in cui lavoro?”</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“so che cosa pensano gli altri di me o  in che maniera mi considerano?”(25)</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Ridurre lo sbilanciamento di potere implica anche che lo staff diventi conscio dei propri limiti e dei propri bisogni in maniera da non essere sopraffatto da situazioni impegnative e da essere in grado di disinnescarle.</a:t>
            </a:r>
            <a:endParaRPr>
              <a:latin typeface="Calibri"/>
              <a:ea typeface="Calibri"/>
              <a:cs typeface="Calibri"/>
              <a:sym typeface="Calibri"/>
            </a:endParaRPr>
          </a:p>
          <a:p>
            <a:pPr marL="0" lvl="0" indent="0" algn="just" rtl="0">
              <a:lnSpc>
                <a:spcPct val="100000"/>
              </a:lnSpc>
              <a:spcBef>
                <a:spcPts val="600"/>
              </a:spcBef>
              <a:spcAft>
                <a:spcPts val="0"/>
              </a:spcAft>
              <a:buSzPts val="1400"/>
              <a:buNone/>
            </a:pPr>
            <a:r>
              <a:rPr lang="en-GB">
                <a:solidFill>
                  <a:srgbClr val="4F81BD"/>
                </a:solidFill>
                <a:latin typeface="Calibri"/>
                <a:ea typeface="Calibri"/>
                <a:cs typeface="Calibri"/>
                <a:sym typeface="Calibri"/>
              </a:rPr>
              <a:t>A questo punto potrebbe essere necessaria una piccola momento di riflessione su come si sentono i partecipanti rispetto  agli argomenti trattati fino ad ora, in quanto gli argomenti precedenti potrebbero essere stati emotivamente difficili per alcune persone. </a:t>
            </a:r>
            <a:endParaRPr>
              <a:latin typeface="Calibri"/>
              <a:ea typeface="Calibri"/>
              <a:cs typeface="Calibri"/>
              <a:sym typeface="Calibri"/>
            </a:endParaRPr>
          </a:p>
        </p:txBody>
      </p:sp>
      <p:sp>
        <p:nvSpPr>
          <p:cNvPr id="646" name="Google Shape;646;p6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2" name="Google Shape;652;p6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30 minuti.</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653" name="Google Shape;653;p6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2:notes"/>
          <p:cNvSpPr>
            <a:spLocks noGrp="1" noRot="1" noChangeAspect="1"/>
          </p:cNvSpPr>
          <p:nvPr>
            <p:ph type="sldImg" idx="2"/>
          </p:nvPr>
        </p:nvSpPr>
        <p:spPr>
          <a:xfrm>
            <a:off x="422275" y="476250"/>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8" name="Google Shape;658;p62:notes"/>
          <p:cNvSpPr txBox="1">
            <a:spLocks noGrp="1"/>
          </p:cNvSpPr>
          <p:nvPr>
            <p:ph type="body" idx="1"/>
          </p:nvPr>
        </p:nvSpPr>
        <p:spPr>
          <a:xfrm>
            <a:off x="679450" y="3825875"/>
            <a:ext cx="5438775" cy="5626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Questa presentazione descrive differenti modalità in cui le persone potrebbero reagire a situazioni di tensione. Si distinguono risposte inappropriate e non efficaci a risposte più appropriate ed efficaci. </a:t>
            </a:r>
            <a:endParaRPr>
              <a:latin typeface="Calibri"/>
              <a:ea typeface="Calibri"/>
              <a:cs typeface="Calibri"/>
              <a:sym typeface="Calibri"/>
            </a:endParaRPr>
          </a:p>
          <a:p>
            <a:pPr marL="0" lvl="0" indent="0" algn="just" rtl="0">
              <a:lnSpc>
                <a:spcPct val="115000"/>
              </a:lnSpc>
              <a:spcBef>
                <a:spcPts val="600"/>
              </a:spcBef>
              <a:spcAft>
                <a:spcPts val="0"/>
              </a:spcAft>
              <a:buSzPts val="1400"/>
              <a:buNone/>
            </a:pPr>
            <a:r>
              <a:rPr lang="en-GB">
                <a:solidFill>
                  <a:srgbClr val="4F81BD"/>
                </a:solidFill>
                <a:latin typeface="Calibri"/>
                <a:ea typeface="Calibri"/>
                <a:cs typeface="Calibri"/>
                <a:sym typeface="Calibri"/>
              </a:rPr>
              <a:t>Poi vengono identificate cinque strategie chiave che possono essere utilizzate per rispondere a tali situazioni </a:t>
            </a:r>
            <a:endParaRPr>
              <a:latin typeface="Calibri"/>
              <a:ea typeface="Calibri"/>
              <a:cs typeface="Calibri"/>
              <a:sym typeface="Calibri"/>
            </a:endParaRPr>
          </a:p>
          <a:p>
            <a:pPr marL="0" lvl="0" indent="0" algn="l" rtl="0">
              <a:lnSpc>
                <a:spcPct val="100000"/>
              </a:lnSpc>
              <a:spcBef>
                <a:spcPts val="960"/>
              </a:spcBef>
              <a:spcAft>
                <a:spcPts val="0"/>
              </a:spcAft>
              <a:buClr>
                <a:schemeClr val="dk1"/>
              </a:buClr>
              <a:buSzPts val="1200"/>
              <a:buFont typeface="Calibri"/>
              <a:buChar char="•"/>
            </a:pPr>
            <a:r>
              <a:rPr lang="en-GB">
                <a:latin typeface="Calibri"/>
                <a:ea typeface="Calibri"/>
                <a:cs typeface="Calibri"/>
                <a:sym typeface="Calibri"/>
              </a:rPr>
              <a:t> Le situazioni di tensione spesso conducono a situazioni di conflitto che alle volte vengono “risolte” con l’utilizzo della forza (es. violenza e coercizione).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Queste situazioni sono generalmente il frutto di comunicazione errata e malintesi.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Possono anche generarsi dal fatto che le persone “recitino il loro ruolo”(es. il ruolo dello staff nel tenere il controllo e mantenere l’ordine nel servizio)  o anche da “buone intenzioni”(es. la convinzione dello staff che un determinato trattamento sia benefico per la persona).</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Spesso sorgono quando le persone percepiscono di non essere ascoltate o che i loro desideri non vengono rispettati.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Sia lo staff sia le persone che utilizzano i servizi possono essere all’origine di situazioni di tensione.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Però le persone che utilizzano i servizi sono molto più a rischio di una risposta violenta o coercitiva. </a:t>
            </a:r>
            <a:endParaRPr>
              <a:latin typeface="Calibri"/>
              <a:ea typeface="Calibri"/>
              <a:cs typeface="Calibri"/>
              <a:sym typeface="Calibri"/>
            </a:endParaRPr>
          </a:p>
        </p:txBody>
      </p:sp>
      <p:sp>
        <p:nvSpPr>
          <p:cNvPr id="659" name="Google Shape;659;p6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5" name="Google Shape;665;p6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GB" b="1">
                <a:latin typeface="Calibri"/>
                <a:ea typeface="Calibri"/>
                <a:cs typeface="Calibri"/>
                <a:sym typeface="Calibri"/>
              </a:rPr>
              <a:t>Quando non gestite appropriatamente</a:t>
            </a:r>
            <a:r>
              <a:rPr lang="en-GB">
                <a:latin typeface="Calibri"/>
                <a:ea typeface="Calibri"/>
                <a:cs typeface="Calibri"/>
                <a:sym typeface="Calibri"/>
              </a:rPr>
              <a:t>, le situazioni di tensione hanno il potenziale di evolversi in un conflitto. </a:t>
            </a:r>
            <a:endParaRPr>
              <a:latin typeface="Calibri"/>
              <a:ea typeface="Calibri"/>
              <a:cs typeface="Calibri"/>
              <a:sym typeface="Calibri"/>
            </a:endParaRPr>
          </a:p>
          <a:p>
            <a:pPr marL="0" lvl="0" indent="0" algn="l" rtl="0">
              <a:lnSpc>
                <a:spcPct val="90000"/>
              </a:lnSpc>
              <a:spcBef>
                <a:spcPts val="360"/>
              </a:spcBef>
              <a:spcAft>
                <a:spcPts val="0"/>
              </a:spcAft>
              <a:buSzPts val="1400"/>
              <a:buNone/>
            </a:pPr>
            <a:endParaRPr>
              <a:latin typeface="Calibri"/>
              <a:ea typeface="Calibri"/>
              <a:cs typeface="Calibri"/>
              <a:sym typeface="Calibri"/>
            </a:endParaRPr>
          </a:p>
          <a:p>
            <a:pPr marL="0" lvl="0" indent="0" algn="l" rtl="0">
              <a:lnSpc>
                <a:spcPct val="90000"/>
              </a:lnSpc>
              <a:spcBef>
                <a:spcPts val="360"/>
              </a:spcBef>
              <a:spcAft>
                <a:spcPts val="0"/>
              </a:spcAft>
              <a:buSzPts val="1400"/>
              <a:buNone/>
            </a:pPr>
            <a:r>
              <a:rPr lang="en-GB">
                <a:latin typeface="Calibri"/>
                <a:ea typeface="Calibri"/>
                <a:cs typeface="Calibri"/>
                <a:sym typeface="Calibri"/>
              </a:rPr>
              <a:t> Esempi di situazioni che possono sfociare in violenza sono: </a:t>
            </a:r>
            <a:endParaRPr>
              <a:latin typeface="Calibri"/>
              <a:ea typeface="Calibri"/>
              <a:cs typeface="Calibri"/>
              <a:sym typeface="Calibri"/>
            </a:endParaRPr>
          </a:p>
          <a:p>
            <a:pPr marL="1143000" lvl="2" indent="-22860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Una persona sente di non essere ascoltata, si infastidisce e si agita</a:t>
            </a:r>
            <a:endParaRPr>
              <a:latin typeface="Calibri"/>
              <a:ea typeface="Calibri"/>
              <a:cs typeface="Calibri"/>
              <a:sym typeface="Calibri"/>
            </a:endParaRPr>
          </a:p>
          <a:p>
            <a:pPr marL="1143000" lvl="2" indent="-22860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Un membro dello staff si sente frustrato quando la persona non accetta un trattamento</a:t>
            </a:r>
            <a:endParaRPr>
              <a:latin typeface="Calibri"/>
              <a:ea typeface="Calibri"/>
              <a:cs typeface="Calibri"/>
              <a:sym typeface="Calibri"/>
            </a:endParaRPr>
          </a:p>
          <a:p>
            <a:pPr marL="0" lvl="0" indent="0" algn="l" rtl="0">
              <a:lnSpc>
                <a:spcPct val="90000"/>
              </a:lnSpc>
              <a:spcBef>
                <a:spcPts val="360"/>
              </a:spcBef>
              <a:spcAft>
                <a:spcPts val="0"/>
              </a:spcAft>
              <a:buSzPts val="1400"/>
              <a:buNone/>
            </a:pPr>
            <a:r>
              <a:rPr lang="en-GB">
                <a:latin typeface="Calibri"/>
                <a:ea typeface="Calibri"/>
                <a:cs typeface="Calibri"/>
                <a:sym typeface="Calibri"/>
              </a:rPr>
              <a:t>Anche questioni che possono sembrare poco importanti possono creare conflitti se non sono gestite con rispetto e in maniera solidale.</a:t>
            </a:r>
            <a:endParaRPr>
              <a:latin typeface="Calibri"/>
              <a:ea typeface="Calibri"/>
              <a:cs typeface="Calibri"/>
              <a:sym typeface="Calibri"/>
            </a:endParaRPr>
          </a:p>
        </p:txBody>
      </p:sp>
      <p:sp>
        <p:nvSpPr>
          <p:cNvPr id="666" name="Google Shape;666;p6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2" name="Google Shape;672;p6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latin typeface="Calibri"/>
                <a:ea typeface="Calibri"/>
                <a:cs typeface="Calibri"/>
                <a:sym typeface="Calibri"/>
              </a:rPr>
              <a:t>Risposte o pratiche inappropriate ed inefficaci (a)</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Gridare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Il gridare viene spesso utilizzato per imporre il controllo, per essere ascoltati o per “mettere in chiaro le cose”.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Gridare può far aumentare la tensione e far sentire le persone ancora più agitate.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Minacce ed intimidazioni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vengono usate per fare pressione ed obbligare le persone a fare o non fare qualcosa;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ma possono far sentire le persone impotenti, scoraggiate, spaventate e umiliate.</a:t>
            </a:r>
            <a:endParaRPr>
              <a:latin typeface="Calibri"/>
              <a:ea typeface="Calibri"/>
              <a:cs typeface="Calibri"/>
              <a:sym typeface="Calibri"/>
            </a:endParaRPr>
          </a:p>
        </p:txBody>
      </p:sp>
      <p:sp>
        <p:nvSpPr>
          <p:cNvPr id="673" name="Google Shape;673;p6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0" name="Google Shape;680;p6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latin typeface="Calibri"/>
                <a:ea typeface="Calibri"/>
                <a:cs typeface="Calibri"/>
                <a:sym typeface="Calibri"/>
              </a:rPr>
              <a:t>Risposte o pratiche inappropriate ed inefficaci </a:t>
            </a:r>
            <a:r>
              <a:rPr lang="en-GB" b="1" u="sng">
                <a:solidFill>
                  <a:srgbClr val="000000"/>
                </a:solidFill>
                <a:latin typeface="Calibri"/>
                <a:ea typeface="Calibri"/>
                <a:cs typeface="Calibri"/>
                <a:sym typeface="Calibri"/>
              </a:rPr>
              <a:t>(b)</a:t>
            </a:r>
            <a:endParaRPr>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400"/>
              <a:buNone/>
            </a:pPr>
            <a:endParaRPr b="1">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Gestione forzata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…spingere, afferrare, tirare ed altre azioni di forza</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può causare lesioni.</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può velocemente sfociare in violenza</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Cura farmacologica forzata:</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viene spesso usata per risolvere una situazione di tensione o per impedire alle persone in una maniera che può essere percepita come provocatoria (es. sedazione)</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può avere impatti negativi sulla salute delle persone</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…può seriamente danneggiare le relazioni tra la persona e lo staff</a:t>
            </a:r>
            <a:endParaRPr>
              <a:latin typeface="Calibri"/>
              <a:ea typeface="Calibri"/>
              <a:cs typeface="Calibri"/>
              <a:sym typeface="Calibri"/>
            </a:endParaRPr>
          </a:p>
        </p:txBody>
      </p:sp>
      <p:sp>
        <p:nvSpPr>
          <p:cNvPr id="681" name="Google Shape;681;p6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6:notes"/>
          <p:cNvSpPr>
            <a:spLocks noGrp="1" noRot="1" noChangeAspect="1"/>
          </p:cNvSpPr>
          <p:nvPr>
            <p:ph type="sldImg" idx="2"/>
          </p:nvPr>
        </p:nvSpPr>
        <p:spPr>
          <a:xfrm>
            <a:off x="420688" y="40957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8" name="Google Shape;688;p66:notes"/>
          <p:cNvSpPr txBox="1">
            <a:spLocks noGrp="1"/>
          </p:cNvSpPr>
          <p:nvPr>
            <p:ph type="body" idx="1"/>
          </p:nvPr>
        </p:nvSpPr>
        <p:spPr>
          <a:xfrm>
            <a:off x="679450" y="3963988"/>
            <a:ext cx="5438775" cy="546576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latin typeface="Calibri"/>
                <a:ea typeface="Calibri"/>
                <a:cs typeface="Calibri"/>
                <a:sym typeface="Calibri"/>
              </a:rPr>
              <a:t>Risposte o pratiche inappropriate ed inefficaci </a:t>
            </a:r>
            <a:r>
              <a:rPr lang="en-GB" b="1" u="sng">
                <a:solidFill>
                  <a:srgbClr val="000000"/>
                </a:solidFill>
                <a:latin typeface="Calibri"/>
                <a:ea typeface="Calibri"/>
                <a:cs typeface="Calibri"/>
                <a:sym typeface="Calibri"/>
              </a:rPr>
              <a:t>(c)</a:t>
            </a:r>
            <a:endParaRPr b="1">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Isolamento e contenzione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spesso peggiorano la situazione</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Non c’è prova che queste pratiche aiutino le persone a migliorare l’autocontrollo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Non c’è beneficio terapeutico o effetto a lungo termine o cambiamento del comportamento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Possono far aumentare la sensazione di impotenza, paura, agitazione, frustrazione, rabbia e risentimento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Possono portare al deterioramento della salute mentale di una persona e ostacolare seriamente il recupero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Possono portare a sofferenza, lesioni o addirittura causare la morte delle persone che utilizzano i servizi</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Possono danneggiare la relazione terapeutica, tra la persona ed i membri dello staff.</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Possono anche lasciare ferite psicologiche sullo staff, sulla famiglia e su altre persone che hanno assistito o hanno imposto queste pratiche.</a:t>
            </a:r>
            <a:endParaRPr>
              <a:latin typeface="Calibri"/>
              <a:ea typeface="Calibri"/>
              <a:cs typeface="Calibri"/>
              <a:sym typeface="Calibri"/>
            </a:endParaRPr>
          </a:p>
        </p:txBody>
      </p:sp>
      <p:sp>
        <p:nvSpPr>
          <p:cNvPr id="689" name="Google Shape;689;p6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6" name="Google Shape;696;p6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u="sng">
                <a:latin typeface="Calibri"/>
                <a:ea typeface="Calibri"/>
                <a:cs typeface="Calibri"/>
                <a:sym typeface="Calibri"/>
              </a:rPr>
              <a:t>Risposte appropriate ed efficaci (a)</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 Molte persone che utilizzano i servizi di salute mentale hanno subito dei traumi nella loro vita. Quando la violenza, la coercizione e l’abuso avvengono nei servizi , non solo i servizi falliscono nell’aiutare le persone ma complicano le difficoltà iniziali ritraumatizzando le persone (</a:t>
            </a:r>
            <a:r>
              <a:rPr lang="en-GB" u="sng">
                <a:solidFill>
                  <a:schemeClr val="accent1"/>
                </a:solidFill>
                <a:latin typeface="Calibri"/>
                <a:ea typeface="Calibri"/>
                <a:cs typeface="Calibri"/>
                <a:sym typeface="Calibri"/>
              </a:rPr>
              <a:t>26</a:t>
            </a:r>
            <a:r>
              <a:rPr lang="en-GB">
                <a:latin typeface="Calibri"/>
                <a:ea typeface="Calibri"/>
                <a:cs typeface="Calibri"/>
                <a:sym typeface="Calibri"/>
              </a:rPr>
              <a:t>).</a:t>
            </a:r>
            <a:endParaRPr>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 E’ importante che gli operatori imparino a reagire a situazioni di tensione con modalità che siano attente al trauma, non rechino danno o siano controproducenti.</a:t>
            </a:r>
            <a:endParaRPr>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 Un buon punto di partenza potrebbe essere chiedere alla persona in agitazione che cosa potrebbe farla stare meglio (es. se c’è una persona preferita che può essere coinvolta o un bisogno specifico).</a:t>
            </a:r>
            <a:endParaRPr>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 Dal momento che molte tensioni iniziano da disagio e impotenza, ascoltare attentamente e ridurre l’impotenza sono strategie fondamentali.</a:t>
            </a:r>
            <a:endParaRPr>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en-GB">
                <a:latin typeface="Calibri"/>
                <a:ea typeface="Calibri"/>
                <a:cs typeface="Calibri"/>
                <a:sym typeface="Calibri"/>
              </a:rPr>
              <a:t> Una risposta rapida riduce le probabilità che la situazione sfoci in un conflitto. </a:t>
            </a:r>
            <a:endParaRPr>
              <a:latin typeface="Calibri"/>
              <a:ea typeface="Calibri"/>
              <a:cs typeface="Calibri"/>
              <a:sym typeface="Calibri"/>
            </a:endParaRPr>
          </a:p>
        </p:txBody>
      </p:sp>
      <p:sp>
        <p:nvSpPr>
          <p:cNvPr id="697" name="Google Shape;697;p6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4" name="Google Shape;704;p6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GB" b="1" u="sng">
                <a:latin typeface="Calibri"/>
                <a:ea typeface="Calibri"/>
                <a:cs typeface="Calibri"/>
                <a:sym typeface="Calibri"/>
              </a:rPr>
              <a:t>Risposte appropriate ed efficaci </a:t>
            </a:r>
            <a:r>
              <a:rPr lang="en-GB" b="1" u="sng">
                <a:solidFill>
                  <a:srgbClr val="000000"/>
                </a:solidFill>
                <a:latin typeface="Calibri"/>
                <a:ea typeface="Calibri"/>
                <a:cs typeface="Calibri"/>
                <a:sym typeface="Calibri"/>
              </a:rPr>
              <a:t>(b)</a:t>
            </a:r>
            <a:endParaRPr sz="1400">
              <a:latin typeface="Calibri"/>
              <a:ea typeface="Calibri"/>
              <a:cs typeface="Calibri"/>
              <a:sym typeface="Calibri"/>
            </a:endParaRPr>
          </a:p>
          <a:p>
            <a:pPr marL="0" lvl="0" indent="0" algn="l" rtl="0">
              <a:lnSpc>
                <a:spcPct val="80000"/>
              </a:lnSpc>
              <a:spcBef>
                <a:spcPts val="300"/>
              </a:spcBef>
              <a:spcAft>
                <a:spcPts val="0"/>
              </a:spcAft>
              <a:buSzPts val="1400"/>
              <a:buNone/>
            </a:pPr>
            <a:r>
              <a:rPr lang="en-GB">
                <a:latin typeface="Calibri"/>
                <a:ea typeface="Calibri"/>
                <a:cs typeface="Calibri"/>
                <a:sym typeface="Calibri"/>
              </a:rPr>
              <a:t>Una risposta appropriata ed efficiente a situazioni di tensione include: </a:t>
            </a:r>
            <a:endParaRPr sz="1400">
              <a:latin typeface="Calibri"/>
              <a:ea typeface="Calibri"/>
              <a:cs typeface="Calibri"/>
              <a:sym typeface="Calibri"/>
            </a:endParaRPr>
          </a:p>
          <a:p>
            <a:pPr marL="1143000" lvl="2" indent="-241300" algn="l" rtl="0">
              <a:lnSpc>
                <a:spcPct val="80000"/>
              </a:lnSpc>
              <a:spcBef>
                <a:spcPts val="300"/>
              </a:spcBef>
              <a:spcAft>
                <a:spcPts val="0"/>
              </a:spcAft>
              <a:buClr>
                <a:schemeClr val="dk1"/>
              </a:buClr>
              <a:buSzPts val="1200"/>
              <a:buFont typeface="Calibri"/>
              <a:buChar char="•"/>
            </a:pPr>
            <a:r>
              <a:rPr lang="en-GB">
                <a:latin typeface="Calibri"/>
                <a:ea typeface="Calibri"/>
                <a:cs typeface="Calibri"/>
                <a:sym typeface="Calibri"/>
              </a:rPr>
              <a:t>chiedere alle persone in che maniera vogliono essere sostenute/curate;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trattare la persona coinvolta con rispetto ed empatia;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prestare attenzione ad una storia precedente di trauma o abuso;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ascoltare le preoccupazioni ed i desideri;</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provare a capire in che maniera si sentano le persone e riconoscere i loro sentimenti;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Arial"/>
              <a:buChar char="•"/>
            </a:pPr>
            <a:r>
              <a:rPr lang="en-GB">
                <a:latin typeface="Calibri"/>
                <a:ea typeface="Calibri"/>
                <a:cs typeface="Calibri"/>
                <a:sym typeface="Calibri"/>
              </a:rPr>
              <a:t>avere pazienza ed essere di </a:t>
            </a:r>
            <a:r>
              <a:rPr lang="en-GB" b="1">
                <a:latin typeface="Calibri"/>
                <a:ea typeface="Calibri"/>
                <a:cs typeface="Calibri"/>
                <a:sym typeface="Calibri"/>
              </a:rPr>
              <a:t>sostegno</a:t>
            </a:r>
            <a:r>
              <a:rPr lang="en-GB">
                <a:latin typeface="Calibri"/>
                <a:ea typeface="Calibri"/>
                <a:cs typeface="Calibri"/>
                <a:sym typeface="Calibri"/>
              </a:rPr>
              <a:t>;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essere rassicurante;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dare spazio e tempo alle persone;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mantenere la calma;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trovare una soluzione non violenta ai problemi. </a:t>
            </a:r>
            <a:endParaRPr sz="1400">
              <a:latin typeface="Calibri"/>
              <a:ea typeface="Calibri"/>
              <a:cs typeface="Calibri"/>
              <a:sym typeface="Calibri"/>
            </a:endParaRPr>
          </a:p>
          <a:p>
            <a:pPr marL="1143000" lvl="2" indent="-241300" algn="l" rtl="0">
              <a:lnSpc>
                <a:spcPct val="80000"/>
              </a:lnSpc>
              <a:spcBef>
                <a:spcPts val="800"/>
              </a:spcBef>
              <a:spcAft>
                <a:spcPts val="0"/>
              </a:spcAft>
              <a:buClr>
                <a:schemeClr val="dk1"/>
              </a:buClr>
              <a:buSzPts val="1200"/>
              <a:buFont typeface="Calibri"/>
              <a:buChar char="•"/>
            </a:pPr>
            <a:r>
              <a:rPr lang="en-GB">
                <a:latin typeface="Calibri"/>
                <a:ea typeface="Calibri"/>
                <a:cs typeface="Calibri"/>
                <a:sym typeface="Calibri"/>
              </a:rPr>
              <a:t>Quando si affrontano situazioni di tensione può essere necessario pensare alla sicurezza di tutte le persone coinvolte (es. chiedere alle persone che non sono necessarie di lasciare la stanza o di mantenere una distanza di sicurezza)</a:t>
            </a:r>
            <a:endParaRPr sz="1400">
              <a:latin typeface="Calibri"/>
              <a:ea typeface="Calibri"/>
              <a:cs typeface="Calibri"/>
              <a:sym typeface="Calibri"/>
            </a:endParaRPr>
          </a:p>
          <a:p>
            <a:pPr marL="0" lvl="0" indent="0" algn="just" rtl="0">
              <a:lnSpc>
                <a:spcPct val="115000"/>
              </a:lnSpc>
              <a:spcBef>
                <a:spcPts val="500"/>
              </a:spcBef>
              <a:spcAft>
                <a:spcPts val="0"/>
              </a:spcAft>
              <a:buSzPts val="1400"/>
              <a:buNone/>
            </a:pPr>
            <a:endParaRPr sz="1400">
              <a:latin typeface="Calibri"/>
              <a:ea typeface="Calibri"/>
              <a:cs typeface="Calibri"/>
              <a:sym typeface="Calibri"/>
            </a:endParaRPr>
          </a:p>
          <a:p>
            <a:pPr marL="0" lvl="0" indent="0" algn="l" rtl="0">
              <a:lnSpc>
                <a:spcPct val="80000"/>
              </a:lnSpc>
              <a:spcBef>
                <a:spcPts val="0"/>
              </a:spcBef>
              <a:spcAft>
                <a:spcPts val="0"/>
              </a:spcAft>
              <a:buSzPts val="1400"/>
              <a:buNone/>
            </a:pPr>
            <a:endParaRPr sz="1000">
              <a:latin typeface="Calibri"/>
              <a:ea typeface="Calibri"/>
              <a:cs typeface="Calibri"/>
              <a:sym typeface="Calibri"/>
            </a:endParaRPr>
          </a:p>
        </p:txBody>
      </p:sp>
      <p:sp>
        <p:nvSpPr>
          <p:cNvPr id="705" name="Google Shape;705;p6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2" name="Google Shape;712;p6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Riconoscere e rispondere ad aspetti sensibili e segnali di disagio (a)</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b="1">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Gli aspetti sensibili sono situazioni o stimoli che possono condurre ad una gamma di emozioni tra cui il disagio, la frustrazione o la rabbia.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Identificare gli aspetti sensibili ed i segnali di disagio non deve essere fatto solo con le persone che utilizzano i servizi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Deve essere preso in considerazione anche per lo staff, i familiari ed altre persone – tutti hanno degli aspetti sensibili e segnali di disagio da identificare per poter evitare il conflitto.</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Lo staff nei servizi deve anche beneficiare di formazione aggiuntiva su come gestire i propri livelli di stress, o rabbia e su come rimanere calmi in situazioni difficili.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p:txBody>
      </p:sp>
      <p:sp>
        <p:nvSpPr>
          <p:cNvPr id="713" name="Google Shape;713;p6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420688" y="80168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4" name="Google Shape;254;p7:notes"/>
          <p:cNvSpPr txBox="1">
            <a:spLocks noGrp="1"/>
          </p:cNvSpPr>
          <p:nvPr>
            <p:ph type="body" idx="1"/>
          </p:nvPr>
        </p:nvSpPr>
        <p:spPr>
          <a:xfrm>
            <a:off x="679450" y="4346575"/>
            <a:ext cx="5438775" cy="4889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Argomenti trattati </a:t>
            </a:r>
            <a:endParaRPr>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1</a:t>
            </a:r>
            <a:r>
              <a:rPr lang="en-GB">
                <a:latin typeface="Calibri"/>
                <a:ea typeface="Calibri"/>
                <a:cs typeface="Calibri"/>
                <a:sym typeface="Calibri"/>
              </a:rPr>
              <a:t>: Che cosa sono la violenza, la coercizione e l’abuso? (30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2: </a:t>
            </a:r>
            <a:r>
              <a:rPr lang="en-GB">
                <a:latin typeface="Calibri"/>
                <a:ea typeface="Calibri"/>
                <a:cs typeface="Calibri"/>
                <a:sym typeface="Calibri"/>
              </a:rPr>
              <a:t>Che cosa dice la CRPD su violenza, coercizione ed abuso? (20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3: </a:t>
            </a:r>
            <a:r>
              <a:rPr lang="en-GB">
                <a:latin typeface="Calibri"/>
                <a:ea typeface="Calibri"/>
                <a:cs typeface="Calibri"/>
                <a:sym typeface="Calibri"/>
              </a:rPr>
              <a:t>Qual è l’impatto di violenza, coercizione ed abuso? ( 1 ora e 50 min. o 1 ora e 25 min.)</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4: </a:t>
            </a:r>
            <a:r>
              <a:rPr lang="en-GB">
                <a:latin typeface="Calibri"/>
                <a:ea typeface="Calibri"/>
                <a:cs typeface="Calibri"/>
                <a:sym typeface="Calibri"/>
              </a:rPr>
              <a:t>Perché questi fenomeni/pratiche accadono? (30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5: </a:t>
            </a:r>
            <a:r>
              <a:rPr lang="en-GB">
                <a:latin typeface="Calibri"/>
                <a:ea typeface="Calibri"/>
                <a:cs typeface="Calibri"/>
                <a:sym typeface="Calibri"/>
              </a:rPr>
              <a:t>Comprendere comportamenti e relazioni di potere (55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6: </a:t>
            </a:r>
            <a:r>
              <a:rPr lang="en-GB">
                <a:latin typeface="Calibri"/>
                <a:ea typeface="Calibri"/>
                <a:cs typeface="Calibri"/>
                <a:sym typeface="Calibri"/>
              </a:rPr>
              <a:t>Strategie chiave per evitare e disinnescare situazioni conflittuali (30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7: </a:t>
            </a:r>
            <a:r>
              <a:rPr lang="en-GB">
                <a:latin typeface="Calibri"/>
                <a:ea typeface="Calibri"/>
                <a:cs typeface="Calibri"/>
                <a:sym typeface="Calibri"/>
              </a:rPr>
              <a:t>Tecniche di comunicazione (40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8: </a:t>
            </a:r>
            <a:r>
              <a:rPr lang="en-GB">
                <a:latin typeface="Calibri"/>
                <a:ea typeface="Calibri"/>
                <a:cs typeface="Calibri"/>
                <a:sym typeface="Calibri"/>
              </a:rPr>
              <a:t>Ambienti favorevoli e utilizzo di stanze di sollievo (comfort rooms) (5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9: </a:t>
            </a:r>
            <a:r>
              <a:rPr lang="en-GB">
                <a:latin typeface="Calibri"/>
                <a:ea typeface="Calibri"/>
                <a:cs typeface="Calibri"/>
                <a:sym typeface="Calibri"/>
              </a:rPr>
              <a:t>Creare una cultura del “dire di sì” e “si può fare” (10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10: </a:t>
            </a:r>
            <a:r>
              <a:rPr lang="en-GB">
                <a:latin typeface="Calibri"/>
                <a:ea typeface="Calibri"/>
                <a:cs typeface="Calibri"/>
                <a:sym typeface="Calibri"/>
              </a:rPr>
              <a:t>Piani individualizzati per approfondire e rispondere ad aspetti sensibili e segnali di disagio (55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11</a:t>
            </a:r>
            <a:r>
              <a:rPr lang="en-GB">
                <a:latin typeface="Calibri"/>
                <a:ea typeface="Calibri"/>
                <a:cs typeface="Calibri"/>
                <a:sym typeface="Calibri"/>
              </a:rPr>
              <a:t>: Gruppi di intervento (1 ora)</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12</a:t>
            </a:r>
            <a:r>
              <a:rPr lang="en-GB">
                <a:latin typeface="Calibri"/>
                <a:ea typeface="Calibri"/>
                <a:cs typeface="Calibri"/>
                <a:sym typeface="Calibri"/>
              </a:rPr>
              <a:t>: Lamentele e procedure di segnalazione (35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r>
              <a:rPr lang="en-GB" b="1">
                <a:latin typeface="Calibri"/>
                <a:ea typeface="Calibri"/>
                <a:cs typeface="Calibri"/>
                <a:sym typeface="Calibri"/>
              </a:rPr>
              <a:t>Argomento 13: </a:t>
            </a:r>
            <a:r>
              <a:rPr lang="en-GB">
                <a:latin typeface="Calibri"/>
                <a:ea typeface="Calibri"/>
                <a:cs typeface="Calibri"/>
                <a:sym typeface="Calibri"/>
              </a:rPr>
              <a:t>Fermare la violenza, coercizione ed abuso nel mio servizio di salute mentale o servizio sociale (25 minuti)</a:t>
            </a:r>
            <a:endParaRPr sz="1400">
              <a:latin typeface="Calibri"/>
              <a:ea typeface="Calibri"/>
              <a:cs typeface="Calibri"/>
              <a:sym typeface="Calibri"/>
            </a:endParaRPr>
          </a:p>
          <a:p>
            <a:pPr marL="0" lvl="0" indent="0" algn="l" rtl="0">
              <a:lnSpc>
                <a:spcPct val="100000"/>
              </a:lnSpc>
              <a:spcBef>
                <a:spcPts val="300"/>
              </a:spcBef>
              <a:spcAft>
                <a:spcPts val="0"/>
              </a:spcAft>
              <a:buSzPts val="1400"/>
              <a:buNone/>
            </a:pPr>
            <a:endParaRPr>
              <a:latin typeface="Calibri"/>
              <a:ea typeface="Calibri"/>
              <a:cs typeface="Calibri"/>
              <a:sym typeface="Calibri"/>
            </a:endParaRPr>
          </a:p>
          <a:p>
            <a:pPr marL="0" lvl="0" indent="0" algn="just" rtl="0">
              <a:lnSpc>
                <a:spcPct val="115000"/>
              </a:lnSpc>
              <a:spcBef>
                <a:spcPts val="0"/>
              </a:spcBef>
              <a:spcAft>
                <a:spcPts val="0"/>
              </a:spcAft>
              <a:buSzPts val="1400"/>
              <a:buNone/>
            </a:pPr>
            <a:r>
              <a:rPr lang="en-GB" b="1">
                <a:latin typeface="Calibri"/>
                <a:ea typeface="Calibri"/>
                <a:cs typeface="Calibri"/>
                <a:sym typeface="Calibri"/>
              </a:rPr>
              <a:t>Nota: L’argomento dell’isolamento e contenzione sarà affrontato in dettaglio nel modulo</a:t>
            </a:r>
            <a:r>
              <a:rPr lang="en-GB" b="1" i="1">
                <a:latin typeface="Calibri"/>
                <a:ea typeface="Calibri"/>
                <a:cs typeface="Calibri"/>
                <a:sym typeface="Calibri"/>
              </a:rPr>
              <a:t> “Strategie per porre fine all’isolamento e contenzione”.</a:t>
            </a:r>
            <a:endParaRPr sz="1400">
              <a:latin typeface="Calibri"/>
              <a:ea typeface="Calibri"/>
              <a:cs typeface="Calibri"/>
              <a:sym typeface="Calibri"/>
            </a:endParaRPr>
          </a:p>
          <a:p>
            <a:pPr marL="0" lvl="0" indent="0" algn="just" rtl="0">
              <a:lnSpc>
                <a:spcPct val="115000"/>
              </a:lnSpc>
              <a:spcBef>
                <a:spcPts val="0"/>
              </a:spcBef>
              <a:spcAft>
                <a:spcPts val="0"/>
              </a:spcAft>
              <a:buSzPts val="1400"/>
              <a:buNone/>
            </a:pPr>
            <a:endParaRPr b="1" i="1">
              <a:latin typeface="Calibri"/>
              <a:ea typeface="Calibri"/>
              <a:cs typeface="Calibri"/>
              <a:sym typeface="Calibri"/>
            </a:endParaRPr>
          </a:p>
          <a:p>
            <a:pPr marL="0" lvl="0" indent="0" algn="just" rtl="0">
              <a:lnSpc>
                <a:spcPct val="115000"/>
              </a:lnSpc>
              <a:spcBef>
                <a:spcPts val="0"/>
              </a:spcBef>
              <a:spcAft>
                <a:spcPts val="0"/>
              </a:spcAft>
              <a:buSzPts val="1400"/>
              <a:buNone/>
            </a:pPr>
            <a:r>
              <a:rPr lang="en-GB" b="1">
                <a:solidFill>
                  <a:srgbClr val="4F81BD"/>
                </a:solidFill>
                <a:latin typeface="Calibri"/>
                <a:ea typeface="Calibri"/>
                <a:cs typeface="Calibri"/>
                <a:sym typeface="Calibri"/>
              </a:rPr>
              <a:t>Per la lista completa dei rimandi inclusi nelle note di queste slides, fate riferimento al Modulo corrispondente. </a:t>
            </a:r>
            <a:endParaRPr sz="1400">
              <a:latin typeface="Calibri"/>
              <a:ea typeface="Calibri"/>
              <a:cs typeface="Calibri"/>
              <a:sym typeface="Calibri"/>
            </a:endParaRPr>
          </a:p>
          <a:p>
            <a:pPr marL="0" lvl="0" indent="0" algn="just" rtl="0">
              <a:lnSpc>
                <a:spcPct val="115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55" name="Google Shape;255;p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7</a:t>
            </a:fld>
            <a:endParaRPr>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0" name="Google Shape;720;p7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Riconoscere e rispondere ad aspetti sensibili e segnali di disagio </a:t>
            </a:r>
            <a:r>
              <a:rPr lang="en-GB" b="1">
                <a:solidFill>
                  <a:srgbClr val="000000"/>
                </a:solidFill>
                <a:latin typeface="Calibri"/>
                <a:ea typeface="Calibri"/>
                <a:cs typeface="Calibri"/>
                <a:sym typeface="Calibri"/>
              </a:rPr>
              <a:t>(b)</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E’ importante provare ad identificare gli aspetti sensibili ed i segnali di disagio, rabbia, frustrazione il prima possibile in maniera da evitare un’escalation della situazione in conflitto. Ciò deve essere fatto in maniera olistica e rispettosa.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E’ importante non considerare gli aspetti sensibili ed i segnali di disagio o rabbia come stimoli o comportamenti da eliminare o sopprimere – essi possono contenere un significato profondo che deve essere compreso.</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Inoltre, gli aspetti sensibili ed i segnali di disagio o rabbia non sono necessariamente il risultato di una situazione specifica ma possono essere legati ad aspetti più profondi della vita della persona.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Potrebbe essere possibile sostenere la persona nell’affrontare questi aspetti in relazione ad un contesto più ampio.</a:t>
            </a:r>
            <a:endParaRPr>
              <a:latin typeface="Calibri"/>
              <a:ea typeface="Calibri"/>
              <a:cs typeface="Calibri"/>
              <a:sym typeface="Calibri"/>
            </a:endParaRPr>
          </a:p>
        </p:txBody>
      </p:sp>
      <p:sp>
        <p:nvSpPr>
          <p:cNvPr id="721" name="Google Shape;721;p7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1:notes"/>
          <p:cNvSpPr>
            <a:spLocks noGrp="1" noRot="1" noChangeAspect="1"/>
          </p:cNvSpPr>
          <p:nvPr>
            <p:ph type="sldImg" idx="2"/>
          </p:nvPr>
        </p:nvSpPr>
        <p:spPr>
          <a:xfrm>
            <a:off x="409575" y="444500"/>
            <a:ext cx="5207000" cy="29289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8" name="Google Shape;728;p71:notes"/>
          <p:cNvSpPr txBox="1">
            <a:spLocks noGrp="1"/>
          </p:cNvSpPr>
          <p:nvPr>
            <p:ph type="body" idx="1"/>
          </p:nvPr>
        </p:nvSpPr>
        <p:spPr>
          <a:xfrm>
            <a:off x="520700" y="3983038"/>
            <a:ext cx="5756275" cy="427196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Riconoscere e rispondere ad aspetti sensibili e segnali di disagio </a:t>
            </a:r>
            <a:r>
              <a:rPr lang="en-GB" b="1">
                <a:solidFill>
                  <a:srgbClr val="000000"/>
                </a:solidFill>
                <a:latin typeface="Calibri"/>
                <a:ea typeface="Calibri"/>
                <a:cs typeface="Calibri"/>
                <a:sym typeface="Calibri"/>
              </a:rPr>
              <a:t>(c)</a:t>
            </a:r>
            <a:endParaRPr>
              <a:solidFill>
                <a:srgbClr val="000000"/>
              </a:solidFill>
              <a:latin typeface="Calibri"/>
              <a:ea typeface="Calibri"/>
              <a:cs typeface="Calibri"/>
              <a:sym typeface="Calibri"/>
            </a:endParaRPr>
          </a:p>
          <a:p>
            <a:pPr marL="0" lvl="0" indent="0" algn="just" rtl="0">
              <a:lnSpc>
                <a:spcPct val="100000"/>
              </a:lnSpc>
              <a:spcBef>
                <a:spcPts val="0"/>
              </a:spcBef>
              <a:spcAft>
                <a:spcPts val="0"/>
              </a:spcAft>
              <a:buSzPts val="1400"/>
              <a:buNone/>
            </a:pPr>
            <a:r>
              <a:rPr lang="en-GB">
                <a:latin typeface="Calibri"/>
                <a:ea typeface="Calibri"/>
                <a:cs typeface="Calibri"/>
                <a:sym typeface="Calibri"/>
              </a:rPr>
              <a:t>L’attivazione di molteplici aspetti sensibili in un breve arco di tempo può causare ad una persona un forte disagio, e molti aspetti sensibili attivati con alto livello di disagio possono condurre ad una situazione di conflitto </a:t>
            </a:r>
            <a:endParaRPr>
              <a:latin typeface="Calibri"/>
              <a:ea typeface="Calibri"/>
              <a:cs typeface="Calibri"/>
              <a:sym typeface="Calibri"/>
            </a:endParaRPr>
          </a:p>
          <a:p>
            <a:pPr marL="0" lvl="0" indent="0" algn="l" rtl="0">
              <a:lnSpc>
                <a:spcPct val="100000"/>
              </a:lnSpc>
              <a:spcBef>
                <a:spcPts val="960"/>
              </a:spcBef>
              <a:spcAft>
                <a:spcPts val="0"/>
              </a:spcAft>
              <a:buSzPts val="1400"/>
              <a:buNone/>
            </a:pPr>
            <a:r>
              <a:rPr lang="en-GB">
                <a:latin typeface="Calibri"/>
                <a:ea typeface="Calibri"/>
                <a:cs typeface="Calibri"/>
                <a:sym typeface="Calibri"/>
              </a:rPr>
              <a:t>Alcuni di questi aspetti sensibili possono essere: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sentire di non essere ascoltati</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le persone si rivolgono a me mancandomi di rispetto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altre persone utilizzano le mie cose senza permesso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rumori forti</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essere toccati</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non avere scelta, controllo o input</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729" name="Google Shape;729;p7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72:notes"/>
          <p:cNvSpPr>
            <a:spLocks noGrp="1" noRot="1" noChangeAspect="1"/>
          </p:cNvSpPr>
          <p:nvPr>
            <p:ph type="sldImg" idx="2"/>
          </p:nvPr>
        </p:nvSpPr>
        <p:spPr>
          <a:xfrm>
            <a:off x="1290638" y="330200"/>
            <a:ext cx="4138612" cy="232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6" name="Google Shape;736;p72:notes"/>
          <p:cNvSpPr txBox="1">
            <a:spLocks noGrp="1"/>
          </p:cNvSpPr>
          <p:nvPr>
            <p:ph type="body" idx="1"/>
          </p:nvPr>
        </p:nvSpPr>
        <p:spPr>
          <a:xfrm>
            <a:off x="482600" y="3170238"/>
            <a:ext cx="5438775" cy="642778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Riconoscere e rispondere ad aspetti sensibili e segnali di disagio </a:t>
            </a:r>
            <a:r>
              <a:rPr lang="en-GB" b="1">
                <a:solidFill>
                  <a:srgbClr val="000000"/>
                </a:solidFill>
                <a:latin typeface="Calibri"/>
                <a:ea typeface="Calibri"/>
                <a:cs typeface="Calibri"/>
                <a:sym typeface="Calibri"/>
              </a:rPr>
              <a:t>(c)</a:t>
            </a:r>
            <a:endParaRPr>
              <a:solidFill>
                <a:srgbClr val="000000"/>
              </a:solidFill>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 segnali di disagio sono fisici o  segnali esterni che qualcuno può essere a disagio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 segnali fisici richiedono una risposta sensibile e di sostegno, con lo scopo di identificare e rimuovere la causa del disagio, fornendo conforto o assistendo la persona.</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 Alcuni esempi comuni includono (27):</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irrequietezza</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agitazione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andare avanti e indietro</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respiro corto o rapido</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tensione al petto</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sudorazione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denti stretti</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piangere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torcersi le mani</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dondolare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ritiro, paura, irritazione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contatto visivo prolungato</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aumento del volume in un discorso</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aggressione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minaccia di danno.</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
        <p:nvSpPr>
          <p:cNvPr id="737" name="Google Shape;737;p7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3:notes"/>
          <p:cNvSpPr>
            <a:spLocks noGrp="1" noRot="1" noChangeAspect="1"/>
          </p:cNvSpPr>
          <p:nvPr>
            <p:ph type="sldImg" idx="2"/>
          </p:nvPr>
        </p:nvSpPr>
        <p:spPr>
          <a:xfrm>
            <a:off x="1160463" y="1241425"/>
            <a:ext cx="4056062" cy="2282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6" name="Google Shape;746;p73:notes"/>
          <p:cNvSpPr txBox="1">
            <a:spLocks noGrp="1"/>
          </p:cNvSpPr>
          <p:nvPr>
            <p:ph type="body" idx="1"/>
          </p:nvPr>
        </p:nvSpPr>
        <p:spPr>
          <a:xfrm>
            <a:off x="679450" y="3959225"/>
            <a:ext cx="5438775" cy="47275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Riconoscere e rispondere ad aspetti sensibili e segnali di disagio </a:t>
            </a:r>
            <a:r>
              <a:rPr lang="en-GB" b="1">
                <a:solidFill>
                  <a:srgbClr val="000000"/>
                </a:solidFill>
                <a:latin typeface="Calibri"/>
                <a:ea typeface="Calibri"/>
                <a:cs typeface="Calibri"/>
                <a:sym typeface="Calibri"/>
              </a:rPr>
              <a:t>(d)</a:t>
            </a:r>
            <a:endParaRPr>
              <a:solidFill>
                <a:srgbClr val="000000"/>
              </a:solidFill>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Quando gli aspetti sensibili ed i segnali di disagio sono stati identificati, esistono delle strategie chiave per rispondere alla situazione ed evitare o disinnescare situazioni conflittuali. Tra queste strategie: </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tecniche di comunicazione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ambienti di sostegno e stanze di conforto</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creare una cultura del “dire si” e “si può fare”</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piani individualizzati per riconoscere gli aspetti sensibili e segnali di disagio</a:t>
            </a:r>
            <a:endParaRPr>
              <a:latin typeface="Calibri"/>
              <a:ea typeface="Calibri"/>
              <a:cs typeface="Calibri"/>
              <a:sym typeface="Calibri"/>
            </a:endParaRPr>
          </a:p>
          <a:p>
            <a:pPr marL="685800" lvl="1"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gruppi di intervento</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Ognuna di queste strategie verrà elaborata nelle diapositive successive. </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Queste strategie sono anche approfondite nel modulo</a:t>
            </a:r>
            <a:r>
              <a:rPr lang="en-GB" i="1">
                <a:solidFill>
                  <a:srgbClr val="4F81BD"/>
                </a:solidFill>
                <a:latin typeface="Calibri"/>
                <a:ea typeface="Calibri"/>
                <a:cs typeface="Calibri"/>
                <a:sym typeface="Calibri"/>
              </a:rPr>
              <a:t> “Strategie per porre fine all’isolamento ed alla contenzione” e “Trasformare i servizi e promuovere i diritti”. </a:t>
            </a:r>
            <a:endParaRPr>
              <a:latin typeface="Calibri"/>
              <a:ea typeface="Calibri"/>
              <a:cs typeface="Calibri"/>
              <a:sym typeface="Calibri"/>
            </a:endParaRPr>
          </a:p>
          <a:p>
            <a:pPr marL="0" lvl="0" indent="0" algn="l" rtl="0">
              <a:lnSpc>
                <a:spcPct val="115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747" name="Google Shape;747;p7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7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4" name="Google Shape;754;p7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30 minuti.</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755" name="Google Shape;755;p7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0" name="Google Shape;760;p7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Presentazione: abilità di comunicazione (15 min.)</a:t>
            </a:r>
            <a:endParaRPr>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en-GB">
                <a:latin typeface="Calibri"/>
                <a:ea typeface="Calibri"/>
                <a:cs typeface="Calibri"/>
                <a:sym typeface="Calibri"/>
              </a:rPr>
              <a:t> Buone abilità comunicative sono fondamentali per la gestione quotidiana di un servizio efficiente che risponda ai bisogni delle persone. Lo staff deve avere il tempo per la comunicazione ed i contatti con le persone che utilizzano il servizio.</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Buone abilità comunicative sono anche fondamentali quando si affronta una situazione di tensione. Utilizzare queste abilità è una delle maniere più efficaci di gestire situazioni di tensione o conflittuali in maniera rispettosa e che eviti pratiche coercitive.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Queste tecniche cercano di far sentire una persona rispettata, ascoltata, valorizzata e sostenuta.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Quando le persone si sentono ascoltate sono più disposte a comunicare apertamente e chiaramente, facendo in modo che ci possa essere una soluzione pacifica della situazione. La comunicazione è per sua stessa natura interpersonale. Perciò, se gli sforzi per una comunicazione significativa sembrano non avere successo con una persona, è consigliabile chiedere a qualcun’altro (un collega, un peer o un’altra persona di sostegno) di provare a stabilire un contatto significativo.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761" name="Google Shape;761;p7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7" name="Google Shape;767;p7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Di seguito una citazione sull’importanza della comunicazione quale mezzo per evitare la coercizione: </a:t>
            </a:r>
            <a:endParaRPr>
              <a:latin typeface="Calibri"/>
              <a:ea typeface="Calibri"/>
              <a:cs typeface="Calibri"/>
              <a:sym typeface="Calibri"/>
            </a:endParaRPr>
          </a:p>
          <a:p>
            <a:pPr marL="0" lvl="0" indent="0" algn="ctr" rtl="0">
              <a:lnSpc>
                <a:spcPct val="100000"/>
              </a:lnSpc>
              <a:spcBef>
                <a:spcPts val="360"/>
              </a:spcBef>
              <a:spcAft>
                <a:spcPts val="0"/>
              </a:spcAft>
              <a:buSzPts val="1400"/>
              <a:buNone/>
            </a:pPr>
            <a:endParaRPr i="1">
              <a:latin typeface="Calibri"/>
              <a:ea typeface="Calibri"/>
              <a:cs typeface="Calibri"/>
              <a:sym typeface="Calibri"/>
            </a:endParaRPr>
          </a:p>
          <a:p>
            <a:pPr marL="0" lvl="0" indent="0" algn="ctr" rtl="0">
              <a:lnSpc>
                <a:spcPct val="100000"/>
              </a:lnSpc>
              <a:spcBef>
                <a:spcPts val="360"/>
              </a:spcBef>
              <a:spcAft>
                <a:spcPts val="0"/>
              </a:spcAft>
              <a:buSzPts val="1400"/>
              <a:buNone/>
            </a:pPr>
            <a:r>
              <a:rPr lang="en-GB" i="1">
                <a:latin typeface="Calibri"/>
                <a:ea typeface="Calibri"/>
                <a:cs typeface="Calibri"/>
                <a:sym typeface="Calibri"/>
              </a:rPr>
              <a:t>“Non sono sicuro/a che siano più importanti le parole giuste, ma piuttosto il tono della voce, il </a:t>
            </a:r>
            <a:r>
              <a:rPr lang="en-GB" b="1" i="1">
                <a:latin typeface="Calibri"/>
                <a:ea typeface="Calibri"/>
                <a:cs typeface="Calibri"/>
                <a:sym typeface="Calibri"/>
              </a:rPr>
              <a:t>linguaggio del corpo </a:t>
            </a:r>
            <a:r>
              <a:rPr lang="en-GB" i="1">
                <a:latin typeface="Calibri"/>
                <a:ea typeface="Calibri"/>
                <a:cs typeface="Calibri"/>
                <a:sym typeface="Calibri"/>
              </a:rPr>
              <a:t>e l’ambiente fisico rispetto alla verbalizzazione...” (</a:t>
            </a:r>
            <a:r>
              <a:rPr lang="en-GB" i="1" u="sng">
                <a:solidFill>
                  <a:schemeClr val="accent1"/>
                </a:solidFill>
                <a:latin typeface="Calibri"/>
                <a:ea typeface="Calibri"/>
                <a:cs typeface="Calibri"/>
                <a:sym typeface="Calibri"/>
              </a:rPr>
              <a:t>28</a:t>
            </a:r>
            <a:r>
              <a:rPr lang="en-GB" i="1">
                <a:latin typeface="Calibri"/>
                <a:ea typeface="Calibri"/>
                <a:cs typeface="Calibri"/>
                <a:sym typeface="Calibri"/>
              </a:rPr>
              <a:t>)</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La citazione sottolinea si può comunicare molto di più di ciò che possono esprimere la parole. </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Una buona comunicazione può aiutare ad evitare e risolvere situazioni di tensione.</a:t>
            </a:r>
            <a:endParaRPr>
              <a:latin typeface="Calibri"/>
              <a:ea typeface="Calibri"/>
              <a:cs typeface="Calibri"/>
              <a:sym typeface="Calibri"/>
            </a:endParaRPr>
          </a:p>
        </p:txBody>
      </p:sp>
      <p:sp>
        <p:nvSpPr>
          <p:cNvPr id="768" name="Google Shape;768;p7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5" name="Google Shape;775;p7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latin typeface="Calibri"/>
                <a:ea typeface="Calibri"/>
                <a:cs typeface="Calibri"/>
                <a:sym typeface="Calibri"/>
              </a:rPr>
              <a:t>La comunicazione deve essere:</a:t>
            </a:r>
            <a:endParaRPr>
              <a:latin typeface="Calibri"/>
              <a:ea typeface="Calibri"/>
              <a:cs typeface="Calibri"/>
              <a:sym typeface="Calibri"/>
            </a:endParaRPr>
          </a:p>
          <a:p>
            <a:pPr marL="1143000" lvl="2" indent="-228600" algn="l" rtl="0">
              <a:lnSpc>
                <a:spcPct val="115000"/>
              </a:lnSpc>
              <a:spcBef>
                <a:spcPts val="360"/>
              </a:spcBef>
              <a:spcAft>
                <a:spcPts val="0"/>
              </a:spcAft>
              <a:buClr>
                <a:schemeClr val="dk1"/>
              </a:buClr>
              <a:buSzPts val="1200"/>
              <a:buFont typeface="Arial"/>
              <a:buChar char="•"/>
            </a:pPr>
            <a:r>
              <a:rPr lang="en-GB" b="1">
                <a:latin typeface="Calibri"/>
                <a:ea typeface="Calibri"/>
                <a:cs typeface="Calibri"/>
                <a:sym typeface="Calibri"/>
              </a:rPr>
              <a:t>Rispettosa</a:t>
            </a:r>
            <a:r>
              <a:rPr lang="en-GB">
                <a:latin typeface="Calibri"/>
                <a:ea typeface="Calibri"/>
                <a:cs typeface="Calibri"/>
                <a:sym typeface="Calibri"/>
              </a:rPr>
              <a:t>: trattare ognuno  coinvolto nella situazione con rispetto e dignità </a:t>
            </a:r>
            <a:endParaRPr>
              <a:latin typeface="Calibri"/>
              <a:ea typeface="Calibri"/>
              <a:cs typeface="Calibri"/>
              <a:sym typeface="Calibri"/>
            </a:endParaRPr>
          </a:p>
          <a:p>
            <a:pPr marL="1143000" lvl="2" indent="-228600" algn="l" rtl="0">
              <a:lnSpc>
                <a:spcPct val="115000"/>
              </a:lnSpc>
              <a:spcBef>
                <a:spcPts val="360"/>
              </a:spcBef>
              <a:spcAft>
                <a:spcPts val="0"/>
              </a:spcAft>
              <a:buClr>
                <a:schemeClr val="dk1"/>
              </a:buClr>
              <a:buSzPts val="1200"/>
              <a:buFont typeface="Arial"/>
              <a:buChar char="•"/>
            </a:pPr>
            <a:r>
              <a:rPr lang="en-GB" b="1">
                <a:latin typeface="Calibri"/>
                <a:ea typeface="Calibri"/>
                <a:cs typeface="Calibri"/>
                <a:sym typeface="Calibri"/>
              </a:rPr>
              <a:t>Attenta</a:t>
            </a:r>
            <a:r>
              <a:rPr lang="en-GB">
                <a:latin typeface="Calibri"/>
                <a:ea typeface="Calibri"/>
                <a:cs typeface="Calibri"/>
                <a:sym typeface="Calibri"/>
              </a:rPr>
              <a:t>: concedere tutta l’attenzione alla persona coinvolta</a:t>
            </a:r>
            <a:endParaRPr>
              <a:latin typeface="Calibri"/>
              <a:ea typeface="Calibri"/>
              <a:cs typeface="Calibri"/>
              <a:sym typeface="Calibri"/>
            </a:endParaRPr>
          </a:p>
          <a:p>
            <a:pPr marL="1143000" lvl="2" indent="-228600" algn="l" rtl="0">
              <a:lnSpc>
                <a:spcPct val="115000"/>
              </a:lnSpc>
              <a:spcBef>
                <a:spcPts val="360"/>
              </a:spcBef>
              <a:spcAft>
                <a:spcPts val="0"/>
              </a:spcAft>
              <a:buClr>
                <a:schemeClr val="dk1"/>
              </a:buClr>
              <a:buSzPts val="1200"/>
              <a:buFont typeface="Arial"/>
              <a:buChar char="•"/>
            </a:pPr>
            <a:r>
              <a:rPr lang="en-GB" b="1">
                <a:latin typeface="Calibri"/>
                <a:ea typeface="Calibri"/>
                <a:cs typeface="Calibri"/>
                <a:sym typeface="Calibri"/>
              </a:rPr>
              <a:t>Rassicurante</a:t>
            </a:r>
            <a:r>
              <a:rPr lang="en-GB">
                <a:latin typeface="Calibri"/>
                <a:ea typeface="Calibri"/>
                <a:cs typeface="Calibri"/>
                <a:sym typeface="Calibri"/>
              </a:rPr>
              <a:t>: che sostiene ed incoraggia la capacità della persona di trovare maniere di calmarsi e risolvere la situazione.</a:t>
            </a:r>
            <a:endParaRPr>
              <a:latin typeface="Calibri"/>
              <a:ea typeface="Calibri"/>
              <a:cs typeface="Calibri"/>
              <a:sym typeface="Calibri"/>
            </a:endParaRPr>
          </a:p>
          <a:p>
            <a:pPr marL="1143000" lvl="2" indent="-228600" algn="l" rtl="0">
              <a:lnSpc>
                <a:spcPct val="115000"/>
              </a:lnSpc>
              <a:spcBef>
                <a:spcPts val="360"/>
              </a:spcBef>
              <a:spcAft>
                <a:spcPts val="0"/>
              </a:spcAft>
              <a:buClr>
                <a:schemeClr val="dk1"/>
              </a:buClr>
              <a:buSzPts val="1200"/>
              <a:buFont typeface="Arial"/>
              <a:buChar char="•"/>
            </a:pPr>
            <a:r>
              <a:rPr lang="en-GB" b="1">
                <a:latin typeface="Calibri"/>
                <a:ea typeface="Calibri"/>
                <a:cs typeface="Calibri"/>
                <a:sym typeface="Calibri"/>
              </a:rPr>
              <a:t>Positiva</a:t>
            </a:r>
            <a:r>
              <a:rPr lang="en-GB">
                <a:latin typeface="Calibri"/>
                <a:ea typeface="Calibri"/>
                <a:cs typeface="Calibri"/>
                <a:sym typeface="Calibri"/>
              </a:rPr>
              <a:t>: incoraggiare le persone ad avere fiducia che la loro situazione può cambiare e che potranno trovare maniere di superarla. </a:t>
            </a:r>
            <a:endParaRPr>
              <a:latin typeface="Calibri"/>
              <a:ea typeface="Calibri"/>
              <a:cs typeface="Calibri"/>
              <a:sym typeface="Calibri"/>
            </a:endParaRPr>
          </a:p>
          <a:p>
            <a:pPr marL="1143000" lvl="2" indent="-228600" algn="l" rtl="0">
              <a:lnSpc>
                <a:spcPct val="115000"/>
              </a:lnSpc>
              <a:spcBef>
                <a:spcPts val="360"/>
              </a:spcBef>
              <a:spcAft>
                <a:spcPts val="0"/>
              </a:spcAft>
              <a:buClr>
                <a:schemeClr val="dk1"/>
              </a:buClr>
              <a:buSzPts val="1200"/>
              <a:buFont typeface="Arial"/>
              <a:buChar char="•"/>
            </a:pPr>
            <a:r>
              <a:rPr lang="en-GB" b="1">
                <a:latin typeface="Calibri"/>
                <a:ea typeface="Calibri"/>
                <a:cs typeface="Calibri"/>
                <a:sym typeface="Calibri"/>
              </a:rPr>
              <a:t>Empatica</a:t>
            </a:r>
            <a:r>
              <a:rPr lang="en-GB">
                <a:latin typeface="Calibri"/>
                <a:ea typeface="Calibri"/>
                <a:cs typeface="Calibri"/>
                <a:sym typeface="Calibri"/>
              </a:rPr>
              <a:t>: metterci impegno per capire i pensieri ed i sentimenti di ogni persona coinvolta. </a:t>
            </a:r>
            <a:endParaRPr>
              <a:latin typeface="Calibri"/>
              <a:ea typeface="Calibri"/>
              <a:cs typeface="Calibri"/>
              <a:sym typeface="Calibri"/>
            </a:endParaRPr>
          </a:p>
          <a:p>
            <a:pPr marL="1143000" lvl="2" indent="-228600" algn="l" rtl="0">
              <a:lnSpc>
                <a:spcPct val="115000"/>
              </a:lnSpc>
              <a:spcBef>
                <a:spcPts val="360"/>
              </a:spcBef>
              <a:spcAft>
                <a:spcPts val="0"/>
              </a:spcAft>
              <a:buClr>
                <a:schemeClr val="dk1"/>
              </a:buClr>
              <a:buSzPts val="1200"/>
              <a:buFont typeface="Arial"/>
              <a:buChar char="•"/>
            </a:pPr>
            <a:r>
              <a:rPr lang="en-GB" b="1">
                <a:latin typeface="Calibri"/>
                <a:ea typeface="Calibri"/>
                <a:cs typeface="Calibri"/>
                <a:sym typeface="Calibri"/>
              </a:rPr>
              <a:t>Paziente</a:t>
            </a:r>
            <a:r>
              <a:rPr lang="en-GB">
                <a:latin typeface="Calibri"/>
                <a:ea typeface="Calibri"/>
                <a:cs typeface="Calibri"/>
                <a:sym typeface="Calibri"/>
              </a:rPr>
              <a:t>: prendere tutto il tempo necessario per ascoltare le preoccupazioni delle persone coinvolte.</a:t>
            </a:r>
            <a:endParaRPr>
              <a:latin typeface="Calibri"/>
              <a:ea typeface="Calibri"/>
              <a:cs typeface="Calibri"/>
              <a:sym typeface="Calibri"/>
            </a:endParaRPr>
          </a:p>
          <a:p>
            <a:pPr marL="1143000" lvl="2" indent="-228600" algn="l" rtl="0">
              <a:lnSpc>
                <a:spcPct val="115000"/>
              </a:lnSpc>
              <a:spcBef>
                <a:spcPts val="360"/>
              </a:spcBef>
              <a:spcAft>
                <a:spcPts val="0"/>
              </a:spcAft>
              <a:buClr>
                <a:schemeClr val="dk1"/>
              </a:buClr>
              <a:buSzPts val="1200"/>
              <a:buFont typeface="Arial"/>
              <a:buChar char="•"/>
            </a:pPr>
            <a:r>
              <a:rPr lang="en-GB" b="1">
                <a:latin typeface="Calibri"/>
                <a:ea typeface="Calibri"/>
                <a:cs typeface="Calibri"/>
                <a:sym typeface="Calibri"/>
              </a:rPr>
              <a:t>Culturalmente sensibile:</a:t>
            </a:r>
            <a:r>
              <a:rPr lang="en-GB">
                <a:latin typeface="Calibri"/>
                <a:ea typeface="Calibri"/>
                <a:cs typeface="Calibri"/>
                <a:sym typeface="Calibri"/>
              </a:rPr>
              <a:t> Tenere a mente il contesto e la storia di una persona, riconoscere che molteplici fattori, quali ad esempio la cultura, il genere, la condizione di migrante, l’orientamento sessuale o altra condizione,  hanno condizionato le sue esperienze e conoscenze. </a:t>
            </a:r>
            <a:endParaRPr>
              <a:latin typeface="Calibri"/>
              <a:ea typeface="Calibri"/>
              <a:cs typeface="Calibri"/>
              <a:sym typeface="Calibri"/>
            </a:endParaRPr>
          </a:p>
          <a:p>
            <a:pPr marL="1143000" lvl="2" indent="-228600" algn="l" rtl="0">
              <a:lnSpc>
                <a:spcPct val="115000"/>
              </a:lnSpc>
              <a:spcBef>
                <a:spcPts val="240"/>
              </a:spcBef>
              <a:spcAft>
                <a:spcPts val="0"/>
              </a:spcAft>
              <a:buSzPts val="1400"/>
              <a:buNone/>
            </a:pPr>
            <a:endParaRPr sz="1000">
              <a:latin typeface="Calibri"/>
              <a:ea typeface="Calibri"/>
              <a:cs typeface="Calibri"/>
              <a:sym typeface="Calibri"/>
            </a:endParaRPr>
          </a:p>
          <a:p>
            <a:pPr marL="0" lvl="0" indent="0" algn="l" rtl="0">
              <a:lnSpc>
                <a:spcPct val="115000"/>
              </a:lnSpc>
              <a:spcBef>
                <a:spcPts val="0"/>
              </a:spcBef>
              <a:spcAft>
                <a:spcPts val="0"/>
              </a:spcAft>
              <a:buSzPts val="1400"/>
              <a:buNone/>
            </a:pPr>
            <a:endParaRPr sz="1000">
              <a:latin typeface="Calibri"/>
              <a:ea typeface="Calibri"/>
              <a:cs typeface="Calibri"/>
              <a:sym typeface="Calibri"/>
            </a:endParaRPr>
          </a:p>
        </p:txBody>
      </p:sp>
      <p:sp>
        <p:nvSpPr>
          <p:cNvPr id="776" name="Google Shape;776;p7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3" name="Google Shape;783;p7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La comunicazione può essere migliorata dando importanza ad elementi strutturali che contribuiscono alla salute mentale ed al contesto di vita più ampio della persona (es. Razzismo, povertà, politiche di welfare, forme contemporanee di segregazione ecc.) (</a:t>
            </a:r>
            <a:r>
              <a:rPr lang="en-GB" u="sng">
                <a:solidFill>
                  <a:schemeClr val="accent1"/>
                </a:solidFill>
                <a:latin typeface="Calibri"/>
                <a:ea typeface="Calibri"/>
                <a:cs typeface="Calibri"/>
                <a:sym typeface="Calibri"/>
              </a:rPr>
              <a:t>29</a:t>
            </a:r>
            <a:r>
              <a:rPr lang="en-GB">
                <a:latin typeface="Calibri"/>
                <a:ea typeface="Calibri"/>
                <a:cs typeface="Calibri"/>
                <a:sym typeface="Calibri"/>
              </a:rPr>
              <a:t>) (</a:t>
            </a:r>
            <a:r>
              <a:rPr lang="en-GB" u="sng">
                <a:solidFill>
                  <a:schemeClr val="accent1"/>
                </a:solidFill>
                <a:latin typeface="Calibri"/>
                <a:ea typeface="Calibri"/>
                <a:cs typeface="Calibri"/>
                <a:sym typeface="Calibri"/>
              </a:rPr>
              <a:t>30</a:t>
            </a:r>
            <a:r>
              <a:rPr lang="en-GB">
                <a:latin typeface="Calibri"/>
                <a:ea typeface="Calibri"/>
                <a:cs typeface="Calibri"/>
                <a:sym typeface="Calibri"/>
              </a:rPr>
              <a:t>) (</a:t>
            </a:r>
            <a:r>
              <a:rPr lang="en-GB" u="sng">
                <a:solidFill>
                  <a:schemeClr val="accent1"/>
                </a:solidFill>
                <a:latin typeface="Calibri"/>
                <a:ea typeface="Calibri"/>
                <a:cs typeface="Calibri"/>
                <a:sym typeface="Calibri"/>
              </a:rPr>
              <a:t>31</a:t>
            </a:r>
            <a:r>
              <a:rPr lang="en-GB">
                <a:latin typeface="Calibri"/>
                <a:ea typeface="Calibri"/>
                <a:cs typeface="Calibri"/>
                <a:sym typeface="Calibri"/>
              </a:rPr>
              <a:t>)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Ciò può includere invitare le persone a condividere informazioni legate alle loro identità, contesti e bisogni se loro lo ritengono importante.</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La buona comunicazione può essere una dote che alcune persone hanno di natura, mentre per altri ci vuole più esercizio e formazione.</a:t>
            </a:r>
            <a:endParaRPr>
              <a:latin typeface="Calibri"/>
              <a:ea typeface="Calibri"/>
              <a:cs typeface="Calibri"/>
              <a:sym typeface="Calibri"/>
            </a:endParaRPr>
          </a:p>
        </p:txBody>
      </p:sp>
      <p:sp>
        <p:nvSpPr>
          <p:cNvPr id="784" name="Google Shape;784;p7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1" name="Google Shape;791;p7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a:latin typeface="Calibri"/>
                <a:ea typeface="Calibri"/>
                <a:cs typeface="Calibri"/>
                <a:sym typeface="Calibri"/>
              </a:rPr>
              <a:t>Ascolto attivo (32)</a:t>
            </a:r>
            <a:endParaRPr>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en-GB">
                <a:latin typeface="Calibri"/>
                <a:ea typeface="Calibri"/>
                <a:cs typeface="Calibri"/>
                <a:sym typeface="Calibri"/>
              </a:rPr>
              <a:t> L’ascolto attivo è un aspetto essenziale di una buona comunicazione e aiuta le persone a sentirsi ascoltate e capite.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L’ascolto attivo è essenziale </a:t>
            </a:r>
            <a:r>
              <a:rPr lang="en-GB" u="sng">
                <a:latin typeface="Calibri"/>
                <a:ea typeface="Calibri"/>
                <a:cs typeface="Calibri"/>
                <a:sym typeface="Calibri"/>
              </a:rPr>
              <a:t>per le persone che utilizzano i servizi di salute mentale ed i servizi sociali</a:t>
            </a:r>
            <a:r>
              <a:rPr lang="en-GB">
                <a:latin typeface="Calibri"/>
                <a:ea typeface="Calibri"/>
                <a:cs typeface="Calibri"/>
                <a:sym typeface="Calibri"/>
              </a:rPr>
              <a:t> perché le loro preoccupazioni, storie e punti di vista siano ascoltati.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Affinché l’ascolto attivo funzioni l’ascoltatore deve essere sinceramente interessato in ciò che dice la persona che parla. </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p:txBody>
      </p:sp>
      <p:sp>
        <p:nvSpPr>
          <p:cNvPr id="792" name="Google Shape;792;p7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30 minuti.</a:t>
            </a:r>
            <a:endParaRPr>
              <a:latin typeface="Calibri"/>
              <a:ea typeface="Calibri"/>
              <a:cs typeface="Calibri"/>
              <a:sym typeface="Calibri"/>
            </a:endParaRPr>
          </a:p>
          <a:p>
            <a:pPr marL="0" lvl="0" indent="0" algn="just" rtl="0">
              <a:lnSpc>
                <a:spcPct val="115000"/>
              </a:lnSpc>
              <a:spcBef>
                <a:spcPts val="0"/>
              </a:spcBef>
              <a:spcAft>
                <a:spcPts val="0"/>
              </a:spcAft>
              <a:buSzPts val="1400"/>
              <a:buNone/>
            </a:pPr>
            <a:endParaRPr>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Lo scopo di questa sezione è che i partecipanti analizzino i diversi tipi di violenza, coercizione ed abuso che potrebbero subire nei servizi di salute mentale o servizi sociali </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262" name="Google Shape;262;p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80:notes"/>
          <p:cNvSpPr>
            <a:spLocks noGrp="1" noRot="1" noChangeAspect="1"/>
          </p:cNvSpPr>
          <p:nvPr>
            <p:ph type="sldImg" idx="2"/>
          </p:nvPr>
        </p:nvSpPr>
        <p:spPr>
          <a:xfrm>
            <a:off x="333375" y="49847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9" name="Google Shape;799;p80:notes"/>
          <p:cNvSpPr txBox="1">
            <a:spLocks noGrp="1"/>
          </p:cNvSpPr>
          <p:nvPr>
            <p:ph type="body" idx="1"/>
          </p:nvPr>
        </p:nvSpPr>
        <p:spPr>
          <a:xfrm>
            <a:off x="427038" y="3849688"/>
            <a:ext cx="5767387" cy="583406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None/>
            </a:pPr>
            <a:r>
              <a:rPr lang="en-GB">
                <a:latin typeface="Calibri"/>
                <a:ea typeface="Calibri"/>
                <a:cs typeface="Calibri"/>
                <a:sym typeface="Calibri"/>
              </a:rPr>
              <a:t>L’ascolto attivo è una forma strutturata di ascolto che pone l’attenzione su colui che parla. </a:t>
            </a:r>
            <a:endParaRPr>
              <a:latin typeface="Calibri"/>
              <a:ea typeface="Calibri"/>
              <a:cs typeface="Calibri"/>
              <a:sym typeface="Calibri"/>
            </a:endParaRPr>
          </a:p>
          <a:p>
            <a:pPr marL="228600" lvl="0" indent="-228600" algn="l" rtl="0">
              <a:lnSpc>
                <a:spcPct val="100000"/>
              </a:lnSpc>
              <a:spcBef>
                <a:spcPts val="860"/>
              </a:spcBef>
              <a:spcAft>
                <a:spcPts val="0"/>
              </a:spcAft>
              <a:buSzPts val="1400"/>
              <a:buNone/>
            </a:pPr>
            <a:r>
              <a:rPr lang="en-GB">
                <a:latin typeface="Calibri"/>
                <a:ea typeface="Calibri"/>
                <a:cs typeface="Calibri"/>
                <a:sym typeface="Calibri"/>
              </a:rPr>
              <a:t>L’ascoltatore presta piena attenzione alla persona che parla. </a:t>
            </a:r>
            <a:endParaRPr>
              <a:latin typeface="Calibri"/>
              <a:ea typeface="Calibri"/>
              <a:cs typeface="Calibri"/>
              <a:sym typeface="Calibri"/>
            </a:endParaRPr>
          </a:p>
          <a:p>
            <a:pPr marL="1143000" lvl="2"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Ponendo l’attenzione  sulla persona che parla, l’ascoltatore può porre domande importanti in quanto entrambi sono attivamente coinvolti nella comunicazione. </a:t>
            </a:r>
            <a:endParaRPr>
              <a:latin typeface="Calibri"/>
              <a:ea typeface="Calibri"/>
              <a:cs typeface="Calibri"/>
              <a:sym typeface="Calibri"/>
            </a:endParaRPr>
          </a:p>
          <a:p>
            <a:pPr marL="1143000" lvl="2"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E’ importante per costruire la fiducia. </a:t>
            </a:r>
            <a:endParaRPr>
              <a:latin typeface="Calibri"/>
              <a:ea typeface="Calibri"/>
              <a:cs typeface="Calibri"/>
              <a:sym typeface="Calibri"/>
            </a:endParaRPr>
          </a:p>
          <a:p>
            <a:pPr marL="228600" lvl="0" indent="-228600" algn="l" rtl="0">
              <a:lnSpc>
                <a:spcPct val="100000"/>
              </a:lnSpc>
              <a:spcBef>
                <a:spcPts val="860"/>
              </a:spcBef>
              <a:spcAft>
                <a:spcPts val="0"/>
              </a:spcAft>
              <a:buSzPts val="1400"/>
              <a:buNone/>
            </a:pPr>
            <a:r>
              <a:rPr lang="en-GB">
                <a:latin typeface="Calibri"/>
                <a:ea typeface="Calibri"/>
                <a:cs typeface="Calibri"/>
                <a:sym typeface="Calibri"/>
              </a:rPr>
              <a:t>L’ascolto attivo può avvenire con azioni non verbali (assentire, guardare negli occhi, linguaggio corporeo che esprime apertura – es. non tenere le braccia incrociate).</a:t>
            </a:r>
            <a:endParaRPr>
              <a:latin typeface="Calibri"/>
              <a:ea typeface="Calibri"/>
              <a:cs typeface="Calibri"/>
              <a:sym typeface="Calibri"/>
            </a:endParaRPr>
          </a:p>
          <a:p>
            <a:pPr marL="228600" lvl="0" indent="-228600" algn="l" rtl="0">
              <a:lnSpc>
                <a:spcPct val="100000"/>
              </a:lnSpc>
              <a:spcBef>
                <a:spcPts val="860"/>
              </a:spcBef>
              <a:spcAft>
                <a:spcPts val="0"/>
              </a:spcAft>
              <a:buSzPts val="1400"/>
              <a:buNone/>
            </a:pPr>
            <a:r>
              <a:rPr lang="en-GB">
                <a:latin typeface="Calibri"/>
                <a:ea typeface="Calibri"/>
                <a:cs typeface="Calibri"/>
                <a:sym typeface="Calibri"/>
              </a:rPr>
              <a:t>L’ascoltatore ripete con le proprie parole ciò che lui/lei ritiene la persona che parla abbia detto (es. “sembra che tu …”)</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Ciò è importante perché noi ascoltiamo ciò che ci aspettiamo di sentire piuttosto che ciò che è stato realmente detto. </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Parafrasando ciò che è stato detto,  l’ascoltatore può assicurarsi di aver realmente compreso.</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Non ripetendo come un pappagallo ma comprendendo e sottolineando il significato di ciò che è stato detto.</a:t>
            </a:r>
            <a:endParaRPr>
              <a:latin typeface="Calibri"/>
              <a:ea typeface="Calibri"/>
              <a:cs typeface="Calibri"/>
              <a:sym typeface="Calibri"/>
            </a:endParaRPr>
          </a:p>
          <a:p>
            <a:pPr marL="1600200" lvl="3" indent="-228600" algn="l" rtl="0">
              <a:lnSpc>
                <a:spcPct val="100000"/>
              </a:lnSpc>
              <a:spcBef>
                <a:spcPts val="860"/>
              </a:spcBef>
              <a:spcAft>
                <a:spcPts val="0"/>
              </a:spcAft>
              <a:buClr>
                <a:schemeClr val="dk1"/>
              </a:buClr>
              <a:buSzPts val="1200"/>
              <a:buFont typeface="Calibri"/>
              <a:buChar char="•"/>
            </a:pPr>
            <a:r>
              <a:rPr lang="en-GB">
                <a:latin typeface="Calibri"/>
                <a:ea typeface="Calibri"/>
                <a:cs typeface="Calibri"/>
                <a:sym typeface="Calibri"/>
              </a:rPr>
              <a:t>L’ascoltatore non è d’accordo o in disaccordo, ma ribadisce ciò che ha detto la persona che parla.</a:t>
            </a:r>
            <a:endParaRPr>
              <a:latin typeface="Calibri"/>
              <a:ea typeface="Calibri"/>
              <a:cs typeface="Calibri"/>
              <a:sym typeface="Calibri"/>
            </a:endParaRPr>
          </a:p>
          <a:p>
            <a:pPr marL="1600200" lvl="3" indent="-228600" algn="l" rtl="0">
              <a:lnSpc>
                <a:spcPct val="100000"/>
              </a:lnSpc>
              <a:spcBef>
                <a:spcPts val="980"/>
              </a:spcBef>
              <a:spcAft>
                <a:spcPts val="0"/>
              </a:spcAft>
              <a:buClr>
                <a:schemeClr val="dk1"/>
              </a:buClr>
              <a:buSzPts val="1200"/>
              <a:buFont typeface="Calibri"/>
              <a:buChar char="•"/>
            </a:pPr>
            <a:r>
              <a:rPr lang="en-GB">
                <a:latin typeface="Calibri"/>
                <a:ea typeface="Calibri"/>
                <a:cs typeface="Calibri"/>
                <a:sym typeface="Calibri"/>
              </a:rPr>
              <a:t>Questo tipo di dialogo porta ad una maggior comprensione dei pensieri, sentimenti e motivazioni del parlante</a:t>
            </a:r>
            <a:r>
              <a:rPr lang="en-GB" sz="1600">
                <a:latin typeface="Calibri"/>
                <a:ea typeface="Calibri"/>
                <a:cs typeface="Calibri"/>
                <a:sym typeface="Calibri"/>
              </a:rPr>
              <a:t>. </a:t>
            </a:r>
            <a:endParaRPr>
              <a:latin typeface="Calibri"/>
              <a:ea typeface="Calibri"/>
              <a:cs typeface="Calibri"/>
              <a:sym typeface="Calibri"/>
            </a:endParaRPr>
          </a:p>
          <a:p>
            <a:pPr marL="1600200" lvl="3" indent="-228600" algn="l" rtl="0">
              <a:lnSpc>
                <a:spcPct val="100000"/>
              </a:lnSpc>
              <a:spcBef>
                <a:spcPts val="980"/>
              </a:spcBef>
              <a:spcAft>
                <a:spcPts val="0"/>
              </a:spcAft>
              <a:buSzPts val="1400"/>
              <a:buNone/>
            </a:pPr>
            <a:endParaRPr sz="1600">
              <a:latin typeface="Calibri"/>
              <a:ea typeface="Calibri"/>
              <a:cs typeface="Calibri"/>
              <a:sym typeface="Calibri"/>
            </a:endParaRPr>
          </a:p>
          <a:p>
            <a:pPr marL="228600" lvl="0" indent="-228600" algn="l" rtl="0">
              <a:lnSpc>
                <a:spcPct val="100000"/>
              </a:lnSpc>
              <a:spcBef>
                <a:spcPts val="500"/>
              </a:spcBef>
              <a:spcAft>
                <a:spcPts val="0"/>
              </a:spcAft>
              <a:buSzPts val="1400"/>
              <a:buNone/>
            </a:pPr>
            <a:endParaRPr sz="1600">
              <a:latin typeface="Calibri"/>
              <a:ea typeface="Calibri"/>
              <a:cs typeface="Calibri"/>
              <a:sym typeface="Calibri"/>
            </a:endParaRPr>
          </a:p>
        </p:txBody>
      </p:sp>
      <p:sp>
        <p:nvSpPr>
          <p:cNvPr id="800" name="Google Shape;800;p8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8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7" name="Google Shape;807;p8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latin typeface="Calibri"/>
                <a:ea typeface="Calibri"/>
                <a:cs typeface="Calibri"/>
                <a:sym typeface="Calibri"/>
              </a:rPr>
              <a:t>Benefici dell’ascolto attivo</a:t>
            </a:r>
            <a:endParaRPr>
              <a:latin typeface="Calibri"/>
              <a:ea typeface="Calibri"/>
              <a:cs typeface="Calibri"/>
              <a:sym typeface="Calibri"/>
            </a:endParaRPr>
          </a:p>
          <a:p>
            <a:pPr marL="0" lvl="0" indent="0" algn="l" rtl="0">
              <a:lnSpc>
                <a:spcPct val="100000"/>
              </a:lnSpc>
              <a:spcBef>
                <a:spcPts val="960"/>
              </a:spcBef>
              <a:spcAft>
                <a:spcPts val="0"/>
              </a:spcAft>
              <a:buClr>
                <a:schemeClr val="dk1"/>
              </a:buClr>
              <a:buSzPts val="1200"/>
              <a:buFont typeface="Calibri"/>
              <a:buChar char="•"/>
            </a:pPr>
            <a:r>
              <a:rPr lang="en-GB">
                <a:latin typeface="Calibri"/>
                <a:ea typeface="Calibri"/>
                <a:cs typeface="Calibri"/>
                <a:sym typeface="Calibri"/>
              </a:rPr>
              <a:t> Promuove l’attenzione e mostra interesse e rispetto per la persona.</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Evita fraintendimenti.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Incoraggia le persone ad aprirsi e a dire di più dando valore a ciò che le persone hanno da dire.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Incoraggia l’espressione di emozioni e sentimenti.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Evita un escalation della situazione.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E’ più probabile sviluppare una soluzione ad un problema o una situazione che metta la persona al centro.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808" name="Google Shape;808;p8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82:notes"/>
          <p:cNvSpPr>
            <a:spLocks noGrp="1" noRot="1" noChangeAspect="1"/>
          </p:cNvSpPr>
          <p:nvPr>
            <p:ph type="sldImg" idx="2"/>
          </p:nvPr>
        </p:nvSpPr>
        <p:spPr>
          <a:xfrm>
            <a:off x="1422400" y="0"/>
            <a:ext cx="3663950" cy="2062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5" name="Google Shape;815;p82:notes"/>
          <p:cNvSpPr txBox="1">
            <a:spLocks noGrp="1"/>
          </p:cNvSpPr>
          <p:nvPr>
            <p:ph type="body" idx="1"/>
          </p:nvPr>
        </p:nvSpPr>
        <p:spPr>
          <a:xfrm>
            <a:off x="327025" y="2371725"/>
            <a:ext cx="6300788" cy="721042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None/>
            </a:pPr>
            <a:r>
              <a:rPr lang="en-GB" b="1" i="1">
                <a:latin typeface="Calibri"/>
                <a:ea typeface="Calibri"/>
                <a:cs typeface="Calibri"/>
                <a:sym typeface="Calibri"/>
              </a:rPr>
              <a:t>Esercizio 7.1: Frasi per calmare una situazione di tensione (33) (25 min.)</a:t>
            </a:r>
            <a:endParaRPr>
              <a:latin typeface="Calibri"/>
              <a:ea typeface="Calibri"/>
              <a:cs typeface="Calibri"/>
              <a:sym typeface="Calibri"/>
            </a:endParaRPr>
          </a:p>
          <a:p>
            <a:pPr marL="228600" lvl="0" indent="-228600" algn="l" rtl="0">
              <a:lnSpc>
                <a:spcPct val="115000"/>
              </a:lnSpc>
              <a:spcBef>
                <a:spcPts val="600"/>
              </a:spcBef>
              <a:spcAft>
                <a:spcPts val="0"/>
              </a:spcAft>
              <a:buSzPts val="1400"/>
              <a:buNone/>
            </a:pPr>
            <a:r>
              <a:rPr lang="en-GB" sz="1100">
                <a:solidFill>
                  <a:srgbClr val="4F81BD"/>
                </a:solidFill>
                <a:latin typeface="Calibri"/>
                <a:ea typeface="Calibri"/>
                <a:cs typeface="Calibri"/>
                <a:sym typeface="Calibri"/>
              </a:rPr>
              <a:t>	</a:t>
            </a:r>
            <a:r>
              <a:rPr lang="en-GB">
                <a:solidFill>
                  <a:srgbClr val="4F81BD"/>
                </a:solidFill>
                <a:latin typeface="Calibri"/>
                <a:ea typeface="Calibri"/>
                <a:cs typeface="Calibri"/>
                <a:sym typeface="Calibri"/>
              </a:rPr>
              <a:t>Questo esercizio è pensato per aiutare i partecipanti a pensare alle reazioni che ognuno ha a certe frasi. L’esercizio mostra come frasi comuni usate dagli operatori di salute mentale o altri operatori possano evocare potenti risposte emotive (a volte anche negative)</a:t>
            </a:r>
            <a:endParaRPr>
              <a:latin typeface="Calibri"/>
              <a:ea typeface="Calibri"/>
              <a:cs typeface="Calibri"/>
              <a:sym typeface="Calibri"/>
            </a:endParaRPr>
          </a:p>
          <a:p>
            <a:pPr marL="228600" lvl="0" indent="-228600" algn="l" rtl="0">
              <a:lnSpc>
                <a:spcPct val="115000"/>
              </a:lnSpc>
              <a:spcBef>
                <a:spcPts val="600"/>
              </a:spcBef>
              <a:spcAft>
                <a:spcPts val="0"/>
              </a:spcAft>
              <a:buSzPts val="1400"/>
              <a:buNone/>
            </a:pPr>
            <a:r>
              <a:rPr lang="en-GB" b="1">
                <a:latin typeface="Calibri"/>
                <a:ea typeface="Calibri"/>
                <a:cs typeface="Calibri"/>
                <a:sym typeface="Calibri"/>
              </a:rPr>
              <a:t>Leggete le seguenti frasi:</a:t>
            </a:r>
            <a:endParaRPr>
              <a:latin typeface="Calibri"/>
              <a:ea typeface="Calibri"/>
              <a:cs typeface="Calibri"/>
              <a:sym typeface="Calibri"/>
            </a:endParaRPr>
          </a:p>
          <a:p>
            <a:pPr marL="228600" lvl="0" indent="-228600" algn="l" rtl="0">
              <a:lnSpc>
                <a:spcPct val="115000"/>
              </a:lnSpc>
              <a:spcBef>
                <a:spcPts val="960"/>
              </a:spcBef>
              <a:spcAft>
                <a:spcPts val="0"/>
              </a:spcAft>
              <a:buClr>
                <a:schemeClr val="dk1"/>
              </a:buClr>
              <a:buSzPts val="1200"/>
              <a:buFont typeface="Calibri"/>
              <a:buAutoNum type="arabicPeriod"/>
            </a:pPr>
            <a:r>
              <a:rPr lang="en-GB">
                <a:latin typeface="Calibri"/>
                <a:ea typeface="Calibri"/>
                <a:cs typeface="Calibri"/>
                <a:sym typeface="Calibri"/>
              </a:rPr>
              <a:t>Ti aiuterebbe se ci sedessimo a parlare del problema assieme?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Se non ti calmi, dovrò legarti.</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Starai bene.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Calmati!</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Sono qui per aiutarti.</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Ti stai comportando in maniera irragionevole.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Possiamo risolvere il problema insieme.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Vuoi parlare di come ti senti?</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Ti stai comportando in maniera infantile.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Cosa posso fare per aiutare?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Te la stai cavando bene.. </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So che è temporaneo e che presto ti sentirai meglio. </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Conta su di me.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Non devi provare niente a nessuno.</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So che ce la farai a superarlo.</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Sei una persona che vale.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Pensa ai tuoi risultati non solo ai tuoi problemi.</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Dimmi che cosa vuoi/hai bisogno ? </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Rispetto  le tue opinioni.</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Possiamo lavorarci assieme.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Va bene sentirsi in questa maniera.</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Non mollare!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Non posso prometterlo, ma farò del mio meglio per aiutare.</a:t>
            </a:r>
            <a:endParaRPr>
              <a:latin typeface="Calibri"/>
              <a:ea typeface="Calibri"/>
              <a:cs typeface="Calibri"/>
              <a:sym typeface="Calibri"/>
            </a:endParaRPr>
          </a:p>
          <a:p>
            <a:pPr marL="228600" lvl="0" indent="-228600" algn="l" rtl="0">
              <a:lnSpc>
                <a:spcPct val="115000"/>
              </a:lnSpc>
              <a:spcBef>
                <a:spcPts val="360"/>
              </a:spcBef>
              <a:spcAft>
                <a:spcPts val="0"/>
              </a:spcAft>
              <a:buClr>
                <a:schemeClr val="dk1"/>
              </a:buClr>
              <a:buSzPts val="1200"/>
              <a:buFont typeface="Calibri"/>
              <a:buAutoNum type="arabicPeriod"/>
            </a:pPr>
            <a:r>
              <a:rPr lang="en-GB">
                <a:latin typeface="Calibri"/>
                <a:ea typeface="Calibri"/>
                <a:cs typeface="Calibri"/>
                <a:sym typeface="Calibri"/>
              </a:rPr>
              <a:t>Devi aver fiducia in te stesso/a e nella tua capacità di recupero.</a:t>
            </a:r>
            <a:endParaRPr>
              <a:latin typeface="Calibri"/>
              <a:ea typeface="Calibri"/>
              <a:cs typeface="Calibri"/>
              <a:sym typeface="Calibri"/>
            </a:endParaRPr>
          </a:p>
          <a:p>
            <a:pPr marL="228600" lvl="0" indent="-152400" algn="l"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228600" lvl="0" indent="-22860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Leggete le frasi con i partecipanti e ponete le seguenti domande: </a:t>
            </a:r>
            <a:endParaRPr b="1">
              <a:latin typeface="Calibri"/>
              <a:ea typeface="Calibri"/>
              <a:cs typeface="Calibri"/>
              <a:sym typeface="Calibri"/>
            </a:endParaRPr>
          </a:p>
          <a:p>
            <a:pPr marL="228600" lvl="0" indent="-22860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228600" lvl="0" indent="-2286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Come vi fanno sentire queste parole?</a:t>
            </a:r>
            <a:endParaRPr>
              <a:latin typeface="Calibri"/>
              <a:ea typeface="Calibri"/>
              <a:cs typeface="Calibri"/>
              <a:sym typeface="Calibri"/>
            </a:endParaRPr>
          </a:p>
          <a:p>
            <a:pPr marL="228600" lvl="0" indent="-2286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Pensate che possano aiutare a calmare una situazione di tensione? Perché o perché no?</a:t>
            </a:r>
            <a:endParaRPr>
              <a:latin typeface="Calibri"/>
              <a:ea typeface="Calibri"/>
              <a:cs typeface="Calibri"/>
              <a:sym typeface="Calibri"/>
            </a:endParaRPr>
          </a:p>
          <a:p>
            <a:pPr marL="228600" lvl="0" indent="-22860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C’è qualche frase che secondo voi tutti funziona?</a:t>
            </a:r>
            <a:endParaRPr>
              <a:latin typeface="Calibri"/>
              <a:ea typeface="Calibri"/>
              <a:cs typeface="Calibri"/>
              <a:sym typeface="Calibri"/>
            </a:endParaRPr>
          </a:p>
          <a:p>
            <a:pPr marL="228600" lvl="0" indent="-228600" algn="l" rtl="0">
              <a:lnSpc>
                <a:spcPct val="115000"/>
              </a:lnSpc>
              <a:spcBef>
                <a:spcPts val="0"/>
              </a:spcBef>
              <a:spcAft>
                <a:spcPts val="0"/>
              </a:spcAft>
              <a:buSzPts val="1400"/>
              <a:buNone/>
            </a:pPr>
            <a:endParaRPr>
              <a:latin typeface="Calibri"/>
              <a:ea typeface="Calibri"/>
              <a:cs typeface="Calibri"/>
              <a:sym typeface="Calibri"/>
            </a:endParaRPr>
          </a:p>
          <a:p>
            <a:pPr marL="228600" lvl="0" indent="-228600" algn="l" rtl="0">
              <a:lnSpc>
                <a:spcPct val="115000"/>
              </a:lnSpc>
              <a:spcBef>
                <a:spcPts val="0"/>
              </a:spcBef>
              <a:spcAft>
                <a:spcPts val="0"/>
              </a:spcAft>
              <a:buSzPts val="1400"/>
              <a:buNone/>
            </a:pPr>
            <a:endParaRPr sz="1300">
              <a:latin typeface="Calibri"/>
              <a:ea typeface="Calibri"/>
              <a:cs typeface="Calibri"/>
              <a:sym typeface="Calibri"/>
            </a:endParaRPr>
          </a:p>
        </p:txBody>
      </p:sp>
      <p:sp>
        <p:nvSpPr>
          <p:cNvPr id="816" name="Google Shape;816;p8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8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4" name="Google Shape;824;p8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Dopo aver letto le frasi, fate le seguenti domande ai partecipanti:</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Utilizzate alcune di queste frasi quando state affrontando una situazione difficile?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Avete in mente altre cose da dire per calmare situazioni di tensione?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Quali sono le cose che avete sentito dire da altri e che non ritenete utili?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Potete pensare a parole utili da dire invece di quelle inutili?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In che modo il vostro tono di voce, il linguaggio corporeo e la postura possono comunicare oltre le parole?</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a:latin typeface="Calibri"/>
              <a:ea typeface="Calibri"/>
              <a:cs typeface="Calibri"/>
              <a:sym typeface="Calibri"/>
            </a:endParaRPr>
          </a:p>
        </p:txBody>
      </p:sp>
      <p:sp>
        <p:nvSpPr>
          <p:cNvPr id="825" name="Google Shape;825;p8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8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1" name="Google Shape;831;p8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Terminate l’esercizio comunicando ai partecipanti le seguenti informazioni:</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i="1">
                <a:latin typeface="Calibri"/>
                <a:ea typeface="Calibri"/>
                <a:cs typeface="Calibri"/>
                <a:sym typeface="Calibri"/>
              </a:rPr>
              <a:t>  Anche </a:t>
            </a:r>
            <a:r>
              <a:rPr lang="en-GB">
                <a:latin typeface="Calibri"/>
                <a:ea typeface="Calibri"/>
                <a:cs typeface="Calibri"/>
                <a:sym typeface="Calibri"/>
              </a:rPr>
              <a:t>solo osservando queste semplici frasi si può vedere che le parole che usiamo hanno un valore ed hanno un forte impatto su come si sentono le persone. Ciò è particolarmente vero in situazioni di tensione.</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Frasi semplici possono o farci sentire più calmi/meno minacciati o anche possono farci sentire più tesi ed arrabbiati.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E’ importante notare che una frase che può sembrare utile per alcune persone può non esserlo per altre. Il contesto, la cultura, chi dice la frase  ed anche le intenzioni che si trovano dietro la frase, determinano come questa venga percepita dagli altri. </a:t>
            </a:r>
            <a:endParaRPr>
              <a:latin typeface="Calibri"/>
              <a:ea typeface="Calibri"/>
              <a:cs typeface="Calibri"/>
              <a:sym typeface="Calibri"/>
            </a:endParaRPr>
          </a:p>
        </p:txBody>
      </p:sp>
      <p:sp>
        <p:nvSpPr>
          <p:cNvPr id="832" name="Google Shape;832;p8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8" name="Google Shape;838;p8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5 minuti.</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839" name="Google Shape;839;p8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4" name="Google Shape;844;p86:notes"/>
          <p:cNvSpPr txBox="1">
            <a:spLocks noGrp="1"/>
          </p:cNvSpPr>
          <p:nvPr>
            <p:ph type="body" idx="1"/>
          </p:nvPr>
        </p:nvSpPr>
        <p:spPr>
          <a:xfrm>
            <a:off x="241300" y="4778375"/>
            <a:ext cx="6070600" cy="43243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i="1">
                <a:latin typeface="Calibri"/>
                <a:ea typeface="Calibri"/>
                <a:cs typeface="Calibri"/>
                <a:sym typeface="Calibri"/>
              </a:rPr>
              <a:t>Presentazione: ambienti favorevoli e stanze di conforto (comfort rooms) (34) (5 min.</a:t>
            </a:r>
            <a:r>
              <a:rPr lang="en-GB" b="1" i="1">
                <a:solidFill>
                  <a:srgbClr val="000000"/>
                </a:solidFill>
                <a:latin typeface="Calibri"/>
                <a:ea typeface="Calibri"/>
                <a:cs typeface="Calibri"/>
                <a:sym typeface="Calibri"/>
              </a:rPr>
              <a:t>):</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L’ambiente di un servizio gioca un ruolo fondamentale nell’aumentare o diminuire la tensione</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Un ambiente coercitivo ed oppressivo può aumentare i conflitti e l’escalation</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Un ambiente confortevole e favorevole può aiutare e sostenere il processo di recovery, il benessere, l’inclusione, la speranza, la resilienza, l’interazione sociale etc….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Anche se tutto l’ambiente in un servizio dovrebbe essere favorevole, una soluzione pratica potrebbe essere creare una stanza di conforto (comfort room)</a:t>
            </a:r>
            <a:endParaRPr>
              <a:latin typeface="Calibri"/>
              <a:ea typeface="Calibri"/>
              <a:cs typeface="Calibri"/>
              <a:sym typeface="Calibri"/>
            </a:endParaRPr>
          </a:p>
          <a:p>
            <a:pPr marL="1600200" lvl="3"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Essa costituisce un rifugio dallo stress, permette alle persone di vivere le proprie emozioni e cercare conforto in privato. Può essere messa a disposizione in ogni momento e può aiutare a prevenire un’escalation.</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Una stanza di conforto (comfort room) dovrebbe sempre essere utilizzata volontariamente  e non deve essere utilizzata come luogo di isolamento. La persone non dovrebbero mai essere chiuse a chiave nella stanza o impedite a lasciarla. </a:t>
            </a:r>
            <a:endParaRPr>
              <a:latin typeface="Calibri"/>
              <a:ea typeface="Calibri"/>
              <a:cs typeface="Calibri"/>
              <a:sym typeface="Calibri"/>
            </a:endParaRPr>
          </a:p>
        </p:txBody>
      </p:sp>
      <p:sp>
        <p:nvSpPr>
          <p:cNvPr id="845" name="Google Shape;845;p8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7:notes"/>
          <p:cNvSpPr>
            <a:spLocks noGrp="1" noRot="1" noChangeAspect="1"/>
          </p:cNvSpPr>
          <p:nvPr>
            <p:ph type="sldImg" idx="2"/>
          </p:nvPr>
        </p:nvSpPr>
        <p:spPr>
          <a:xfrm>
            <a:off x="411163" y="1263650"/>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1" name="Google Shape;851;p87: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Un altro esempio è l’utilizzo di approcci sensoriali. Un approccio sensoriale può essere utile alle volte, a seconda delle persone, per ridurre l’ansia ed il disagio e per calmare. Gli approcci sensoriali hanno lo scopo di stimolare i diversi sensi. (tatto, udito, olfatto, vista, gusto). </a:t>
            </a:r>
            <a:endParaRPr>
              <a:latin typeface="Calibri"/>
              <a:ea typeface="Calibri"/>
              <a:cs typeface="Calibri"/>
              <a:sym typeface="Calibri"/>
            </a:endParaRPr>
          </a:p>
          <a:p>
            <a:pPr marL="228600" lvl="0" indent="-228600" algn="l" rtl="0">
              <a:lnSpc>
                <a:spcPct val="100000"/>
              </a:lnSpc>
              <a:spcBef>
                <a:spcPts val="600"/>
              </a:spcBef>
              <a:spcAft>
                <a:spcPts val="0"/>
              </a:spcAft>
              <a:buClr>
                <a:schemeClr val="dk1"/>
              </a:buClr>
              <a:buSzPts val="1200"/>
              <a:buFont typeface="Calibri"/>
              <a:buChar char="•"/>
            </a:pPr>
            <a:r>
              <a:rPr lang="en-GB">
                <a:latin typeface="Calibri"/>
                <a:ea typeface="Calibri"/>
                <a:cs typeface="Calibri"/>
                <a:sym typeface="Calibri"/>
              </a:rPr>
              <a:t>Gli approcci sensoriali devono essere utilizzati </a:t>
            </a:r>
            <a:r>
              <a:rPr lang="en-GB" u="sng">
                <a:latin typeface="Calibri"/>
                <a:ea typeface="Calibri"/>
                <a:cs typeface="Calibri"/>
                <a:sym typeface="Calibri"/>
              </a:rPr>
              <a:t>solo con il consenso informato</a:t>
            </a:r>
            <a:r>
              <a:rPr lang="en-GB">
                <a:latin typeface="Calibri"/>
                <a:ea typeface="Calibri"/>
                <a:cs typeface="Calibri"/>
                <a:sym typeface="Calibri"/>
              </a:rPr>
              <a:t> della persona ed essere ritenuti utili dalla persona.</a:t>
            </a:r>
            <a:endParaRPr>
              <a:latin typeface="Calibri"/>
              <a:ea typeface="Calibri"/>
              <a:cs typeface="Calibri"/>
              <a:sym typeface="Calibri"/>
            </a:endParaRPr>
          </a:p>
          <a:p>
            <a:pPr marL="742950" lvl="1" indent="-2857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Alcuni esempi includono: </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Musica			</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Massaggio</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Acqua tiepida</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Coperte morbide, tappeti o cuscini</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Colori rilassanti</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Luci soffuse</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Sedie a dondolo</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Aromaterapia</a:t>
            </a:r>
            <a:endParaRPr>
              <a:latin typeface="Calibri"/>
              <a:ea typeface="Calibri"/>
              <a:cs typeface="Calibri"/>
              <a:sym typeface="Calibri"/>
            </a:endParaRPr>
          </a:p>
          <a:p>
            <a:pPr marL="1143000" lvl="2" indent="-22860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Animali (se appropriato)</a:t>
            </a:r>
            <a:endParaRPr>
              <a:latin typeface="Calibri"/>
              <a:ea typeface="Calibri"/>
              <a:cs typeface="Calibri"/>
              <a:sym typeface="Calibri"/>
            </a:endParaRPr>
          </a:p>
          <a:p>
            <a:pPr marL="228600" lvl="0" indent="-228600" algn="l" rtl="0">
              <a:lnSpc>
                <a:spcPct val="100000"/>
              </a:lnSpc>
              <a:spcBef>
                <a:spcPts val="0"/>
              </a:spcBef>
              <a:spcAft>
                <a:spcPts val="0"/>
              </a:spcAft>
              <a:buSzPts val="1400"/>
              <a:buNone/>
            </a:pPr>
            <a:endParaRPr>
              <a:latin typeface="Calibri"/>
              <a:ea typeface="Calibri"/>
              <a:cs typeface="Calibri"/>
              <a:sym typeface="Calibri"/>
            </a:endParaRPr>
          </a:p>
        </p:txBody>
      </p:sp>
      <p:sp>
        <p:nvSpPr>
          <p:cNvPr id="852" name="Google Shape;852;p8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8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0" name="Google Shape;860;p8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10 minuti.</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861" name="Google Shape;861;p8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89:notes"/>
          <p:cNvSpPr>
            <a:spLocks noGrp="1" noRot="1" noChangeAspect="1"/>
          </p:cNvSpPr>
          <p:nvPr>
            <p:ph type="sldImg" idx="2"/>
          </p:nvPr>
        </p:nvSpPr>
        <p:spPr>
          <a:xfrm>
            <a:off x="433388" y="1103313"/>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6" name="Google Shape;866;p8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latin typeface="Calibri"/>
                <a:ea typeface="Calibri"/>
                <a:cs typeface="Calibri"/>
                <a:sym typeface="Calibri"/>
              </a:rPr>
              <a:t>Creare una cultura del “dire di sì” e “si può fare”</a:t>
            </a:r>
            <a:r>
              <a:rPr lang="en-GB" b="1" i="1">
                <a:latin typeface="Calibri"/>
                <a:ea typeface="Calibri"/>
                <a:cs typeface="Calibri"/>
                <a:sym typeface="Calibri"/>
              </a:rPr>
              <a:t>(10 min.)</a:t>
            </a:r>
            <a:endParaRPr>
              <a:latin typeface="Calibri"/>
              <a:ea typeface="Calibri"/>
              <a:cs typeface="Calibri"/>
              <a:sym typeface="Calibri"/>
            </a:endParaRPr>
          </a:p>
          <a:p>
            <a:pPr marL="0" lvl="0" indent="0" algn="just" rtl="0">
              <a:lnSpc>
                <a:spcPct val="100000"/>
              </a:lnSpc>
              <a:spcBef>
                <a:spcPts val="1560"/>
              </a:spcBef>
              <a:spcAft>
                <a:spcPts val="0"/>
              </a:spcAft>
              <a:buClr>
                <a:schemeClr val="dk1"/>
              </a:buClr>
              <a:buSzPts val="1200"/>
              <a:buFont typeface="Calibri"/>
              <a:buChar char="•"/>
            </a:pPr>
            <a:r>
              <a:rPr lang="en-GB">
                <a:latin typeface="Calibri"/>
                <a:ea typeface="Calibri"/>
                <a:cs typeface="Calibri"/>
                <a:sym typeface="Calibri"/>
              </a:rPr>
              <a:t> I servizi devono passare da una cultura della “gestione” e “controllo” delle persone ad un approccio orientato alla recovery in cui lo scopo è sostenere la persona ed andare incontro ai suoi bisogni e dare sostegno quando la persona lo desidera (es. Bisogno di recuperare da situazioni difficili, bisogno di rapporti umani e conforto, bisogno di lavorare sul proprio percorso di recovery al di fuori dello spazio e della routine consueta). Per ottenere un cambio di paradigma è fondamentale che lo staff lavori con le persone per andare incontro ai loro bisogni.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Spesso, però, entrando in un servizio alle persone con una cultura istituzionale e alle persone portate nei servizi contro la loro volontà,  viene chiesto di cedere ad un considerevole controllo da parte dello staff del servizio.</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867" name="Google Shape;867;p8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a:spLocks noGrp="1" noRot="1" noChangeAspect="1"/>
          </p:cNvSpPr>
          <p:nvPr>
            <p:ph type="sldImg" idx="2"/>
          </p:nvPr>
        </p:nvSpPr>
        <p:spPr>
          <a:xfrm>
            <a:off x="696913" y="484188"/>
            <a:ext cx="5403850" cy="30400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9:notes"/>
          <p:cNvSpPr txBox="1">
            <a:spLocks noGrp="1"/>
          </p:cNvSpPr>
          <p:nvPr>
            <p:ph type="body" idx="1"/>
          </p:nvPr>
        </p:nvSpPr>
        <p:spPr>
          <a:xfrm>
            <a:off x="458788" y="3706813"/>
            <a:ext cx="5880100" cy="539273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i="1">
                <a:latin typeface="Calibri"/>
                <a:ea typeface="Calibri"/>
                <a:cs typeface="Calibri"/>
                <a:sym typeface="Calibri"/>
              </a:rPr>
              <a:t>Presentazione: Introduzione a questo modulo (5 min.)</a:t>
            </a:r>
            <a:endParaRPr>
              <a:latin typeface="Calibri"/>
              <a:ea typeface="Calibri"/>
              <a:cs typeface="Calibri"/>
              <a:sym typeface="Calibri"/>
            </a:endParaRPr>
          </a:p>
          <a:p>
            <a:pPr marL="0" lvl="0" indent="0" algn="just" rtl="0">
              <a:lnSpc>
                <a:spcPct val="95000"/>
              </a:lnSpc>
              <a:spcBef>
                <a:spcPts val="600"/>
              </a:spcBef>
              <a:spcAft>
                <a:spcPts val="0"/>
              </a:spcAft>
              <a:buSzPts val="1400"/>
              <a:buNone/>
            </a:pPr>
            <a:r>
              <a:rPr lang="en-GB">
                <a:solidFill>
                  <a:srgbClr val="4F81BD"/>
                </a:solidFill>
                <a:latin typeface="Calibri"/>
                <a:ea typeface="Calibri"/>
                <a:cs typeface="Calibri"/>
                <a:sym typeface="Calibri"/>
              </a:rPr>
              <a:t>Sebbene questo modulo si applichi in primo luogo ai contesti di salute mentale ed ai servizi sociali, molti degli argomenti e strategie considerate sono anche importanti per contesti comunitari. In particolare, le persone possono subire violenza, coercizione ed abuso anche prima di accedere ad un servizio (es. a casa, in una caserma della polizia, nel pronto soccorso di un ospedale). </a:t>
            </a:r>
            <a:endParaRPr>
              <a:latin typeface="Calibri"/>
              <a:ea typeface="Calibri"/>
              <a:cs typeface="Calibri"/>
              <a:sym typeface="Calibri"/>
            </a:endParaRPr>
          </a:p>
          <a:p>
            <a:pPr marL="0" lvl="0" indent="0" algn="l" rtl="0">
              <a:lnSpc>
                <a:spcPct val="100000"/>
              </a:lnSpc>
              <a:spcBef>
                <a:spcPts val="960"/>
              </a:spcBef>
              <a:spcAft>
                <a:spcPts val="0"/>
              </a:spcAft>
              <a:buClr>
                <a:schemeClr val="dk1"/>
              </a:buClr>
              <a:buSzPts val="1200"/>
              <a:buFont typeface="Arial"/>
              <a:buChar char="•"/>
            </a:pPr>
            <a:r>
              <a:rPr lang="en-GB">
                <a:latin typeface="Calibri"/>
                <a:ea typeface="Calibri"/>
                <a:cs typeface="Calibri"/>
                <a:sym typeface="Calibri"/>
              </a:rPr>
              <a:t> </a:t>
            </a:r>
            <a:r>
              <a:rPr lang="en-GB" b="1">
                <a:latin typeface="Calibri"/>
                <a:ea typeface="Calibri"/>
                <a:cs typeface="Calibri"/>
                <a:sym typeface="Calibri"/>
              </a:rPr>
              <a:t>Lo scopo principale dei servizi di salute mentale e servizi sociali è quello di promuovere la salute mentale ed il benessere e di sostenere le persone che utilizzano i servizi.</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Però, nei servizi del mondo le persone subiscono pratiche violente, coercitive ed abusi quali il ricovero ed il trattamento involontario.</a:t>
            </a:r>
            <a:endParaRPr>
              <a:latin typeface="Calibri"/>
              <a:ea typeface="Calibri"/>
              <a:cs typeface="Calibri"/>
              <a:sym typeface="Calibri"/>
            </a:endParaRPr>
          </a:p>
          <a:p>
            <a:pPr marL="0" lvl="0" indent="0" algn="just"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Per affrontare questi errori è fondamentale lavorare per la promozione di una cultura della sicurezza, apertura e trasparenza nei servizi ed avere strategie per prevenire la violenza, la coercizione e l’abuso.</a:t>
            </a:r>
            <a:endParaRPr>
              <a:latin typeface="Calibri"/>
              <a:ea typeface="Calibri"/>
              <a:cs typeface="Calibri"/>
              <a:sym typeface="Calibri"/>
            </a:endParaRPr>
          </a:p>
          <a:p>
            <a:pPr marL="0" lvl="0" indent="0" algn="just" rtl="0">
              <a:lnSpc>
                <a:spcPct val="95000"/>
              </a:lnSpc>
              <a:spcBef>
                <a:spcPts val="360"/>
              </a:spcBef>
              <a:spcAft>
                <a:spcPts val="0"/>
              </a:spcAft>
              <a:buClr>
                <a:schemeClr val="dk1"/>
              </a:buClr>
              <a:buSzPts val="1200"/>
              <a:buFont typeface="Calibri"/>
              <a:buChar char="•"/>
            </a:pPr>
            <a:r>
              <a:rPr lang="en-GB">
                <a:latin typeface="Calibri"/>
                <a:ea typeface="Calibri"/>
                <a:cs typeface="Calibri"/>
                <a:sym typeface="Calibri"/>
              </a:rPr>
              <a:t>Quando questi eventi accadono è anche necessario affrontarli immediatamente ed in maniera efficace.</a:t>
            </a:r>
            <a:endParaRPr>
              <a:latin typeface="Calibri"/>
              <a:ea typeface="Calibri"/>
              <a:cs typeface="Calibri"/>
              <a:sym typeface="Calibri"/>
            </a:endParaRPr>
          </a:p>
          <a:p>
            <a:pPr marL="0" lvl="0" indent="0" algn="just" rtl="0">
              <a:lnSpc>
                <a:spcPct val="95000"/>
              </a:lnSpc>
              <a:spcBef>
                <a:spcPts val="600"/>
              </a:spcBef>
              <a:spcAft>
                <a:spcPts val="0"/>
              </a:spcAft>
              <a:buClr>
                <a:schemeClr val="dk1"/>
              </a:buClr>
              <a:buSzPts val="1200"/>
              <a:buFont typeface="Calibri"/>
              <a:buChar char="•"/>
            </a:pPr>
            <a:r>
              <a:rPr lang="en-GB">
                <a:latin typeface="Calibri"/>
                <a:ea typeface="Calibri"/>
                <a:cs typeface="Calibri"/>
                <a:sym typeface="Calibri"/>
              </a:rPr>
              <a:t>Un importante metodo per fermare queste pratiche all’interno dei servizi è il rispetto dei diritti delle persone  con l’utilizzo della CRPD ed includendo il diritto a compiere le proprie scelte.</a:t>
            </a:r>
            <a:endParaRPr>
              <a:latin typeface="Calibri"/>
              <a:ea typeface="Calibri"/>
              <a:cs typeface="Calibri"/>
              <a:sym typeface="Calibri"/>
            </a:endParaRPr>
          </a:p>
          <a:p>
            <a:pPr marL="0" lvl="0" indent="0" algn="just" rtl="0">
              <a:lnSpc>
                <a:spcPct val="95000"/>
              </a:lnSpc>
              <a:spcBef>
                <a:spcPts val="600"/>
              </a:spcBef>
              <a:spcAft>
                <a:spcPts val="0"/>
              </a:spcAft>
              <a:buClr>
                <a:schemeClr val="dk1"/>
              </a:buClr>
              <a:buSzPts val="1200"/>
              <a:buFont typeface="Calibri"/>
              <a:buChar char="•"/>
            </a:pPr>
            <a:r>
              <a:rPr lang="en-GB">
                <a:latin typeface="Calibri"/>
                <a:ea typeface="Calibri"/>
                <a:cs typeface="Calibri"/>
                <a:sym typeface="Calibri"/>
              </a:rPr>
              <a:t>Questo diritto comprende anche la decisione di voler ricevere sostegno e dove riceverlo.</a:t>
            </a:r>
            <a:endParaRPr>
              <a:latin typeface="Calibri"/>
              <a:ea typeface="Calibri"/>
              <a:cs typeface="Calibri"/>
              <a:sym typeface="Calibri"/>
            </a:endParaRPr>
          </a:p>
          <a:p>
            <a:pPr marL="628650" lvl="1" indent="-171450" algn="just" rtl="0">
              <a:lnSpc>
                <a:spcPct val="115000"/>
              </a:lnSpc>
              <a:spcBef>
                <a:spcPts val="600"/>
              </a:spcBef>
              <a:spcAft>
                <a:spcPts val="0"/>
              </a:spcAft>
              <a:buClr>
                <a:schemeClr val="dk1"/>
              </a:buClr>
              <a:buSzPts val="1200"/>
              <a:buFont typeface="Calibri"/>
              <a:buChar char="•"/>
            </a:pPr>
            <a:r>
              <a:rPr lang="en-GB">
                <a:latin typeface="Calibri"/>
                <a:ea typeface="Calibri"/>
                <a:cs typeface="Calibri"/>
                <a:sym typeface="Calibri"/>
              </a:rPr>
              <a:t>Questo modulo formativo fornisce la conoscenza e gli strumenti per raggiungere questi obiettivi. </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sz="1000">
              <a:latin typeface="Calibri"/>
              <a:ea typeface="Calibri"/>
              <a:cs typeface="Calibri"/>
              <a:sym typeface="Calibri"/>
            </a:endParaRPr>
          </a:p>
        </p:txBody>
      </p:sp>
      <p:sp>
        <p:nvSpPr>
          <p:cNvPr id="269" name="Google Shape;269;p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3" name="Google Shape;873;p90: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Clr>
                <a:schemeClr val="dk1"/>
              </a:buClr>
              <a:buSzPts val="1200"/>
              <a:buFont typeface="Calibri"/>
              <a:buChar char="•"/>
            </a:pPr>
            <a:r>
              <a:rPr lang="en-GB">
                <a:latin typeface="Calibri"/>
                <a:ea typeface="Calibri"/>
                <a:cs typeface="Calibri"/>
                <a:sym typeface="Calibri"/>
              </a:rPr>
              <a:t>Essere messi in una situazione di perdita di controllo e di dipendenza dallo staff per ottenere conforto, sicurezza e benessere può causare spesso paura, disagio, ansia e frustrazione e portare a situazioni conflittuali. </a:t>
            </a:r>
            <a:endParaRPr>
              <a:latin typeface="Calibri"/>
              <a:ea typeface="Calibri"/>
              <a:cs typeface="Calibri"/>
              <a:sym typeface="Calibri"/>
            </a:endParaRPr>
          </a:p>
          <a:p>
            <a:pPr marL="171450" lvl="0" indent="-171450" algn="l" rtl="0">
              <a:lnSpc>
                <a:spcPct val="115000"/>
              </a:lnSpc>
              <a:spcBef>
                <a:spcPts val="360"/>
              </a:spcBef>
              <a:spcAft>
                <a:spcPts val="0"/>
              </a:spcAft>
              <a:buClr>
                <a:schemeClr val="dk1"/>
              </a:buClr>
              <a:buSzPts val="1200"/>
              <a:buFont typeface="Calibri"/>
              <a:buChar char="•"/>
            </a:pPr>
            <a:r>
              <a:rPr lang="en-GB">
                <a:latin typeface="Calibri"/>
                <a:ea typeface="Calibri"/>
                <a:cs typeface="Calibri"/>
                <a:sym typeface="Calibri"/>
              </a:rPr>
              <a:t>Questi sentimenti possono aumentare ulteriormente perché spesso gli operatori  di salute mentale o altri operatori dicono di “no” alle richieste o non affrontano le richieste senza dare spiegazioni.  </a:t>
            </a:r>
            <a:endParaRPr>
              <a:latin typeface="Calibri"/>
              <a:ea typeface="Calibri"/>
              <a:cs typeface="Calibri"/>
              <a:sym typeface="Calibri"/>
            </a:endParaRPr>
          </a:p>
          <a:p>
            <a:pPr marL="171450" lvl="0" indent="-171450" algn="l" rtl="0">
              <a:lnSpc>
                <a:spcPct val="115000"/>
              </a:lnSpc>
              <a:spcBef>
                <a:spcPts val="360"/>
              </a:spcBef>
              <a:spcAft>
                <a:spcPts val="0"/>
              </a:spcAft>
              <a:buClr>
                <a:schemeClr val="dk1"/>
              </a:buClr>
              <a:buSzPts val="1200"/>
              <a:buFont typeface="Calibri"/>
              <a:buChar char="•"/>
            </a:pPr>
            <a:r>
              <a:rPr lang="en-GB">
                <a:latin typeface="Calibri"/>
                <a:ea typeface="Calibri"/>
                <a:cs typeface="Calibri"/>
                <a:sym typeface="Calibri"/>
              </a:rPr>
              <a:t>Ciò può accadere a causa del grosso carico di lavoro, dei tagli del personale, di scarsa formazione o per l’idea che rispondere ad una richiesta non sia nell’interesse della persona, o per il regolamento del servizio o per una cultura di servizio “indifferente alle richieste”.</a:t>
            </a:r>
            <a:endParaRPr>
              <a:latin typeface="Calibri"/>
              <a:ea typeface="Calibri"/>
              <a:cs typeface="Calibri"/>
              <a:sym typeface="Calibri"/>
            </a:endParaRPr>
          </a:p>
          <a:p>
            <a:pPr marL="171450" lvl="0" indent="-171450" algn="l" rtl="0">
              <a:lnSpc>
                <a:spcPct val="115000"/>
              </a:lnSpc>
              <a:spcBef>
                <a:spcPts val="360"/>
              </a:spcBef>
              <a:spcAft>
                <a:spcPts val="0"/>
              </a:spcAft>
              <a:buClr>
                <a:schemeClr val="dk1"/>
              </a:buClr>
              <a:buSzPts val="1200"/>
              <a:buFont typeface="Calibri"/>
              <a:buChar char="•"/>
            </a:pPr>
            <a:r>
              <a:rPr lang="en-GB">
                <a:latin typeface="Calibri"/>
                <a:ea typeface="Calibri"/>
                <a:cs typeface="Calibri"/>
                <a:sym typeface="Calibri"/>
              </a:rPr>
              <a:t>Una strategia utile può essere quella di creare all’interno del servizio una cultura del “dire di sì” e “si può fare”. Ciò significa creare uno spazio libero da giudizi per pensare a come le decisioni vengono prese e se sia possibile dire “sì” invece di “no” in risposta alle richieste delle persone che utilizzano i servizi. </a:t>
            </a:r>
            <a:endParaRPr>
              <a:latin typeface="Calibri"/>
              <a:ea typeface="Calibri"/>
              <a:cs typeface="Calibri"/>
              <a:sym typeface="Calibri"/>
            </a:endParaRPr>
          </a:p>
        </p:txBody>
      </p:sp>
      <p:sp>
        <p:nvSpPr>
          <p:cNvPr id="874" name="Google Shape;874;p90: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9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0" name="Google Shape;880;p91: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Prima di rispondere “no” alle persone che utilizzano il servizio, le persone dovrebbero prima R.E.F.L.E.C.T (riflettere) sulla richiesta. </a:t>
            </a:r>
            <a:r>
              <a:rPr lang="en-GB" i="1">
                <a:latin typeface="Calibri"/>
                <a:ea typeface="Calibri"/>
                <a:cs typeface="Calibri"/>
                <a:sym typeface="Calibri"/>
              </a:rPr>
              <a:t>(35)</a:t>
            </a: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	R – </a:t>
            </a:r>
            <a:r>
              <a:rPr lang="en-GB">
                <a:latin typeface="Calibri"/>
                <a:ea typeface="Calibri"/>
                <a:cs typeface="Calibri"/>
                <a:sym typeface="Calibri"/>
              </a:rPr>
              <a:t>Riformulare: Che cosa ci vorrebbe a dire sì?</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	E –</a:t>
            </a:r>
            <a:r>
              <a:rPr lang="en-GB">
                <a:latin typeface="Calibri"/>
                <a:ea typeface="Calibri"/>
                <a:cs typeface="Calibri"/>
                <a:sym typeface="Calibri"/>
              </a:rPr>
              <a:t> Easy (Facile) “No” è l’opzione più facile (easy)?</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	F –</a:t>
            </a:r>
            <a:r>
              <a:rPr lang="en-GB">
                <a:latin typeface="Calibri"/>
                <a:ea typeface="Calibri"/>
                <a:cs typeface="Calibri"/>
                <a:sym typeface="Calibri"/>
              </a:rPr>
              <a:t> Feeling (Emozione): Come si sentirà la persona se dico “no”?</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	L –</a:t>
            </a:r>
            <a:r>
              <a:rPr lang="en-GB">
                <a:latin typeface="Calibri"/>
                <a:ea typeface="Calibri"/>
                <a:cs typeface="Calibri"/>
                <a:sym typeface="Calibri"/>
              </a:rPr>
              <a:t> Listen (Ascolto): Ho veramente ascoltato la persona coinvolta e quello che mi stava chiedendo ? </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	E – </a:t>
            </a:r>
            <a:r>
              <a:rPr lang="en-GB">
                <a:latin typeface="Calibri"/>
                <a:ea typeface="Calibri"/>
                <a:cs typeface="Calibri"/>
                <a:sym typeface="Calibri"/>
              </a:rPr>
              <a:t>Explain (Spiegare): Posso spiegare alla persona perché non sono in grado di rispondere alla sua richiesta?</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b="1">
                <a:latin typeface="Calibri"/>
                <a:ea typeface="Calibri"/>
                <a:cs typeface="Calibri"/>
                <a:sym typeface="Calibri"/>
              </a:rPr>
              <a:t>	C –</a:t>
            </a:r>
            <a:r>
              <a:rPr lang="en-GB">
                <a:latin typeface="Calibri"/>
                <a:ea typeface="Calibri"/>
                <a:cs typeface="Calibri"/>
                <a:sym typeface="Calibri"/>
              </a:rPr>
              <a:t> Creatività : Ci sono maniere creative in cui posso rispondere alla richiesta della persona?</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 </a:t>
            </a:r>
            <a:r>
              <a:rPr lang="en-GB" b="1">
                <a:latin typeface="Calibri"/>
                <a:ea typeface="Calibri"/>
                <a:cs typeface="Calibri"/>
                <a:sym typeface="Calibri"/>
              </a:rPr>
              <a:t>	T –</a:t>
            </a:r>
            <a:r>
              <a:rPr lang="en-GB">
                <a:latin typeface="Calibri"/>
                <a:ea typeface="Calibri"/>
                <a:cs typeface="Calibri"/>
                <a:sym typeface="Calibri"/>
              </a:rPr>
              <a:t> Tempo: Sto prendendo abbastanza tempo per considerare la richiesta?</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
        <p:nvSpPr>
          <p:cNvPr id="881" name="Google Shape;881;p91: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9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7" name="Google Shape;887;p92: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E’ importante riconoscere che alcune volte i servizi non sono in grado di andare incontro a determinate richieste, o non sono in grado di farlo immediatamente. Ciò dovrebbe essere discusso con la persona coinvolta.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Inoltre la direzione del servizio dovrebbe assicurarsi che lo staff del servizio abbia le condizioni di lavoro necessarie per essere in grado di affrontare ed andare incontro in maniera efficiente ai bisogni delle persone che utilizzano i servizi.</a:t>
            </a:r>
            <a:endParaRPr>
              <a:latin typeface="Calibri"/>
              <a:ea typeface="Calibri"/>
              <a:cs typeface="Calibri"/>
              <a:sym typeface="Calibri"/>
            </a:endParaRPr>
          </a:p>
        </p:txBody>
      </p:sp>
      <p:sp>
        <p:nvSpPr>
          <p:cNvPr id="888" name="Google Shape;888;p92: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9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4" name="Google Shape;894;p9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b="1">
                <a:solidFill>
                  <a:srgbClr val="4F81BD"/>
                </a:solidFill>
                <a:latin typeface="Calibri"/>
                <a:ea typeface="Calibri"/>
                <a:cs typeface="Calibri"/>
                <a:sym typeface="Calibri"/>
              </a:rPr>
              <a:t>Tempo per questo argomento</a:t>
            </a: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a:solidFill>
                  <a:srgbClr val="000000"/>
                </a:solidFill>
                <a:latin typeface="Calibri"/>
                <a:ea typeface="Calibri"/>
                <a:cs typeface="Calibri"/>
                <a:sym typeface="Calibri"/>
              </a:rPr>
              <a:t>Circa 55 minuti.</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895" name="Google Shape;895;p93: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0" name="Google Shape;900;p94:notes"/>
          <p:cNvSpPr txBox="1">
            <a:spLocks noGrp="1"/>
          </p:cNvSpPr>
          <p:nvPr>
            <p:ph type="body" idx="1"/>
          </p:nvPr>
        </p:nvSpPr>
        <p:spPr>
          <a:xfrm>
            <a:off x="438150" y="4778375"/>
            <a:ext cx="5680075" cy="45513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i="1">
                <a:latin typeface="Calibri"/>
                <a:ea typeface="Calibri"/>
                <a:cs typeface="Calibri"/>
                <a:sym typeface="Calibri"/>
              </a:rPr>
              <a:t>Presentazione</a:t>
            </a:r>
            <a:r>
              <a:rPr lang="en-GB" i="1">
                <a:latin typeface="Calibri"/>
                <a:ea typeface="Calibri"/>
                <a:cs typeface="Calibri"/>
                <a:sym typeface="Calibri"/>
              </a:rPr>
              <a:t>: </a:t>
            </a:r>
            <a:r>
              <a:rPr lang="en-GB" b="1" i="1">
                <a:latin typeface="Calibri"/>
                <a:ea typeface="Calibri"/>
                <a:cs typeface="Calibri"/>
                <a:sym typeface="Calibri"/>
              </a:rPr>
              <a:t>piani individualizzati per approfondire ad aspetti sensibili e segnali di disagio (36) (15 min.)</a:t>
            </a:r>
            <a:endParaRPr>
              <a:latin typeface="Calibri"/>
              <a:ea typeface="Calibri"/>
              <a:cs typeface="Calibri"/>
              <a:sym typeface="Calibri"/>
            </a:endParaRPr>
          </a:p>
          <a:p>
            <a:pPr marL="0" lvl="0" indent="0" algn="l" rtl="0">
              <a:lnSpc>
                <a:spcPct val="100000"/>
              </a:lnSpc>
              <a:spcBef>
                <a:spcPts val="1200"/>
              </a:spcBef>
              <a:spcAft>
                <a:spcPts val="0"/>
              </a:spcAft>
              <a:buSzPts val="1400"/>
              <a:buNone/>
            </a:pPr>
            <a:r>
              <a:rPr lang="en-GB" b="1">
                <a:latin typeface="Calibri"/>
                <a:ea typeface="Calibri"/>
                <a:cs typeface="Calibri"/>
                <a:sym typeface="Calibri"/>
              </a:rPr>
              <a:t>Che cos’è un piano individualizzato?</a:t>
            </a:r>
            <a:endParaRPr>
              <a:latin typeface="Calibri"/>
              <a:ea typeface="Calibri"/>
              <a:cs typeface="Calibri"/>
              <a:sym typeface="Calibri"/>
            </a:endParaRPr>
          </a:p>
          <a:p>
            <a:pPr marL="0" lvl="0" indent="0" algn="just" rtl="0">
              <a:lnSpc>
                <a:spcPct val="100000"/>
              </a:lnSpc>
              <a:spcBef>
                <a:spcPts val="1560"/>
              </a:spcBef>
              <a:spcAft>
                <a:spcPts val="0"/>
              </a:spcAft>
              <a:buClr>
                <a:schemeClr val="dk1"/>
              </a:buClr>
              <a:buSzPts val="1200"/>
              <a:buFont typeface="Calibri"/>
              <a:buChar char="•"/>
            </a:pPr>
            <a:r>
              <a:rPr lang="en-GB">
                <a:latin typeface="Calibri"/>
                <a:ea typeface="Calibri"/>
                <a:cs typeface="Calibri"/>
                <a:sym typeface="Calibri"/>
              </a:rPr>
              <a:t> Un piano individualizzato è un documento in cui la persona identifica i propri aspetti sensibili e segnali di disagio così come le strategie ed azioni che essa stessa o gli altri possono adottare per rispondere ad una determinata situazione e alleviare il disagio, l’ansia, la frustrazione o la rabbia.</a:t>
            </a:r>
            <a:endParaRPr>
              <a:latin typeface="Calibri"/>
              <a:ea typeface="Calibri"/>
              <a:cs typeface="Calibri"/>
              <a:sym typeface="Calibri"/>
            </a:endParaRPr>
          </a:p>
          <a:p>
            <a:pPr marL="0" lvl="0" indent="0" algn="l" rtl="0">
              <a:lnSpc>
                <a:spcPct val="100000"/>
              </a:lnSpc>
              <a:spcBef>
                <a:spcPts val="1560"/>
              </a:spcBef>
              <a:spcAft>
                <a:spcPts val="0"/>
              </a:spcAft>
              <a:buClr>
                <a:schemeClr val="dk1"/>
              </a:buClr>
              <a:buSzPts val="1200"/>
              <a:buFont typeface="Calibri"/>
              <a:buChar char="•"/>
            </a:pPr>
            <a:r>
              <a:rPr lang="en-GB">
                <a:latin typeface="Calibri"/>
                <a:ea typeface="Calibri"/>
                <a:cs typeface="Calibri"/>
                <a:sym typeface="Calibri"/>
              </a:rPr>
              <a:t> Può non essere necessario sviluppare piani individualizzati per ogni persona – non tutte le persone lo vogliono o ne hanno bisogno.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Comunque, per alcune persone, sviluppare dei piani individualizzati può essere utile per capire che cosa causi il disagio, l’ansia o la rabbia e in che maniera gli altri possano rispondere in queste situazioni in modo che sia, rispettoso della persona e dei suoi desideri e preferenze.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 Alcune persone potrebbero voler sviluppare un piano da sole, mentre altre potrebbero voler coinvolgere persone fidate nella stesura. </a:t>
            </a:r>
            <a:endParaRPr>
              <a:latin typeface="Calibri"/>
              <a:ea typeface="Calibri"/>
              <a:cs typeface="Calibri"/>
              <a:sym typeface="Calibri"/>
            </a:endParaRPr>
          </a:p>
          <a:p>
            <a:pPr marL="0" lvl="0" indent="0" algn="l" rtl="0">
              <a:lnSpc>
                <a:spcPct val="100000"/>
              </a:lnSpc>
              <a:spcBef>
                <a:spcPts val="660"/>
              </a:spcBef>
              <a:spcAft>
                <a:spcPts val="0"/>
              </a:spcAft>
              <a:buSzPts val="1400"/>
              <a:buNone/>
            </a:pPr>
            <a:endParaRPr sz="2400">
              <a:latin typeface="Calibri"/>
              <a:ea typeface="Calibri"/>
              <a:cs typeface="Calibri"/>
              <a:sym typeface="Calibri"/>
            </a:endParaRPr>
          </a:p>
          <a:p>
            <a:pPr marL="0" lvl="0" indent="0" algn="l" rtl="0">
              <a:lnSpc>
                <a:spcPct val="100000"/>
              </a:lnSpc>
              <a:spcBef>
                <a:spcPts val="360"/>
              </a:spcBef>
              <a:spcAft>
                <a:spcPts val="0"/>
              </a:spcAft>
              <a:buSzPts val="1400"/>
              <a:buNone/>
            </a:pPr>
            <a:endParaRPr sz="1400">
              <a:latin typeface="Calibri"/>
              <a:ea typeface="Calibri"/>
              <a:cs typeface="Calibri"/>
              <a:sym typeface="Calibri"/>
            </a:endParaRPr>
          </a:p>
        </p:txBody>
      </p:sp>
      <p:sp>
        <p:nvSpPr>
          <p:cNvPr id="901" name="Google Shape;901;p9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95:notes"/>
          <p:cNvSpPr>
            <a:spLocks noGrp="1" noRot="1" noChangeAspect="1"/>
          </p:cNvSpPr>
          <p:nvPr>
            <p:ph type="sldImg" idx="2"/>
          </p:nvPr>
        </p:nvSpPr>
        <p:spPr>
          <a:xfrm>
            <a:off x="422275" y="123507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8" name="Google Shape;908;p95: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Sviluppare un piano è un’opportunità per gli altri di capire quali siano le emozioni e i sentimenti di una persona in determinate situazioni e di discutere a lungo termine maniere efficaci di andare incontro ai bisogni delle persone quando si verificano determinate situazioni.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 piani individualizzati possono aiutare a risolvere situazioni di tensione in maniera più efficace senza l’uso di coercizione, abuso o violenza.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Le persone che sviluppano il piano dovrebbero avere la possibilità di far sapere a tutte le persone importanti – inclusi gli operatori di salute mentale o altri operatori, le famiglie o i caregiver – dell’esistenza del piano in maniera che essi sappiano sostenere la persona in maniera efficace e accettabile.</a:t>
            </a:r>
            <a:endParaRPr>
              <a:latin typeface="Calibri"/>
              <a:ea typeface="Calibri"/>
              <a:cs typeface="Calibri"/>
              <a:sym typeface="Calibri"/>
            </a:endParaRPr>
          </a:p>
          <a:p>
            <a:pPr marL="171450" lvl="0" indent="-171450" algn="l" rtl="0">
              <a:lnSpc>
                <a:spcPct val="100000"/>
              </a:lnSpc>
              <a:spcBef>
                <a:spcPts val="0"/>
              </a:spcBef>
              <a:spcAft>
                <a:spcPts val="0"/>
              </a:spcAft>
              <a:buSzPts val="1400"/>
              <a:buNone/>
            </a:pPr>
            <a:endParaRPr>
              <a:latin typeface="Calibri"/>
              <a:ea typeface="Calibri"/>
              <a:cs typeface="Calibri"/>
              <a:sym typeface="Calibri"/>
            </a:endParaRPr>
          </a:p>
        </p:txBody>
      </p:sp>
      <p:sp>
        <p:nvSpPr>
          <p:cNvPr id="909" name="Google Shape;909;p95: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6" name="Google Shape;916;p96: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GB">
                <a:latin typeface="Calibri"/>
                <a:ea typeface="Calibri"/>
                <a:cs typeface="Calibri"/>
                <a:sym typeface="Calibri"/>
              </a:rPr>
              <a:t>Operatori di salute mentale o altri operatori, familiari o altri assistenti possono anche loro sviluppare il loro piano individualizzato; anch’essi possono avere degli aspetti sensibili che possono influire sul loro comportamento in determinate situazioni.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 importante che essi comprendano i loro aspetti sensibili ed identifichino metodi per calmarsi che funzionino su di loro in maniera da non contribuire a creare situazioni di tensione o peggiorare la situazione esistente. </a:t>
            </a:r>
            <a:endParaRPr>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Quando un piano individualizzato è ben redatto, per una persona che è disponibile a ricevere questo tipo di sostegno nel gestire situazioni di disagio, può portare beneficio a tutte le persone coinvolte e può garantire un ambiente migliore all’interno del servizio o a casa. </a:t>
            </a:r>
            <a:endParaRPr>
              <a:latin typeface="Calibri"/>
              <a:ea typeface="Calibri"/>
              <a:cs typeface="Calibri"/>
              <a:sym typeface="Calibri"/>
            </a:endParaRPr>
          </a:p>
          <a:p>
            <a:pPr marL="171450" lvl="0" indent="-171450" algn="l" rtl="0">
              <a:lnSpc>
                <a:spcPct val="100000"/>
              </a:lnSpc>
              <a:spcBef>
                <a:spcPts val="0"/>
              </a:spcBef>
              <a:spcAft>
                <a:spcPts val="0"/>
              </a:spcAft>
              <a:buSzPts val="1400"/>
              <a:buNone/>
            </a:pPr>
            <a:endParaRPr>
              <a:latin typeface="Calibri"/>
              <a:ea typeface="Calibri"/>
              <a:cs typeface="Calibri"/>
              <a:sym typeface="Calibri"/>
            </a:endParaRPr>
          </a:p>
        </p:txBody>
      </p:sp>
      <p:sp>
        <p:nvSpPr>
          <p:cNvPr id="917" name="Google Shape;917;p96: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97:notes"/>
          <p:cNvSpPr>
            <a:spLocks noGrp="1" noRot="1" noChangeAspect="1"/>
          </p:cNvSpPr>
          <p:nvPr>
            <p:ph type="sldImg" idx="2"/>
          </p:nvPr>
        </p:nvSpPr>
        <p:spPr>
          <a:xfrm>
            <a:off x="352425" y="355600"/>
            <a:ext cx="5475288" cy="30813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4" name="Google Shape;924;p97:notes"/>
          <p:cNvSpPr txBox="1">
            <a:spLocks noGrp="1"/>
          </p:cNvSpPr>
          <p:nvPr>
            <p:ph type="body" idx="1"/>
          </p:nvPr>
        </p:nvSpPr>
        <p:spPr>
          <a:xfrm>
            <a:off x="679450" y="3436938"/>
            <a:ext cx="5438775" cy="554831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b="1">
                <a:latin typeface="Calibri"/>
                <a:ea typeface="Calibri"/>
                <a:cs typeface="Calibri"/>
                <a:sym typeface="Calibri"/>
              </a:rPr>
              <a:t>Strategie calmanti dovrebbero essere introdotte nei piani individualizzati</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Dopo aver identificato gli aspetti sensibili ed i segnali di disagio le persone dovrebbero essere incoraggiate ad analizzare ciò che gli fa stare meglio e fa sì che riprendano il controllo. Una lista di queste opzioni va inserita nei piani individualizzati. </a:t>
            </a: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GB">
                <a:latin typeface="Calibri"/>
                <a:ea typeface="Calibri"/>
                <a:cs typeface="Calibri"/>
                <a:sym typeface="Calibri"/>
              </a:rPr>
              <a:t>Alcuni esempi :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Andare a fare una passeggiata/prendere dell’aria fresca</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Avere qualcuno che riconosce le mie sensazioni</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Parlare lentamente, con respiri profondi</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Stringere una palla o una coperta</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Essere in grado di urlare o piangere</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Trascorrere del tempo in una stanza di conforto (comfort room)</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Chiamare un amico o un familiare</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Fare sport o movimento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Musica, arte e creatività</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Giardinaggio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Animali domestici ed animali</a:t>
            </a:r>
            <a:endParaRPr>
              <a:latin typeface="Calibri"/>
              <a:ea typeface="Calibri"/>
              <a:cs typeface="Calibri"/>
              <a:sym typeface="Calibri"/>
            </a:endParaRPr>
          </a:p>
          <a:p>
            <a:pPr marL="1143000" lvl="2" indent="-152400" algn="l" rtl="0">
              <a:lnSpc>
                <a:spcPct val="50000"/>
              </a:lnSpc>
              <a:spcBef>
                <a:spcPts val="360"/>
              </a:spcBef>
              <a:spcAft>
                <a:spcPts val="0"/>
              </a:spcAft>
              <a:buClr>
                <a:schemeClr val="dk1"/>
              </a:buClr>
              <a:buSzPts val="1200"/>
              <a:buFont typeface="Arial"/>
              <a:buNone/>
            </a:pPr>
            <a:endParaRPr>
              <a:latin typeface="Calibri"/>
              <a:ea typeface="Calibri"/>
              <a:cs typeface="Calibri"/>
              <a:sym typeface="Calibri"/>
            </a:endParaRPr>
          </a:p>
          <a:p>
            <a:pPr marL="1143000" lvl="2" indent="-152400" algn="l" rtl="0">
              <a:lnSpc>
                <a:spcPct val="50000"/>
              </a:lnSpc>
              <a:spcBef>
                <a:spcPts val="36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Se i piani individualizzati sono condivisi con chi gestisce il servizio devono essere disponibili durante le situazioni di tensione (es. alle persone deve essere permesso  tenera la loro copia, avere una copia archiviata nel servizio ecc.) </a:t>
            </a:r>
            <a:endParaRPr>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Possono essere redatti come documenti a sé o come parte di un piano di recovery generale o di direttive anticipate.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925" name="Google Shape;925;p97: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9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2" name="Google Shape;932;p98: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12700" algn="l" rtl="0">
              <a:lnSpc>
                <a:spcPct val="100000"/>
              </a:lnSpc>
              <a:spcBef>
                <a:spcPts val="0"/>
              </a:spcBef>
              <a:spcAft>
                <a:spcPts val="0"/>
              </a:spcAft>
              <a:buClr>
                <a:schemeClr val="dk1"/>
              </a:buClr>
              <a:buSzPts val="1000"/>
              <a:buFont typeface="Calibri"/>
              <a:buChar char="•"/>
            </a:pPr>
            <a:r>
              <a:rPr lang="en-GB" sz="1000">
                <a:latin typeface="Calibri"/>
                <a:ea typeface="Calibri"/>
                <a:cs typeface="Calibri"/>
                <a:sym typeface="Calibri"/>
              </a:rPr>
              <a:t> </a:t>
            </a:r>
            <a:r>
              <a:rPr lang="en-GB">
                <a:latin typeface="Calibri"/>
                <a:ea typeface="Calibri"/>
                <a:cs typeface="Calibri"/>
                <a:sym typeface="Calibri"/>
              </a:rPr>
              <a:t>Riassumendo: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 piani individualizzati sono unici per ogni persona.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Essi si focalizzano sui bisogni della persona e non sui bisogni del servizio.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Molto spesso i servizi sono orientati a seguire le procedure o a fare le cose per comodità. Un piano richiede adattabilità, flessibilità ed anche creatività.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 piani individualizzati sono sviluppati dalla persona coinvolta e , se la persona lo desidera, da altre persone che vuole coinvolgere. Queste persone possono essere: caregivers, amici, colleghi, peer supporters, operatori di salute mentale o altri operatori ecc. </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 piani individualizzati identificano gli aspetti sensibili ed i segnali di disagio</a:t>
            </a:r>
            <a:endParaRPr>
              <a:latin typeface="Calibri"/>
              <a:ea typeface="Calibri"/>
              <a:cs typeface="Calibri"/>
              <a:sym typeface="Calibri"/>
            </a:endParaRPr>
          </a:p>
          <a:p>
            <a:pPr marL="1143000" lvl="2" indent="-228600" algn="l" rtl="0">
              <a:lnSpc>
                <a:spcPct val="100000"/>
              </a:lnSpc>
              <a:spcBef>
                <a:spcPts val="360"/>
              </a:spcBef>
              <a:spcAft>
                <a:spcPts val="0"/>
              </a:spcAft>
              <a:buClr>
                <a:schemeClr val="dk1"/>
              </a:buClr>
              <a:buSzPts val="1200"/>
              <a:buFont typeface="Calibri"/>
              <a:buChar char="•"/>
            </a:pPr>
            <a:r>
              <a:rPr lang="en-GB">
                <a:latin typeface="Calibri"/>
                <a:ea typeface="Calibri"/>
                <a:cs typeface="Calibri"/>
                <a:sym typeface="Calibri"/>
              </a:rPr>
              <a:t>I piani individualizzati includono strategie per rispondere ad aspetti sensibili prima che una situazione si acuisca. </a:t>
            </a:r>
            <a:endParaRPr>
              <a:latin typeface="Calibri"/>
              <a:ea typeface="Calibri"/>
              <a:cs typeface="Calibri"/>
              <a:sym typeface="Calibri"/>
            </a:endParaRPr>
          </a:p>
          <a:p>
            <a:pPr marL="1143000" lvl="2" indent="-22860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15000"/>
              </a:lnSpc>
              <a:spcBef>
                <a:spcPts val="0"/>
              </a:spcBef>
              <a:spcAft>
                <a:spcPts val="0"/>
              </a:spcAft>
              <a:buSzPts val="1400"/>
              <a:buNone/>
            </a:pPr>
            <a:r>
              <a:rPr lang="en-GB" sz="1000">
                <a:solidFill>
                  <a:srgbClr val="4F81BD"/>
                </a:solidFill>
                <a:latin typeface="Calibri"/>
                <a:ea typeface="Calibri"/>
                <a:cs typeface="Calibri"/>
                <a:sym typeface="Calibri"/>
              </a:rPr>
              <a:t> </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933" name="Google Shape;933;p98: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9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0" name="Google Shape;940;p99: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GB">
                <a:solidFill>
                  <a:srgbClr val="4F81BD"/>
                </a:solidFill>
                <a:latin typeface="Calibri"/>
                <a:ea typeface="Calibri"/>
                <a:cs typeface="Calibri"/>
                <a:sym typeface="Calibri"/>
              </a:rPr>
              <a:t>Per questo esercizio chiedete ai partecipanti di dividersi in  coppie. Se i partecipanti lo desiderano possono svolgere questo esercizio individualmente. </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Distribuite le copie di </a:t>
            </a:r>
            <a:r>
              <a:rPr lang="en-GB" i="1">
                <a:solidFill>
                  <a:srgbClr val="4F81BD"/>
                </a:solidFill>
                <a:latin typeface="Calibri"/>
                <a:ea typeface="Calibri"/>
                <a:cs typeface="Calibri"/>
                <a:sym typeface="Calibri"/>
              </a:rPr>
              <a:t>Identificare gli aspetti sensibili ed i segnali di disagio </a:t>
            </a:r>
            <a:r>
              <a:rPr lang="en-GB">
                <a:solidFill>
                  <a:srgbClr val="4F81BD"/>
                </a:solidFill>
                <a:latin typeface="Calibri"/>
                <a:ea typeface="Calibri"/>
                <a:cs typeface="Calibri"/>
                <a:sym typeface="Calibri"/>
              </a:rPr>
              <a:t>(Allegato 2).</a:t>
            </a:r>
            <a:endParaRPr>
              <a:latin typeface="Calibri"/>
              <a:ea typeface="Calibri"/>
              <a:cs typeface="Calibri"/>
              <a:sym typeface="Calibri"/>
            </a:endParaRPr>
          </a:p>
          <a:p>
            <a:pPr marL="0" lvl="0" indent="0" algn="just" rtl="0">
              <a:lnSpc>
                <a:spcPct val="115000"/>
              </a:lnSpc>
              <a:spcBef>
                <a:spcPts val="1000"/>
              </a:spcBef>
              <a:spcAft>
                <a:spcPts val="0"/>
              </a:spcAft>
              <a:buSzPts val="1400"/>
              <a:buNone/>
            </a:pPr>
            <a:r>
              <a:rPr lang="en-GB">
                <a:solidFill>
                  <a:srgbClr val="4F81BD"/>
                </a:solidFill>
                <a:latin typeface="Calibri"/>
                <a:ea typeface="Calibri"/>
                <a:cs typeface="Calibri"/>
                <a:sym typeface="Calibri"/>
              </a:rPr>
              <a:t>Chiedete ad ogni gruppo di:</a:t>
            </a:r>
            <a:endParaRPr>
              <a:latin typeface="Calibri"/>
              <a:ea typeface="Calibri"/>
              <a:cs typeface="Calibri"/>
              <a:sym typeface="Calibri"/>
            </a:endParaRPr>
          </a:p>
          <a:p>
            <a:pPr marL="0" lvl="0" indent="0" algn="just"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 Iniziare l’esercizio con una persona che intervista l’altra su che cosa la faccia sentire a disagio, frustrata, ansiosa o arrabbiata. </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200"/>
              <a:buFont typeface="Calibri"/>
              <a:buChar char="•"/>
            </a:pPr>
            <a:r>
              <a:rPr lang="en-GB">
                <a:latin typeface="Calibri"/>
                <a:ea typeface="Calibri"/>
                <a:cs typeface="Calibri"/>
                <a:sym typeface="Calibri"/>
              </a:rPr>
              <a:t> Discutere poi su cosa aiuta la persona a calmarsi durante situazioni di stress.</a:t>
            </a:r>
            <a:endParaRPr>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941" name="Google Shape;941;p99: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5"/>
        <p:cNvGrpSpPr/>
        <p:nvPr/>
      </p:nvGrpSpPr>
      <p:grpSpPr>
        <a:xfrm>
          <a:off x="0" y="0"/>
          <a:ext cx="0" cy="0"/>
          <a:chOff x="0" y="0"/>
          <a:chExt cx="0" cy="0"/>
        </a:xfrm>
      </p:grpSpPr>
      <p:sp>
        <p:nvSpPr>
          <p:cNvPr id="16" name="Google Shape;16;p134"/>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7" name="Google Shape;17;p134"/>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8;p13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55000"/>
              </a:lnSpc>
              <a:spcBef>
                <a:spcPts val="0"/>
              </a:spcBef>
              <a:spcAft>
                <a:spcPts val="0"/>
              </a:spcAft>
              <a:buSzPts val="1400"/>
              <a:buNone/>
              <a:defRPr sz="6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9" name="Google Shape;19;p134"/>
          <p:cNvSpPr txBox="1">
            <a:spLocks noGrp="1"/>
          </p:cNvSpPr>
          <p:nvPr>
            <p:ph type="subTitle" idx="1"/>
          </p:nvPr>
        </p:nvSpPr>
        <p:spPr>
          <a:xfrm>
            <a:off x="1524000" y="3602038"/>
            <a:ext cx="9144000" cy="1655762"/>
          </a:xfrm>
          <a:prstGeom prst="rect">
            <a:avLst/>
          </a:prstGeom>
          <a:noFill/>
          <a:ln>
            <a:noFill/>
          </a:ln>
        </p:spPr>
        <p:txBody>
          <a:bodyPr spcFirstLastPara="1" wrap="square" lIns="0" tIns="46800" rIns="0" bIns="45700"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4"/>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134"/>
          <p:cNvSpPr txBox="1">
            <a:spLocks noGrp="1"/>
          </p:cNvSpPr>
          <p:nvPr>
            <p:ph type="ftr" idx="11"/>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13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 Internal">
  <p:cSld name="1_Section Header - Internal">
    <p:bg>
      <p:bgPr>
        <a:solidFill>
          <a:schemeClr val="lt1"/>
        </a:solidFill>
        <a:effectLst/>
      </p:bgPr>
    </p:bg>
    <p:spTree>
      <p:nvGrpSpPr>
        <p:cNvPr id="1" name="Shape 84"/>
        <p:cNvGrpSpPr/>
        <p:nvPr/>
      </p:nvGrpSpPr>
      <p:grpSpPr>
        <a:xfrm>
          <a:off x="0" y="0"/>
          <a:ext cx="0" cy="0"/>
          <a:chOff x="0" y="0"/>
          <a:chExt cx="0" cy="0"/>
        </a:xfrm>
      </p:grpSpPr>
      <p:sp>
        <p:nvSpPr>
          <p:cNvPr id="85" name="Google Shape;85;p143"/>
          <p:cNvSpPr/>
          <p:nvPr/>
        </p:nvSpPr>
        <p:spPr>
          <a:xfrm>
            <a:off x="0" y="5557838"/>
            <a:ext cx="12192000" cy="1300162"/>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86" name="Google Shape;86;p143"/>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accen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87" name="Google Shape;87;p143"/>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Arial"/>
                <a:ea typeface="Arial"/>
                <a:cs typeface="Arial"/>
                <a:sym typeface="Arial"/>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88" name="Google Shape;88;p143"/>
          <p:cNvSpPr txBox="1">
            <a:spLocks noGrp="1"/>
          </p:cNvSpPr>
          <p:nvPr>
            <p:ph type="ftr" idx="11"/>
          </p:nvPr>
        </p:nvSpPr>
        <p:spPr>
          <a:xfrm>
            <a:off x="506413" y="6189663"/>
            <a:ext cx="110886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7927" y="4621140"/>
            <a:ext cx="1192876" cy="81049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mp; Content">
  <p:cSld name="1_Title &amp; Content 2">
    <p:spTree>
      <p:nvGrpSpPr>
        <p:cNvPr id="1" name="Shape 89"/>
        <p:cNvGrpSpPr/>
        <p:nvPr/>
      </p:nvGrpSpPr>
      <p:grpSpPr>
        <a:xfrm>
          <a:off x="0" y="0"/>
          <a:ext cx="0" cy="0"/>
          <a:chOff x="0" y="0"/>
          <a:chExt cx="0" cy="0"/>
        </a:xfrm>
      </p:grpSpPr>
      <p:sp>
        <p:nvSpPr>
          <p:cNvPr id="90" name="Google Shape;90;p144"/>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91" name="Google Shape;91;p144"/>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2" name="Google Shape;92;p14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4"/>
          <p:cNvSpPr txBox="1">
            <a:spLocks noGrp="1"/>
          </p:cNvSpPr>
          <p:nvPr>
            <p:ph type="body" idx="2"/>
          </p:nvPr>
        </p:nvSpPr>
        <p:spPr>
          <a:xfrm>
            <a:off x="506413" y="1739788"/>
            <a:ext cx="11174412"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4" name="Google Shape;94;p14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95" name="Google Shape;95;p144"/>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6" name="Google Shape;96;p14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Footer Image">
  <p:cSld name="Content with Footer Image">
    <p:spTree>
      <p:nvGrpSpPr>
        <p:cNvPr id="1" name="Shape 97"/>
        <p:cNvGrpSpPr/>
        <p:nvPr/>
      </p:nvGrpSpPr>
      <p:grpSpPr>
        <a:xfrm>
          <a:off x="0" y="0"/>
          <a:ext cx="0" cy="0"/>
          <a:chOff x="0" y="0"/>
          <a:chExt cx="0" cy="0"/>
        </a:xfrm>
      </p:grpSpPr>
      <p:sp>
        <p:nvSpPr>
          <p:cNvPr id="98" name="Google Shape;98;p145"/>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99" name="Google Shape;99;p145"/>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0" name="Google Shape;100;p145"/>
          <p:cNvSpPr/>
          <p:nvPr/>
        </p:nvSpPr>
        <p:spPr>
          <a:xfrm>
            <a:off x="0" y="5303838"/>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01" name="Google Shape;101;p145"/>
          <p:cNvSpPr/>
          <p:nvPr/>
        </p:nvSpPr>
        <p:spPr>
          <a:xfrm>
            <a:off x="0" y="5538788"/>
            <a:ext cx="12192000" cy="131921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2" name="Google Shape;102;p145"/>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5"/>
          <p:cNvSpPr txBox="1">
            <a:spLocks noGrp="1"/>
          </p:cNvSpPr>
          <p:nvPr>
            <p:ph type="body" idx="2"/>
          </p:nvPr>
        </p:nvSpPr>
        <p:spPr>
          <a:xfrm>
            <a:off x="506413" y="1739788"/>
            <a:ext cx="111744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4" name="Google Shape;104;p14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05" name="Google Shape;105;p145"/>
          <p:cNvSpPr>
            <a:spLocks noGrp="1"/>
          </p:cNvSpPr>
          <p:nvPr>
            <p:ph type="pic" idx="3"/>
          </p:nvPr>
        </p:nvSpPr>
        <p:spPr>
          <a:xfrm>
            <a:off x="0" y="5538420"/>
            <a:ext cx="12192000" cy="1319580"/>
          </a:xfrm>
          <a:prstGeom prst="rect">
            <a:avLst/>
          </a:prstGeom>
          <a:noFill/>
          <a:ln>
            <a:noFill/>
          </a:ln>
        </p:spPr>
      </p:sp>
      <p:sp>
        <p:nvSpPr>
          <p:cNvPr id="106" name="Google Shape;106;p145"/>
          <p:cNvSpPr txBox="1">
            <a:spLocks noGrp="1"/>
          </p:cNvSpPr>
          <p:nvPr>
            <p:ph type="ftr" idx="11"/>
          </p:nvPr>
        </p:nvSpPr>
        <p:spPr>
          <a:xfrm>
            <a:off x="506413" y="5322888"/>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145"/>
          <p:cNvSpPr txBox="1">
            <a:spLocks noGrp="1"/>
          </p:cNvSpPr>
          <p:nvPr>
            <p:ph type="sldNum" idx="12"/>
          </p:nvPr>
        </p:nvSpPr>
        <p:spPr>
          <a:xfrm>
            <a:off x="10034588" y="5322888"/>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4244567"/>
            <a:ext cx="1192876" cy="81049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08"/>
        <p:cNvGrpSpPr/>
        <p:nvPr/>
      </p:nvGrpSpPr>
      <p:grpSpPr>
        <a:xfrm>
          <a:off x="0" y="0"/>
          <a:ext cx="0" cy="0"/>
          <a:chOff x="0" y="0"/>
          <a:chExt cx="0" cy="0"/>
        </a:xfrm>
      </p:grpSpPr>
      <p:sp>
        <p:nvSpPr>
          <p:cNvPr id="109" name="Google Shape;109;p146"/>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10" name="Google Shape;110;p146"/>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1" name="Google Shape;111;p146"/>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2" name="Google Shape;112;p146"/>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6"/>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4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15" name="Google Shape;115;p146"/>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6" name="Google Shape;116;p14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amp; Subheading">
  <p:cSld name="Two Content &amp; Subheading">
    <p:spTree>
      <p:nvGrpSpPr>
        <p:cNvPr id="1" name="Shape 117"/>
        <p:cNvGrpSpPr/>
        <p:nvPr/>
      </p:nvGrpSpPr>
      <p:grpSpPr>
        <a:xfrm>
          <a:off x="0" y="0"/>
          <a:ext cx="0" cy="0"/>
          <a:chOff x="0" y="0"/>
          <a:chExt cx="0" cy="0"/>
        </a:xfrm>
      </p:grpSpPr>
      <p:sp>
        <p:nvSpPr>
          <p:cNvPr id="118" name="Google Shape;118;p147"/>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19" name="Google Shape;119;p147"/>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0" name="Google Shape;120;p147"/>
          <p:cNvSpPr txBox="1">
            <a:spLocks noGrp="1"/>
          </p:cNvSpPr>
          <p:nvPr>
            <p:ph type="body" idx="1"/>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47"/>
          <p:cNvSpPr txBox="1">
            <a:spLocks noGrp="1"/>
          </p:cNvSpPr>
          <p:nvPr>
            <p:ph type="body" idx="2"/>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47"/>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47"/>
          <p:cNvSpPr txBox="1">
            <a:spLocks noGrp="1"/>
          </p:cNvSpPr>
          <p:nvPr>
            <p:ph type="body" idx="4"/>
          </p:nvPr>
        </p:nvSpPr>
        <p:spPr>
          <a:xfrm>
            <a:off x="62088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47"/>
          <p:cNvSpPr txBox="1">
            <a:spLocks noGrp="1"/>
          </p:cNvSpPr>
          <p:nvPr>
            <p:ph type="body" idx="5"/>
          </p:nvPr>
        </p:nvSpPr>
        <p:spPr>
          <a:xfrm>
            <a:off x="5064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4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26" name="Google Shape;126;p147"/>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7" name="Google Shape;127;p14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with Footer Image">
  <p:cSld name="Two Content with Footer Image">
    <p:spTree>
      <p:nvGrpSpPr>
        <p:cNvPr id="1" name="Shape 128"/>
        <p:cNvGrpSpPr/>
        <p:nvPr/>
      </p:nvGrpSpPr>
      <p:grpSpPr>
        <a:xfrm>
          <a:off x="0" y="0"/>
          <a:ext cx="0" cy="0"/>
          <a:chOff x="0" y="0"/>
          <a:chExt cx="0" cy="0"/>
        </a:xfrm>
      </p:grpSpPr>
      <p:sp>
        <p:nvSpPr>
          <p:cNvPr id="129" name="Google Shape;129;p148"/>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30" name="Google Shape;130;p148"/>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1" name="Google Shape;131;p148"/>
          <p:cNvSpPr/>
          <p:nvPr/>
        </p:nvSpPr>
        <p:spPr>
          <a:xfrm>
            <a:off x="0" y="5303838"/>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32" name="Google Shape;132;p148"/>
          <p:cNvSpPr/>
          <p:nvPr/>
        </p:nvSpPr>
        <p:spPr>
          <a:xfrm>
            <a:off x="0" y="5538788"/>
            <a:ext cx="12192000" cy="131921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33" name="Google Shape;133;p14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48"/>
          <p:cNvSpPr txBox="1">
            <a:spLocks noGrp="1"/>
          </p:cNvSpPr>
          <p:nvPr>
            <p:ph type="body" idx="2"/>
          </p:nvPr>
        </p:nvSpPr>
        <p:spPr>
          <a:xfrm>
            <a:off x="62088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48"/>
          <p:cNvSpPr txBox="1">
            <a:spLocks noGrp="1"/>
          </p:cNvSpPr>
          <p:nvPr>
            <p:ph type="body" idx="3"/>
          </p:nvPr>
        </p:nvSpPr>
        <p:spPr>
          <a:xfrm>
            <a:off x="5064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4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37" name="Google Shape;137;p148"/>
          <p:cNvSpPr>
            <a:spLocks noGrp="1"/>
          </p:cNvSpPr>
          <p:nvPr>
            <p:ph type="pic" idx="4"/>
          </p:nvPr>
        </p:nvSpPr>
        <p:spPr>
          <a:xfrm>
            <a:off x="0" y="5538420"/>
            <a:ext cx="12192000" cy="1319580"/>
          </a:xfrm>
          <a:prstGeom prst="rect">
            <a:avLst/>
          </a:prstGeom>
          <a:noFill/>
          <a:ln>
            <a:noFill/>
          </a:ln>
        </p:spPr>
      </p:sp>
      <p:sp>
        <p:nvSpPr>
          <p:cNvPr id="138" name="Google Shape;138;p148"/>
          <p:cNvSpPr txBox="1">
            <a:spLocks noGrp="1"/>
          </p:cNvSpPr>
          <p:nvPr>
            <p:ph type="ftr" idx="11"/>
          </p:nvPr>
        </p:nvSpPr>
        <p:spPr>
          <a:xfrm>
            <a:off x="506413" y="5322888"/>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9" name="Google Shape;139;p148"/>
          <p:cNvSpPr txBox="1">
            <a:spLocks noGrp="1"/>
          </p:cNvSpPr>
          <p:nvPr>
            <p:ph type="sldNum" idx="12"/>
          </p:nvPr>
        </p:nvSpPr>
        <p:spPr>
          <a:xfrm>
            <a:off x="10034588" y="5322888"/>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9124" y="4342264"/>
            <a:ext cx="1192876" cy="81049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amp; Subheading with Footer Image">
  <p:cSld name="Two Content &amp; Subheading with Footer Image">
    <p:spTree>
      <p:nvGrpSpPr>
        <p:cNvPr id="1" name="Shape 140"/>
        <p:cNvGrpSpPr/>
        <p:nvPr/>
      </p:nvGrpSpPr>
      <p:grpSpPr>
        <a:xfrm>
          <a:off x="0" y="0"/>
          <a:ext cx="0" cy="0"/>
          <a:chOff x="0" y="0"/>
          <a:chExt cx="0" cy="0"/>
        </a:xfrm>
      </p:grpSpPr>
      <p:sp>
        <p:nvSpPr>
          <p:cNvPr id="141" name="Google Shape;141;p149"/>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42" name="Google Shape;142;p149"/>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3" name="Google Shape;143;p149"/>
          <p:cNvSpPr/>
          <p:nvPr/>
        </p:nvSpPr>
        <p:spPr>
          <a:xfrm>
            <a:off x="0" y="5303838"/>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44" name="Google Shape;144;p149"/>
          <p:cNvSpPr/>
          <p:nvPr/>
        </p:nvSpPr>
        <p:spPr>
          <a:xfrm>
            <a:off x="0" y="5538788"/>
            <a:ext cx="12192000" cy="131921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 name="Google Shape;145;p149"/>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49"/>
          <p:cNvSpPr txBox="1">
            <a:spLocks noGrp="1"/>
          </p:cNvSpPr>
          <p:nvPr>
            <p:ph type="body" idx="2"/>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149"/>
          <p:cNvSpPr txBox="1">
            <a:spLocks noGrp="1"/>
          </p:cNvSpPr>
          <p:nvPr>
            <p:ph type="body" idx="3"/>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Arial"/>
                <a:ea typeface="Arial"/>
                <a:cs typeface="Arial"/>
                <a:sym typeface="Aria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149"/>
          <p:cNvSpPr txBox="1">
            <a:spLocks noGrp="1"/>
          </p:cNvSpPr>
          <p:nvPr>
            <p:ph type="body" idx="4"/>
          </p:nvPr>
        </p:nvSpPr>
        <p:spPr>
          <a:xfrm>
            <a:off x="62088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149"/>
          <p:cNvSpPr txBox="1">
            <a:spLocks noGrp="1"/>
          </p:cNvSpPr>
          <p:nvPr>
            <p:ph type="body" idx="5"/>
          </p:nvPr>
        </p:nvSpPr>
        <p:spPr>
          <a:xfrm>
            <a:off x="5064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14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51" name="Google Shape;151;p149"/>
          <p:cNvSpPr>
            <a:spLocks noGrp="1"/>
          </p:cNvSpPr>
          <p:nvPr>
            <p:ph type="pic" idx="6"/>
          </p:nvPr>
        </p:nvSpPr>
        <p:spPr>
          <a:xfrm>
            <a:off x="0" y="5538420"/>
            <a:ext cx="12192000" cy="1319580"/>
          </a:xfrm>
          <a:prstGeom prst="rect">
            <a:avLst/>
          </a:prstGeom>
          <a:noFill/>
          <a:ln>
            <a:noFill/>
          </a:ln>
        </p:spPr>
      </p:sp>
      <p:sp>
        <p:nvSpPr>
          <p:cNvPr id="152" name="Google Shape;152;p149"/>
          <p:cNvSpPr txBox="1">
            <a:spLocks noGrp="1"/>
          </p:cNvSpPr>
          <p:nvPr>
            <p:ph type="ftr" idx="11"/>
          </p:nvPr>
        </p:nvSpPr>
        <p:spPr>
          <a:xfrm>
            <a:off x="506413" y="5322888"/>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3" name="Google Shape;153;p149"/>
          <p:cNvSpPr txBox="1">
            <a:spLocks noGrp="1"/>
          </p:cNvSpPr>
          <p:nvPr>
            <p:ph type="sldNum" idx="12"/>
          </p:nvPr>
        </p:nvSpPr>
        <p:spPr>
          <a:xfrm>
            <a:off x="10034588" y="5322888"/>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5" name="Immagin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4330628"/>
            <a:ext cx="1192876" cy="81049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ext &amp; Image">
  <p:cSld name="Text &amp; Image">
    <p:spTree>
      <p:nvGrpSpPr>
        <p:cNvPr id="1" name="Shape 154"/>
        <p:cNvGrpSpPr/>
        <p:nvPr/>
      </p:nvGrpSpPr>
      <p:grpSpPr>
        <a:xfrm>
          <a:off x="0" y="0"/>
          <a:ext cx="0" cy="0"/>
          <a:chOff x="0" y="0"/>
          <a:chExt cx="0" cy="0"/>
        </a:xfrm>
      </p:grpSpPr>
      <p:sp>
        <p:nvSpPr>
          <p:cNvPr id="155" name="Google Shape;155;p150"/>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56" name="Google Shape;156;p150"/>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7" name="Google Shape;157;p150"/>
          <p:cNvSpPr>
            <a:spLocks noGrp="1"/>
          </p:cNvSpPr>
          <p:nvPr>
            <p:ph type="pic" idx="2"/>
          </p:nvPr>
        </p:nvSpPr>
        <p:spPr>
          <a:xfrm>
            <a:off x="6208813" y="1739788"/>
            <a:ext cx="5472000" cy="3600000"/>
          </a:xfrm>
          <a:prstGeom prst="rect">
            <a:avLst/>
          </a:prstGeom>
          <a:solidFill>
            <a:srgbClr val="F2F2F2"/>
          </a:solidFill>
          <a:ln>
            <a:noFill/>
          </a:ln>
        </p:spPr>
      </p:sp>
      <p:sp>
        <p:nvSpPr>
          <p:cNvPr id="158" name="Google Shape;158;p150"/>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50"/>
          <p:cNvSpPr txBox="1">
            <a:spLocks noGrp="1"/>
          </p:cNvSpPr>
          <p:nvPr>
            <p:ph type="body" idx="3"/>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5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61" name="Google Shape;161;p150"/>
          <p:cNvSpPr txBox="1">
            <a:spLocks noGrp="1"/>
          </p:cNvSpPr>
          <p:nvPr>
            <p:ph type="body" idx="4"/>
          </p:nvPr>
        </p:nvSpPr>
        <p:spPr>
          <a:xfrm>
            <a:off x="6208813" y="5542310"/>
            <a:ext cx="5472000" cy="697479"/>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400"/>
              <a:buFont typeface="Arial"/>
              <a:buNone/>
              <a:defRPr sz="1400" b="1">
                <a:solidFill>
                  <a:schemeClr val="accent2"/>
                </a:solidFill>
                <a:latin typeface="Arial"/>
                <a:ea typeface="Arial"/>
                <a:cs typeface="Arial"/>
                <a:sym typeface="Arial"/>
              </a:defRPr>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50"/>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3" name="Google Shape;163;p15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p:cSld name="1_Title Only">
    <p:spTree>
      <p:nvGrpSpPr>
        <p:cNvPr id="1" name="Shape 164"/>
        <p:cNvGrpSpPr/>
        <p:nvPr/>
      </p:nvGrpSpPr>
      <p:grpSpPr>
        <a:xfrm>
          <a:off x="0" y="0"/>
          <a:ext cx="0" cy="0"/>
          <a:chOff x="0" y="0"/>
          <a:chExt cx="0" cy="0"/>
        </a:xfrm>
      </p:grpSpPr>
      <p:sp>
        <p:nvSpPr>
          <p:cNvPr id="165" name="Google Shape;165;p151"/>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66" name="Google Shape;166;p151"/>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7" name="Google Shape;167;p151"/>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5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69" name="Google Shape;169;p151"/>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0" name="Google Shape;170;p15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71"/>
        <p:cNvGrpSpPr/>
        <p:nvPr/>
      </p:nvGrpSpPr>
      <p:grpSpPr>
        <a:xfrm>
          <a:off x="0" y="0"/>
          <a:ext cx="0" cy="0"/>
          <a:chOff x="0" y="0"/>
          <a:chExt cx="0" cy="0"/>
        </a:xfrm>
      </p:grpSpPr>
      <p:sp>
        <p:nvSpPr>
          <p:cNvPr id="172" name="Google Shape;172;p152"/>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73" name="Google Shape;173;p152"/>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152"/>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5" name="Google Shape;175;p15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3"/>
        <p:cNvGrpSpPr/>
        <p:nvPr/>
      </p:nvGrpSpPr>
      <p:grpSpPr>
        <a:xfrm>
          <a:off x="0" y="0"/>
          <a:ext cx="0" cy="0"/>
          <a:chOff x="0" y="0"/>
          <a:chExt cx="0" cy="0"/>
        </a:xfrm>
      </p:grpSpPr>
      <p:sp>
        <p:nvSpPr>
          <p:cNvPr id="24" name="Google Shape;24;p135"/>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25" name="Google Shape;25;p135"/>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7" name="Google Shape;27;p135"/>
          <p:cNvPicPr preferRelativeResize="0"/>
          <p:nvPr/>
        </p:nvPicPr>
        <p:blipFill rotWithShape="1">
          <a:blip r:embed="rId2">
            <a:alphaModFix/>
          </a:blip>
          <a:srcRect/>
          <a:stretch/>
        </p:blipFill>
        <p:spPr>
          <a:xfrm>
            <a:off x="0" y="5435600"/>
            <a:ext cx="982663" cy="1122363"/>
          </a:xfrm>
          <a:prstGeom prst="rect">
            <a:avLst/>
          </a:prstGeom>
          <a:noFill/>
          <a:ln>
            <a:noFill/>
          </a:ln>
        </p:spPr>
      </p:pic>
      <p:sp>
        <p:nvSpPr>
          <p:cNvPr id="28" name="Google Shape;28;p135"/>
          <p:cNvSpPr txBox="1"/>
          <p:nvPr/>
        </p:nvSpPr>
        <p:spPr>
          <a:xfrm>
            <a:off x="10180638"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Arial"/>
                <a:ea typeface="Arial"/>
                <a:cs typeface="Arial"/>
                <a:sym typeface="Arial"/>
              </a:rPr>
              <a:t>‹N›</a:t>
            </a:fld>
            <a:endParaRPr sz="1000" b="0" i="0" u="none" strike="noStrike" cap="none">
              <a:solidFill>
                <a:schemeClr val="lt1"/>
              </a:solidFill>
              <a:latin typeface="Arial"/>
              <a:ea typeface="Arial"/>
              <a:cs typeface="Arial"/>
              <a:sym typeface="Arial"/>
            </a:endParaRPr>
          </a:p>
        </p:txBody>
      </p:sp>
      <p:sp>
        <p:nvSpPr>
          <p:cNvPr id="29" name="Google Shape;29;p135"/>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35"/>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400"/>
              <a:buNone/>
              <a:defRPr sz="3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pic>
        <p:nvPicPr>
          <p:cNvPr id="10" name="Immagin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p:cSld name="Agenda">
    <p:spTree>
      <p:nvGrpSpPr>
        <p:cNvPr id="1" name="Shape 176"/>
        <p:cNvGrpSpPr/>
        <p:nvPr/>
      </p:nvGrpSpPr>
      <p:grpSpPr>
        <a:xfrm>
          <a:off x="0" y="0"/>
          <a:ext cx="0" cy="0"/>
          <a:chOff x="0" y="0"/>
          <a:chExt cx="0" cy="0"/>
        </a:xfrm>
      </p:grpSpPr>
      <p:sp>
        <p:nvSpPr>
          <p:cNvPr id="177" name="Google Shape;177;p153"/>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78" name="Google Shape;178;p153"/>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9" name="Google Shape;179;p153"/>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15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81" name="Google Shape;181;p153"/>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2" name="Google Shape;182;p15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183"/>
        <p:cNvGrpSpPr/>
        <p:nvPr/>
      </p:nvGrpSpPr>
      <p:grpSpPr>
        <a:xfrm>
          <a:off x="0" y="0"/>
          <a:ext cx="0" cy="0"/>
          <a:chOff x="0" y="0"/>
          <a:chExt cx="0" cy="0"/>
        </a:xfrm>
      </p:grpSpPr>
      <p:sp>
        <p:nvSpPr>
          <p:cNvPr id="184" name="Google Shape;184;p154"/>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85" name="Google Shape;185;p154"/>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6" name="Google Shape;186;p154"/>
          <p:cNvSpPr/>
          <p:nvPr/>
        </p:nvSpPr>
        <p:spPr>
          <a:xfrm>
            <a:off x="0" y="0"/>
            <a:ext cx="12192000" cy="6858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87" name="Google Shape;187;p154"/>
          <p:cNvSpPr txBox="1">
            <a:spLocks noGrp="1"/>
          </p:cNvSpPr>
          <p:nvPr>
            <p:ph type="body" idx="1"/>
          </p:nvPr>
        </p:nvSpPr>
        <p:spPr>
          <a:xfrm>
            <a:off x="1295398" y="2547938"/>
            <a:ext cx="9579600" cy="17784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6600"/>
              <a:buNone/>
              <a:defRPr sz="6600" b="1">
                <a:solidFill>
                  <a:schemeClr val="lt1"/>
                </a:solidFill>
                <a:latin typeface="Arial"/>
                <a:ea typeface="Arial"/>
                <a:cs typeface="Arial"/>
                <a:sym typeface="Arial"/>
              </a:defRPr>
            </a:lvl1pPr>
            <a:lvl2pPr marL="914400" lvl="1" indent="-228600" algn="ctr">
              <a:lnSpc>
                <a:spcPct val="100000"/>
              </a:lnSpc>
              <a:spcBef>
                <a:spcPts val="1200"/>
              </a:spcBef>
              <a:spcAft>
                <a:spcPts val="0"/>
              </a:spcAft>
              <a:buSzPts val="3600"/>
              <a:buNone/>
              <a:defRPr sz="3600" b="1">
                <a:solidFill>
                  <a:schemeClr val="lt1"/>
                </a:solidFill>
                <a:latin typeface="Arial"/>
                <a:ea typeface="Arial"/>
                <a:cs typeface="Arial"/>
                <a:sym typeface="Arial"/>
              </a:defRPr>
            </a:lvl2pPr>
            <a:lvl3pPr marL="1371600" lvl="2" indent="-647700" algn="l">
              <a:lnSpc>
                <a:spcPct val="100000"/>
              </a:lnSpc>
              <a:spcBef>
                <a:spcPts val="1200"/>
              </a:spcBef>
              <a:spcAft>
                <a:spcPts val="0"/>
              </a:spcAft>
              <a:buSzPts val="6600"/>
              <a:buChar char="•"/>
              <a:defRPr sz="6600" b="1">
                <a:solidFill>
                  <a:schemeClr val="lt1"/>
                </a:solidFill>
                <a:latin typeface="Arial"/>
                <a:ea typeface="Arial"/>
                <a:cs typeface="Arial"/>
                <a:sym typeface="Arial"/>
              </a:defRPr>
            </a:lvl3pPr>
            <a:lvl4pPr marL="1828800" lvl="3" indent="-647700" algn="l">
              <a:lnSpc>
                <a:spcPct val="100000"/>
              </a:lnSpc>
              <a:spcBef>
                <a:spcPts val="1200"/>
              </a:spcBef>
              <a:spcAft>
                <a:spcPts val="0"/>
              </a:spcAft>
              <a:buSzPts val="6600"/>
              <a:buChar char="•"/>
              <a:defRPr sz="6600" b="1">
                <a:solidFill>
                  <a:schemeClr val="lt1"/>
                </a:solidFill>
                <a:latin typeface="Arial"/>
                <a:ea typeface="Arial"/>
                <a:cs typeface="Arial"/>
                <a:sym typeface="Arial"/>
              </a:defRPr>
            </a:lvl4pPr>
            <a:lvl5pPr marL="2286000" lvl="4" indent="-647700" algn="l">
              <a:lnSpc>
                <a:spcPct val="100000"/>
              </a:lnSpc>
              <a:spcBef>
                <a:spcPts val="1200"/>
              </a:spcBef>
              <a:spcAft>
                <a:spcPts val="0"/>
              </a:spcAft>
              <a:buSzPts val="6600"/>
              <a:buChar char="•"/>
              <a:defRPr sz="6600" b="1">
                <a:solidFill>
                  <a:schemeClr val="lt1"/>
                </a:solidFill>
                <a:latin typeface="Arial"/>
                <a:ea typeface="Arial"/>
                <a:cs typeface="Arial"/>
                <a:sym typeface="Arial"/>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154"/>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9" name="Google Shape;189;p15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90"/>
        <p:cNvGrpSpPr/>
        <p:nvPr/>
      </p:nvGrpSpPr>
      <p:grpSpPr>
        <a:xfrm>
          <a:off x="0" y="0"/>
          <a:ext cx="0" cy="0"/>
          <a:chOff x="0" y="0"/>
          <a:chExt cx="0" cy="0"/>
        </a:xfrm>
      </p:grpSpPr>
      <p:sp>
        <p:nvSpPr>
          <p:cNvPr id="191" name="Google Shape;191;p155"/>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92" name="Google Shape;192;p155"/>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93" name="Google Shape;193;p155"/>
          <p:cNvPicPr preferRelativeResize="0"/>
          <p:nvPr/>
        </p:nvPicPr>
        <p:blipFill rotWithShape="1">
          <a:blip r:embed="rId2">
            <a:alphaModFix/>
          </a:blip>
          <a:srcRect/>
          <a:stretch/>
        </p:blipFill>
        <p:spPr>
          <a:xfrm>
            <a:off x="0" y="5705475"/>
            <a:ext cx="841375" cy="1122363"/>
          </a:xfrm>
          <a:prstGeom prst="rect">
            <a:avLst/>
          </a:prstGeom>
          <a:noFill/>
          <a:ln>
            <a:noFill/>
          </a:ln>
        </p:spPr>
      </p:pic>
      <p:sp>
        <p:nvSpPr>
          <p:cNvPr id="195" name="Google Shape;195;p15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96" name="Google Shape;196;p155"/>
          <p:cNvSpPr txBox="1">
            <a:spLocks noGrp="1"/>
          </p:cNvSpPr>
          <p:nvPr>
            <p:ph type="body" idx="1"/>
          </p:nvPr>
        </p:nvSpPr>
        <p:spPr>
          <a:xfrm>
            <a:off x="506413" y="1739900"/>
            <a:ext cx="11176000" cy="4500563"/>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155"/>
          <p:cNvSpPr txBox="1">
            <a:spLocks noGrp="1"/>
          </p:cNvSpPr>
          <p:nvPr>
            <p:ph type="ftr" idx="11"/>
          </p:nvPr>
        </p:nvSpPr>
        <p:spPr>
          <a:xfrm>
            <a:off x="506413" y="6623050"/>
            <a:ext cx="90185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9" name="Google Shape;199;p15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1" name="Immagin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2"/>
        <p:cNvGrpSpPr/>
        <p:nvPr/>
      </p:nvGrpSpPr>
      <p:grpSpPr>
        <a:xfrm>
          <a:off x="0" y="0"/>
          <a:ext cx="0" cy="0"/>
          <a:chOff x="0" y="0"/>
          <a:chExt cx="0" cy="0"/>
        </a:xfrm>
      </p:grpSpPr>
      <p:sp>
        <p:nvSpPr>
          <p:cNvPr id="33" name="Google Shape;33;p136"/>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34" name="Google Shape;34;p136"/>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5" name="Google Shape;35;p136"/>
          <p:cNvPicPr preferRelativeResize="0"/>
          <p:nvPr/>
        </p:nvPicPr>
        <p:blipFill rotWithShape="1">
          <a:blip r:embed="rId2">
            <a:alphaModFix/>
          </a:blip>
          <a:srcRect/>
          <a:stretch/>
        </p:blipFill>
        <p:spPr>
          <a:xfrm>
            <a:off x="0" y="5484813"/>
            <a:ext cx="982663" cy="1122362"/>
          </a:xfrm>
          <a:prstGeom prst="rect">
            <a:avLst/>
          </a:prstGeom>
          <a:noFill/>
          <a:ln>
            <a:noFill/>
          </a:ln>
        </p:spPr>
      </p:pic>
      <p:sp>
        <p:nvSpPr>
          <p:cNvPr id="37" name="Google Shape;37;p136"/>
          <p:cNvSpPr txBox="1">
            <a:spLocks noGrp="1"/>
          </p:cNvSpPr>
          <p:nvPr>
            <p:ph type="title"/>
          </p:nvPr>
        </p:nvSpPr>
        <p:spPr>
          <a:xfrm>
            <a:off x="507206" y="2313946"/>
            <a:ext cx="9792000" cy="432000"/>
          </a:xfrm>
          <a:prstGeom prst="rect">
            <a:avLst/>
          </a:prstGeom>
          <a:noFill/>
          <a:ln>
            <a:noFill/>
          </a:ln>
        </p:spPr>
        <p:txBody>
          <a:bodyPr spcFirstLastPara="1" wrap="square" lIns="0" tIns="0" rIns="0" bIns="0" anchor="t" anchorCtr="0">
            <a:noAutofit/>
          </a:bodyPr>
          <a:lstStyle>
            <a:lvl1pPr lvl="0" algn="l">
              <a:lnSpc>
                <a:spcPct val="82500"/>
              </a:lnSpc>
              <a:spcBef>
                <a:spcPts val="0"/>
              </a:spcBef>
              <a:spcAft>
                <a:spcPts val="0"/>
              </a:spcAft>
              <a:buSzPts val="1400"/>
              <a:buNone/>
              <a:defRPr sz="4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38" name="Google Shape;38;p13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mp; Content">
  <p:cSld name="1_Title &amp; Content">
    <p:spTree>
      <p:nvGrpSpPr>
        <p:cNvPr id="1" name="Shape 39"/>
        <p:cNvGrpSpPr/>
        <p:nvPr/>
      </p:nvGrpSpPr>
      <p:grpSpPr>
        <a:xfrm>
          <a:off x="0" y="0"/>
          <a:ext cx="0" cy="0"/>
          <a:chOff x="0" y="0"/>
          <a:chExt cx="0" cy="0"/>
        </a:xfrm>
      </p:grpSpPr>
      <p:sp>
        <p:nvSpPr>
          <p:cNvPr id="40" name="Google Shape;40;p137"/>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41" name="Google Shape;41;p137"/>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3" name="Google Shape;43;p137"/>
          <p:cNvPicPr preferRelativeResize="0"/>
          <p:nvPr/>
        </p:nvPicPr>
        <p:blipFill rotWithShape="1">
          <a:blip r:embed="rId2">
            <a:alphaModFix/>
          </a:blip>
          <a:srcRect/>
          <a:stretch/>
        </p:blipFill>
        <p:spPr>
          <a:xfrm>
            <a:off x="0" y="5435600"/>
            <a:ext cx="982663" cy="1122363"/>
          </a:xfrm>
          <a:prstGeom prst="rect">
            <a:avLst/>
          </a:prstGeom>
          <a:noFill/>
          <a:ln>
            <a:noFill/>
          </a:ln>
        </p:spPr>
      </p:pic>
      <p:sp>
        <p:nvSpPr>
          <p:cNvPr id="44" name="Google Shape;44;p137"/>
          <p:cNvSpPr txBox="1"/>
          <p:nvPr/>
        </p:nvSpPr>
        <p:spPr>
          <a:xfrm>
            <a:off x="10180638"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lt1"/>
                </a:solidFill>
                <a:latin typeface="Arial"/>
                <a:ea typeface="Arial"/>
                <a:cs typeface="Arial"/>
                <a:sym typeface="Arial"/>
              </a:rPr>
              <a:t>‹N›</a:t>
            </a:fld>
            <a:endParaRPr sz="1000" b="0" i="0" u="none" strike="noStrike" cap="none">
              <a:solidFill>
                <a:schemeClr val="lt1"/>
              </a:solidFill>
              <a:latin typeface="Arial"/>
              <a:ea typeface="Arial"/>
              <a:cs typeface="Arial"/>
              <a:sym typeface="Arial"/>
            </a:endParaRPr>
          </a:p>
        </p:txBody>
      </p:sp>
      <p:sp>
        <p:nvSpPr>
          <p:cNvPr id="45" name="Google Shape;45;p13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2500"/>
              <a:buNone/>
              <a:defRPr sz="2500" b="1" i="1"/>
            </a:lvl1pPr>
            <a:lvl2pPr marL="914400" lvl="1" indent="-355600" algn="l">
              <a:lnSpc>
                <a:spcPct val="100000"/>
              </a:lnSpc>
              <a:spcBef>
                <a:spcPts val="1200"/>
              </a:spcBef>
              <a:spcAft>
                <a:spcPts val="0"/>
              </a:spcAft>
              <a:buSzPts val="2000"/>
              <a:buChar char="•"/>
              <a:defRPr sz="2000" b="1" i="1"/>
            </a:lvl2pPr>
            <a:lvl3pPr marL="1371600" lvl="2" indent="-355600" algn="l">
              <a:lnSpc>
                <a:spcPct val="100000"/>
              </a:lnSpc>
              <a:spcBef>
                <a:spcPts val="1200"/>
              </a:spcBef>
              <a:spcAft>
                <a:spcPts val="0"/>
              </a:spcAft>
              <a:buSzPts val="2000"/>
              <a:buChar char="•"/>
              <a:defRPr sz="2000" b="1" i="1"/>
            </a:lvl3pPr>
            <a:lvl4pPr marL="1828800" lvl="3" indent="-355600" algn="l">
              <a:lnSpc>
                <a:spcPct val="100000"/>
              </a:lnSpc>
              <a:spcBef>
                <a:spcPts val="1200"/>
              </a:spcBef>
              <a:spcAft>
                <a:spcPts val="0"/>
              </a:spcAft>
              <a:buSzPts val="2000"/>
              <a:buChar char="•"/>
              <a:defRPr sz="2000" b="1" i="1"/>
            </a:lvl4pPr>
            <a:lvl5pPr marL="2286000" lvl="4" indent="-355600" algn="l">
              <a:lnSpc>
                <a:spcPct val="100000"/>
              </a:lnSpc>
              <a:spcBef>
                <a:spcPts val="1200"/>
              </a:spcBef>
              <a:spcAft>
                <a:spcPts val="0"/>
              </a:spcAft>
              <a:buSzPts val="2000"/>
              <a:buChar char="•"/>
              <a:defRPr sz="2000" b="1" i="1"/>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3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400"/>
              <a:buNone/>
              <a:defRPr sz="3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48" name="Google Shape;48;p13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1" name="Immagin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p:cSld name="1_Two Content">
    <p:spTree>
      <p:nvGrpSpPr>
        <p:cNvPr id="1" name="Shape 49"/>
        <p:cNvGrpSpPr/>
        <p:nvPr/>
      </p:nvGrpSpPr>
      <p:grpSpPr>
        <a:xfrm>
          <a:off x="0" y="0"/>
          <a:ext cx="0" cy="0"/>
          <a:chOff x="0" y="0"/>
          <a:chExt cx="0" cy="0"/>
        </a:xfrm>
      </p:grpSpPr>
      <p:sp>
        <p:nvSpPr>
          <p:cNvPr id="50" name="Google Shape;50;p138"/>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51" name="Google Shape;51;p138"/>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3" name="Google Shape;53;p138"/>
          <p:cNvPicPr preferRelativeResize="0"/>
          <p:nvPr/>
        </p:nvPicPr>
        <p:blipFill rotWithShape="1">
          <a:blip r:embed="rId2">
            <a:alphaModFix/>
          </a:blip>
          <a:srcRect/>
          <a:stretch/>
        </p:blipFill>
        <p:spPr>
          <a:xfrm>
            <a:off x="0" y="5484813"/>
            <a:ext cx="982663" cy="1122362"/>
          </a:xfrm>
          <a:prstGeom prst="rect">
            <a:avLst/>
          </a:prstGeom>
          <a:noFill/>
          <a:ln>
            <a:noFill/>
          </a:ln>
        </p:spPr>
      </p:pic>
      <p:sp>
        <p:nvSpPr>
          <p:cNvPr id="54" name="Google Shape;54;p138"/>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8"/>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8"/>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Arial"/>
                <a:ea typeface="Arial"/>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3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58" name="Google Shape;58;p13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1" name="Immagin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59"/>
        <p:cNvGrpSpPr/>
        <p:nvPr/>
      </p:nvGrpSpPr>
      <p:grpSpPr>
        <a:xfrm>
          <a:off x="0" y="0"/>
          <a:ext cx="0" cy="0"/>
          <a:chOff x="0" y="0"/>
          <a:chExt cx="0" cy="0"/>
        </a:xfrm>
      </p:grpSpPr>
      <p:sp>
        <p:nvSpPr>
          <p:cNvPr id="60" name="Google Shape;60;p139"/>
          <p:cNvSpPr/>
          <p:nvPr/>
        </p:nvSpPr>
        <p:spPr>
          <a:xfrm>
            <a:off x="0" y="5557838"/>
            <a:ext cx="12192000" cy="1300162"/>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pic>
        <p:nvPicPr>
          <p:cNvPr id="61" name="Google Shape;61;p139"/>
          <p:cNvPicPr preferRelativeResize="0"/>
          <p:nvPr/>
        </p:nvPicPr>
        <p:blipFill rotWithShape="1">
          <a:blip r:embed="rId2">
            <a:alphaModFix/>
          </a:blip>
          <a:srcRect/>
          <a:stretch/>
        </p:blipFill>
        <p:spPr>
          <a:xfrm>
            <a:off x="104775" y="123825"/>
            <a:ext cx="1277938" cy="1428750"/>
          </a:xfrm>
          <a:prstGeom prst="rect">
            <a:avLst/>
          </a:prstGeom>
          <a:noFill/>
          <a:ln>
            <a:noFill/>
          </a:ln>
        </p:spPr>
      </p:pic>
      <p:pic>
        <p:nvPicPr>
          <p:cNvPr id="62" name="Google Shape;62;p139"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513"/>
            <a:ext cx="2395538" cy="842962"/>
          </a:xfrm>
          <a:prstGeom prst="rect">
            <a:avLst/>
          </a:prstGeom>
          <a:noFill/>
          <a:ln>
            <a:noFill/>
          </a:ln>
        </p:spPr>
      </p:pic>
      <p:sp>
        <p:nvSpPr>
          <p:cNvPr id="63" name="Google Shape;63;p139"/>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accen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64" name="Google Shape;64;p139"/>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Arial"/>
                <a:ea typeface="Arial"/>
                <a:cs typeface="Arial"/>
                <a:sym typeface="Arial"/>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 name="Immagin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D8D8D8"/>
        </a:solidFill>
        <a:effectLst/>
      </p:bgPr>
    </p:bg>
    <p:spTree>
      <p:nvGrpSpPr>
        <p:cNvPr id="1" name="Shape 65"/>
        <p:cNvGrpSpPr/>
        <p:nvPr/>
      </p:nvGrpSpPr>
      <p:grpSpPr>
        <a:xfrm>
          <a:off x="0" y="0"/>
          <a:ext cx="0" cy="0"/>
          <a:chOff x="0" y="0"/>
          <a:chExt cx="0" cy="0"/>
        </a:xfrm>
      </p:grpSpPr>
      <p:sp>
        <p:nvSpPr>
          <p:cNvPr id="66" name="Google Shape;66;p140"/>
          <p:cNvSpPr/>
          <p:nvPr/>
        </p:nvSpPr>
        <p:spPr>
          <a:xfrm>
            <a:off x="0" y="5557838"/>
            <a:ext cx="12192000" cy="1300162"/>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pic>
        <p:nvPicPr>
          <p:cNvPr id="67" name="Google Shape;67;p140"/>
          <p:cNvPicPr preferRelativeResize="0"/>
          <p:nvPr/>
        </p:nvPicPr>
        <p:blipFill rotWithShape="1">
          <a:blip r:embed="rId2">
            <a:alphaModFix/>
          </a:blip>
          <a:srcRect t="52019" b="11066"/>
          <a:stretch/>
        </p:blipFill>
        <p:spPr>
          <a:xfrm>
            <a:off x="10566400" y="319088"/>
            <a:ext cx="1400175" cy="539750"/>
          </a:xfrm>
          <a:prstGeom prst="rect">
            <a:avLst/>
          </a:prstGeom>
          <a:noFill/>
          <a:ln>
            <a:noFill/>
          </a:ln>
        </p:spPr>
      </p:pic>
      <p:sp>
        <p:nvSpPr>
          <p:cNvPr id="68" name="Google Shape;68;p140"/>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l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69" name="Google Shape;69;p140"/>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Arial"/>
                <a:ea typeface="Arial"/>
                <a:cs typeface="Arial"/>
                <a:sym typeface="Arial"/>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 name="Google Shape;70;p140"/>
          <p:cNvSpPr>
            <a:spLocks noGrp="1"/>
          </p:cNvSpPr>
          <p:nvPr>
            <p:ph type="pic" idx="2"/>
          </p:nvPr>
        </p:nvSpPr>
        <p:spPr>
          <a:xfrm>
            <a:off x="776" y="-1"/>
            <a:ext cx="12191224" cy="5557336"/>
          </a:xfrm>
          <a:prstGeom prst="rect">
            <a:avLst/>
          </a:prstGeom>
          <a:noFill/>
          <a:ln>
            <a:noFill/>
          </a:ln>
        </p:spPr>
      </p:sp>
      <p:sp>
        <p:nvSpPr>
          <p:cNvPr id="71" name="Google Shape;71;p140"/>
          <p:cNvSpPr txBox="1">
            <a:spLocks noGrp="1"/>
          </p:cNvSpPr>
          <p:nvPr>
            <p:ph type="ftr" idx="11"/>
          </p:nvPr>
        </p:nvSpPr>
        <p:spPr>
          <a:xfrm>
            <a:off x="506413" y="6189663"/>
            <a:ext cx="110886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3699" y="4467554"/>
            <a:ext cx="1192876" cy="8104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2"/>
            </a:gs>
            <a:gs pos="100000">
              <a:schemeClr val="accent1"/>
            </a:gs>
          </a:gsLst>
          <a:lin ang="0" scaled="0"/>
        </a:gradFill>
        <a:effectLst/>
      </p:bgPr>
    </p:bg>
    <p:spTree>
      <p:nvGrpSpPr>
        <p:cNvPr id="1" name="Shape 72"/>
        <p:cNvGrpSpPr/>
        <p:nvPr/>
      </p:nvGrpSpPr>
      <p:grpSpPr>
        <a:xfrm>
          <a:off x="0" y="0"/>
          <a:ext cx="0" cy="0"/>
          <a:chOff x="0" y="0"/>
          <a:chExt cx="0" cy="0"/>
        </a:xfrm>
      </p:grpSpPr>
      <p:sp>
        <p:nvSpPr>
          <p:cNvPr id="73" name="Google Shape;73;p141"/>
          <p:cNvSpPr/>
          <p:nvPr/>
        </p:nvSpPr>
        <p:spPr>
          <a:xfrm>
            <a:off x="0" y="5303838"/>
            <a:ext cx="12192000" cy="155416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74" name="Google Shape;74;p141"/>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l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75" name="Google Shape;75;p141"/>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Arial"/>
                <a:ea typeface="Arial"/>
                <a:cs typeface="Arial"/>
                <a:sym typeface="Arial"/>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 name="Google Shape;76;p141"/>
          <p:cNvSpPr>
            <a:spLocks noGrp="1"/>
          </p:cNvSpPr>
          <p:nvPr>
            <p:ph type="pic" idx="2"/>
          </p:nvPr>
        </p:nvSpPr>
        <p:spPr>
          <a:xfrm>
            <a:off x="0" y="5303520"/>
            <a:ext cx="12192000" cy="1554480"/>
          </a:xfrm>
          <a:prstGeom prst="rect">
            <a:avLst/>
          </a:prstGeom>
          <a:noFill/>
          <a:ln>
            <a:noFill/>
          </a:ln>
        </p:spPr>
      </p:sp>
      <p:sp>
        <p:nvSpPr>
          <p:cNvPr id="77" name="Google Shape;77;p141"/>
          <p:cNvSpPr txBox="1">
            <a:spLocks noGrp="1"/>
          </p:cNvSpPr>
          <p:nvPr>
            <p:ph type="ftr" idx="11"/>
          </p:nvPr>
        </p:nvSpPr>
        <p:spPr>
          <a:xfrm>
            <a:off x="506413" y="5013325"/>
            <a:ext cx="110886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7311" y="4087625"/>
            <a:ext cx="1192876" cy="8104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 Internal">
  <p:cSld name="Title Slide - Internal">
    <p:spTree>
      <p:nvGrpSpPr>
        <p:cNvPr id="1" name="Shape 78"/>
        <p:cNvGrpSpPr/>
        <p:nvPr/>
      </p:nvGrpSpPr>
      <p:grpSpPr>
        <a:xfrm>
          <a:off x="0" y="0"/>
          <a:ext cx="0" cy="0"/>
          <a:chOff x="0" y="0"/>
          <a:chExt cx="0" cy="0"/>
        </a:xfrm>
      </p:grpSpPr>
      <p:sp>
        <p:nvSpPr>
          <p:cNvPr id="79" name="Google Shape;79;p142"/>
          <p:cNvSpPr/>
          <p:nvPr/>
        </p:nvSpPr>
        <p:spPr>
          <a:xfrm>
            <a:off x="0" y="5303838"/>
            <a:ext cx="12192000" cy="155416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0" name="Google Shape;80;p142"/>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accen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81" name="Google Shape;81;p142"/>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Arial"/>
                <a:ea typeface="Arial"/>
                <a:cs typeface="Arial"/>
                <a:sym typeface="Arial"/>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142"/>
          <p:cNvSpPr>
            <a:spLocks noGrp="1"/>
          </p:cNvSpPr>
          <p:nvPr>
            <p:ph type="pic" idx="2"/>
          </p:nvPr>
        </p:nvSpPr>
        <p:spPr>
          <a:xfrm>
            <a:off x="0" y="5303520"/>
            <a:ext cx="12192000" cy="1554480"/>
          </a:xfrm>
          <a:prstGeom prst="rect">
            <a:avLst/>
          </a:prstGeom>
          <a:noFill/>
          <a:ln>
            <a:noFill/>
          </a:ln>
        </p:spPr>
      </p:sp>
      <p:sp>
        <p:nvSpPr>
          <p:cNvPr id="83" name="Google Shape;83;p142"/>
          <p:cNvSpPr txBox="1">
            <a:spLocks noGrp="1"/>
          </p:cNvSpPr>
          <p:nvPr>
            <p:ph type="ftr" idx="11"/>
          </p:nvPr>
        </p:nvSpPr>
        <p:spPr>
          <a:xfrm>
            <a:off x="506413" y="5013325"/>
            <a:ext cx="11088687" cy="215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0262" y="3793327"/>
            <a:ext cx="1192876" cy="8104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3"/>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1" name="Google Shape;11;p13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9pPr>
          </a:lstStyle>
          <a:p>
            <a:endParaRPr/>
          </a:p>
        </p:txBody>
      </p:sp>
      <p:sp>
        <p:nvSpPr>
          <p:cNvPr id="12" name="Google Shape;12;p13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sp>
        <p:nvSpPr>
          <p:cNvPr id="13" name="Google Shape;13;p133"/>
          <p:cNvSpPr txBox="1">
            <a:spLocks noGrp="1"/>
          </p:cNvSpPr>
          <p:nvPr>
            <p:ph type="body" idx="1"/>
          </p:nvPr>
        </p:nvSpPr>
        <p:spPr>
          <a:xfrm>
            <a:off x="506413" y="1739900"/>
            <a:ext cx="11176000" cy="4500563"/>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33"/>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 name="Immagin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abc.net.au/news/2017-05-01/bupa-adelaide-nursing-home-accused-of-poor-care/8487694" TargetMode="External"/><Relationship Id="rId3" Type="http://schemas.openxmlformats.org/officeDocument/2006/relationships/hyperlink" Target="https://youtu.be/NZBxI9pNYHw" TargetMode="External"/><Relationship Id="rId7" Type="http://schemas.openxmlformats.org/officeDocument/2006/relationships/hyperlink" Target="https://youtu.be/slr_SvB1uy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youtu.be/wTGV4s2fktQ" TargetMode="External"/><Relationship Id="rId5" Type="http://schemas.openxmlformats.org/officeDocument/2006/relationships/hyperlink" Target="https://youtu.be/8kZMaUZ7wm0" TargetMode="External"/><Relationship Id="rId4" Type="http://schemas.openxmlformats.org/officeDocument/2006/relationships/hyperlink" Target="http://www.bbc.com/news/uk-england-3742766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
          <p:cNvSpPr/>
          <p:nvPr/>
        </p:nvSpPr>
        <p:spPr>
          <a:xfrm>
            <a:off x="14288" y="5002213"/>
            <a:ext cx="12192000" cy="18700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206" name="Google Shape;206;p1"/>
          <p:cNvPicPr preferRelativeResize="0"/>
          <p:nvPr/>
        </p:nvPicPr>
        <p:blipFill rotWithShape="1">
          <a:blip r:embed="rId3">
            <a:alphaModFix/>
          </a:blip>
          <a:srcRect l="268" t="16820" r="-267" b="40993"/>
          <a:stretch/>
        </p:blipFill>
        <p:spPr>
          <a:xfrm>
            <a:off x="-14288" y="0"/>
            <a:ext cx="12220576" cy="3429000"/>
          </a:xfrm>
          <a:prstGeom prst="rect">
            <a:avLst/>
          </a:prstGeom>
          <a:noFill/>
          <a:ln>
            <a:noFill/>
          </a:ln>
        </p:spPr>
      </p:pic>
      <p:grpSp>
        <p:nvGrpSpPr>
          <p:cNvPr id="207" name="Google Shape;207;p1"/>
          <p:cNvGrpSpPr/>
          <p:nvPr/>
        </p:nvGrpSpPr>
        <p:grpSpPr>
          <a:xfrm>
            <a:off x="395288" y="824248"/>
            <a:ext cx="7031037" cy="4065252"/>
            <a:chOff x="438676" y="3240041"/>
            <a:chExt cx="7030682" cy="3846110"/>
          </a:xfrm>
        </p:grpSpPr>
        <p:sp>
          <p:nvSpPr>
            <p:cNvPr id="208" name="Google Shape;208;p1"/>
            <p:cNvSpPr txBox="1"/>
            <p:nvPr/>
          </p:nvSpPr>
          <p:spPr>
            <a:xfrm>
              <a:off x="438676" y="3544657"/>
              <a:ext cx="6425876" cy="3541494"/>
            </a:xfrm>
            <a:prstGeom prst="rect">
              <a:avLst/>
            </a:prstGeom>
            <a:solidFill>
              <a:srgbClr val="00B0F0"/>
            </a:solidFill>
            <a:ln>
              <a:noFill/>
            </a:ln>
            <a:effectLst>
              <a:outerShdw blurRad="50800" dist="38100" dir="2700000" algn="tl" rotWithShape="0">
                <a:srgbClr val="000000">
                  <a:alpha val="39215"/>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1"/>
            <p:cNvSpPr txBox="1"/>
            <p:nvPr/>
          </p:nvSpPr>
          <p:spPr>
            <a:xfrm>
              <a:off x="505516" y="3240041"/>
              <a:ext cx="6963842" cy="2986809"/>
            </a:xfrm>
            <a:prstGeom prst="rect">
              <a:avLst/>
            </a:prstGeom>
            <a:noFill/>
            <a:ln>
              <a:noFill/>
            </a:ln>
          </p:spPr>
          <p:txBody>
            <a:bodyPr spcFirstLastPara="1" wrap="square" lIns="36575" tIns="36575" rIns="36575" bIns="36575" anchor="t" anchorCtr="0">
              <a:noAutofit/>
            </a:bodyPr>
            <a:lstStyle/>
            <a:p>
              <a:pPr marL="0" marR="0" lvl="0" indent="0" algn="l" rtl="0">
                <a:lnSpc>
                  <a:spcPct val="128000"/>
                </a:lnSpc>
                <a:spcBef>
                  <a:spcPts val="0"/>
                </a:spcBef>
                <a:spcAft>
                  <a:spcPts val="0"/>
                </a:spcAft>
                <a:buClr>
                  <a:srgbClr val="000000"/>
                </a:buClr>
                <a:buSzPts val="2400"/>
                <a:buFont typeface="Arial"/>
                <a:buNone/>
              </a:pPr>
              <a:endParaRPr sz="2400" b="1" i="0" u="none" strike="noStrike" cap="none" dirty="0">
                <a:solidFill>
                  <a:srgbClr val="FFFFF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rgbClr val="FFFFFE"/>
                  </a:solidFill>
                  <a:latin typeface="Arial"/>
                  <a:ea typeface="Arial"/>
                  <a:cs typeface="Arial"/>
                  <a:sym typeface="Arial"/>
                </a:rPr>
                <a:t>Freedom from coercion, violence and abuse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err="1">
                  <a:solidFill>
                    <a:srgbClr val="FFFFFE"/>
                  </a:solidFill>
                  <a:latin typeface="Arial"/>
                  <a:ea typeface="Arial"/>
                  <a:cs typeface="Arial"/>
                  <a:sym typeface="Arial"/>
                </a:rPr>
                <a:t>Liber</a:t>
              </a:r>
              <a:r>
                <a:rPr lang="en-GB" sz="4800" b="1" dirty="0" err="1">
                  <a:solidFill>
                    <a:srgbClr val="FFFFFE"/>
                  </a:solidFill>
                </a:rPr>
                <a:t>i</a:t>
              </a:r>
              <a:r>
                <a:rPr lang="en-GB" sz="4800" b="1" i="0" u="none" strike="noStrike" cap="none" dirty="0">
                  <a:solidFill>
                    <a:srgbClr val="FFFFFE"/>
                  </a:solidFill>
                  <a:latin typeface="Arial"/>
                  <a:ea typeface="Arial"/>
                  <a:cs typeface="Arial"/>
                  <a:sym typeface="Arial"/>
                </a:rPr>
                <a:t> da </a:t>
              </a:r>
              <a:r>
                <a:rPr lang="en-GB" sz="4800" b="1" i="0" u="none" strike="noStrike" cap="none" dirty="0" err="1">
                  <a:solidFill>
                    <a:srgbClr val="FFFFFE"/>
                  </a:solidFill>
                  <a:latin typeface="Arial"/>
                  <a:ea typeface="Arial"/>
                  <a:cs typeface="Arial"/>
                  <a:sym typeface="Arial"/>
                </a:rPr>
                <a:t>coercizione</a:t>
              </a:r>
              <a:r>
                <a:rPr lang="en-GB" sz="4800" b="1" i="0" u="none" strike="noStrike" cap="none" dirty="0">
                  <a:solidFill>
                    <a:srgbClr val="FFFFFE"/>
                  </a:solidFill>
                  <a:latin typeface="Arial"/>
                  <a:ea typeface="Arial"/>
                  <a:cs typeface="Arial"/>
                  <a:sym typeface="Arial"/>
                </a:rPr>
                <a:t>, </a:t>
              </a:r>
              <a:r>
                <a:rPr lang="en-GB" sz="4800" b="1" i="0" u="none" strike="noStrike" cap="none" dirty="0" err="1">
                  <a:solidFill>
                    <a:srgbClr val="FFFFFE"/>
                  </a:solidFill>
                  <a:latin typeface="Arial"/>
                  <a:ea typeface="Arial"/>
                  <a:cs typeface="Arial"/>
                  <a:sym typeface="Arial"/>
                </a:rPr>
                <a:t>violenza</a:t>
              </a:r>
              <a:r>
                <a:rPr lang="en-GB" sz="4800" b="1" i="0" u="none" strike="noStrike" cap="none" dirty="0">
                  <a:solidFill>
                    <a:srgbClr val="FFFFFE"/>
                  </a:solidFill>
                  <a:latin typeface="Arial"/>
                  <a:ea typeface="Arial"/>
                  <a:cs typeface="Arial"/>
                  <a:sym typeface="Arial"/>
                </a:rPr>
                <a:t> e </a:t>
              </a:r>
              <a:r>
                <a:rPr lang="en-GB" sz="4800" b="1" i="0" u="none" strike="noStrike" cap="none" dirty="0" err="1">
                  <a:solidFill>
                    <a:srgbClr val="FFFFFE"/>
                  </a:solidFill>
                  <a:latin typeface="Arial"/>
                  <a:ea typeface="Arial"/>
                  <a:cs typeface="Arial"/>
                  <a:sym typeface="Arial"/>
                </a:rPr>
                <a:t>abuso</a:t>
              </a:r>
              <a:endParaRPr sz="4800" b="1" i="0" u="none" strike="noStrike" cap="none" dirty="0">
                <a:solidFill>
                  <a:srgbClr val="FFFFFE"/>
                </a:solidFill>
                <a:latin typeface="Arial"/>
                <a:ea typeface="Arial"/>
                <a:cs typeface="Arial"/>
                <a:sym typeface="Arial"/>
              </a:endParaRPr>
            </a:p>
          </p:txBody>
        </p:sp>
      </p:grpSp>
      <p:sp>
        <p:nvSpPr>
          <p:cNvPr id="210" name="Google Shape;210;p1"/>
          <p:cNvSpPr/>
          <p:nvPr/>
        </p:nvSpPr>
        <p:spPr>
          <a:xfrm rot="-5400000">
            <a:off x="4974431" y="-359569"/>
            <a:ext cx="2243138" cy="12220576"/>
          </a:xfrm>
          <a:prstGeom prst="rect">
            <a:avLst/>
          </a:prstGeom>
          <a:gradFill>
            <a:gsLst>
              <a:gs pos="0">
                <a:srgbClr val="006A90"/>
              </a:gs>
              <a:gs pos="100000">
                <a:srgbClr val="00B0F0">
                  <a:alpha val="0"/>
                </a:srgbClr>
              </a:gs>
            </a:gsLst>
            <a:lin ang="0" scaled="0"/>
          </a:gradFill>
          <a:ln w="31750" cap="flat" cmpd="sng">
            <a:solidFill>
              <a:srgbClr val="DCD6D4">
                <a:alpha val="0"/>
              </a:srgbClr>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1"/>
          <p:cNvSpPr txBox="1"/>
          <p:nvPr/>
        </p:nvSpPr>
        <p:spPr>
          <a:xfrm>
            <a:off x="9898063" y="249238"/>
            <a:ext cx="2293937" cy="514350"/>
          </a:xfrm>
          <a:prstGeom prst="rect">
            <a:avLst/>
          </a:prstGeom>
          <a:solidFill>
            <a:srgbClr val="00B0F0"/>
          </a:solidFill>
          <a:ln>
            <a:noFill/>
          </a:ln>
          <a:effectLst>
            <a:outerShdw blurRad="50800" dist="38100" dir="2700000" algn="tl" rotWithShape="0">
              <a:srgbClr val="000000">
                <a:alpha val="40000"/>
              </a:srgbClr>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FFFFFE"/>
                </a:solidFill>
                <a:latin typeface="Arial"/>
                <a:ea typeface="Arial"/>
                <a:cs typeface="Arial"/>
                <a:sym typeface="Arial"/>
              </a:rPr>
              <a:t>Course Slides</a:t>
            </a:r>
            <a:endParaRPr sz="2800" b="0" i="0" u="none" strike="noStrike" cap="none">
              <a:solidFill>
                <a:schemeClr val="dk1"/>
              </a:solidFill>
              <a:latin typeface="Arial"/>
              <a:ea typeface="Arial"/>
              <a:cs typeface="Arial"/>
              <a:sym typeface="Arial"/>
            </a:endParaRPr>
          </a:p>
        </p:txBody>
      </p:sp>
      <p:grpSp>
        <p:nvGrpSpPr>
          <p:cNvPr id="212" name="Google Shape;212;p1"/>
          <p:cNvGrpSpPr/>
          <p:nvPr/>
        </p:nvGrpSpPr>
        <p:grpSpPr>
          <a:xfrm>
            <a:off x="10685463" y="5441948"/>
            <a:ext cx="1388859" cy="1247263"/>
            <a:chOff x="158998" y="5422506"/>
            <a:chExt cx="1217872" cy="1136925"/>
          </a:xfrm>
        </p:grpSpPr>
        <p:pic>
          <p:nvPicPr>
            <p:cNvPr id="213" name="Google Shape;213;p1"/>
            <p:cNvPicPr preferRelativeResize="0"/>
            <p:nvPr/>
          </p:nvPicPr>
          <p:blipFill rotWithShape="1">
            <a:blip r:embed="rId4">
              <a:alphaModFix/>
            </a:blip>
            <a:srcRect/>
            <a:stretch/>
          </p:blipFill>
          <p:spPr>
            <a:xfrm>
              <a:off x="158998" y="5422506"/>
              <a:ext cx="1133135" cy="939657"/>
            </a:xfrm>
            <a:prstGeom prst="rect">
              <a:avLst/>
            </a:prstGeom>
            <a:noFill/>
            <a:ln>
              <a:noFill/>
            </a:ln>
          </p:spPr>
        </p:pic>
        <p:sp>
          <p:nvSpPr>
            <p:cNvPr id="214" name="Google Shape;214;p1"/>
            <p:cNvSpPr txBox="1"/>
            <p:nvPr/>
          </p:nvSpPr>
          <p:spPr>
            <a:xfrm>
              <a:off x="256763" y="6370379"/>
              <a:ext cx="1120107" cy="18905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err="1">
                  <a:solidFill>
                    <a:srgbClr val="FF0000"/>
                  </a:solidFill>
                  <a:latin typeface="Arial"/>
                  <a:ea typeface="Arial"/>
                  <a:cs typeface="Arial"/>
                  <a:sym typeface="Arial"/>
                </a:rPr>
                <a:t>QualityRights</a:t>
              </a:r>
              <a:endParaRPr sz="1400" b="0" i="0" u="none" strike="noStrike" cap="none" dirty="0">
                <a:solidFill>
                  <a:srgbClr val="000000"/>
                </a:solidFill>
                <a:latin typeface="Arial"/>
                <a:ea typeface="Arial"/>
                <a:cs typeface="Arial"/>
                <a:sym typeface="Arial"/>
              </a:endParaRPr>
            </a:p>
          </p:txBody>
        </p:sp>
      </p:grpSp>
      <p:sp>
        <p:nvSpPr>
          <p:cNvPr id="215" name="Google Shape;215;p1"/>
          <p:cNvSpPr txBox="1"/>
          <p:nvPr/>
        </p:nvSpPr>
        <p:spPr>
          <a:xfrm>
            <a:off x="461963" y="4889500"/>
            <a:ext cx="8339137" cy="525463"/>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dirty="0" err="1" smtClean="0">
                <a:solidFill>
                  <a:srgbClr val="00B0F0"/>
                </a:solidFill>
                <a:latin typeface="Arial"/>
                <a:ea typeface="Arial"/>
                <a:cs typeface="Arial"/>
                <a:sym typeface="Arial"/>
              </a:rPr>
              <a:t>Formazione</a:t>
            </a:r>
            <a:r>
              <a:rPr lang="en-GB" sz="3000" b="0" i="0" u="none" strike="noStrike" cap="none" dirty="0" smtClean="0">
                <a:solidFill>
                  <a:srgbClr val="00B0F0"/>
                </a:solidFill>
                <a:latin typeface="Arial"/>
                <a:ea typeface="Arial"/>
                <a:cs typeface="Arial"/>
                <a:sym typeface="Arial"/>
              </a:rPr>
              <a:t> base </a:t>
            </a:r>
            <a:r>
              <a:rPr lang="en-GB" sz="3000" b="0" i="0" u="none" strike="noStrike" cap="none" dirty="0" err="1" smtClean="0">
                <a:solidFill>
                  <a:srgbClr val="00B0F0"/>
                </a:solidFill>
                <a:latin typeface="Arial"/>
                <a:ea typeface="Arial"/>
                <a:cs typeface="Arial"/>
                <a:sym typeface="Arial"/>
              </a:rPr>
              <a:t>QualityRights</a:t>
            </a:r>
            <a:r>
              <a:rPr lang="en-GB" sz="3000" b="0" i="0" u="none" strike="noStrike" cap="none" dirty="0" smtClean="0">
                <a:solidFill>
                  <a:srgbClr val="00B0F0"/>
                </a:solidFill>
                <a:latin typeface="Arial"/>
                <a:ea typeface="Arial"/>
                <a:cs typeface="Arial"/>
                <a:sym typeface="Arial"/>
              </a:rPr>
              <a:t> OMS:</a:t>
            </a:r>
            <a:r>
              <a:rPr lang="en-GB" sz="3000" b="0" i="0" u="none" strike="noStrike" cap="none" dirty="0" smtClean="0">
                <a:solidFill>
                  <a:srgbClr val="006386"/>
                </a:solidFill>
                <a:latin typeface="Arial"/>
                <a:ea typeface="Arial"/>
                <a:cs typeface="Arial"/>
                <a:sym typeface="Arial"/>
              </a:rPr>
              <a:t> </a:t>
            </a:r>
            <a:r>
              <a:rPr lang="en-GB" sz="3000" b="0" i="0" u="none" strike="noStrike" cap="none" dirty="0" smtClean="0">
                <a:solidFill>
                  <a:srgbClr val="00B0F0"/>
                </a:solidFill>
                <a:latin typeface="Arial"/>
                <a:ea typeface="Arial"/>
                <a:cs typeface="Arial"/>
                <a:sym typeface="Arial"/>
              </a:rPr>
              <a:t>salute </a:t>
            </a:r>
            <a:r>
              <a:rPr lang="en-GB" sz="3000" b="0" i="0" u="none" strike="noStrike" cap="none" dirty="0" err="1" smtClean="0">
                <a:solidFill>
                  <a:srgbClr val="00B0F0"/>
                </a:solidFill>
                <a:latin typeface="Arial"/>
                <a:ea typeface="Arial"/>
                <a:cs typeface="Arial"/>
                <a:sym typeface="Arial"/>
              </a:rPr>
              <a:t>mentale</a:t>
            </a:r>
            <a:r>
              <a:rPr lang="en-GB" sz="3000" b="0" i="0" u="none" strike="noStrike" cap="none" dirty="0" smtClean="0">
                <a:solidFill>
                  <a:srgbClr val="00B0F0"/>
                </a:solidFill>
                <a:latin typeface="Arial"/>
                <a:ea typeface="Arial"/>
                <a:cs typeface="Arial"/>
                <a:sym typeface="Arial"/>
              </a:rPr>
              <a:t> e </a:t>
            </a:r>
            <a:r>
              <a:rPr lang="en-GB" sz="3000" b="0" i="0" u="none" strike="noStrike" cap="none" dirty="0" err="1" smtClean="0">
                <a:solidFill>
                  <a:srgbClr val="00B0F0"/>
                </a:solidFill>
                <a:latin typeface="Arial"/>
                <a:ea typeface="Arial"/>
                <a:cs typeface="Arial"/>
                <a:sym typeface="Arial"/>
              </a:rPr>
              <a:t>servizi</a:t>
            </a:r>
            <a:r>
              <a:rPr lang="en-GB" sz="3000" b="0" i="0" u="none" strike="noStrike" cap="none" dirty="0" smtClean="0">
                <a:solidFill>
                  <a:srgbClr val="00B0F0"/>
                </a:solidFill>
                <a:latin typeface="Arial"/>
                <a:ea typeface="Arial"/>
                <a:cs typeface="Arial"/>
                <a:sym typeface="Arial"/>
              </a:rPr>
              <a:t> </a:t>
            </a:r>
            <a:r>
              <a:rPr lang="en-GB" sz="3000" b="0" i="0" u="none" strike="noStrike" cap="none" dirty="0" err="1" smtClean="0">
                <a:solidFill>
                  <a:srgbClr val="00B0F0"/>
                </a:solidFill>
                <a:latin typeface="Arial"/>
                <a:ea typeface="Arial"/>
                <a:cs typeface="Arial"/>
                <a:sym typeface="Arial"/>
              </a:rPr>
              <a:t>sociali</a:t>
            </a:r>
            <a:endParaRPr sz="1800" b="0" i="0" u="none" strike="noStrike" cap="none" dirty="0">
              <a:solidFill>
                <a:schemeClr val="dk1"/>
              </a:solidFill>
              <a:latin typeface="Arial"/>
              <a:ea typeface="Arial"/>
              <a:cs typeface="Arial"/>
              <a:sym typeface="Arial"/>
            </a:endParaRPr>
          </a:p>
        </p:txBody>
      </p:sp>
      <p:sp>
        <p:nvSpPr>
          <p:cNvPr id="216" name="Google Shape;216;p1"/>
          <p:cNvSpPr txBox="1"/>
          <p:nvPr/>
        </p:nvSpPr>
        <p:spPr>
          <a:xfrm>
            <a:off x="10931525" y="3178175"/>
            <a:ext cx="1509713" cy="250825"/>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E"/>
                </a:solidFill>
                <a:latin typeface="Arial"/>
                <a:ea typeface="Arial"/>
                <a:cs typeface="Arial"/>
                <a:sym typeface="Arial"/>
              </a:rPr>
              <a:t>CBM/Cathy Greenblat</a:t>
            </a:r>
            <a:endParaRPr sz="1800" b="0" i="0" u="none" strike="noStrike" cap="none">
              <a:solidFill>
                <a:schemeClr val="dk1"/>
              </a:solidFill>
              <a:latin typeface="Arial"/>
              <a:ea typeface="Arial"/>
              <a:cs typeface="Arial"/>
              <a:sym typeface="Arial"/>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987" y="5656552"/>
            <a:ext cx="1192876" cy="81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Il bisogno di affrontare i temi della violenza, coercizione ed abuso nei servizi di salute mentale e servizi sociali non implica che: </a:t>
            </a:r>
            <a:endParaRPr/>
          </a:p>
          <a:p>
            <a:pPr marL="815975" lvl="3" indent="-285750" algn="l" rtl="0">
              <a:lnSpc>
                <a:spcPct val="100000"/>
              </a:lnSpc>
              <a:spcBef>
                <a:spcPts val="1200"/>
              </a:spcBef>
              <a:spcAft>
                <a:spcPts val="0"/>
              </a:spcAft>
              <a:buSzPts val="2200"/>
              <a:buChar char="•"/>
            </a:pPr>
            <a:r>
              <a:rPr lang="en-GB" sz="2200"/>
              <a:t>Le persone con disabilità psicosociale, intellettiva o cognitiva siano per natura violente.</a:t>
            </a:r>
            <a:endParaRPr/>
          </a:p>
          <a:p>
            <a:pPr marL="815975" lvl="3" indent="-285750" algn="l" rtl="0">
              <a:lnSpc>
                <a:spcPct val="100000"/>
              </a:lnSpc>
              <a:spcBef>
                <a:spcPts val="1200"/>
              </a:spcBef>
              <a:spcAft>
                <a:spcPts val="0"/>
              </a:spcAft>
              <a:buSzPts val="2200"/>
              <a:buChar char="•"/>
            </a:pPr>
            <a:r>
              <a:rPr lang="en-GB" sz="2200"/>
              <a:t>Tutti i servizi e tutti gli operatori siano sistematicamente abusivi e violenti.</a:t>
            </a:r>
            <a:endParaRPr sz="2200"/>
          </a:p>
        </p:txBody>
      </p:sp>
      <p:sp>
        <p:nvSpPr>
          <p:cNvPr id="279" name="Google Shape;279;p10"/>
          <p:cNvSpPr txBox="1">
            <a:spLocks noGrp="1"/>
          </p:cNvSpPr>
          <p:nvPr>
            <p:ph type="title"/>
          </p:nvPr>
        </p:nvSpPr>
        <p:spPr>
          <a:xfrm>
            <a:off x="506413" y="506413"/>
            <a:ext cx="10711086"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introduzione a questo modulo formativo - 2</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a:t>Interrogate il vostro partner:</a:t>
            </a:r>
            <a:endParaRPr/>
          </a:p>
          <a:p>
            <a:pPr marL="0" lvl="0" indent="0" algn="l" rtl="0">
              <a:lnSpc>
                <a:spcPct val="100000"/>
              </a:lnSpc>
              <a:spcBef>
                <a:spcPts val="1200"/>
              </a:spcBef>
              <a:spcAft>
                <a:spcPts val="0"/>
              </a:spcAft>
              <a:buSzPts val="2200"/>
              <a:buFont typeface="Arial"/>
              <a:buAutoNum type="alphaUcParenR"/>
            </a:pPr>
            <a:r>
              <a:rPr lang="en-GB"/>
              <a:t> Che cosa ti fa sentire frustrato/a, ansioso/a o arrabbiato/a?</a:t>
            </a:r>
            <a:endParaRPr/>
          </a:p>
          <a:p>
            <a:pPr marL="0" lvl="0" indent="0" algn="l" rtl="0">
              <a:lnSpc>
                <a:spcPct val="100000"/>
              </a:lnSpc>
              <a:spcBef>
                <a:spcPts val="1200"/>
              </a:spcBef>
              <a:spcAft>
                <a:spcPts val="0"/>
              </a:spcAft>
              <a:buSzPts val="2200"/>
              <a:buFont typeface="Arial"/>
              <a:buAutoNum type="alphaUcParenR"/>
            </a:pPr>
            <a:r>
              <a:rPr lang="en-GB"/>
              <a:t> Che cosa ti aiuta a calmarti in situazioni di stress?</a:t>
            </a:r>
            <a:endParaRPr/>
          </a:p>
          <a:p>
            <a:pPr marL="0" lvl="0" indent="0" algn="l" rtl="0">
              <a:lnSpc>
                <a:spcPct val="100000"/>
              </a:lnSpc>
              <a:spcBef>
                <a:spcPts val="1200"/>
              </a:spcBef>
              <a:spcAft>
                <a:spcPts val="0"/>
              </a:spcAft>
              <a:buSzPts val="2200"/>
              <a:buFont typeface="Arial"/>
              <a:buNone/>
            </a:pPr>
            <a:endParaRPr/>
          </a:p>
        </p:txBody>
      </p:sp>
      <p:sp>
        <p:nvSpPr>
          <p:cNvPr id="951" name="Google Shape;951;p10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10.1: Realizzare piani individualizzati - 2</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0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Dopo aver discusso strategie come quelle menzionate precedentemente, utilizzate l’Allegato 2 per preparare un piano individualizzato con il vostro partner: </a:t>
            </a:r>
            <a:endParaRPr/>
          </a:p>
          <a:p>
            <a:pPr marL="631825" lvl="2" indent="-146050" algn="l" rtl="0">
              <a:lnSpc>
                <a:spcPct val="100000"/>
              </a:lnSpc>
              <a:spcBef>
                <a:spcPts val="1200"/>
              </a:spcBef>
              <a:spcAft>
                <a:spcPts val="0"/>
              </a:spcAft>
              <a:buSzPts val="2200"/>
              <a:buNone/>
            </a:pPr>
            <a:endParaRPr sz="2200"/>
          </a:p>
          <a:p>
            <a:pPr marL="346075" lvl="2" indent="0" algn="l" rtl="0">
              <a:lnSpc>
                <a:spcPct val="100000"/>
              </a:lnSpc>
              <a:spcBef>
                <a:spcPts val="1200"/>
              </a:spcBef>
              <a:spcAft>
                <a:spcPts val="0"/>
              </a:spcAft>
              <a:buSzPts val="2200"/>
              <a:buNone/>
            </a:pPr>
            <a:endParaRPr sz="2200"/>
          </a:p>
          <a:p>
            <a:pPr marL="631825" lvl="2" indent="-285750" algn="l" rtl="0">
              <a:lnSpc>
                <a:spcPct val="100000"/>
              </a:lnSpc>
              <a:spcBef>
                <a:spcPts val="1200"/>
              </a:spcBef>
              <a:spcAft>
                <a:spcPts val="0"/>
              </a:spcAft>
              <a:buSzPts val="2200"/>
              <a:buChar char="•"/>
            </a:pPr>
            <a:r>
              <a:rPr lang="en-GB" sz="2200"/>
              <a:t>Elencate gli aspetti sensibili e segnali di disagio</a:t>
            </a:r>
            <a:endParaRPr/>
          </a:p>
          <a:p>
            <a:pPr marL="631825" lvl="2" indent="-285750" algn="l" rtl="0">
              <a:lnSpc>
                <a:spcPct val="100000"/>
              </a:lnSpc>
              <a:spcBef>
                <a:spcPts val="1200"/>
              </a:spcBef>
              <a:spcAft>
                <a:spcPts val="0"/>
              </a:spcAft>
              <a:buSzPts val="2200"/>
              <a:buChar char="•"/>
            </a:pPr>
            <a:r>
              <a:rPr lang="en-GB" sz="2200"/>
              <a:t>Elencate le strategie calmanti</a:t>
            </a:r>
            <a:endParaRPr/>
          </a:p>
          <a:p>
            <a:pPr marL="285750" lvl="0" indent="-146050" algn="l" rtl="0">
              <a:lnSpc>
                <a:spcPct val="100000"/>
              </a:lnSpc>
              <a:spcBef>
                <a:spcPts val="1200"/>
              </a:spcBef>
              <a:spcAft>
                <a:spcPts val="0"/>
              </a:spcAft>
              <a:buSzPts val="2200"/>
              <a:buNone/>
            </a:pPr>
            <a:endParaRPr/>
          </a:p>
        </p:txBody>
      </p:sp>
      <p:sp>
        <p:nvSpPr>
          <p:cNvPr id="958" name="Google Shape;958;p10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10.1: Realizzare piani individualizzati - 3</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02"/>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25000"/>
              </a:lnSpc>
              <a:spcBef>
                <a:spcPts val="0"/>
              </a:spcBef>
              <a:spcAft>
                <a:spcPts val="0"/>
              </a:spcAft>
              <a:buSzPts val="1400"/>
              <a:buNone/>
            </a:pPr>
            <a:r>
              <a:rPr lang="en-GB"/>
              <a:t>Argomento 11:</a:t>
            </a:r>
            <a:br>
              <a:rPr lang="en-GB"/>
            </a:br>
            <a:r>
              <a:rPr lang="en-GB"/>
              <a:t>gruppi (teams) di intervento</a:t>
            </a:r>
            <a:br>
              <a:rPr lang="en-GB"/>
            </a:b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03"/>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 Che cos’è un gruppo (team) di intervento? (a)</a:t>
            </a:r>
            <a:endParaRPr/>
          </a:p>
        </p:txBody>
      </p:sp>
      <p:sp>
        <p:nvSpPr>
          <p:cNvPr id="971" name="Google Shape;971;p10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I gruppi (teams) di intervento sono utilizzati in diversi paesi dove è necessario raggiungere una  grossa diminuzione dell’uso di misure coercitive all’interno degli ospedali psichiatrici e degli ospedali psichiatrici giudiziari. </a:t>
            </a:r>
            <a:endParaRPr/>
          </a:p>
          <a:p>
            <a:pPr marL="285750" lvl="0" indent="-285750" algn="l" rtl="0">
              <a:lnSpc>
                <a:spcPct val="100000"/>
              </a:lnSpc>
              <a:spcBef>
                <a:spcPts val="1200"/>
              </a:spcBef>
              <a:spcAft>
                <a:spcPts val="0"/>
              </a:spcAft>
              <a:buSzPts val="2200"/>
              <a:buChar char="•"/>
            </a:pPr>
            <a:r>
              <a:rPr lang="en-GB"/>
              <a:t>Un gruppo (team) di intervento è un gruppo ristretto di persone formate responsabile per l’intervento/la risposta quando c’è la possibilità di una situazione di emergenza considerata non gestibile dai presenti. </a:t>
            </a:r>
            <a:endParaRPr/>
          </a:p>
          <a:p>
            <a:pPr marL="285750" lvl="0" indent="-285750" algn="l" rtl="0">
              <a:lnSpc>
                <a:spcPct val="100000"/>
              </a:lnSpc>
              <a:spcBef>
                <a:spcPts val="1200"/>
              </a:spcBef>
              <a:spcAft>
                <a:spcPts val="0"/>
              </a:spcAft>
              <a:buSzPts val="2200"/>
              <a:buChar char="•"/>
            </a:pPr>
            <a:r>
              <a:rPr lang="en-GB"/>
              <a:t> I gruppi (teams) di intervento sono formati per rispondere a situazioni conflittuali utilizzando abilità comunicative e di de-escalation per disinnescare e risolvere in maniera sicura una determinata situazione. </a:t>
            </a:r>
            <a:endParaRPr/>
          </a:p>
          <a:p>
            <a:pPr marL="285750" lvl="0" indent="-285750" algn="l" rtl="0">
              <a:lnSpc>
                <a:spcPct val="100000"/>
              </a:lnSpc>
              <a:spcBef>
                <a:spcPts val="1200"/>
              </a:spcBef>
              <a:spcAft>
                <a:spcPts val="0"/>
              </a:spcAft>
              <a:buSzPts val="2200"/>
              <a:buChar char="•"/>
            </a:pPr>
            <a:r>
              <a:rPr lang="en-GB"/>
              <a:t>Man mano che i gruppi (teams) di intervento acquistano più esperienza la loro efficienza nel disinnescare situazioni conflittuali aumenta</a:t>
            </a:r>
            <a:endParaRPr/>
          </a:p>
        </p:txBody>
      </p:sp>
      <p:sp>
        <p:nvSpPr>
          <p:cNvPr id="972" name="Google Shape;972;p10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Gruppi (teams) di intervento - 1</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4"/>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Che cos’è un gruppo (team) di intervento? (b)</a:t>
            </a:r>
            <a:endParaRPr/>
          </a:p>
        </p:txBody>
      </p:sp>
      <p:sp>
        <p:nvSpPr>
          <p:cNvPr id="979" name="Google Shape;979;p10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Lo scopo dei gruppi (teams) è sempre quello di rispondere a situazioni conflittuali in maniera non violenta e non coercitiva.</a:t>
            </a:r>
            <a:endParaRPr/>
          </a:p>
          <a:p>
            <a:pPr marL="444500" lvl="1" indent="-285750" algn="l" rtl="0">
              <a:lnSpc>
                <a:spcPct val="100000"/>
              </a:lnSpc>
              <a:spcBef>
                <a:spcPts val="1200"/>
              </a:spcBef>
              <a:spcAft>
                <a:spcPts val="0"/>
              </a:spcAft>
              <a:buSzPts val="2000"/>
              <a:buChar char="•"/>
            </a:pPr>
            <a:r>
              <a:rPr lang="en-GB"/>
              <a:t>E’ importante assicurarsi che il gruppo (team) di intervento non evolva nel tempo in un gruppo (team) che utilizzi metodi violenti e coercitivi per gestire situazioni di tensione e conflittuali.  </a:t>
            </a:r>
            <a:endParaRPr/>
          </a:p>
          <a:p>
            <a:pPr marL="444500" lvl="1" indent="-285750" algn="l" rtl="0">
              <a:lnSpc>
                <a:spcPct val="100000"/>
              </a:lnSpc>
              <a:spcBef>
                <a:spcPts val="1200"/>
              </a:spcBef>
              <a:spcAft>
                <a:spcPts val="0"/>
              </a:spcAft>
              <a:buSzPts val="2000"/>
              <a:buChar char="•"/>
            </a:pPr>
            <a:r>
              <a:rPr lang="en-GB"/>
              <a:t>Un gruppo (team) di intervento è necessario solo in alcune situazioni di crisi dove altre strategie non sono appropriate o non hanno funzionato. </a:t>
            </a:r>
            <a:endParaRPr/>
          </a:p>
          <a:p>
            <a:pPr marL="444500" lvl="1" indent="-285750" algn="l" rtl="0">
              <a:lnSpc>
                <a:spcPct val="100000"/>
              </a:lnSpc>
              <a:spcBef>
                <a:spcPts val="1200"/>
              </a:spcBef>
              <a:spcAft>
                <a:spcPts val="0"/>
              </a:spcAft>
              <a:buSzPts val="2000"/>
              <a:buChar char="•"/>
            </a:pPr>
            <a:r>
              <a:rPr lang="en-GB"/>
              <a:t>In molti casi le persone possono semplicemente aver bisogno di tempo e spazio per superare il disagio da soli o con l’aiuto dello staff o di altre persone. </a:t>
            </a:r>
            <a:endParaRPr sz="2200"/>
          </a:p>
        </p:txBody>
      </p:sp>
      <p:sp>
        <p:nvSpPr>
          <p:cNvPr id="980" name="Google Shape;980;p10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Gruppi (teams) di intervento - 2</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05"/>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Chi può far parte di un gruppo (team) di intervento ?</a:t>
            </a:r>
            <a:endParaRPr/>
          </a:p>
        </p:txBody>
      </p:sp>
      <p:sp>
        <p:nvSpPr>
          <p:cNvPr id="987" name="Google Shape;987;p105"/>
          <p:cNvSpPr txBox="1">
            <a:spLocks noGrp="1"/>
          </p:cNvSpPr>
          <p:nvPr>
            <p:ph type="body" idx="2"/>
          </p:nvPr>
        </p:nvSpPr>
        <p:spPr>
          <a:xfrm>
            <a:off x="506413" y="131445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en-GB" sz="2000"/>
              <a:t>Il gruppo può includere:</a:t>
            </a:r>
            <a:endParaRPr/>
          </a:p>
          <a:p>
            <a:pPr marL="631825" lvl="2" indent="-285750" algn="l" rtl="0">
              <a:lnSpc>
                <a:spcPct val="100000"/>
              </a:lnSpc>
              <a:spcBef>
                <a:spcPts val="1200"/>
              </a:spcBef>
              <a:spcAft>
                <a:spcPts val="0"/>
              </a:spcAft>
              <a:buSzPts val="2000"/>
              <a:buChar char="•"/>
            </a:pPr>
            <a:r>
              <a:rPr lang="en-GB"/>
              <a:t>Operatori di salute mentale o altri operatori  (ausiliari, infermieri, dottori, ed altri). </a:t>
            </a:r>
            <a:endParaRPr/>
          </a:p>
          <a:p>
            <a:pPr marL="631825" lvl="2" indent="-285750" algn="l" rtl="0">
              <a:lnSpc>
                <a:spcPct val="100000"/>
              </a:lnSpc>
              <a:spcBef>
                <a:spcPts val="600"/>
              </a:spcBef>
              <a:spcAft>
                <a:spcPts val="0"/>
              </a:spcAft>
              <a:buSzPts val="2000"/>
              <a:buChar char="•"/>
            </a:pPr>
            <a:r>
              <a:rPr lang="en-GB"/>
              <a:t>Altri membri (tra cui peer supporters, attivisti della comunità,  familiari/ caregivers).</a:t>
            </a:r>
            <a:endParaRPr/>
          </a:p>
          <a:p>
            <a:pPr marL="285750" lvl="0" indent="-285750" algn="l" rtl="0">
              <a:lnSpc>
                <a:spcPct val="100000"/>
              </a:lnSpc>
              <a:spcBef>
                <a:spcPts val="600"/>
              </a:spcBef>
              <a:spcAft>
                <a:spcPts val="0"/>
              </a:spcAft>
              <a:buSzPts val="2000"/>
              <a:buChar char="•"/>
            </a:pPr>
            <a:r>
              <a:rPr lang="en-GB" sz="2000"/>
              <a:t>Un gruppo ristretto viene assegnato al servizio su base quotidiana coprendo sia i giorni che le notti. </a:t>
            </a:r>
            <a:endParaRPr/>
          </a:p>
          <a:p>
            <a:pPr marL="285750" lvl="0" indent="-285750" algn="l" rtl="0">
              <a:lnSpc>
                <a:spcPct val="100000"/>
              </a:lnSpc>
              <a:spcBef>
                <a:spcPts val="1200"/>
              </a:spcBef>
              <a:spcAft>
                <a:spcPts val="0"/>
              </a:spcAft>
              <a:buSzPts val="2000"/>
              <a:buChar char="•"/>
            </a:pPr>
            <a:r>
              <a:rPr lang="en-GB" sz="2000"/>
              <a:t>Inoltre, possono esserci altri membri su richiesta (reperibili): </a:t>
            </a:r>
            <a:endParaRPr/>
          </a:p>
          <a:p>
            <a:pPr marL="631825" lvl="2" indent="-285750" algn="l" rtl="0">
              <a:lnSpc>
                <a:spcPct val="100000"/>
              </a:lnSpc>
              <a:spcBef>
                <a:spcPts val="1200"/>
              </a:spcBef>
              <a:spcAft>
                <a:spcPts val="0"/>
              </a:spcAft>
              <a:buSzPts val="2000"/>
              <a:buChar char="•"/>
            </a:pPr>
            <a:r>
              <a:rPr lang="en-GB"/>
              <a:t>non stanno permanentemente nel servizio; </a:t>
            </a:r>
            <a:endParaRPr/>
          </a:p>
          <a:p>
            <a:pPr marL="631825" lvl="2" indent="-285750" algn="l" rtl="0">
              <a:lnSpc>
                <a:spcPct val="100000"/>
              </a:lnSpc>
              <a:spcBef>
                <a:spcPts val="600"/>
              </a:spcBef>
              <a:spcAft>
                <a:spcPts val="0"/>
              </a:spcAft>
              <a:buSzPts val="2000"/>
              <a:buChar char="•"/>
            </a:pPr>
            <a:r>
              <a:rPr lang="en-GB"/>
              <a:t>vengono attivati se c’è bisogno;</a:t>
            </a:r>
            <a:endParaRPr/>
          </a:p>
          <a:p>
            <a:pPr marL="631825" lvl="2" indent="-285750" algn="l" rtl="0">
              <a:lnSpc>
                <a:spcPct val="100000"/>
              </a:lnSpc>
              <a:spcBef>
                <a:spcPts val="600"/>
              </a:spcBef>
              <a:spcAft>
                <a:spcPts val="0"/>
              </a:spcAft>
              <a:buSzPts val="2000"/>
              <a:buChar char="•"/>
            </a:pPr>
            <a:r>
              <a:rPr lang="en-GB"/>
              <a:t>possono essere chiamati con poco preavviso e devono essere in grado di giungere in breve tempo sul luogo dell’emergenza. </a:t>
            </a:r>
            <a:endParaRPr/>
          </a:p>
          <a:p>
            <a:pPr marL="285750" lvl="0" indent="-285750" algn="l" rtl="0">
              <a:lnSpc>
                <a:spcPct val="100000"/>
              </a:lnSpc>
              <a:spcBef>
                <a:spcPts val="600"/>
              </a:spcBef>
              <a:spcAft>
                <a:spcPts val="0"/>
              </a:spcAft>
              <a:buSzPts val="2000"/>
              <a:buChar char="•"/>
            </a:pPr>
            <a:r>
              <a:rPr lang="en-GB" sz="2000"/>
              <a:t>E’ importante essere sicuri che la composizione del team sia adeguata ai bisogni della persona (e).</a:t>
            </a:r>
            <a:endParaRPr/>
          </a:p>
          <a:p>
            <a:pPr marL="285750" lvl="0" indent="-146050" algn="l" rtl="0">
              <a:lnSpc>
                <a:spcPct val="100000"/>
              </a:lnSpc>
              <a:spcBef>
                <a:spcPts val="1200"/>
              </a:spcBef>
              <a:spcAft>
                <a:spcPts val="0"/>
              </a:spcAft>
              <a:buSzPts val="2200"/>
              <a:buNone/>
            </a:pPr>
            <a:endParaRPr/>
          </a:p>
        </p:txBody>
      </p:sp>
      <p:sp>
        <p:nvSpPr>
          <p:cNvPr id="988" name="Google Shape;988;p10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Gruppi (teams) di intervento - 3</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06"/>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Come lavora un gruppo (team) di intervento ? (a)</a:t>
            </a:r>
            <a:endParaRPr/>
          </a:p>
        </p:txBody>
      </p:sp>
      <p:sp>
        <p:nvSpPr>
          <p:cNvPr id="995" name="Google Shape;995;p10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Il gruppo (team) d’intervento arriva sulla scena dell’emergenza in breve tempo. </a:t>
            </a:r>
            <a:endParaRPr/>
          </a:p>
          <a:p>
            <a:pPr marL="285750" lvl="0" indent="-285750" algn="l" rtl="0">
              <a:lnSpc>
                <a:spcPct val="100000"/>
              </a:lnSpc>
              <a:spcBef>
                <a:spcPts val="1200"/>
              </a:spcBef>
              <a:spcAft>
                <a:spcPts val="0"/>
              </a:spcAft>
              <a:buSzPts val="2200"/>
              <a:buChar char="•"/>
            </a:pPr>
            <a:r>
              <a:rPr lang="en-GB"/>
              <a:t>Il fulcro principale dell’intervento è sviluppare con la persona una relazione attivamente empatica, non intrusiva, non di controllo, né di confronto, senza utilizzare misure coercitive. </a:t>
            </a:r>
            <a:endParaRPr/>
          </a:p>
          <a:p>
            <a:pPr marL="285750" lvl="0" indent="-285750" algn="l" rtl="0">
              <a:lnSpc>
                <a:spcPct val="100000"/>
              </a:lnSpc>
              <a:spcBef>
                <a:spcPts val="1200"/>
              </a:spcBef>
              <a:spcAft>
                <a:spcPts val="0"/>
              </a:spcAft>
              <a:buSzPts val="2200"/>
              <a:buChar char="•"/>
            </a:pPr>
            <a:r>
              <a:rPr lang="en-GB"/>
              <a:t>Il gruppo (team)d’intervento inizia l’intervento con un approccio orientato alla recovery-dimostrando speranza, calma, conoscenza e fiducia nella propria capacità di affrontare, prevenire e de-escalare una situazione di crisi senza violenza. </a:t>
            </a:r>
            <a:endParaRPr/>
          </a:p>
          <a:p>
            <a:pPr marL="285750" lvl="0" indent="-285750" algn="l" rtl="0">
              <a:lnSpc>
                <a:spcPct val="100000"/>
              </a:lnSpc>
              <a:spcBef>
                <a:spcPts val="1200"/>
              </a:spcBef>
              <a:spcAft>
                <a:spcPts val="0"/>
              </a:spcAft>
              <a:buSzPts val="2200"/>
              <a:buChar char="•"/>
            </a:pPr>
            <a:r>
              <a:rPr lang="en-GB"/>
              <a:t>I membri del gruppo lavorano per costruire una relazione con la persona e lavorano con la persona per comprendere le circostanze attuali ed significativi eventi precedenti alla crisi. </a:t>
            </a:r>
            <a:endParaRPr/>
          </a:p>
        </p:txBody>
      </p:sp>
      <p:sp>
        <p:nvSpPr>
          <p:cNvPr id="996" name="Google Shape;996;p10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Gruppi (teams) di intervento - 4</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07"/>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Come lavora un gruppo (team) di intervento (b)</a:t>
            </a:r>
            <a:endParaRPr/>
          </a:p>
        </p:txBody>
      </p:sp>
      <p:sp>
        <p:nvSpPr>
          <p:cNvPr id="1003" name="Google Shape;1003;p10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Le persone possono decidere se dare accesso al gruppo (team) di intervento al proprio piano individualizzato, ai propri piani anticipati o ai propri piani di recovery in maniera che il gruppo (team) possa determinare quale sia la risposta più efficace in base ai desideri e preferenze della persona. </a:t>
            </a:r>
            <a:endParaRPr/>
          </a:p>
          <a:p>
            <a:pPr marL="285750" lvl="0" indent="-285750" algn="l" rtl="0">
              <a:lnSpc>
                <a:spcPct val="100000"/>
              </a:lnSpc>
              <a:spcBef>
                <a:spcPts val="1200"/>
              </a:spcBef>
              <a:spcAft>
                <a:spcPts val="0"/>
              </a:spcAft>
              <a:buSzPts val="2200"/>
              <a:buChar char="•"/>
            </a:pPr>
            <a:r>
              <a:rPr lang="en-GB"/>
              <a:t>Il gruppo (team) di intervento deve anche chiedere se una persona ha un piano anticipato, o se c’è una determinata persona che possa essere contattata</a:t>
            </a:r>
            <a:endParaRPr/>
          </a:p>
          <a:p>
            <a:pPr marL="285750" lvl="0" indent="-285750" algn="l" rtl="0">
              <a:lnSpc>
                <a:spcPct val="100000"/>
              </a:lnSpc>
              <a:spcBef>
                <a:spcPts val="1200"/>
              </a:spcBef>
              <a:spcAft>
                <a:spcPts val="0"/>
              </a:spcAft>
              <a:buSzPts val="2200"/>
              <a:buChar char="•"/>
            </a:pPr>
            <a:r>
              <a:rPr lang="en-GB"/>
              <a:t>I gruppi (teams) di intervento devono avere il permesso di utilizzare tutto il tempo necessario a risolvere una determinata situazione. </a:t>
            </a:r>
            <a:endParaRPr/>
          </a:p>
        </p:txBody>
      </p:sp>
      <p:sp>
        <p:nvSpPr>
          <p:cNvPr id="1004" name="Google Shape;1004;p10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Gruppi (teams) di intervento - 5</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08"/>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Come lavora un gruppo (team) di intervento (c)</a:t>
            </a:r>
            <a:endParaRPr/>
          </a:p>
        </p:txBody>
      </p:sp>
      <p:sp>
        <p:nvSpPr>
          <p:cNvPr id="1011" name="Google Shape;1011;p10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Una volta che la situazione è stata risolta: </a:t>
            </a:r>
            <a:endParaRPr/>
          </a:p>
          <a:p>
            <a:pPr marL="285750" lvl="0" indent="-285750" algn="l" rtl="0">
              <a:lnSpc>
                <a:spcPct val="100000"/>
              </a:lnSpc>
              <a:spcBef>
                <a:spcPts val="1200"/>
              </a:spcBef>
              <a:spcAft>
                <a:spcPts val="0"/>
              </a:spcAft>
              <a:buSzPts val="2200"/>
              <a:buChar char="•"/>
            </a:pPr>
            <a:r>
              <a:rPr lang="en-GB"/>
              <a:t>Deve essere tenuta tra i membri del gruppo (team) una breve riunione per discutere la risposta, analizzare il risultato e determinare che cosa abbia o non abbia funzionato e come si potrebbe affrontare meglio una determinata situazione se si dovesse ripresentare. </a:t>
            </a:r>
            <a:endParaRPr/>
          </a:p>
          <a:p>
            <a:pPr marL="285750" lvl="0" indent="-146050" algn="l" rtl="0">
              <a:lnSpc>
                <a:spcPct val="100000"/>
              </a:lnSpc>
              <a:spcBef>
                <a:spcPts val="1200"/>
              </a:spcBef>
              <a:spcAft>
                <a:spcPts val="0"/>
              </a:spcAft>
              <a:buSzPts val="2200"/>
              <a:buNone/>
            </a:pPr>
            <a:endParaRPr/>
          </a:p>
        </p:txBody>
      </p:sp>
      <p:sp>
        <p:nvSpPr>
          <p:cNvPr id="1012" name="Google Shape;1012;p10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Gruppi (teams) di intervento - 6</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09"/>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Come lavora un gruppo (team) di intervento? (d)</a:t>
            </a:r>
            <a:endParaRPr/>
          </a:p>
        </p:txBody>
      </p:sp>
      <p:sp>
        <p:nvSpPr>
          <p:cNvPr id="1019" name="Google Shape;1019;p10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Un’altra riunione dovrebbe essere tenuta con la persona (quando se la senta) per analizzare meglio ciò che è successo, che cosa abbia provocato il suo disagio, le ragioni dietro la sua reazione, in che maniera il gruppo (team) abbia agito in maniera appropriata e come il gruppo (team) possa migliorare. </a:t>
            </a:r>
            <a:endParaRPr/>
          </a:p>
          <a:p>
            <a:pPr marL="285750" lvl="0" indent="-285750" algn="l" rtl="0">
              <a:lnSpc>
                <a:spcPct val="100000"/>
              </a:lnSpc>
              <a:spcBef>
                <a:spcPts val="1200"/>
              </a:spcBef>
              <a:spcAft>
                <a:spcPts val="0"/>
              </a:spcAft>
              <a:buSzPts val="2200"/>
              <a:buChar char="•"/>
            </a:pPr>
            <a:r>
              <a:rPr lang="en-GB"/>
              <a:t>La persona dovrebbe avere la possibilità di scrivere la sua personale visione e che cosa dovrebbe essere fatto nel futuro in situazioni simili.</a:t>
            </a:r>
            <a:endParaRPr/>
          </a:p>
          <a:p>
            <a:pPr marL="285750" lvl="0" indent="-285750" algn="l" rtl="0">
              <a:lnSpc>
                <a:spcPct val="100000"/>
              </a:lnSpc>
              <a:spcBef>
                <a:spcPts val="1200"/>
              </a:spcBef>
              <a:spcAft>
                <a:spcPts val="0"/>
              </a:spcAft>
              <a:buSzPts val="2200"/>
              <a:buChar char="•"/>
            </a:pPr>
            <a:r>
              <a:rPr lang="en-GB"/>
              <a:t>Costituisce anche l’opportunità per sviluppare o riesaminare un piano individualizzato. </a:t>
            </a:r>
            <a:endParaRPr/>
          </a:p>
          <a:p>
            <a:pPr marL="285750" lvl="0" indent="-285750" algn="l" rtl="0">
              <a:lnSpc>
                <a:spcPct val="100000"/>
              </a:lnSpc>
              <a:spcBef>
                <a:spcPts val="1200"/>
              </a:spcBef>
              <a:spcAft>
                <a:spcPts val="0"/>
              </a:spcAft>
              <a:buSzPts val="2200"/>
              <a:buChar char="•"/>
            </a:pPr>
            <a:r>
              <a:rPr lang="en-GB"/>
              <a:t>Offre un’opportunità di valore per l’apprendimento reciproco.  </a:t>
            </a:r>
            <a:endParaRPr/>
          </a:p>
          <a:p>
            <a:pPr marL="285750" lvl="0" indent="-146050" algn="l" rtl="0">
              <a:lnSpc>
                <a:spcPct val="100000"/>
              </a:lnSpc>
              <a:spcBef>
                <a:spcPts val="1200"/>
              </a:spcBef>
              <a:spcAft>
                <a:spcPts val="0"/>
              </a:spcAft>
              <a:buSzPts val="2200"/>
              <a:buNone/>
            </a:pPr>
            <a:endParaRPr/>
          </a:p>
        </p:txBody>
      </p:sp>
      <p:sp>
        <p:nvSpPr>
          <p:cNvPr id="1020" name="Google Shape;1020;p10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Gruppi (teams) di intervento - 7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Potete fare degli esempi di violenza, coercizione ed abuso che accadono nell’ambito dei servizi con cui siete familiari?</a:t>
            </a:r>
            <a:endParaRPr/>
          </a:p>
        </p:txBody>
      </p:sp>
      <p:sp>
        <p:nvSpPr>
          <p:cNvPr id="287" name="Google Shape;287;p11"/>
          <p:cNvSpPr txBox="1">
            <a:spLocks noGrp="1"/>
          </p:cNvSpPr>
          <p:nvPr>
            <p:ph type="title"/>
          </p:nvPr>
        </p:nvSpPr>
        <p:spPr>
          <a:xfrm>
            <a:off x="506427" y="506425"/>
            <a:ext cx="112746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1.1: forme di violenza, coercizione ed abuso - 1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Chi può essere coinvolto?</a:t>
            </a:r>
            <a:endParaRPr/>
          </a:p>
          <a:p>
            <a:pPr marL="285750" lvl="0" indent="-285750" algn="l" rtl="0">
              <a:lnSpc>
                <a:spcPct val="100000"/>
              </a:lnSpc>
              <a:spcBef>
                <a:spcPts val="1200"/>
              </a:spcBef>
              <a:spcAft>
                <a:spcPts val="0"/>
              </a:spcAft>
              <a:buSzPts val="2200"/>
              <a:buChar char="•"/>
            </a:pPr>
            <a:r>
              <a:rPr lang="en-GB"/>
              <a:t>In che maniera persone che non sono membri dello staff possono essere inclusi?</a:t>
            </a:r>
            <a:endParaRPr/>
          </a:p>
          <a:p>
            <a:pPr marL="285750" lvl="0" indent="-285750" algn="l" rtl="0">
              <a:lnSpc>
                <a:spcPct val="100000"/>
              </a:lnSpc>
              <a:spcBef>
                <a:spcPts val="1200"/>
              </a:spcBef>
              <a:spcAft>
                <a:spcPts val="0"/>
              </a:spcAft>
              <a:buSzPts val="2200"/>
              <a:buChar char="•"/>
            </a:pPr>
            <a:r>
              <a:rPr lang="en-GB"/>
              <a:t>Che abilità ritenete siano necessarie ai membri del gruppo (team) di intervento ?</a:t>
            </a:r>
            <a:endParaRPr/>
          </a:p>
          <a:p>
            <a:pPr marL="285750" lvl="0" indent="-285750" algn="l" rtl="0">
              <a:lnSpc>
                <a:spcPct val="100000"/>
              </a:lnSpc>
              <a:spcBef>
                <a:spcPts val="1200"/>
              </a:spcBef>
              <a:spcAft>
                <a:spcPts val="0"/>
              </a:spcAft>
              <a:buSzPts val="2200"/>
              <a:buChar char="•"/>
            </a:pPr>
            <a:r>
              <a:rPr lang="en-GB"/>
              <a:t>Come potreste organizzare la formazione per questo gruppo (team)</a:t>
            </a:r>
            <a:endParaRPr/>
          </a:p>
          <a:p>
            <a:pPr marL="285750" lvl="0" indent="-285750" algn="l" rtl="0">
              <a:lnSpc>
                <a:spcPct val="100000"/>
              </a:lnSpc>
              <a:spcBef>
                <a:spcPts val="1200"/>
              </a:spcBef>
              <a:spcAft>
                <a:spcPts val="0"/>
              </a:spcAft>
              <a:buSzPts val="2200"/>
              <a:buChar char="•"/>
            </a:pPr>
            <a:r>
              <a:rPr lang="en-GB"/>
              <a:t>Ci sono dei costi nella creazione di un gruppo (team) di intervento, e se sì in che maniera potrebbe essere sovvenzionato ?</a:t>
            </a:r>
            <a:endParaRPr/>
          </a:p>
        </p:txBody>
      </p:sp>
      <p:sp>
        <p:nvSpPr>
          <p:cNvPr id="1027" name="Google Shape;1027;p11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11.1: creare un gruppo (team) di intervento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11"/>
          <p:cNvSpPr txBox="1">
            <a:spLocks noGrp="1"/>
          </p:cNvSpPr>
          <p:nvPr>
            <p:ph type="title"/>
          </p:nvPr>
        </p:nvSpPr>
        <p:spPr>
          <a:xfrm>
            <a:off x="1116013" y="236029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12:</a:t>
            </a:r>
            <a:br>
              <a:rPr lang="en-GB"/>
            </a:br>
            <a:r>
              <a:rPr lang="en-GB"/>
              <a:t>lamentele e procedure di segnalazione</a:t>
            </a:r>
            <a:r>
              <a:rPr lang="en-GB" sz="4800"/>
              <a:t/>
            </a:r>
            <a:br>
              <a:rPr lang="en-GB" sz="4800"/>
            </a:br>
            <a:endParaRPr sz="48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1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Stabilire una procedura per segnalare lamentele, coercizione, violenza e abusi è fondamentale per impedire e fermare gli abusi. </a:t>
            </a:r>
            <a:endParaRPr/>
          </a:p>
          <a:p>
            <a:pPr marL="285750" lvl="0" indent="-285750" algn="l" rtl="0">
              <a:lnSpc>
                <a:spcPct val="100000"/>
              </a:lnSpc>
              <a:spcBef>
                <a:spcPts val="1200"/>
              </a:spcBef>
              <a:spcAft>
                <a:spcPts val="0"/>
              </a:spcAft>
              <a:buSzPts val="2200"/>
              <a:buChar char="•"/>
            </a:pPr>
            <a:r>
              <a:rPr lang="en-GB"/>
              <a:t>Le lamentele e le procedure di segnalazione devono rispettare i diritti della CRPD ed assicurare che pratiche quali il ricovero e trattamento involontario, l’isolamento e la contenzione siano proibite. </a:t>
            </a:r>
            <a:endParaRPr/>
          </a:p>
          <a:p>
            <a:pPr marL="285750" lvl="0" indent="-285750" algn="l" rtl="0">
              <a:lnSpc>
                <a:spcPct val="100000"/>
              </a:lnSpc>
              <a:spcBef>
                <a:spcPts val="1200"/>
              </a:spcBef>
              <a:spcAft>
                <a:spcPts val="0"/>
              </a:spcAft>
              <a:buSzPts val="2200"/>
              <a:buChar char="•"/>
            </a:pPr>
            <a:r>
              <a:rPr lang="en-GB"/>
              <a:t>Molte lamentele e meccanismi di segnalazione non proteggono totalmente i diritti della CRPD in alcuni paesi. </a:t>
            </a:r>
            <a:endParaRPr/>
          </a:p>
          <a:p>
            <a:pPr marL="631825" lvl="2" indent="-285750" algn="l" rtl="0">
              <a:lnSpc>
                <a:spcPct val="100000"/>
              </a:lnSpc>
              <a:spcBef>
                <a:spcPts val="1200"/>
              </a:spcBef>
              <a:spcAft>
                <a:spcPts val="0"/>
              </a:spcAft>
              <a:buSzPts val="2200"/>
              <a:buChar char="•"/>
            </a:pPr>
            <a:r>
              <a:rPr lang="en-GB" sz="2200"/>
              <a:t>E’ importante richiedere che questi organismi e meccanismi adottino completamente i principi della CRPD per garantire un’effettiva protezione dei diritti delle persone. </a:t>
            </a:r>
            <a:endParaRPr/>
          </a:p>
          <a:p>
            <a:pPr marL="285750" lvl="0" indent="-146050" algn="l" rtl="0">
              <a:lnSpc>
                <a:spcPct val="100000"/>
              </a:lnSpc>
              <a:spcBef>
                <a:spcPts val="1200"/>
              </a:spcBef>
              <a:spcAft>
                <a:spcPts val="0"/>
              </a:spcAft>
              <a:buSzPts val="2200"/>
              <a:buNone/>
            </a:pPr>
            <a:endParaRPr/>
          </a:p>
        </p:txBody>
      </p:sp>
      <p:sp>
        <p:nvSpPr>
          <p:cNvPr id="1040" name="Google Shape;1040;p112"/>
          <p:cNvSpPr txBox="1">
            <a:spLocks noGrp="1"/>
          </p:cNvSpPr>
          <p:nvPr>
            <p:ph type="title"/>
          </p:nvPr>
        </p:nvSpPr>
        <p:spPr>
          <a:xfrm>
            <a:off x="506426" y="506425"/>
            <a:ext cx="108879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procedure per segnalare lamentele, coercizione, violenza e abuso- 1</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13"/>
          <p:cNvSpPr txBox="1">
            <a:spLocks noGrp="1"/>
          </p:cNvSpPr>
          <p:nvPr>
            <p:ph type="body" idx="1"/>
          </p:nvPr>
        </p:nvSpPr>
        <p:spPr>
          <a:xfrm>
            <a:off x="508000" y="136366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Elementi di una procedura di segnalazione efficace (a)</a:t>
            </a:r>
            <a:endParaRPr/>
          </a:p>
        </p:txBody>
      </p:sp>
      <p:sp>
        <p:nvSpPr>
          <p:cNvPr id="1047" name="Google Shape;1047;p113"/>
          <p:cNvSpPr txBox="1">
            <a:spLocks noGrp="1"/>
          </p:cNvSpPr>
          <p:nvPr>
            <p:ph type="body" idx="2"/>
          </p:nvPr>
        </p:nvSpPr>
        <p:spPr>
          <a:xfrm>
            <a:off x="506413" y="1812925"/>
            <a:ext cx="11174412" cy="419893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Ogni procedura deve essere indipendente sia dai servizi di salute mentale e dai servizi sociali sia dal governo.</a:t>
            </a:r>
            <a:endParaRPr/>
          </a:p>
          <a:p>
            <a:pPr marL="285750" lvl="0" indent="-285750" algn="l" rtl="0">
              <a:lnSpc>
                <a:spcPct val="100000"/>
              </a:lnSpc>
              <a:spcBef>
                <a:spcPts val="1200"/>
              </a:spcBef>
              <a:spcAft>
                <a:spcPts val="0"/>
              </a:spcAft>
              <a:buSzPts val="2200"/>
              <a:buChar char="•"/>
            </a:pPr>
            <a:r>
              <a:rPr lang="en-GB"/>
              <a:t>Le  persone potrebbero essere riluttanti a fare una segnalazione o a riferire un abuso a causa delle potenziali ripercussioni negative e preoccupazioni di ricatto. </a:t>
            </a:r>
            <a:endParaRPr/>
          </a:p>
          <a:p>
            <a:pPr marL="285750" lvl="0" indent="-285750" algn="l" rtl="0">
              <a:lnSpc>
                <a:spcPct val="100000"/>
              </a:lnSpc>
              <a:spcBef>
                <a:spcPts val="1200"/>
              </a:spcBef>
              <a:spcAft>
                <a:spcPts val="0"/>
              </a:spcAft>
              <a:buSzPts val="2200"/>
              <a:buChar char="•"/>
            </a:pPr>
            <a:r>
              <a:rPr lang="en-GB"/>
              <a:t>Organismi indipendenti possono includere uffici dei Garanti, istituzioni/commissioni che si occupano di diritti umani ed altri organismi appropriati.</a:t>
            </a:r>
            <a:endParaRPr/>
          </a:p>
          <a:p>
            <a:pPr marL="285750" lvl="0" indent="-285750" algn="l" rtl="0">
              <a:lnSpc>
                <a:spcPct val="100000"/>
              </a:lnSpc>
              <a:spcBef>
                <a:spcPts val="1200"/>
              </a:spcBef>
              <a:spcAft>
                <a:spcPts val="0"/>
              </a:spcAft>
              <a:buSzPts val="2200"/>
              <a:buChar char="•"/>
            </a:pPr>
            <a:r>
              <a:rPr lang="en-GB"/>
              <a:t>Un organismo indipendente o una persona può essere efficiente anche quando  fa parte del servizio di salute mentale</a:t>
            </a:r>
            <a:endParaRPr/>
          </a:p>
          <a:p>
            <a:pPr marL="285750" lvl="0" indent="-285750" algn="l" rtl="0">
              <a:lnSpc>
                <a:spcPct val="100000"/>
              </a:lnSpc>
              <a:spcBef>
                <a:spcPts val="1200"/>
              </a:spcBef>
              <a:spcAft>
                <a:spcPts val="0"/>
              </a:spcAft>
              <a:buSzPts val="2200"/>
              <a:buChar char="•"/>
            </a:pPr>
            <a:r>
              <a:rPr lang="en-GB"/>
              <a:t>L’organismo/persona deve rimanere veramente indipendente e non deve subire pressioni dallo staff né essere influenzata dal contesto. </a:t>
            </a:r>
            <a:endParaRPr/>
          </a:p>
          <a:p>
            <a:pPr marL="285750" lvl="0" indent="-146050" algn="l" rtl="0">
              <a:lnSpc>
                <a:spcPct val="100000"/>
              </a:lnSpc>
              <a:spcBef>
                <a:spcPts val="1200"/>
              </a:spcBef>
              <a:spcAft>
                <a:spcPts val="0"/>
              </a:spcAft>
              <a:buSzPts val="2200"/>
              <a:buNone/>
            </a:pPr>
            <a:endParaRPr/>
          </a:p>
        </p:txBody>
      </p:sp>
      <p:sp>
        <p:nvSpPr>
          <p:cNvPr id="1048" name="Google Shape;1048;p113"/>
          <p:cNvSpPr txBox="1">
            <a:spLocks noGrp="1"/>
          </p:cNvSpPr>
          <p:nvPr>
            <p:ph type="title"/>
          </p:nvPr>
        </p:nvSpPr>
        <p:spPr>
          <a:xfrm>
            <a:off x="506425" y="506425"/>
            <a:ext cx="115005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procedure per segnalare lamentele, coercizione, violenza e abuso </a:t>
            </a:r>
            <a:r>
              <a:rPr lang="en-GB" sz="2800"/>
              <a:t>– 2</a:t>
            </a:r>
            <a:endParaRPr sz="28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14"/>
          <p:cNvSpPr txBox="1">
            <a:spLocks noGrp="1"/>
          </p:cNvSpPr>
          <p:nvPr>
            <p:ph type="body" idx="1"/>
          </p:nvPr>
        </p:nvSpPr>
        <p:spPr>
          <a:xfrm>
            <a:off x="508000" y="133191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Elementi di una procedura di segnalazione efficace (b)</a:t>
            </a:r>
            <a:endParaRPr/>
          </a:p>
        </p:txBody>
      </p:sp>
      <p:sp>
        <p:nvSpPr>
          <p:cNvPr id="1055" name="Google Shape;1055;p114"/>
          <p:cNvSpPr txBox="1">
            <a:spLocks noGrp="1"/>
          </p:cNvSpPr>
          <p:nvPr>
            <p:ph type="body" idx="2"/>
          </p:nvPr>
        </p:nvSpPr>
        <p:spPr>
          <a:xfrm>
            <a:off x="506413" y="1925638"/>
            <a:ext cx="11174412" cy="40862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Oltre all’indipendenza altri elementi importanti sono : </a:t>
            </a:r>
            <a:endParaRPr/>
          </a:p>
          <a:p>
            <a:pPr marL="631825" lvl="2" indent="-285750" algn="l" rtl="0">
              <a:lnSpc>
                <a:spcPct val="100000"/>
              </a:lnSpc>
              <a:spcBef>
                <a:spcPts val="1200"/>
              </a:spcBef>
              <a:spcAft>
                <a:spcPts val="0"/>
              </a:spcAft>
              <a:buSzPts val="2200"/>
              <a:buChar char="•"/>
            </a:pPr>
            <a:r>
              <a:rPr lang="en-GB" sz="2200"/>
              <a:t>Che il meccanismo di segnalazione sia accessibile</a:t>
            </a:r>
            <a:endParaRPr/>
          </a:p>
          <a:p>
            <a:pPr marL="631825" lvl="2" indent="-285750" algn="l" rtl="0">
              <a:lnSpc>
                <a:spcPct val="100000"/>
              </a:lnSpc>
              <a:spcBef>
                <a:spcPts val="1200"/>
              </a:spcBef>
              <a:spcAft>
                <a:spcPts val="0"/>
              </a:spcAft>
              <a:buSzPts val="2200"/>
              <a:buChar char="•"/>
            </a:pPr>
            <a:r>
              <a:rPr lang="en-GB" sz="2200"/>
              <a:t>Che venga fornita assistenza di persone fidate per sostenere qualcuno, in linea con i suoi desideri e preferenze, nel redigere una segnalazione  di violenza o  di una pratica abusiva. </a:t>
            </a:r>
            <a:endParaRPr/>
          </a:p>
          <a:p>
            <a:pPr marL="631825" lvl="2" indent="-285750" algn="l" rtl="0">
              <a:lnSpc>
                <a:spcPct val="100000"/>
              </a:lnSpc>
              <a:spcBef>
                <a:spcPts val="1200"/>
              </a:spcBef>
              <a:spcAft>
                <a:spcPts val="0"/>
              </a:spcAft>
              <a:buSzPts val="2200"/>
              <a:buChar char="•"/>
            </a:pPr>
            <a:r>
              <a:rPr lang="en-GB" sz="2200"/>
              <a:t>Che ci sia una reale ed efficace indagine sulla segnalazione</a:t>
            </a:r>
            <a:endParaRPr/>
          </a:p>
          <a:p>
            <a:pPr marL="631825" lvl="2" indent="-285750" algn="l" rtl="0">
              <a:lnSpc>
                <a:spcPct val="100000"/>
              </a:lnSpc>
              <a:spcBef>
                <a:spcPts val="1200"/>
              </a:spcBef>
              <a:spcAft>
                <a:spcPts val="0"/>
              </a:spcAft>
              <a:buSzPts val="2200"/>
              <a:buChar char="•"/>
            </a:pPr>
            <a:r>
              <a:rPr lang="en-GB" sz="2200"/>
              <a:t>Che la segnalazione abbia un andamento tempestivo e che ci sia una risposta alla segnalazione</a:t>
            </a:r>
            <a:endParaRPr/>
          </a:p>
          <a:p>
            <a:pPr marL="285750" lvl="0" indent="-285750" algn="l" rtl="0">
              <a:lnSpc>
                <a:spcPct val="100000"/>
              </a:lnSpc>
              <a:spcBef>
                <a:spcPts val="1200"/>
              </a:spcBef>
              <a:spcAft>
                <a:spcPts val="0"/>
              </a:spcAft>
              <a:buSzPts val="2200"/>
              <a:buChar char="•"/>
            </a:pPr>
            <a:r>
              <a:rPr lang="en-GB"/>
              <a:t>L’opzione di raccogliere le segnalazioni direttamente con il servizio dovrebbe essere disponibile, in quanto permette il miglioramento dello stesso. </a:t>
            </a:r>
            <a:endParaRPr/>
          </a:p>
        </p:txBody>
      </p:sp>
      <p:sp>
        <p:nvSpPr>
          <p:cNvPr id="1056" name="Google Shape;1056;p114"/>
          <p:cNvSpPr txBox="1">
            <a:spLocks noGrp="1"/>
          </p:cNvSpPr>
          <p:nvPr>
            <p:ph type="title"/>
          </p:nvPr>
        </p:nvSpPr>
        <p:spPr>
          <a:xfrm>
            <a:off x="506427" y="506425"/>
            <a:ext cx="111744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procedure per segnalare lamentele, coercizione, violenza e abuso– 3</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15"/>
          <p:cNvSpPr txBox="1">
            <a:spLocks noGrp="1"/>
          </p:cNvSpPr>
          <p:nvPr>
            <p:ph type="body" idx="1"/>
          </p:nvPr>
        </p:nvSpPr>
        <p:spPr>
          <a:xfrm>
            <a:off x="508000" y="133191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Casi di grave preoccupazione giuridica</a:t>
            </a:r>
            <a:endParaRPr/>
          </a:p>
        </p:txBody>
      </p:sp>
      <p:sp>
        <p:nvSpPr>
          <p:cNvPr id="1063" name="Google Shape;1063;p115"/>
          <p:cNvSpPr txBox="1">
            <a:spLocks noGrp="1"/>
          </p:cNvSpPr>
          <p:nvPr>
            <p:ph type="body" idx="2"/>
          </p:nvPr>
        </p:nvSpPr>
        <p:spPr>
          <a:xfrm>
            <a:off x="506413" y="1925638"/>
            <a:ext cx="11174412" cy="4086225"/>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Alcune segnalazioni di violenza, coercizione ed abuso sono penali e richiedono indagini e procedure legali. </a:t>
            </a:r>
            <a:endParaRPr/>
          </a:p>
          <a:p>
            <a:pPr marL="285750" lvl="0" indent="-285750" algn="l" rtl="0">
              <a:lnSpc>
                <a:spcPct val="100000"/>
              </a:lnSpc>
              <a:spcBef>
                <a:spcPts val="1200"/>
              </a:spcBef>
              <a:spcAft>
                <a:spcPts val="0"/>
              </a:spcAft>
              <a:buSzPts val="2200"/>
              <a:buChar char="•"/>
            </a:pPr>
            <a:r>
              <a:rPr lang="en-GB"/>
              <a:t>Queste situazioni vanno riferite direttamente alla polizia, oltre ad essere riferite ad un organismo indipendente che si occupa di segnalazioni di violenza, coercizione ed abuso.</a:t>
            </a:r>
            <a:endParaRPr/>
          </a:p>
          <a:p>
            <a:pPr marL="285750" lvl="0" indent="-285750" algn="l" rtl="0">
              <a:lnSpc>
                <a:spcPct val="100000"/>
              </a:lnSpc>
              <a:spcBef>
                <a:spcPts val="1200"/>
              </a:spcBef>
              <a:spcAft>
                <a:spcPts val="0"/>
              </a:spcAft>
              <a:buSzPts val="2200"/>
              <a:buChar char="•"/>
            </a:pPr>
            <a:r>
              <a:rPr lang="en-GB"/>
              <a:t>La legislazione penale e civile del paese deve essere applicata ad ogni incidente che accade nei servizi di salute mentale o servizi sociali per proteggere da violenza e abuso.</a:t>
            </a:r>
            <a:endParaRPr/>
          </a:p>
          <a:p>
            <a:pPr marL="285750" lvl="0" indent="-285750" algn="l" rtl="0">
              <a:lnSpc>
                <a:spcPct val="100000"/>
              </a:lnSpc>
              <a:spcBef>
                <a:spcPts val="1200"/>
              </a:spcBef>
              <a:spcAft>
                <a:spcPts val="0"/>
              </a:spcAft>
              <a:buSzPts val="2200"/>
              <a:buChar char="•"/>
            </a:pPr>
            <a:r>
              <a:rPr lang="en-GB"/>
              <a:t>La polizia e le autorità giudiziarie devono essere formate per gestire le segnalazioni.</a:t>
            </a:r>
            <a:endParaRPr/>
          </a:p>
          <a:p>
            <a:pPr marL="285750" lvl="0" indent="-146050" algn="l" rtl="0">
              <a:lnSpc>
                <a:spcPct val="100000"/>
              </a:lnSpc>
              <a:spcBef>
                <a:spcPts val="1200"/>
              </a:spcBef>
              <a:spcAft>
                <a:spcPts val="0"/>
              </a:spcAft>
              <a:buSzPts val="2200"/>
              <a:buNone/>
            </a:pPr>
            <a:endParaRPr/>
          </a:p>
        </p:txBody>
      </p:sp>
      <p:sp>
        <p:nvSpPr>
          <p:cNvPr id="1064" name="Google Shape;1064;p11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procedure per segnalare lamentele, coercizione, violenza e abuso– 4</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11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Può anche essere utile invitare un organismo indipendente o un servizio a  condurre dei controlli periodici e regolari in cui i membri dell’organismo o del servizio parlino con le persone che utilizzano il servizio, con i familiari e con lo staff.</a:t>
            </a:r>
            <a:endParaRPr/>
          </a:p>
          <a:p>
            <a:pPr marL="285750" lvl="0" indent="-285750" algn="l" rtl="0">
              <a:lnSpc>
                <a:spcPct val="100000"/>
              </a:lnSpc>
              <a:spcBef>
                <a:spcPts val="1200"/>
              </a:spcBef>
              <a:spcAft>
                <a:spcPts val="0"/>
              </a:spcAft>
              <a:buSzPts val="2200"/>
              <a:buChar char="•"/>
            </a:pPr>
            <a:r>
              <a:rPr lang="en-GB"/>
              <a:t>I servizi di salute mentale ed i servizi sociali possono essere creativi nell’introdurre altri meccanismi per permettere alle persone di fare segnalazioni in una maniera in cui possano sentirsi sicuri </a:t>
            </a:r>
            <a:endParaRPr/>
          </a:p>
          <a:p>
            <a:pPr marL="285750" lvl="0" indent="-146050" algn="l" rtl="0">
              <a:lnSpc>
                <a:spcPct val="100000"/>
              </a:lnSpc>
              <a:spcBef>
                <a:spcPts val="1200"/>
              </a:spcBef>
              <a:spcAft>
                <a:spcPts val="0"/>
              </a:spcAft>
              <a:buSzPts val="2200"/>
              <a:buNone/>
            </a:pPr>
            <a:endParaRPr/>
          </a:p>
        </p:txBody>
      </p:sp>
      <p:sp>
        <p:nvSpPr>
          <p:cNvPr id="1071" name="Google Shape;1071;p11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strategie aggiuntive per la gestione di segnalazioni, coercizione, violenza e abuso - 1</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17"/>
          <p:cNvSpPr txBox="1">
            <a:spLocks noGrp="1"/>
          </p:cNvSpPr>
          <p:nvPr>
            <p:ph type="body" idx="1"/>
          </p:nvPr>
        </p:nvSpPr>
        <p:spPr>
          <a:xfrm>
            <a:off x="508000" y="133191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Cultura del servizio</a:t>
            </a:r>
            <a:endParaRPr/>
          </a:p>
        </p:txBody>
      </p:sp>
      <p:sp>
        <p:nvSpPr>
          <p:cNvPr id="1078" name="Google Shape;1078;p117"/>
          <p:cNvSpPr txBox="1">
            <a:spLocks noGrp="1"/>
          </p:cNvSpPr>
          <p:nvPr>
            <p:ph type="body" idx="2"/>
          </p:nvPr>
        </p:nvSpPr>
        <p:spPr>
          <a:xfrm>
            <a:off x="506413" y="1844675"/>
            <a:ext cx="11174412" cy="416718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1800"/>
              <a:buChar char="•"/>
            </a:pPr>
            <a:r>
              <a:rPr lang="en-GB" sz="1800"/>
              <a:t>Un meccanismo di segnalazione delle lamentele,  della violenza, coercizione ed abuso deve essere sostenuto da una cultura di miglioramento del servizio.</a:t>
            </a:r>
            <a:endParaRPr/>
          </a:p>
          <a:p>
            <a:pPr marL="285750" lvl="0" indent="-285750" algn="l" rtl="0">
              <a:lnSpc>
                <a:spcPct val="100000"/>
              </a:lnSpc>
              <a:spcBef>
                <a:spcPts val="1200"/>
              </a:spcBef>
              <a:spcAft>
                <a:spcPts val="0"/>
              </a:spcAft>
              <a:buSzPts val="1800"/>
              <a:buChar char="•"/>
            </a:pPr>
            <a:r>
              <a:rPr lang="en-GB" sz="1800"/>
              <a:t>Ciò significa:</a:t>
            </a:r>
            <a:endParaRPr/>
          </a:p>
          <a:p>
            <a:pPr marL="815975" lvl="3" indent="-285750" algn="l" rtl="0">
              <a:lnSpc>
                <a:spcPct val="100000"/>
              </a:lnSpc>
              <a:spcBef>
                <a:spcPts val="1200"/>
              </a:spcBef>
              <a:spcAft>
                <a:spcPts val="0"/>
              </a:spcAft>
              <a:buSzPts val="1800"/>
              <a:buChar char="•"/>
            </a:pPr>
            <a:r>
              <a:rPr lang="en-GB" sz="1800"/>
              <a:t>Assicurarsi che le persone siano a conoscenza dei propri diritti e di dove e come possono segnalare.</a:t>
            </a:r>
            <a:endParaRPr/>
          </a:p>
          <a:p>
            <a:pPr marL="815975" lvl="3" indent="-285750" algn="l" rtl="0">
              <a:lnSpc>
                <a:spcPct val="100000"/>
              </a:lnSpc>
              <a:spcBef>
                <a:spcPts val="0"/>
              </a:spcBef>
              <a:spcAft>
                <a:spcPts val="0"/>
              </a:spcAft>
              <a:buSzPts val="1800"/>
              <a:buChar char="•"/>
            </a:pPr>
            <a:r>
              <a:rPr lang="en-GB" sz="1800"/>
              <a:t>Analizzare in maniera proattiva ed imparare dai commenti delle persone.</a:t>
            </a:r>
            <a:endParaRPr/>
          </a:p>
          <a:p>
            <a:pPr marL="815975" lvl="3" indent="-285750" algn="l" rtl="0">
              <a:lnSpc>
                <a:spcPct val="100000"/>
              </a:lnSpc>
              <a:spcBef>
                <a:spcPts val="0"/>
              </a:spcBef>
              <a:spcAft>
                <a:spcPts val="0"/>
              </a:spcAft>
              <a:buSzPts val="1800"/>
              <a:buChar char="•"/>
            </a:pPr>
            <a:r>
              <a:rPr lang="en-GB" sz="1800"/>
              <a:t>Incoraggiare le persone a condividere i commenti, facendo in modo che le loro opinioni siano prese in considerazione.</a:t>
            </a:r>
            <a:endParaRPr/>
          </a:p>
          <a:p>
            <a:pPr marL="815975" lvl="3" indent="-285750" algn="l" rtl="0">
              <a:lnSpc>
                <a:spcPct val="100000"/>
              </a:lnSpc>
              <a:spcBef>
                <a:spcPts val="0"/>
              </a:spcBef>
              <a:spcAft>
                <a:spcPts val="0"/>
              </a:spcAft>
              <a:buSzPts val="1800"/>
              <a:buChar char="•"/>
            </a:pPr>
            <a:r>
              <a:rPr lang="en-GB" sz="1800"/>
              <a:t>Fornire sostegno aggiuntivo alle persone che hanno lamentele o sono in disaccordo con il servizio.</a:t>
            </a:r>
            <a:endParaRPr/>
          </a:p>
          <a:p>
            <a:pPr marL="815975" lvl="3" indent="-285750" algn="l" rtl="0">
              <a:lnSpc>
                <a:spcPct val="100000"/>
              </a:lnSpc>
              <a:spcBef>
                <a:spcPts val="0"/>
              </a:spcBef>
              <a:spcAft>
                <a:spcPts val="0"/>
              </a:spcAft>
              <a:buSzPts val="1800"/>
              <a:buChar char="•"/>
            </a:pPr>
            <a:r>
              <a:rPr lang="en-GB" sz="1800"/>
              <a:t>Creare procedure di segnalazione che siano eque e trasparenti.</a:t>
            </a:r>
            <a:endParaRPr/>
          </a:p>
          <a:p>
            <a:pPr marL="815975" lvl="3" indent="-285750" algn="l" rtl="0">
              <a:lnSpc>
                <a:spcPct val="100000"/>
              </a:lnSpc>
              <a:spcBef>
                <a:spcPts val="0"/>
              </a:spcBef>
              <a:spcAft>
                <a:spcPts val="0"/>
              </a:spcAft>
              <a:buSzPts val="1800"/>
              <a:buChar char="•"/>
            </a:pPr>
            <a:r>
              <a:rPr lang="en-GB" sz="1800"/>
              <a:t>Creare una cultura del servizio che presti attenzione alla sicurezza ed al benessere delle persone nel servizio</a:t>
            </a:r>
            <a:endParaRPr/>
          </a:p>
          <a:p>
            <a:pPr marL="815975" lvl="3" indent="-285750" algn="l" rtl="0">
              <a:lnSpc>
                <a:spcPct val="100000"/>
              </a:lnSpc>
              <a:spcBef>
                <a:spcPts val="0"/>
              </a:spcBef>
              <a:spcAft>
                <a:spcPts val="0"/>
              </a:spcAft>
              <a:buSzPts val="1800"/>
              <a:buChar char="•"/>
            </a:pPr>
            <a:r>
              <a:rPr lang="en-GB" sz="1800"/>
              <a:t>Infondere tra gli operatori un atteggiamento che consideri le lamentele come opportunità di crescita e miglioramento. </a:t>
            </a:r>
            <a:endParaRPr/>
          </a:p>
          <a:p>
            <a:pPr marL="815975" lvl="3" indent="-285750" algn="l" rtl="0">
              <a:lnSpc>
                <a:spcPct val="100000"/>
              </a:lnSpc>
              <a:spcBef>
                <a:spcPts val="0"/>
              </a:spcBef>
              <a:spcAft>
                <a:spcPts val="0"/>
              </a:spcAft>
              <a:buSzPts val="1800"/>
              <a:buChar char="•"/>
            </a:pPr>
            <a:r>
              <a:rPr lang="en-GB" sz="1800"/>
              <a:t>Assicurarsi che le persone possano accedere a servizi indipendenti di patrocinio.</a:t>
            </a:r>
            <a:endParaRPr/>
          </a:p>
          <a:p>
            <a:pPr marL="815975" lvl="3" indent="-285750" algn="l" rtl="0">
              <a:lnSpc>
                <a:spcPct val="100000"/>
              </a:lnSpc>
              <a:spcBef>
                <a:spcPts val="0"/>
              </a:spcBef>
              <a:spcAft>
                <a:spcPts val="0"/>
              </a:spcAft>
              <a:buSzPts val="1800"/>
              <a:buChar char="•"/>
            </a:pPr>
            <a:r>
              <a:rPr lang="en-GB" sz="1800"/>
              <a:t>Assicurare un’istruzione appropriata e adeguata.</a:t>
            </a:r>
            <a:endParaRPr/>
          </a:p>
        </p:txBody>
      </p:sp>
      <p:sp>
        <p:nvSpPr>
          <p:cNvPr id="1079" name="Google Shape;1079;p11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strategie aggiuntive per la gestione di segnalazioni, coercizione, violenza e abuso - 2</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1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In che maniera i servizi di salute mentale ed i servizi sociali possono facilitare l’accesso a meccanismi di segnalazione esterni ?</a:t>
            </a:r>
            <a:endParaRPr/>
          </a:p>
          <a:p>
            <a:pPr marL="0" lvl="0" indent="0" algn="ctr" rtl="0">
              <a:lnSpc>
                <a:spcPct val="100000"/>
              </a:lnSpc>
              <a:spcBef>
                <a:spcPts val="1200"/>
              </a:spcBef>
              <a:spcAft>
                <a:spcPts val="0"/>
              </a:spcAft>
              <a:buSzPts val="2500"/>
              <a:buNone/>
            </a:pPr>
            <a:endParaRPr/>
          </a:p>
        </p:txBody>
      </p:sp>
      <p:sp>
        <p:nvSpPr>
          <p:cNvPr id="1086" name="Google Shape;1086;p118"/>
          <p:cNvSpPr txBox="1">
            <a:spLocks noGrp="1"/>
          </p:cNvSpPr>
          <p:nvPr>
            <p:ph type="title"/>
          </p:nvPr>
        </p:nvSpPr>
        <p:spPr>
          <a:xfrm>
            <a:off x="506427" y="506425"/>
            <a:ext cx="113286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12.1: accesso a meccanismi di segnalazione esterni </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19"/>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13:</a:t>
            </a:r>
            <a:br>
              <a:rPr lang="en-GB"/>
            </a:br>
            <a:r>
              <a:rPr lang="en-GB"/>
              <a:t>fermare la violenza, coercizione  ed abuso nel mio servizio di salute mentale o servizio sociale</a:t>
            </a:r>
            <a:br>
              <a:rPr lang="en-GB"/>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La violenza è l’uso intenzionale di forza fisica o di potere – minacciato o reale – che provoca o ha una grande probabilità di provocare lesioni, morte, danno psicologico o privazione.</a:t>
            </a:r>
            <a:endParaRPr/>
          </a:p>
          <a:p>
            <a:pPr marL="285750" lvl="0" indent="-285750" algn="l" rtl="0">
              <a:lnSpc>
                <a:spcPct val="100000"/>
              </a:lnSpc>
              <a:spcBef>
                <a:spcPts val="1200"/>
              </a:spcBef>
              <a:spcAft>
                <a:spcPts val="0"/>
              </a:spcAft>
              <a:buSzPts val="2200"/>
              <a:buChar char="•"/>
            </a:pPr>
            <a:r>
              <a:rPr lang="en-GB"/>
              <a:t>Coercizione – ogni azione o pratica che è incompatibile con i desideri della persona - utilizzata per far sì che la persona si comporti o non si comporti in una determinata maniera. In alcuni casi la coercizione può essere autorizzata dalla legislazione nazionale.</a:t>
            </a:r>
            <a:endParaRPr/>
          </a:p>
          <a:p>
            <a:pPr marL="285750" lvl="0" indent="-285750" algn="l" rtl="0">
              <a:lnSpc>
                <a:spcPct val="100000"/>
              </a:lnSpc>
              <a:spcBef>
                <a:spcPts val="1200"/>
              </a:spcBef>
              <a:spcAft>
                <a:spcPts val="0"/>
              </a:spcAft>
              <a:buSzPts val="2200"/>
              <a:buChar char="•"/>
            </a:pPr>
            <a:r>
              <a:rPr lang="en-GB"/>
              <a:t>Sovrapposizione tra i concetti di violenza e coercizione. </a:t>
            </a:r>
            <a:endParaRPr/>
          </a:p>
          <a:p>
            <a:pPr marL="285750" lvl="0" indent="-285750" algn="l" rtl="0">
              <a:lnSpc>
                <a:spcPct val="100000"/>
              </a:lnSpc>
              <a:spcBef>
                <a:spcPts val="1200"/>
              </a:spcBef>
              <a:spcAft>
                <a:spcPts val="0"/>
              </a:spcAft>
              <a:buSzPts val="2200"/>
              <a:buChar char="•"/>
            </a:pPr>
            <a:r>
              <a:rPr lang="en-GB"/>
              <a:t>Azioni realizzate in maniera coercitiva sono spesso percepite come violente </a:t>
            </a:r>
            <a:endParaRPr/>
          </a:p>
          <a:p>
            <a:pPr marL="285750" lvl="0" indent="-285750" algn="l" rtl="0">
              <a:lnSpc>
                <a:spcPct val="100000"/>
              </a:lnSpc>
              <a:spcBef>
                <a:spcPts val="1200"/>
              </a:spcBef>
              <a:spcAft>
                <a:spcPts val="0"/>
              </a:spcAft>
              <a:buSzPts val="2200"/>
              <a:buChar char="•"/>
            </a:pPr>
            <a:r>
              <a:rPr lang="en-GB"/>
              <a:t>In modo similare mettere in atto la coercizione generalmente richiede un grado di violenza.</a:t>
            </a:r>
            <a:endParaRPr/>
          </a:p>
        </p:txBody>
      </p:sp>
      <p:sp>
        <p:nvSpPr>
          <p:cNvPr id="295" name="Google Shape;295;p12"/>
          <p:cNvSpPr txBox="1">
            <a:spLocks noGrp="1"/>
          </p:cNvSpPr>
          <p:nvPr>
            <p:ph type="title"/>
          </p:nvPr>
        </p:nvSpPr>
        <p:spPr>
          <a:xfrm>
            <a:off x="506413" y="506413"/>
            <a:ext cx="11226800"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- 1</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20"/>
          <p:cNvSpPr txBox="1">
            <a:spLocks noGrp="1"/>
          </p:cNvSpPr>
          <p:nvPr>
            <p:ph type="body" idx="1"/>
          </p:nvPr>
        </p:nvSpPr>
        <p:spPr>
          <a:xfrm>
            <a:off x="508000" y="13477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L’esempio della Pennsylvania (a)</a:t>
            </a:r>
            <a:endParaRPr/>
          </a:p>
        </p:txBody>
      </p:sp>
      <p:sp>
        <p:nvSpPr>
          <p:cNvPr id="1099" name="Google Shape;1099;p120"/>
          <p:cNvSpPr txBox="1">
            <a:spLocks noGrp="1"/>
          </p:cNvSpPr>
          <p:nvPr>
            <p:ph type="body" idx="2"/>
          </p:nvPr>
        </p:nvSpPr>
        <p:spPr>
          <a:xfrm>
            <a:off x="506413" y="1892300"/>
            <a:ext cx="11174412" cy="4119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Nel 1990 il Dipartimento della Pennsylvania (USA) per il Welfare Pubblico ha istituito un programma attivo per ridurre e, alla fine, eliminare l’isolamento e la contenzione negli ospedali psichiatrici e psichiatrico-giudiziari.</a:t>
            </a:r>
            <a:endParaRPr/>
          </a:p>
          <a:p>
            <a:pPr marL="285750" lvl="0" indent="-285750" algn="l" rtl="0">
              <a:lnSpc>
                <a:spcPct val="100000"/>
              </a:lnSpc>
              <a:spcBef>
                <a:spcPts val="1200"/>
              </a:spcBef>
              <a:spcAft>
                <a:spcPts val="0"/>
              </a:spcAft>
              <a:buSzPts val="2200"/>
              <a:buChar char="•"/>
            </a:pPr>
            <a:r>
              <a:rPr lang="en-GB"/>
              <a:t>Tutti gli ospedali sono da parecchi anni liberi dall’isolamento e stanno per arrivare al livello zero nell’uso della contenzione. </a:t>
            </a:r>
            <a:endParaRPr/>
          </a:p>
          <a:p>
            <a:pPr marL="285750" lvl="0" indent="-285750" algn="l" rtl="0">
              <a:lnSpc>
                <a:spcPct val="100000"/>
              </a:lnSpc>
              <a:spcBef>
                <a:spcPts val="1200"/>
              </a:spcBef>
              <a:spcAft>
                <a:spcPts val="0"/>
              </a:spcAft>
              <a:buSzPts val="2200"/>
              <a:buChar char="•"/>
            </a:pPr>
            <a:r>
              <a:rPr lang="en-GB"/>
              <a:t>Il programma è stato realizzato attraverso una combinazione di formazione, monitoraggio, revisione delle politiche, cambio culturale, trasparenza dei dati, utilizzo di gruppi (teams) di intervento e con l’adozione di un processo legato alla recovery.  </a:t>
            </a:r>
            <a:endParaRPr/>
          </a:p>
        </p:txBody>
      </p:sp>
      <p:sp>
        <p:nvSpPr>
          <p:cNvPr id="1100" name="Google Shape;1100;p120"/>
          <p:cNvSpPr txBox="1">
            <a:spLocks noGrp="1"/>
          </p:cNvSpPr>
          <p:nvPr>
            <p:ph type="title"/>
          </p:nvPr>
        </p:nvSpPr>
        <p:spPr>
          <a:xfrm>
            <a:off x="506427" y="506425"/>
            <a:ext cx="114036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Porre fine a pratiche abusive nei servizi è possibile! - 1</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21"/>
          <p:cNvSpPr txBox="1">
            <a:spLocks noGrp="1"/>
          </p:cNvSpPr>
          <p:nvPr>
            <p:ph type="body" idx="1"/>
          </p:nvPr>
        </p:nvSpPr>
        <p:spPr>
          <a:xfrm>
            <a:off x="508000" y="1316038"/>
            <a:ext cx="11172825" cy="35877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L’esempio della Pennsylvania (b)</a:t>
            </a:r>
            <a:endParaRPr/>
          </a:p>
        </p:txBody>
      </p:sp>
      <p:sp>
        <p:nvSpPr>
          <p:cNvPr id="1107" name="Google Shape;1107;p121"/>
          <p:cNvSpPr txBox="1">
            <a:spLocks noGrp="1"/>
          </p:cNvSpPr>
          <p:nvPr>
            <p:ph type="body" idx="2"/>
          </p:nvPr>
        </p:nvSpPr>
        <p:spPr>
          <a:xfrm>
            <a:off x="506413" y="1941513"/>
            <a:ext cx="11174412" cy="407035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Una ricerca che ha valutato l’impatto del programma dal 2001 al 2010 ha mostrato una notevole riduzione nell’uso di isolamento e contenzione in questo periodo in tutto lo stato. </a:t>
            </a:r>
            <a:endParaRPr/>
          </a:p>
          <a:p>
            <a:pPr marL="285750" lvl="0" indent="-285750" algn="l" rtl="0">
              <a:lnSpc>
                <a:spcPct val="100000"/>
              </a:lnSpc>
              <a:spcBef>
                <a:spcPts val="1200"/>
              </a:spcBef>
              <a:spcAft>
                <a:spcPts val="0"/>
              </a:spcAft>
              <a:buSzPts val="2200"/>
              <a:buChar char="•"/>
            </a:pPr>
            <a:r>
              <a:rPr lang="en-GB"/>
              <a:t>Durante il periodo preso in considerazione dallo studio, l’utilizzo di farmaci non previsti come indicatore dell’uso di contenzione chimica è anche diminuito. </a:t>
            </a:r>
            <a:endParaRPr/>
          </a:p>
          <a:p>
            <a:pPr marL="285750" lvl="0" indent="-285750" algn="l" rtl="0">
              <a:lnSpc>
                <a:spcPct val="100000"/>
              </a:lnSpc>
              <a:spcBef>
                <a:spcPts val="1200"/>
              </a:spcBef>
              <a:spcAft>
                <a:spcPts val="0"/>
              </a:spcAft>
              <a:buSzPts val="2200"/>
              <a:buChar char="•"/>
            </a:pPr>
            <a:r>
              <a:rPr lang="en-GB"/>
              <a:t>Inoltre, contrariamente ai timori, non c’è stato un aumento di aggressioni allo staff. In alcuni casi il numero di aggressioni allo staff è addirittura diminuito. </a:t>
            </a:r>
            <a:endParaRPr/>
          </a:p>
          <a:p>
            <a:pPr marL="285750" lvl="0" indent="-146050" algn="l" rtl="0">
              <a:lnSpc>
                <a:spcPct val="100000"/>
              </a:lnSpc>
              <a:spcBef>
                <a:spcPts val="1200"/>
              </a:spcBef>
              <a:spcAft>
                <a:spcPts val="0"/>
              </a:spcAft>
              <a:buSzPts val="2200"/>
              <a:buNone/>
            </a:pPr>
            <a:endParaRPr/>
          </a:p>
        </p:txBody>
      </p:sp>
      <p:sp>
        <p:nvSpPr>
          <p:cNvPr id="1108" name="Google Shape;1108;p121"/>
          <p:cNvSpPr txBox="1">
            <a:spLocks noGrp="1"/>
          </p:cNvSpPr>
          <p:nvPr>
            <p:ph type="title"/>
          </p:nvPr>
        </p:nvSpPr>
        <p:spPr>
          <a:xfrm>
            <a:off x="506427" y="506425"/>
            <a:ext cx="115434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Porre fine a pratiche abusive nei servizi è possibile!</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22"/>
          <p:cNvSpPr txBox="1">
            <a:spLocks noGrp="1"/>
          </p:cNvSpPr>
          <p:nvPr>
            <p:ph type="body" idx="2"/>
          </p:nvPr>
        </p:nvSpPr>
        <p:spPr>
          <a:xfrm>
            <a:off x="506413" y="2137893"/>
            <a:ext cx="11174412" cy="3873970"/>
          </a:xfrm>
          <a:prstGeom prst="rect">
            <a:avLst/>
          </a:prstGeom>
          <a:noFill/>
          <a:ln>
            <a:noFill/>
          </a:ln>
        </p:spPr>
        <p:txBody>
          <a:bodyPr spcFirstLastPara="1" wrap="square" lIns="0" tIns="46800" rIns="0" bIns="45700" anchor="t" anchorCtr="0">
            <a:noAutofit/>
          </a:bodyPr>
          <a:lstStyle/>
          <a:p>
            <a:pPr marL="444500" lvl="1" indent="-285750" algn="l" rtl="0">
              <a:lnSpc>
                <a:spcPct val="100000"/>
              </a:lnSpc>
              <a:spcBef>
                <a:spcPts val="0"/>
              </a:spcBef>
              <a:spcAft>
                <a:spcPts val="0"/>
              </a:spcAft>
              <a:buSzPts val="2000"/>
              <a:buChar char="•"/>
            </a:pPr>
            <a:r>
              <a:rPr lang="en-GB"/>
              <a:t>Affrontare le dinamiche di potere</a:t>
            </a:r>
            <a:endParaRPr/>
          </a:p>
          <a:p>
            <a:pPr marL="444500" lvl="1" indent="-285750" algn="l" rtl="0">
              <a:lnSpc>
                <a:spcPct val="100000"/>
              </a:lnSpc>
              <a:spcBef>
                <a:spcPts val="1200"/>
              </a:spcBef>
              <a:spcAft>
                <a:spcPts val="0"/>
              </a:spcAft>
              <a:buSzPts val="2000"/>
              <a:buChar char="•"/>
            </a:pPr>
            <a:r>
              <a:rPr lang="en-GB"/>
              <a:t>Strategie per evitare la coercizione, la violenza e l’abuso: </a:t>
            </a:r>
            <a:endParaRPr/>
          </a:p>
          <a:p>
            <a:pPr marL="631825" lvl="2" indent="-285750" algn="l" rtl="0">
              <a:lnSpc>
                <a:spcPct val="100000"/>
              </a:lnSpc>
              <a:spcBef>
                <a:spcPts val="1200"/>
              </a:spcBef>
              <a:spcAft>
                <a:spcPts val="0"/>
              </a:spcAft>
              <a:buSzPts val="2000"/>
              <a:buChar char="•"/>
            </a:pPr>
            <a:r>
              <a:rPr lang="en-GB"/>
              <a:t>Tecniche di comunicazione</a:t>
            </a:r>
            <a:endParaRPr/>
          </a:p>
          <a:p>
            <a:pPr marL="631825" lvl="2" indent="-285750" algn="l" rtl="0">
              <a:lnSpc>
                <a:spcPct val="100000"/>
              </a:lnSpc>
              <a:spcBef>
                <a:spcPts val="1200"/>
              </a:spcBef>
              <a:spcAft>
                <a:spcPts val="0"/>
              </a:spcAft>
              <a:buSzPts val="2000"/>
              <a:buChar char="•"/>
            </a:pPr>
            <a:r>
              <a:rPr lang="en-GB"/>
              <a:t>Ambiente favorevole comprese stanze di conforto (comfort rooms)</a:t>
            </a:r>
            <a:endParaRPr/>
          </a:p>
          <a:p>
            <a:pPr marL="631825" lvl="2" indent="-285750" algn="l" rtl="0">
              <a:lnSpc>
                <a:spcPct val="100000"/>
              </a:lnSpc>
              <a:spcBef>
                <a:spcPts val="1200"/>
              </a:spcBef>
              <a:spcAft>
                <a:spcPts val="0"/>
              </a:spcAft>
              <a:buSzPts val="2000"/>
              <a:buChar char="•"/>
            </a:pPr>
            <a:r>
              <a:rPr lang="en-GB"/>
              <a:t>Creare una cultura del “sì” e “si può” </a:t>
            </a:r>
            <a:endParaRPr/>
          </a:p>
          <a:p>
            <a:pPr marL="631825" lvl="2" indent="-285750" algn="l" rtl="0">
              <a:lnSpc>
                <a:spcPct val="100000"/>
              </a:lnSpc>
              <a:spcBef>
                <a:spcPts val="1200"/>
              </a:spcBef>
              <a:spcAft>
                <a:spcPts val="0"/>
              </a:spcAft>
              <a:buSzPts val="2000"/>
              <a:buChar char="•"/>
            </a:pPr>
            <a:r>
              <a:rPr lang="en-GB"/>
              <a:t>Piani individualizzati per analizzare aspetti sensibili e segnali di disagio</a:t>
            </a:r>
            <a:endParaRPr/>
          </a:p>
          <a:p>
            <a:pPr marL="631825" lvl="2" indent="-285750" algn="l" rtl="0">
              <a:lnSpc>
                <a:spcPct val="100000"/>
              </a:lnSpc>
              <a:spcBef>
                <a:spcPts val="1200"/>
              </a:spcBef>
              <a:spcAft>
                <a:spcPts val="0"/>
              </a:spcAft>
              <a:buSzPts val="2000"/>
              <a:buChar char="•"/>
            </a:pPr>
            <a:r>
              <a:rPr lang="en-GB"/>
              <a:t>Gruppi (team) di intervento</a:t>
            </a:r>
            <a:endParaRPr/>
          </a:p>
          <a:p>
            <a:pPr marL="285750" lvl="0" indent="-146050" algn="l" rtl="0">
              <a:lnSpc>
                <a:spcPct val="100000"/>
              </a:lnSpc>
              <a:spcBef>
                <a:spcPts val="1200"/>
              </a:spcBef>
              <a:spcAft>
                <a:spcPts val="0"/>
              </a:spcAft>
              <a:buSzPts val="2200"/>
              <a:buNone/>
            </a:pPr>
            <a:endParaRPr/>
          </a:p>
        </p:txBody>
      </p:sp>
      <p:sp>
        <p:nvSpPr>
          <p:cNvPr id="1115" name="Google Shape;1115;p12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ricapitolazione delle strategie per comprendere e fermare la  violenza, la coercizione e l’abuso</a:t>
            </a:r>
            <a:br>
              <a:rPr lang="en-GB"/>
            </a:br>
            <a:r>
              <a:rPr lang="en-GB"/>
              <a:t/>
            </a:r>
            <a:br>
              <a:rPr lang="en-GB"/>
            </a:br>
            <a:r>
              <a:rPr lang="en-GB"/>
              <a:t/>
            </a:r>
            <a:br>
              <a:rPr lang="en-GB"/>
            </a:b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2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Che cosa può essere fatto per impedire gli abusi nel vostro servizio ?</a:t>
            </a:r>
            <a:endParaRPr/>
          </a:p>
          <a:p>
            <a:pPr marL="0" lvl="0" indent="0" algn="ctr" rtl="0">
              <a:lnSpc>
                <a:spcPct val="100000"/>
              </a:lnSpc>
              <a:spcBef>
                <a:spcPts val="1200"/>
              </a:spcBef>
              <a:spcAft>
                <a:spcPts val="0"/>
              </a:spcAft>
              <a:buSzPts val="2500"/>
              <a:buNone/>
            </a:pPr>
            <a:endParaRPr/>
          </a:p>
        </p:txBody>
      </p:sp>
      <p:sp>
        <p:nvSpPr>
          <p:cNvPr id="1122" name="Google Shape;1122;p12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13.1: Che cosa fare per impedire la violenza,</a:t>
            </a:r>
            <a:br>
              <a:rPr lang="en-GB"/>
            </a:br>
            <a:r>
              <a:rPr lang="en-GB"/>
              <a:t>la coercizione e l’abuso</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Quali sono i 3 concetti fondamentali che avete appreso in questa sessione?</a:t>
            </a:r>
            <a:endParaRPr/>
          </a:p>
          <a:p>
            <a:pPr marL="0" lvl="0" indent="0" algn="ctr" rtl="0">
              <a:lnSpc>
                <a:spcPct val="100000"/>
              </a:lnSpc>
              <a:spcBef>
                <a:spcPts val="1200"/>
              </a:spcBef>
              <a:spcAft>
                <a:spcPts val="0"/>
              </a:spcAft>
              <a:buSzPts val="2500"/>
              <a:buNone/>
            </a:pPr>
            <a:endParaRPr/>
          </a:p>
        </p:txBody>
      </p:sp>
      <p:sp>
        <p:nvSpPr>
          <p:cNvPr id="1129" name="Google Shape;1129;p12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Conclusione della sessione - 1</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25"/>
          <p:cNvSpPr txBox="1">
            <a:spLocks noGrp="1"/>
          </p:cNvSpPr>
          <p:nvPr>
            <p:ph type="body" idx="1"/>
          </p:nvPr>
        </p:nvSpPr>
        <p:spPr>
          <a:xfrm>
            <a:off x="4699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Concetti da ricordare: </a:t>
            </a:r>
            <a:endParaRPr/>
          </a:p>
        </p:txBody>
      </p:sp>
      <p:sp>
        <p:nvSpPr>
          <p:cNvPr id="1136" name="Google Shape;1136;p125"/>
          <p:cNvSpPr txBox="1">
            <a:spLocks noGrp="1"/>
          </p:cNvSpPr>
          <p:nvPr>
            <p:ph type="body" idx="2"/>
          </p:nvPr>
        </p:nvSpPr>
        <p:spPr>
          <a:xfrm>
            <a:off x="506413" y="1382713"/>
            <a:ext cx="11174412" cy="4500562"/>
          </a:xfrm>
          <a:prstGeom prst="rect">
            <a:avLst/>
          </a:prstGeom>
          <a:noFill/>
          <a:ln>
            <a:noFill/>
          </a:ln>
        </p:spPr>
        <p:txBody>
          <a:bodyPr spcFirstLastPara="1" wrap="square" lIns="0" tIns="46800" rIns="0" bIns="45700" anchor="t" anchorCtr="0">
            <a:noAutofit/>
          </a:bodyPr>
          <a:lstStyle/>
          <a:p>
            <a:pPr marL="285750" lvl="0" indent="-273050" algn="l" rtl="0">
              <a:lnSpc>
                <a:spcPct val="100000"/>
              </a:lnSpc>
              <a:spcBef>
                <a:spcPts val="0"/>
              </a:spcBef>
              <a:spcAft>
                <a:spcPts val="0"/>
              </a:spcAft>
              <a:buSzPts val="2000"/>
              <a:buChar char="•"/>
            </a:pPr>
            <a:r>
              <a:rPr lang="en-GB" sz="2000"/>
              <a:t>Ogni persona merita di essere trattata con rispetto e dignità in ogni momento.</a:t>
            </a:r>
            <a:endParaRPr sz="2000"/>
          </a:p>
          <a:p>
            <a:pPr marL="285750" lvl="0" indent="-273050" algn="l" rtl="0">
              <a:lnSpc>
                <a:spcPct val="100000"/>
              </a:lnSpc>
              <a:spcBef>
                <a:spcPts val="600"/>
              </a:spcBef>
              <a:spcAft>
                <a:spcPts val="0"/>
              </a:spcAft>
              <a:buSzPts val="2000"/>
              <a:buChar char="•"/>
            </a:pPr>
            <a:r>
              <a:rPr lang="en-GB" sz="2000"/>
              <a:t>La coercizione, la violenza e l’abuso sono violazioni alla CRPD e non devono mai aver luogo nei servizi di salute mentale e servizi sociali. Ognuno deve lavorare in maniera creativa per porre fine a queste pratiche.</a:t>
            </a:r>
            <a:endParaRPr sz="2000"/>
          </a:p>
          <a:p>
            <a:pPr marL="285750" lvl="0" indent="-273050" algn="l" rtl="0">
              <a:lnSpc>
                <a:spcPct val="100000"/>
              </a:lnSpc>
              <a:spcBef>
                <a:spcPts val="600"/>
              </a:spcBef>
              <a:spcAft>
                <a:spcPts val="0"/>
              </a:spcAft>
              <a:buSzPts val="2000"/>
              <a:buChar char="•"/>
            </a:pPr>
            <a:r>
              <a:rPr lang="en-GB" sz="2000"/>
              <a:t>Dinamiche di sbilanciamento di potere sono presenti in ogni servizio. Gli operatori dovrebbero provare a contrastare questo sbilanciamento interagendo con le persone che utilizzano il servizio</a:t>
            </a:r>
            <a:endParaRPr sz="2000"/>
          </a:p>
          <a:p>
            <a:pPr marL="285750" lvl="0" indent="-273050" algn="l" rtl="0">
              <a:lnSpc>
                <a:spcPct val="100000"/>
              </a:lnSpc>
              <a:spcBef>
                <a:spcPts val="600"/>
              </a:spcBef>
              <a:spcAft>
                <a:spcPts val="0"/>
              </a:spcAft>
              <a:buSzPts val="2000"/>
              <a:buChar char="•"/>
            </a:pPr>
            <a:r>
              <a:rPr lang="en-GB" sz="2000"/>
              <a:t>Molte azioni possono essere fatte per prevenire la violenza, la coercizione e l’abuso nei servizi – ad esempio dare alle persone una maniera di riferire in maniera sicura pratiche abusive, facendo in modo che le segnalazioni siano prese in considerazione in maniera effettiva e appropriata. </a:t>
            </a:r>
            <a:endParaRPr sz="2000"/>
          </a:p>
          <a:p>
            <a:pPr marL="285750" lvl="0" indent="-273050" algn="l" rtl="0">
              <a:lnSpc>
                <a:spcPct val="100000"/>
              </a:lnSpc>
              <a:spcBef>
                <a:spcPts val="600"/>
              </a:spcBef>
              <a:spcAft>
                <a:spcPts val="0"/>
              </a:spcAft>
              <a:buSzPts val="2000"/>
              <a:buChar char="•"/>
            </a:pPr>
            <a:r>
              <a:rPr lang="en-GB" sz="2000"/>
              <a:t>Noi tutti possiamo giocare un ruolo nel prevenire la violenza, la coercizione  e l’abuso in servizi. Fare ciò aiuta a creare un ambiente in cui i diritti, il benessere e la recovery delle persone siano incentivate così come sia garantito un ambiente lavorativo più sicuro e migliore per lo staff del servizio. Ognuno nel servizio ne trarrà beneficio! </a:t>
            </a:r>
            <a:endParaRPr sz="2000"/>
          </a:p>
          <a:p>
            <a:pPr marL="285750" lvl="0" indent="-146050" algn="l" rtl="0">
              <a:lnSpc>
                <a:spcPct val="100000"/>
              </a:lnSpc>
              <a:spcBef>
                <a:spcPts val="600"/>
              </a:spcBef>
              <a:spcAft>
                <a:spcPts val="0"/>
              </a:spcAft>
              <a:buSzPts val="2200"/>
              <a:buNone/>
            </a:pPr>
            <a:endParaRPr/>
          </a:p>
        </p:txBody>
      </p:sp>
      <p:sp>
        <p:nvSpPr>
          <p:cNvPr id="1137" name="Google Shape;1137;p12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Conclusione della sessione – 2</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2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Ringraziamenti (1)</a:t>
            </a:r>
            <a:endParaRPr/>
          </a:p>
        </p:txBody>
      </p:sp>
      <p:sp>
        <p:nvSpPr>
          <p:cNvPr id="1145" name="Google Shape;1145;p12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2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Ringraziamenti (2)</a:t>
            </a:r>
            <a:endParaRPr/>
          </a:p>
        </p:txBody>
      </p:sp>
      <p:sp>
        <p:nvSpPr>
          <p:cNvPr id="1153" name="Google Shape;1153;p12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2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Ringraziamenti (3)</a:t>
            </a:r>
            <a:endParaRPr/>
          </a:p>
        </p:txBody>
      </p:sp>
      <p:sp>
        <p:nvSpPr>
          <p:cNvPr id="1161" name="Google Shape;1161;p12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2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Ringraziamenti (4)</a:t>
            </a:r>
            <a:endParaRPr/>
          </a:p>
        </p:txBody>
      </p:sp>
      <p:sp>
        <p:nvSpPr>
          <p:cNvPr id="1169" name="Google Shape;1169;p12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Esempi di violenza e coercizione includono: </a:t>
            </a:r>
            <a:endParaRPr/>
          </a:p>
          <a:p>
            <a:pPr marL="631825" lvl="2" indent="-285750" algn="l" rtl="0">
              <a:lnSpc>
                <a:spcPct val="100000"/>
              </a:lnSpc>
              <a:spcBef>
                <a:spcPts val="1200"/>
              </a:spcBef>
              <a:spcAft>
                <a:spcPts val="0"/>
              </a:spcAft>
              <a:buSzPts val="2200"/>
              <a:buChar char="•"/>
            </a:pPr>
            <a:r>
              <a:rPr lang="en-GB" sz="2200"/>
              <a:t>L’isolamento ossia isolare qualcuno in una stanza o in uno spazio confinato ed impedirgli di lasciarlo. </a:t>
            </a:r>
            <a:endParaRPr/>
          </a:p>
          <a:p>
            <a:pPr marL="631825" lvl="2" indent="-285750" algn="l" rtl="0">
              <a:lnSpc>
                <a:spcPct val="100000"/>
              </a:lnSpc>
              <a:spcBef>
                <a:spcPts val="1200"/>
              </a:spcBef>
              <a:spcAft>
                <a:spcPts val="0"/>
              </a:spcAft>
              <a:buSzPts val="2200"/>
              <a:buChar char="•"/>
            </a:pPr>
            <a:r>
              <a:rPr lang="en-GB" sz="2200"/>
              <a:t>La contenzione, inclusa la contenzione fisica manuale, la contenzione meccanica o l’utilizzo di medicinali per il controllo del comportamento di una persona (contenzione chimica) </a:t>
            </a:r>
            <a:endParaRPr/>
          </a:p>
          <a:p>
            <a:pPr marL="631825" lvl="2" indent="-285750" algn="l" rtl="0">
              <a:lnSpc>
                <a:spcPct val="100000"/>
              </a:lnSpc>
              <a:spcBef>
                <a:spcPts val="1200"/>
              </a:spcBef>
              <a:spcAft>
                <a:spcPts val="0"/>
              </a:spcAft>
              <a:buSzPts val="2200"/>
              <a:buChar char="•"/>
            </a:pPr>
            <a:r>
              <a:rPr lang="en-GB" sz="2200"/>
              <a:t>Il ricovero ed il trattamento forzato in un servizio di salute mentale o servizio sociale</a:t>
            </a:r>
            <a:endParaRPr/>
          </a:p>
          <a:p>
            <a:pPr marL="631825" lvl="2" indent="-285750" algn="l" rtl="0">
              <a:lnSpc>
                <a:spcPct val="100000"/>
              </a:lnSpc>
              <a:spcBef>
                <a:spcPts val="1200"/>
              </a:spcBef>
              <a:spcAft>
                <a:spcPts val="0"/>
              </a:spcAft>
              <a:buSzPts val="2200"/>
              <a:buChar char="•"/>
            </a:pPr>
            <a:r>
              <a:rPr lang="en-GB" sz="2200"/>
              <a:t>Il trattamento forzato nel territorio</a:t>
            </a:r>
            <a:endParaRPr/>
          </a:p>
          <a:p>
            <a:pPr marL="631825" lvl="2" indent="-285750" algn="l" rtl="0">
              <a:lnSpc>
                <a:spcPct val="100000"/>
              </a:lnSpc>
              <a:spcBef>
                <a:spcPts val="1200"/>
              </a:spcBef>
              <a:spcAft>
                <a:spcPts val="0"/>
              </a:spcAft>
              <a:buSzPts val="2200"/>
              <a:buChar char="•"/>
            </a:pPr>
            <a:r>
              <a:rPr lang="en-GB" sz="2200"/>
              <a:t>Violenza economica e coercizione (es. controllare le risorse di una persona per obbligare la persona a fare cose che non desidera)</a:t>
            </a:r>
            <a:endParaRPr/>
          </a:p>
          <a:p>
            <a:pPr marL="631825" lvl="2" indent="-285750" algn="l" rtl="0">
              <a:lnSpc>
                <a:spcPct val="100000"/>
              </a:lnSpc>
              <a:spcBef>
                <a:spcPts val="1200"/>
              </a:spcBef>
              <a:spcAft>
                <a:spcPts val="0"/>
              </a:spcAft>
              <a:buSzPts val="2200"/>
              <a:buChar char="•"/>
            </a:pPr>
            <a:r>
              <a:rPr lang="en-GB" sz="2200"/>
              <a:t>La sterilizzazione, la contraccezione o l’aborto involontario</a:t>
            </a:r>
            <a:endParaRPr/>
          </a:p>
          <a:p>
            <a:pPr marL="285750" lvl="0" indent="-146050" algn="l" rtl="0">
              <a:lnSpc>
                <a:spcPct val="100000"/>
              </a:lnSpc>
              <a:spcBef>
                <a:spcPts val="1200"/>
              </a:spcBef>
              <a:spcAft>
                <a:spcPts val="0"/>
              </a:spcAft>
              <a:buSzPts val="2200"/>
              <a:buNone/>
            </a:pPr>
            <a:endParaRPr/>
          </a:p>
        </p:txBody>
      </p:sp>
      <p:sp>
        <p:nvSpPr>
          <p:cNvPr id="302" name="Google Shape;302;p13"/>
          <p:cNvSpPr txBox="1">
            <a:spLocks noGrp="1"/>
          </p:cNvSpPr>
          <p:nvPr>
            <p:ph type="title"/>
          </p:nvPr>
        </p:nvSpPr>
        <p:spPr>
          <a:xfrm>
            <a:off x="404813" y="506413"/>
            <a:ext cx="104536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- 2</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3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Ringraziamenti (5)</a:t>
            </a:r>
            <a:endParaRPr/>
          </a:p>
        </p:txBody>
      </p:sp>
      <p:sp>
        <p:nvSpPr>
          <p:cNvPr id="1177" name="Google Shape;1177;p13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3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Ringraziamenti (6)</a:t>
            </a:r>
            <a:endParaRPr/>
          </a:p>
        </p:txBody>
      </p:sp>
      <p:sp>
        <p:nvSpPr>
          <p:cNvPr id="1185" name="Google Shape;1185;p13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32"/>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endParaRPr/>
          </a:p>
        </p:txBody>
      </p:sp>
      <p:sp>
        <p:nvSpPr>
          <p:cNvPr id="1193" name="Google Shape;1193;p13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
        <p:nvSpPr>
          <p:cNvPr id="1194" name="Google Shape;1194;p13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Ringraziamenti (7)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La violenza e la coercizione possono essere più impercettibili. </a:t>
            </a:r>
            <a:endParaRPr/>
          </a:p>
          <a:p>
            <a:pPr marL="0" lvl="0" indent="0" algn="l" rtl="0">
              <a:lnSpc>
                <a:spcPct val="100000"/>
              </a:lnSpc>
              <a:spcBef>
                <a:spcPts val="1200"/>
              </a:spcBef>
              <a:spcAft>
                <a:spcPts val="0"/>
              </a:spcAft>
              <a:buSzPts val="2200"/>
              <a:buNone/>
            </a:pPr>
            <a:r>
              <a:rPr lang="en-GB"/>
              <a:t>     Ad esempio: </a:t>
            </a:r>
            <a:endParaRPr/>
          </a:p>
          <a:p>
            <a:pPr marL="631825" lvl="2" indent="-285750" algn="l" rtl="0">
              <a:lnSpc>
                <a:spcPct val="100000"/>
              </a:lnSpc>
              <a:spcBef>
                <a:spcPts val="1200"/>
              </a:spcBef>
              <a:spcAft>
                <a:spcPts val="0"/>
              </a:spcAft>
              <a:buSzPts val="2200"/>
              <a:buChar char="•"/>
            </a:pPr>
            <a:r>
              <a:rPr lang="en-GB" sz="2200"/>
              <a:t>Far credere alle persone che potrebbero esserci ripercussioni negative o azioni contro di loro o che certe cose potrebbero essere loro rifiutate se non accettano un trattamento.</a:t>
            </a:r>
            <a:endParaRPr/>
          </a:p>
          <a:p>
            <a:pPr marL="631825" lvl="2" indent="-285750" algn="l" rtl="0">
              <a:lnSpc>
                <a:spcPct val="100000"/>
              </a:lnSpc>
              <a:spcBef>
                <a:spcPts val="1200"/>
              </a:spcBef>
              <a:spcAft>
                <a:spcPts val="0"/>
              </a:spcAft>
              <a:buSzPts val="2200"/>
              <a:buChar char="•"/>
            </a:pPr>
            <a:r>
              <a:rPr lang="en-GB" sz="2200"/>
              <a:t>Dare dei farmaci senza che la persona lo sappia.</a:t>
            </a:r>
            <a:endParaRPr/>
          </a:p>
          <a:p>
            <a:pPr marL="285750" lvl="0" indent="-146050" algn="l" rtl="0">
              <a:lnSpc>
                <a:spcPct val="100000"/>
              </a:lnSpc>
              <a:spcBef>
                <a:spcPts val="1200"/>
              </a:spcBef>
              <a:spcAft>
                <a:spcPts val="0"/>
              </a:spcAft>
              <a:buSzPts val="2200"/>
              <a:buNone/>
            </a:pPr>
            <a:endParaRPr/>
          </a:p>
        </p:txBody>
      </p:sp>
      <p:sp>
        <p:nvSpPr>
          <p:cNvPr id="309" name="Google Shape;309;p14"/>
          <p:cNvSpPr txBox="1">
            <a:spLocks noGrp="1"/>
          </p:cNvSpPr>
          <p:nvPr>
            <p:ph type="title"/>
          </p:nvPr>
        </p:nvSpPr>
        <p:spPr>
          <a:xfrm>
            <a:off x="506413" y="506413"/>
            <a:ext cx="1131093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Organismi delle Nazioni Unite ed esperti hanno affermato che le pratiche coercitive nel contesto della salute mentale – es. trattamento forzato, isolamento e contenimento, TEC e psicochirurgia senza consenso informato – possono essere considerate torture o maltrattamenti.</a:t>
            </a:r>
            <a:endParaRPr/>
          </a:p>
          <a:p>
            <a:pPr marL="285750" lvl="0" indent="-285750" algn="l" rtl="0">
              <a:lnSpc>
                <a:spcPct val="100000"/>
              </a:lnSpc>
              <a:spcBef>
                <a:spcPts val="1200"/>
              </a:spcBef>
              <a:spcAft>
                <a:spcPts val="0"/>
              </a:spcAft>
              <a:buSzPts val="2200"/>
              <a:buChar char="•"/>
            </a:pPr>
            <a:r>
              <a:rPr lang="en-GB"/>
              <a:t>Il Relatore Speciale delle Nazioni Unite sulla Tortura ha specificato che l’isolamento </a:t>
            </a:r>
            <a:r>
              <a:rPr lang="en-GB" i="1"/>
              <a:t>“di ogni durata di una persona con disabilità mentale costituisce un trattamento crudele, inumano e degradante” </a:t>
            </a:r>
            <a:r>
              <a:rPr lang="en-GB"/>
              <a:t>e ogni contenzione seppur per breve periodo può costituire tortura o maltrattamento. </a:t>
            </a:r>
            <a:endParaRPr i="1"/>
          </a:p>
          <a:p>
            <a:pPr marL="285750" lvl="0" indent="-285750" algn="l" rtl="0">
              <a:lnSpc>
                <a:spcPct val="100000"/>
              </a:lnSpc>
              <a:spcBef>
                <a:spcPts val="1200"/>
              </a:spcBef>
              <a:spcAft>
                <a:spcPts val="0"/>
              </a:spcAft>
              <a:buSzPts val="2200"/>
              <a:buChar char="•"/>
            </a:pPr>
            <a:r>
              <a:rPr lang="en-GB"/>
              <a:t>Ha lanciato un appello “</a:t>
            </a:r>
            <a:r>
              <a:rPr lang="en-GB" i="1"/>
              <a:t>per il bando assoluto della contenzione e dell’isolamento”</a:t>
            </a:r>
            <a:endParaRPr/>
          </a:p>
          <a:p>
            <a:pPr marL="285750" lvl="0" indent="-285750" algn="l" rtl="0">
              <a:lnSpc>
                <a:spcPct val="100000"/>
              </a:lnSpc>
              <a:spcBef>
                <a:spcPts val="1200"/>
              </a:spcBef>
              <a:spcAft>
                <a:spcPts val="0"/>
              </a:spcAft>
              <a:buSzPts val="2200"/>
              <a:buChar char="•"/>
            </a:pPr>
            <a:r>
              <a:rPr lang="en-GB"/>
              <a:t>La TEC non dovrebbe mai essere effettuata senza il consenso informato e mai nella sua forma non modificata.</a:t>
            </a:r>
            <a:endParaRPr/>
          </a:p>
          <a:p>
            <a:pPr marL="285750" lvl="0" indent="-146050" algn="l" rtl="0">
              <a:lnSpc>
                <a:spcPct val="100000"/>
              </a:lnSpc>
              <a:spcBef>
                <a:spcPts val="1200"/>
              </a:spcBef>
              <a:spcAft>
                <a:spcPts val="0"/>
              </a:spcAft>
              <a:buSzPts val="2200"/>
              <a:buNone/>
            </a:pPr>
            <a:endParaRPr/>
          </a:p>
        </p:txBody>
      </p:sp>
      <p:sp>
        <p:nvSpPr>
          <p:cNvPr id="316" name="Google Shape;316;p15"/>
          <p:cNvSpPr txBox="1">
            <a:spLocks noGrp="1"/>
          </p:cNvSpPr>
          <p:nvPr>
            <p:ph type="title"/>
          </p:nvPr>
        </p:nvSpPr>
        <p:spPr>
          <a:xfrm>
            <a:off x="506413" y="506413"/>
            <a:ext cx="1108233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a:spLocks noGrp="1"/>
          </p:cNvSpPr>
          <p:nvPr>
            <p:ph type="body" idx="2"/>
          </p:nvPr>
        </p:nvSpPr>
        <p:spPr>
          <a:xfrm>
            <a:off x="592428" y="1519707"/>
            <a:ext cx="11268701" cy="4492156"/>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400"/>
              <a:buFont typeface="Arial"/>
              <a:buNone/>
            </a:pPr>
            <a:r>
              <a:rPr lang="en-GB" sz="2400" b="1"/>
              <a:t>Violenza fisica e abuso: </a:t>
            </a:r>
            <a:endParaRPr/>
          </a:p>
          <a:p>
            <a:pPr marL="0" lvl="0" indent="0" algn="l" rtl="0">
              <a:lnSpc>
                <a:spcPct val="100000"/>
              </a:lnSpc>
              <a:spcBef>
                <a:spcPts val="1200"/>
              </a:spcBef>
              <a:spcAft>
                <a:spcPts val="0"/>
              </a:spcAft>
              <a:buSzPts val="2400"/>
              <a:buFont typeface="Arial"/>
              <a:buNone/>
            </a:pPr>
            <a:endParaRPr sz="2400" b="1"/>
          </a:p>
          <a:p>
            <a:pPr marL="0" lvl="0" indent="0" algn="l" rtl="0">
              <a:lnSpc>
                <a:spcPct val="100000"/>
              </a:lnSpc>
              <a:spcBef>
                <a:spcPts val="1200"/>
              </a:spcBef>
              <a:spcAft>
                <a:spcPts val="0"/>
              </a:spcAft>
              <a:buSzPts val="2200"/>
              <a:buChar char="•"/>
            </a:pPr>
            <a:r>
              <a:rPr lang="en-GB"/>
              <a:t> </a:t>
            </a:r>
            <a:r>
              <a:rPr lang="en-GB" sz="2400"/>
              <a:t>Ogni contatto intenzionale e non voluto verso una persona che può o potrebbe causare lesioni o danno fisico, incluso il colpire, spingere, tirare, calciare, graffiare, schiaffeggiare, afferrare gli abiti o la faccia, lanciare oggetti ed impedire il movimento con la forza. </a:t>
            </a:r>
            <a:endParaRPr/>
          </a:p>
          <a:p>
            <a:pPr marL="0" lvl="0" indent="0" algn="l" rtl="0">
              <a:lnSpc>
                <a:spcPct val="100000"/>
              </a:lnSpc>
              <a:spcBef>
                <a:spcPts val="1200"/>
              </a:spcBef>
              <a:spcAft>
                <a:spcPts val="0"/>
              </a:spcAft>
              <a:buSzPts val="2200"/>
              <a:buNone/>
            </a:pPr>
            <a:endParaRPr/>
          </a:p>
        </p:txBody>
      </p:sp>
      <p:sp>
        <p:nvSpPr>
          <p:cNvPr id="323" name="Google Shape;323;p16"/>
          <p:cNvSpPr txBox="1">
            <a:spLocks noGrp="1"/>
          </p:cNvSpPr>
          <p:nvPr>
            <p:ph type="title"/>
          </p:nvPr>
        </p:nvSpPr>
        <p:spPr>
          <a:xfrm>
            <a:off x="506413" y="506413"/>
            <a:ext cx="11074400"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400"/>
              <a:buFont typeface="Arial"/>
              <a:buNone/>
            </a:pPr>
            <a:r>
              <a:rPr lang="en-GB" sz="2400" b="1"/>
              <a:t>Violenza ed abuso mentale/emotivo: </a:t>
            </a:r>
            <a:endParaRPr/>
          </a:p>
          <a:p>
            <a:pPr marL="0" lvl="0" indent="0" algn="l" rtl="0">
              <a:lnSpc>
                <a:spcPct val="100000"/>
              </a:lnSpc>
              <a:spcBef>
                <a:spcPts val="1200"/>
              </a:spcBef>
              <a:spcAft>
                <a:spcPts val="0"/>
              </a:spcAft>
              <a:buSzPts val="2400"/>
              <a:buChar char="•"/>
            </a:pPr>
            <a:r>
              <a:rPr lang="en-GB" sz="2400"/>
              <a:t> Un comportamento che è concepito per controllare e sottomettere un’altra persona attraverso la paura, l’umiliazione, l’intimidazione, la punizione ed il trauma emotivo. </a:t>
            </a:r>
            <a:endParaRPr/>
          </a:p>
          <a:p>
            <a:pPr marL="0" lvl="0" indent="0" algn="l" rtl="0">
              <a:lnSpc>
                <a:spcPct val="100000"/>
              </a:lnSpc>
              <a:spcBef>
                <a:spcPts val="1200"/>
              </a:spcBef>
              <a:spcAft>
                <a:spcPts val="0"/>
              </a:spcAft>
              <a:buSzPts val="2400"/>
              <a:buChar char="•"/>
            </a:pPr>
            <a:r>
              <a:rPr lang="en-GB" sz="2400"/>
              <a:t> Un comportamento che cancella il senso di autostima (attraverso ad esempio la sottrazione di uno dispositivo assistenziale)</a:t>
            </a:r>
            <a:endParaRPr/>
          </a:p>
          <a:p>
            <a:pPr marL="0" lvl="0" indent="0" algn="l" rtl="0">
              <a:lnSpc>
                <a:spcPct val="100000"/>
              </a:lnSpc>
              <a:spcBef>
                <a:spcPts val="1200"/>
              </a:spcBef>
              <a:spcAft>
                <a:spcPts val="0"/>
              </a:spcAft>
              <a:buSzPts val="2400"/>
              <a:buChar char="•"/>
            </a:pPr>
            <a:r>
              <a:rPr lang="en-GB" sz="2400"/>
              <a:t> Solo perché l’abuso mentale o emotivo non implica il contatto fisico o la forza, non significa che esso non sia estremamente dannoso. </a:t>
            </a:r>
            <a:endParaRPr/>
          </a:p>
          <a:p>
            <a:pPr marL="0" lvl="0" indent="0" algn="l" rtl="0">
              <a:lnSpc>
                <a:spcPct val="100000"/>
              </a:lnSpc>
              <a:spcBef>
                <a:spcPts val="1200"/>
              </a:spcBef>
              <a:spcAft>
                <a:spcPts val="0"/>
              </a:spcAft>
              <a:buSzPts val="2200"/>
              <a:buNone/>
            </a:pPr>
            <a:endParaRPr/>
          </a:p>
        </p:txBody>
      </p:sp>
      <p:sp>
        <p:nvSpPr>
          <p:cNvPr id="330" name="Google Shape;330;p17"/>
          <p:cNvSpPr txBox="1">
            <a:spLocks noGrp="1"/>
          </p:cNvSpPr>
          <p:nvPr>
            <p:ph type="title"/>
          </p:nvPr>
        </p:nvSpPr>
        <p:spPr>
          <a:xfrm>
            <a:off x="506413" y="506413"/>
            <a:ext cx="11207750"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400"/>
              <a:buFont typeface="Arial"/>
              <a:buNone/>
            </a:pPr>
            <a:r>
              <a:rPr lang="en-GB" sz="2400" b="1"/>
              <a:t>Violenza verbale ed abuso: </a:t>
            </a:r>
            <a:endParaRPr/>
          </a:p>
          <a:p>
            <a:pPr marL="0" lvl="0" indent="0" algn="l" rtl="0">
              <a:lnSpc>
                <a:spcPct val="100000"/>
              </a:lnSpc>
              <a:spcBef>
                <a:spcPts val="1200"/>
              </a:spcBef>
              <a:spcAft>
                <a:spcPts val="0"/>
              </a:spcAft>
              <a:buSzPts val="2400"/>
              <a:buChar char="•"/>
            </a:pPr>
            <a:r>
              <a:rPr lang="en-GB" sz="2400"/>
              <a:t> Un linguaggio umiliante, negativo, infantilizzante, accondiscendente ed aggressivo, incluso dare soprannomi, urlare, fare discorsi aggressivi, discriminatori e irrispettosi, utilizzando volgarità o minacce, scatenando deliberatamente rabbia o paura in una persona. </a:t>
            </a:r>
            <a:endParaRPr/>
          </a:p>
          <a:p>
            <a:pPr marL="0" lvl="0" indent="0" algn="l" rtl="0">
              <a:lnSpc>
                <a:spcPct val="100000"/>
              </a:lnSpc>
              <a:spcBef>
                <a:spcPts val="1200"/>
              </a:spcBef>
              <a:spcAft>
                <a:spcPts val="0"/>
              </a:spcAft>
              <a:buSzPts val="2200"/>
              <a:buNone/>
            </a:pPr>
            <a:endParaRPr/>
          </a:p>
        </p:txBody>
      </p:sp>
      <p:sp>
        <p:nvSpPr>
          <p:cNvPr id="337" name="Google Shape;337;p18"/>
          <p:cNvSpPr txBox="1">
            <a:spLocks noGrp="1"/>
          </p:cNvSpPr>
          <p:nvPr>
            <p:ph type="title"/>
          </p:nvPr>
        </p:nvSpPr>
        <p:spPr>
          <a:xfrm>
            <a:off x="506413" y="506413"/>
            <a:ext cx="11174412"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400"/>
              <a:buFont typeface="Arial"/>
              <a:buNone/>
            </a:pPr>
            <a:r>
              <a:rPr lang="en-GB" sz="2400" b="1"/>
              <a:t>Violenza sessuale ed abuso: </a:t>
            </a:r>
            <a:endParaRPr/>
          </a:p>
          <a:p>
            <a:pPr marL="0" lvl="0" indent="0" algn="l" rtl="0">
              <a:lnSpc>
                <a:spcPct val="100000"/>
              </a:lnSpc>
              <a:spcBef>
                <a:spcPts val="1200"/>
              </a:spcBef>
              <a:spcAft>
                <a:spcPts val="0"/>
              </a:spcAft>
              <a:buSzPts val="2400"/>
              <a:buChar char="•"/>
            </a:pPr>
            <a:r>
              <a:rPr lang="en-GB" sz="2400"/>
              <a:t> Ogni azione non voluta che comprenda una componente sessuale. Ad esempio: lo stupro, l’abuso sessuale, il contatto sessuale indesiderato di qualsiasi parte del corpo, le molestie, l’ </a:t>
            </a:r>
            <a:r>
              <a:rPr lang="en-GB" sz="2400">
                <a:solidFill>
                  <a:srgbClr val="000000"/>
                </a:solidFill>
              </a:rPr>
              <a:t>incoraggiare una persona vulnerabile a praticare attività sessuali</a:t>
            </a:r>
            <a:r>
              <a:rPr lang="en-GB" sz="2400"/>
              <a:t>, o praticare intenzionalmente attività sessuali davanti ad un individuo vulnerabile. </a:t>
            </a:r>
            <a:endParaRPr/>
          </a:p>
          <a:p>
            <a:pPr marL="0" lvl="0" indent="0" algn="l" rtl="0">
              <a:lnSpc>
                <a:spcPct val="100000"/>
              </a:lnSpc>
              <a:spcBef>
                <a:spcPts val="1200"/>
              </a:spcBef>
              <a:spcAft>
                <a:spcPts val="0"/>
              </a:spcAft>
              <a:buSzPts val="2400"/>
              <a:buChar char="•"/>
            </a:pPr>
            <a:r>
              <a:rPr lang="en-GB" sz="2400"/>
              <a:t> Altre pratiche quali le perquisizioni corporali o il costringere le persone a stare nude di fronte ad altri possono anche costituire violenza sessuale. </a:t>
            </a:r>
            <a:endParaRPr/>
          </a:p>
          <a:p>
            <a:pPr marL="0" lvl="0" indent="0" algn="l" rtl="0">
              <a:lnSpc>
                <a:spcPct val="100000"/>
              </a:lnSpc>
              <a:spcBef>
                <a:spcPts val="1200"/>
              </a:spcBef>
              <a:spcAft>
                <a:spcPts val="0"/>
              </a:spcAft>
              <a:buSzPts val="2200"/>
              <a:buNone/>
            </a:pPr>
            <a:endParaRPr/>
          </a:p>
        </p:txBody>
      </p:sp>
      <p:sp>
        <p:nvSpPr>
          <p:cNvPr id="344" name="Google Shape;344;p19"/>
          <p:cNvSpPr txBox="1">
            <a:spLocks noGrp="1"/>
          </p:cNvSpPr>
          <p:nvPr>
            <p:ph type="title"/>
          </p:nvPr>
        </p:nvSpPr>
        <p:spPr>
          <a:xfrm>
            <a:off x="506413" y="506413"/>
            <a:ext cx="11269662"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
          <p:cNvSpPr/>
          <p:nvPr/>
        </p:nvSpPr>
        <p:spPr>
          <a:xfrm>
            <a:off x="546847" y="195876"/>
            <a:ext cx="11098306" cy="3662372"/>
          </a:xfrm>
          <a:prstGeom prst="rect">
            <a:avLst/>
          </a:prstGeom>
          <a:noFill/>
          <a:ln>
            <a:noFill/>
          </a:ln>
        </p:spPr>
        <p:txBody>
          <a:bodyPr spcFirstLastPara="1" wrap="square" lIns="91425" tIns="45700" rIns="91425" bIns="45700" anchor="t" anchorCtr="0">
            <a:spAutoFit/>
          </a:bodyPr>
          <a:lstStyle/>
          <a:p>
            <a:pPr algn="ctr"/>
            <a:r>
              <a:rPr lang="it-IT" sz="800" dirty="0" smtClean="0"/>
              <a:t>©</a:t>
            </a:r>
            <a:r>
              <a:rPr lang="it-IT" sz="800" dirty="0"/>
              <a:t>ASUGI 2023</a:t>
            </a:r>
          </a:p>
          <a:p>
            <a:pPr algn="ctr"/>
            <a:endParaRPr lang="it-IT" sz="800" dirty="0"/>
          </a:p>
          <a:p>
            <a:r>
              <a:rPr lang="it-IT" sz="1000" dirty="0"/>
              <a:t>La presente traduzione non è stata creata dall’Organizzazione Mondiale della Sanità (OMS). L’OMS non è responsabile del contenuto o dell’accuratezza di questa traduzione. L’edizione originale inglese </a:t>
            </a:r>
            <a:r>
              <a:rPr lang="en-US" sz="1000" dirty="0"/>
              <a:t>“Human Rights: WHO </a:t>
            </a:r>
            <a:r>
              <a:rPr lang="en-US" sz="1000" dirty="0" err="1"/>
              <a:t>QualityRights</a:t>
            </a:r>
            <a:r>
              <a:rPr lang="en-US" sz="1000" dirty="0"/>
              <a:t> core training – for all services and all people: course guide. </a:t>
            </a:r>
            <a:r>
              <a:rPr lang="it-IT" sz="1000" dirty="0"/>
              <a:t>Geneva: World </a:t>
            </a:r>
            <a:r>
              <a:rPr lang="it-IT" sz="1000" dirty="0" err="1"/>
              <a:t>Health</a:t>
            </a:r>
            <a:r>
              <a:rPr lang="it-IT" sz="1000" dirty="0"/>
              <a:t> Organization 2019. </a:t>
            </a:r>
            <a:r>
              <a:rPr lang="it-IT" sz="1000" dirty="0" err="1"/>
              <a:t>Licence</a:t>
            </a:r>
            <a:r>
              <a:rPr lang="it-IT" sz="1000" dirty="0"/>
              <a:t>: </a:t>
            </a:r>
            <a:r>
              <a:rPr lang="it-IT" sz="1000" dirty="0">
                <a:hlinkClick r:id="rId3"/>
              </a:rPr>
              <a:t>CC BY-NC-SA 3.0 IGO</a:t>
            </a:r>
            <a:r>
              <a:rPr lang="it-IT" sz="1000" dirty="0"/>
              <a:t>” è l’unica edizione autentica e vincolante.</a:t>
            </a:r>
          </a:p>
          <a:p>
            <a:r>
              <a:rPr lang="it-IT" sz="1000" dirty="0"/>
              <a:t>L’Organizzazione Mondiale della Sanità ha concesso i diritti di traduzione in lingua italiana al DAI DSM Area Salute Mentale dell’Azienda Sanitaria Giuliano </a:t>
            </a:r>
            <a:r>
              <a:rPr lang="it-IT" sz="1000" dirty="0" err="1"/>
              <a:t>Isontina</a:t>
            </a:r>
            <a:r>
              <a:rPr lang="it-IT" sz="1000" dirty="0"/>
              <a:t> (ASUGI), Centro Collaboratore dell’OMS per la Ricerca e la Formazione in Salute Mentale, che sarà il solo responsabile della qualità e della fedeltà all’originale della versione italiana. La presente traduzione è disponibile sotto la licenza CC BY-NC-SA 3.0</a:t>
            </a:r>
            <a:r>
              <a:rPr lang="it-IT" sz="1000" dirty="0" smtClean="0"/>
              <a:t>.</a:t>
            </a:r>
          </a:p>
          <a:p>
            <a:endParaRPr lang="it-IT" sz="1000" dirty="0"/>
          </a:p>
          <a:p>
            <a:r>
              <a:rPr lang="it-IT" sz="1000"/>
              <a:t>Progetto finanziato dalla Regione Autonoma Friuli Venezia </a:t>
            </a:r>
            <a:r>
              <a:rPr lang="it-IT" sz="1000" smtClean="0"/>
              <a:t>Giulia.</a:t>
            </a:r>
            <a:endParaRPr lang="it-IT" sz="1000"/>
          </a:p>
          <a:p>
            <a:endParaRPr lang="it-IT" sz="1000" dirty="0"/>
          </a:p>
          <a:p>
            <a:endParaRPr lang="it-IT" sz="1000" dirty="0"/>
          </a:p>
          <a:p>
            <a:endParaRPr lang="it-IT" sz="1000" dirty="0"/>
          </a:p>
          <a:p>
            <a:endParaRPr lang="it-IT" sz="1000" dirty="0"/>
          </a:p>
          <a:p>
            <a:endParaRPr lang="it-IT" sz="1000" dirty="0"/>
          </a:p>
          <a:p>
            <a:endParaRPr lang="it-IT" sz="1000" dirty="0"/>
          </a:p>
          <a:p>
            <a:pPr marL="685800" marR="736600" lvl="0" indent="0" algn="l" rtl="0">
              <a:lnSpc>
                <a:spcPct val="120000"/>
              </a:lnSpc>
              <a:spcBef>
                <a:spcPts val="500"/>
              </a:spcBef>
              <a:spcAft>
                <a:spcPts val="0"/>
              </a:spcAft>
              <a:buClr>
                <a:schemeClr val="dk1"/>
              </a:buClr>
              <a:buSzPts val="1100"/>
              <a:buFont typeface="Arial"/>
              <a:buNone/>
            </a:pPr>
            <a:endParaRPr lang="it-IT" sz="950" dirty="0" smtClean="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it-IT" sz="950" dirty="0" smtClean="0">
                <a:solidFill>
                  <a:schemeClr val="dk1"/>
                </a:solidFill>
              </a:rPr>
              <a:t> </a:t>
            </a:r>
          </a:p>
          <a:p>
            <a:pPr marL="0" marR="0" lvl="0" indent="0" algn="l" rtl="0">
              <a:lnSpc>
                <a:spcPct val="100000"/>
              </a:lnSpc>
              <a:spcBef>
                <a:spcPts val="1200"/>
              </a:spcBef>
              <a:spcAft>
                <a:spcPts val="0"/>
              </a:spcAft>
              <a:buClr>
                <a:srgbClr val="000000"/>
              </a:buClr>
              <a:buSzPts val="1000"/>
              <a:buFont typeface="Arial"/>
              <a:buNone/>
            </a:pPr>
            <a:endParaRPr sz="950" u="sng" dirty="0">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4F81BD"/>
                </a:solidFill>
                <a:latin typeface="Arial"/>
                <a:ea typeface="Arial"/>
                <a:cs typeface="Arial"/>
                <a:sym typeface="Arial"/>
              </a:rPr>
              <a:t/>
            </a:r>
            <a:br>
              <a:rPr lang="en-GB" sz="1000" b="0" i="0" u="none" strike="noStrike" cap="none" dirty="0">
                <a:solidFill>
                  <a:srgbClr val="4F81BD"/>
                </a:solidFill>
                <a:latin typeface="Arial"/>
                <a:ea typeface="Arial"/>
                <a:cs typeface="Arial"/>
                <a:sym typeface="Arial"/>
              </a:rPr>
            </a:br>
            <a:endParaRPr sz="1000" b="0" i="0" u="none" strike="noStrike" cap="none" dirty="0">
              <a:solidFill>
                <a:schemeClr val="dk1"/>
              </a:solidFill>
              <a:latin typeface="Arial"/>
              <a:ea typeface="Arial"/>
              <a:cs typeface="Arial"/>
              <a:sym typeface="Arial"/>
            </a:endParaRP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47" y="3332769"/>
            <a:ext cx="3214290" cy="72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400"/>
              <a:buFont typeface="Arial"/>
              <a:buNone/>
            </a:pPr>
            <a:r>
              <a:rPr lang="en-GB" sz="2400" b="1"/>
              <a:t>Incuria: </a:t>
            </a:r>
            <a:endParaRPr/>
          </a:p>
          <a:p>
            <a:pPr marL="0" lvl="0" indent="0" algn="l" rtl="0">
              <a:lnSpc>
                <a:spcPct val="100000"/>
              </a:lnSpc>
              <a:spcBef>
                <a:spcPts val="1200"/>
              </a:spcBef>
              <a:spcAft>
                <a:spcPts val="0"/>
              </a:spcAft>
              <a:buSzPts val="2400"/>
              <a:buChar char="•"/>
            </a:pPr>
            <a:r>
              <a:rPr lang="en-GB" sz="2400"/>
              <a:t> La mancanza, sia deliberata che inavvertita, di rispondere ai bisogni di base di una persona, sia fisici che emotivi, sociali o medici. Ad esempio ignorare una persona, non aiutarla con i bisogni della vita quotidiana, non fornire cibo, acqua o misure sanitarie, non garantire l’accesso ai servizi e al sostegno. </a:t>
            </a:r>
            <a:endParaRPr/>
          </a:p>
          <a:p>
            <a:pPr marL="0" lvl="0" indent="0" algn="l" rtl="0">
              <a:lnSpc>
                <a:spcPct val="100000"/>
              </a:lnSpc>
              <a:spcBef>
                <a:spcPts val="1200"/>
              </a:spcBef>
              <a:spcAft>
                <a:spcPts val="0"/>
              </a:spcAft>
              <a:buSzPts val="2200"/>
              <a:buNone/>
            </a:pPr>
            <a:endParaRPr/>
          </a:p>
        </p:txBody>
      </p:sp>
      <p:sp>
        <p:nvSpPr>
          <p:cNvPr id="351" name="Google Shape;351;p20"/>
          <p:cNvSpPr txBox="1">
            <a:spLocks noGrp="1"/>
          </p:cNvSpPr>
          <p:nvPr>
            <p:ph type="title"/>
          </p:nvPr>
        </p:nvSpPr>
        <p:spPr>
          <a:xfrm>
            <a:off x="506413" y="506413"/>
            <a:ext cx="11223625"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1"/>
          <p:cNvSpPr txBox="1">
            <a:spLocks noGrp="1"/>
          </p:cNvSpPr>
          <p:nvPr>
            <p:ph type="body" idx="2"/>
          </p:nvPr>
        </p:nvSpPr>
        <p:spPr>
          <a:xfrm>
            <a:off x="467776" y="1408269"/>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b="1"/>
              <a:t>Intersezioni di genere con la violenza, la coercizione e l’abuso: </a:t>
            </a:r>
            <a:endParaRPr/>
          </a:p>
          <a:p>
            <a:pPr marL="444500" lvl="1" indent="-285750" algn="l" rtl="0">
              <a:lnSpc>
                <a:spcPct val="100000"/>
              </a:lnSpc>
              <a:spcBef>
                <a:spcPts val="1200"/>
              </a:spcBef>
              <a:spcAft>
                <a:spcPts val="0"/>
              </a:spcAft>
              <a:buSzPts val="2200"/>
              <a:buChar char="•"/>
            </a:pPr>
            <a:r>
              <a:rPr lang="en-GB" sz="2200"/>
              <a:t>Determinanti sociali, inclusi il genere, possono aumentare il rischio di violenza, coercizione ed abuso all’interno ed oltre ai servizi di salute mentale.  </a:t>
            </a:r>
            <a:endParaRPr/>
          </a:p>
          <a:p>
            <a:pPr marL="444500" lvl="1" indent="-285750" algn="l" rtl="0">
              <a:lnSpc>
                <a:spcPct val="100000"/>
              </a:lnSpc>
              <a:spcBef>
                <a:spcPts val="1200"/>
              </a:spcBef>
              <a:spcAft>
                <a:spcPts val="0"/>
              </a:spcAft>
              <a:buSzPts val="2200"/>
              <a:buChar char="•"/>
            </a:pPr>
            <a:r>
              <a:rPr lang="en-GB" sz="2200"/>
              <a:t>Donne e ragazze possono essere soggette ad alte percentuali di violenza intima da parte del partner e abuso sessuale anche nelle strutture della salute mentale; le donne e le ragazze con disabilità psicosociale sono a più alto rischio. </a:t>
            </a:r>
            <a:endParaRPr/>
          </a:p>
          <a:p>
            <a:pPr marL="444500" lvl="1" indent="-285750" algn="l" rtl="0">
              <a:lnSpc>
                <a:spcPct val="100000"/>
              </a:lnSpc>
              <a:spcBef>
                <a:spcPts val="1200"/>
              </a:spcBef>
              <a:spcAft>
                <a:spcPts val="0"/>
              </a:spcAft>
              <a:buSzPts val="2200"/>
              <a:buChar char="•"/>
            </a:pPr>
            <a:r>
              <a:rPr lang="en-GB" sz="2200"/>
              <a:t>La popolazione transgender può essere soggetta ad alte percentuali di violenza, molestie ed abuso, incluso quando hanno accesso a servizi sanitari e a servizi di salute mentale. </a:t>
            </a:r>
            <a:endParaRPr/>
          </a:p>
          <a:p>
            <a:pPr marL="444500" lvl="1" indent="-285750" algn="l" rtl="0">
              <a:lnSpc>
                <a:spcPct val="100000"/>
              </a:lnSpc>
              <a:spcBef>
                <a:spcPts val="1200"/>
              </a:spcBef>
              <a:spcAft>
                <a:spcPts val="0"/>
              </a:spcAft>
              <a:buSzPts val="2200"/>
              <a:buChar char="•"/>
            </a:pPr>
            <a:r>
              <a:rPr lang="en-GB" sz="2200"/>
              <a:t>L’uso di pratiche coercitive, quali la contenzione, può variare a seconda del genere. </a:t>
            </a:r>
            <a:endParaRPr/>
          </a:p>
          <a:p>
            <a:pPr marL="0" lvl="0" indent="0" algn="l" rtl="0">
              <a:lnSpc>
                <a:spcPct val="100000"/>
              </a:lnSpc>
              <a:spcBef>
                <a:spcPts val="1200"/>
              </a:spcBef>
              <a:spcAft>
                <a:spcPts val="0"/>
              </a:spcAft>
              <a:buSzPts val="2200"/>
              <a:buChar char="•"/>
            </a:pPr>
            <a:r>
              <a:rPr lang="en-GB" b="1"/>
              <a:t> Molte di queste forme di violenza ed abuso accadono nei servizi di salute mentale e nei servizi sociali. </a:t>
            </a:r>
            <a:endParaRPr/>
          </a:p>
          <a:p>
            <a:pPr marL="444500" lvl="1" indent="-158750" algn="l" rtl="0">
              <a:lnSpc>
                <a:spcPct val="100000"/>
              </a:lnSpc>
              <a:spcBef>
                <a:spcPts val="1200"/>
              </a:spcBef>
              <a:spcAft>
                <a:spcPts val="0"/>
              </a:spcAft>
              <a:buSzPts val="2000"/>
              <a:buNone/>
            </a:pPr>
            <a:endParaRPr/>
          </a:p>
        </p:txBody>
      </p:sp>
      <p:sp>
        <p:nvSpPr>
          <p:cNvPr id="358" name="Google Shape;358;p21"/>
          <p:cNvSpPr txBox="1">
            <a:spLocks noGrp="1"/>
          </p:cNvSpPr>
          <p:nvPr>
            <p:ph type="title"/>
          </p:nvPr>
        </p:nvSpPr>
        <p:spPr>
          <a:xfrm>
            <a:off x="506413" y="506413"/>
            <a:ext cx="11074400" cy="39211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che cosa sono la violenza, la coercizione e l’abuso? - 10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2"/>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rmAutofit fontScale="90000"/>
          </a:bodyPr>
          <a:lstStyle/>
          <a:p>
            <a:pPr marL="0" lvl="0" indent="0" algn="ctr" rtl="0">
              <a:lnSpc>
                <a:spcPct val="100000"/>
              </a:lnSpc>
              <a:spcBef>
                <a:spcPts val="0"/>
              </a:spcBef>
              <a:spcAft>
                <a:spcPts val="0"/>
              </a:spcAft>
              <a:buSzPct val="43209"/>
              <a:buNone/>
            </a:pPr>
            <a:r>
              <a:rPr lang="en-GB" sz="3600"/>
              <a:t>Argomento 2:</a:t>
            </a:r>
            <a:br>
              <a:rPr lang="en-GB" sz="3600"/>
            </a:br>
            <a:r>
              <a:rPr lang="en-GB" sz="3600"/>
              <a:t>che cosa dice la CRPD su violenza, coercizione ed abuso?</a:t>
            </a:r>
            <a:r>
              <a:rPr lang="en-GB" sz="3600">
                <a:latin typeface="Arial"/>
                <a:ea typeface="Arial"/>
                <a:cs typeface="Arial"/>
                <a:sym typeface="Arial"/>
              </a:rPr>
              <a:t/>
            </a:r>
            <a:br>
              <a:rPr lang="en-GB" sz="3600">
                <a:latin typeface="Arial"/>
                <a:ea typeface="Arial"/>
                <a:cs typeface="Arial"/>
                <a:sym typeface="Arial"/>
              </a:rPr>
            </a:br>
            <a:endParaRPr sz="3600">
              <a:latin typeface="Arial"/>
              <a:ea typeface="Arial"/>
              <a:cs typeface="Arial"/>
              <a:sym typeface="Arial"/>
            </a:endParaRPr>
          </a:p>
        </p:txBody>
      </p:sp>
      <p:sp>
        <p:nvSpPr>
          <p:cNvPr id="365" name="Google Shape;365;p2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Che cosa dice la CRPD su violenza, coercizione ed abuso?</a:t>
            </a:r>
            <a:endParaRPr/>
          </a:p>
        </p:txBody>
      </p:sp>
      <p:sp>
        <p:nvSpPr>
          <p:cNvPr id="372" name="Google Shape;372;p2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2.1: Ricordando la CRPD </a:t>
            </a:r>
            <a:endParaRPr/>
          </a:p>
        </p:txBody>
      </p:sp>
      <p:sp>
        <p:nvSpPr>
          <p:cNvPr id="373" name="Google Shape;373;p2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la CRPD protegge le persone dalla violenza, sfruttamento, abuso, incuria e coercizione. </a:t>
            </a:r>
            <a:endParaRPr/>
          </a:p>
          <a:p>
            <a:pPr marL="285750" lvl="0" indent="-285750" algn="l" rtl="0">
              <a:lnSpc>
                <a:spcPct val="100000"/>
              </a:lnSpc>
              <a:spcBef>
                <a:spcPts val="1200"/>
              </a:spcBef>
              <a:spcAft>
                <a:spcPts val="0"/>
              </a:spcAft>
              <a:buSzPts val="2200"/>
              <a:buChar char="•"/>
            </a:pPr>
            <a:r>
              <a:rPr lang="en-GB"/>
              <a:t>Tutti gli articoli della CRPD sono collegati e sono pertinenti a questo argomento. Però ora solo gli articoli più direttamente rilevanti verranno presentati</a:t>
            </a:r>
            <a:endParaRPr/>
          </a:p>
          <a:p>
            <a:pPr marL="285750" lvl="0" indent="-146050" algn="l" rtl="0">
              <a:lnSpc>
                <a:spcPct val="100000"/>
              </a:lnSpc>
              <a:spcBef>
                <a:spcPts val="1200"/>
              </a:spcBef>
              <a:spcAft>
                <a:spcPts val="0"/>
              </a:spcAft>
              <a:buSzPts val="2200"/>
              <a:buNone/>
            </a:pPr>
            <a:endParaRPr/>
          </a:p>
        </p:txBody>
      </p:sp>
      <p:sp>
        <p:nvSpPr>
          <p:cNvPr id="380" name="Google Shape;380;p2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Presentazione: Articoli della Convenzione sui Diritti delle Persone con Disabilità delle Nazioni Unite – 1</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5"/>
          <p:cNvSpPr txBox="1">
            <a:spLocks noGrp="1"/>
          </p:cNvSpPr>
          <p:nvPr>
            <p:ph type="body" idx="1"/>
          </p:nvPr>
        </p:nvSpPr>
        <p:spPr>
          <a:xfrm>
            <a:off x="508000" y="13795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Articolo 10: il diritto alla vita</a:t>
            </a:r>
            <a:endParaRPr/>
          </a:p>
        </p:txBody>
      </p:sp>
      <p:sp>
        <p:nvSpPr>
          <p:cNvPr id="387" name="Google Shape;387;p25"/>
          <p:cNvSpPr txBox="1">
            <a:spLocks noGrp="1"/>
          </p:cNvSpPr>
          <p:nvPr>
            <p:ph type="body" idx="2"/>
          </p:nvPr>
        </p:nvSpPr>
        <p:spPr>
          <a:xfrm>
            <a:off x="506413" y="1831975"/>
            <a:ext cx="11174412" cy="4179888"/>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Char char="•"/>
            </a:pPr>
            <a:r>
              <a:rPr lang="en-GB"/>
              <a:t> L’articolo 10 richiede che gli Stati prendano delle misure in difesa del diritto alla vita delle persone con disabilità. </a:t>
            </a:r>
            <a:endParaRPr/>
          </a:p>
          <a:p>
            <a:pPr marL="0" lvl="0" indent="0" algn="l" rtl="0">
              <a:lnSpc>
                <a:spcPct val="100000"/>
              </a:lnSpc>
              <a:spcBef>
                <a:spcPts val="1200"/>
              </a:spcBef>
              <a:spcAft>
                <a:spcPts val="0"/>
              </a:spcAft>
              <a:buSzPts val="2200"/>
              <a:buChar char="•"/>
            </a:pPr>
            <a:r>
              <a:rPr lang="en-GB"/>
              <a:t> Porre fine alla violenza, alla coercizione ed all’abuso, che possono portare alla morte, è un’importante misura per la difesa del diritto alla vita.</a:t>
            </a:r>
            <a:endParaRPr/>
          </a:p>
          <a:p>
            <a:pPr marL="0" lvl="0" indent="0" algn="l" rtl="0">
              <a:lnSpc>
                <a:spcPct val="100000"/>
              </a:lnSpc>
              <a:spcBef>
                <a:spcPts val="1200"/>
              </a:spcBef>
              <a:spcAft>
                <a:spcPts val="0"/>
              </a:spcAft>
              <a:buSzPts val="2200"/>
              <a:buNone/>
            </a:pPr>
            <a:endParaRPr/>
          </a:p>
        </p:txBody>
      </p:sp>
      <p:sp>
        <p:nvSpPr>
          <p:cNvPr id="388" name="Google Shape;388;p2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SzPts val="1400"/>
              <a:buNone/>
            </a:pPr>
            <a:r>
              <a:rPr lang="en-GB" sz="2800"/>
              <a:t>Presentazione: Articoli della Convenzione sui Diritti delle Persone con Disabilità delle Nazioni Unite </a:t>
            </a:r>
            <a:r>
              <a:rPr lang="en-GB"/>
              <a:t>– 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6"/>
          <p:cNvSpPr txBox="1">
            <a:spLocks noGrp="1"/>
          </p:cNvSpPr>
          <p:nvPr>
            <p:ph type="body" idx="1"/>
          </p:nvPr>
        </p:nvSpPr>
        <p:spPr>
          <a:xfrm>
            <a:off x="508000" y="13795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Articolo 12: uguale riconoscimento dinanzi alla legge</a:t>
            </a:r>
            <a:endParaRPr/>
          </a:p>
        </p:txBody>
      </p:sp>
      <p:sp>
        <p:nvSpPr>
          <p:cNvPr id="395" name="Google Shape;395;p26"/>
          <p:cNvSpPr txBox="1">
            <a:spLocks noGrp="1"/>
          </p:cNvSpPr>
          <p:nvPr>
            <p:ph type="body" idx="2"/>
          </p:nvPr>
        </p:nvSpPr>
        <p:spPr>
          <a:xfrm>
            <a:off x="506413" y="1860550"/>
            <a:ext cx="11174412" cy="41513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L’articolo 12 riconosce che le persone con disabilità godono del diritto alla capacità giuridica –prendere le proprie decisioni e vederle rispettate dagli altri. </a:t>
            </a:r>
            <a:endParaRPr/>
          </a:p>
          <a:p>
            <a:pPr marL="631825" lvl="2" indent="-285750" algn="l" rtl="0">
              <a:lnSpc>
                <a:spcPct val="100000"/>
              </a:lnSpc>
              <a:spcBef>
                <a:spcPts val="1200"/>
              </a:spcBef>
              <a:spcAft>
                <a:spcPts val="0"/>
              </a:spcAft>
              <a:buSzPts val="2200"/>
              <a:buChar char="•"/>
            </a:pPr>
            <a:r>
              <a:rPr lang="en-GB" sz="2200"/>
              <a:t>Protegge le persone con disabilità da molte forme di violenza, coercizione ed abuso.</a:t>
            </a:r>
            <a:endParaRPr/>
          </a:p>
          <a:p>
            <a:pPr marL="285750" lvl="0" indent="-285750" algn="l" rtl="0">
              <a:lnSpc>
                <a:spcPct val="100000"/>
              </a:lnSpc>
              <a:spcBef>
                <a:spcPts val="1200"/>
              </a:spcBef>
              <a:spcAft>
                <a:spcPts val="0"/>
              </a:spcAft>
              <a:buSzPts val="2200"/>
              <a:buChar char="•"/>
            </a:pPr>
            <a:r>
              <a:rPr lang="en-GB"/>
              <a:t>L’articolo 12 è importante perché crea uguaglianza e protegge contro la discriminazione, l’esclusione ed il trattamento forzato, dal momento che da alle persone il diritto di decidere in ogni area della vita. </a:t>
            </a:r>
            <a:endParaRPr/>
          </a:p>
          <a:p>
            <a:pPr marL="285750" lvl="0" indent="-285750" algn="l" rtl="0">
              <a:lnSpc>
                <a:spcPct val="100000"/>
              </a:lnSpc>
              <a:spcBef>
                <a:spcPts val="1200"/>
              </a:spcBef>
              <a:spcAft>
                <a:spcPts val="0"/>
              </a:spcAft>
              <a:buSzPts val="2200"/>
              <a:buChar char="•"/>
            </a:pPr>
            <a:r>
              <a:rPr lang="en-GB"/>
              <a:t>Le legislazioni spesso permettono pratiche coercitive sulla base del fatto che tali pratiche sono considerate “benefiche” e/o che la persona ha poche abilità decisionali. </a:t>
            </a:r>
            <a:endParaRPr/>
          </a:p>
          <a:p>
            <a:pPr marL="285750" lvl="0" indent="-285750" algn="l" rtl="0">
              <a:lnSpc>
                <a:spcPct val="100000"/>
              </a:lnSpc>
              <a:spcBef>
                <a:spcPts val="1200"/>
              </a:spcBef>
              <a:spcAft>
                <a:spcPts val="0"/>
              </a:spcAft>
              <a:buSzPts val="2200"/>
              <a:buChar char="•"/>
            </a:pPr>
            <a:r>
              <a:rPr lang="en-GB"/>
              <a:t>L’articolo 12 richiede che gli Stati Membri assicurino che i fornitori dei servizi, i familiari ed altri rispettino le scelte della persona e si astengano dall’intervenire contro i desideri della persona. </a:t>
            </a:r>
            <a:endParaRPr/>
          </a:p>
          <a:p>
            <a:pPr marL="285750" lvl="0" indent="-146050" algn="l" rtl="0">
              <a:lnSpc>
                <a:spcPct val="100000"/>
              </a:lnSpc>
              <a:spcBef>
                <a:spcPts val="1200"/>
              </a:spcBef>
              <a:spcAft>
                <a:spcPts val="0"/>
              </a:spcAft>
              <a:buSzPts val="2200"/>
              <a:buNone/>
            </a:pPr>
            <a:endParaRPr/>
          </a:p>
        </p:txBody>
      </p:sp>
      <p:sp>
        <p:nvSpPr>
          <p:cNvPr id="396" name="Google Shape;396;p2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2800"/>
              <a:t>Presentazione: Articoli della Convenzione sui Diritti delle Persone con Disabilità delle Nazioni Unite </a:t>
            </a:r>
            <a:r>
              <a:rPr lang="en-GB"/>
              <a:t>– 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7"/>
          <p:cNvSpPr txBox="1">
            <a:spLocks noGrp="1"/>
          </p:cNvSpPr>
          <p:nvPr>
            <p:ph type="body" idx="1"/>
          </p:nvPr>
        </p:nvSpPr>
        <p:spPr>
          <a:xfrm>
            <a:off x="508000" y="1444625"/>
            <a:ext cx="11172825" cy="35877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Articolo 14: libertà e sicurezza della persona</a:t>
            </a:r>
            <a:endParaRPr/>
          </a:p>
        </p:txBody>
      </p:sp>
      <p:sp>
        <p:nvSpPr>
          <p:cNvPr id="403" name="Google Shape;403;p27"/>
          <p:cNvSpPr txBox="1">
            <a:spLocks noGrp="1"/>
          </p:cNvSpPr>
          <p:nvPr>
            <p:ph type="body" idx="2"/>
          </p:nvPr>
        </p:nvSpPr>
        <p:spPr>
          <a:xfrm>
            <a:off x="506413" y="1925638"/>
            <a:ext cx="11174412" cy="40862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Il Comitato per la CRPD ha stabilito che l’articolo 14 proibisca il trattenimento forzato nei servizi di salute mentale o servizi sociali.</a:t>
            </a:r>
            <a:endParaRPr/>
          </a:p>
          <a:p>
            <a:pPr marL="285750" lvl="0" indent="-285750" algn="l" rtl="0">
              <a:lnSpc>
                <a:spcPct val="100000"/>
              </a:lnSpc>
              <a:spcBef>
                <a:spcPts val="1200"/>
              </a:spcBef>
              <a:spcAft>
                <a:spcPts val="0"/>
              </a:spcAft>
              <a:buSzPts val="2200"/>
              <a:buChar char="•"/>
            </a:pPr>
            <a:r>
              <a:rPr lang="en-GB"/>
              <a:t>Il trattenimento in tali servizi è spesso causa di violenza, coercizione ed abuso.</a:t>
            </a:r>
            <a:endParaRPr/>
          </a:p>
          <a:p>
            <a:pPr marL="285750" lvl="0" indent="-285750" algn="l" rtl="0">
              <a:lnSpc>
                <a:spcPct val="100000"/>
              </a:lnSpc>
              <a:spcBef>
                <a:spcPts val="1200"/>
              </a:spcBef>
              <a:spcAft>
                <a:spcPts val="0"/>
              </a:spcAft>
              <a:buSzPts val="2200"/>
              <a:buChar char="•"/>
            </a:pPr>
            <a:r>
              <a:rPr lang="en-GB"/>
              <a:t>Il trattenimento è dannoso e priva le persone della loro libertà mettendole sotto il controllo di altri ed infrangendo i legami con la società.</a:t>
            </a:r>
            <a:endParaRPr/>
          </a:p>
          <a:p>
            <a:pPr marL="285750" lvl="0" indent="-285750" algn="l" rtl="0">
              <a:lnSpc>
                <a:spcPct val="100000"/>
              </a:lnSpc>
              <a:spcBef>
                <a:spcPts val="1200"/>
              </a:spcBef>
              <a:spcAft>
                <a:spcPts val="0"/>
              </a:spcAft>
              <a:buSzPts val="2200"/>
              <a:buChar char="•"/>
            </a:pPr>
            <a:r>
              <a:rPr lang="en-GB"/>
              <a:t>Dietro a porte chiuse la violenza e l’abuso possono passare inosservate e non essere impedite. </a:t>
            </a:r>
            <a:endParaRPr/>
          </a:p>
          <a:p>
            <a:pPr marL="285750" lvl="0" indent="-285750" algn="l" rtl="0">
              <a:lnSpc>
                <a:spcPct val="100000"/>
              </a:lnSpc>
              <a:spcBef>
                <a:spcPts val="1200"/>
              </a:spcBef>
              <a:spcAft>
                <a:spcPts val="0"/>
              </a:spcAft>
              <a:buSzPts val="2200"/>
              <a:buChar char="•"/>
            </a:pPr>
            <a:r>
              <a:rPr lang="en-GB"/>
              <a:t>Proibire il trattenimento forzato nel contesto della salute mentale ed in altri contesti impedisce che si verifichino molte forme di violenza, coercizione ed abuso.</a:t>
            </a:r>
            <a:endParaRPr/>
          </a:p>
          <a:p>
            <a:pPr marL="285750" lvl="0" indent="-146050" algn="l" rtl="0">
              <a:lnSpc>
                <a:spcPct val="100000"/>
              </a:lnSpc>
              <a:spcBef>
                <a:spcPts val="1200"/>
              </a:spcBef>
              <a:spcAft>
                <a:spcPts val="0"/>
              </a:spcAft>
              <a:buSzPts val="2200"/>
              <a:buNone/>
            </a:pPr>
            <a:endParaRPr/>
          </a:p>
        </p:txBody>
      </p:sp>
      <p:sp>
        <p:nvSpPr>
          <p:cNvPr id="404" name="Google Shape;404;p2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2800"/>
              <a:t>Presentazione: Articoli della Convenzione sui Diritti delle Persone con Disabilità delle Nazioni Unite </a:t>
            </a:r>
            <a:r>
              <a:rPr lang="en-GB"/>
              <a:t>– 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8"/>
          <p:cNvSpPr txBox="1">
            <a:spLocks noGrp="1"/>
          </p:cNvSpPr>
          <p:nvPr>
            <p:ph type="body" idx="1"/>
          </p:nvPr>
        </p:nvSpPr>
        <p:spPr>
          <a:xfrm>
            <a:off x="506413" y="1766888"/>
            <a:ext cx="11172825" cy="52705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Articolo 15: libertà da torture o trattamenti e punizioni crudeli, inumane e degradanti.  </a:t>
            </a:r>
            <a:endParaRPr/>
          </a:p>
        </p:txBody>
      </p:sp>
      <p:sp>
        <p:nvSpPr>
          <p:cNvPr id="411" name="Google Shape;411;p28"/>
          <p:cNvSpPr txBox="1">
            <a:spLocks noGrp="1"/>
          </p:cNvSpPr>
          <p:nvPr>
            <p:ph type="body" idx="2"/>
          </p:nvPr>
        </p:nvSpPr>
        <p:spPr>
          <a:xfrm>
            <a:off x="506413" y="2293938"/>
            <a:ext cx="11174412" cy="37179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 L’articolo 15  afferma che le persone con disabilità non devono essere:</a:t>
            </a:r>
            <a:endParaRPr/>
          </a:p>
          <a:p>
            <a:pPr marL="631825" lvl="2" indent="-285750" algn="l" rtl="0">
              <a:lnSpc>
                <a:spcPct val="100000"/>
              </a:lnSpc>
              <a:spcBef>
                <a:spcPts val="1200"/>
              </a:spcBef>
              <a:spcAft>
                <a:spcPts val="0"/>
              </a:spcAft>
              <a:buSzPts val="2200"/>
              <a:buChar char="•"/>
            </a:pPr>
            <a:r>
              <a:rPr lang="en-GB" sz="2200"/>
              <a:t>trattate crudelmente o torturate(es. picchiate, abusate sessualmente o costrette forzatamente a prendere medicinali o ad essere sottoposte a TEC).</a:t>
            </a:r>
            <a:endParaRPr/>
          </a:p>
          <a:p>
            <a:pPr marL="631825" lvl="2" indent="-285750" algn="l" rtl="0">
              <a:lnSpc>
                <a:spcPct val="100000"/>
              </a:lnSpc>
              <a:spcBef>
                <a:spcPts val="1200"/>
              </a:spcBef>
              <a:spcAft>
                <a:spcPts val="0"/>
              </a:spcAft>
              <a:buSzPts val="2200"/>
              <a:buChar char="•"/>
            </a:pPr>
            <a:r>
              <a:rPr lang="en-GB" sz="2200"/>
              <a:t>fatte oggetto di sperimentazioni mediche o scientifiche, a meno che non forniscano un consenso libero ed informato. </a:t>
            </a:r>
            <a:endParaRPr sz="2200"/>
          </a:p>
        </p:txBody>
      </p:sp>
      <p:sp>
        <p:nvSpPr>
          <p:cNvPr id="412" name="Google Shape;412;p2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2800"/>
              <a:t>Presentazione: Articoli della Convenzione sui Diritti delle Persone con Disabilità delle Nazioni Unite </a:t>
            </a:r>
            <a:r>
              <a:rPr lang="en-GB"/>
              <a:t>– 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9"/>
          <p:cNvSpPr txBox="1">
            <a:spLocks noGrp="1"/>
          </p:cNvSpPr>
          <p:nvPr>
            <p:ph type="body" idx="1"/>
          </p:nvPr>
        </p:nvSpPr>
        <p:spPr>
          <a:xfrm>
            <a:off x="508000" y="136366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Articolo 16: libertà  da sfruttamento, violenza e abuso</a:t>
            </a:r>
            <a:endParaRPr/>
          </a:p>
        </p:txBody>
      </p:sp>
      <p:sp>
        <p:nvSpPr>
          <p:cNvPr id="419" name="Google Shape;419;p29"/>
          <p:cNvSpPr txBox="1">
            <a:spLocks noGrp="1"/>
          </p:cNvSpPr>
          <p:nvPr>
            <p:ph type="body" idx="2"/>
          </p:nvPr>
        </p:nvSpPr>
        <p:spPr>
          <a:xfrm>
            <a:off x="506413" y="1770063"/>
            <a:ext cx="11174412" cy="403860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Lo sfruttamento, la violenza e l’abuso possono assumere molte forme e possono aver luogo sia nei contesti sanitari che nella comunità. </a:t>
            </a:r>
            <a:endParaRPr/>
          </a:p>
          <a:p>
            <a:pPr marL="285750" lvl="0" indent="-285750" algn="l" rtl="0">
              <a:lnSpc>
                <a:spcPct val="100000"/>
              </a:lnSpc>
              <a:spcBef>
                <a:spcPts val="500"/>
              </a:spcBef>
              <a:spcAft>
                <a:spcPts val="0"/>
              </a:spcAft>
              <a:buSzPts val="2200"/>
              <a:buChar char="•"/>
            </a:pPr>
            <a:r>
              <a:rPr lang="en-GB"/>
              <a:t>L’articolo 16 riconosce che bisogna fare attenzione al genere, età e problemi legati alla disabilità nonché a forme di sostegno che promuovano la recovery.</a:t>
            </a:r>
            <a:endParaRPr/>
          </a:p>
          <a:p>
            <a:pPr marL="285750" lvl="0" indent="-285750" algn="l" rtl="0">
              <a:lnSpc>
                <a:spcPct val="100000"/>
              </a:lnSpc>
              <a:spcBef>
                <a:spcPts val="500"/>
              </a:spcBef>
              <a:spcAft>
                <a:spcPts val="0"/>
              </a:spcAft>
              <a:buSzPts val="2200"/>
              <a:buChar char="•"/>
            </a:pPr>
            <a:r>
              <a:rPr lang="en-GB"/>
              <a:t>L’articolo 16 richiede che gli stati: </a:t>
            </a:r>
            <a:endParaRPr/>
          </a:p>
          <a:p>
            <a:pPr marL="815975" lvl="3" indent="-285750" algn="l" rtl="0">
              <a:lnSpc>
                <a:spcPct val="100000"/>
              </a:lnSpc>
              <a:spcBef>
                <a:spcPts val="500"/>
              </a:spcBef>
              <a:spcAft>
                <a:spcPts val="0"/>
              </a:spcAft>
              <a:buSzPts val="2200"/>
              <a:buChar char="•"/>
            </a:pPr>
            <a:r>
              <a:rPr lang="en-GB" sz="2200"/>
              <a:t>implementino leggi ed altre misure per proteggere dallo sfruttamento, violenza ed abuso sia a casa che nella comunità</a:t>
            </a:r>
            <a:endParaRPr/>
          </a:p>
          <a:p>
            <a:pPr marL="815975" lvl="3" indent="-285750" algn="l" rtl="0">
              <a:lnSpc>
                <a:spcPct val="100000"/>
              </a:lnSpc>
              <a:spcBef>
                <a:spcPts val="500"/>
              </a:spcBef>
              <a:spcAft>
                <a:spcPts val="0"/>
              </a:spcAft>
              <a:buSzPts val="2200"/>
              <a:buChar char="•"/>
            </a:pPr>
            <a:r>
              <a:rPr lang="en-GB" sz="2200"/>
              <a:t>provvedano forme di sostegno ed informazioni alle persone con disabilità, alle famiglie ed ai caregiver per permettere loro il riconoscimento e la segnalazione di sfruttamento, violenza ed abuso.</a:t>
            </a:r>
            <a:endParaRPr/>
          </a:p>
          <a:p>
            <a:pPr marL="815975" lvl="3" indent="-285750" algn="l" rtl="0">
              <a:lnSpc>
                <a:spcPct val="100000"/>
              </a:lnSpc>
              <a:spcBef>
                <a:spcPts val="500"/>
              </a:spcBef>
              <a:spcAft>
                <a:spcPts val="0"/>
              </a:spcAft>
              <a:buSzPts val="2200"/>
              <a:buChar char="•"/>
            </a:pPr>
            <a:r>
              <a:rPr lang="en-GB" sz="2200"/>
              <a:t>assicurino che i servizi per persone con disabilità siano controllati e monitorati.</a:t>
            </a:r>
            <a:endParaRPr/>
          </a:p>
          <a:p>
            <a:pPr marL="815975" lvl="3" indent="-285750" algn="l" rtl="0">
              <a:lnSpc>
                <a:spcPct val="100000"/>
              </a:lnSpc>
              <a:spcBef>
                <a:spcPts val="500"/>
              </a:spcBef>
              <a:spcAft>
                <a:spcPts val="0"/>
              </a:spcAft>
              <a:buSzPts val="2200"/>
              <a:buChar char="•"/>
            </a:pPr>
            <a:r>
              <a:rPr lang="en-GB" sz="2200"/>
              <a:t>vengano messe in campo politiche, leggi ad altre misure che assicurino che gli abusi siano indagati e che gli abusatori vengano sottoposti a giudizio.</a:t>
            </a:r>
            <a:endParaRPr/>
          </a:p>
          <a:p>
            <a:pPr marL="285750" lvl="0" indent="-146050" algn="l" rtl="0">
              <a:lnSpc>
                <a:spcPct val="100000"/>
              </a:lnSpc>
              <a:spcBef>
                <a:spcPts val="500"/>
              </a:spcBef>
              <a:spcAft>
                <a:spcPts val="0"/>
              </a:spcAft>
              <a:buSzPts val="2200"/>
              <a:buNone/>
            </a:pPr>
            <a:endParaRPr/>
          </a:p>
        </p:txBody>
      </p:sp>
      <p:sp>
        <p:nvSpPr>
          <p:cNvPr id="420" name="Google Shape;420;p2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2800"/>
              <a:t>Presentazione: Articoli della Convenzione sui Diritti delle Persone con Disabilità delle Nazioni Unite </a:t>
            </a:r>
            <a:r>
              <a:rPr lang="en-GB"/>
              <a:t>– 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91666"/>
              </a:lnSpc>
              <a:spcBef>
                <a:spcPts val="0"/>
              </a:spcBef>
              <a:spcAft>
                <a:spcPts val="0"/>
              </a:spcAft>
              <a:buSzPts val="1400"/>
              <a:buNone/>
            </a:pPr>
            <a:r>
              <a:rPr lang="en-GB" sz="3600">
                <a:solidFill>
                  <a:schemeClr val="dk1"/>
                </a:solidFill>
                <a:latin typeface="Century Gothic"/>
                <a:ea typeface="Century Gothic"/>
                <a:cs typeface="Century Gothic"/>
                <a:sym typeface="Century Gothic"/>
              </a:rPr>
              <a:t>WHO QualityRights: traguardi ed obiettivi</a:t>
            </a:r>
            <a:endParaRPr>
              <a:latin typeface="Century Gothic"/>
              <a:ea typeface="Century Gothic"/>
              <a:cs typeface="Century Gothic"/>
              <a:sym typeface="Century Gothic"/>
            </a:endParaRPr>
          </a:p>
        </p:txBody>
      </p:sp>
      <p:sp>
        <p:nvSpPr>
          <p:cNvPr id="229" name="Google Shape;229;p3"/>
          <p:cNvSpPr txBox="1">
            <a:spLocks noGrp="1"/>
          </p:cNvSpPr>
          <p:nvPr>
            <p:ph type="body" idx="1"/>
          </p:nvPr>
        </p:nvSpPr>
        <p:spPr>
          <a:xfrm>
            <a:off x="508000" y="946150"/>
            <a:ext cx="11172825" cy="1658938"/>
          </a:xfrm>
          <a:prstGeom prst="rect">
            <a:avLst/>
          </a:prstGeom>
          <a:noFill/>
          <a:ln>
            <a:noFill/>
          </a:ln>
        </p:spPr>
        <p:txBody>
          <a:bodyPr spcFirstLastPara="1" wrap="square" lIns="0" tIns="0" rIns="0" bIns="0" anchor="b" anchorCtr="0">
            <a:noAutofit/>
          </a:bodyPr>
          <a:lstStyle/>
          <a:p>
            <a:pPr marL="285750" lvl="0" indent="-285750" algn="l" rtl="0">
              <a:lnSpc>
                <a:spcPct val="100000"/>
              </a:lnSpc>
              <a:spcBef>
                <a:spcPts val="0"/>
              </a:spcBef>
              <a:spcAft>
                <a:spcPts val="0"/>
              </a:spcAft>
              <a:buSzPts val="2200"/>
              <a:buFont typeface="Arial"/>
              <a:buNone/>
            </a:pPr>
            <a:r>
              <a:rPr lang="en-GB">
                <a:latin typeface="Arial"/>
                <a:ea typeface="Arial"/>
                <a:cs typeface="Arial"/>
                <a:sym typeface="Arial"/>
              </a:rPr>
              <a:t>T</a:t>
            </a:r>
            <a:r>
              <a:rPr lang="en-GB" sz="2000">
                <a:latin typeface="Century Gothic"/>
                <a:ea typeface="Century Gothic"/>
                <a:cs typeface="Century Gothic"/>
                <a:sym typeface="Century Gothic"/>
              </a:rPr>
              <a:t>RAGUARDI:  migliorare l’accesso ai servizi di salute mentale e ai servizi sociali di buona qualità e promuovere i diritti umani delle persone con problemi di salute mentale e disabilità psicosociale, intellettiva o cognitiva</a:t>
            </a:r>
            <a:endParaRPr sz="2000">
              <a:latin typeface="Century Gothic"/>
              <a:ea typeface="Century Gothic"/>
              <a:cs typeface="Century Gothic"/>
              <a:sym typeface="Century Gothic"/>
            </a:endParaRPr>
          </a:p>
          <a:p>
            <a:pPr marL="285750" lvl="0" indent="-285750" algn="l" rtl="0">
              <a:lnSpc>
                <a:spcPct val="150000"/>
              </a:lnSpc>
              <a:spcBef>
                <a:spcPts val="1200"/>
              </a:spcBef>
              <a:spcAft>
                <a:spcPts val="0"/>
              </a:spcAft>
              <a:buSzPts val="2200"/>
              <a:buNone/>
            </a:pPr>
            <a:endParaRPr/>
          </a:p>
        </p:txBody>
      </p:sp>
      <p:sp>
        <p:nvSpPr>
          <p:cNvPr id="230" name="Google Shape;230;p3"/>
          <p:cNvSpPr txBox="1">
            <a:spLocks noGrp="1"/>
          </p:cNvSpPr>
          <p:nvPr>
            <p:ph type="body" idx="2"/>
          </p:nvPr>
        </p:nvSpPr>
        <p:spPr>
          <a:xfrm>
            <a:off x="506413" y="2279650"/>
            <a:ext cx="11174412" cy="3732213"/>
          </a:xfrm>
          <a:prstGeom prst="rect">
            <a:avLst/>
          </a:prstGeom>
          <a:noFill/>
          <a:ln>
            <a:noFill/>
          </a:ln>
        </p:spPr>
        <p:txBody>
          <a:bodyPr spcFirstLastPara="1" wrap="square" lIns="0" tIns="46800" rIns="0" bIns="45700" anchor="t" anchorCtr="0">
            <a:noAutofit/>
          </a:bodyPr>
          <a:lstStyle/>
          <a:p>
            <a:pPr marL="285750" lvl="0" indent="-285750" algn="l" rtl="0">
              <a:lnSpc>
                <a:spcPct val="90000"/>
              </a:lnSpc>
              <a:spcBef>
                <a:spcPts val="0"/>
              </a:spcBef>
              <a:spcAft>
                <a:spcPts val="0"/>
              </a:spcAft>
              <a:buClr>
                <a:schemeClr val="dk1"/>
              </a:buClr>
              <a:buSzPts val="2000"/>
              <a:buChar char="•"/>
            </a:pPr>
            <a:r>
              <a:rPr lang="en-GB" sz="2000"/>
              <a:t>Sviluppare la capacità di combattere lo stigma e la discriminazione e promuovere i diritti umani e la </a:t>
            </a:r>
            <a:r>
              <a:rPr lang="en-GB" sz="2000" i="1"/>
              <a:t>recovery</a:t>
            </a:r>
            <a:endParaRPr sz="2000"/>
          </a:p>
          <a:p>
            <a:pPr marL="285750" lvl="0" indent="-285750" algn="l" rtl="0">
              <a:lnSpc>
                <a:spcPct val="90000"/>
              </a:lnSpc>
              <a:spcBef>
                <a:spcPts val="1000"/>
              </a:spcBef>
              <a:spcAft>
                <a:spcPts val="0"/>
              </a:spcAft>
              <a:buClr>
                <a:schemeClr val="dk1"/>
              </a:buClr>
              <a:buSzPts val="2000"/>
              <a:buChar char="•"/>
            </a:pPr>
            <a:r>
              <a:rPr lang="en-GB" sz="2000"/>
              <a:t>Migliorare le condizioni dei diritti umani nei servizi di salute mentale e nei servizi sociali</a:t>
            </a:r>
            <a:endParaRPr/>
          </a:p>
          <a:p>
            <a:pPr marL="285750" lvl="0" indent="-285750" algn="l" rtl="0">
              <a:lnSpc>
                <a:spcPct val="90000"/>
              </a:lnSpc>
              <a:spcBef>
                <a:spcPts val="1000"/>
              </a:spcBef>
              <a:spcAft>
                <a:spcPts val="0"/>
              </a:spcAft>
              <a:buClr>
                <a:schemeClr val="dk1"/>
              </a:buClr>
              <a:buSzPts val="2000"/>
              <a:buChar char="•"/>
            </a:pPr>
            <a:r>
              <a:rPr lang="en-GB" sz="2000"/>
              <a:t>Creare servizi territoriali ed orientati alla </a:t>
            </a:r>
            <a:r>
              <a:rPr lang="en-GB" sz="2000" i="1"/>
              <a:t>recovery</a:t>
            </a:r>
            <a:r>
              <a:rPr lang="en-GB" sz="2000"/>
              <a:t> che rispettino e promuovano i diritti umani</a:t>
            </a:r>
            <a:endParaRPr/>
          </a:p>
          <a:p>
            <a:pPr marL="285750" lvl="0" indent="-285750" algn="l" rtl="0">
              <a:lnSpc>
                <a:spcPct val="90000"/>
              </a:lnSpc>
              <a:spcBef>
                <a:spcPts val="1000"/>
              </a:spcBef>
              <a:spcAft>
                <a:spcPts val="0"/>
              </a:spcAft>
              <a:buClr>
                <a:schemeClr val="dk1"/>
              </a:buClr>
              <a:buSzPts val="2000"/>
              <a:buChar char="•"/>
            </a:pPr>
            <a:r>
              <a:rPr lang="en-GB" sz="2000"/>
              <a:t>Sostenere lo sviluppo di un movimento civile che si occupi di “</a:t>
            </a:r>
            <a:r>
              <a:rPr lang="en-GB" sz="2000" i="1"/>
              <a:t>advocacy</a:t>
            </a:r>
            <a:r>
              <a:rPr lang="en-GB" sz="2000"/>
              <a:t>” e possa influenzare I responsabili delle decisioni politiche (</a:t>
            </a:r>
            <a:r>
              <a:rPr lang="en-GB" sz="2000" i="1"/>
              <a:t>policy makers</a:t>
            </a:r>
            <a:r>
              <a:rPr lang="en-GB" sz="2000"/>
              <a:t>)</a:t>
            </a:r>
            <a:endParaRPr/>
          </a:p>
          <a:p>
            <a:pPr marL="285750" lvl="0" indent="-285750" algn="l" rtl="0">
              <a:lnSpc>
                <a:spcPct val="90000"/>
              </a:lnSpc>
              <a:spcBef>
                <a:spcPts val="1000"/>
              </a:spcBef>
              <a:spcAft>
                <a:spcPts val="0"/>
              </a:spcAft>
              <a:buClr>
                <a:schemeClr val="dk1"/>
              </a:buClr>
              <a:buSzPts val="2000"/>
              <a:buChar char="•"/>
            </a:pPr>
            <a:r>
              <a:rPr lang="en-GB" sz="2000"/>
              <a:t>Riformare le azioni politiche nazionali e le legislazioni in linea con la Convenzione delle Nazioni Unite sui Diritti delle Persone con Disabilità (CRPD) ed altri standard di diritti umani internazionali</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0"/>
          <p:cNvSpPr txBox="1">
            <a:spLocks noGrp="1"/>
          </p:cNvSpPr>
          <p:nvPr>
            <p:ph type="body" idx="1"/>
          </p:nvPr>
        </p:nvSpPr>
        <p:spPr>
          <a:xfrm>
            <a:off x="508000" y="14112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Articolo 17: protezione dell’integrità della persona</a:t>
            </a:r>
            <a:endParaRPr/>
          </a:p>
        </p:txBody>
      </p:sp>
      <p:sp>
        <p:nvSpPr>
          <p:cNvPr id="427" name="Google Shape;427;p30"/>
          <p:cNvSpPr txBox="1">
            <a:spLocks noGrp="1"/>
          </p:cNvSpPr>
          <p:nvPr>
            <p:ph type="body" idx="2"/>
          </p:nvPr>
        </p:nvSpPr>
        <p:spPr>
          <a:xfrm>
            <a:off x="506413" y="2070100"/>
            <a:ext cx="11174412" cy="39417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 articolo 17 afferma che le persone con disabilità devono veder rispettata la loro integrità fisica e mentale su base di uguaglianza con l’integrità fisica e  mentale delle altre persone. Ciò significa che sia il loro corpo che la loro mente devono essere rispettate.</a:t>
            </a:r>
            <a:endParaRPr/>
          </a:p>
          <a:p>
            <a:pPr marL="815975" lvl="3" indent="-285750" algn="l" rtl="0">
              <a:lnSpc>
                <a:spcPct val="100000"/>
              </a:lnSpc>
              <a:spcBef>
                <a:spcPts val="1200"/>
              </a:spcBef>
              <a:spcAft>
                <a:spcPts val="0"/>
              </a:spcAft>
              <a:buSzPts val="2200"/>
              <a:buChar char="•"/>
            </a:pPr>
            <a:r>
              <a:rPr lang="en-GB" sz="2200"/>
              <a:t>Ad esempio non devono essere picchiate o stuprate o sottoposte a trattamento o intervento senza il loro consenso,</a:t>
            </a:r>
            <a:endParaRPr/>
          </a:p>
          <a:p>
            <a:pPr marL="285750" lvl="0" indent="-285750" algn="l" rtl="0">
              <a:lnSpc>
                <a:spcPct val="100000"/>
              </a:lnSpc>
              <a:spcBef>
                <a:spcPts val="1200"/>
              </a:spcBef>
              <a:spcAft>
                <a:spcPts val="0"/>
              </a:spcAft>
              <a:buSzPts val="2200"/>
              <a:buChar char="•"/>
            </a:pPr>
            <a:r>
              <a:rPr lang="en-GB"/>
              <a:t>In ogni loro forma la violenza, la coercizione e l’abuso violano i diritti umani ed influenzano negativamente ed in maniera profonda la salute ed il benessere individuale. </a:t>
            </a:r>
            <a:endParaRPr/>
          </a:p>
          <a:p>
            <a:pPr marL="285750" lvl="0" indent="-146050" algn="l" rtl="0">
              <a:lnSpc>
                <a:spcPct val="100000"/>
              </a:lnSpc>
              <a:spcBef>
                <a:spcPts val="1200"/>
              </a:spcBef>
              <a:spcAft>
                <a:spcPts val="0"/>
              </a:spcAft>
              <a:buSzPts val="2200"/>
              <a:buNone/>
            </a:pPr>
            <a:endParaRPr/>
          </a:p>
        </p:txBody>
      </p:sp>
      <p:sp>
        <p:nvSpPr>
          <p:cNvPr id="428" name="Google Shape;428;p3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2800"/>
              <a:t>Presentazione: Articoli della Convenzione sui Diritti delle Persone con Disabilità delle Nazioni Unite </a:t>
            </a:r>
            <a:r>
              <a:rPr lang="en-GB"/>
              <a:t>– 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1"/>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3:</a:t>
            </a:r>
            <a:br>
              <a:rPr lang="en-GB"/>
            </a:br>
            <a:r>
              <a:rPr lang="en-GB"/>
              <a:t>Qual è l’impatto della violenza, coercizione ed abuso?  </a:t>
            </a:r>
            <a:endParaRPr/>
          </a:p>
        </p:txBody>
      </p:sp>
      <p:sp>
        <p:nvSpPr>
          <p:cNvPr id="436" name="Google Shape;436;p3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La CRPD ha molti articoli che proteggono le persone dalla violenza, dall’abuso e da pratiche coercitive.</a:t>
            </a:r>
            <a:endParaRPr/>
          </a:p>
          <a:p>
            <a:pPr marL="285750" lvl="0" indent="-285750" algn="l" rtl="0">
              <a:lnSpc>
                <a:spcPct val="100000"/>
              </a:lnSpc>
              <a:spcBef>
                <a:spcPts val="1200"/>
              </a:spcBef>
              <a:spcAft>
                <a:spcPts val="0"/>
              </a:spcAft>
              <a:buSzPts val="2200"/>
              <a:buChar char="•"/>
            </a:pPr>
            <a:r>
              <a:rPr lang="en-GB"/>
              <a:t>La CRPD precisa che  gli stati devono prevenire e proteggere le persone da queste pratiche.</a:t>
            </a:r>
            <a:endParaRPr/>
          </a:p>
          <a:p>
            <a:pPr marL="285750" lvl="0" indent="-285750" algn="l" rtl="0">
              <a:lnSpc>
                <a:spcPct val="100000"/>
              </a:lnSpc>
              <a:spcBef>
                <a:spcPts val="1200"/>
              </a:spcBef>
              <a:spcAft>
                <a:spcPts val="0"/>
              </a:spcAft>
              <a:buSzPts val="2200"/>
              <a:buChar char="•"/>
            </a:pPr>
            <a:r>
              <a:rPr lang="en-GB"/>
              <a:t>Molto spesso le persone utilizzano queste pratiche senza nessuna intenzione o idea delle conseguenze delle loro azioni sulle persone coinvolte.  </a:t>
            </a:r>
            <a:endParaRPr/>
          </a:p>
          <a:p>
            <a:pPr marL="285750" lvl="0" indent="-285750" algn="l" rtl="0">
              <a:lnSpc>
                <a:spcPct val="100000"/>
              </a:lnSpc>
              <a:spcBef>
                <a:spcPts val="1200"/>
              </a:spcBef>
              <a:spcAft>
                <a:spcPts val="0"/>
              </a:spcAft>
              <a:buSzPts val="2200"/>
              <a:buChar char="•"/>
            </a:pPr>
            <a:r>
              <a:rPr lang="en-GB"/>
              <a:t>E’ importante considerare, comprendere ed interiorizzare l’impatto sulle persone della violenza, coercizione e abuso per poter porre fine a queste pratiche (ed ai comportamenti e credenze che le rendono possibili)</a:t>
            </a:r>
            <a:endParaRPr/>
          </a:p>
          <a:p>
            <a:pPr marL="285750" lvl="0" indent="-146050" algn="l" rtl="0">
              <a:lnSpc>
                <a:spcPct val="100000"/>
              </a:lnSpc>
              <a:spcBef>
                <a:spcPts val="1200"/>
              </a:spcBef>
              <a:spcAft>
                <a:spcPts val="0"/>
              </a:spcAft>
              <a:buSzPts val="2200"/>
              <a:buNone/>
            </a:pPr>
            <a:endParaRPr/>
          </a:p>
        </p:txBody>
      </p:sp>
      <p:sp>
        <p:nvSpPr>
          <p:cNvPr id="443" name="Google Shape;443;p32"/>
          <p:cNvSpPr txBox="1">
            <a:spLocks noGrp="1"/>
          </p:cNvSpPr>
          <p:nvPr>
            <p:ph type="title"/>
          </p:nvPr>
        </p:nvSpPr>
        <p:spPr>
          <a:xfrm>
            <a:off x="506427" y="506425"/>
            <a:ext cx="115113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3.1: le esperienze personali di violenza, coercizione ed abuso hanno un impatto - 1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3"/>
          <p:cNvSpPr txBox="1">
            <a:spLocks noGrp="1"/>
          </p:cNvSpPr>
          <p:nvPr>
            <p:ph type="body" idx="1"/>
          </p:nvPr>
        </p:nvSpPr>
        <p:spPr>
          <a:xfrm>
            <a:off x="506413" y="1730375"/>
            <a:ext cx="11172825" cy="35877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Opzione 1</a:t>
            </a:r>
            <a:endParaRPr/>
          </a:p>
        </p:txBody>
      </p:sp>
      <p:sp>
        <p:nvSpPr>
          <p:cNvPr id="450" name="Google Shape;450;p33"/>
          <p:cNvSpPr txBox="1">
            <a:spLocks noGrp="1"/>
          </p:cNvSpPr>
          <p:nvPr>
            <p:ph type="body" idx="2"/>
          </p:nvPr>
        </p:nvSpPr>
        <p:spPr>
          <a:xfrm>
            <a:off x="506413" y="1909763"/>
            <a:ext cx="11174412" cy="4102100"/>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Discussione con le persone che hanno subito coercizione, violenza e abuso. </a:t>
            </a:r>
            <a:endParaRPr/>
          </a:p>
          <a:p>
            <a:pPr marL="285750" lvl="0" indent="-146050" algn="l" rtl="0">
              <a:lnSpc>
                <a:spcPct val="100000"/>
              </a:lnSpc>
              <a:spcBef>
                <a:spcPts val="1200"/>
              </a:spcBef>
              <a:spcAft>
                <a:spcPts val="0"/>
              </a:spcAft>
              <a:buSzPts val="2200"/>
              <a:buNone/>
            </a:pPr>
            <a:endParaRPr/>
          </a:p>
        </p:txBody>
      </p:sp>
      <p:sp>
        <p:nvSpPr>
          <p:cNvPr id="451" name="Google Shape;451;p33"/>
          <p:cNvSpPr txBox="1">
            <a:spLocks noGrp="1"/>
          </p:cNvSpPr>
          <p:nvPr>
            <p:ph type="title"/>
          </p:nvPr>
        </p:nvSpPr>
        <p:spPr>
          <a:xfrm>
            <a:off x="506425" y="506425"/>
            <a:ext cx="112425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3.1: le esperienze personali di violenza, coercizione ed abuso hanno un impatto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4"/>
          <p:cNvSpPr txBox="1">
            <a:spLocks noGrp="1"/>
          </p:cNvSpPr>
          <p:nvPr>
            <p:ph type="body" idx="1"/>
          </p:nvPr>
        </p:nvSpPr>
        <p:spPr>
          <a:xfrm>
            <a:off x="508000" y="13795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Opzione 2: Video sulla violenza, coercizione ed abuso nei servizi</a:t>
            </a:r>
            <a:endParaRPr/>
          </a:p>
        </p:txBody>
      </p:sp>
      <p:sp>
        <p:nvSpPr>
          <p:cNvPr id="458" name="Google Shape;458;p34"/>
          <p:cNvSpPr txBox="1">
            <a:spLocks noGrp="1"/>
          </p:cNvSpPr>
          <p:nvPr>
            <p:ph type="body" idx="2"/>
          </p:nvPr>
        </p:nvSpPr>
        <p:spPr>
          <a:xfrm>
            <a:off x="742950" y="1797050"/>
            <a:ext cx="11018838" cy="42148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Women institutionalized against their will in India. 2013 </a:t>
            </a:r>
            <a:r>
              <a:rPr lang="en-GB" u="sng">
                <a:solidFill>
                  <a:schemeClr val="hlink"/>
                </a:solidFill>
                <a:hlinkClick r:id="rId3"/>
              </a:rPr>
              <a:t>https://youtu.be/NZBxI9pNYHw</a:t>
            </a:r>
            <a:r>
              <a:rPr lang="en-GB"/>
              <a:t>   </a:t>
            </a:r>
            <a:endParaRPr/>
          </a:p>
          <a:p>
            <a:pPr marL="285750" lvl="0" indent="-285750" algn="l" rtl="0">
              <a:lnSpc>
                <a:spcPct val="100000"/>
              </a:lnSpc>
              <a:spcBef>
                <a:spcPts val="1200"/>
              </a:spcBef>
              <a:spcAft>
                <a:spcPts val="0"/>
              </a:spcAft>
              <a:buSzPts val="2200"/>
              <a:buChar char="•"/>
            </a:pPr>
            <a:r>
              <a:rPr lang="en-GB"/>
              <a:t>I couldn't move. I couldn't breathe. BBC News. </a:t>
            </a:r>
            <a:r>
              <a:rPr lang="en-GB" u="sng">
                <a:solidFill>
                  <a:schemeClr val="hlink"/>
                </a:solidFill>
                <a:hlinkClick r:id="rId4"/>
              </a:rPr>
              <a:t>http://www.bbc.com/news/uk-england-37427665</a:t>
            </a:r>
            <a:r>
              <a:rPr lang="en-GB"/>
              <a:t>.</a:t>
            </a:r>
            <a:endParaRPr/>
          </a:p>
          <a:p>
            <a:pPr marL="285750" lvl="0" indent="-285750" algn="l" rtl="0">
              <a:lnSpc>
                <a:spcPct val="100000"/>
              </a:lnSpc>
              <a:spcBef>
                <a:spcPts val="1200"/>
              </a:spcBef>
              <a:spcAft>
                <a:spcPts val="0"/>
              </a:spcAft>
              <a:buSzPts val="2200"/>
              <a:buChar char="•"/>
            </a:pPr>
            <a:r>
              <a:rPr lang="en-GB"/>
              <a:t>Open Paradigm Project – Dorothy Dundas. 2013 </a:t>
            </a:r>
            <a:r>
              <a:rPr lang="en-GB" u="sng">
                <a:solidFill>
                  <a:schemeClr val="hlink"/>
                </a:solidFill>
                <a:hlinkClick r:id="rId5"/>
              </a:rPr>
              <a:t>https://youtu.be/8kZMaUZ7wm0</a:t>
            </a:r>
            <a:r>
              <a:rPr lang="en-GB"/>
              <a:t>   .</a:t>
            </a:r>
            <a:endParaRPr/>
          </a:p>
          <a:p>
            <a:pPr marL="285750" lvl="0" indent="-285750" algn="l" rtl="0">
              <a:lnSpc>
                <a:spcPct val="100000"/>
              </a:lnSpc>
              <a:spcBef>
                <a:spcPts val="1200"/>
              </a:spcBef>
              <a:spcAft>
                <a:spcPts val="0"/>
              </a:spcAft>
              <a:buSzPts val="2200"/>
              <a:buChar char="•"/>
            </a:pPr>
            <a:r>
              <a:rPr lang="en-GB"/>
              <a:t> Ghana: abuse of people with disabilities.  Human Rights Watch, 2012. </a:t>
            </a:r>
            <a:r>
              <a:rPr lang="en-GB" u="sng">
                <a:solidFill>
                  <a:schemeClr val="hlink"/>
                </a:solidFill>
                <a:hlinkClick r:id="rId6"/>
              </a:rPr>
              <a:t>https://youtu.be/wTGV4s2fktQ</a:t>
            </a:r>
            <a:r>
              <a:rPr lang="en-GB"/>
              <a:t> </a:t>
            </a:r>
            <a:endParaRPr/>
          </a:p>
          <a:p>
            <a:pPr marL="285750" lvl="0" indent="-285750" algn="l" rtl="0">
              <a:lnSpc>
                <a:spcPct val="100000"/>
              </a:lnSpc>
              <a:spcBef>
                <a:spcPts val="1200"/>
              </a:spcBef>
              <a:spcAft>
                <a:spcPts val="0"/>
              </a:spcAft>
              <a:buSzPts val="2200"/>
              <a:buChar char="•"/>
            </a:pPr>
            <a:r>
              <a:rPr lang="en-GB"/>
              <a:t>Uganda: people with psychosocial disabilities demand, “End the abuse!”. MDAC, 2016. </a:t>
            </a:r>
            <a:r>
              <a:rPr lang="en-GB" u="sng">
                <a:solidFill>
                  <a:schemeClr val="hlink"/>
                </a:solidFill>
                <a:hlinkClick r:id="rId7"/>
              </a:rPr>
              <a:t>https://youtu.be/slr_SvB1uyU</a:t>
            </a:r>
            <a:r>
              <a:rPr lang="en-GB"/>
              <a:t> </a:t>
            </a:r>
            <a:endParaRPr/>
          </a:p>
          <a:p>
            <a:pPr marL="285750" lvl="0" indent="-285750" algn="l" rtl="0">
              <a:lnSpc>
                <a:spcPct val="100000"/>
              </a:lnSpc>
              <a:spcBef>
                <a:spcPts val="1200"/>
              </a:spcBef>
              <a:spcAft>
                <a:spcPts val="0"/>
              </a:spcAft>
              <a:buSzPts val="2200"/>
              <a:buChar char="•"/>
            </a:pPr>
            <a:r>
              <a:rPr lang="en-GB"/>
              <a:t>Bupa Adelaide nursing home accused of poor care following death of resident. ABC Australia, 2017. </a:t>
            </a:r>
            <a:r>
              <a:rPr lang="en-GB" u="sng">
                <a:solidFill>
                  <a:schemeClr val="hlink"/>
                </a:solidFill>
                <a:hlinkClick r:id="rId8"/>
              </a:rPr>
              <a:t>http://www.abc.net.au/news/2017-05-01/bupa-adelaide-nursing-home-accused-of-poor-care/8487694</a:t>
            </a:r>
            <a:r>
              <a:rPr lang="en-GB"/>
              <a:t>.</a:t>
            </a:r>
            <a:endParaRPr/>
          </a:p>
        </p:txBody>
      </p:sp>
      <p:sp>
        <p:nvSpPr>
          <p:cNvPr id="459" name="Google Shape;459;p34"/>
          <p:cNvSpPr txBox="1">
            <a:spLocks noGrp="1"/>
          </p:cNvSpPr>
          <p:nvPr>
            <p:ph type="title"/>
          </p:nvPr>
        </p:nvSpPr>
        <p:spPr>
          <a:xfrm>
            <a:off x="506427" y="506425"/>
            <a:ext cx="113823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3.1: le esperienze personali di violenza, coercizione ed abuso hanno un impatto - 3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5"/>
          <p:cNvSpPr txBox="1">
            <a:spLocks noGrp="1"/>
          </p:cNvSpPr>
          <p:nvPr>
            <p:ph type="body" idx="1"/>
          </p:nvPr>
        </p:nvSpPr>
        <p:spPr>
          <a:xfrm>
            <a:off x="166688" y="884238"/>
            <a:ext cx="11836400" cy="65722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Opzione 3: dichiarazioni di persone che hanno subito violenza, coercizione o abuso</a:t>
            </a:r>
            <a:endParaRPr/>
          </a:p>
        </p:txBody>
      </p:sp>
      <p:sp>
        <p:nvSpPr>
          <p:cNvPr id="466" name="Google Shape;466;p35"/>
          <p:cNvSpPr txBox="1">
            <a:spLocks noGrp="1"/>
          </p:cNvSpPr>
          <p:nvPr>
            <p:ph type="body" idx="2"/>
          </p:nvPr>
        </p:nvSpPr>
        <p:spPr>
          <a:xfrm>
            <a:off x="506413" y="1564475"/>
            <a:ext cx="11685600" cy="37290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1200"/>
              <a:buChar char="•"/>
            </a:pPr>
            <a:r>
              <a:rPr lang="en-GB" sz="1200"/>
              <a:t>“Ero sotto una forte dose di Valium, non al punto di essere incosciente, ma aggiungete l’effetto sedativo al mio essere sconfitta… ero come un  cane maltrattato, se gli tiri un altro calcio neanche sussulta. Ero in uno stato pietoso, quindi ero facile da abusare. Non c’era motivo che lo dicessi a nessuno. Chi avrebbe creduto ad una paziente- una paziente di salute mentale – contro un operatore di lunga data, che sembrava molto rispettato e considerato dai suoi colleghi? Quel luogo è un grande campo di caccia per i predatori. Chi avrebbe parlato mentre si trovava in un’istituzione psichiatrica ?” Chaterine – ex utente di un servizio di salute mentale </a:t>
            </a:r>
            <a:endParaRPr/>
          </a:p>
          <a:p>
            <a:pPr marL="0" lvl="0" indent="0" algn="l" rtl="0">
              <a:lnSpc>
                <a:spcPct val="100000"/>
              </a:lnSpc>
              <a:spcBef>
                <a:spcPts val="1200"/>
              </a:spcBef>
              <a:spcAft>
                <a:spcPts val="0"/>
              </a:spcAft>
              <a:buSzPts val="1200"/>
              <a:buChar char="•"/>
            </a:pPr>
            <a:r>
              <a:rPr lang="en-GB" sz="1200"/>
              <a:t>“La TEC era stata violenta, un assalto violento al mio cervello e alla mia stessa anima. Mi aveva fatto sentire emotivamente peggio, non meglio. Diventai catatonica e disperatamente impaurita per la mia vita” Dorothy</a:t>
            </a:r>
            <a:endParaRPr/>
          </a:p>
          <a:p>
            <a:pPr marL="0" lvl="0" indent="0" algn="l" rtl="0">
              <a:lnSpc>
                <a:spcPct val="100000"/>
              </a:lnSpc>
              <a:spcBef>
                <a:spcPts val="1200"/>
              </a:spcBef>
              <a:spcAft>
                <a:spcPts val="0"/>
              </a:spcAft>
              <a:buSzPts val="1200"/>
              <a:buChar char="•"/>
            </a:pPr>
            <a:r>
              <a:rPr lang="en-GB" sz="1200"/>
              <a:t>“ Dopo aver aperto la porta e avermi trascinato dentro, dissero “ non puoi tenere i tuoi vestiti per motivi di sicurezza” E mi fecero spogliare. Mi filmarono per tutto il tempo. Per una ragazza che è impacciata e che ha subito abusi a casa, tutto ciò non fece altro che aumentare il mio odio”  Una donna tenuta in isolamento e contenzione quando era adolescente</a:t>
            </a:r>
            <a:endParaRPr sz="1100"/>
          </a:p>
          <a:p>
            <a:pPr marL="0" lvl="0" indent="0" algn="l" rtl="0">
              <a:lnSpc>
                <a:spcPct val="100000"/>
              </a:lnSpc>
              <a:spcBef>
                <a:spcPts val="1200"/>
              </a:spcBef>
              <a:spcAft>
                <a:spcPts val="0"/>
              </a:spcAft>
              <a:buSzPts val="1200"/>
              <a:buChar char="•"/>
            </a:pPr>
            <a:r>
              <a:rPr lang="en-GB" sz="1200"/>
              <a:t>“Gli infermieri volevano che prendessi i farmaci davanti a loro. Se mi lamentavo che erano troppe pillole l’infermiere/a mi metteva con la forza le pillole in bocca e mi faceva inghiottire, nella maniera in cui si da’ da mangiare ai cani… una notte mi svegliai e non mi potevo muovere; sentivo un forte dolore fisico in tutto il corpo. Un infermiere mi conficcò una siringa nel corpo, senza nemmeno togliermi i vestiti. Si viene trattati peggio degli animali; è una realtà parallela”  Donna di 46 anni con una percepibile disabilità psicosociale, Delhi, 25 agosto 2013</a:t>
            </a:r>
            <a:endParaRPr/>
          </a:p>
          <a:p>
            <a:pPr marL="0" lvl="0" indent="0" algn="l" rtl="0">
              <a:lnSpc>
                <a:spcPct val="100000"/>
              </a:lnSpc>
              <a:spcBef>
                <a:spcPts val="1200"/>
              </a:spcBef>
              <a:spcAft>
                <a:spcPts val="0"/>
              </a:spcAft>
              <a:buSzPts val="1200"/>
              <a:buChar char="•"/>
            </a:pPr>
            <a:r>
              <a:rPr lang="en-GB" sz="1200"/>
              <a:t>“Ero rinchiuso nell’ospedale da un anno, durante il quale avevo trascorso un mese legato ad una sedia guardando il muro. Perché ? Perché ero un pericolo per me stesso. Una volta al giorno venivo slegato dalla sedia per 20 minuti e mi venivano fatti fare dei cerchi attorno alla sedia tenuto al guinzaglio. Mi erano stati tolti tutti gli effetti personali, inclusa la fede nuziale. Indossavo solo un telo bianco. Lo psichiatra e lo staff mi prendevano in giro , chiamandomi “cane”. Alla fine ero distrutto. Cominciai a borbottare da solo. Lo psichiatra  mi mise in una stanza tranquilla. C’erano feci sui muri e sul pavimento, così mi diedero uno spazzolone e mi dissero di pulire. Provai a scappare, ma fui preso e rimesso in contenzione. Alla fine imparai a utilizzare frasi e comportamenti richiesti per la dimissione. Ho falsificato la mia via d’uscita. Ciò accadde 20 anni fa. Sono traumatizzato” W.Martin</a:t>
            </a:r>
            <a:endParaRPr sz="1200"/>
          </a:p>
          <a:p>
            <a:pPr marL="0" lvl="0" indent="0" algn="l" rtl="0">
              <a:lnSpc>
                <a:spcPct val="100000"/>
              </a:lnSpc>
              <a:spcBef>
                <a:spcPts val="1200"/>
              </a:spcBef>
              <a:spcAft>
                <a:spcPts val="0"/>
              </a:spcAft>
              <a:buSzPts val="1200"/>
              <a:buChar char="•"/>
            </a:pPr>
            <a:r>
              <a:rPr lang="en-GB" sz="1200"/>
              <a:t>“Era molto difficile stare dentro tutto il giorno. Contavo i giorni per l’uscita.”“ Qualche volta se rifiuti i farmaci o diventi aggressivo le guardie ti picchiano con un bastone o ti schiaffeggiano. Ero così felice di andarmene, mi sentivo come un prigioniero. Quando me ne andai sentii che avevo riavuto la libertà”</a:t>
            </a:r>
            <a:r>
              <a:rPr lang="en-GB" sz="1100"/>
              <a:t>“</a:t>
            </a:r>
            <a:endParaRPr/>
          </a:p>
          <a:p>
            <a:pPr marL="0" lvl="0" indent="0" algn="l" rtl="0">
              <a:lnSpc>
                <a:spcPct val="100000"/>
              </a:lnSpc>
              <a:spcBef>
                <a:spcPts val="1200"/>
              </a:spcBef>
              <a:spcAft>
                <a:spcPts val="0"/>
              </a:spcAft>
              <a:buSzPts val="1200"/>
              <a:buChar char="•"/>
            </a:pPr>
            <a:r>
              <a:rPr lang="en-GB" sz="1200"/>
              <a:t>Ero incatenato da 45 giorni. Qualcuno era fuggito dal centro e dopo questo fatto incatenarono parecchi di noi, dicendoci che altrimenti saremmo potuti fuggire anche noi. Adesso un paziente è legato alla finestra. Lo staff dice che ha provato a scappare, quindi lo hanno incatenato. Abdi, Somaliland</a:t>
            </a:r>
            <a:endParaRPr sz="1200"/>
          </a:p>
        </p:txBody>
      </p:sp>
      <p:sp>
        <p:nvSpPr>
          <p:cNvPr id="467" name="Google Shape;467;p35"/>
          <p:cNvSpPr txBox="1">
            <a:spLocks noGrp="1"/>
          </p:cNvSpPr>
          <p:nvPr>
            <p:ph type="title"/>
          </p:nvPr>
        </p:nvSpPr>
        <p:spPr>
          <a:xfrm>
            <a:off x="506427" y="206050"/>
            <a:ext cx="11113500" cy="7323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3.1: le esperienze personali di violenza, coercizione ed abuso hanno un impatto - 4</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Quali sono secondo voi alcuni impatti di queste pratiche violente, coercitive o abusive?</a:t>
            </a:r>
            <a:endParaRPr/>
          </a:p>
          <a:p>
            <a:pPr marL="285750" lvl="0" indent="-285750" algn="l" rtl="0">
              <a:lnSpc>
                <a:spcPct val="100000"/>
              </a:lnSpc>
              <a:spcBef>
                <a:spcPts val="1200"/>
              </a:spcBef>
              <a:spcAft>
                <a:spcPts val="0"/>
              </a:spcAft>
              <a:buSzPts val="2200"/>
              <a:buChar char="•"/>
            </a:pPr>
            <a:r>
              <a:rPr lang="en-GB"/>
              <a:t>Durante la discussione mettete in evidenza l’impatto, non solo sulle persone che subiscono queste pratiche, ma anche sugli operatori di salute mentale ed altri operatori, sui caregivers, sui familiari e sulle altre persone coinvolte. </a:t>
            </a:r>
            <a:endParaRPr/>
          </a:p>
          <a:p>
            <a:pPr marL="285750" lvl="0" indent="-146050" algn="l" rtl="0">
              <a:lnSpc>
                <a:spcPct val="100000"/>
              </a:lnSpc>
              <a:spcBef>
                <a:spcPts val="1200"/>
              </a:spcBef>
              <a:spcAft>
                <a:spcPts val="0"/>
              </a:spcAft>
              <a:buSzPts val="2200"/>
              <a:buNone/>
            </a:pPr>
            <a:endParaRPr/>
          </a:p>
        </p:txBody>
      </p:sp>
      <p:sp>
        <p:nvSpPr>
          <p:cNvPr id="474" name="Google Shape;474;p3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3.2: violenza, coercizione ed abuso hanno un impatto - 1</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Le persone che hanno già subito violenza ed abusi nella loro vita –  così come quelle hanno subito pratiche coercitive nei servizi quali l’isolamento e la contenzione ed hanno sperimentato i sentimenti collegati   di perdita di controllo, mancanza di fiducia, paura ed umiliazione – possono avere la sensazione di avere come unica scelta quella di difendersi, anche violentemente, da un rinnovato intervento coercitivo. </a:t>
            </a:r>
            <a:endParaRPr b="1"/>
          </a:p>
          <a:p>
            <a:pPr marL="285750" lvl="0" indent="-285750" algn="l" rtl="0">
              <a:lnSpc>
                <a:spcPct val="100000"/>
              </a:lnSpc>
              <a:spcBef>
                <a:spcPts val="1200"/>
              </a:spcBef>
              <a:spcAft>
                <a:spcPts val="0"/>
              </a:spcAft>
              <a:buSzPts val="2200"/>
              <a:buFont typeface="Arial"/>
              <a:buNone/>
            </a:pPr>
            <a:r>
              <a:rPr lang="en-GB" b="1"/>
              <a:t>“Se vogliamo che le persone la smettano di agire violentemente, forse dovremmo smettere di trattarle con violenza”</a:t>
            </a:r>
            <a:endParaRPr/>
          </a:p>
          <a:p>
            <a:pPr marL="285750" lvl="0" indent="-285750" algn="r" rtl="0">
              <a:lnSpc>
                <a:spcPct val="100000"/>
              </a:lnSpc>
              <a:spcBef>
                <a:spcPts val="1200"/>
              </a:spcBef>
              <a:spcAft>
                <a:spcPts val="0"/>
              </a:spcAft>
              <a:buSzPts val="2200"/>
              <a:buFont typeface="Arial"/>
              <a:buNone/>
            </a:pPr>
            <a:r>
              <a:rPr lang="en-GB"/>
              <a:t>- Sera Davidow, Direttore del Western Mass Recovery Learning Community, Massachusetts, USA.</a:t>
            </a:r>
            <a:endParaRPr/>
          </a:p>
          <a:p>
            <a:pPr marL="285750" lvl="0" indent="-146050" algn="l" rtl="0">
              <a:lnSpc>
                <a:spcPct val="100000"/>
              </a:lnSpc>
              <a:spcBef>
                <a:spcPts val="1200"/>
              </a:spcBef>
              <a:spcAft>
                <a:spcPts val="0"/>
              </a:spcAft>
              <a:buSzPts val="2200"/>
              <a:buNone/>
            </a:pPr>
            <a:endParaRPr/>
          </a:p>
        </p:txBody>
      </p:sp>
      <p:sp>
        <p:nvSpPr>
          <p:cNvPr id="481" name="Google Shape;481;p3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3.2: violenza, coercizione ed abuso hanno un impatto - 2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8"/>
          <p:cNvSpPr txBox="1">
            <a:spLocks noGrp="1"/>
          </p:cNvSpPr>
          <p:nvPr>
            <p:ph type="title"/>
          </p:nvPr>
        </p:nvSpPr>
        <p:spPr>
          <a:xfrm>
            <a:off x="1375093" y="24669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4:</a:t>
            </a:r>
            <a:br>
              <a:rPr lang="en-GB"/>
            </a:br>
            <a:r>
              <a:rPr lang="en-GB"/>
              <a:t>perché queste pratiche sono utilizzate?</a:t>
            </a:r>
            <a:endParaRPr/>
          </a:p>
        </p:txBody>
      </p:sp>
      <p:sp>
        <p:nvSpPr>
          <p:cNvPr id="488" name="Google Shape;488;p3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9"/>
          <p:cNvSpPr txBox="1">
            <a:spLocks noGrp="1"/>
          </p:cNvSpPr>
          <p:nvPr>
            <p:ph type="body" idx="2"/>
          </p:nvPr>
        </p:nvSpPr>
        <p:spPr>
          <a:xfrm>
            <a:off x="4937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Quali sono alcuni dei motivi per cui la violenza, la coercizione e l’abuso accadono?</a:t>
            </a:r>
            <a:endParaRPr/>
          </a:p>
        </p:txBody>
      </p:sp>
      <p:sp>
        <p:nvSpPr>
          <p:cNvPr id="495" name="Google Shape;495;p3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4.1: motivi per cui la violenza, la coercizione e l’abuso hanno luogo nei servizi</a:t>
            </a:r>
            <a:endParaRPr/>
          </a:p>
        </p:txBody>
      </p:sp>
      <p:sp>
        <p:nvSpPr>
          <p:cNvPr id="496" name="Google Shape;496;p3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90000"/>
              </a:lnSpc>
              <a:spcBef>
                <a:spcPts val="0"/>
              </a:spcBef>
              <a:spcAft>
                <a:spcPts val="0"/>
              </a:spcAft>
              <a:buClr>
                <a:srgbClr val="000000"/>
              </a:buClr>
              <a:buSzPts val="2200"/>
              <a:buChar char="•"/>
            </a:pPr>
            <a:r>
              <a:rPr lang="en-GB">
                <a:solidFill>
                  <a:srgbClr val="000000"/>
                </a:solidFill>
              </a:rPr>
              <a:t>Linguaggi e terminologie sono usate in maniera differente da persone e in contesti diversi</a:t>
            </a:r>
            <a:r>
              <a:rPr lang="en-GB"/>
              <a:t>.</a:t>
            </a:r>
            <a:endParaRPr/>
          </a:p>
          <a:p>
            <a:pPr marL="285750" lvl="0" indent="-285750" algn="l" rtl="0">
              <a:lnSpc>
                <a:spcPct val="90000"/>
              </a:lnSpc>
              <a:spcBef>
                <a:spcPts val="1000"/>
              </a:spcBef>
              <a:spcAft>
                <a:spcPts val="0"/>
              </a:spcAft>
              <a:buClr>
                <a:schemeClr val="dk1"/>
              </a:buClr>
              <a:buSzPts val="2200"/>
              <a:buChar char="•"/>
            </a:pPr>
            <a:r>
              <a:rPr lang="en-GB"/>
              <a:t>Con “Disabilità psicosociale” si intendono persone che hanno ricevuto una diagnosi relativa alla salute mentale  o che si auto identificano con questo termine. </a:t>
            </a:r>
            <a:endParaRPr/>
          </a:p>
          <a:p>
            <a:pPr marL="285750" lvl="0" indent="-285750" algn="l" rtl="0">
              <a:lnSpc>
                <a:spcPct val="90000"/>
              </a:lnSpc>
              <a:spcBef>
                <a:spcPts val="1000"/>
              </a:spcBef>
              <a:spcAft>
                <a:spcPts val="0"/>
              </a:spcAft>
              <a:buClr>
                <a:schemeClr val="dk1"/>
              </a:buClr>
              <a:buSzPts val="2200"/>
              <a:buChar char="•"/>
            </a:pPr>
            <a:r>
              <a:rPr lang="en-GB"/>
              <a:t>“Disabilità cognitiva” e “disabilità intellettiva” si riferisce a persone che hanno ricevuto una diagnosi collegata alla loro facoltà cognitiva o intellettiva, inclusa demenza e autismo.</a:t>
            </a:r>
            <a:endParaRPr/>
          </a:p>
          <a:p>
            <a:pPr marL="285750" lvl="0" indent="-285750" algn="l" rtl="0">
              <a:lnSpc>
                <a:spcPct val="90000"/>
              </a:lnSpc>
              <a:spcBef>
                <a:spcPts val="1000"/>
              </a:spcBef>
              <a:spcAft>
                <a:spcPts val="0"/>
              </a:spcAft>
              <a:buClr>
                <a:schemeClr val="dk1"/>
              </a:buClr>
              <a:buSzPts val="2200"/>
              <a:buChar char="•"/>
            </a:pPr>
            <a:r>
              <a:rPr lang="en-GB"/>
              <a:t>Il termine “disabilità” evidenzia le barriere che ostacolano la piena partecipazione civile di persone con disturbi reali o percepiti ed il fatto che risultano protetti dalla CRPD. </a:t>
            </a:r>
            <a:endParaRPr/>
          </a:p>
          <a:p>
            <a:pPr marL="285750" lvl="0" indent="-285750" algn="l" rtl="0">
              <a:lnSpc>
                <a:spcPct val="90000"/>
              </a:lnSpc>
              <a:spcBef>
                <a:spcPts val="1000"/>
              </a:spcBef>
              <a:spcAft>
                <a:spcPts val="0"/>
              </a:spcAft>
              <a:buClr>
                <a:schemeClr val="dk1"/>
              </a:buClr>
              <a:buSzPts val="2200"/>
              <a:buChar char="•"/>
            </a:pPr>
            <a:r>
              <a:rPr lang="en-GB"/>
              <a:t>L’uso del termine “disabilità” in questo contesto non implica persone che abbiano un disturbo o una patologia</a:t>
            </a:r>
            <a:endParaRPr/>
          </a:p>
          <a:p>
            <a:pPr marL="285750" lvl="0" indent="-146050" algn="l" rtl="0">
              <a:lnSpc>
                <a:spcPct val="100000"/>
              </a:lnSpc>
              <a:spcBef>
                <a:spcPts val="0"/>
              </a:spcBef>
              <a:spcAft>
                <a:spcPts val="0"/>
              </a:spcAft>
              <a:buSzPts val="2200"/>
              <a:buNone/>
            </a:pPr>
            <a:endParaRPr/>
          </a:p>
        </p:txBody>
      </p:sp>
      <p:sp>
        <p:nvSpPr>
          <p:cNvPr id="237" name="Google Shape;237;p4"/>
          <p:cNvSpPr txBox="1">
            <a:spLocks noGrp="1"/>
          </p:cNvSpPr>
          <p:nvPr>
            <p:ph type="title"/>
          </p:nvPr>
        </p:nvSpPr>
        <p:spPr>
          <a:xfrm>
            <a:off x="158750" y="506413"/>
            <a:ext cx="12033250" cy="431800"/>
          </a:xfrm>
          <a:prstGeom prst="rect">
            <a:avLst/>
          </a:prstGeom>
          <a:noFill/>
          <a:ln>
            <a:noFill/>
          </a:ln>
        </p:spPr>
        <p:txBody>
          <a:bodyPr spcFirstLastPara="1" wrap="square" lIns="0" tIns="0" rIns="0" bIns="0" anchor="t" anchorCtr="0">
            <a:noAutofit/>
          </a:bodyPr>
          <a:lstStyle/>
          <a:p>
            <a:pPr marL="0" lvl="0" indent="0" algn="l" rtl="0">
              <a:lnSpc>
                <a:spcPct val="103125"/>
              </a:lnSpc>
              <a:spcBef>
                <a:spcPts val="0"/>
              </a:spcBef>
              <a:spcAft>
                <a:spcPts val="0"/>
              </a:spcAft>
              <a:buSzPts val="1400"/>
              <a:buNone/>
            </a:pPr>
            <a:r>
              <a:rPr lang="en-GB" sz="3200">
                <a:solidFill>
                  <a:schemeClr val="dk1"/>
                </a:solidFill>
              </a:rPr>
              <a:t>Alcuni cenni sull’uso della terminologia in questo corso </a:t>
            </a:r>
            <a:r>
              <a:rPr lang="en-GB"/>
              <a:t>– 1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Analizzeremo alcuni dei motivi per cui hanno luogo la violenza, la coercizione e l’abuso. Troverete alcune delle vostre risposte nella prossima diapositiva.</a:t>
            </a: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La dispositiva elenca alcune delle ragioni per cui la violenza, la coercizione e l’abuso avvengono nei servizi di salute mentale e nei servizi sociali . Alcune ragioni sono collegate a comportamenti, altre a competenze ed abilità (o mancanza di) ed altre ancora sono legate a pratiche di gestione. </a:t>
            </a:r>
            <a:endParaRPr/>
          </a:p>
          <a:p>
            <a:pPr marL="285750" lvl="0" indent="-146050" algn="l" rtl="0">
              <a:lnSpc>
                <a:spcPct val="100000"/>
              </a:lnSpc>
              <a:spcBef>
                <a:spcPts val="1200"/>
              </a:spcBef>
              <a:spcAft>
                <a:spcPts val="0"/>
              </a:spcAft>
              <a:buSzPts val="2200"/>
              <a:buNone/>
            </a:pPr>
            <a:endParaRPr/>
          </a:p>
        </p:txBody>
      </p:sp>
      <p:sp>
        <p:nvSpPr>
          <p:cNvPr id="503" name="Google Shape;503;p4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motivi per cui la violenza, la coercizione e l’abuso hanno luogo nei servizi - 1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1"/>
          <p:cNvSpPr txBox="1">
            <a:spLocks noGrp="1"/>
          </p:cNvSpPr>
          <p:nvPr>
            <p:ph type="body" idx="1"/>
          </p:nvPr>
        </p:nvSpPr>
        <p:spPr>
          <a:xfrm>
            <a:off x="6208713" y="1400175"/>
            <a:ext cx="5472112" cy="4500563"/>
          </a:xfrm>
          <a:prstGeom prst="rect">
            <a:avLst/>
          </a:prstGeom>
          <a:noFill/>
          <a:ln>
            <a:noFill/>
          </a:ln>
        </p:spPr>
        <p:txBody>
          <a:bodyPr spcFirstLastPara="1" wrap="square" lIns="0" tIns="46800" rIns="0" bIns="45700" anchor="t" anchorCtr="0">
            <a:noAutofit/>
          </a:bodyPr>
          <a:lstStyle/>
          <a:p>
            <a:pPr marL="228600" lvl="0" indent="-228600" algn="l" rtl="0">
              <a:lnSpc>
                <a:spcPct val="100000"/>
              </a:lnSpc>
              <a:spcBef>
                <a:spcPts val="0"/>
              </a:spcBef>
              <a:spcAft>
                <a:spcPts val="0"/>
              </a:spcAft>
              <a:buSzPts val="1200"/>
              <a:buFont typeface="Arial"/>
              <a:buNone/>
            </a:pPr>
            <a:r>
              <a:rPr lang="en-GB" sz="1200" b="1"/>
              <a:t>POLITICHE E GESTIONE</a:t>
            </a:r>
            <a:endParaRPr sz="1200"/>
          </a:p>
          <a:p>
            <a:pPr marL="228600" lvl="0" indent="-228600" algn="l" rtl="0">
              <a:lnSpc>
                <a:spcPct val="100000"/>
              </a:lnSpc>
              <a:spcBef>
                <a:spcPts val="400"/>
              </a:spcBef>
              <a:spcAft>
                <a:spcPts val="0"/>
              </a:spcAft>
              <a:buSzPts val="1200"/>
              <a:buChar char="•"/>
            </a:pPr>
            <a:r>
              <a:rPr lang="en-GB" sz="1200"/>
              <a:t>C’è mancanza di supervisione  nei servizi di salute mentale e nei servizi sociali</a:t>
            </a:r>
            <a:endParaRPr/>
          </a:p>
          <a:p>
            <a:pPr marL="228600" lvl="0" indent="-228600" algn="l" rtl="0">
              <a:lnSpc>
                <a:spcPct val="100000"/>
              </a:lnSpc>
              <a:spcBef>
                <a:spcPts val="400"/>
              </a:spcBef>
              <a:spcAft>
                <a:spcPts val="0"/>
              </a:spcAft>
              <a:buSzPts val="1200"/>
              <a:buChar char="•"/>
            </a:pPr>
            <a:r>
              <a:rPr lang="en-GB" sz="1200"/>
              <a:t>Le legislazioni o le politiche locali/nazionali permettono queste pratiche e c’è mancanza di sanzioni e misure di legge correttive </a:t>
            </a:r>
            <a:endParaRPr/>
          </a:p>
          <a:p>
            <a:pPr marL="228600" lvl="0" indent="-228600" algn="l" rtl="0">
              <a:lnSpc>
                <a:spcPct val="100000"/>
              </a:lnSpc>
              <a:spcBef>
                <a:spcPts val="400"/>
              </a:spcBef>
              <a:spcAft>
                <a:spcPts val="0"/>
              </a:spcAft>
              <a:buSzPts val="1200"/>
              <a:buChar char="•"/>
            </a:pPr>
            <a:r>
              <a:rPr lang="en-GB" sz="1200"/>
              <a:t>Le politiche e I protocolli  permettono pratiche quali l’isolamento e la contenzione, il ricovero e trattamento forzato ecc.  </a:t>
            </a:r>
            <a:endParaRPr/>
          </a:p>
          <a:p>
            <a:pPr marL="228600" lvl="0" indent="-228600" algn="l" rtl="0">
              <a:lnSpc>
                <a:spcPct val="100000"/>
              </a:lnSpc>
              <a:spcBef>
                <a:spcPts val="400"/>
              </a:spcBef>
              <a:spcAft>
                <a:spcPts val="0"/>
              </a:spcAft>
              <a:buSzPts val="1200"/>
              <a:buChar char="•"/>
            </a:pPr>
            <a:r>
              <a:rPr lang="en-GB" sz="1200"/>
              <a:t>Gli abusi nei servizi non sono visibili al mondo esterno a causa di mancanza di monitoraggio, I servizi sono isolati dalle comunità, e c’è mancanza di interazione e legami tra I servizi e la comunità. </a:t>
            </a:r>
            <a:endParaRPr/>
          </a:p>
          <a:p>
            <a:pPr marL="228600" lvl="0" indent="-228600" algn="l" rtl="0">
              <a:lnSpc>
                <a:spcPct val="100000"/>
              </a:lnSpc>
              <a:spcBef>
                <a:spcPts val="400"/>
              </a:spcBef>
              <a:spcAft>
                <a:spcPts val="0"/>
              </a:spcAft>
              <a:buSzPts val="1200"/>
              <a:buChar char="•"/>
            </a:pPr>
            <a:r>
              <a:rPr lang="en-GB" sz="1200"/>
              <a:t>C’è una cultura della violenza, coercizione ed abuso nei servizi.</a:t>
            </a:r>
            <a:endParaRPr/>
          </a:p>
          <a:p>
            <a:pPr marL="228600" lvl="0" indent="-228600" algn="l" rtl="0">
              <a:lnSpc>
                <a:spcPct val="100000"/>
              </a:lnSpc>
              <a:spcBef>
                <a:spcPts val="400"/>
              </a:spcBef>
              <a:spcAft>
                <a:spcPts val="0"/>
              </a:spcAft>
              <a:buSzPts val="1200"/>
              <a:buChar char="•"/>
            </a:pPr>
            <a:r>
              <a:rPr lang="en-GB" sz="1200"/>
              <a:t>La prevenzione della violenza, coercizione ed abuso all’interno dei servizi non è un fattore prioritario.</a:t>
            </a:r>
            <a:endParaRPr/>
          </a:p>
          <a:p>
            <a:pPr marL="228600" lvl="0" indent="-228600" algn="l" rtl="0">
              <a:lnSpc>
                <a:spcPct val="100000"/>
              </a:lnSpc>
              <a:spcBef>
                <a:spcPts val="400"/>
              </a:spcBef>
              <a:spcAft>
                <a:spcPts val="0"/>
              </a:spcAft>
              <a:buSzPts val="1200"/>
              <a:buChar char="•"/>
            </a:pPr>
            <a:r>
              <a:rPr lang="en-GB" sz="1200"/>
              <a:t>Non c’è abbastanza staff per gestire situazioni tese, difficili o conflittuali.</a:t>
            </a:r>
            <a:endParaRPr/>
          </a:p>
          <a:p>
            <a:pPr marL="228600" lvl="0" indent="-228600" algn="l" rtl="0">
              <a:lnSpc>
                <a:spcPct val="100000"/>
              </a:lnSpc>
              <a:spcBef>
                <a:spcPts val="400"/>
              </a:spcBef>
              <a:spcAft>
                <a:spcPts val="0"/>
              </a:spcAft>
              <a:buSzPts val="1200"/>
              <a:buChar char="•"/>
            </a:pPr>
            <a:r>
              <a:rPr lang="en-GB" sz="1200"/>
              <a:t>Sbilanciamento di potere tra lo staff e le persone che utilizzano i servizi.</a:t>
            </a:r>
            <a:endParaRPr/>
          </a:p>
          <a:p>
            <a:pPr marL="228600" lvl="0" indent="-228600" algn="l" rtl="0">
              <a:lnSpc>
                <a:spcPct val="100000"/>
              </a:lnSpc>
              <a:spcBef>
                <a:spcPts val="400"/>
              </a:spcBef>
              <a:spcAft>
                <a:spcPts val="0"/>
              </a:spcAft>
              <a:buSzPts val="1200"/>
              <a:buChar char="•"/>
            </a:pPr>
            <a:r>
              <a:rPr lang="en-GB" sz="1200"/>
              <a:t>Le persone temono di perdere il lavoro o dover affrontare ripercussioni se riferiscono abusi.</a:t>
            </a:r>
            <a:endParaRPr/>
          </a:p>
          <a:p>
            <a:pPr marL="228600" lvl="0" indent="-228600" algn="l" rtl="0">
              <a:lnSpc>
                <a:spcPct val="100000"/>
              </a:lnSpc>
              <a:spcBef>
                <a:spcPts val="400"/>
              </a:spcBef>
              <a:spcAft>
                <a:spcPts val="0"/>
              </a:spcAft>
              <a:buSzPts val="1200"/>
              <a:buChar char="•"/>
            </a:pPr>
            <a:r>
              <a:rPr lang="en-GB" sz="1200"/>
              <a:t>Un design inappropriato del servizio (es. Ambienti stressanti ed oppressivi) non è adatto a sostenere la recovery e l’inclusione.</a:t>
            </a:r>
            <a:endParaRPr/>
          </a:p>
          <a:p>
            <a:pPr marL="228600" lvl="0" indent="-228600" algn="l" rtl="0">
              <a:lnSpc>
                <a:spcPct val="100000"/>
              </a:lnSpc>
              <a:spcBef>
                <a:spcPts val="400"/>
              </a:spcBef>
              <a:spcAft>
                <a:spcPts val="0"/>
              </a:spcAft>
              <a:buSzPts val="1200"/>
              <a:buChar char="•"/>
            </a:pPr>
            <a:r>
              <a:rPr lang="en-GB" sz="1200"/>
              <a:t> Gli interessi del servizio e dei fornitori del servizio ( es. Generazione di profitto) hanno la priorità sugli interessi e bisogni delle persone. </a:t>
            </a:r>
            <a:endParaRPr/>
          </a:p>
          <a:p>
            <a:pPr marL="228600" lvl="0" indent="-152400" algn="l" rtl="0">
              <a:lnSpc>
                <a:spcPct val="100000"/>
              </a:lnSpc>
              <a:spcBef>
                <a:spcPts val="400"/>
              </a:spcBef>
              <a:spcAft>
                <a:spcPts val="0"/>
              </a:spcAft>
              <a:buSzPts val="1200"/>
              <a:buNone/>
            </a:pPr>
            <a:endParaRPr sz="1200"/>
          </a:p>
        </p:txBody>
      </p:sp>
      <p:sp>
        <p:nvSpPr>
          <p:cNvPr id="510" name="Google Shape;510;p41"/>
          <p:cNvSpPr txBox="1">
            <a:spLocks noGrp="1"/>
          </p:cNvSpPr>
          <p:nvPr>
            <p:ph type="body" idx="2"/>
          </p:nvPr>
        </p:nvSpPr>
        <p:spPr>
          <a:xfrm>
            <a:off x="506413" y="1381125"/>
            <a:ext cx="5472112" cy="4498975"/>
          </a:xfrm>
          <a:prstGeom prst="rect">
            <a:avLst/>
          </a:prstGeom>
          <a:noFill/>
          <a:ln>
            <a:noFill/>
          </a:ln>
        </p:spPr>
        <p:txBody>
          <a:bodyPr spcFirstLastPara="1" wrap="square" lIns="0" tIns="46800" rIns="0" bIns="45700" anchor="t" anchorCtr="0">
            <a:noAutofit/>
          </a:bodyPr>
          <a:lstStyle/>
          <a:p>
            <a:pPr marL="174625" lvl="0" indent="-174625" algn="l" rtl="0">
              <a:lnSpc>
                <a:spcPct val="100000"/>
              </a:lnSpc>
              <a:spcBef>
                <a:spcPts val="0"/>
              </a:spcBef>
              <a:spcAft>
                <a:spcPts val="0"/>
              </a:spcAft>
              <a:buSzPts val="1200"/>
              <a:buFont typeface="Arial"/>
              <a:buNone/>
            </a:pPr>
            <a:r>
              <a:rPr lang="en-GB" sz="1200" b="1"/>
              <a:t>COMPORTAMENTO</a:t>
            </a:r>
            <a:endParaRPr sz="1200"/>
          </a:p>
          <a:p>
            <a:pPr marL="174625" lvl="0" indent="-174625" algn="l" rtl="0">
              <a:lnSpc>
                <a:spcPct val="100000"/>
              </a:lnSpc>
              <a:spcBef>
                <a:spcPts val="400"/>
              </a:spcBef>
              <a:spcAft>
                <a:spcPts val="0"/>
              </a:spcAft>
              <a:buSzPts val="1200"/>
              <a:buChar char="•"/>
            </a:pPr>
            <a:r>
              <a:rPr lang="en-GB" sz="1200"/>
              <a:t>. Le persone ritengono che l’uso della violenza, della coercizione e dell’abuso siano giustificate o necessarie per controllare un comportamento percepito come difficile da gestire. Ciò può derivare da convinzioni discriminatorie sulle persone con disabilità e su altri gruppi. </a:t>
            </a:r>
            <a:endParaRPr/>
          </a:p>
          <a:p>
            <a:pPr marL="174625" lvl="0" indent="-174625" algn="l" rtl="0">
              <a:lnSpc>
                <a:spcPct val="100000"/>
              </a:lnSpc>
              <a:spcBef>
                <a:spcPts val="400"/>
              </a:spcBef>
              <a:spcAft>
                <a:spcPts val="0"/>
              </a:spcAft>
              <a:buSzPts val="1200"/>
              <a:buChar char="•"/>
            </a:pPr>
            <a:r>
              <a:rPr lang="en-GB" sz="1200"/>
              <a:t>Le persone ritengono che alle volte pratiche quali l’isolamento e la contenzione siano inevitabili. </a:t>
            </a:r>
            <a:endParaRPr/>
          </a:p>
          <a:p>
            <a:pPr marL="174625" lvl="0" indent="-174625" algn="l" rtl="0">
              <a:lnSpc>
                <a:spcPct val="100000"/>
              </a:lnSpc>
              <a:spcBef>
                <a:spcPts val="400"/>
              </a:spcBef>
              <a:spcAft>
                <a:spcPts val="0"/>
              </a:spcAft>
              <a:buSzPts val="1200"/>
              <a:buChar char="•"/>
            </a:pPr>
            <a:r>
              <a:rPr lang="en-GB" sz="1200"/>
              <a:t>Dinamiche di potere (comportamento e gestione).</a:t>
            </a:r>
            <a:endParaRPr/>
          </a:p>
          <a:p>
            <a:pPr marL="174625" lvl="0" indent="-174625" algn="l" rtl="0">
              <a:lnSpc>
                <a:spcPct val="100000"/>
              </a:lnSpc>
              <a:spcBef>
                <a:spcPts val="400"/>
              </a:spcBef>
              <a:spcAft>
                <a:spcPts val="0"/>
              </a:spcAft>
              <a:buSzPts val="1200"/>
              <a:buChar char="•"/>
            </a:pPr>
            <a:r>
              <a:rPr lang="en-GB" sz="1200"/>
              <a:t>Le persone ritengono che la violenza e la coercizione possano essere necessarie per punire comportamenti che sono considerati inappropriati.</a:t>
            </a:r>
            <a:endParaRPr/>
          </a:p>
          <a:p>
            <a:pPr marL="174625" lvl="0" indent="-174625" algn="l" rtl="0">
              <a:lnSpc>
                <a:spcPct val="100000"/>
              </a:lnSpc>
              <a:spcBef>
                <a:spcPts val="400"/>
              </a:spcBef>
              <a:spcAft>
                <a:spcPts val="0"/>
              </a:spcAft>
              <a:buSzPts val="1200"/>
              <a:buChar char="•"/>
            </a:pPr>
            <a:r>
              <a:rPr lang="en-GB" sz="1200"/>
              <a:t>Idee sbagliate e comportamenti discriminatori. </a:t>
            </a:r>
            <a:endParaRPr sz="1200" b="1"/>
          </a:p>
          <a:p>
            <a:pPr marL="174625" lvl="0" indent="-174625" algn="l" rtl="0">
              <a:lnSpc>
                <a:spcPct val="100000"/>
              </a:lnSpc>
              <a:spcBef>
                <a:spcPts val="400"/>
              </a:spcBef>
              <a:spcAft>
                <a:spcPts val="0"/>
              </a:spcAft>
              <a:buSzPts val="1200"/>
              <a:buFont typeface="Arial"/>
              <a:buNone/>
            </a:pPr>
            <a:r>
              <a:rPr lang="en-GB" sz="1200" b="1"/>
              <a:t>CONOSCENZE ED ABILITA’</a:t>
            </a:r>
            <a:endParaRPr sz="1200"/>
          </a:p>
          <a:p>
            <a:pPr marL="174625" lvl="0" indent="-174625" algn="l" rtl="0">
              <a:lnSpc>
                <a:spcPct val="100000"/>
              </a:lnSpc>
              <a:spcBef>
                <a:spcPts val="400"/>
              </a:spcBef>
              <a:spcAft>
                <a:spcPts val="0"/>
              </a:spcAft>
              <a:buSzPts val="1200"/>
              <a:buChar char="•"/>
            </a:pPr>
            <a:r>
              <a:rPr lang="en-GB" sz="1200"/>
              <a:t>Comprensione ed istruzione insufficiente dei legami tra violenza, trauma e salute mentale. </a:t>
            </a:r>
            <a:endParaRPr/>
          </a:p>
          <a:p>
            <a:pPr marL="174625" lvl="0" indent="-174625" algn="l" rtl="0">
              <a:lnSpc>
                <a:spcPct val="100000"/>
              </a:lnSpc>
              <a:spcBef>
                <a:spcPts val="400"/>
              </a:spcBef>
              <a:spcAft>
                <a:spcPts val="0"/>
              </a:spcAft>
              <a:buSzPts val="1200"/>
              <a:buChar char="•"/>
            </a:pPr>
            <a:r>
              <a:rPr lang="en-GB" sz="1200">
                <a:solidFill>
                  <a:srgbClr val="000000"/>
                </a:solidFill>
              </a:rPr>
              <a:t>Convinzione che le pratiche coercitive siano una forma di trattamento e che esse possano prevenire il danno e creare sicurezza.</a:t>
            </a:r>
            <a:endParaRPr sz="1200"/>
          </a:p>
          <a:p>
            <a:pPr marL="174625" lvl="0" indent="-174625" algn="l" rtl="0">
              <a:lnSpc>
                <a:spcPct val="100000"/>
              </a:lnSpc>
              <a:spcBef>
                <a:spcPts val="400"/>
              </a:spcBef>
              <a:spcAft>
                <a:spcPts val="0"/>
              </a:spcAft>
              <a:buSzPts val="1200"/>
              <a:buChar char="•"/>
            </a:pPr>
            <a:r>
              <a:rPr lang="en-GB" sz="1200"/>
              <a:t>Formazione insufficiente sulla realizzazione di contatti significativi e di relazioni di sostegno e su  strategie alternative per disinnescare  situazioni violente e di sfida.</a:t>
            </a:r>
            <a:endParaRPr/>
          </a:p>
          <a:p>
            <a:pPr marL="174625" lvl="0" indent="-174625" algn="l" rtl="0">
              <a:lnSpc>
                <a:spcPct val="100000"/>
              </a:lnSpc>
              <a:spcBef>
                <a:spcPts val="400"/>
              </a:spcBef>
              <a:spcAft>
                <a:spcPts val="0"/>
              </a:spcAft>
              <a:buSzPts val="1200"/>
              <a:buChar char="•"/>
            </a:pPr>
            <a:r>
              <a:rPr lang="en-GB" sz="1200"/>
              <a:t>Le persone non sono state informate ed istruite sui diritti umani.</a:t>
            </a:r>
            <a:endParaRPr/>
          </a:p>
          <a:p>
            <a:pPr marL="174625" lvl="0" indent="-174625" algn="l" rtl="0">
              <a:lnSpc>
                <a:spcPct val="100000"/>
              </a:lnSpc>
              <a:spcBef>
                <a:spcPts val="400"/>
              </a:spcBef>
              <a:spcAft>
                <a:spcPts val="0"/>
              </a:spcAft>
              <a:buSzPts val="1200"/>
              <a:buChar char="•"/>
            </a:pPr>
            <a:r>
              <a:rPr lang="en-GB" sz="1200"/>
              <a:t>Non c’è apprendimento dagli errori e dalle lamentele derivate dai feedback delle persone preoccupate da come hanno subito un evento coercitivo. </a:t>
            </a:r>
            <a:endParaRPr/>
          </a:p>
          <a:p>
            <a:pPr marL="174625" lvl="0" indent="-174625" algn="l" rtl="0">
              <a:lnSpc>
                <a:spcPct val="115000"/>
              </a:lnSpc>
              <a:spcBef>
                <a:spcPts val="400"/>
              </a:spcBef>
              <a:spcAft>
                <a:spcPts val="0"/>
              </a:spcAft>
              <a:buSzPts val="1200"/>
              <a:buFont typeface="Arial"/>
              <a:buNone/>
            </a:pPr>
            <a:endParaRPr sz="1200" b="1"/>
          </a:p>
          <a:p>
            <a:pPr marL="174625" lvl="0" indent="-98425" algn="l" rtl="0">
              <a:lnSpc>
                <a:spcPct val="100000"/>
              </a:lnSpc>
              <a:spcBef>
                <a:spcPts val="0"/>
              </a:spcBef>
              <a:spcAft>
                <a:spcPts val="0"/>
              </a:spcAft>
              <a:buSzPts val="1200"/>
              <a:buNone/>
            </a:pPr>
            <a:endParaRPr sz="1200"/>
          </a:p>
        </p:txBody>
      </p:sp>
      <p:sp>
        <p:nvSpPr>
          <p:cNvPr id="511" name="Google Shape;511;p4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3000"/>
              <a:t>Presentazione: motivi per cui la violenza, la coercizione e l’abuso hanno luogo nei servizi </a:t>
            </a:r>
            <a:r>
              <a:rPr lang="en-GB"/>
              <a:t>- 2 </a:t>
            </a:r>
            <a:endParaRPr/>
          </a:p>
        </p:txBody>
      </p:sp>
      <p:sp>
        <p:nvSpPr>
          <p:cNvPr id="512" name="Google Shape;512;p4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b="1"/>
              <a:t>Attività di gruppo: pensate ad esperienze di violenza, coercizione ed abuso che avete subito, o a cui avete assistito o di cui avete letto avvenute nei servizi di salute mentale o nei servizi sociali</a:t>
            </a:r>
            <a:endParaRPr/>
          </a:p>
          <a:p>
            <a:pPr marL="285750" lvl="0" indent="-285750" algn="l" rtl="0">
              <a:lnSpc>
                <a:spcPct val="100000"/>
              </a:lnSpc>
              <a:spcBef>
                <a:spcPts val="1200"/>
              </a:spcBef>
              <a:spcAft>
                <a:spcPts val="0"/>
              </a:spcAft>
              <a:buSzPts val="2200"/>
              <a:buChar char="•"/>
            </a:pPr>
            <a:r>
              <a:rPr lang="en-GB"/>
              <a:t>Quali sono i fattori che hanno condotto a questi episodi? Fate riferimento sia a fattori individuali che a livello di sistema.  </a:t>
            </a:r>
            <a:endParaRPr/>
          </a:p>
          <a:p>
            <a:pPr marL="285750" lvl="0" indent="-285750" algn="l" rtl="0">
              <a:lnSpc>
                <a:spcPct val="100000"/>
              </a:lnSpc>
              <a:spcBef>
                <a:spcPts val="1200"/>
              </a:spcBef>
              <a:spcAft>
                <a:spcPts val="0"/>
              </a:spcAft>
              <a:buSzPts val="2200"/>
              <a:buChar char="•"/>
            </a:pPr>
            <a:r>
              <a:rPr lang="en-GB"/>
              <a:t>In che modo credete che ciò abbia condizionato le persone coinvolte, pensate sia alle persone che utilizzano il servizio, che ai familiari che allo staff.</a:t>
            </a:r>
            <a:endParaRPr/>
          </a:p>
          <a:p>
            <a:pPr marL="285750" lvl="0" indent="-285750" algn="l" rtl="0">
              <a:lnSpc>
                <a:spcPct val="100000"/>
              </a:lnSpc>
              <a:spcBef>
                <a:spcPts val="1200"/>
              </a:spcBef>
              <a:spcAft>
                <a:spcPts val="0"/>
              </a:spcAft>
              <a:buSzPts val="2200"/>
              <a:buChar char="•"/>
            </a:pPr>
            <a:r>
              <a:rPr lang="en-GB"/>
              <a:t>In che modo questi episodi avrebbero potuto essere prevenuti e che cosa si potrebbe cambiare per prevenire che questi episodi avvengano nel futuro?</a:t>
            </a:r>
            <a:endParaRPr/>
          </a:p>
          <a:p>
            <a:pPr marL="285750" lvl="0" indent="-285750" algn="l" rtl="0">
              <a:lnSpc>
                <a:spcPct val="100000"/>
              </a:lnSpc>
              <a:spcBef>
                <a:spcPts val="1200"/>
              </a:spcBef>
              <a:spcAft>
                <a:spcPts val="0"/>
              </a:spcAft>
              <a:buSzPts val="2200"/>
              <a:buChar char="•"/>
            </a:pPr>
            <a:r>
              <a:rPr lang="en-GB"/>
              <a:t>Avete in mente qualche idea su strategie alternative che possono essere usate per evitare la violenza, l’abuso o le pratiche coercitive? </a:t>
            </a:r>
            <a:endParaRPr/>
          </a:p>
          <a:p>
            <a:pPr marL="285750" lvl="0" indent="-146050" algn="l" rtl="0">
              <a:lnSpc>
                <a:spcPct val="100000"/>
              </a:lnSpc>
              <a:spcBef>
                <a:spcPts val="1200"/>
              </a:spcBef>
              <a:spcAft>
                <a:spcPts val="0"/>
              </a:spcAft>
              <a:buSzPts val="2200"/>
              <a:buNone/>
            </a:pPr>
            <a:endParaRPr/>
          </a:p>
        </p:txBody>
      </p:sp>
      <p:sp>
        <p:nvSpPr>
          <p:cNvPr id="519" name="Google Shape;519;p4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motivi per cui la violenza, la coercizione e l’abuso hanno luogo nei servizi - 3</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3"/>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5:</a:t>
            </a:r>
            <a:br>
              <a:rPr lang="en-GB"/>
            </a:br>
            <a:r>
              <a:rPr lang="en-GB"/>
              <a:t>comprendere comportamenti e rapporti di potere </a:t>
            </a:r>
            <a:br>
              <a:rPr lang="en-GB"/>
            </a:br>
            <a:endParaRPr/>
          </a:p>
        </p:txBody>
      </p:sp>
      <p:sp>
        <p:nvSpPr>
          <p:cNvPr id="526" name="Google Shape;526;p4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500"/>
              <a:buNone/>
            </a:pPr>
            <a:r>
              <a:rPr lang="en-GB" b="0" i="0"/>
              <a:t>In questa esercitazione discuteremo le dinamiche di potere nei servizi di salute mentale e servizi sociali</a:t>
            </a:r>
            <a:endParaRPr/>
          </a:p>
          <a:p>
            <a:pPr marL="0" lvl="0" indent="0" algn="ctr" rtl="0">
              <a:lnSpc>
                <a:spcPct val="100000"/>
              </a:lnSpc>
              <a:spcBef>
                <a:spcPts val="1200"/>
              </a:spcBef>
              <a:spcAft>
                <a:spcPts val="0"/>
              </a:spcAft>
              <a:buSzPts val="2500"/>
              <a:buNone/>
            </a:pPr>
            <a:r>
              <a:rPr lang="en-GB"/>
              <a:t> </a:t>
            </a:r>
            <a:endParaRPr/>
          </a:p>
          <a:p>
            <a:pPr marL="0" lvl="0" indent="0" algn="ctr" rtl="0">
              <a:lnSpc>
                <a:spcPct val="100000"/>
              </a:lnSpc>
              <a:spcBef>
                <a:spcPts val="1200"/>
              </a:spcBef>
              <a:spcAft>
                <a:spcPts val="0"/>
              </a:spcAft>
              <a:buSzPts val="2500"/>
              <a:buNone/>
            </a:pPr>
            <a:r>
              <a:rPr lang="en-GB"/>
              <a:t>Che cosa significa per voi la parola “potere”?</a:t>
            </a:r>
            <a:endParaRPr/>
          </a:p>
        </p:txBody>
      </p:sp>
      <p:sp>
        <p:nvSpPr>
          <p:cNvPr id="533" name="Google Shape;533;p4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5.1: significato di potere </a:t>
            </a:r>
            <a:endParaRPr/>
          </a:p>
        </p:txBody>
      </p:sp>
      <p:sp>
        <p:nvSpPr>
          <p:cNvPr id="534" name="Google Shape;534;p4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5"/>
          <p:cNvSpPr txBox="1">
            <a:spLocks noGrp="1"/>
          </p:cNvSpPr>
          <p:nvPr>
            <p:ph type="body" idx="1"/>
          </p:nvPr>
        </p:nvSpPr>
        <p:spPr>
          <a:xfrm>
            <a:off x="508000" y="14112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Che cos’è il potere?</a:t>
            </a:r>
            <a:endParaRPr/>
          </a:p>
        </p:txBody>
      </p:sp>
      <p:sp>
        <p:nvSpPr>
          <p:cNvPr id="541" name="Google Shape;541;p45"/>
          <p:cNvSpPr txBox="1">
            <a:spLocks noGrp="1"/>
          </p:cNvSpPr>
          <p:nvPr>
            <p:ph type="body" idx="2"/>
          </p:nvPr>
        </p:nvSpPr>
        <p:spPr>
          <a:xfrm>
            <a:off x="506413" y="2052638"/>
            <a:ext cx="11174412" cy="39592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Il potere agisce nelle vita quotidiana di tutti, creando vantaggi e svantaggi che cambiano nel tempo e nei luoghi.</a:t>
            </a:r>
            <a:endParaRPr/>
          </a:p>
          <a:p>
            <a:pPr marL="285750" lvl="0" indent="-285750" algn="l" rtl="0">
              <a:lnSpc>
                <a:spcPct val="100000"/>
              </a:lnSpc>
              <a:spcBef>
                <a:spcPts val="1200"/>
              </a:spcBef>
              <a:spcAft>
                <a:spcPts val="0"/>
              </a:spcAft>
              <a:buSzPts val="2200"/>
              <a:buChar char="•"/>
            </a:pPr>
            <a:r>
              <a:rPr lang="en-GB"/>
              <a:t>Il potere è esercitato e oppone resistenza a diversi livelli, dal livello strutturale alle relazioni individuali.</a:t>
            </a:r>
            <a:endParaRPr/>
          </a:p>
          <a:p>
            <a:pPr marL="285750" lvl="0" indent="-285750" algn="l" rtl="0">
              <a:lnSpc>
                <a:spcPct val="100000"/>
              </a:lnSpc>
              <a:spcBef>
                <a:spcPts val="1200"/>
              </a:spcBef>
              <a:spcAft>
                <a:spcPts val="0"/>
              </a:spcAft>
              <a:buSzPts val="2200"/>
              <a:buChar char="•"/>
            </a:pPr>
            <a:r>
              <a:rPr lang="en-GB"/>
              <a:t>Le relazioni di potere includono “ il potere sugli” altri , ma anche il “potere con” gli altri.</a:t>
            </a:r>
            <a:endParaRPr/>
          </a:p>
          <a:p>
            <a:pPr marL="285750" lvl="0" indent="-285750" algn="l" rtl="0">
              <a:lnSpc>
                <a:spcPct val="100000"/>
              </a:lnSpc>
              <a:spcBef>
                <a:spcPts val="1200"/>
              </a:spcBef>
              <a:spcAft>
                <a:spcPts val="0"/>
              </a:spcAft>
              <a:buSzPts val="2200"/>
              <a:buChar char="•"/>
            </a:pPr>
            <a:r>
              <a:rPr lang="en-GB"/>
              <a:t>Ciò spesso significa essere in grado di controllare o decidere che cosa uno può o non può fare ed avere una certa autorità su qualcosa o qualcuno.</a:t>
            </a:r>
            <a:endParaRPr/>
          </a:p>
          <a:p>
            <a:pPr marL="285750" lvl="0" indent="-285750" algn="l" rtl="0">
              <a:lnSpc>
                <a:spcPct val="100000"/>
              </a:lnSpc>
              <a:spcBef>
                <a:spcPts val="1200"/>
              </a:spcBef>
              <a:spcAft>
                <a:spcPts val="0"/>
              </a:spcAft>
              <a:buSzPts val="2200"/>
              <a:buChar char="•"/>
            </a:pPr>
            <a:r>
              <a:rPr lang="en-GB"/>
              <a:t>Uno sbilanciamento di potere può portare a violenza, sfruttamento, coercizione, abuso e trattamenti crudeli e degradanti. </a:t>
            </a:r>
            <a:endParaRPr/>
          </a:p>
        </p:txBody>
      </p:sp>
      <p:sp>
        <p:nvSpPr>
          <p:cNvPr id="542" name="Google Shape;542;p4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03125"/>
              </a:lnSpc>
              <a:spcBef>
                <a:spcPts val="0"/>
              </a:spcBef>
              <a:spcAft>
                <a:spcPts val="0"/>
              </a:spcAft>
              <a:buSzPts val="1400"/>
              <a:buNone/>
            </a:pPr>
            <a:r>
              <a:rPr lang="en-GB"/>
              <a:t>Presentazione: dinamiche</a:t>
            </a:r>
            <a:r>
              <a:rPr lang="en-GB">
                <a:latin typeface="Arial"/>
                <a:ea typeface="Arial"/>
                <a:cs typeface="Arial"/>
                <a:sym typeface="Arial"/>
              </a:rPr>
              <a:t> </a:t>
            </a:r>
            <a:r>
              <a:rPr lang="en-GB"/>
              <a:t>di potere nei servizi di salute mentale e servizi sociali</a:t>
            </a:r>
            <a:r>
              <a:rPr lang="en-GB" sz="3200" b="0">
                <a:solidFill>
                  <a:schemeClr val="dk1"/>
                </a:solidFill>
              </a:rPr>
              <a:t> </a:t>
            </a:r>
            <a:r>
              <a:rPr lang="en-GB"/>
              <a:t>- 1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6"/>
          <p:cNvSpPr txBox="1">
            <a:spLocks noGrp="1"/>
          </p:cNvSpPr>
          <p:nvPr>
            <p:ph type="body" idx="1"/>
          </p:nvPr>
        </p:nvSpPr>
        <p:spPr>
          <a:xfrm>
            <a:off x="508000" y="14033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Che cosa sono le dinamiche di potere?</a:t>
            </a:r>
            <a:endParaRPr/>
          </a:p>
        </p:txBody>
      </p:sp>
      <p:sp>
        <p:nvSpPr>
          <p:cNvPr id="549" name="Google Shape;549;p46"/>
          <p:cNvSpPr txBox="1">
            <a:spLocks noGrp="1"/>
          </p:cNvSpPr>
          <p:nvPr>
            <p:ph type="body" idx="2"/>
          </p:nvPr>
        </p:nvSpPr>
        <p:spPr>
          <a:xfrm>
            <a:off x="506413" y="2124075"/>
            <a:ext cx="11174412" cy="388778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Il termine “dinamiche di potere” si riferisce alle diverse quantità di potere date alle varie persone in un determinato luogo.</a:t>
            </a:r>
            <a:endParaRPr/>
          </a:p>
          <a:p>
            <a:pPr marL="285750" lvl="0" indent="-285750" algn="l" rtl="0">
              <a:lnSpc>
                <a:spcPct val="100000"/>
              </a:lnSpc>
              <a:spcBef>
                <a:spcPts val="1200"/>
              </a:spcBef>
              <a:spcAft>
                <a:spcPts val="0"/>
              </a:spcAft>
              <a:buSzPts val="2200"/>
              <a:buChar char="•"/>
            </a:pPr>
            <a:r>
              <a:rPr lang="en-GB"/>
              <a:t>Le dinamiche di potere influenzano anche l’accesso all’erogazione e alle esperienze dei servizi di salute mentale e servizi sociali. </a:t>
            </a:r>
            <a:endParaRPr/>
          </a:p>
          <a:p>
            <a:pPr marL="285750" lvl="0" indent="-285750" algn="l" rtl="0">
              <a:lnSpc>
                <a:spcPct val="100000"/>
              </a:lnSpc>
              <a:spcBef>
                <a:spcPts val="1200"/>
              </a:spcBef>
              <a:spcAft>
                <a:spcPts val="0"/>
              </a:spcAft>
              <a:buSzPts val="2200"/>
              <a:buChar char="•"/>
            </a:pPr>
            <a:r>
              <a:rPr lang="en-GB"/>
              <a:t>Nei servizi di salute mentale e nei servizi sociali gli operatori di salute mentale ed altri operatori hanno più potere delle persone che utilizzano i servizi. Ciò si traduce in sbilanciamento di potere.</a:t>
            </a:r>
            <a:endParaRPr/>
          </a:p>
          <a:p>
            <a:pPr marL="285750" lvl="0" indent="-146050" algn="l" rtl="0">
              <a:lnSpc>
                <a:spcPct val="100000"/>
              </a:lnSpc>
              <a:spcBef>
                <a:spcPts val="1200"/>
              </a:spcBef>
              <a:spcAft>
                <a:spcPts val="0"/>
              </a:spcAft>
              <a:buSzPts val="2200"/>
              <a:buNone/>
            </a:pPr>
            <a:endParaRPr/>
          </a:p>
        </p:txBody>
      </p:sp>
      <p:sp>
        <p:nvSpPr>
          <p:cNvPr id="550" name="Google Shape;550;p4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03125"/>
              </a:lnSpc>
              <a:spcBef>
                <a:spcPts val="0"/>
              </a:spcBef>
              <a:spcAft>
                <a:spcPts val="0"/>
              </a:spcAft>
              <a:buSzPts val="1400"/>
              <a:buNone/>
            </a:pPr>
            <a:r>
              <a:rPr lang="en-GB"/>
              <a:t>Presentazione: dinamiche</a:t>
            </a:r>
            <a:r>
              <a:rPr lang="en-GB">
                <a:latin typeface="Arial"/>
                <a:ea typeface="Arial"/>
                <a:cs typeface="Arial"/>
                <a:sym typeface="Arial"/>
              </a:rPr>
              <a:t> </a:t>
            </a:r>
            <a:r>
              <a:rPr lang="en-GB"/>
              <a:t>di potere nei servizi di salute mentale e servizi sociali</a:t>
            </a:r>
            <a:r>
              <a:rPr lang="en-GB" sz="3200" b="0">
                <a:solidFill>
                  <a:schemeClr val="dk1"/>
                </a:solidFill>
              </a:rPr>
              <a:t> </a:t>
            </a:r>
            <a:r>
              <a:rPr lang="en-GB"/>
              <a:t>- 2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body" idx="1"/>
          </p:nvPr>
        </p:nvSpPr>
        <p:spPr>
          <a:xfrm>
            <a:off x="508000" y="136366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Perché ci sono differenze di potere? </a:t>
            </a:r>
            <a:endParaRPr/>
          </a:p>
        </p:txBody>
      </p:sp>
      <p:sp>
        <p:nvSpPr>
          <p:cNvPr id="557" name="Google Shape;557;p47"/>
          <p:cNvSpPr txBox="1">
            <a:spLocks noGrp="1"/>
          </p:cNvSpPr>
          <p:nvPr>
            <p:ph type="body" idx="2"/>
          </p:nvPr>
        </p:nvSpPr>
        <p:spPr>
          <a:xfrm>
            <a:off x="506413" y="1790700"/>
            <a:ext cx="11174412" cy="399097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en-GB" sz="2000"/>
              <a:t>Molte differenze nel potere sono dovute a vari ruoli e responsabilità delle persone nei servizi di salute mentale o servizi sociali:</a:t>
            </a:r>
            <a:endParaRPr/>
          </a:p>
          <a:p>
            <a:pPr marL="285750" lvl="0" indent="-285750" algn="l" rtl="0">
              <a:lnSpc>
                <a:spcPct val="100000"/>
              </a:lnSpc>
              <a:spcBef>
                <a:spcPts val="1200"/>
              </a:spcBef>
              <a:spcAft>
                <a:spcPts val="0"/>
              </a:spcAft>
              <a:buSzPts val="2000"/>
              <a:buChar char="•"/>
            </a:pPr>
            <a:r>
              <a:rPr lang="en-GB" sz="2000"/>
              <a:t>Lo staff che fornisce i servizi è responsabile del funzionamento del servizio, e implementa le regole e le procedure del servizio. In questo senso ha di per sé potere</a:t>
            </a:r>
            <a:endParaRPr/>
          </a:p>
          <a:p>
            <a:pPr marL="285750" lvl="0" indent="-285750" algn="l" rtl="0">
              <a:lnSpc>
                <a:spcPct val="100000"/>
              </a:lnSpc>
              <a:spcBef>
                <a:spcPts val="1200"/>
              </a:spcBef>
              <a:spcAft>
                <a:spcPts val="0"/>
              </a:spcAft>
              <a:buSzPts val="2000"/>
              <a:buChar char="•"/>
            </a:pPr>
            <a:r>
              <a:rPr lang="en-GB" sz="2000"/>
              <a:t>Allo staff è legalmente permesso e alle volte richiesto di utilizzare la coercizione</a:t>
            </a:r>
            <a:endParaRPr/>
          </a:p>
          <a:p>
            <a:pPr marL="285750" lvl="0" indent="-285750" algn="l" rtl="0">
              <a:lnSpc>
                <a:spcPct val="100000"/>
              </a:lnSpc>
              <a:spcBef>
                <a:spcPts val="1200"/>
              </a:spcBef>
              <a:spcAft>
                <a:spcPts val="0"/>
              </a:spcAft>
              <a:buSzPts val="2000"/>
              <a:buChar char="•"/>
            </a:pPr>
            <a:r>
              <a:rPr lang="en-GB" sz="2000"/>
              <a:t>Ciò fa sì che le persone sottoposte a pratiche coercitive siano senza potere per potersi difendere e per cambiare la situazione e permette allo staff di non tenere in considerazione i desideri delle persone. </a:t>
            </a:r>
            <a:endParaRPr/>
          </a:p>
          <a:p>
            <a:pPr marL="285750" lvl="0" indent="-285750" algn="l" rtl="0">
              <a:lnSpc>
                <a:spcPct val="100000"/>
              </a:lnSpc>
              <a:spcBef>
                <a:spcPts val="1200"/>
              </a:spcBef>
              <a:spcAft>
                <a:spcPts val="0"/>
              </a:spcAft>
              <a:buSzPts val="2000"/>
              <a:buChar char="•"/>
            </a:pPr>
            <a:r>
              <a:rPr lang="en-GB" sz="2000"/>
              <a:t>La sola minaccia o possibilità di essere trattenuto e sottoposto a trattamento involontariamente può a volte acuire lo sbilanciamento di potere. </a:t>
            </a:r>
            <a:endParaRPr/>
          </a:p>
          <a:p>
            <a:pPr marL="815975" lvl="3" indent="-285750" algn="l" rtl="0">
              <a:lnSpc>
                <a:spcPct val="100000"/>
              </a:lnSpc>
              <a:spcBef>
                <a:spcPts val="1200"/>
              </a:spcBef>
              <a:spcAft>
                <a:spcPts val="0"/>
              </a:spcAft>
              <a:buSzPts val="2000"/>
              <a:buChar char="•"/>
            </a:pPr>
            <a:r>
              <a:rPr lang="en-GB"/>
              <a:t>Le persone sanno che di cosa c’è bisogno per andare incontro a ciò che lo staff propone o prescrive  con lo scopo di evitare di essere ricoverati e sottoposti a trattamento contro la propria volontà. </a:t>
            </a:r>
            <a:endParaRPr/>
          </a:p>
        </p:txBody>
      </p:sp>
      <p:sp>
        <p:nvSpPr>
          <p:cNvPr id="558" name="Google Shape;558;p4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03125"/>
              </a:lnSpc>
              <a:spcBef>
                <a:spcPts val="0"/>
              </a:spcBef>
              <a:spcAft>
                <a:spcPts val="0"/>
              </a:spcAft>
              <a:buSzPts val="1400"/>
              <a:buNone/>
            </a:pPr>
            <a:r>
              <a:rPr lang="en-GB"/>
              <a:t>Presentazione: dinamiche</a:t>
            </a:r>
            <a:r>
              <a:rPr lang="en-GB">
                <a:latin typeface="Arial"/>
                <a:ea typeface="Arial"/>
                <a:cs typeface="Arial"/>
                <a:sym typeface="Arial"/>
              </a:rPr>
              <a:t> </a:t>
            </a:r>
            <a:r>
              <a:rPr lang="en-GB"/>
              <a:t>di potere nei servizi di salute mentale e servizi sociali</a:t>
            </a:r>
            <a:r>
              <a:rPr lang="en-GB" sz="3200" b="0">
                <a:solidFill>
                  <a:schemeClr val="dk1"/>
                </a:solidFill>
              </a:rPr>
              <a:t> </a:t>
            </a:r>
            <a:r>
              <a:rPr lang="en-GB"/>
              <a:t>- 3</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All’interno del contesto dei servizi di salute mentale o servizi sociali gli utenti dipendono dallo staff per il loro benessere e per ricevere i servizi.</a:t>
            </a:r>
            <a:endParaRPr/>
          </a:p>
          <a:p>
            <a:pPr marL="285750" lvl="0" indent="-285750" algn="l" rtl="0">
              <a:lnSpc>
                <a:spcPct val="100000"/>
              </a:lnSpc>
              <a:spcBef>
                <a:spcPts val="1200"/>
              </a:spcBef>
              <a:spcAft>
                <a:spcPts val="0"/>
              </a:spcAft>
              <a:buSzPts val="2200"/>
              <a:buChar char="•"/>
            </a:pPr>
            <a:r>
              <a:rPr lang="en-GB"/>
              <a:t>Essi hanno bisogno delle competenze dello staff per il loro trattamento e assistenza su cui spesso non hanno il controllo. </a:t>
            </a:r>
            <a:endParaRPr/>
          </a:p>
          <a:p>
            <a:pPr marL="285750" lvl="0" indent="-285750" algn="l" rtl="0">
              <a:lnSpc>
                <a:spcPct val="100000"/>
              </a:lnSpc>
              <a:spcBef>
                <a:spcPts val="1200"/>
              </a:spcBef>
              <a:spcAft>
                <a:spcPts val="0"/>
              </a:spcAft>
              <a:buSzPts val="2200"/>
              <a:buChar char="•"/>
            </a:pPr>
            <a:r>
              <a:rPr lang="en-GB"/>
              <a:t>La dipendenza dallo staff e la mancanza di controllo può mettere le persone ad alto rischio di coercizione e a trattamenti violenti e/o abusivi. </a:t>
            </a:r>
            <a:endParaRPr/>
          </a:p>
          <a:p>
            <a:pPr marL="285750" lvl="0" indent="-146050" algn="l" rtl="0">
              <a:lnSpc>
                <a:spcPct val="100000"/>
              </a:lnSpc>
              <a:spcBef>
                <a:spcPts val="1200"/>
              </a:spcBef>
              <a:spcAft>
                <a:spcPts val="0"/>
              </a:spcAft>
              <a:buSzPts val="2200"/>
              <a:buNone/>
            </a:pPr>
            <a:endParaRPr/>
          </a:p>
        </p:txBody>
      </p:sp>
      <p:sp>
        <p:nvSpPr>
          <p:cNvPr id="565" name="Google Shape;565;p4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03125"/>
              </a:lnSpc>
              <a:spcBef>
                <a:spcPts val="0"/>
              </a:spcBef>
              <a:spcAft>
                <a:spcPts val="0"/>
              </a:spcAft>
              <a:buSzPts val="1400"/>
              <a:buNone/>
            </a:pPr>
            <a:r>
              <a:rPr lang="en-GB"/>
              <a:t>Presentazione: dinamiche</a:t>
            </a:r>
            <a:r>
              <a:rPr lang="en-GB">
                <a:latin typeface="Arial"/>
                <a:ea typeface="Arial"/>
                <a:cs typeface="Arial"/>
                <a:sym typeface="Arial"/>
              </a:rPr>
              <a:t> </a:t>
            </a:r>
            <a:r>
              <a:rPr lang="en-GB"/>
              <a:t>di potere nei servizi di salute mentale e servizi sociali</a:t>
            </a:r>
            <a:r>
              <a:rPr lang="en-GB" sz="3200" b="0">
                <a:solidFill>
                  <a:schemeClr val="dk1"/>
                </a:solidFill>
              </a:rPr>
              <a:t> </a:t>
            </a:r>
            <a:r>
              <a:rPr lang="en-GB"/>
              <a:t>- 4</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b="1"/>
              <a:t>Numerosi fattori possono influenzare ed acuire le dinamiche di potere nei servizi di salute mentale e servizi sociali: </a:t>
            </a:r>
            <a:endParaRPr/>
          </a:p>
          <a:p>
            <a:pPr marL="815975" lvl="3" indent="-285750" algn="l" rtl="0">
              <a:lnSpc>
                <a:spcPct val="100000"/>
              </a:lnSpc>
              <a:spcBef>
                <a:spcPts val="1200"/>
              </a:spcBef>
              <a:spcAft>
                <a:spcPts val="0"/>
              </a:spcAft>
              <a:buSzPts val="2000"/>
              <a:buChar char="•"/>
            </a:pPr>
            <a:r>
              <a:rPr lang="en-GB"/>
              <a:t>Il tipo di abbigliamento indossato dallo staff.</a:t>
            </a:r>
            <a:endParaRPr/>
          </a:p>
          <a:p>
            <a:pPr marL="815975" lvl="3" indent="-285750" algn="l" rtl="0">
              <a:lnSpc>
                <a:spcPct val="100000"/>
              </a:lnSpc>
              <a:spcBef>
                <a:spcPts val="900"/>
              </a:spcBef>
              <a:spcAft>
                <a:spcPts val="0"/>
              </a:spcAft>
              <a:buSzPts val="2000"/>
              <a:buChar char="•"/>
            </a:pPr>
            <a:r>
              <a:rPr lang="en-GB"/>
              <a:t>I luoghi dove le persone consumano i pasti; o i servizi igienici riservati allo staff.</a:t>
            </a:r>
            <a:endParaRPr/>
          </a:p>
          <a:p>
            <a:pPr marL="815975" lvl="3" indent="-285750" algn="l" rtl="0">
              <a:lnSpc>
                <a:spcPct val="100000"/>
              </a:lnSpc>
              <a:spcBef>
                <a:spcPts val="900"/>
              </a:spcBef>
              <a:spcAft>
                <a:spcPts val="0"/>
              </a:spcAft>
              <a:buSzPts val="2000"/>
              <a:buChar char="•"/>
            </a:pPr>
            <a:r>
              <a:rPr lang="en-GB"/>
              <a:t>Il tipo di comunicazione tra le persone.</a:t>
            </a:r>
            <a:endParaRPr/>
          </a:p>
          <a:p>
            <a:pPr marL="815975" lvl="3" indent="-285750" algn="l" rtl="0">
              <a:lnSpc>
                <a:spcPct val="100000"/>
              </a:lnSpc>
              <a:spcBef>
                <a:spcPts val="900"/>
              </a:spcBef>
              <a:spcAft>
                <a:spcPts val="0"/>
              </a:spcAft>
              <a:buSzPts val="2000"/>
              <a:buChar char="•"/>
            </a:pPr>
            <a:r>
              <a:rPr lang="en-GB"/>
              <a:t>Il fatto che lo staff indossi dei badge</a:t>
            </a:r>
            <a:endParaRPr/>
          </a:p>
          <a:p>
            <a:pPr marL="815975" lvl="3" indent="-285750" algn="l" rtl="0">
              <a:lnSpc>
                <a:spcPct val="100000"/>
              </a:lnSpc>
              <a:spcBef>
                <a:spcPts val="900"/>
              </a:spcBef>
              <a:spcAft>
                <a:spcPts val="0"/>
              </a:spcAft>
              <a:buSzPts val="2000"/>
              <a:buChar char="•"/>
            </a:pPr>
            <a:r>
              <a:rPr lang="en-GB"/>
              <a:t>Chi prende appunti e/o archivia i documenti ?</a:t>
            </a:r>
            <a:endParaRPr/>
          </a:p>
          <a:p>
            <a:pPr marL="815975" lvl="3" indent="-285750" algn="l" rtl="0">
              <a:lnSpc>
                <a:spcPct val="100000"/>
              </a:lnSpc>
              <a:spcBef>
                <a:spcPts val="900"/>
              </a:spcBef>
              <a:spcAft>
                <a:spcPts val="0"/>
              </a:spcAft>
              <a:buSzPts val="2000"/>
              <a:buChar char="•"/>
            </a:pPr>
            <a:r>
              <a:rPr lang="en-GB"/>
              <a:t>Chi ha l’autorità e le chiavi/chiavi magnetiche per chiudere a chiave certe aree?</a:t>
            </a:r>
            <a:endParaRPr/>
          </a:p>
          <a:p>
            <a:pPr marL="815975" lvl="3" indent="-285750" algn="l" rtl="0">
              <a:lnSpc>
                <a:spcPct val="100000"/>
              </a:lnSpc>
              <a:spcBef>
                <a:spcPts val="900"/>
              </a:spcBef>
              <a:spcAft>
                <a:spcPts val="0"/>
              </a:spcAft>
              <a:buSzPts val="2000"/>
              <a:buChar char="•"/>
            </a:pPr>
            <a:r>
              <a:rPr lang="en-GB"/>
              <a:t>Chi si ritiene debba vivere la propria vita con piani di trattamento e di obiettivi scritti e chi invece si ritiene debba solo vivere la propria vita?</a:t>
            </a:r>
            <a:endParaRPr/>
          </a:p>
          <a:p>
            <a:pPr marL="815975" lvl="3" indent="-285750" algn="l" rtl="0">
              <a:lnSpc>
                <a:spcPct val="100000"/>
              </a:lnSpc>
              <a:spcBef>
                <a:spcPts val="900"/>
              </a:spcBef>
              <a:spcAft>
                <a:spcPts val="0"/>
              </a:spcAft>
              <a:buSzPts val="2000"/>
              <a:buChar char="•"/>
            </a:pPr>
            <a:r>
              <a:rPr lang="en-GB"/>
              <a:t>Quali voci ed opinioni sono ascoltate ed accettate con maggior frequenza?</a:t>
            </a:r>
            <a:endParaRPr/>
          </a:p>
          <a:p>
            <a:pPr marL="815975" lvl="3" indent="-285750" algn="l" rtl="0">
              <a:lnSpc>
                <a:spcPct val="100000"/>
              </a:lnSpc>
              <a:spcBef>
                <a:spcPts val="900"/>
              </a:spcBef>
              <a:spcAft>
                <a:spcPts val="0"/>
              </a:spcAft>
              <a:buSzPts val="2000"/>
              <a:buChar char="•"/>
            </a:pPr>
            <a:r>
              <a:rPr lang="en-GB"/>
              <a:t>I bisogni di chi sono riflessi nelle politiche dei servizi , nelle agende e nelle linee guida. </a:t>
            </a:r>
            <a:endParaRPr/>
          </a:p>
          <a:p>
            <a:pPr marL="0" lvl="0" indent="0" algn="l" rtl="0">
              <a:lnSpc>
                <a:spcPct val="100000"/>
              </a:lnSpc>
              <a:spcBef>
                <a:spcPts val="900"/>
              </a:spcBef>
              <a:spcAft>
                <a:spcPts val="0"/>
              </a:spcAft>
              <a:buSzPts val="2200"/>
              <a:buNone/>
            </a:pPr>
            <a:endParaRPr/>
          </a:p>
        </p:txBody>
      </p:sp>
      <p:sp>
        <p:nvSpPr>
          <p:cNvPr id="572" name="Google Shape;572;p4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03125"/>
              </a:lnSpc>
              <a:spcBef>
                <a:spcPts val="0"/>
              </a:spcBef>
              <a:spcAft>
                <a:spcPts val="0"/>
              </a:spcAft>
              <a:buSzPts val="1400"/>
              <a:buNone/>
            </a:pPr>
            <a:r>
              <a:rPr lang="en-GB"/>
              <a:t>Presentazione: dinamiche</a:t>
            </a:r>
            <a:r>
              <a:rPr lang="en-GB">
                <a:latin typeface="Arial"/>
                <a:ea typeface="Arial"/>
                <a:cs typeface="Arial"/>
                <a:sym typeface="Arial"/>
              </a:rPr>
              <a:t> </a:t>
            </a:r>
            <a:r>
              <a:rPr lang="en-GB"/>
              <a:t>di potere nei servizi di salute mentale e servizi sociali</a:t>
            </a:r>
            <a:r>
              <a:rPr lang="en-GB" sz="3200" b="0">
                <a:solidFill>
                  <a:schemeClr val="dk1"/>
                </a:solidFill>
              </a:rPr>
              <a:t> </a:t>
            </a:r>
            <a:r>
              <a:rPr lang="en-GB"/>
              <a:t>- 5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“Persone che utilizzano” o “che hanno precedentemente utilizzato” servizi di salute mentale e servizi sociali si riferisce a persone che non necessariamente sono identificate da una disabilità ma che hanno una serie di esperienze compatibili con questo corso.</a:t>
            </a:r>
            <a:endParaRPr/>
          </a:p>
          <a:p>
            <a:pPr marL="285750" lvl="0" indent="-285750" algn="l" rtl="0">
              <a:lnSpc>
                <a:spcPct val="100000"/>
              </a:lnSpc>
              <a:spcBef>
                <a:spcPts val="1200"/>
              </a:spcBef>
              <a:spcAft>
                <a:spcPts val="0"/>
              </a:spcAft>
              <a:buSzPts val="2200"/>
              <a:buChar char="•"/>
            </a:pPr>
            <a:r>
              <a:rPr lang="en-GB"/>
              <a:t>Il termine “servizi di salute mentale e servizi sociali” si riferisce ad una grande varietà di servizi forniti a livello nazionale all’interno del settore pubblico, privato e non governativo</a:t>
            </a:r>
            <a:endParaRPr/>
          </a:p>
          <a:p>
            <a:pPr marL="285750" lvl="0" indent="-285750" algn="l" rtl="0">
              <a:lnSpc>
                <a:spcPct val="100000"/>
              </a:lnSpc>
              <a:spcBef>
                <a:spcPts val="1200"/>
              </a:spcBef>
              <a:spcAft>
                <a:spcPts val="0"/>
              </a:spcAft>
              <a:buSzPts val="2200"/>
              <a:buChar char="•"/>
            </a:pPr>
            <a:r>
              <a:rPr lang="en-GB"/>
              <a:t>La terminologia è stata scelta per favorire l’inclusione. </a:t>
            </a:r>
            <a:endParaRPr/>
          </a:p>
          <a:p>
            <a:pPr marL="815975" lvl="3" indent="-285750" algn="l" rtl="0">
              <a:lnSpc>
                <a:spcPct val="100000"/>
              </a:lnSpc>
              <a:spcBef>
                <a:spcPts val="1200"/>
              </a:spcBef>
              <a:spcAft>
                <a:spcPts val="0"/>
              </a:spcAft>
              <a:buSzPts val="2200"/>
              <a:buChar char="•"/>
            </a:pPr>
            <a:r>
              <a:rPr lang="en-GB" sz="2200"/>
              <a:t>Auto-identificarsi con certe espressioni o concetti è una scelta personale, ma i diritti umani sono applicabili a tutti e ovunque</a:t>
            </a:r>
            <a:endParaRPr/>
          </a:p>
          <a:p>
            <a:pPr marL="815975" lvl="3" indent="-285750" algn="l" rtl="0">
              <a:lnSpc>
                <a:spcPct val="100000"/>
              </a:lnSpc>
              <a:spcBef>
                <a:spcPts val="1200"/>
              </a:spcBef>
              <a:spcAft>
                <a:spcPts val="0"/>
              </a:spcAft>
              <a:buSzPts val="2200"/>
              <a:buChar char="•"/>
            </a:pPr>
            <a:r>
              <a:rPr lang="en-GB" sz="2200"/>
              <a:t>Una diagnosi o una disabilità non devono definire una persona</a:t>
            </a:r>
            <a:endParaRPr/>
          </a:p>
          <a:p>
            <a:pPr marL="815975" lvl="3" indent="-285750" algn="l" rtl="0">
              <a:lnSpc>
                <a:spcPct val="100000"/>
              </a:lnSpc>
              <a:spcBef>
                <a:spcPts val="1200"/>
              </a:spcBef>
              <a:spcAft>
                <a:spcPts val="0"/>
              </a:spcAft>
              <a:buSzPts val="2200"/>
              <a:buChar char="•"/>
            </a:pPr>
            <a:r>
              <a:rPr lang="en-GB" sz="2200"/>
              <a:t>Noi tutti siamo individui con un proprio contesto sociale, personalità, obiettivi aspirazioni e relazioni interpersonali.</a:t>
            </a:r>
            <a:endParaRPr/>
          </a:p>
        </p:txBody>
      </p:sp>
      <p:sp>
        <p:nvSpPr>
          <p:cNvPr id="244" name="Google Shape;244;p5"/>
          <p:cNvSpPr txBox="1">
            <a:spLocks noGrp="1"/>
          </p:cNvSpPr>
          <p:nvPr>
            <p:ph type="title"/>
          </p:nvPr>
        </p:nvSpPr>
        <p:spPr>
          <a:xfrm>
            <a:off x="506427" y="506425"/>
            <a:ext cx="11532600" cy="431700"/>
          </a:xfrm>
          <a:prstGeom prst="rect">
            <a:avLst/>
          </a:prstGeom>
          <a:noFill/>
          <a:ln>
            <a:noFill/>
          </a:ln>
        </p:spPr>
        <p:txBody>
          <a:bodyPr spcFirstLastPara="1" wrap="square" lIns="0" tIns="0" rIns="0" bIns="0" anchor="t" anchorCtr="0">
            <a:noAutofit/>
          </a:bodyPr>
          <a:lstStyle/>
          <a:p>
            <a:pPr marL="0" lvl="0" indent="0" algn="ctr" rtl="0">
              <a:lnSpc>
                <a:spcPct val="103125"/>
              </a:lnSpc>
              <a:spcBef>
                <a:spcPts val="0"/>
              </a:spcBef>
              <a:spcAft>
                <a:spcPts val="0"/>
              </a:spcAft>
              <a:buNone/>
            </a:pPr>
            <a:r>
              <a:rPr lang="en-GB" sz="3200">
                <a:solidFill>
                  <a:schemeClr val="dk1"/>
                </a:solidFill>
              </a:rPr>
              <a:t>Alcuni cenni sull’uso della terminologia in questo corso </a:t>
            </a:r>
            <a:r>
              <a:rPr lang="en-GB"/>
              <a:t>– 2</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Il comportamento dello staff nei confronti delle persone che utilizzano i servizi ha un forte impatto  sui loro diritti, benessere e percorso di recovery.</a:t>
            </a:r>
            <a:endParaRPr/>
          </a:p>
          <a:p>
            <a:pPr marL="285750" lvl="0" indent="-285750" algn="l" rtl="0">
              <a:lnSpc>
                <a:spcPct val="100000"/>
              </a:lnSpc>
              <a:spcBef>
                <a:spcPts val="1200"/>
              </a:spcBef>
              <a:spcAft>
                <a:spcPts val="0"/>
              </a:spcAft>
              <a:buSzPts val="2200"/>
              <a:buChar char="•"/>
            </a:pPr>
            <a:r>
              <a:rPr lang="en-GB"/>
              <a:t>L’identificazione e la prevenzione della violenza, della coercizione e dell’abuso può avvenire solo quando le persone riconoscono le dinamiche di potere ineguali e cambiano il comportamento. </a:t>
            </a:r>
            <a:endParaRPr/>
          </a:p>
          <a:p>
            <a:pPr marL="285750" lvl="0" indent="-285750" algn="l" rtl="0">
              <a:lnSpc>
                <a:spcPct val="100000"/>
              </a:lnSpc>
              <a:spcBef>
                <a:spcPts val="1200"/>
              </a:spcBef>
              <a:spcAft>
                <a:spcPts val="0"/>
              </a:spcAft>
              <a:buSzPts val="2200"/>
              <a:buChar char="•"/>
            </a:pPr>
            <a:r>
              <a:rPr lang="en-GB"/>
              <a:t>Le dinamiche di potere non possono essere eliminate completamente – specialmente nel caso in cui le leggi permettano il ricovero, il trattamento ed altre coercizioni forzate – ma possono essere comunque riconosciute e limitate.</a:t>
            </a:r>
            <a:endParaRPr/>
          </a:p>
          <a:p>
            <a:pPr marL="285750" lvl="0" indent="-285750" algn="l" rtl="0">
              <a:lnSpc>
                <a:spcPct val="100000"/>
              </a:lnSpc>
              <a:spcBef>
                <a:spcPts val="1200"/>
              </a:spcBef>
              <a:spcAft>
                <a:spcPts val="0"/>
              </a:spcAft>
              <a:buSzPts val="2200"/>
              <a:buChar char="•"/>
            </a:pPr>
            <a:r>
              <a:rPr lang="en-GB"/>
              <a:t>Un contatto rispettoso e di sostegno diminuisce le possibilità di escalation e riduce il rischio di violenza, abuso e coercizione. </a:t>
            </a:r>
            <a:endParaRPr/>
          </a:p>
          <a:p>
            <a:pPr marL="285750" lvl="0" indent="-285750" algn="l" rtl="0">
              <a:lnSpc>
                <a:spcPct val="100000"/>
              </a:lnSpc>
              <a:spcBef>
                <a:spcPts val="1200"/>
              </a:spcBef>
              <a:spcAft>
                <a:spcPts val="0"/>
              </a:spcAft>
              <a:buSzPts val="2200"/>
              <a:buChar char="•"/>
            </a:pPr>
            <a:r>
              <a:rPr lang="en-GB"/>
              <a:t>Tutte le persone meritano di essere trattate con dignità e rispetto.</a:t>
            </a:r>
            <a:endParaRPr/>
          </a:p>
        </p:txBody>
      </p:sp>
      <p:sp>
        <p:nvSpPr>
          <p:cNvPr id="579" name="Google Shape;579;p5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03125"/>
              </a:lnSpc>
              <a:spcBef>
                <a:spcPts val="0"/>
              </a:spcBef>
              <a:spcAft>
                <a:spcPts val="0"/>
              </a:spcAft>
              <a:buSzPts val="1400"/>
              <a:buNone/>
            </a:pPr>
            <a:r>
              <a:rPr lang="en-GB"/>
              <a:t>Presentazione: dinamiche</a:t>
            </a:r>
            <a:r>
              <a:rPr lang="en-GB">
                <a:latin typeface="Arial"/>
                <a:ea typeface="Arial"/>
                <a:cs typeface="Arial"/>
                <a:sym typeface="Arial"/>
              </a:rPr>
              <a:t> </a:t>
            </a:r>
            <a:r>
              <a:rPr lang="en-GB"/>
              <a:t>di potere nei servizi di salute mentale e servizi sociali</a:t>
            </a:r>
            <a:r>
              <a:rPr lang="en-GB" sz="3200" b="0">
                <a:solidFill>
                  <a:schemeClr val="dk1"/>
                </a:solidFill>
              </a:rPr>
              <a:t> </a:t>
            </a:r>
            <a:r>
              <a:rPr lang="en-GB"/>
              <a:t>- 6</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Che cosa contribuisce alle dinamiche di potere nei servizi di salute mentale</a:t>
            </a:r>
            <a:endParaRPr/>
          </a:p>
          <a:p>
            <a:pPr marL="0" lvl="0" indent="0" algn="ctr" rtl="0">
              <a:lnSpc>
                <a:spcPct val="100000"/>
              </a:lnSpc>
              <a:spcBef>
                <a:spcPts val="1200"/>
              </a:spcBef>
              <a:spcAft>
                <a:spcPts val="0"/>
              </a:spcAft>
              <a:buSzPts val="2500"/>
              <a:buNone/>
            </a:pPr>
            <a:r>
              <a:rPr lang="en-GB"/>
              <a:t> e servizi sociali? </a:t>
            </a:r>
            <a:endParaRPr/>
          </a:p>
        </p:txBody>
      </p:sp>
      <p:sp>
        <p:nvSpPr>
          <p:cNvPr id="586" name="Google Shape;586;p5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- 1</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In che maniera le differenze nell’abbigliamento delle persone potrebbero influenzare le dinamiche di potere?</a:t>
            </a:r>
            <a:endParaRPr/>
          </a:p>
          <a:p>
            <a:pPr marL="0" lvl="0" indent="0" algn="ctr" rtl="0">
              <a:lnSpc>
                <a:spcPct val="100000"/>
              </a:lnSpc>
              <a:spcBef>
                <a:spcPts val="1200"/>
              </a:spcBef>
              <a:spcAft>
                <a:spcPts val="0"/>
              </a:spcAft>
              <a:buSzPts val="2500"/>
              <a:buNone/>
            </a:pPr>
            <a:endParaRPr/>
          </a:p>
        </p:txBody>
      </p:sp>
      <p:sp>
        <p:nvSpPr>
          <p:cNvPr id="593" name="Google Shape;593;p5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- 2</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In che maniera le differenze nei luoghi dove le persone consumano i pasti (pranzi) può influenzare le dinamiche di potere?</a:t>
            </a:r>
            <a:endParaRPr/>
          </a:p>
          <a:p>
            <a:pPr marL="0" lvl="0" indent="0" algn="ctr" rtl="0">
              <a:lnSpc>
                <a:spcPct val="100000"/>
              </a:lnSpc>
              <a:spcBef>
                <a:spcPts val="1200"/>
              </a:spcBef>
              <a:spcAft>
                <a:spcPts val="0"/>
              </a:spcAft>
              <a:buSzPts val="2500"/>
              <a:buNone/>
            </a:pPr>
            <a:endParaRPr/>
          </a:p>
        </p:txBody>
      </p:sp>
      <p:sp>
        <p:nvSpPr>
          <p:cNvPr id="600" name="Google Shape;600;p5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- 3</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In che maniera il modo in cui lo staff ascolta e si rivolge alle persone che utilizzano i servizi influenza le dinamiche di potere? </a:t>
            </a: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endParaRPr/>
          </a:p>
        </p:txBody>
      </p:sp>
      <p:sp>
        <p:nvSpPr>
          <p:cNvPr id="607" name="Google Shape;607;p5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- 4</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Che altri esempi potete fare che potrebbero influenzare le dinamiche di potere all’interno dei servizi?</a:t>
            </a:r>
            <a:endParaRPr/>
          </a:p>
        </p:txBody>
      </p:sp>
      <p:sp>
        <p:nvSpPr>
          <p:cNvPr id="614" name="Google Shape;614;p5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- 5</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r>
              <a:rPr lang="en-GB"/>
              <a:t>Quali sono le dinamiche di potere in gioco nel vostro servizio ?</a:t>
            </a: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Pensate ad alcune situazioni nel vostro servizio in cui lo staff ha potere sulle persone che utilizzano il servizio  o dove le persone hanno poco potere per poter prendere le proprie decisioni. </a:t>
            </a:r>
            <a:endParaRPr/>
          </a:p>
          <a:p>
            <a:pPr marL="0" lvl="0" indent="0" algn="ctr" rtl="0">
              <a:lnSpc>
                <a:spcPct val="100000"/>
              </a:lnSpc>
              <a:spcBef>
                <a:spcPts val="1200"/>
              </a:spcBef>
              <a:spcAft>
                <a:spcPts val="0"/>
              </a:spcAft>
              <a:buSzPts val="2500"/>
              <a:buNone/>
            </a:pPr>
            <a:endParaRPr/>
          </a:p>
        </p:txBody>
      </p:sp>
      <p:sp>
        <p:nvSpPr>
          <p:cNvPr id="621" name="Google Shape;621;p5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Quali ripercussioni possono esserci alle volte quando le persone che utilizzano il servizio non obbediscono alle regole del servizio o alle istruzioni che ricevono? </a:t>
            </a:r>
            <a:endParaRPr/>
          </a:p>
        </p:txBody>
      </p:sp>
      <p:sp>
        <p:nvSpPr>
          <p:cNvPr id="628" name="Google Shape;628;p5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Spesso le ragioni per cui le persone non obbediscono alle regole del servizio non vengono analizzate o prese seriamente in considerazione dallo staff. </a:t>
            </a:r>
            <a:endParaRPr/>
          </a:p>
          <a:p>
            <a:pPr marL="285750" lvl="0" indent="-285750" algn="l" rtl="0">
              <a:lnSpc>
                <a:spcPct val="100000"/>
              </a:lnSpc>
              <a:spcBef>
                <a:spcPts val="1200"/>
              </a:spcBef>
              <a:spcAft>
                <a:spcPts val="0"/>
              </a:spcAft>
              <a:buSzPts val="2200"/>
              <a:buChar char="•"/>
            </a:pPr>
            <a:r>
              <a:rPr lang="en-GB"/>
              <a:t>Invece questo mancato adempimento è visto come se dovuto alle condizioni di salute mentale della persona o alla  sua personalità. </a:t>
            </a:r>
            <a:endParaRPr/>
          </a:p>
          <a:p>
            <a:pPr marL="285750" lvl="0" indent="-146050" algn="l" rtl="0">
              <a:lnSpc>
                <a:spcPct val="100000"/>
              </a:lnSpc>
              <a:spcBef>
                <a:spcPts val="1200"/>
              </a:spcBef>
              <a:spcAft>
                <a:spcPts val="0"/>
              </a:spcAft>
              <a:buSzPts val="2200"/>
              <a:buNone/>
            </a:pPr>
            <a:endParaRPr/>
          </a:p>
        </p:txBody>
      </p:sp>
      <p:sp>
        <p:nvSpPr>
          <p:cNvPr id="635" name="Google Shape;635;p5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endParaRPr/>
          </a:p>
          <a:p>
            <a:pPr marL="0" lvl="0" indent="0" algn="ctr" rtl="0">
              <a:lnSpc>
                <a:spcPct val="100000"/>
              </a:lnSpc>
              <a:spcBef>
                <a:spcPts val="1200"/>
              </a:spcBef>
              <a:spcAft>
                <a:spcPts val="0"/>
              </a:spcAft>
              <a:buSzPts val="2500"/>
              <a:buNone/>
            </a:pPr>
            <a:endParaRPr/>
          </a:p>
          <a:p>
            <a:pPr marL="0" lvl="0" indent="0" algn="ctr" rtl="0">
              <a:lnSpc>
                <a:spcPct val="100000"/>
              </a:lnSpc>
              <a:spcBef>
                <a:spcPts val="1200"/>
              </a:spcBef>
              <a:spcAft>
                <a:spcPts val="0"/>
              </a:spcAft>
              <a:buSzPts val="2500"/>
              <a:buNone/>
            </a:pPr>
            <a:r>
              <a:rPr lang="en-GB"/>
              <a:t>Che cosa può essere fatto per superare questo sbilanciamento di potere?</a:t>
            </a:r>
            <a:endParaRPr/>
          </a:p>
          <a:p>
            <a:pPr marL="0" lvl="0" indent="0" algn="ctr" rtl="0">
              <a:lnSpc>
                <a:spcPct val="100000"/>
              </a:lnSpc>
              <a:spcBef>
                <a:spcPts val="1200"/>
              </a:spcBef>
              <a:spcAft>
                <a:spcPts val="0"/>
              </a:spcAft>
              <a:buSzPts val="2500"/>
              <a:buNone/>
            </a:pPr>
            <a:endParaRPr/>
          </a:p>
        </p:txBody>
      </p:sp>
      <p:sp>
        <p:nvSpPr>
          <p:cNvPr id="642" name="Google Shape;642;p5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Al termine di questo modulo formativo i partecipanti saranno in grado di:</a:t>
            </a:r>
            <a:endParaRPr/>
          </a:p>
          <a:p>
            <a:pPr marL="285750" lvl="0" indent="-285750" algn="l" rtl="0">
              <a:lnSpc>
                <a:spcPct val="100000"/>
              </a:lnSpc>
              <a:spcBef>
                <a:spcPts val="1200"/>
              </a:spcBef>
              <a:spcAft>
                <a:spcPts val="0"/>
              </a:spcAft>
              <a:buSzPts val="2200"/>
              <a:buChar char="•"/>
            </a:pPr>
            <a:r>
              <a:rPr lang="en-GB"/>
              <a:t>comprendere come e perché la violenza, la coercizione e l’abuso accadono nei contesti della salute mentale e dell’assistenza sociale;</a:t>
            </a:r>
            <a:endParaRPr/>
          </a:p>
          <a:p>
            <a:pPr marL="285750" lvl="0" indent="-285750" algn="l" rtl="0">
              <a:lnSpc>
                <a:spcPct val="100000"/>
              </a:lnSpc>
              <a:spcBef>
                <a:spcPts val="1200"/>
              </a:spcBef>
              <a:spcAft>
                <a:spcPts val="0"/>
              </a:spcAft>
              <a:buSzPts val="2200"/>
              <a:buChar char="•"/>
            </a:pPr>
            <a:r>
              <a:rPr lang="en-GB"/>
              <a:t>comprendere l’impatto della violenza, coercizione ed abuso; </a:t>
            </a:r>
            <a:endParaRPr/>
          </a:p>
          <a:p>
            <a:pPr marL="285750" lvl="0" indent="-285750" algn="l" rtl="0">
              <a:lnSpc>
                <a:spcPct val="100000"/>
              </a:lnSpc>
              <a:spcBef>
                <a:spcPts val="1200"/>
              </a:spcBef>
              <a:spcAft>
                <a:spcPts val="0"/>
              </a:spcAft>
              <a:buSzPts val="2200"/>
              <a:buChar char="•"/>
            </a:pPr>
            <a:r>
              <a:rPr lang="en-GB"/>
              <a:t>utilizzare la conoscenza della CRPD per comprendere come essa protegga le persone con disabilità dalla violenza, coercizione ed abuso;</a:t>
            </a:r>
            <a:endParaRPr/>
          </a:p>
          <a:p>
            <a:pPr marL="285750" lvl="0" indent="-285750" algn="l" rtl="0">
              <a:lnSpc>
                <a:spcPct val="100000"/>
              </a:lnSpc>
              <a:spcBef>
                <a:spcPts val="1200"/>
              </a:spcBef>
              <a:spcAft>
                <a:spcPts val="0"/>
              </a:spcAft>
              <a:buSzPts val="2200"/>
              <a:buChar char="•"/>
            </a:pPr>
            <a:r>
              <a:rPr lang="en-GB"/>
              <a:t>comprendere ed affrontare comportamenti, relazioni di potere e dinamiche nei contesti della salute mentale e dell’assistenza sociale;</a:t>
            </a:r>
            <a:endParaRPr/>
          </a:p>
          <a:p>
            <a:pPr marL="285750" lvl="0" indent="-285750" algn="l" rtl="0">
              <a:lnSpc>
                <a:spcPct val="100000"/>
              </a:lnSpc>
              <a:spcBef>
                <a:spcPts val="1200"/>
              </a:spcBef>
              <a:spcAft>
                <a:spcPts val="0"/>
              </a:spcAft>
              <a:buSzPts val="2200"/>
              <a:buChar char="•"/>
            </a:pPr>
            <a:r>
              <a:rPr lang="en-GB"/>
              <a:t>comprendere e applicare differenti approcci e strategie per smorzare situazioni conflittuali e di tensione.</a:t>
            </a:r>
            <a:endParaRPr/>
          </a:p>
          <a:p>
            <a:pPr marL="285750" lvl="0" indent="-146050" algn="l" rtl="0">
              <a:lnSpc>
                <a:spcPct val="100000"/>
              </a:lnSpc>
              <a:spcBef>
                <a:spcPts val="120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146050" algn="l" rtl="0">
              <a:lnSpc>
                <a:spcPct val="100000"/>
              </a:lnSpc>
              <a:spcBef>
                <a:spcPts val="1200"/>
              </a:spcBef>
              <a:spcAft>
                <a:spcPts val="0"/>
              </a:spcAft>
              <a:buSzPts val="2200"/>
              <a:buNone/>
            </a:pPr>
            <a:endParaRPr/>
          </a:p>
        </p:txBody>
      </p:sp>
      <p:sp>
        <p:nvSpPr>
          <p:cNvPr id="251" name="Google Shape;251;p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Cosa si vuole ottenere in questo modulo formativo</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60"/>
          <p:cNvSpPr txBox="1">
            <a:spLocks noGrp="1"/>
          </p:cNvSpPr>
          <p:nvPr>
            <p:ph type="body" idx="2"/>
          </p:nvPr>
        </p:nvSpPr>
        <p:spPr>
          <a:xfrm>
            <a:off x="506413" y="1349375"/>
            <a:ext cx="11174412" cy="41640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1800"/>
              <a:buChar char="•"/>
            </a:pPr>
            <a:r>
              <a:rPr lang="en-GB" sz="1800"/>
              <a:t>E’ importante riconoscere che a causa dello sbilanciamento di potere le persone che utilizzano i servizi sono ad alto rischio di violenza, coercizione ed abuso. </a:t>
            </a:r>
            <a:endParaRPr/>
          </a:p>
          <a:p>
            <a:pPr marL="285750" lvl="0" indent="-285750" algn="l" rtl="0">
              <a:lnSpc>
                <a:spcPct val="100000"/>
              </a:lnSpc>
              <a:spcBef>
                <a:spcPts val="500"/>
              </a:spcBef>
              <a:spcAft>
                <a:spcPts val="0"/>
              </a:spcAft>
              <a:buSzPts val="1800"/>
              <a:buChar char="•"/>
            </a:pPr>
            <a:r>
              <a:rPr lang="en-GB" sz="1800"/>
              <a:t>Le legislazione che permettono il ricovero ed il trattamento involontario contribuiscono fortemente allo sbilanciamento di potere. </a:t>
            </a:r>
            <a:endParaRPr/>
          </a:p>
          <a:p>
            <a:pPr marL="285750" lvl="0" indent="-285750" algn="l" rtl="0">
              <a:lnSpc>
                <a:spcPct val="100000"/>
              </a:lnSpc>
              <a:spcBef>
                <a:spcPts val="500"/>
              </a:spcBef>
              <a:spcAft>
                <a:spcPts val="0"/>
              </a:spcAft>
              <a:buSzPts val="1800"/>
              <a:buChar char="•"/>
            </a:pPr>
            <a:r>
              <a:rPr lang="en-GB" sz="1800"/>
              <a:t>Il cambiamento delle pratiche per porre fine alla coercizione, violenza ed abuso non deve aspettare che le leggi siano revocate</a:t>
            </a:r>
            <a:endParaRPr/>
          </a:p>
          <a:p>
            <a:pPr marL="285750" lvl="0" indent="-285750" algn="l" rtl="0">
              <a:lnSpc>
                <a:spcPct val="100000"/>
              </a:lnSpc>
              <a:spcBef>
                <a:spcPts val="500"/>
              </a:spcBef>
              <a:spcAft>
                <a:spcPts val="0"/>
              </a:spcAft>
              <a:buSzPts val="1800"/>
              <a:buChar char="•"/>
            </a:pPr>
            <a:r>
              <a:rPr lang="en-GB" sz="1800"/>
              <a:t>Pensare al proprio ruolo personale, alla propria posizione o al proprio lavoro come al primo passo per affrontare lo sbilanciamento di potere. </a:t>
            </a:r>
            <a:endParaRPr/>
          </a:p>
          <a:p>
            <a:pPr marL="285750" lvl="0" indent="-285750" algn="l" rtl="0">
              <a:lnSpc>
                <a:spcPct val="100000"/>
              </a:lnSpc>
              <a:spcBef>
                <a:spcPts val="500"/>
              </a:spcBef>
              <a:spcAft>
                <a:spcPts val="0"/>
              </a:spcAft>
              <a:buSzPts val="1800"/>
              <a:buChar char="•"/>
            </a:pPr>
            <a:r>
              <a:rPr lang="en-GB" sz="1800"/>
              <a:t>Per lo staff ciò implica porsi delle domande quali: </a:t>
            </a:r>
            <a:endParaRPr/>
          </a:p>
          <a:p>
            <a:pPr marL="815975" lvl="3" indent="-285750" algn="l" rtl="0">
              <a:lnSpc>
                <a:spcPct val="100000"/>
              </a:lnSpc>
              <a:spcBef>
                <a:spcPts val="500"/>
              </a:spcBef>
              <a:spcAft>
                <a:spcPts val="0"/>
              </a:spcAft>
              <a:buSzPts val="1800"/>
              <a:buChar char="•"/>
            </a:pPr>
            <a:r>
              <a:rPr lang="en-GB" sz="1800"/>
              <a:t>”quali conoscenze, valori ed esperienza porto al mio lavoro?”</a:t>
            </a:r>
            <a:endParaRPr/>
          </a:p>
          <a:p>
            <a:pPr marL="815975" lvl="3" indent="-285750" algn="l" rtl="0">
              <a:lnSpc>
                <a:spcPct val="100000"/>
              </a:lnSpc>
              <a:spcBef>
                <a:spcPts val="500"/>
              </a:spcBef>
              <a:spcAft>
                <a:spcPts val="0"/>
              </a:spcAft>
              <a:buSzPts val="1800"/>
              <a:buChar char="•"/>
            </a:pPr>
            <a:r>
              <a:rPr lang="en-GB" sz="1800"/>
              <a:t>“in che maniera la maniera in cui sono stato cresciuto, la mia istruzione e la mia formazione hanno influenzato la maniera in cui vedo le cose?”</a:t>
            </a:r>
            <a:endParaRPr/>
          </a:p>
          <a:p>
            <a:pPr marL="815975" lvl="3" indent="-285750" algn="l" rtl="0">
              <a:lnSpc>
                <a:spcPct val="100000"/>
              </a:lnSpc>
              <a:spcBef>
                <a:spcPts val="500"/>
              </a:spcBef>
              <a:spcAft>
                <a:spcPts val="0"/>
              </a:spcAft>
              <a:buSzPts val="1800"/>
              <a:buChar char="•"/>
            </a:pPr>
            <a:r>
              <a:rPr lang="en-GB" sz="1800"/>
              <a:t>“in che maniera il mio bagaglio di vantaggi o svantaggi ha plasmato la maniera in cui lavoro?”</a:t>
            </a:r>
            <a:endParaRPr/>
          </a:p>
          <a:p>
            <a:pPr marL="815975" lvl="3" indent="-285750" algn="l" rtl="0">
              <a:lnSpc>
                <a:spcPct val="100000"/>
              </a:lnSpc>
              <a:spcBef>
                <a:spcPts val="500"/>
              </a:spcBef>
              <a:spcAft>
                <a:spcPts val="0"/>
              </a:spcAft>
              <a:buSzPts val="1800"/>
              <a:buChar char="•"/>
            </a:pPr>
            <a:r>
              <a:rPr lang="en-GB" sz="1800"/>
              <a:t>”so che cosa pensano gli altri di me o  in che maniera mi considerano?”</a:t>
            </a:r>
            <a:endParaRPr/>
          </a:p>
          <a:p>
            <a:pPr marL="815975" lvl="3" indent="-285750" algn="l" rtl="0">
              <a:lnSpc>
                <a:spcPct val="100000"/>
              </a:lnSpc>
              <a:spcBef>
                <a:spcPts val="500"/>
              </a:spcBef>
              <a:spcAft>
                <a:spcPts val="0"/>
              </a:spcAft>
              <a:buSzPts val="1800"/>
              <a:buChar char="•"/>
            </a:pPr>
            <a:r>
              <a:rPr lang="en-GB" sz="1800"/>
              <a:t>Ridurre lo sbilanciamento di potere implica anche che lo staff diventi conscio dei propri limiti e dei propri bisogni in maniera da non essere sopraffatto da situazioni impegnative.</a:t>
            </a:r>
            <a:endParaRPr/>
          </a:p>
          <a:p>
            <a:pPr marL="285750" lvl="0" indent="-171450" algn="l" rtl="0">
              <a:lnSpc>
                <a:spcPct val="100000"/>
              </a:lnSpc>
              <a:spcBef>
                <a:spcPts val="500"/>
              </a:spcBef>
              <a:spcAft>
                <a:spcPts val="0"/>
              </a:spcAft>
              <a:buSzPts val="1800"/>
              <a:buNone/>
            </a:pPr>
            <a:endParaRPr sz="1800"/>
          </a:p>
        </p:txBody>
      </p:sp>
      <p:sp>
        <p:nvSpPr>
          <p:cNvPr id="649" name="Google Shape;649;p6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Esercizio 5.2: Che cosa contribuisce alle dinamiche di potere? - 10</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1"/>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6:</a:t>
            </a:r>
            <a:br>
              <a:rPr lang="en-GB"/>
            </a:br>
            <a:r>
              <a:rPr lang="en-GB"/>
              <a:t>Strategie chiave per evitare e disinnescare situazioni conflittuali</a:t>
            </a:r>
            <a:br>
              <a:rPr lang="en-GB"/>
            </a:b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Le situazioni di tensione spesso conducono a situazioni di conflitto che alle volte vengono “risolte” con l’utilizzo della forza. </a:t>
            </a:r>
            <a:endParaRPr/>
          </a:p>
          <a:p>
            <a:pPr marL="285750" lvl="0" indent="-285750" algn="l" rtl="0">
              <a:lnSpc>
                <a:spcPct val="100000"/>
              </a:lnSpc>
              <a:spcBef>
                <a:spcPts val="1200"/>
              </a:spcBef>
              <a:spcAft>
                <a:spcPts val="0"/>
              </a:spcAft>
              <a:buSzPts val="2200"/>
              <a:buChar char="•"/>
            </a:pPr>
            <a:r>
              <a:rPr lang="en-GB"/>
              <a:t>Queste situazioni sono generalmente il frutto di comunicazione errata e malintesi. </a:t>
            </a:r>
            <a:endParaRPr/>
          </a:p>
          <a:p>
            <a:pPr marL="285750" lvl="0" indent="-285750" algn="l" rtl="0">
              <a:lnSpc>
                <a:spcPct val="100000"/>
              </a:lnSpc>
              <a:spcBef>
                <a:spcPts val="1200"/>
              </a:spcBef>
              <a:spcAft>
                <a:spcPts val="0"/>
              </a:spcAft>
              <a:buSzPts val="2200"/>
              <a:buChar char="•"/>
            </a:pPr>
            <a:r>
              <a:rPr lang="en-GB"/>
              <a:t>Possono anche generarsi dal fatto che le persone “recitino il loro ruolo” o anche da “buone intenzioni”.</a:t>
            </a:r>
            <a:endParaRPr/>
          </a:p>
          <a:p>
            <a:pPr marL="285750" lvl="0" indent="-285750" algn="l" rtl="0">
              <a:lnSpc>
                <a:spcPct val="100000"/>
              </a:lnSpc>
              <a:spcBef>
                <a:spcPts val="1200"/>
              </a:spcBef>
              <a:spcAft>
                <a:spcPts val="0"/>
              </a:spcAft>
              <a:buSzPts val="2200"/>
              <a:buChar char="•"/>
            </a:pPr>
            <a:r>
              <a:rPr lang="en-GB"/>
              <a:t>Spesso sorgono quando le persone percepiscono di non essere ascoltate o che i loro desideri non vengono rispettati.</a:t>
            </a:r>
            <a:endParaRPr/>
          </a:p>
          <a:p>
            <a:pPr marL="285750" lvl="0" indent="-285750" algn="l" rtl="0">
              <a:lnSpc>
                <a:spcPct val="100000"/>
              </a:lnSpc>
              <a:spcBef>
                <a:spcPts val="1200"/>
              </a:spcBef>
              <a:spcAft>
                <a:spcPts val="0"/>
              </a:spcAft>
              <a:buSzPts val="2200"/>
              <a:buChar char="•"/>
            </a:pPr>
            <a:r>
              <a:rPr lang="en-GB"/>
              <a:t>Sia lo staff sia le persone che utilizzano i servizi possono essere all’origine di situazioni di tensione.</a:t>
            </a:r>
            <a:endParaRPr/>
          </a:p>
          <a:p>
            <a:pPr marL="285750" lvl="0" indent="-285750" algn="l" rtl="0">
              <a:lnSpc>
                <a:spcPct val="100000"/>
              </a:lnSpc>
              <a:spcBef>
                <a:spcPts val="1200"/>
              </a:spcBef>
              <a:spcAft>
                <a:spcPts val="0"/>
              </a:spcAft>
              <a:buSzPts val="2200"/>
              <a:buChar char="•"/>
            </a:pPr>
            <a:r>
              <a:rPr lang="en-GB"/>
              <a:t>Però le persone che utilizzano i servizi sono molto più a rischio di una risposta violenza o coercitiva. </a:t>
            </a:r>
            <a:endParaRPr/>
          </a:p>
          <a:p>
            <a:pPr marL="285750" lvl="0" indent="-146050" algn="l" rtl="0">
              <a:lnSpc>
                <a:spcPct val="100000"/>
              </a:lnSpc>
              <a:spcBef>
                <a:spcPts val="1200"/>
              </a:spcBef>
              <a:spcAft>
                <a:spcPts val="0"/>
              </a:spcAft>
              <a:buSzPts val="2200"/>
              <a:buNone/>
            </a:pPr>
            <a:endParaRPr/>
          </a:p>
        </p:txBody>
      </p:sp>
      <p:sp>
        <p:nvSpPr>
          <p:cNvPr id="662" name="Google Shape;662;p6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- 1</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b="1"/>
          </a:p>
          <a:p>
            <a:pPr marL="285750" lvl="0" indent="-285750" algn="l" rtl="0">
              <a:lnSpc>
                <a:spcPct val="100000"/>
              </a:lnSpc>
              <a:spcBef>
                <a:spcPts val="1200"/>
              </a:spcBef>
              <a:spcAft>
                <a:spcPts val="0"/>
              </a:spcAft>
              <a:buSzPts val="2200"/>
              <a:buChar char="•"/>
            </a:pPr>
            <a:r>
              <a:rPr lang="en-GB" b="1"/>
              <a:t>Quando non gestite appropriatamente</a:t>
            </a:r>
            <a:r>
              <a:rPr lang="en-GB"/>
              <a:t>, le situazioni di tensione hanno il potenziale di evolversi in un conflitto. </a:t>
            </a:r>
            <a:endParaRPr/>
          </a:p>
          <a:p>
            <a:pPr marL="285750" lvl="0" indent="-285750" algn="l" rtl="0">
              <a:lnSpc>
                <a:spcPct val="100000"/>
              </a:lnSpc>
              <a:spcBef>
                <a:spcPts val="1200"/>
              </a:spcBef>
              <a:spcAft>
                <a:spcPts val="0"/>
              </a:spcAft>
              <a:buSzPts val="2200"/>
              <a:buFont typeface="Arial"/>
              <a:buNone/>
            </a:pPr>
            <a:r>
              <a:rPr lang="en-GB"/>
              <a:t> Esempi di situazioni che possono sfociare in violenza sono: </a:t>
            </a:r>
            <a:endParaRPr/>
          </a:p>
          <a:p>
            <a:pPr marL="631825" lvl="2" indent="-285750" algn="l" rtl="0">
              <a:lnSpc>
                <a:spcPct val="100000"/>
              </a:lnSpc>
              <a:spcBef>
                <a:spcPts val="1200"/>
              </a:spcBef>
              <a:spcAft>
                <a:spcPts val="0"/>
              </a:spcAft>
              <a:buSzPts val="2200"/>
              <a:buChar char="•"/>
            </a:pPr>
            <a:r>
              <a:rPr lang="en-GB" sz="2200"/>
              <a:t>Una persona sente di non essere ascoltata, si infastidisce e si agita</a:t>
            </a:r>
            <a:endParaRPr/>
          </a:p>
          <a:p>
            <a:pPr marL="631825" lvl="2" indent="-285750" algn="l" rtl="0">
              <a:lnSpc>
                <a:spcPct val="100000"/>
              </a:lnSpc>
              <a:spcBef>
                <a:spcPts val="1200"/>
              </a:spcBef>
              <a:spcAft>
                <a:spcPts val="0"/>
              </a:spcAft>
              <a:buSzPts val="2200"/>
              <a:buChar char="•"/>
            </a:pPr>
            <a:r>
              <a:rPr lang="en-GB" sz="2200"/>
              <a:t>Un membro dello staff si sente frustrato quando la persona non accetta un trattamento</a:t>
            </a:r>
            <a:endParaRPr/>
          </a:p>
          <a:p>
            <a:pPr marL="285750" lvl="0" indent="-285750" algn="l" rtl="0">
              <a:lnSpc>
                <a:spcPct val="100000"/>
              </a:lnSpc>
              <a:spcBef>
                <a:spcPts val="1200"/>
              </a:spcBef>
              <a:spcAft>
                <a:spcPts val="0"/>
              </a:spcAft>
              <a:buSzPts val="2200"/>
              <a:buChar char="•"/>
            </a:pPr>
            <a:r>
              <a:rPr lang="en-GB"/>
              <a:t>Anche questioni, che possono sembrare poco importanti, possono creare conflitti se non sono gestite  con rispetto e in maniera solidale.</a:t>
            </a:r>
            <a:endParaRPr/>
          </a:p>
          <a:p>
            <a:pPr marL="285750" lvl="0" indent="-146050" algn="l" rtl="0">
              <a:lnSpc>
                <a:spcPct val="100000"/>
              </a:lnSpc>
              <a:spcBef>
                <a:spcPts val="1200"/>
              </a:spcBef>
              <a:spcAft>
                <a:spcPts val="0"/>
              </a:spcAft>
              <a:buSzPts val="2200"/>
              <a:buNone/>
            </a:pPr>
            <a:endParaRPr/>
          </a:p>
        </p:txBody>
      </p:sp>
      <p:sp>
        <p:nvSpPr>
          <p:cNvPr id="669" name="Google Shape;669;p6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- 2</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4"/>
          <p:cNvSpPr txBox="1">
            <a:spLocks noGrp="1"/>
          </p:cNvSpPr>
          <p:nvPr>
            <p:ph type="body" idx="1"/>
          </p:nvPr>
        </p:nvSpPr>
        <p:spPr>
          <a:xfrm>
            <a:off x="508000" y="136366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Risposte o pratiche inappropriate ed inefficaci (a)</a:t>
            </a:r>
            <a:endParaRPr/>
          </a:p>
        </p:txBody>
      </p:sp>
      <p:sp>
        <p:nvSpPr>
          <p:cNvPr id="676" name="Google Shape;676;p64"/>
          <p:cNvSpPr txBox="1">
            <a:spLocks noGrp="1"/>
          </p:cNvSpPr>
          <p:nvPr>
            <p:ph type="body" idx="2"/>
          </p:nvPr>
        </p:nvSpPr>
        <p:spPr>
          <a:xfrm>
            <a:off x="506413" y="1892300"/>
            <a:ext cx="11174412" cy="4135438"/>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a:t> </a:t>
            </a:r>
            <a:r>
              <a:rPr lang="en-GB" b="1"/>
              <a:t>Gridare</a:t>
            </a:r>
            <a:endParaRPr/>
          </a:p>
          <a:p>
            <a:pPr marL="0" lvl="0" indent="0" algn="l" rtl="0">
              <a:lnSpc>
                <a:spcPct val="100000"/>
              </a:lnSpc>
              <a:spcBef>
                <a:spcPts val="1200"/>
              </a:spcBef>
              <a:spcAft>
                <a:spcPts val="0"/>
              </a:spcAft>
              <a:buSzPts val="2200"/>
              <a:buChar char="•"/>
            </a:pPr>
            <a:r>
              <a:rPr lang="en-GB"/>
              <a:t> Il gridare viene spesso utilizzato per imporre il controllo, per essere ascoltati o per “mettere in chiaro le cose”</a:t>
            </a:r>
            <a:endParaRPr/>
          </a:p>
          <a:p>
            <a:pPr marL="0" lvl="0" indent="0" algn="l" rtl="0">
              <a:lnSpc>
                <a:spcPct val="100000"/>
              </a:lnSpc>
              <a:spcBef>
                <a:spcPts val="1200"/>
              </a:spcBef>
              <a:spcAft>
                <a:spcPts val="0"/>
              </a:spcAft>
              <a:buSzPts val="2200"/>
              <a:buChar char="•"/>
            </a:pPr>
            <a:r>
              <a:rPr lang="en-GB"/>
              <a:t> Gridare può far aumentare la tensione e far sentire le persone ancora più agitate.</a:t>
            </a:r>
            <a:endParaRPr/>
          </a:p>
          <a:p>
            <a:pPr marL="0" lvl="0" indent="0" algn="l" rtl="0">
              <a:lnSpc>
                <a:spcPct val="100000"/>
              </a:lnSpc>
              <a:spcBef>
                <a:spcPts val="120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en-GB" b="1"/>
              <a:t>Minacce ed intimidazioni …</a:t>
            </a:r>
            <a:endParaRPr/>
          </a:p>
          <a:p>
            <a:pPr marL="0" lvl="0" indent="0" algn="l" rtl="0">
              <a:lnSpc>
                <a:spcPct val="100000"/>
              </a:lnSpc>
              <a:spcBef>
                <a:spcPts val="1200"/>
              </a:spcBef>
              <a:spcAft>
                <a:spcPts val="0"/>
              </a:spcAft>
              <a:buSzPts val="2200"/>
              <a:buChar char="•"/>
            </a:pPr>
            <a:r>
              <a:rPr lang="en-GB"/>
              <a:t>…  vengono usate per fare pressione ed obbligare le persone a fare o non fare qualcosa; </a:t>
            </a:r>
            <a:endParaRPr/>
          </a:p>
          <a:p>
            <a:pPr marL="0" lvl="0" indent="0" algn="l" rtl="0">
              <a:lnSpc>
                <a:spcPct val="100000"/>
              </a:lnSpc>
              <a:spcBef>
                <a:spcPts val="1200"/>
              </a:spcBef>
              <a:spcAft>
                <a:spcPts val="0"/>
              </a:spcAft>
              <a:buSzPts val="2200"/>
              <a:buChar char="•"/>
            </a:pPr>
            <a:r>
              <a:rPr lang="en-GB"/>
              <a:t>… ma possono far sentire le persone impotenti, scoraggiate, spaventate e umiliate.</a:t>
            </a:r>
            <a:endParaRPr/>
          </a:p>
        </p:txBody>
      </p:sp>
      <p:sp>
        <p:nvSpPr>
          <p:cNvPr id="677" name="Google Shape;677;p64"/>
          <p:cNvSpPr txBox="1">
            <a:spLocks noGrp="1"/>
          </p:cNvSpPr>
          <p:nvPr>
            <p:ph type="title"/>
          </p:nvPr>
        </p:nvSpPr>
        <p:spPr>
          <a:xfrm>
            <a:off x="506427" y="506425"/>
            <a:ext cx="110382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3</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5"/>
          <p:cNvSpPr txBox="1">
            <a:spLocks noGrp="1"/>
          </p:cNvSpPr>
          <p:nvPr>
            <p:ph type="body" idx="1"/>
          </p:nvPr>
        </p:nvSpPr>
        <p:spPr>
          <a:xfrm>
            <a:off x="508000" y="13477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Risposte o pratiche inappropriate ed inefficaci (b)</a:t>
            </a:r>
            <a:endParaRPr/>
          </a:p>
        </p:txBody>
      </p:sp>
      <p:sp>
        <p:nvSpPr>
          <p:cNvPr id="684" name="Google Shape;684;p65"/>
          <p:cNvSpPr txBox="1">
            <a:spLocks noGrp="1"/>
          </p:cNvSpPr>
          <p:nvPr>
            <p:ph type="body" idx="2"/>
          </p:nvPr>
        </p:nvSpPr>
        <p:spPr>
          <a:xfrm>
            <a:off x="506413" y="1812925"/>
            <a:ext cx="11174412" cy="4278782"/>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b="1"/>
              <a:t>Gestione forzata …</a:t>
            </a:r>
            <a:endParaRPr/>
          </a:p>
          <a:p>
            <a:pPr marL="631825" lvl="2" indent="-285750" algn="l" rtl="0">
              <a:lnSpc>
                <a:spcPct val="100000"/>
              </a:lnSpc>
              <a:spcBef>
                <a:spcPts val="1200"/>
              </a:spcBef>
              <a:spcAft>
                <a:spcPts val="0"/>
              </a:spcAft>
              <a:buSzPts val="2000"/>
              <a:buChar char="•"/>
            </a:pPr>
            <a:r>
              <a:rPr lang="en-GB"/>
              <a:t>…spingere, afferrare, tirare ed altre azioni di forza</a:t>
            </a:r>
            <a:endParaRPr/>
          </a:p>
          <a:p>
            <a:pPr marL="631825" lvl="2" indent="-285750" algn="l" rtl="0">
              <a:lnSpc>
                <a:spcPct val="100000"/>
              </a:lnSpc>
              <a:spcBef>
                <a:spcPts val="1200"/>
              </a:spcBef>
              <a:spcAft>
                <a:spcPts val="0"/>
              </a:spcAft>
              <a:buSzPts val="2000"/>
              <a:buChar char="•"/>
            </a:pPr>
            <a:r>
              <a:rPr lang="en-GB"/>
              <a:t>… può causare lesioni.</a:t>
            </a:r>
            <a:endParaRPr/>
          </a:p>
          <a:p>
            <a:pPr marL="631825" lvl="2" indent="-285750" algn="l" rtl="0">
              <a:lnSpc>
                <a:spcPct val="100000"/>
              </a:lnSpc>
              <a:spcBef>
                <a:spcPts val="1200"/>
              </a:spcBef>
              <a:spcAft>
                <a:spcPts val="0"/>
              </a:spcAft>
              <a:buSzPts val="2000"/>
              <a:buChar char="•"/>
            </a:pPr>
            <a:r>
              <a:rPr lang="en-GB"/>
              <a:t>… può velocemente sfociare in violenza</a:t>
            </a:r>
            <a:endParaRPr/>
          </a:p>
          <a:p>
            <a:pPr marL="0" lvl="0" indent="0" algn="l" rtl="0">
              <a:lnSpc>
                <a:spcPct val="100000"/>
              </a:lnSpc>
              <a:spcBef>
                <a:spcPts val="1200"/>
              </a:spcBef>
              <a:spcAft>
                <a:spcPts val="0"/>
              </a:spcAft>
              <a:buSzPts val="2200"/>
              <a:buFont typeface="Arial"/>
              <a:buNone/>
            </a:pPr>
            <a:r>
              <a:rPr lang="en-GB" b="1"/>
              <a:t>Cura farmacologica forzata:</a:t>
            </a:r>
            <a:endParaRPr/>
          </a:p>
          <a:p>
            <a:pPr marL="631825" lvl="2" indent="-285750" algn="l" rtl="0">
              <a:lnSpc>
                <a:spcPct val="100000"/>
              </a:lnSpc>
              <a:spcBef>
                <a:spcPts val="1200"/>
              </a:spcBef>
              <a:spcAft>
                <a:spcPts val="0"/>
              </a:spcAft>
              <a:buSzPts val="2000"/>
              <a:buChar char="•"/>
            </a:pPr>
            <a:r>
              <a:rPr lang="en-GB"/>
              <a:t>… viene spesso usata per risolvere una situazione di tensione o per impedire alle persone in una maniera che può essere percepita come provocatoria</a:t>
            </a:r>
            <a:endParaRPr/>
          </a:p>
          <a:p>
            <a:pPr marL="631825" lvl="2" indent="-285750" algn="l" rtl="0">
              <a:lnSpc>
                <a:spcPct val="100000"/>
              </a:lnSpc>
              <a:spcBef>
                <a:spcPts val="1200"/>
              </a:spcBef>
              <a:spcAft>
                <a:spcPts val="0"/>
              </a:spcAft>
              <a:buSzPts val="2000"/>
              <a:buChar char="•"/>
            </a:pPr>
            <a:r>
              <a:rPr lang="en-GB"/>
              <a:t>… può avere impatti negativi sulla salute delle persone</a:t>
            </a:r>
            <a:endParaRPr/>
          </a:p>
          <a:p>
            <a:pPr marL="631825" lvl="2" indent="-285750" algn="l" rtl="0">
              <a:lnSpc>
                <a:spcPct val="100000"/>
              </a:lnSpc>
              <a:spcBef>
                <a:spcPts val="1200"/>
              </a:spcBef>
              <a:spcAft>
                <a:spcPts val="0"/>
              </a:spcAft>
              <a:buSzPts val="2000"/>
              <a:buChar char="•"/>
            </a:pPr>
            <a:r>
              <a:rPr lang="en-GB"/>
              <a:t>… può seriamente danneggiare le relazioni tra la persona e  lo staff</a:t>
            </a:r>
            <a:endParaRPr/>
          </a:p>
          <a:p>
            <a:pPr marL="0" lvl="0" indent="0" algn="l" rtl="0">
              <a:lnSpc>
                <a:spcPct val="100000"/>
              </a:lnSpc>
              <a:spcBef>
                <a:spcPts val="1200"/>
              </a:spcBef>
              <a:spcAft>
                <a:spcPts val="0"/>
              </a:spcAft>
              <a:buSzPts val="2200"/>
              <a:buNone/>
            </a:pPr>
            <a:endParaRPr/>
          </a:p>
        </p:txBody>
      </p:sp>
      <p:sp>
        <p:nvSpPr>
          <p:cNvPr id="685" name="Google Shape;685;p65"/>
          <p:cNvSpPr txBox="1">
            <a:spLocks noGrp="1"/>
          </p:cNvSpPr>
          <p:nvPr>
            <p:ph type="title"/>
          </p:nvPr>
        </p:nvSpPr>
        <p:spPr>
          <a:xfrm>
            <a:off x="506427" y="506425"/>
            <a:ext cx="115326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4</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6"/>
          <p:cNvSpPr txBox="1">
            <a:spLocks noGrp="1"/>
          </p:cNvSpPr>
          <p:nvPr>
            <p:ph type="body" idx="1"/>
          </p:nvPr>
        </p:nvSpPr>
        <p:spPr>
          <a:xfrm>
            <a:off x="508000" y="13477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Risposte o pratiche inappropriate ed inefficaci (c)</a:t>
            </a:r>
            <a:endParaRPr/>
          </a:p>
        </p:txBody>
      </p:sp>
      <p:sp>
        <p:nvSpPr>
          <p:cNvPr id="692" name="Google Shape;692;p66"/>
          <p:cNvSpPr txBox="1">
            <a:spLocks noGrp="1"/>
          </p:cNvSpPr>
          <p:nvPr>
            <p:ph type="body" idx="2"/>
          </p:nvPr>
        </p:nvSpPr>
        <p:spPr>
          <a:xfrm>
            <a:off x="506413" y="1708150"/>
            <a:ext cx="11174412" cy="430371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b="1"/>
              <a:t>Isolamento e contenzione …</a:t>
            </a:r>
            <a:endParaRPr/>
          </a:p>
          <a:p>
            <a:pPr marL="631825" lvl="2" indent="-285750" algn="l" rtl="0">
              <a:lnSpc>
                <a:spcPct val="100000"/>
              </a:lnSpc>
              <a:spcBef>
                <a:spcPts val="1200"/>
              </a:spcBef>
              <a:spcAft>
                <a:spcPts val="0"/>
              </a:spcAft>
              <a:buSzPts val="1800"/>
              <a:buChar char="•"/>
            </a:pPr>
            <a:r>
              <a:rPr lang="en-GB" sz="1800"/>
              <a:t>spesso peggiorano la situazione</a:t>
            </a:r>
            <a:endParaRPr/>
          </a:p>
          <a:p>
            <a:pPr marL="631825" lvl="2" indent="-285750" algn="l" rtl="0">
              <a:lnSpc>
                <a:spcPct val="100000"/>
              </a:lnSpc>
              <a:spcBef>
                <a:spcPts val="1200"/>
              </a:spcBef>
              <a:spcAft>
                <a:spcPts val="0"/>
              </a:spcAft>
              <a:buSzPts val="1800"/>
              <a:buChar char="•"/>
            </a:pPr>
            <a:r>
              <a:rPr lang="en-GB" sz="1800"/>
              <a:t>Non c’è prova che queste pratiche aiutino le persone a migliorare l’autocontrollo</a:t>
            </a:r>
            <a:endParaRPr/>
          </a:p>
          <a:p>
            <a:pPr marL="631825" lvl="2" indent="-285750" algn="l" rtl="0">
              <a:lnSpc>
                <a:spcPct val="100000"/>
              </a:lnSpc>
              <a:spcBef>
                <a:spcPts val="1200"/>
              </a:spcBef>
              <a:spcAft>
                <a:spcPts val="0"/>
              </a:spcAft>
              <a:buSzPts val="1800"/>
              <a:buChar char="•"/>
            </a:pPr>
            <a:r>
              <a:rPr lang="en-GB" sz="1800"/>
              <a:t>Non c’è beneficio terapeutico o effetto a lungo termine o cambiamento del comportamento</a:t>
            </a:r>
            <a:endParaRPr/>
          </a:p>
          <a:p>
            <a:pPr marL="631825" lvl="2" indent="-285750" algn="l" rtl="0">
              <a:lnSpc>
                <a:spcPct val="100000"/>
              </a:lnSpc>
              <a:spcBef>
                <a:spcPts val="1200"/>
              </a:spcBef>
              <a:spcAft>
                <a:spcPts val="0"/>
              </a:spcAft>
              <a:buSzPts val="1800"/>
              <a:buChar char="•"/>
            </a:pPr>
            <a:r>
              <a:rPr lang="en-GB" sz="1800"/>
              <a:t>Possono far aumentare la sensazione di impotenza, paura, agitazione, frustrazione, rabbia e risentimento</a:t>
            </a:r>
            <a:endParaRPr/>
          </a:p>
          <a:p>
            <a:pPr marL="631825" lvl="2" indent="-285750" algn="l" rtl="0">
              <a:lnSpc>
                <a:spcPct val="100000"/>
              </a:lnSpc>
              <a:spcBef>
                <a:spcPts val="1200"/>
              </a:spcBef>
              <a:spcAft>
                <a:spcPts val="0"/>
              </a:spcAft>
              <a:buSzPts val="1800"/>
              <a:buChar char="•"/>
            </a:pPr>
            <a:r>
              <a:rPr lang="en-GB" sz="1800"/>
              <a:t>Possono portare al deterioramento della salute mentale di una persona e ostacolare seriamente il recupero</a:t>
            </a:r>
            <a:endParaRPr/>
          </a:p>
          <a:p>
            <a:pPr marL="631825" lvl="2" indent="-285750" algn="l" rtl="0">
              <a:lnSpc>
                <a:spcPct val="100000"/>
              </a:lnSpc>
              <a:spcBef>
                <a:spcPts val="1200"/>
              </a:spcBef>
              <a:spcAft>
                <a:spcPts val="0"/>
              </a:spcAft>
              <a:buSzPts val="1800"/>
              <a:buChar char="•"/>
            </a:pPr>
            <a:r>
              <a:rPr lang="en-GB" sz="1800"/>
              <a:t>Possono portare a sofferenza, lesioni o addirittura causare la morte delle persone che utilizzano i servizi</a:t>
            </a:r>
            <a:endParaRPr/>
          </a:p>
          <a:p>
            <a:pPr marL="631825" lvl="2" indent="-285750" algn="l" rtl="0">
              <a:lnSpc>
                <a:spcPct val="100000"/>
              </a:lnSpc>
              <a:spcBef>
                <a:spcPts val="1200"/>
              </a:spcBef>
              <a:spcAft>
                <a:spcPts val="0"/>
              </a:spcAft>
              <a:buSzPts val="1800"/>
              <a:buChar char="•"/>
            </a:pPr>
            <a:r>
              <a:rPr lang="en-GB" sz="1800"/>
              <a:t>Possono danneggiare la relazione terapeutica, tra la persona ed i membri dello staff.</a:t>
            </a:r>
            <a:endParaRPr/>
          </a:p>
          <a:p>
            <a:pPr marL="631825" lvl="2" indent="-285750" algn="l" rtl="0">
              <a:lnSpc>
                <a:spcPct val="100000"/>
              </a:lnSpc>
              <a:spcBef>
                <a:spcPts val="1200"/>
              </a:spcBef>
              <a:spcAft>
                <a:spcPts val="0"/>
              </a:spcAft>
              <a:buSzPts val="1800"/>
              <a:buChar char="•"/>
            </a:pPr>
            <a:r>
              <a:rPr lang="en-GB" sz="1800"/>
              <a:t>Possono anche lasciare ferite psicologiche sullo staff, sulla famiglia e su altre persone che hanno assistito o hanno imposto queste pratiche. </a:t>
            </a:r>
            <a:endParaRPr sz="1800"/>
          </a:p>
        </p:txBody>
      </p:sp>
      <p:sp>
        <p:nvSpPr>
          <p:cNvPr id="693" name="Google Shape;693;p66"/>
          <p:cNvSpPr txBox="1">
            <a:spLocks noGrp="1"/>
          </p:cNvSpPr>
          <p:nvPr>
            <p:ph type="title"/>
          </p:nvPr>
        </p:nvSpPr>
        <p:spPr>
          <a:xfrm>
            <a:off x="506427" y="506425"/>
            <a:ext cx="112425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5</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7"/>
          <p:cNvSpPr txBox="1">
            <a:spLocks noGrp="1"/>
          </p:cNvSpPr>
          <p:nvPr>
            <p:ph type="body" idx="1"/>
          </p:nvPr>
        </p:nvSpPr>
        <p:spPr>
          <a:xfrm>
            <a:off x="508000" y="133191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Risposte appropriate ed efficaci (a)</a:t>
            </a:r>
            <a:endParaRPr/>
          </a:p>
        </p:txBody>
      </p:sp>
      <p:sp>
        <p:nvSpPr>
          <p:cNvPr id="700" name="Google Shape;700;p67"/>
          <p:cNvSpPr txBox="1">
            <a:spLocks noGrp="1"/>
          </p:cNvSpPr>
          <p:nvPr>
            <p:ph type="body" idx="2"/>
          </p:nvPr>
        </p:nvSpPr>
        <p:spPr>
          <a:xfrm>
            <a:off x="506413" y="2052638"/>
            <a:ext cx="11174412" cy="39592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Quando la violenza, la coercizione e l’abuso avvengono nei servizi , non solo i servizi falliscono nell’aiutare le persone ma complicano le difficoltà iniziali ri-traumatizzando le persone.</a:t>
            </a:r>
            <a:endParaRPr/>
          </a:p>
          <a:p>
            <a:pPr marL="285750" lvl="0" indent="-285750" algn="l" rtl="0">
              <a:lnSpc>
                <a:spcPct val="100000"/>
              </a:lnSpc>
              <a:spcBef>
                <a:spcPts val="1200"/>
              </a:spcBef>
              <a:spcAft>
                <a:spcPts val="0"/>
              </a:spcAft>
              <a:buSzPts val="2200"/>
              <a:buChar char="•"/>
            </a:pPr>
            <a:r>
              <a:rPr lang="en-GB"/>
              <a:t>E’ importante che gli operatori imparino a reagire a situazioni di tensione con modalità che siano attente al trauma, non rechino danno o siano controproducenti.</a:t>
            </a:r>
            <a:endParaRPr/>
          </a:p>
          <a:p>
            <a:pPr marL="285750" lvl="0" indent="-285750" algn="l" rtl="0">
              <a:lnSpc>
                <a:spcPct val="100000"/>
              </a:lnSpc>
              <a:spcBef>
                <a:spcPts val="1200"/>
              </a:spcBef>
              <a:spcAft>
                <a:spcPts val="0"/>
              </a:spcAft>
              <a:buSzPts val="2200"/>
              <a:buChar char="•"/>
            </a:pPr>
            <a:r>
              <a:rPr lang="en-GB"/>
              <a:t>Un buon punto di partenza potrebbe essere chiedere alla persona in agitazione che cosa potrebbe farla stare meglio.</a:t>
            </a:r>
            <a:endParaRPr/>
          </a:p>
          <a:p>
            <a:pPr marL="285750" lvl="0" indent="-285750" algn="l" rtl="0">
              <a:lnSpc>
                <a:spcPct val="100000"/>
              </a:lnSpc>
              <a:spcBef>
                <a:spcPts val="1200"/>
              </a:spcBef>
              <a:spcAft>
                <a:spcPts val="0"/>
              </a:spcAft>
              <a:buSzPts val="2200"/>
              <a:buChar char="•"/>
            </a:pPr>
            <a:r>
              <a:rPr lang="en-GB"/>
              <a:t>Dal momento che molte tensioni iniziano da disagio e impotenza, ascoltare attentamente e ridurre l’impotenza sono strategie fondamentali.</a:t>
            </a:r>
            <a:endParaRPr/>
          </a:p>
          <a:p>
            <a:pPr marL="285750" lvl="0" indent="-285750" algn="l" rtl="0">
              <a:lnSpc>
                <a:spcPct val="100000"/>
              </a:lnSpc>
              <a:spcBef>
                <a:spcPts val="1200"/>
              </a:spcBef>
              <a:spcAft>
                <a:spcPts val="0"/>
              </a:spcAft>
              <a:buSzPts val="2200"/>
              <a:buChar char="•"/>
            </a:pPr>
            <a:r>
              <a:rPr lang="en-GB"/>
              <a:t>Una risposta rapida riduce le probabilità che la situazione sfoci in un conflitto. </a:t>
            </a:r>
            <a:endParaRPr/>
          </a:p>
          <a:p>
            <a:pPr marL="285750" lvl="0" indent="-146050" algn="l" rtl="0">
              <a:lnSpc>
                <a:spcPct val="100000"/>
              </a:lnSpc>
              <a:spcBef>
                <a:spcPts val="1200"/>
              </a:spcBef>
              <a:spcAft>
                <a:spcPts val="0"/>
              </a:spcAft>
              <a:buSzPts val="2200"/>
              <a:buNone/>
            </a:pPr>
            <a:endParaRPr/>
          </a:p>
        </p:txBody>
      </p:sp>
      <p:sp>
        <p:nvSpPr>
          <p:cNvPr id="701" name="Google Shape;701;p67"/>
          <p:cNvSpPr txBox="1">
            <a:spLocks noGrp="1"/>
          </p:cNvSpPr>
          <p:nvPr>
            <p:ph type="title"/>
          </p:nvPr>
        </p:nvSpPr>
        <p:spPr>
          <a:xfrm>
            <a:off x="506426" y="506425"/>
            <a:ext cx="106512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6</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8"/>
          <p:cNvSpPr txBox="1">
            <a:spLocks noGrp="1"/>
          </p:cNvSpPr>
          <p:nvPr>
            <p:ph type="body" idx="1"/>
          </p:nvPr>
        </p:nvSpPr>
        <p:spPr>
          <a:xfrm>
            <a:off x="508000" y="1316038"/>
            <a:ext cx="11172825" cy="35877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Risposte appropriate ed efficaci (b)</a:t>
            </a:r>
            <a:endParaRPr/>
          </a:p>
        </p:txBody>
      </p:sp>
      <p:sp>
        <p:nvSpPr>
          <p:cNvPr id="708" name="Google Shape;708;p68"/>
          <p:cNvSpPr txBox="1">
            <a:spLocks noGrp="1"/>
          </p:cNvSpPr>
          <p:nvPr>
            <p:ph type="body" idx="2"/>
          </p:nvPr>
        </p:nvSpPr>
        <p:spPr>
          <a:xfrm>
            <a:off x="506413" y="1674813"/>
            <a:ext cx="11174412" cy="433705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1800"/>
              <a:buFont typeface="Arial"/>
              <a:buNone/>
            </a:pPr>
            <a:r>
              <a:rPr lang="en-GB" sz="1800"/>
              <a:t>Una risposta appropriata ed efficiente a situazioni di tensione include: </a:t>
            </a:r>
            <a:endParaRPr/>
          </a:p>
          <a:p>
            <a:pPr marL="631825" lvl="2" indent="-285750" algn="l" rtl="0">
              <a:lnSpc>
                <a:spcPct val="100000"/>
              </a:lnSpc>
              <a:spcBef>
                <a:spcPts val="1200"/>
              </a:spcBef>
              <a:spcAft>
                <a:spcPts val="0"/>
              </a:spcAft>
              <a:buSzPts val="1800"/>
              <a:buChar char="•"/>
            </a:pPr>
            <a:r>
              <a:rPr lang="en-GB" sz="1800"/>
              <a:t>chiedere alle persone in che maniera vogliono essere sostenute/curate; </a:t>
            </a:r>
            <a:endParaRPr/>
          </a:p>
          <a:p>
            <a:pPr marL="631825" lvl="2" indent="-285750" algn="l" rtl="0">
              <a:lnSpc>
                <a:spcPct val="100000"/>
              </a:lnSpc>
              <a:spcBef>
                <a:spcPts val="500"/>
              </a:spcBef>
              <a:spcAft>
                <a:spcPts val="0"/>
              </a:spcAft>
              <a:buSzPts val="1800"/>
              <a:buChar char="•"/>
            </a:pPr>
            <a:r>
              <a:rPr lang="en-GB" sz="1800"/>
              <a:t>trattare la persona coinvolta con rispetto ed empatia; </a:t>
            </a:r>
            <a:endParaRPr/>
          </a:p>
          <a:p>
            <a:pPr marL="631825" lvl="2" indent="-285750" algn="l" rtl="0">
              <a:lnSpc>
                <a:spcPct val="100000"/>
              </a:lnSpc>
              <a:spcBef>
                <a:spcPts val="500"/>
              </a:spcBef>
              <a:spcAft>
                <a:spcPts val="0"/>
              </a:spcAft>
              <a:buSzPts val="1800"/>
              <a:buChar char="•"/>
            </a:pPr>
            <a:r>
              <a:rPr lang="en-GB" sz="1800"/>
              <a:t>prestare attenzione ad una storia precedente di trauma o abuso; </a:t>
            </a:r>
            <a:endParaRPr/>
          </a:p>
          <a:p>
            <a:pPr marL="631825" lvl="2" indent="-285750" algn="l" rtl="0">
              <a:lnSpc>
                <a:spcPct val="100000"/>
              </a:lnSpc>
              <a:spcBef>
                <a:spcPts val="500"/>
              </a:spcBef>
              <a:spcAft>
                <a:spcPts val="0"/>
              </a:spcAft>
              <a:buSzPts val="1800"/>
              <a:buChar char="•"/>
            </a:pPr>
            <a:r>
              <a:rPr lang="en-GB" sz="1800"/>
              <a:t>ascoltare le preoccupazioni ed I desideri;</a:t>
            </a:r>
            <a:endParaRPr/>
          </a:p>
          <a:p>
            <a:pPr marL="631825" lvl="2" indent="-285750" algn="l" rtl="0">
              <a:lnSpc>
                <a:spcPct val="100000"/>
              </a:lnSpc>
              <a:spcBef>
                <a:spcPts val="500"/>
              </a:spcBef>
              <a:spcAft>
                <a:spcPts val="0"/>
              </a:spcAft>
              <a:buSzPts val="1800"/>
              <a:buChar char="•"/>
            </a:pPr>
            <a:r>
              <a:rPr lang="en-GB" sz="1800"/>
              <a:t>provare a capire in che maniera si sentano le persone e riconoscere i loro sentimenti; </a:t>
            </a:r>
            <a:endParaRPr/>
          </a:p>
          <a:p>
            <a:pPr marL="631825" lvl="2" indent="-285750" algn="l" rtl="0">
              <a:lnSpc>
                <a:spcPct val="100000"/>
              </a:lnSpc>
              <a:spcBef>
                <a:spcPts val="500"/>
              </a:spcBef>
              <a:spcAft>
                <a:spcPts val="0"/>
              </a:spcAft>
              <a:buSzPts val="1800"/>
              <a:buChar char="•"/>
            </a:pPr>
            <a:r>
              <a:rPr lang="en-GB" sz="1800"/>
              <a:t>avere pazienza ed essere di sostegno; </a:t>
            </a:r>
            <a:endParaRPr/>
          </a:p>
          <a:p>
            <a:pPr marL="631825" lvl="2" indent="-285750" algn="l" rtl="0">
              <a:lnSpc>
                <a:spcPct val="100000"/>
              </a:lnSpc>
              <a:spcBef>
                <a:spcPts val="500"/>
              </a:spcBef>
              <a:spcAft>
                <a:spcPts val="0"/>
              </a:spcAft>
              <a:buSzPts val="1800"/>
              <a:buChar char="•"/>
            </a:pPr>
            <a:r>
              <a:rPr lang="en-GB" sz="1800"/>
              <a:t>essere rassicurante; </a:t>
            </a:r>
            <a:endParaRPr/>
          </a:p>
          <a:p>
            <a:pPr marL="631825" lvl="2" indent="-285750" algn="l" rtl="0">
              <a:lnSpc>
                <a:spcPct val="100000"/>
              </a:lnSpc>
              <a:spcBef>
                <a:spcPts val="500"/>
              </a:spcBef>
              <a:spcAft>
                <a:spcPts val="0"/>
              </a:spcAft>
              <a:buSzPts val="1800"/>
              <a:buChar char="•"/>
            </a:pPr>
            <a:r>
              <a:rPr lang="en-GB" sz="1800"/>
              <a:t>dare spazio e tempo alle persone; </a:t>
            </a:r>
            <a:endParaRPr/>
          </a:p>
          <a:p>
            <a:pPr marL="631825" lvl="2" indent="-285750" algn="l" rtl="0">
              <a:lnSpc>
                <a:spcPct val="100000"/>
              </a:lnSpc>
              <a:spcBef>
                <a:spcPts val="500"/>
              </a:spcBef>
              <a:spcAft>
                <a:spcPts val="0"/>
              </a:spcAft>
              <a:buSzPts val="1800"/>
              <a:buChar char="•"/>
            </a:pPr>
            <a:r>
              <a:rPr lang="en-GB" sz="1800"/>
              <a:t>mantenere la calma; </a:t>
            </a:r>
            <a:endParaRPr/>
          </a:p>
          <a:p>
            <a:pPr marL="631825" lvl="2" indent="-285750" algn="l" rtl="0">
              <a:lnSpc>
                <a:spcPct val="100000"/>
              </a:lnSpc>
              <a:spcBef>
                <a:spcPts val="500"/>
              </a:spcBef>
              <a:spcAft>
                <a:spcPts val="0"/>
              </a:spcAft>
              <a:buSzPts val="1800"/>
              <a:buChar char="•"/>
            </a:pPr>
            <a:r>
              <a:rPr lang="en-GB" sz="1800"/>
              <a:t>trovare una soluzione non violenta ai problemi. </a:t>
            </a:r>
            <a:endParaRPr/>
          </a:p>
          <a:p>
            <a:pPr marL="0" lvl="0" indent="0" algn="l" rtl="0">
              <a:lnSpc>
                <a:spcPct val="100000"/>
              </a:lnSpc>
              <a:spcBef>
                <a:spcPts val="500"/>
              </a:spcBef>
              <a:spcAft>
                <a:spcPts val="0"/>
              </a:spcAft>
              <a:buSzPts val="1800"/>
              <a:buFont typeface="Arial"/>
              <a:buNone/>
            </a:pPr>
            <a:r>
              <a:rPr lang="en-GB" sz="1800"/>
              <a:t>	Quando si affrontano situazioni di tensione può essere necessario pensare alla sicurezza di tutte le persone 		coinvolte. </a:t>
            </a:r>
            <a:endParaRPr/>
          </a:p>
        </p:txBody>
      </p:sp>
      <p:sp>
        <p:nvSpPr>
          <p:cNvPr id="709" name="Google Shape;709;p68"/>
          <p:cNvSpPr txBox="1">
            <a:spLocks noGrp="1"/>
          </p:cNvSpPr>
          <p:nvPr>
            <p:ph type="title"/>
          </p:nvPr>
        </p:nvSpPr>
        <p:spPr>
          <a:xfrm>
            <a:off x="1236150" y="495675"/>
            <a:ext cx="106527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7</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9"/>
          <p:cNvSpPr txBox="1">
            <a:spLocks noGrp="1"/>
          </p:cNvSpPr>
          <p:nvPr>
            <p:ph type="body" idx="1"/>
          </p:nvPr>
        </p:nvSpPr>
        <p:spPr>
          <a:xfrm>
            <a:off x="508000" y="133191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Riconoscere e rispondere ad aspetti sensibili e segnali di disagio (c) </a:t>
            </a:r>
            <a:endParaRPr/>
          </a:p>
        </p:txBody>
      </p:sp>
      <p:sp>
        <p:nvSpPr>
          <p:cNvPr id="716" name="Google Shape;716;p69"/>
          <p:cNvSpPr txBox="1">
            <a:spLocks noGrp="1"/>
          </p:cNvSpPr>
          <p:nvPr>
            <p:ph type="body" idx="2"/>
          </p:nvPr>
        </p:nvSpPr>
        <p:spPr>
          <a:xfrm>
            <a:off x="506413" y="1941513"/>
            <a:ext cx="11174412" cy="376555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Gli aspetti sensibili sono situazioni o stimoli che possono condurre ad una gamma di emozioni tra cui il disagio, la frustrazione o la rabbia. </a:t>
            </a:r>
            <a:endParaRPr/>
          </a:p>
          <a:p>
            <a:pPr marL="285750" lvl="0" indent="-285750" algn="l" rtl="0">
              <a:lnSpc>
                <a:spcPct val="100000"/>
              </a:lnSpc>
              <a:spcBef>
                <a:spcPts val="1200"/>
              </a:spcBef>
              <a:spcAft>
                <a:spcPts val="0"/>
              </a:spcAft>
              <a:buSzPts val="2200"/>
              <a:buFont typeface="Arial"/>
              <a:buNone/>
            </a:pPr>
            <a:r>
              <a:rPr lang="en-GB"/>
              <a:t>Identificare gli aspetti sensibili ed i segnali di disagio non deve essere fatto solo con le persone che utilizzano i servizi</a:t>
            </a:r>
            <a:endParaRPr/>
          </a:p>
          <a:p>
            <a:pPr marL="285750" lvl="0" indent="-285750" algn="l" rtl="0">
              <a:lnSpc>
                <a:spcPct val="100000"/>
              </a:lnSpc>
              <a:spcBef>
                <a:spcPts val="1200"/>
              </a:spcBef>
              <a:spcAft>
                <a:spcPts val="0"/>
              </a:spcAft>
              <a:buSzPts val="2200"/>
              <a:buChar char="•"/>
            </a:pPr>
            <a:r>
              <a:rPr lang="en-GB"/>
              <a:t>Deve essere preso in considerazione anche per lo staff, i familiari ed altre persone – tutti hanno degli aspetti sensibili e segnali di disagio da identificare per poter evitare il conflitto.</a:t>
            </a:r>
            <a:endParaRPr/>
          </a:p>
          <a:p>
            <a:pPr marL="285750" lvl="0" indent="-285750" algn="l" rtl="0">
              <a:lnSpc>
                <a:spcPct val="100000"/>
              </a:lnSpc>
              <a:spcBef>
                <a:spcPts val="1200"/>
              </a:spcBef>
              <a:spcAft>
                <a:spcPts val="0"/>
              </a:spcAft>
              <a:buSzPts val="2200"/>
              <a:buChar char="•"/>
            </a:pPr>
            <a:r>
              <a:rPr lang="en-GB"/>
              <a:t>Lo staff nei servizi deve anche beneficiare di formazione aggiuntiva su come gestire i propri livelli di stress, o rabbia e su come rimanere calmi in situazioni difficili.</a:t>
            </a:r>
            <a:endParaRPr/>
          </a:p>
          <a:p>
            <a:pPr marL="285750" lvl="0" indent="-146050" algn="l" rtl="0">
              <a:lnSpc>
                <a:spcPct val="100000"/>
              </a:lnSpc>
              <a:spcBef>
                <a:spcPts val="1200"/>
              </a:spcBef>
              <a:spcAft>
                <a:spcPts val="0"/>
              </a:spcAft>
              <a:buSzPts val="2200"/>
              <a:buNone/>
            </a:pPr>
            <a:endParaRPr/>
          </a:p>
        </p:txBody>
      </p:sp>
      <p:sp>
        <p:nvSpPr>
          <p:cNvPr id="717" name="Google Shape;717;p69"/>
          <p:cNvSpPr txBox="1">
            <a:spLocks noGrp="1"/>
          </p:cNvSpPr>
          <p:nvPr>
            <p:ph type="title"/>
          </p:nvPr>
        </p:nvSpPr>
        <p:spPr>
          <a:xfrm>
            <a:off x="506427" y="506425"/>
            <a:ext cx="114576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txBox="1">
            <a:spLocks noGrp="1"/>
          </p:cNvSpPr>
          <p:nvPr>
            <p:ph type="body" idx="2"/>
          </p:nvPr>
        </p:nvSpPr>
        <p:spPr>
          <a:xfrm>
            <a:off x="506413" y="1014413"/>
            <a:ext cx="11174412" cy="5244719"/>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b="1"/>
              <a:t>Argomento 1</a:t>
            </a:r>
            <a:r>
              <a:rPr lang="en-GB"/>
              <a:t>: Che cosa sono la violenza, la coercizione e l’abuso? </a:t>
            </a:r>
            <a:endParaRPr/>
          </a:p>
          <a:p>
            <a:pPr marL="285750" lvl="0" indent="-285750" algn="l" rtl="0">
              <a:lnSpc>
                <a:spcPct val="100000"/>
              </a:lnSpc>
              <a:spcBef>
                <a:spcPts val="0"/>
              </a:spcBef>
              <a:spcAft>
                <a:spcPts val="0"/>
              </a:spcAft>
              <a:buSzPts val="2200"/>
              <a:buChar char="•"/>
            </a:pPr>
            <a:r>
              <a:rPr lang="en-GB" b="1"/>
              <a:t>Argomento 2: </a:t>
            </a:r>
            <a:r>
              <a:rPr lang="en-GB"/>
              <a:t>Che cosa dice la CRPD su violenza, coercizione ed abuso? </a:t>
            </a:r>
            <a:endParaRPr/>
          </a:p>
          <a:p>
            <a:pPr marL="285750" lvl="0" indent="-285750" algn="l" rtl="0">
              <a:lnSpc>
                <a:spcPct val="100000"/>
              </a:lnSpc>
              <a:spcBef>
                <a:spcPts val="0"/>
              </a:spcBef>
              <a:spcAft>
                <a:spcPts val="0"/>
              </a:spcAft>
              <a:buSzPts val="2200"/>
              <a:buChar char="•"/>
            </a:pPr>
            <a:r>
              <a:rPr lang="en-GB" b="1"/>
              <a:t>Argomento 3: </a:t>
            </a:r>
            <a:r>
              <a:rPr lang="en-GB"/>
              <a:t>Qual è l’impatto di violenza, coercizione ed abuso? </a:t>
            </a:r>
            <a:endParaRPr/>
          </a:p>
          <a:p>
            <a:pPr marL="285750" lvl="0" indent="-285750" algn="l" rtl="0">
              <a:lnSpc>
                <a:spcPct val="100000"/>
              </a:lnSpc>
              <a:spcBef>
                <a:spcPts val="0"/>
              </a:spcBef>
              <a:spcAft>
                <a:spcPts val="0"/>
              </a:spcAft>
              <a:buSzPts val="2200"/>
              <a:buChar char="•"/>
            </a:pPr>
            <a:r>
              <a:rPr lang="en-GB" b="1"/>
              <a:t>Argomento 4: </a:t>
            </a:r>
            <a:r>
              <a:rPr lang="en-GB"/>
              <a:t>Perché questi fenomeni/pratiche accadono? </a:t>
            </a:r>
            <a:endParaRPr/>
          </a:p>
          <a:p>
            <a:pPr marL="285750" lvl="0" indent="-285750" algn="l" rtl="0">
              <a:lnSpc>
                <a:spcPct val="100000"/>
              </a:lnSpc>
              <a:spcBef>
                <a:spcPts val="0"/>
              </a:spcBef>
              <a:spcAft>
                <a:spcPts val="0"/>
              </a:spcAft>
              <a:buSzPts val="2200"/>
              <a:buChar char="•"/>
            </a:pPr>
            <a:r>
              <a:rPr lang="en-GB" b="1"/>
              <a:t>Argomento 5: </a:t>
            </a:r>
            <a:r>
              <a:rPr lang="en-GB"/>
              <a:t>Comprendere comportamenti e relazioni di potere </a:t>
            </a:r>
            <a:endParaRPr/>
          </a:p>
          <a:p>
            <a:pPr marL="285750" lvl="0" indent="-285750" algn="l" rtl="0">
              <a:lnSpc>
                <a:spcPct val="100000"/>
              </a:lnSpc>
              <a:spcBef>
                <a:spcPts val="0"/>
              </a:spcBef>
              <a:spcAft>
                <a:spcPts val="0"/>
              </a:spcAft>
              <a:buSzPts val="2200"/>
              <a:buChar char="•"/>
            </a:pPr>
            <a:r>
              <a:rPr lang="en-GB" b="1"/>
              <a:t>Argomento 6: </a:t>
            </a:r>
            <a:r>
              <a:rPr lang="en-GB"/>
              <a:t>Strategie chiave per evitare e disinnescare situazioni conflittuali</a:t>
            </a:r>
            <a:endParaRPr/>
          </a:p>
          <a:p>
            <a:pPr marL="285750" lvl="0" indent="-285750" algn="l" rtl="0">
              <a:lnSpc>
                <a:spcPct val="100000"/>
              </a:lnSpc>
              <a:spcBef>
                <a:spcPts val="0"/>
              </a:spcBef>
              <a:spcAft>
                <a:spcPts val="0"/>
              </a:spcAft>
              <a:buSzPts val="2200"/>
              <a:buChar char="•"/>
            </a:pPr>
            <a:r>
              <a:rPr lang="en-GB" b="1"/>
              <a:t>Argomento 7: </a:t>
            </a:r>
            <a:r>
              <a:rPr lang="en-GB"/>
              <a:t>Tecniche di comunicazione</a:t>
            </a:r>
            <a:endParaRPr/>
          </a:p>
          <a:p>
            <a:pPr marL="285750" lvl="0" indent="-285750" algn="l" rtl="0">
              <a:lnSpc>
                <a:spcPct val="100000"/>
              </a:lnSpc>
              <a:spcBef>
                <a:spcPts val="0"/>
              </a:spcBef>
              <a:spcAft>
                <a:spcPts val="0"/>
              </a:spcAft>
              <a:buSzPts val="2200"/>
              <a:buChar char="•"/>
            </a:pPr>
            <a:r>
              <a:rPr lang="en-GB" b="1"/>
              <a:t>Argomento 8: </a:t>
            </a:r>
            <a:r>
              <a:rPr lang="en-GB"/>
              <a:t>Ambienti favorevoli e utilizzo di stanze di sollievo (comfort rooms)</a:t>
            </a:r>
            <a:endParaRPr/>
          </a:p>
          <a:p>
            <a:pPr marL="285750" lvl="0" indent="-285750" algn="l" rtl="0">
              <a:lnSpc>
                <a:spcPct val="100000"/>
              </a:lnSpc>
              <a:spcBef>
                <a:spcPts val="0"/>
              </a:spcBef>
              <a:spcAft>
                <a:spcPts val="0"/>
              </a:spcAft>
              <a:buSzPts val="2200"/>
              <a:buChar char="•"/>
            </a:pPr>
            <a:r>
              <a:rPr lang="en-GB" b="1"/>
              <a:t>Argomento 9: </a:t>
            </a:r>
            <a:r>
              <a:rPr lang="en-GB"/>
              <a:t>Creare una cultura del “dire di sì” e “si può fare” </a:t>
            </a:r>
            <a:endParaRPr/>
          </a:p>
          <a:p>
            <a:pPr marL="285750" lvl="0" indent="-285750" algn="l" rtl="0">
              <a:lnSpc>
                <a:spcPct val="100000"/>
              </a:lnSpc>
              <a:spcBef>
                <a:spcPts val="0"/>
              </a:spcBef>
              <a:spcAft>
                <a:spcPts val="0"/>
              </a:spcAft>
              <a:buSzPts val="2200"/>
              <a:buChar char="•"/>
            </a:pPr>
            <a:r>
              <a:rPr lang="en-GB" b="1"/>
              <a:t>Argomento 10: </a:t>
            </a:r>
            <a:r>
              <a:rPr lang="en-GB"/>
              <a:t>Piani individualizzati per approfondire e rispondere ad aspetti sensibili e segnali di disagio</a:t>
            </a:r>
            <a:endParaRPr/>
          </a:p>
          <a:p>
            <a:pPr marL="285750" lvl="0" indent="-285750" algn="l" rtl="0">
              <a:lnSpc>
                <a:spcPct val="100000"/>
              </a:lnSpc>
              <a:spcBef>
                <a:spcPts val="0"/>
              </a:spcBef>
              <a:spcAft>
                <a:spcPts val="0"/>
              </a:spcAft>
              <a:buSzPts val="2200"/>
              <a:buChar char="•"/>
            </a:pPr>
            <a:r>
              <a:rPr lang="en-GB" b="1"/>
              <a:t>Argomento 11</a:t>
            </a:r>
            <a:r>
              <a:rPr lang="en-GB"/>
              <a:t>: Gruppi di intervento</a:t>
            </a:r>
            <a:endParaRPr/>
          </a:p>
          <a:p>
            <a:pPr marL="285750" lvl="0" indent="-285750" algn="l" rtl="0">
              <a:lnSpc>
                <a:spcPct val="100000"/>
              </a:lnSpc>
              <a:spcBef>
                <a:spcPts val="0"/>
              </a:spcBef>
              <a:spcAft>
                <a:spcPts val="0"/>
              </a:spcAft>
              <a:buSzPts val="2200"/>
              <a:buChar char="•"/>
            </a:pPr>
            <a:r>
              <a:rPr lang="en-GB" b="1"/>
              <a:t>Argomento 12</a:t>
            </a:r>
            <a:r>
              <a:rPr lang="en-GB"/>
              <a:t>: Lamentele e procedure di segnalazione</a:t>
            </a:r>
            <a:endParaRPr/>
          </a:p>
          <a:p>
            <a:pPr marL="285750" lvl="0" indent="-285750" algn="l" rtl="0">
              <a:lnSpc>
                <a:spcPct val="100000"/>
              </a:lnSpc>
              <a:spcBef>
                <a:spcPts val="0"/>
              </a:spcBef>
              <a:spcAft>
                <a:spcPts val="0"/>
              </a:spcAft>
              <a:buSzPts val="2200"/>
              <a:buChar char="•"/>
            </a:pPr>
            <a:r>
              <a:rPr lang="en-GB" b="1"/>
              <a:t>Argomento 13: </a:t>
            </a:r>
            <a:r>
              <a:rPr lang="en-GB"/>
              <a:t>Fermare la violenza, coercizione  ed abuso nel mio servizio di salute mentale o servizio sociale</a:t>
            </a:r>
            <a:endParaRPr/>
          </a:p>
          <a:p>
            <a:pPr marL="285750" lvl="0" indent="-146050" algn="l" rtl="0">
              <a:lnSpc>
                <a:spcPct val="100000"/>
              </a:lnSpc>
              <a:spcBef>
                <a:spcPts val="0"/>
              </a:spcBef>
              <a:spcAft>
                <a:spcPts val="0"/>
              </a:spcAft>
              <a:buSzPts val="2200"/>
              <a:buNone/>
            </a:pPr>
            <a:endParaRPr/>
          </a:p>
        </p:txBody>
      </p:sp>
      <p:sp>
        <p:nvSpPr>
          <p:cNvPr id="258" name="Google Shape;258;p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Argomenti trattati in questo modulo formativo</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0"/>
          <p:cNvSpPr txBox="1">
            <a:spLocks noGrp="1"/>
          </p:cNvSpPr>
          <p:nvPr>
            <p:ph type="body" idx="1"/>
          </p:nvPr>
        </p:nvSpPr>
        <p:spPr>
          <a:xfrm>
            <a:off x="508000" y="13477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Riconoscere e rispondere ad aspetti sensibili e segnali di disagio (d)</a:t>
            </a:r>
            <a:endParaRPr/>
          </a:p>
        </p:txBody>
      </p:sp>
      <p:sp>
        <p:nvSpPr>
          <p:cNvPr id="724" name="Google Shape;724;p70"/>
          <p:cNvSpPr txBox="1">
            <a:spLocks noGrp="1"/>
          </p:cNvSpPr>
          <p:nvPr>
            <p:ph type="body" idx="2"/>
          </p:nvPr>
        </p:nvSpPr>
        <p:spPr>
          <a:xfrm>
            <a:off x="506413" y="1925638"/>
            <a:ext cx="11174412" cy="40862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È importante provare ad identificare gli aspetti sensibili ed i segnali di disagio, rabbia, frustrazione il prima possibile in maniera da evitare un’escalation. </a:t>
            </a:r>
            <a:endParaRPr/>
          </a:p>
          <a:p>
            <a:pPr marL="285750" lvl="0" indent="-285750" algn="l" rtl="0">
              <a:lnSpc>
                <a:spcPct val="100000"/>
              </a:lnSpc>
              <a:spcBef>
                <a:spcPts val="1200"/>
              </a:spcBef>
              <a:spcAft>
                <a:spcPts val="0"/>
              </a:spcAft>
              <a:buSzPts val="2200"/>
              <a:buChar char="•"/>
            </a:pPr>
            <a:r>
              <a:rPr lang="en-GB"/>
              <a:t>L’importante non è solo riconoscere ed eliminare gli aspetti sensibili ed i segnali di disagio – essi possono contenere un significato profondo che deve essere compreso.</a:t>
            </a:r>
            <a:endParaRPr/>
          </a:p>
          <a:p>
            <a:pPr marL="285750" lvl="0" indent="-285750" algn="l" rtl="0">
              <a:lnSpc>
                <a:spcPct val="100000"/>
              </a:lnSpc>
              <a:spcBef>
                <a:spcPts val="1200"/>
              </a:spcBef>
              <a:spcAft>
                <a:spcPts val="0"/>
              </a:spcAft>
              <a:buSzPts val="2200"/>
              <a:buChar char="•"/>
            </a:pPr>
            <a:r>
              <a:rPr lang="en-GB"/>
              <a:t>Gli aspetti sensibili ed i segnali di disagio o rabbia non sono necessariamente il risultato di una situazione specifica ma possono essere legati ad aspetti più profondi della vita della persona. </a:t>
            </a:r>
            <a:endParaRPr/>
          </a:p>
          <a:p>
            <a:pPr marL="285750" lvl="0" indent="-285750" algn="l" rtl="0">
              <a:lnSpc>
                <a:spcPct val="100000"/>
              </a:lnSpc>
              <a:spcBef>
                <a:spcPts val="1200"/>
              </a:spcBef>
              <a:spcAft>
                <a:spcPts val="0"/>
              </a:spcAft>
              <a:buSzPts val="2200"/>
              <a:buChar char="•"/>
            </a:pPr>
            <a:r>
              <a:rPr lang="en-GB"/>
              <a:t>Potrebbe essere possibile sostenere la persona nell’affrontare questi aspetti in relazione ad un contesto più ampio. </a:t>
            </a:r>
            <a:endParaRPr/>
          </a:p>
        </p:txBody>
      </p:sp>
      <p:sp>
        <p:nvSpPr>
          <p:cNvPr id="725" name="Google Shape;725;p70"/>
          <p:cNvSpPr txBox="1">
            <a:spLocks noGrp="1"/>
          </p:cNvSpPr>
          <p:nvPr>
            <p:ph type="title"/>
          </p:nvPr>
        </p:nvSpPr>
        <p:spPr>
          <a:xfrm>
            <a:off x="506426" y="506425"/>
            <a:ext cx="106836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9</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1"/>
          <p:cNvSpPr txBox="1">
            <a:spLocks noGrp="1"/>
          </p:cNvSpPr>
          <p:nvPr>
            <p:ph type="body" idx="1"/>
          </p:nvPr>
        </p:nvSpPr>
        <p:spPr>
          <a:xfrm>
            <a:off x="508000" y="13477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Riconoscere e rispondere ad aspetti sensibili e segnali di disagio (e)</a:t>
            </a:r>
            <a:endParaRPr/>
          </a:p>
        </p:txBody>
      </p:sp>
      <p:sp>
        <p:nvSpPr>
          <p:cNvPr id="732" name="Google Shape;732;p71"/>
          <p:cNvSpPr txBox="1">
            <a:spLocks noGrp="1"/>
          </p:cNvSpPr>
          <p:nvPr>
            <p:ph type="body" idx="2"/>
          </p:nvPr>
        </p:nvSpPr>
        <p:spPr>
          <a:xfrm>
            <a:off x="506413" y="1844675"/>
            <a:ext cx="11174412" cy="416718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Molti aspetti sensibili attivati in un breve arco di tempo possono causare grande disagio, e possono condurre ad una situazione conflittuale. </a:t>
            </a:r>
            <a:endParaRPr/>
          </a:p>
          <a:p>
            <a:pPr marL="285750" lvl="0" indent="-285750" algn="l" rtl="0">
              <a:lnSpc>
                <a:spcPct val="100000"/>
              </a:lnSpc>
              <a:spcBef>
                <a:spcPts val="1200"/>
              </a:spcBef>
              <a:spcAft>
                <a:spcPts val="0"/>
              </a:spcAft>
              <a:buSzPts val="2200"/>
              <a:buChar char="•"/>
            </a:pPr>
            <a:r>
              <a:rPr lang="en-GB"/>
              <a:t>Alcuni di questi aspetti sensibili possono essere: </a:t>
            </a:r>
            <a:endParaRPr/>
          </a:p>
          <a:p>
            <a:pPr marL="631825" lvl="2" indent="-285750" algn="l" rtl="0">
              <a:lnSpc>
                <a:spcPct val="100000"/>
              </a:lnSpc>
              <a:spcBef>
                <a:spcPts val="1200"/>
              </a:spcBef>
              <a:spcAft>
                <a:spcPts val="0"/>
              </a:spcAft>
              <a:buSzPts val="2000"/>
              <a:buChar char="•"/>
            </a:pPr>
            <a:r>
              <a:rPr lang="en-GB"/>
              <a:t>sentire di non essere ascoltati</a:t>
            </a:r>
            <a:endParaRPr/>
          </a:p>
          <a:p>
            <a:pPr marL="631825" lvl="2" indent="-285750" algn="l" rtl="0">
              <a:lnSpc>
                <a:spcPct val="100000"/>
              </a:lnSpc>
              <a:spcBef>
                <a:spcPts val="1200"/>
              </a:spcBef>
              <a:spcAft>
                <a:spcPts val="0"/>
              </a:spcAft>
              <a:buSzPts val="2000"/>
              <a:buChar char="•"/>
            </a:pPr>
            <a:r>
              <a:rPr lang="en-GB"/>
              <a:t>le persone si rivolgono a me mancandomi di rispetto</a:t>
            </a:r>
            <a:endParaRPr/>
          </a:p>
          <a:p>
            <a:pPr marL="631825" lvl="2" indent="-285750" algn="l" rtl="0">
              <a:lnSpc>
                <a:spcPct val="100000"/>
              </a:lnSpc>
              <a:spcBef>
                <a:spcPts val="1200"/>
              </a:spcBef>
              <a:spcAft>
                <a:spcPts val="0"/>
              </a:spcAft>
              <a:buSzPts val="2000"/>
              <a:buChar char="•"/>
            </a:pPr>
            <a:r>
              <a:rPr lang="en-GB"/>
              <a:t>altre persone utilizzano le mie cose senza permesso</a:t>
            </a:r>
            <a:endParaRPr/>
          </a:p>
          <a:p>
            <a:pPr marL="631825" lvl="2" indent="-285750" algn="l" rtl="0">
              <a:lnSpc>
                <a:spcPct val="100000"/>
              </a:lnSpc>
              <a:spcBef>
                <a:spcPts val="1200"/>
              </a:spcBef>
              <a:spcAft>
                <a:spcPts val="0"/>
              </a:spcAft>
              <a:buSzPts val="2000"/>
              <a:buChar char="•"/>
            </a:pPr>
            <a:r>
              <a:rPr lang="en-GB"/>
              <a:t>rumori forti</a:t>
            </a:r>
            <a:endParaRPr/>
          </a:p>
          <a:p>
            <a:pPr marL="631825" lvl="2" indent="-285750" algn="l" rtl="0">
              <a:lnSpc>
                <a:spcPct val="100000"/>
              </a:lnSpc>
              <a:spcBef>
                <a:spcPts val="1200"/>
              </a:spcBef>
              <a:spcAft>
                <a:spcPts val="0"/>
              </a:spcAft>
              <a:buSzPts val="2000"/>
              <a:buChar char="•"/>
            </a:pPr>
            <a:r>
              <a:rPr lang="en-GB"/>
              <a:t>essere toccati</a:t>
            </a:r>
            <a:endParaRPr/>
          </a:p>
          <a:p>
            <a:pPr marL="631825" lvl="2" indent="-285750" algn="l" rtl="0">
              <a:lnSpc>
                <a:spcPct val="100000"/>
              </a:lnSpc>
              <a:spcBef>
                <a:spcPts val="1200"/>
              </a:spcBef>
              <a:spcAft>
                <a:spcPts val="0"/>
              </a:spcAft>
              <a:buSzPts val="2000"/>
              <a:buChar char="•"/>
            </a:pPr>
            <a:r>
              <a:rPr lang="en-GB"/>
              <a:t>non avere scelta, controllo o input.</a:t>
            </a:r>
            <a:endParaRPr/>
          </a:p>
          <a:p>
            <a:pPr marL="285750" lvl="0" indent="-146050" algn="l" rtl="0">
              <a:lnSpc>
                <a:spcPct val="100000"/>
              </a:lnSpc>
              <a:spcBef>
                <a:spcPts val="1200"/>
              </a:spcBef>
              <a:spcAft>
                <a:spcPts val="0"/>
              </a:spcAft>
              <a:buSzPts val="2200"/>
              <a:buNone/>
            </a:pPr>
            <a:endParaRPr/>
          </a:p>
          <a:p>
            <a:pPr marL="285750" lvl="0" indent="-146050" algn="l" rtl="0">
              <a:lnSpc>
                <a:spcPct val="100000"/>
              </a:lnSpc>
              <a:spcBef>
                <a:spcPts val="1200"/>
              </a:spcBef>
              <a:spcAft>
                <a:spcPts val="0"/>
              </a:spcAft>
              <a:buSzPts val="2200"/>
              <a:buNone/>
            </a:pPr>
            <a:endParaRPr/>
          </a:p>
        </p:txBody>
      </p:sp>
      <p:sp>
        <p:nvSpPr>
          <p:cNvPr id="733" name="Google Shape;733;p71"/>
          <p:cNvSpPr txBox="1">
            <a:spLocks noGrp="1"/>
          </p:cNvSpPr>
          <p:nvPr>
            <p:ph type="title"/>
          </p:nvPr>
        </p:nvSpPr>
        <p:spPr>
          <a:xfrm>
            <a:off x="506426" y="506425"/>
            <a:ext cx="106620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10</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2"/>
          <p:cNvSpPr txBox="1">
            <a:spLocks noGrp="1"/>
          </p:cNvSpPr>
          <p:nvPr>
            <p:ph type="body" idx="1"/>
          </p:nvPr>
        </p:nvSpPr>
        <p:spPr>
          <a:xfrm>
            <a:off x="508000" y="13795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Riconoscere e rispondere ad aspetti sensibili e segnali di disagio (f)</a:t>
            </a:r>
            <a:endParaRPr/>
          </a:p>
        </p:txBody>
      </p:sp>
      <p:sp>
        <p:nvSpPr>
          <p:cNvPr id="740" name="Google Shape;740;p72"/>
          <p:cNvSpPr txBox="1">
            <a:spLocks noGrp="1"/>
          </p:cNvSpPr>
          <p:nvPr>
            <p:ph type="body" idx="2"/>
          </p:nvPr>
        </p:nvSpPr>
        <p:spPr>
          <a:xfrm>
            <a:off x="506413" y="1765300"/>
            <a:ext cx="11174412" cy="4246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I segnali di disagio sono fisici o  segnali esterni che qualcuno può essere a disagio </a:t>
            </a:r>
            <a:endParaRPr/>
          </a:p>
          <a:p>
            <a:pPr marL="285750" lvl="0" indent="-285750" algn="l" rtl="0">
              <a:lnSpc>
                <a:spcPct val="100000"/>
              </a:lnSpc>
              <a:spcBef>
                <a:spcPts val="1200"/>
              </a:spcBef>
              <a:spcAft>
                <a:spcPts val="0"/>
              </a:spcAft>
              <a:buSzPts val="2200"/>
              <a:buChar char="•"/>
            </a:pPr>
            <a:r>
              <a:rPr lang="en-GB"/>
              <a:t>I segnali fisici richiedono una risposta sensibile e di sostegno, con lo scopo di identificare e rimuovere la causa del disagio, fornendo conforto o assistendo la persona. </a:t>
            </a:r>
            <a:endParaRPr/>
          </a:p>
          <a:p>
            <a:pPr marL="285750" lvl="0" indent="-285750" algn="l" rtl="0">
              <a:lnSpc>
                <a:spcPct val="100000"/>
              </a:lnSpc>
              <a:spcBef>
                <a:spcPts val="1200"/>
              </a:spcBef>
              <a:spcAft>
                <a:spcPts val="0"/>
              </a:spcAft>
              <a:buSzPts val="2200"/>
              <a:buChar char="•"/>
            </a:pPr>
            <a:r>
              <a:rPr lang="en-GB"/>
              <a:t>Alcuni esempi comuni includono: </a:t>
            </a:r>
            <a:endParaRPr/>
          </a:p>
          <a:p>
            <a:pPr marL="285750" lvl="0" indent="-146050" algn="l" rtl="0">
              <a:lnSpc>
                <a:spcPct val="100000"/>
              </a:lnSpc>
              <a:spcBef>
                <a:spcPts val="1200"/>
              </a:spcBef>
              <a:spcAft>
                <a:spcPts val="0"/>
              </a:spcAft>
              <a:buSzPts val="2200"/>
              <a:buNone/>
            </a:pPr>
            <a:endParaRPr/>
          </a:p>
        </p:txBody>
      </p:sp>
      <p:sp>
        <p:nvSpPr>
          <p:cNvPr id="741" name="Google Shape;741;p72"/>
          <p:cNvSpPr txBox="1">
            <a:spLocks noGrp="1"/>
          </p:cNvSpPr>
          <p:nvPr>
            <p:ph type="title"/>
          </p:nvPr>
        </p:nvSpPr>
        <p:spPr>
          <a:xfrm>
            <a:off x="506426" y="506425"/>
            <a:ext cx="105222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 11</a:t>
            </a:r>
            <a:endParaRPr/>
          </a:p>
        </p:txBody>
      </p:sp>
      <p:sp>
        <p:nvSpPr>
          <p:cNvPr id="742" name="Google Shape;742;p72"/>
          <p:cNvSpPr txBox="1"/>
          <p:nvPr/>
        </p:nvSpPr>
        <p:spPr>
          <a:xfrm>
            <a:off x="838200" y="3544888"/>
            <a:ext cx="4622800" cy="2530475"/>
          </a:xfrm>
          <a:prstGeom prst="rect">
            <a:avLst/>
          </a:prstGeom>
          <a:noFill/>
          <a:ln>
            <a:noFill/>
          </a:ln>
        </p:spPr>
        <p:txBody>
          <a:bodyPr spcFirstLastPara="1" wrap="square" lIns="91425" tIns="45700" rIns="91425" bIns="45700" anchor="t" anchorCtr="0">
            <a:spAutoFit/>
          </a:bodyPr>
          <a:lstStyle/>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irrequietezza</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agitazione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andare avanti e indietro</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respiro corto o rapido</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tensione al petto</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sudorazione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denti stretti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43" name="Google Shape;743;p72"/>
          <p:cNvSpPr txBox="1"/>
          <p:nvPr/>
        </p:nvSpPr>
        <p:spPr>
          <a:xfrm>
            <a:off x="5588000" y="3448050"/>
            <a:ext cx="4090988" cy="3109913"/>
          </a:xfrm>
          <a:prstGeom prst="rect">
            <a:avLst/>
          </a:prstGeom>
          <a:noFill/>
          <a:ln>
            <a:noFill/>
          </a:ln>
        </p:spPr>
        <p:txBody>
          <a:bodyPr spcFirstLastPara="1" wrap="square" lIns="91425" tIns="45700" rIns="91425" bIns="45700" anchor="t" anchorCtr="0">
            <a:spAutoFit/>
          </a:bodyPr>
          <a:lstStyle/>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piangere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corcersi le mani</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dondolare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ritiro, paura, irritazione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contatto visivo prolungato</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aumento del volume in un discorso</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aggressione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minaccia di danno.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73"/>
          <p:cNvSpPr txBox="1">
            <a:spLocks noGrp="1"/>
          </p:cNvSpPr>
          <p:nvPr>
            <p:ph type="body" idx="1"/>
          </p:nvPr>
        </p:nvSpPr>
        <p:spPr>
          <a:xfrm>
            <a:off x="508000" y="133191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Riconoscere e rispondere ad aspetti sensibili e segnali di disagio (g)</a:t>
            </a:r>
            <a:endParaRPr/>
          </a:p>
        </p:txBody>
      </p:sp>
      <p:sp>
        <p:nvSpPr>
          <p:cNvPr id="750" name="Google Shape;750;p73"/>
          <p:cNvSpPr txBox="1">
            <a:spLocks noGrp="1"/>
          </p:cNvSpPr>
          <p:nvPr>
            <p:ph type="body" idx="2"/>
          </p:nvPr>
        </p:nvSpPr>
        <p:spPr>
          <a:xfrm>
            <a:off x="506413" y="1957388"/>
            <a:ext cx="11174412" cy="405447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Quando gli aspetti sensibili ed i segnali di disagio sono stati identificati, esistono delle strategie chiave per rispondere alla situazione ed evitare o disinnescare situazioni conflittuali. Tra queste strategie: </a:t>
            </a:r>
            <a:endParaRPr/>
          </a:p>
          <a:p>
            <a:pPr marL="815975" lvl="3" indent="-285750" algn="l" rtl="0">
              <a:lnSpc>
                <a:spcPct val="100000"/>
              </a:lnSpc>
              <a:spcBef>
                <a:spcPts val="1200"/>
              </a:spcBef>
              <a:spcAft>
                <a:spcPts val="0"/>
              </a:spcAft>
              <a:buSzPts val="2200"/>
              <a:buChar char="•"/>
            </a:pPr>
            <a:r>
              <a:rPr lang="en-GB" sz="2200"/>
              <a:t>tecniche di comunicazione</a:t>
            </a:r>
            <a:endParaRPr/>
          </a:p>
          <a:p>
            <a:pPr marL="815975" lvl="3" indent="-285750" algn="l" rtl="0">
              <a:lnSpc>
                <a:spcPct val="100000"/>
              </a:lnSpc>
              <a:spcBef>
                <a:spcPts val="1200"/>
              </a:spcBef>
              <a:spcAft>
                <a:spcPts val="0"/>
              </a:spcAft>
              <a:buSzPts val="2200"/>
              <a:buChar char="•"/>
            </a:pPr>
            <a:r>
              <a:rPr lang="en-GB" sz="2200"/>
              <a:t>ambienti di sostegno e stanze di conforto</a:t>
            </a:r>
            <a:endParaRPr/>
          </a:p>
          <a:p>
            <a:pPr marL="815975" lvl="3" indent="-285750" algn="l" rtl="0">
              <a:lnSpc>
                <a:spcPct val="100000"/>
              </a:lnSpc>
              <a:spcBef>
                <a:spcPts val="1200"/>
              </a:spcBef>
              <a:spcAft>
                <a:spcPts val="0"/>
              </a:spcAft>
              <a:buSzPts val="2200"/>
              <a:buChar char="•"/>
            </a:pPr>
            <a:r>
              <a:rPr lang="en-GB" sz="2200"/>
              <a:t>creare una cultura del “dire si” e “si può fare”</a:t>
            </a:r>
            <a:endParaRPr/>
          </a:p>
          <a:p>
            <a:pPr marL="815975" lvl="3" indent="-285750" algn="l" rtl="0">
              <a:lnSpc>
                <a:spcPct val="100000"/>
              </a:lnSpc>
              <a:spcBef>
                <a:spcPts val="1200"/>
              </a:spcBef>
              <a:spcAft>
                <a:spcPts val="0"/>
              </a:spcAft>
              <a:buSzPts val="2200"/>
              <a:buChar char="•"/>
            </a:pPr>
            <a:r>
              <a:rPr lang="en-GB" sz="2200"/>
              <a:t>piani individualizzati per riconoscere gli aspetti sensibili e segnali di disagio</a:t>
            </a:r>
            <a:endParaRPr/>
          </a:p>
          <a:p>
            <a:pPr marL="815975" lvl="3" indent="-285750" algn="l" rtl="0">
              <a:lnSpc>
                <a:spcPct val="100000"/>
              </a:lnSpc>
              <a:spcBef>
                <a:spcPts val="1200"/>
              </a:spcBef>
              <a:spcAft>
                <a:spcPts val="0"/>
              </a:spcAft>
              <a:buSzPts val="2200"/>
              <a:buChar char="•"/>
            </a:pPr>
            <a:r>
              <a:rPr lang="en-GB" sz="2200"/>
              <a:t>gruppi di intervento</a:t>
            </a:r>
            <a:endParaRPr/>
          </a:p>
          <a:p>
            <a:pPr marL="285750" lvl="0" indent="-146050" algn="l" rtl="0">
              <a:lnSpc>
                <a:spcPct val="100000"/>
              </a:lnSpc>
              <a:spcBef>
                <a:spcPts val="1200"/>
              </a:spcBef>
              <a:spcAft>
                <a:spcPts val="0"/>
              </a:spcAft>
              <a:buSzPts val="2200"/>
              <a:buNone/>
            </a:pPr>
            <a:endParaRPr/>
          </a:p>
        </p:txBody>
      </p:sp>
      <p:sp>
        <p:nvSpPr>
          <p:cNvPr id="751" name="Google Shape;751;p73"/>
          <p:cNvSpPr txBox="1">
            <a:spLocks noGrp="1"/>
          </p:cNvSpPr>
          <p:nvPr>
            <p:ph type="title"/>
          </p:nvPr>
        </p:nvSpPr>
        <p:spPr>
          <a:xfrm>
            <a:off x="506427" y="506425"/>
            <a:ext cx="111744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Qual’ è una risposta efficace e appropriata a situazioni  di tensione?– 12</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4"/>
          <p:cNvSpPr txBox="1">
            <a:spLocks noGrp="1"/>
          </p:cNvSpPr>
          <p:nvPr>
            <p:ph type="title"/>
          </p:nvPr>
        </p:nvSpPr>
        <p:spPr>
          <a:xfrm>
            <a:off x="506413" y="2055813"/>
            <a:ext cx="9793287" cy="109061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7:</a:t>
            </a:r>
            <a:br>
              <a:rPr lang="en-GB"/>
            </a:br>
            <a:r>
              <a:rPr lang="en-GB"/>
              <a:t>tecniche di comunicazione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7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Buone abilità comunicative sono fondamentali per la gestione quotidiana di un servizio efficiente che risponda ai bisogni delle persone. Lo staff deve avere il tempo per la comunicazione ed i contatti con le persone che utilizzano il servizio.</a:t>
            </a:r>
            <a:endParaRPr/>
          </a:p>
          <a:p>
            <a:pPr marL="285750" lvl="0" indent="-285750" algn="l" rtl="0">
              <a:lnSpc>
                <a:spcPct val="100000"/>
              </a:lnSpc>
              <a:spcBef>
                <a:spcPts val="1200"/>
              </a:spcBef>
              <a:spcAft>
                <a:spcPts val="0"/>
              </a:spcAft>
              <a:buSzPts val="2200"/>
              <a:buChar char="•"/>
            </a:pPr>
            <a:r>
              <a:rPr lang="en-GB"/>
              <a:t>Buone abilità comunicative sono anche fondamentali quando si affronta una situazione di tensione. Utilizzare queste abilità è una delle maniere più efficaci di gestire situazioni di tensione o conflittuali in maniera rispettosa e che eviti pratiche coercitive. </a:t>
            </a:r>
            <a:endParaRPr/>
          </a:p>
          <a:p>
            <a:pPr marL="285750" lvl="0" indent="-285750" algn="l" rtl="0">
              <a:lnSpc>
                <a:spcPct val="100000"/>
              </a:lnSpc>
              <a:spcBef>
                <a:spcPts val="1200"/>
              </a:spcBef>
              <a:spcAft>
                <a:spcPts val="0"/>
              </a:spcAft>
              <a:buSzPts val="2200"/>
              <a:buChar char="•"/>
            </a:pPr>
            <a:r>
              <a:rPr lang="en-GB"/>
              <a:t>Queste tecniche cercano di far sentire una persona rispettata, ascoltata, valorizzata e sostenuta. </a:t>
            </a:r>
            <a:endParaRPr/>
          </a:p>
          <a:p>
            <a:pPr marL="285750" lvl="0" indent="-285750" algn="l" rtl="0">
              <a:lnSpc>
                <a:spcPct val="100000"/>
              </a:lnSpc>
              <a:spcBef>
                <a:spcPts val="1200"/>
              </a:spcBef>
              <a:spcAft>
                <a:spcPts val="0"/>
              </a:spcAft>
              <a:buSzPts val="2200"/>
              <a:buChar char="•"/>
            </a:pPr>
            <a:r>
              <a:rPr lang="en-GB"/>
              <a:t>Quando le persone si sentono ascoltate sono più disposte a comunicare apertamente e chiaramente, facendo in modo che ci possa essere una soluzione pacifica della situazione. </a:t>
            </a:r>
            <a:endParaRPr/>
          </a:p>
        </p:txBody>
      </p:sp>
      <p:sp>
        <p:nvSpPr>
          <p:cNvPr id="764" name="Google Shape;764;p7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abilità di comunicazione  - 1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6"/>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La natura della comunicazione (a)</a:t>
            </a:r>
            <a:endParaRPr/>
          </a:p>
        </p:txBody>
      </p:sp>
      <p:sp>
        <p:nvSpPr>
          <p:cNvPr id="771" name="Google Shape;771;p7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Di seguito una citazione sull’importanza della comunicazione quale mezzo per evitare la coercizione: </a:t>
            </a:r>
            <a:endParaRPr/>
          </a:p>
          <a:p>
            <a:pPr marL="285750" lvl="0" indent="-285750" algn="ctr" rtl="0">
              <a:lnSpc>
                <a:spcPct val="100000"/>
              </a:lnSpc>
              <a:spcBef>
                <a:spcPts val="1200"/>
              </a:spcBef>
              <a:spcAft>
                <a:spcPts val="0"/>
              </a:spcAft>
              <a:buSzPts val="2200"/>
              <a:buFont typeface="Arial"/>
              <a:buNone/>
            </a:pPr>
            <a:r>
              <a:rPr lang="en-GB" i="1"/>
              <a:t>Non sono sicuro/a che siano più importanti le parole giuste, ma piuttosto il tono della voce, il </a:t>
            </a:r>
            <a:r>
              <a:rPr lang="en-GB" b="1" i="1"/>
              <a:t>linguaggio del corpo </a:t>
            </a:r>
            <a:r>
              <a:rPr lang="en-GB" i="1"/>
              <a:t>e l’ambiente fisico rispetto alla verbalizzazione….”</a:t>
            </a: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La citazione sottolinea che si può comunicare molto di più di ciò che possono esprimere le parole. </a:t>
            </a:r>
            <a:endParaRPr/>
          </a:p>
          <a:p>
            <a:pPr marL="285750" lvl="0" indent="-285750" algn="l" rtl="0">
              <a:lnSpc>
                <a:spcPct val="100000"/>
              </a:lnSpc>
              <a:spcBef>
                <a:spcPts val="1200"/>
              </a:spcBef>
              <a:spcAft>
                <a:spcPts val="0"/>
              </a:spcAft>
              <a:buSzPts val="2200"/>
              <a:buChar char="•"/>
            </a:pPr>
            <a:r>
              <a:rPr lang="en-GB"/>
              <a:t>Una buona comunicazione può aiutare ad evitare e risolvere situazioni di tensione.</a:t>
            </a:r>
            <a:endParaRPr/>
          </a:p>
          <a:p>
            <a:pPr marL="285750" lvl="0" indent="-146050" algn="l" rtl="0">
              <a:lnSpc>
                <a:spcPct val="100000"/>
              </a:lnSpc>
              <a:spcBef>
                <a:spcPts val="1200"/>
              </a:spcBef>
              <a:spcAft>
                <a:spcPts val="0"/>
              </a:spcAft>
              <a:buSzPts val="2200"/>
              <a:buNone/>
            </a:pPr>
            <a:endParaRPr/>
          </a:p>
        </p:txBody>
      </p:sp>
      <p:sp>
        <p:nvSpPr>
          <p:cNvPr id="772" name="Google Shape;772;p7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abilità di comunicazione – 2</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7"/>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La natura della comunicazione (b)</a:t>
            </a:r>
            <a:endParaRPr/>
          </a:p>
        </p:txBody>
      </p:sp>
      <p:sp>
        <p:nvSpPr>
          <p:cNvPr id="779" name="Google Shape;779;p7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000"/>
              <a:buFont typeface="Arial"/>
              <a:buNone/>
            </a:pPr>
            <a:r>
              <a:rPr lang="en-GB" sz="2000"/>
              <a:t>La comunicazione deve essere:</a:t>
            </a:r>
            <a:endParaRPr/>
          </a:p>
          <a:p>
            <a:pPr marL="631825" lvl="2" indent="-285750" algn="l" rtl="0">
              <a:lnSpc>
                <a:spcPct val="100000"/>
              </a:lnSpc>
              <a:spcBef>
                <a:spcPts val="1200"/>
              </a:spcBef>
              <a:spcAft>
                <a:spcPts val="0"/>
              </a:spcAft>
              <a:buSzPts val="2000"/>
              <a:buChar char="•"/>
            </a:pPr>
            <a:r>
              <a:rPr lang="en-GB" b="1"/>
              <a:t>Rispettosa</a:t>
            </a:r>
            <a:r>
              <a:rPr lang="en-GB"/>
              <a:t>: trattare ognuno  coinvolto nella situazione con rispetto e dignità </a:t>
            </a:r>
            <a:endParaRPr/>
          </a:p>
          <a:p>
            <a:pPr marL="631825" lvl="2" indent="-285750" algn="l" rtl="0">
              <a:lnSpc>
                <a:spcPct val="100000"/>
              </a:lnSpc>
              <a:spcBef>
                <a:spcPts val="1200"/>
              </a:spcBef>
              <a:spcAft>
                <a:spcPts val="0"/>
              </a:spcAft>
              <a:buSzPts val="2000"/>
              <a:buChar char="•"/>
            </a:pPr>
            <a:r>
              <a:rPr lang="en-GB" b="1"/>
              <a:t>Attenta</a:t>
            </a:r>
            <a:r>
              <a:rPr lang="en-GB"/>
              <a:t>: concedere tutta l’attenzione alla persona coinvolta</a:t>
            </a:r>
            <a:endParaRPr/>
          </a:p>
          <a:p>
            <a:pPr marL="631825" lvl="2" indent="-285750" algn="l" rtl="0">
              <a:lnSpc>
                <a:spcPct val="100000"/>
              </a:lnSpc>
              <a:spcBef>
                <a:spcPts val="1200"/>
              </a:spcBef>
              <a:spcAft>
                <a:spcPts val="0"/>
              </a:spcAft>
              <a:buSzPts val="2000"/>
              <a:buChar char="•"/>
            </a:pPr>
            <a:r>
              <a:rPr lang="en-GB" b="1"/>
              <a:t>Rassicurante</a:t>
            </a:r>
            <a:r>
              <a:rPr lang="en-GB"/>
              <a:t>: che sostiene ed incoraggia la capacità della persona di trovare maniere di calmarsi e risolvere la situazione.</a:t>
            </a:r>
            <a:endParaRPr/>
          </a:p>
          <a:p>
            <a:pPr marL="631825" lvl="2" indent="-285750" algn="l" rtl="0">
              <a:lnSpc>
                <a:spcPct val="100000"/>
              </a:lnSpc>
              <a:spcBef>
                <a:spcPts val="1200"/>
              </a:spcBef>
              <a:spcAft>
                <a:spcPts val="0"/>
              </a:spcAft>
              <a:buSzPts val="2000"/>
              <a:buChar char="•"/>
            </a:pPr>
            <a:r>
              <a:rPr lang="en-GB" b="1"/>
              <a:t>Positiva</a:t>
            </a:r>
            <a:r>
              <a:rPr lang="en-GB"/>
              <a:t>: incoraggiare le persone ad avere fiducia che la loro situazione può cambiare e che potranno trovare maniere di superarla. </a:t>
            </a:r>
            <a:endParaRPr/>
          </a:p>
          <a:p>
            <a:pPr marL="631825" lvl="2" indent="-285750" algn="l" rtl="0">
              <a:lnSpc>
                <a:spcPct val="100000"/>
              </a:lnSpc>
              <a:spcBef>
                <a:spcPts val="1200"/>
              </a:spcBef>
              <a:spcAft>
                <a:spcPts val="0"/>
              </a:spcAft>
              <a:buSzPts val="2000"/>
              <a:buChar char="•"/>
            </a:pPr>
            <a:r>
              <a:rPr lang="en-GB" b="1"/>
              <a:t>Empatica</a:t>
            </a:r>
            <a:r>
              <a:rPr lang="en-GB"/>
              <a:t>: metterci impegno per capire i pensieri ed i sentimenti di ogni persona coinvolta. </a:t>
            </a:r>
            <a:endParaRPr/>
          </a:p>
          <a:p>
            <a:pPr marL="631825" lvl="2" indent="-285750" algn="l" rtl="0">
              <a:lnSpc>
                <a:spcPct val="100000"/>
              </a:lnSpc>
              <a:spcBef>
                <a:spcPts val="1200"/>
              </a:spcBef>
              <a:spcAft>
                <a:spcPts val="0"/>
              </a:spcAft>
              <a:buSzPts val="2000"/>
              <a:buChar char="•"/>
            </a:pPr>
            <a:r>
              <a:rPr lang="en-GB" b="1"/>
              <a:t>Paziente</a:t>
            </a:r>
            <a:r>
              <a:rPr lang="en-GB"/>
              <a:t>: prendere tutto il tempo necessario per ascoltare le preoccupazioni delle persone coinvolte.</a:t>
            </a:r>
            <a:endParaRPr/>
          </a:p>
          <a:p>
            <a:pPr marL="631825" lvl="2" indent="-285750" algn="l" rtl="0">
              <a:lnSpc>
                <a:spcPct val="100000"/>
              </a:lnSpc>
              <a:spcBef>
                <a:spcPts val="1200"/>
              </a:spcBef>
              <a:spcAft>
                <a:spcPts val="0"/>
              </a:spcAft>
              <a:buSzPts val="2000"/>
              <a:buChar char="•"/>
            </a:pPr>
            <a:r>
              <a:rPr lang="en-GB" b="1"/>
              <a:t>Culturalmente sensibile:</a:t>
            </a:r>
            <a:r>
              <a:rPr lang="en-GB"/>
              <a:t> Tenere a mente il contesto e la storia di una persona, riconoscere che molteplici fattori, quali ad esempio la cultura, il genere, la condizione di migrante, l’orientamento sessuale o altra condizione,  hanno condizionato le sue esperienze e conoscenze </a:t>
            </a:r>
            <a:endParaRPr/>
          </a:p>
        </p:txBody>
      </p:sp>
      <p:sp>
        <p:nvSpPr>
          <p:cNvPr id="780" name="Google Shape;780;p7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abilità di comunicazione – 3</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8"/>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La natura della comunicazione (c)</a:t>
            </a:r>
            <a:endParaRPr/>
          </a:p>
        </p:txBody>
      </p:sp>
      <p:sp>
        <p:nvSpPr>
          <p:cNvPr id="787" name="Google Shape;787;p7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La comunicazione può essere migliorata dando importanza ad elementi strutturali che contribuiscono alla salute mentale ed al contesto di vita più ampio della persona</a:t>
            </a:r>
            <a:endParaRPr/>
          </a:p>
          <a:p>
            <a:pPr marL="285750" lvl="0" indent="-285750" algn="l" rtl="0">
              <a:lnSpc>
                <a:spcPct val="100000"/>
              </a:lnSpc>
              <a:spcBef>
                <a:spcPts val="1200"/>
              </a:spcBef>
              <a:spcAft>
                <a:spcPts val="0"/>
              </a:spcAft>
              <a:buSzPts val="2200"/>
              <a:buChar char="•"/>
            </a:pPr>
            <a:r>
              <a:rPr lang="en-GB"/>
              <a:t>Ciò può includere invitare le persone a condividere informazioni legate alle loro identità, contesti e bisogni se loro lo ritengono importante.</a:t>
            </a:r>
            <a:endParaRPr/>
          </a:p>
          <a:p>
            <a:pPr marL="285750" lvl="0" indent="-285750" algn="l" rtl="0">
              <a:lnSpc>
                <a:spcPct val="100000"/>
              </a:lnSpc>
              <a:spcBef>
                <a:spcPts val="1200"/>
              </a:spcBef>
              <a:spcAft>
                <a:spcPts val="0"/>
              </a:spcAft>
              <a:buSzPts val="2200"/>
              <a:buChar char="•"/>
            </a:pPr>
            <a:r>
              <a:rPr lang="en-GB"/>
              <a:t>La buona comunicazione può essere una dote che alcune persone hanno di natura, mentre per altri ci vuole più esercizio e formazione. </a:t>
            </a:r>
            <a:endParaRPr/>
          </a:p>
          <a:p>
            <a:pPr marL="285750" lvl="0" indent="-146050" algn="l" rtl="0">
              <a:lnSpc>
                <a:spcPct val="100000"/>
              </a:lnSpc>
              <a:spcBef>
                <a:spcPts val="1200"/>
              </a:spcBef>
              <a:spcAft>
                <a:spcPts val="0"/>
              </a:spcAft>
              <a:buSzPts val="2200"/>
              <a:buNone/>
            </a:pPr>
            <a:endParaRPr/>
          </a:p>
        </p:txBody>
      </p:sp>
      <p:sp>
        <p:nvSpPr>
          <p:cNvPr id="788" name="Google Shape;788;p7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abilità di comunicazione – 4</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9"/>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Ascolto attivo (a)</a:t>
            </a:r>
            <a:endParaRPr/>
          </a:p>
        </p:txBody>
      </p:sp>
      <p:sp>
        <p:nvSpPr>
          <p:cNvPr id="795" name="Google Shape;795;p7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L’ascolto attivo è un aspetto essenziale di una buona comunicazione e aiuta le persone a sentirsi ascoltate e capite. </a:t>
            </a:r>
            <a:endParaRPr/>
          </a:p>
          <a:p>
            <a:pPr marL="285750" lvl="0" indent="-285750" algn="l" rtl="0">
              <a:lnSpc>
                <a:spcPct val="100000"/>
              </a:lnSpc>
              <a:spcBef>
                <a:spcPts val="1200"/>
              </a:spcBef>
              <a:spcAft>
                <a:spcPts val="0"/>
              </a:spcAft>
              <a:buSzPts val="2200"/>
              <a:buChar char="•"/>
            </a:pPr>
            <a:r>
              <a:rPr lang="en-GB"/>
              <a:t>L’ascolto attivo è essenziale </a:t>
            </a:r>
            <a:r>
              <a:rPr lang="en-GB" u="sng"/>
              <a:t>per le persone che utilizzano i servizi di salute mentale ed i servizi sociali</a:t>
            </a:r>
            <a:r>
              <a:rPr lang="en-GB"/>
              <a:t> perché le loro preoccupazioni, storie e punti di vista siano ascoltati. </a:t>
            </a:r>
            <a:endParaRPr/>
          </a:p>
          <a:p>
            <a:pPr marL="285750" lvl="0" indent="-285750" algn="l" rtl="0">
              <a:lnSpc>
                <a:spcPct val="100000"/>
              </a:lnSpc>
              <a:spcBef>
                <a:spcPts val="1200"/>
              </a:spcBef>
              <a:spcAft>
                <a:spcPts val="0"/>
              </a:spcAft>
              <a:buSzPts val="2200"/>
              <a:buChar char="•"/>
            </a:pPr>
            <a:r>
              <a:rPr lang="en-GB"/>
              <a:t>Affinché l’ascolto attivo funzioni l’ascoltatore deve essere sinceramente interessato in ciò che dice la persona che parla. </a:t>
            </a:r>
            <a:endParaRPr/>
          </a:p>
          <a:p>
            <a:pPr marL="285750" lvl="0" indent="-146050" algn="l" rtl="0">
              <a:lnSpc>
                <a:spcPct val="100000"/>
              </a:lnSpc>
              <a:spcBef>
                <a:spcPts val="1200"/>
              </a:spcBef>
              <a:spcAft>
                <a:spcPts val="0"/>
              </a:spcAft>
              <a:buSzPts val="2200"/>
              <a:buNone/>
            </a:pPr>
            <a:endParaRPr/>
          </a:p>
        </p:txBody>
      </p:sp>
      <p:sp>
        <p:nvSpPr>
          <p:cNvPr id="796" name="Google Shape;796;p7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abilità di comunicazione – 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1:</a:t>
            </a:r>
            <a:br>
              <a:rPr lang="en-GB"/>
            </a:br>
            <a:r>
              <a:rPr lang="en-GB"/>
              <a:t>che cosa sono la violenza, la coercizione e l’abuso?</a:t>
            </a:r>
            <a:endParaRPr/>
          </a:p>
        </p:txBody>
      </p:sp>
      <p:sp>
        <p:nvSpPr>
          <p:cNvPr id="265" name="Google Shape;265;p8"/>
          <p:cNvSpPr txBox="1">
            <a:spLocks noGrp="1"/>
          </p:cNvSpPr>
          <p:nvPr>
            <p:ph type="sldNum" idx="12"/>
          </p:nvPr>
        </p:nvSpPr>
        <p:spPr>
          <a:xfrm>
            <a:off x="10034588" y="6638925"/>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80"/>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Ascolto attivo (b)</a:t>
            </a:r>
            <a:endParaRPr/>
          </a:p>
        </p:txBody>
      </p:sp>
      <p:sp>
        <p:nvSpPr>
          <p:cNvPr id="803" name="Google Shape;803;p80"/>
          <p:cNvSpPr txBox="1">
            <a:spLocks noGrp="1"/>
          </p:cNvSpPr>
          <p:nvPr>
            <p:ph type="body" idx="2"/>
          </p:nvPr>
        </p:nvSpPr>
        <p:spPr>
          <a:xfrm>
            <a:off x="506413" y="14351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en-GB" sz="2000"/>
              <a:t>L’ascolto attivo è una forma strutturata di ascolto che pone l’attenzione su colui che parla. </a:t>
            </a:r>
            <a:endParaRPr/>
          </a:p>
          <a:p>
            <a:pPr marL="285750" lvl="0" indent="-285750" algn="l" rtl="0">
              <a:lnSpc>
                <a:spcPct val="100000"/>
              </a:lnSpc>
              <a:spcBef>
                <a:spcPts val="500"/>
              </a:spcBef>
              <a:spcAft>
                <a:spcPts val="0"/>
              </a:spcAft>
              <a:buSzPts val="2000"/>
              <a:buChar char="•"/>
            </a:pPr>
            <a:r>
              <a:rPr lang="en-GB" sz="2000"/>
              <a:t>L’ascoltatore presta piena attenzione alla persona che parla. </a:t>
            </a:r>
            <a:endParaRPr/>
          </a:p>
          <a:p>
            <a:pPr marL="815975" lvl="3" indent="-285750" algn="l" rtl="0">
              <a:lnSpc>
                <a:spcPct val="100000"/>
              </a:lnSpc>
              <a:spcBef>
                <a:spcPts val="500"/>
              </a:spcBef>
              <a:spcAft>
                <a:spcPts val="0"/>
              </a:spcAft>
              <a:buSzPts val="2000"/>
              <a:buChar char="•"/>
            </a:pPr>
            <a:r>
              <a:rPr lang="en-GB"/>
              <a:t>Ponendo l’attenzione  sulla persona che parla, l’ascoltatore può porre domande importanti. </a:t>
            </a:r>
            <a:endParaRPr/>
          </a:p>
          <a:p>
            <a:pPr marL="815975" lvl="3" indent="-285750" algn="l" rtl="0">
              <a:lnSpc>
                <a:spcPct val="100000"/>
              </a:lnSpc>
              <a:spcBef>
                <a:spcPts val="500"/>
              </a:spcBef>
              <a:spcAft>
                <a:spcPts val="0"/>
              </a:spcAft>
              <a:buSzPts val="2000"/>
              <a:buChar char="•"/>
            </a:pPr>
            <a:r>
              <a:rPr lang="en-GB"/>
              <a:t>E’ importante per costruire la fiducia. </a:t>
            </a:r>
            <a:endParaRPr/>
          </a:p>
          <a:p>
            <a:pPr marL="285750" lvl="0" indent="-285750" algn="l" rtl="0">
              <a:lnSpc>
                <a:spcPct val="100000"/>
              </a:lnSpc>
              <a:spcBef>
                <a:spcPts val="500"/>
              </a:spcBef>
              <a:spcAft>
                <a:spcPts val="0"/>
              </a:spcAft>
              <a:buSzPts val="2000"/>
              <a:buChar char="•"/>
            </a:pPr>
            <a:r>
              <a:rPr lang="en-GB" sz="2000"/>
              <a:t>L’ascolto attivo può avvenire con azioni non verbali.</a:t>
            </a:r>
            <a:endParaRPr/>
          </a:p>
          <a:p>
            <a:pPr marL="285750" lvl="0" indent="-285750" algn="l" rtl="0">
              <a:lnSpc>
                <a:spcPct val="100000"/>
              </a:lnSpc>
              <a:spcBef>
                <a:spcPts val="500"/>
              </a:spcBef>
              <a:spcAft>
                <a:spcPts val="0"/>
              </a:spcAft>
              <a:buSzPts val="2000"/>
              <a:buChar char="•"/>
            </a:pPr>
            <a:r>
              <a:rPr lang="en-GB" sz="2000"/>
              <a:t>L’ascoltatore ripete con le proprie parole ciò che lui/lei ritiene la persona che parla abbia detto</a:t>
            </a:r>
            <a:endParaRPr/>
          </a:p>
          <a:p>
            <a:pPr marL="815975" lvl="3" indent="-285750" algn="l" rtl="0">
              <a:lnSpc>
                <a:spcPct val="100000"/>
              </a:lnSpc>
              <a:spcBef>
                <a:spcPts val="500"/>
              </a:spcBef>
              <a:spcAft>
                <a:spcPts val="0"/>
              </a:spcAft>
              <a:buSzPts val="2000"/>
              <a:buChar char="•"/>
            </a:pPr>
            <a:r>
              <a:rPr lang="en-GB"/>
              <a:t>È importante perché noi ascoltiamo ciò che ci aspettiamo di sentire piuttosto che ciò che è stato realmente detto. </a:t>
            </a:r>
            <a:endParaRPr/>
          </a:p>
          <a:p>
            <a:pPr marL="815975" lvl="3" indent="-285750" algn="l" rtl="0">
              <a:lnSpc>
                <a:spcPct val="100000"/>
              </a:lnSpc>
              <a:spcBef>
                <a:spcPts val="500"/>
              </a:spcBef>
              <a:spcAft>
                <a:spcPts val="0"/>
              </a:spcAft>
              <a:buSzPts val="2000"/>
              <a:buChar char="•"/>
            </a:pPr>
            <a:r>
              <a:rPr lang="en-GB"/>
              <a:t>Parafrasando l’ascoltatore può assicurarsi di aver realmente compreso.</a:t>
            </a:r>
            <a:endParaRPr/>
          </a:p>
          <a:p>
            <a:pPr marL="815975" lvl="3" indent="-285750" algn="l" rtl="0">
              <a:lnSpc>
                <a:spcPct val="100000"/>
              </a:lnSpc>
              <a:spcBef>
                <a:spcPts val="500"/>
              </a:spcBef>
              <a:spcAft>
                <a:spcPts val="0"/>
              </a:spcAft>
              <a:buSzPts val="2000"/>
              <a:buChar char="•"/>
            </a:pPr>
            <a:r>
              <a:rPr lang="en-GB"/>
              <a:t>Non ripetendo come un pappagallo ma comprendendo e sottolineando il significato di ciò che è stato detto.</a:t>
            </a:r>
            <a:endParaRPr/>
          </a:p>
          <a:p>
            <a:pPr marL="815975" lvl="3" indent="-285750" algn="l" rtl="0">
              <a:lnSpc>
                <a:spcPct val="100000"/>
              </a:lnSpc>
              <a:spcBef>
                <a:spcPts val="500"/>
              </a:spcBef>
              <a:spcAft>
                <a:spcPts val="0"/>
              </a:spcAft>
              <a:buSzPts val="2000"/>
              <a:buChar char="•"/>
            </a:pPr>
            <a:r>
              <a:rPr lang="en-GB"/>
              <a:t>L’ascoltatore non è d’accordo o in disaccordo, ma ribadisce ciò che ha detto la persona che parla.</a:t>
            </a:r>
            <a:endParaRPr/>
          </a:p>
          <a:p>
            <a:pPr marL="815975" lvl="3" indent="-285750" algn="l" rtl="0">
              <a:lnSpc>
                <a:spcPct val="100000"/>
              </a:lnSpc>
              <a:spcBef>
                <a:spcPts val="500"/>
              </a:spcBef>
              <a:spcAft>
                <a:spcPts val="0"/>
              </a:spcAft>
              <a:buSzPts val="2000"/>
              <a:buFont typeface="Arial"/>
              <a:buNone/>
            </a:pPr>
            <a:r>
              <a:rPr lang="en-GB"/>
              <a:t>	Questo tipo di dialogo porta ad una maggior comprensione dei pensieri, sentimenti e motivazioni del parlante.. </a:t>
            </a:r>
            <a:endParaRPr/>
          </a:p>
          <a:p>
            <a:pPr marL="285750" lvl="0" indent="-146050" algn="l" rtl="0">
              <a:lnSpc>
                <a:spcPct val="100000"/>
              </a:lnSpc>
              <a:spcBef>
                <a:spcPts val="500"/>
              </a:spcBef>
              <a:spcAft>
                <a:spcPts val="0"/>
              </a:spcAft>
              <a:buSzPts val="2200"/>
              <a:buNone/>
            </a:pPr>
            <a:endParaRPr/>
          </a:p>
        </p:txBody>
      </p:sp>
      <p:sp>
        <p:nvSpPr>
          <p:cNvPr id="804" name="Google Shape;804;p8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abilità di comunicazione – 6</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81"/>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Benefici dell’ascolto attivo</a:t>
            </a:r>
            <a:endParaRPr/>
          </a:p>
        </p:txBody>
      </p:sp>
      <p:sp>
        <p:nvSpPr>
          <p:cNvPr id="811" name="Google Shape;811;p81"/>
          <p:cNvSpPr txBox="1">
            <a:spLocks noGrp="1"/>
          </p:cNvSpPr>
          <p:nvPr>
            <p:ph type="body" idx="2"/>
          </p:nvPr>
        </p:nvSpPr>
        <p:spPr>
          <a:xfrm>
            <a:off x="480656" y="1485542"/>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b="1"/>
              <a:t>Ascolto attivo: </a:t>
            </a:r>
            <a:endParaRPr/>
          </a:p>
          <a:p>
            <a:pPr marL="0" lvl="0" indent="0" algn="l" rtl="0">
              <a:lnSpc>
                <a:spcPct val="100000"/>
              </a:lnSpc>
              <a:spcBef>
                <a:spcPts val="1200"/>
              </a:spcBef>
              <a:spcAft>
                <a:spcPts val="0"/>
              </a:spcAft>
              <a:buSzPts val="2200"/>
              <a:buChar char="•"/>
            </a:pPr>
            <a:r>
              <a:rPr lang="en-GB"/>
              <a:t> Promuove l’attenzione e mostra interesse e rispetto per la persona.</a:t>
            </a:r>
            <a:endParaRPr/>
          </a:p>
          <a:p>
            <a:pPr marL="0" lvl="0" indent="0" algn="l" rtl="0">
              <a:lnSpc>
                <a:spcPct val="100000"/>
              </a:lnSpc>
              <a:spcBef>
                <a:spcPts val="1200"/>
              </a:spcBef>
              <a:spcAft>
                <a:spcPts val="0"/>
              </a:spcAft>
              <a:buSzPts val="2200"/>
              <a:buChar char="•"/>
            </a:pPr>
            <a:r>
              <a:rPr lang="en-GB"/>
              <a:t> Evita fraintendimenti</a:t>
            </a:r>
            <a:endParaRPr/>
          </a:p>
          <a:p>
            <a:pPr marL="0" lvl="0" indent="0" algn="l" rtl="0">
              <a:lnSpc>
                <a:spcPct val="100000"/>
              </a:lnSpc>
              <a:spcBef>
                <a:spcPts val="1200"/>
              </a:spcBef>
              <a:spcAft>
                <a:spcPts val="0"/>
              </a:spcAft>
              <a:buSzPts val="2200"/>
              <a:buChar char="•"/>
            </a:pPr>
            <a:r>
              <a:rPr lang="en-GB"/>
              <a:t> Incoraggia le persone ad aprirsi e a dire di più dando valore a ciò che le persone hanno da dire.</a:t>
            </a:r>
            <a:endParaRPr/>
          </a:p>
          <a:p>
            <a:pPr marL="0" lvl="0" indent="0" algn="l" rtl="0">
              <a:lnSpc>
                <a:spcPct val="100000"/>
              </a:lnSpc>
              <a:spcBef>
                <a:spcPts val="1200"/>
              </a:spcBef>
              <a:spcAft>
                <a:spcPts val="0"/>
              </a:spcAft>
              <a:buSzPts val="2200"/>
              <a:buChar char="•"/>
            </a:pPr>
            <a:r>
              <a:rPr lang="en-GB"/>
              <a:t> Incoraggia l’espressione di emozioni e sentimenti</a:t>
            </a:r>
            <a:endParaRPr/>
          </a:p>
          <a:p>
            <a:pPr marL="0" lvl="0" indent="0" algn="l" rtl="0">
              <a:lnSpc>
                <a:spcPct val="100000"/>
              </a:lnSpc>
              <a:spcBef>
                <a:spcPts val="1200"/>
              </a:spcBef>
              <a:spcAft>
                <a:spcPts val="0"/>
              </a:spcAft>
              <a:buSzPts val="2200"/>
              <a:buChar char="•"/>
            </a:pPr>
            <a:r>
              <a:rPr lang="en-GB"/>
              <a:t> Evita un escalation della situazione</a:t>
            </a:r>
            <a:endParaRPr/>
          </a:p>
          <a:p>
            <a:pPr marL="0" lvl="0" indent="0" algn="l" rtl="0">
              <a:lnSpc>
                <a:spcPct val="100000"/>
              </a:lnSpc>
              <a:spcBef>
                <a:spcPts val="1200"/>
              </a:spcBef>
              <a:spcAft>
                <a:spcPts val="0"/>
              </a:spcAft>
              <a:buSzPts val="2200"/>
              <a:buChar char="•"/>
            </a:pPr>
            <a:r>
              <a:rPr lang="en-GB"/>
              <a:t> E’ più probabile sviluppare una soluzione ad un problema o una situazione che metta la persona al centro </a:t>
            </a:r>
            <a:endParaRPr/>
          </a:p>
          <a:p>
            <a:pPr marL="0" lvl="0" indent="0" algn="l" rtl="0">
              <a:lnSpc>
                <a:spcPct val="100000"/>
              </a:lnSpc>
              <a:spcBef>
                <a:spcPts val="1200"/>
              </a:spcBef>
              <a:spcAft>
                <a:spcPts val="0"/>
              </a:spcAft>
              <a:buSzPts val="2200"/>
              <a:buNone/>
            </a:pPr>
            <a:endParaRPr/>
          </a:p>
        </p:txBody>
      </p:sp>
      <p:sp>
        <p:nvSpPr>
          <p:cNvPr id="812" name="Google Shape;812;p8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abilità di comunicazione – 7</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2"/>
          <p:cNvSpPr txBox="1">
            <a:spLocks noGrp="1"/>
          </p:cNvSpPr>
          <p:nvPr>
            <p:ph type="body" idx="1"/>
          </p:nvPr>
        </p:nvSpPr>
        <p:spPr>
          <a:xfrm>
            <a:off x="4267200" y="954088"/>
            <a:ext cx="4154488" cy="4498975"/>
          </a:xfrm>
          <a:prstGeom prst="rect">
            <a:avLst/>
          </a:prstGeom>
          <a:noFill/>
          <a:ln>
            <a:noFill/>
          </a:ln>
        </p:spPr>
        <p:txBody>
          <a:bodyPr spcFirstLastPara="1" wrap="square" lIns="0" tIns="46800" rIns="0" bIns="45700" anchor="t" anchorCtr="0">
            <a:noAutofit/>
          </a:bodyPr>
          <a:lstStyle/>
          <a:p>
            <a:pPr marL="342900" lvl="0" indent="-342900" algn="l" rtl="0">
              <a:lnSpc>
                <a:spcPct val="100000"/>
              </a:lnSpc>
              <a:spcBef>
                <a:spcPts val="0"/>
              </a:spcBef>
              <a:spcAft>
                <a:spcPts val="0"/>
              </a:spcAft>
              <a:buSzPts val="1800"/>
              <a:buFont typeface="Arial"/>
              <a:buAutoNum type="arabicPeriod" startAt="12"/>
            </a:pPr>
            <a:r>
              <a:rPr lang="en-GB" sz="1800"/>
              <a:t>So che è temporaneo e che presto ti sentirai meglio. </a:t>
            </a:r>
            <a:endParaRPr/>
          </a:p>
          <a:p>
            <a:pPr marL="342900" lvl="0" indent="-342900" algn="l" rtl="0">
              <a:lnSpc>
                <a:spcPct val="100000"/>
              </a:lnSpc>
              <a:spcBef>
                <a:spcPts val="400"/>
              </a:spcBef>
              <a:spcAft>
                <a:spcPts val="0"/>
              </a:spcAft>
              <a:buSzPts val="1800"/>
              <a:buFont typeface="Arial"/>
              <a:buAutoNum type="arabicPeriod" startAt="12"/>
            </a:pPr>
            <a:r>
              <a:rPr lang="en-GB" sz="1800"/>
              <a:t>Conta su di me.</a:t>
            </a:r>
            <a:endParaRPr/>
          </a:p>
          <a:p>
            <a:pPr marL="342900" lvl="0" indent="-342900" algn="l" rtl="0">
              <a:lnSpc>
                <a:spcPct val="100000"/>
              </a:lnSpc>
              <a:spcBef>
                <a:spcPts val="400"/>
              </a:spcBef>
              <a:spcAft>
                <a:spcPts val="0"/>
              </a:spcAft>
              <a:buSzPts val="1800"/>
              <a:buFont typeface="Arial"/>
              <a:buAutoNum type="arabicPeriod" startAt="12"/>
            </a:pPr>
            <a:r>
              <a:rPr lang="en-GB" sz="1800"/>
              <a:t>Non devi provare niente a nessuno.</a:t>
            </a:r>
            <a:endParaRPr/>
          </a:p>
          <a:p>
            <a:pPr marL="342900" lvl="0" indent="-342900" algn="l" rtl="0">
              <a:lnSpc>
                <a:spcPct val="100000"/>
              </a:lnSpc>
              <a:spcBef>
                <a:spcPts val="400"/>
              </a:spcBef>
              <a:spcAft>
                <a:spcPts val="0"/>
              </a:spcAft>
              <a:buSzPts val="1800"/>
              <a:buFont typeface="Arial"/>
              <a:buAutoNum type="arabicPeriod" startAt="12"/>
            </a:pPr>
            <a:r>
              <a:rPr lang="en-GB" sz="1800"/>
              <a:t>So che ce la farai a superarlo.</a:t>
            </a:r>
            <a:endParaRPr/>
          </a:p>
          <a:p>
            <a:pPr marL="342900" lvl="0" indent="-342900" algn="l" rtl="0">
              <a:lnSpc>
                <a:spcPct val="100000"/>
              </a:lnSpc>
              <a:spcBef>
                <a:spcPts val="400"/>
              </a:spcBef>
              <a:spcAft>
                <a:spcPts val="0"/>
              </a:spcAft>
              <a:buSzPts val="1800"/>
              <a:buFont typeface="Arial"/>
              <a:buAutoNum type="arabicPeriod" startAt="12"/>
            </a:pPr>
            <a:r>
              <a:rPr lang="en-GB" sz="1800"/>
              <a:t>Sei una persona che vale.</a:t>
            </a:r>
            <a:endParaRPr/>
          </a:p>
          <a:p>
            <a:pPr marL="342900" lvl="0" indent="-342900" algn="l" rtl="0">
              <a:lnSpc>
                <a:spcPct val="100000"/>
              </a:lnSpc>
              <a:spcBef>
                <a:spcPts val="400"/>
              </a:spcBef>
              <a:spcAft>
                <a:spcPts val="0"/>
              </a:spcAft>
              <a:buSzPts val="1800"/>
              <a:buFont typeface="Arial"/>
              <a:buAutoNum type="arabicPeriod" startAt="12"/>
            </a:pPr>
            <a:r>
              <a:rPr lang="en-GB" sz="1800"/>
              <a:t>Pensa ai tuoi risultati non solo ai tuoi problemi</a:t>
            </a:r>
            <a:endParaRPr/>
          </a:p>
          <a:p>
            <a:pPr marL="342900" lvl="0" indent="-342900" algn="l" rtl="0">
              <a:lnSpc>
                <a:spcPct val="100000"/>
              </a:lnSpc>
              <a:spcBef>
                <a:spcPts val="400"/>
              </a:spcBef>
              <a:spcAft>
                <a:spcPts val="0"/>
              </a:spcAft>
              <a:buSzPts val="1800"/>
              <a:buFont typeface="Arial"/>
              <a:buAutoNum type="arabicPeriod" startAt="12"/>
            </a:pPr>
            <a:r>
              <a:rPr lang="en-GB" sz="1800"/>
              <a:t>Dimmi che cosa vuoi/hai bisogno ? </a:t>
            </a:r>
            <a:endParaRPr/>
          </a:p>
          <a:p>
            <a:pPr marL="342900" lvl="0" indent="-342900" algn="l" rtl="0">
              <a:lnSpc>
                <a:spcPct val="100000"/>
              </a:lnSpc>
              <a:spcBef>
                <a:spcPts val="400"/>
              </a:spcBef>
              <a:spcAft>
                <a:spcPts val="0"/>
              </a:spcAft>
              <a:buSzPts val="1800"/>
              <a:buFont typeface="Arial"/>
              <a:buAutoNum type="arabicPeriod" startAt="12"/>
            </a:pPr>
            <a:r>
              <a:rPr lang="en-GB" sz="1800"/>
              <a:t>Rispetto  le tue opinioni.</a:t>
            </a:r>
            <a:endParaRPr/>
          </a:p>
          <a:p>
            <a:pPr marL="342900" lvl="0" indent="-342900" algn="l" rtl="0">
              <a:lnSpc>
                <a:spcPct val="100000"/>
              </a:lnSpc>
              <a:spcBef>
                <a:spcPts val="400"/>
              </a:spcBef>
              <a:spcAft>
                <a:spcPts val="0"/>
              </a:spcAft>
              <a:buSzPts val="1800"/>
              <a:buFont typeface="Arial"/>
              <a:buAutoNum type="arabicPeriod" startAt="12"/>
            </a:pPr>
            <a:r>
              <a:rPr lang="en-GB" sz="1800"/>
              <a:t>Possiamo lavorarci assieme</a:t>
            </a:r>
            <a:endParaRPr/>
          </a:p>
          <a:p>
            <a:pPr marL="342900" lvl="0" indent="-342900" algn="l" rtl="0">
              <a:lnSpc>
                <a:spcPct val="100000"/>
              </a:lnSpc>
              <a:spcBef>
                <a:spcPts val="400"/>
              </a:spcBef>
              <a:spcAft>
                <a:spcPts val="0"/>
              </a:spcAft>
              <a:buSzPts val="1800"/>
              <a:buFont typeface="Arial"/>
              <a:buAutoNum type="arabicPeriod" startAt="12"/>
            </a:pPr>
            <a:r>
              <a:rPr lang="en-GB" sz="1800"/>
              <a:t>Va bene sentirsi in questa maniera.</a:t>
            </a:r>
            <a:endParaRPr/>
          </a:p>
          <a:p>
            <a:pPr marL="342900" lvl="0" indent="-342900" algn="l" rtl="0">
              <a:lnSpc>
                <a:spcPct val="100000"/>
              </a:lnSpc>
              <a:spcBef>
                <a:spcPts val="400"/>
              </a:spcBef>
              <a:spcAft>
                <a:spcPts val="0"/>
              </a:spcAft>
              <a:buSzPts val="1800"/>
              <a:buFont typeface="Arial"/>
              <a:buAutoNum type="arabicPeriod" startAt="12"/>
            </a:pPr>
            <a:r>
              <a:rPr lang="en-GB" sz="1800"/>
              <a:t>Non mollare !</a:t>
            </a:r>
            <a:endParaRPr/>
          </a:p>
          <a:p>
            <a:pPr marL="342900" lvl="0" indent="-342900" algn="l" rtl="0">
              <a:lnSpc>
                <a:spcPct val="100000"/>
              </a:lnSpc>
              <a:spcBef>
                <a:spcPts val="400"/>
              </a:spcBef>
              <a:spcAft>
                <a:spcPts val="0"/>
              </a:spcAft>
              <a:buSzPts val="1800"/>
              <a:buFont typeface="Arial"/>
              <a:buAutoNum type="arabicPeriod" startAt="12"/>
            </a:pPr>
            <a:r>
              <a:rPr lang="en-GB" sz="1800"/>
              <a:t>Non posso prometterlo, ma farò del mio meglio per aiutare.</a:t>
            </a:r>
            <a:endParaRPr/>
          </a:p>
          <a:p>
            <a:pPr marL="342900" lvl="0" indent="-342900" algn="l" rtl="0">
              <a:lnSpc>
                <a:spcPct val="100000"/>
              </a:lnSpc>
              <a:spcBef>
                <a:spcPts val="400"/>
              </a:spcBef>
              <a:spcAft>
                <a:spcPts val="0"/>
              </a:spcAft>
              <a:buSzPts val="1800"/>
              <a:buFont typeface="Arial"/>
              <a:buAutoNum type="arabicPeriod" startAt="12"/>
            </a:pPr>
            <a:r>
              <a:rPr lang="en-GB" sz="1800"/>
              <a:t>Devi aver fiducia in te stesso/a e nella tua capacità di recupero.</a:t>
            </a:r>
            <a:endParaRPr/>
          </a:p>
        </p:txBody>
      </p:sp>
      <p:sp>
        <p:nvSpPr>
          <p:cNvPr id="819" name="Google Shape;819;p82"/>
          <p:cNvSpPr txBox="1">
            <a:spLocks noGrp="1"/>
          </p:cNvSpPr>
          <p:nvPr>
            <p:ph type="body" idx="2"/>
          </p:nvPr>
        </p:nvSpPr>
        <p:spPr>
          <a:xfrm>
            <a:off x="506413" y="969963"/>
            <a:ext cx="3873500" cy="4500562"/>
          </a:xfrm>
          <a:prstGeom prst="rect">
            <a:avLst/>
          </a:prstGeom>
          <a:noFill/>
          <a:ln>
            <a:noFill/>
          </a:ln>
        </p:spPr>
        <p:txBody>
          <a:bodyPr spcFirstLastPara="1" wrap="square" lIns="0" tIns="46800" rIns="0" bIns="45700" anchor="t" anchorCtr="0">
            <a:noAutofit/>
          </a:bodyPr>
          <a:lstStyle/>
          <a:p>
            <a:pPr marL="342900" lvl="0" indent="-342900" algn="l" rtl="0">
              <a:lnSpc>
                <a:spcPct val="100000"/>
              </a:lnSpc>
              <a:spcBef>
                <a:spcPts val="0"/>
              </a:spcBef>
              <a:spcAft>
                <a:spcPts val="0"/>
              </a:spcAft>
              <a:buSzPts val="1800"/>
              <a:buFont typeface="Arial"/>
              <a:buAutoNum type="arabicPeriod"/>
            </a:pPr>
            <a:r>
              <a:rPr lang="en-GB" sz="1800"/>
              <a:t>Ti aiuterebbe se ci sedessimo a parlare del problema assieme ?</a:t>
            </a:r>
            <a:endParaRPr/>
          </a:p>
          <a:p>
            <a:pPr marL="342900" lvl="0" indent="-342900" algn="l" rtl="0">
              <a:lnSpc>
                <a:spcPct val="100000"/>
              </a:lnSpc>
              <a:spcBef>
                <a:spcPts val="400"/>
              </a:spcBef>
              <a:spcAft>
                <a:spcPts val="0"/>
              </a:spcAft>
              <a:buSzPts val="1800"/>
              <a:buFont typeface="Arial"/>
              <a:buAutoNum type="arabicPeriod"/>
            </a:pPr>
            <a:r>
              <a:rPr lang="en-GB" sz="1800"/>
              <a:t>Se non ti calmi, dovrò legarti.</a:t>
            </a:r>
            <a:endParaRPr/>
          </a:p>
          <a:p>
            <a:pPr marL="342900" lvl="0" indent="-342900" algn="l" rtl="0">
              <a:lnSpc>
                <a:spcPct val="100000"/>
              </a:lnSpc>
              <a:spcBef>
                <a:spcPts val="400"/>
              </a:spcBef>
              <a:spcAft>
                <a:spcPts val="0"/>
              </a:spcAft>
              <a:buSzPts val="1800"/>
              <a:buFont typeface="Arial"/>
              <a:buAutoNum type="arabicPeriod"/>
            </a:pPr>
            <a:r>
              <a:rPr lang="en-GB" sz="1800"/>
              <a:t>Starai bene.</a:t>
            </a:r>
            <a:endParaRPr/>
          </a:p>
          <a:p>
            <a:pPr marL="342900" lvl="0" indent="-342900" algn="l" rtl="0">
              <a:lnSpc>
                <a:spcPct val="100000"/>
              </a:lnSpc>
              <a:spcBef>
                <a:spcPts val="400"/>
              </a:spcBef>
              <a:spcAft>
                <a:spcPts val="0"/>
              </a:spcAft>
              <a:buSzPts val="1800"/>
              <a:buFont typeface="Arial"/>
              <a:buAutoNum type="arabicPeriod"/>
            </a:pPr>
            <a:r>
              <a:rPr lang="en-GB" sz="1800"/>
              <a:t>Calmati!</a:t>
            </a:r>
            <a:endParaRPr/>
          </a:p>
          <a:p>
            <a:pPr marL="342900" lvl="0" indent="-342900" algn="l" rtl="0">
              <a:lnSpc>
                <a:spcPct val="100000"/>
              </a:lnSpc>
              <a:spcBef>
                <a:spcPts val="400"/>
              </a:spcBef>
              <a:spcAft>
                <a:spcPts val="0"/>
              </a:spcAft>
              <a:buSzPts val="1800"/>
              <a:buFont typeface="Arial"/>
              <a:buAutoNum type="arabicPeriod"/>
            </a:pPr>
            <a:r>
              <a:rPr lang="en-GB" sz="1800"/>
              <a:t>Sono qui per aiutarti.</a:t>
            </a:r>
            <a:endParaRPr/>
          </a:p>
          <a:p>
            <a:pPr marL="342900" lvl="0" indent="-342900" algn="l" rtl="0">
              <a:lnSpc>
                <a:spcPct val="100000"/>
              </a:lnSpc>
              <a:spcBef>
                <a:spcPts val="400"/>
              </a:spcBef>
              <a:spcAft>
                <a:spcPts val="0"/>
              </a:spcAft>
              <a:buSzPts val="1800"/>
              <a:buFont typeface="Arial"/>
              <a:buAutoNum type="arabicPeriod"/>
            </a:pPr>
            <a:r>
              <a:rPr lang="en-GB" sz="1800"/>
              <a:t>Ti stai comportando in maniera irragionevole.</a:t>
            </a:r>
            <a:endParaRPr/>
          </a:p>
          <a:p>
            <a:pPr marL="342900" lvl="0" indent="-342900" algn="l" rtl="0">
              <a:lnSpc>
                <a:spcPct val="100000"/>
              </a:lnSpc>
              <a:spcBef>
                <a:spcPts val="400"/>
              </a:spcBef>
              <a:spcAft>
                <a:spcPts val="0"/>
              </a:spcAft>
              <a:buSzPts val="1800"/>
              <a:buFont typeface="Arial"/>
              <a:buAutoNum type="arabicPeriod"/>
            </a:pPr>
            <a:r>
              <a:rPr lang="en-GB" sz="1800"/>
              <a:t>Possiamo risolvere il problema insieme.</a:t>
            </a:r>
            <a:endParaRPr/>
          </a:p>
          <a:p>
            <a:pPr marL="342900" lvl="0" indent="-342900" algn="l" rtl="0">
              <a:lnSpc>
                <a:spcPct val="100000"/>
              </a:lnSpc>
              <a:spcBef>
                <a:spcPts val="400"/>
              </a:spcBef>
              <a:spcAft>
                <a:spcPts val="0"/>
              </a:spcAft>
              <a:buSzPts val="1800"/>
              <a:buFont typeface="Arial"/>
              <a:buAutoNum type="arabicPeriod"/>
            </a:pPr>
            <a:r>
              <a:rPr lang="en-GB" sz="1800"/>
              <a:t>Vuoi parlare di come ti senti?</a:t>
            </a:r>
            <a:endParaRPr/>
          </a:p>
          <a:p>
            <a:pPr marL="342900" lvl="0" indent="-342900" algn="l" rtl="0">
              <a:lnSpc>
                <a:spcPct val="100000"/>
              </a:lnSpc>
              <a:spcBef>
                <a:spcPts val="400"/>
              </a:spcBef>
              <a:spcAft>
                <a:spcPts val="0"/>
              </a:spcAft>
              <a:buSzPts val="1800"/>
              <a:buFont typeface="Arial"/>
              <a:buAutoNum type="arabicPeriod"/>
            </a:pPr>
            <a:r>
              <a:rPr lang="en-GB" sz="1800"/>
              <a:t>Ti stai comportando in maniera infantile.</a:t>
            </a:r>
            <a:endParaRPr/>
          </a:p>
          <a:p>
            <a:pPr marL="342900" lvl="0" indent="-342900" algn="l" rtl="0">
              <a:lnSpc>
                <a:spcPct val="100000"/>
              </a:lnSpc>
              <a:spcBef>
                <a:spcPts val="400"/>
              </a:spcBef>
              <a:spcAft>
                <a:spcPts val="0"/>
              </a:spcAft>
              <a:buSzPts val="1800"/>
              <a:buFont typeface="Arial"/>
              <a:buAutoNum type="arabicPeriod"/>
            </a:pPr>
            <a:r>
              <a:rPr lang="en-GB" sz="1800"/>
              <a:t>Cosa posso fare per aiutare?</a:t>
            </a:r>
            <a:endParaRPr/>
          </a:p>
          <a:p>
            <a:pPr marL="342900" lvl="0" indent="-342900" algn="l" rtl="0">
              <a:lnSpc>
                <a:spcPct val="100000"/>
              </a:lnSpc>
              <a:spcBef>
                <a:spcPts val="400"/>
              </a:spcBef>
              <a:spcAft>
                <a:spcPts val="0"/>
              </a:spcAft>
              <a:buSzPts val="1800"/>
              <a:buFont typeface="Arial"/>
              <a:buAutoNum type="arabicPeriod"/>
            </a:pPr>
            <a:r>
              <a:rPr lang="en-GB" sz="1800"/>
              <a:t>Te la stai cavando bene.. </a:t>
            </a:r>
            <a:endParaRPr/>
          </a:p>
          <a:p>
            <a:pPr marL="342900" lvl="0" indent="-241300" algn="l" rtl="0">
              <a:lnSpc>
                <a:spcPct val="100000"/>
              </a:lnSpc>
              <a:spcBef>
                <a:spcPts val="400"/>
              </a:spcBef>
              <a:spcAft>
                <a:spcPts val="0"/>
              </a:spcAft>
              <a:buSzPts val="1600"/>
              <a:buFont typeface="Arial"/>
              <a:buNone/>
            </a:pPr>
            <a:endParaRPr/>
          </a:p>
        </p:txBody>
      </p:sp>
      <p:sp>
        <p:nvSpPr>
          <p:cNvPr id="820" name="Google Shape;820;p82"/>
          <p:cNvSpPr txBox="1">
            <a:spLocks noGrp="1"/>
          </p:cNvSpPr>
          <p:nvPr>
            <p:ph type="title"/>
          </p:nvPr>
        </p:nvSpPr>
        <p:spPr>
          <a:xfrm>
            <a:off x="506413" y="506413"/>
            <a:ext cx="11258867" cy="431800"/>
          </a:xfrm>
          <a:prstGeom prst="rect">
            <a:avLst/>
          </a:prstGeom>
          <a:noFill/>
          <a:ln>
            <a:noFill/>
          </a:ln>
        </p:spPr>
        <p:txBody>
          <a:bodyPr spcFirstLastPara="1" wrap="square" lIns="0" tIns="0" rIns="0" bIns="0" anchor="t" anchorCtr="0">
            <a:noAutofit/>
          </a:bodyPr>
          <a:lstStyle/>
          <a:p>
            <a:pPr marL="0" lvl="0" indent="0" algn="l" rtl="0">
              <a:lnSpc>
                <a:spcPct val="117857"/>
              </a:lnSpc>
              <a:spcBef>
                <a:spcPts val="0"/>
              </a:spcBef>
              <a:spcAft>
                <a:spcPts val="0"/>
              </a:spcAft>
              <a:buSzPts val="1400"/>
              <a:buNone/>
            </a:pPr>
            <a:r>
              <a:rPr lang="en-GB"/>
              <a:t>Esercizio 7.1: Frasi per calmare una situazione di tensione - 1</a:t>
            </a:r>
            <a:endParaRPr/>
          </a:p>
        </p:txBody>
      </p:sp>
      <p:sp>
        <p:nvSpPr>
          <p:cNvPr id="821" name="Google Shape;821;p82"/>
          <p:cNvSpPr txBox="1"/>
          <p:nvPr/>
        </p:nvSpPr>
        <p:spPr>
          <a:xfrm>
            <a:off x="8704263" y="1449388"/>
            <a:ext cx="3189287" cy="404722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Come vi fanno sentire queste parole?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Pensate che possano aiutare a calmare una situazione di tensione? Perché o perché no?</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2000"/>
              <a:buFont typeface="Arial"/>
              <a:buNone/>
            </a:pPr>
            <a:endParaRPr sz="2000" b="1" i="1" u="none" strike="noStrike" cap="none">
              <a:solidFill>
                <a:schemeClr val="dk1"/>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2000"/>
              <a:buFont typeface="Arial"/>
              <a:buNone/>
            </a:pPr>
            <a:r>
              <a:rPr lang="en-GB" sz="2000" b="1" i="1" u="none" strike="noStrike" cap="none">
                <a:solidFill>
                  <a:schemeClr val="dk1"/>
                </a:solidFill>
                <a:latin typeface="Arial"/>
                <a:ea typeface="Arial"/>
                <a:cs typeface="Arial"/>
                <a:sym typeface="Arial"/>
              </a:rPr>
              <a:t>C’è qualche frase che secondo tutti voi funziona?</a:t>
            </a:r>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8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Utilizzate alcune di queste frasi quando state affrontando una situazione difficile?</a:t>
            </a:r>
            <a:endParaRPr/>
          </a:p>
          <a:p>
            <a:pPr marL="285750" lvl="0" indent="-285750" algn="l" rtl="0">
              <a:lnSpc>
                <a:spcPct val="100000"/>
              </a:lnSpc>
              <a:spcBef>
                <a:spcPts val="1200"/>
              </a:spcBef>
              <a:spcAft>
                <a:spcPts val="0"/>
              </a:spcAft>
              <a:buSzPts val="2200"/>
              <a:buChar char="•"/>
            </a:pPr>
            <a:r>
              <a:rPr lang="en-GB"/>
              <a:t>Avete in mente altre cose da dire per calmare situazioni di tensione?</a:t>
            </a:r>
            <a:endParaRPr/>
          </a:p>
          <a:p>
            <a:pPr marL="285750" lvl="0" indent="-285750" algn="l" rtl="0">
              <a:lnSpc>
                <a:spcPct val="100000"/>
              </a:lnSpc>
              <a:spcBef>
                <a:spcPts val="1200"/>
              </a:spcBef>
              <a:spcAft>
                <a:spcPts val="0"/>
              </a:spcAft>
              <a:buSzPts val="2200"/>
              <a:buChar char="•"/>
            </a:pPr>
            <a:r>
              <a:rPr lang="en-GB"/>
              <a:t>Quali sono le cose che avete sentito dire da altri e che non ritenete utili?</a:t>
            </a:r>
            <a:endParaRPr/>
          </a:p>
          <a:p>
            <a:pPr marL="285750" lvl="0" indent="-285750" algn="l" rtl="0">
              <a:lnSpc>
                <a:spcPct val="100000"/>
              </a:lnSpc>
              <a:spcBef>
                <a:spcPts val="1200"/>
              </a:spcBef>
              <a:spcAft>
                <a:spcPts val="0"/>
              </a:spcAft>
              <a:buSzPts val="2200"/>
              <a:buChar char="•"/>
            </a:pPr>
            <a:r>
              <a:rPr lang="en-GB"/>
              <a:t>Potete pensare a parole utili da dire invece di quelle inutili?</a:t>
            </a:r>
            <a:endParaRPr/>
          </a:p>
          <a:p>
            <a:pPr marL="285750" lvl="0" indent="-285750" algn="l" rtl="0">
              <a:lnSpc>
                <a:spcPct val="100000"/>
              </a:lnSpc>
              <a:spcBef>
                <a:spcPts val="1200"/>
              </a:spcBef>
              <a:spcAft>
                <a:spcPts val="0"/>
              </a:spcAft>
              <a:buSzPts val="2200"/>
              <a:buChar char="•"/>
            </a:pPr>
            <a:r>
              <a:rPr lang="en-GB"/>
              <a:t>In che modo il vostro tono di voce, il linguaggio corporeo e la postura possono comunicare oltre le parole?</a:t>
            </a:r>
            <a:endParaRPr/>
          </a:p>
          <a:p>
            <a:pPr marL="285750" lvl="0" indent="-146050" algn="l" rtl="0">
              <a:lnSpc>
                <a:spcPct val="100000"/>
              </a:lnSpc>
              <a:spcBef>
                <a:spcPts val="1200"/>
              </a:spcBef>
              <a:spcAft>
                <a:spcPts val="0"/>
              </a:spcAft>
              <a:buSzPts val="2200"/>
              <a:buNone/>
            </a:pPr>
            <a:endParaRPr/>
          </a:p>
        </p:txBody>
      </p:sp>
      <p:sp>
        <p:nvSpPr>
          <p:cNvPr id="828" name="Google Shape;828;p83"/>
          <p:cNvSpPr txBox="1">
            <a:spLocks noGrp="1"/>
          </p:cNvSpPr>
          <p:nvPr>
            <p:ph type="title"/>
          </p:nvPr>
        </p:nvSpPr>
        <p:spPr>
          <a:xfrm>
            <a:off x="506427" y="506425"/>
            <a:ext cx="114897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sz="2800"/>
              <a:t>Esercizio 7.1: Frasi per calmare una situazione di tensione </a:t>
            </a:r>
            <a:r>
              <a:rPr lang="en-GB"/>
              <a:t>- 2</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8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Anche solo osservando queste semplici frasi si può vedere che le parole che usiamo hanno un valore ed hanno un forte impatto su come si sentono le persone.</a:t>
            </a:r>
            <a:endParaRPr/>
          </a:p>
          <a:p>
            <a:pPr marL="285750" lvl="0" indent="-285750" algn="l" rtl="0">
              <a:lnSpc>
                <a:spcPct val="100000"/>
              </a:lnSpc>
              <a:spcBef>
                <a:spcPts val="1200"/>
              </a:spcBef>
              <a:spcAft>
                <a:spcPts val="0"/>
              </a:spcAft>
              <a:buSzPts val="2200"/>
              <a:buChar char="•"/>
            </a:pPr>
            <a:r>
              <a:rPr lang="en-GB"/>
              <a:t>Frasi semplici possono o farci sentire più calmi/meno minacciati o anche possono farci sentire più tesi ed arrabbiati.</a:t>
            </a:r>
            <a:endParaRPr/>
          </a:p>
          <a:p>
            <a:pPr marL="285750" lvl="0" indent="-285750" algn="l" rtl="0">
              <a:lnSpc>
                <a:spcPct val="100000"/>
              </a:lnSpc>
              <a:spcBef>
                <a:spcPts val="1200"/>
              </a:spcBef>
              <a:spcAft>
                <a:spcPts val="0"/>
              </a:spcAft>
              <a:buSzPts val="2200"/>
              <a:buChar char="•"/>
            </a:pPr>
            <a:r>
              <a:rPr lang="en-GB"/>
              <a:t>E’ importante notare che una frase che può sembrare utile per alcune persone può non esserlo per altre. </a:t>
            </a:r>
            <a:endParaRPr/>
          </a:p>
          <a:p>
            <a:pPr marL="285750" lvl="0" indent="-146050" algn="l" rtl="0">
              <a:lnSpc>
                <a:spcPct val="100000"/>
              </a:lnSpc>
              <a:spcBef>
                <a:spcPts val="1200"/>
              </a:spcBef>
              <a:spcAft>
                <a:spcPts val="0"/>
              </a:spcAft>
              <a:buSzPts val="2200"/>
              <a:buNone/>
            </a:pPr>
            <a:endParaRPr/>
          </a:p>
        </p:txBody>
      </p:sp>
      <p:sp>
        <p:nvSpPr>
          <p:cNvPr id="835" name="Google Shape;835;p84"/>
          <p:cNvSpPr txBox="1">
            <a:spLocks noGrp="1"/>
          </p:cNvSpPr>
          <p:nvPr>
            <p:ph type="title"/>
          </p:nvPr>
        </p:nvSpPr>
        <p:spPr>
          <a:xfrm>
            <a:off x="506427" y="506425"/>
            <a:ext cx="111744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sz="2800"/>
              <a:t>Esercizio 7.1: Frasi per calmare una situazione di tensione </a:t>
            </a:r>
            <a:r>
              <a:rPr lang="en-GB"/>
              <a:t>- 3</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85"/>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8:</a:t>
            </a:r>
            <a:br>
              <a:rPr lang="en-GB"/>
            </a:br>
            <a:r>
              <a:rPr lang="en-GB"/>
              <a:t>ambienti favorevoli e utilizzo di stanze di sollievo (comfort rooms)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8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L’ambiente di un servizio gioca un ruolo fondamentale nell’aumentare o diminuire la tensione</a:t>
            </a:r>
            <a:endParaRPr/>
          </a:p>
          <a:p>
            <a:pPr marL="631825" lvl="2" indent="-285750" algn="l" rtl="0">
              <a:lnSpc>
                <a:spcPct val="100000"/>
              </a:lnSpc>
              <a:spcBef>
                <a:spcPts val="1200"/>
              </a:spcBef>
              <a:spcAft>
                <a:spcPts val="0"/>
              </a:spcAft>
              <a:buSzPts val="2200"/>
              <a:buChar char="•"/>
            </a:pPr>
            <a:r>
              <a:rPr lang="en-GB" sz="2200"/>
              <a:t>Un ambiente coercitivo ed oppressivo può aumentare i conflitti e l’escalation</a:t>
            </a:r>
            <a:endParaRPr/>
          </a:p>
          <a:p>
            <a:pPr marL="631825" lvl="2" indent="-285750" algn="l" rtl="0">
              <a:lnSpc>
                <a:spcPct val="100000"/>
              </a:lnSpc>
              <a:spcBef>
                <a:spcPts val="1200"/>
              </a:spcBef>
              <a:spcAft>
                <a:spcPts val="0"/>
              </a:spcAft>
              <a:buSzPts val="2200"/>
              <a:buChar char="•"/>
            </a:pPr>
            <a:r>
              <a:rPr lang="en-GB" sz="2200"/>
              <a:t>Un ambiente confortevole e favorevole può aiutare e sostenere il processo di recovery, il benessere e l’inclusione. </a:t>
            </a:r>
            <a:endParaRPr/>
          </a:p>
          <a:p>
            <a:pPr marL="285750" lvl="0" indent="-285750" algn="l" rtl="0">
              <a:lnSpc>
                <a:spcPct val="100000"/>
              </a:lnSpc>
              <a:spcBef>
                <a:spcPts val="1200"/>
              </a:spcBef>
              <a:spcAft>
                <a:spcPts val="0"/>
              </a:spcAft>
              <a:buSzPts val="2200"/>
              <a:buChar char="•"/>
            </a:pPr>
            <a:r>
              <a:rPr lang="en-GB"/>
              <a:t>Anche se tutto l’ambiente in un servizio dovrebbe essere favorevole, una soluzione pratica potrebbe essere creare una stanza di conforto (comfort room)</a:t>
            </a:r>
            <a:endParaRPr/>
          </a:p>
          <a:p>
            <a:pPr marL="815975" lvl="3" indent="-285750" algn="l" rtl="0">
              <a:lnSpc>
                <a:spcPct val="100000"/>
              </a:lnSpc>
              <a:spcBef>
                <a:spcPts val="1200"/>
              </a:spcBef>
              <a:spcAft>
                <a:spcPts val="0"/>
              </a:spcAft>
              <a:buSzPts val="2200"/>
              <a:buChar char="•"/>
            </a:pPr>
            <a:r>
              <a:rPr lang="en-GB" sz="2200"/>
              <a:t>Essa costituisce un rifugio dallo stress, permette alle persone di vivere le proprie emozioni e cercare conforto in privato, e aiuta a prevenire escalation.</a:t>
            </a:r>
            <a:endParaRPr/>
          </a:p>
          <a:p>
            <a:pPr marL="285750" lvl="0" indent="-285750" algn="l" rtl="0">
              <a:lnSpc>
                <a:spcPct val="100000"/>
              </a:lnSpc>
              <a:spcBef>
                <a:spcPts val="1200"/>
              </a:spcBef>
              <a:spcAft>
                <a:spcPts val="0"/>
              </a:spcAft>
              <a:buSzPts val="2200"/>
              <a:buChar char="•"/>
            </a:pPr>
            <a:r>
              <a:rPr lang="en-GB"/>
              <a:t>Una stanza di conforto (comfort room) dovrebbe sempre essere utilizzata volontariamente!</a:t>
            </a:r>
            <a:endParaRPr/>
          </a:p>
          <a:p>
            <a:pPr marL="285750" lvl="0" indent="-146050" algn="l" rtl="0">
              <a:lnSpc>
                <a:spcPct val="100000"/>
              </a:lnSpc>
              <a:spcBef>
                <a:spcPts val="1200"/>
              </a:spcBef>
              <a:spcAft>
                <a:spcPts val="0"/>
              </a:spcAft>
              <a:buSzPts val="2200"/>
              <a:buNone/>
            </a:pPr>
            <a:endParaRPr/>
          </a:p>
        </p:txBody>
      </p:sp>
      <p:sp>
        <p:nvSpPr>
          <p:cNvPr id="848" name="Google Shape;848;p8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ambienti favorevoli e stanze di conforto (comfort rooms) - 1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8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a:t>Presentazione: ambienti favorevoli e stanze di conforto (comfort rooms) - 2 </a:t>
            </a:r>
            <a:endParaRPr/>
          </a:p>
        </p:txBody>
      </p:sp>
      <p:sp>
        <p:nvSpPr>
          <p:cNvPr id="855" name="Google Shape;855;p87"/>
          <p:cNvSpPr txBox="1">
            <a:spLocks noGrp="1"/>
          </p:cNvSpPr>
          <p:nvPr>
            <p:ph type="body" idx="4294967295"/>
          </p:nvPr>
        </p:nvSpPr>
        <p:spPr>
          <a:xfrm>
            <a:off x="506413" y="3351213"/>
            <a:ext cx="5511800" cy="2889250"/>
          </a:xfrm>
          <a:prstGeom prst="rect">
            <a:avLst/>
          </a:prstGeom>
          <a:noFill/>
          <a:ln>
            <a:noFill/>
          </a:ln>
        </p:spPr>
        <p:txBody>
          <a:bodyPr spcFirstLastPara="1" wrap="square" lIns="0" tIns="46800" rIns="0" bIns="45700" anchor="t" anchorCtr="0">
            <a:noAutofit/>
          </a:bodyPr>
          <a:lstStyle/>
          <a:p>
            <a:pPr marL="444500" lvl="1" indent="-285750" algn="l" rtl="0">
              <a:lnSpc>
                <a:spcPct val="100000"/>
              </a:lnSpc>
              <a:spcBef>
                <a:spcPts val="0"/>
              </a:spcBef>
              <a:spcAft>
                <a:spcPts val="0"/>
              </a:spcAft>
              <a:buSzPts val="2200"/>
              <a:buChar char="•"/>
            </a:pPr>
            <a:r>
              <a:rPr lang="en-GB" sz="2200"/>
              <a:t>Alcuni esempi includono: </a:t>
            </a:r>
            <a:endParaRPr/>
          </a:p>
          <a:p>
            <a:pPr marL="982663" lvl="4" indent="-285750" algn="l" rtl="0">
              <a:lnSpc>
                <a:spcPct val="100000"/>
              </a:lnSpc>
              <a:spcBef>
                <a:spcPts val="1200"/>
              </a:spcBef>
              <a:spcAft>
                <a:spcPts val="0"/>
              </a:spcAft>
              <a:buSzPts val="2200"/>
              <a:buChar char="•"/>
            </a:pPr>
            <a:r>
              <a:rPr lang="en-GB" sz="2200"/>
              <a:t>Musica					</a:t>
            </a:r>
            <a:endParaRPr/>
          </a:p>
          <a:p>
            <a:pPr marL="982663" lvl="4" indent="-285750" algn="l" rtl="0">
              <a:lnSpc>
                <a:spcPct val="100000"/>
              </a:lnSpc>
              <a:spcBef>
                <a:spcPts val="1200"/>
              </a:spcBef>
              <a:spcAft>
                <a:spcPts val="0"/>
              </a:spcAft>
              <a:buSzPts val="2200"/>
              <a:buChar char="•"/>
            </a:pPr>
            <a:r>
              <a:rPr lang="en-GB" sz="2200"/>
              <a:t>Massaggio</a:t>
            </a:r>
            <a:endParaRPr/>
          </a:p>
          <a:p>
            <a:pPr marL="982663" lvl="4" indent="-285750" algn="l" rtl="0">
              <a:lnSpc>
                <a:spcPct val="100000"/>
              </a:lnSpc>
              <a:spcBef>
                <a:spcPts val="1200"/>
              </a:spcBef>
              <a:spcAft>
                <a:spcPts val="0"/>
              </a:spcAft>
              <a:buSzPts val="2200"/>
              <a:buChar char="•"/>
            </a:pPr>
            <a:r>
              <a:rPr lang="en-GB" sz="2200"/>
              <a:t>Acqua tiepida</a:t>
            </a:r>
            <a:endParaRPr/>
          </a:p>
          <a:p>
            <a:pPr marL="982663" lvl="4" indent="-285750" algn="l" rtl="0">
              <a:lnSpc>
                <a:spcPct val="100000"/>
              </a:lnSpc>
              <a:spcBef>
                <a:spcPts val="1200"/>
              </a:spcBef>
              <a:spcAft>
                <a:spcPts val="0"/>
              </a:spcAft>
              <a:buSzPts val="2200"/>
              <a:buChar char="•"/>
            </a:pPr>
            <a:r>
              <a:rPr lang="en-GB" sz="2200"/>
              <a:t>Coperte morbide, tappeti o cuscini</a:t>
            </a:r>
            <a:endParaRPr/>
          </a:p>
          <a:p>
            <a:pPr marL="982663" lvl="4" indent="-285750" algn="l" rtl="0">
              <a:lnSpc>
                <a:spcPct val="100000"/>
              </a:lnSpc>
              <a:spcBef>
                <a:spcPts val="1200"/>
              </a:spcBef>
              <a:spcAft>
                <a:spcPts val="0"/>
              </a:spcAft>
              <a:buSzPts val="2200"/>
              <a:buChar char="•"/>
            </a:pPr>
            <a:r>
              <a:rPr lang="en-GB" sz="2200"/>
              <a:t>Colori rilassanti </a:t>
            </a:r>
            <a:endParaRPr/>
          </a:p>
          <a:p>
            <a:pPr marL="285750" lvl="0" indent="-158750" algn="l" rtl="0">
              <a:lnSpc>
                <a:spcPct val="100000"/>
              </a:lnSpc>
              <a:spcBef>
                <a:spcPts val="1200"/>
              </a:spcBef>
              <a:spcAft>
                <a:spcPts val="0"/>
              </a:spcAft>
              <a:buSzPts val="2000"/>
              <a:buNone/>
            </a:pPr>
            <a:endParaRPr sz="2000"/>
          </a:p>
        </p:txBody>
      </p:sp>
      <p:sp>
        <p:nvSpPr>
          <p:cNvPr id="856" name="Google Shape;856;p87"/>
          <p:cNvSpPr txBox="1">
            <a:spLocks noGrp="1"/>
          </p:cNvSpPr>
          <p:nvPr>
            <p:ph type="body" idx="4294967295"/>
          </p:nvPr>
        </p:nvSpPr>
        <p:spPr>
          <a:xfrm>
            <a:off x="6170613" y="3749675"/>
            <a:ext cx="5511800" cy="249078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sz="2200"/>
              <a:t>Luci diffuse</a:t>
            </a:r>
            <a:endParaRPr/>
          </a:p>
          <a:p>
            <a:pPr marL="285750" lvl="0" indent="-285750" algn="l" rtl="0">
              <a:lnSpc>
                <a:spcPct val="100000"/>
              </a:lnSpc>
              <a:spcBef>
                <a:spcPts val="1200"/>
              </a:spcBef>
              <a:spcAft>
                <a:spcPts val="0"/>
              </a:spcAft>
              <a:buSzPts val="2200"/>
              <a:buChar char="•"/>
            </a:pPr>
            <a:r>
              <a:rPr lang="en-GB" sz="2200"/>
              <a:t>Sedie a dondolo</a:t>
            </a:r>
            <a:endParaRPr/>
          </a:p>
          <a:p>
            <a:pPr marL="285750" lvl="0" indent="-285750" algn="l" rtl="0">
              <a:lnSpc>
                <a:spcPct val="100000"/>
              </a:lnSpc>
              <a:spcBef>
                <a:spcPts val="1200"/>
              </a:spcBef>
              <a:spcAft>
                <a:spcPts val="0"/>
              </a:spcAft>
              <a:buSzPts val="2200"/>
              <a:buChar char="•"/>
            </a:pPr>
            <a:r>
              <a:rPr lang="en-GB" sz="2200"/>
              <a:t>Aromaterapia</a:t>
            </a:r>
            <a:endParaRPr/>
          </a:p>
          <a:p>
            <a:pPr marL="285750" lvl="0" indent="-285750" algn="l" rtl="0">
              <a:lnSpc>
                <a:spcPct val="100000"/>
              </a:lnSpc>
              <a:spcBef>
                <a:spcPts val="1200"/>
              </a:spcBef>
              <a:spcAft>
                <a:spcPts val="0"/>
              </a:spcAft>
              <a:buSzPts val="2200"/>
              <a:buChar char="•"/>
            </a:pPr>
            <a:r>
              <a:rPr lang="en-GB" sz="2200"/>
              <a:t>Animali (se appropriato)</a:t>
            </a:r>
            <a:endParaRPr/>
          </a:p>
        </p:txBody>
      </p:sp>
      <p:sp>
        <p:nvSpPr>
          <p:cNvPr id="857" name="Google Shape;857;p87"/>
          <p:cNvSpPr/>
          <p:nvPr/>
        </p:nvSpPr>
        <p:spPr>
          <a:xfrm>
            <a:off x="230188" y="1471544"/>
            <a:ext cx="11590337" cy="175432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 </a:t>
            </a:r>
            <a:r>
              <a:rPr lang="en-GB" sz="2200" b="0" i="0" u="none" strike="noStrike" cap="none">
                <a:solidFill>
                  <a:schemeClr val="dk1"/>
                </a:solidFill>
                <a:latin typeface="Arial"/>
                <a:ea typeface="Arial"/>
                <a:cs typeface="Arial"/>
                <a:sym typeface="Arial"/>
              </a:rPr>
              <a:t>Un approccio sensoriale può essere utile alle volte per ridurre l’ansia ed il disagio e per calmare. Gli approcci sensoriali hanno lo scopo di stimolare i diversi sensi.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Arial"/>
                <a:ea typeface="Arial"/>
                <a:cs typeface="Arial"/>
                <a:sym typeface="Arial"/>
              </a:rPr>
              <a:t> Gli approcci sensoriali devono essere utilizzati </a:t>
            </a:r>
            <a:r>
              <a:rPr lang="en-GB" sz="2200" b="0" i="0" u="sng" strike="noStrike" cap="none">
                <a:solidFill>
                  <a:schemeClr val="dk1"/>
                </a:solidFill>
                <a:latin typeface="Arial"/>
                <a:ea typeface="Arial"/>
                <a:cs typeface="Arial"/>
                <a:sym typeface="Arial"/>
              </a:rPr>
              <a:t>solo con il consenso informato</a:t>
            </a:r>
            <a:r>
              <a:rPr lang="en-GB" sz="2200" b="0" i="0" u="none" strike="noStrike" cap="none">
                <a:solidFill>
                  <a:schemeClr val="dk1"/>
                </a:solidFill>
                <a:latin typeface="Arial"/>
                <a:ea typeface="Arial"/>
                <a:cs typeface="Arial"/>
                <a:sym typeface="Arial"/>
              </a:rPr>
              <a:t> della persona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88"/>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9:</a:t>
            </a:r>
            <a:br>
              <a:rPr lang="en-GB"/>
            </a:br>
            <a:r>
              <a:rPr lang="en-GB"/>
              <a:t>Creare una cultura del “dire di sì” e</a:t>
            </a:r>
            <a:br>
              <a:rPr lang="en-GB"/>
            </a:br>
            <a:r>
              <a:rPr lang="en-GB"/>
              <a:t> “si può fare</a:t>
            </a:r>
            <a:r>
              <a:rPr lang="en-GB" sz="4800"/>
              <a:t>” </a:t>
            </a:r>
            <a:endParaRPr sz="4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8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I servizi devono passare da una cultura della “gestione” e “controllo” delle persone ad un approccio orientato alla recovery in cui lo scopo è sostenere la persona ed andare incontro ai suoi bisogni.</a:t>
            </a:r>
            <a:endParaRPr/>
          </a:p>
          <a:p>
            <a:pPr marL="285750" lvl="0" indent="-285750" algn="l" rtl="0">
              <a:lnSpc>
                <a:spcPct val="100000"/>
              </a:lnSpc>
              <a:spcBef>
                <a:spcPts val="1200"/>
              </a:spcBef>
              <a:spcAft>
                <a:spcPts val="0"/>
              </a:spcAft>
              <a:buSzPts val="2200"/>
              <a:buChar char="•"/>
            </a:pPr>
            <a:r>
              <a:rPr lang="en-GB"/>
              <a:t>Spesso, però, entrando in un servizio alle persone con una cultura istituzionale e alle persone portate nei servizi contro la loro volontà,  viene chiesto di cedere ad un considerevole controllo da parte dello staff del servizio.</a:t>
            </a:r>
            <a:endParaRPr/>
          </a:p>
        </p:txBody>
      </p:sp>
      <p:sp>
        <p:nvSpPr>
          <p:cNvPr id="870" name="Google Shape;870;p89"/>
          <p:cNvSpPr txBox="1">
            <a:spLocks noGrp="1"/>
          </p:cNvSpPr>
          <p:nvPr>
            <p:ph type="title"/>
          </p:nvPr>
        </p:nvSpPr>
        <p:spPr>
          <a:xfrm>
            <a:off x="506426" y="506425"/>
            <a:ext cx="10608300" cy="4317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Presentazione: Creare una cultura del “dire di sì” e “si può fare” - 1</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Lo scopo principale dei servizi di salute mentale e servizi sociali è quello di promuovere la salute mentale ed il benessere e di sostenere le persone che utilizzano i servizi.</a:t>
            </a:r>
            <a:endParaRPr/>
          </a:p>
          <a:p>
            <a:pPr marL="285750" lvl="0" indent="-285750" algn="l" rtl="0">
              <a:lnSpc>
                <a:spcPct val="100000"/>
              </a:lnSpc>
              <a:spcBef>
                <a:spcPts val="1200"/>
              </a:spcBef>
              <a:spcAft>
                <a:spcPts val="0"/>
              </a:spcAft>
              <a:buSzPts val="2200"/>
              <a:buChar char="•"/>
            </a:pPr>
            <a:r>
              <a:rPr lang="en-GB"/>
              <a:t>Però, nei servizi del mondo le persone subiscono pratiche violente, coercitive ed abusi</a:t>
            </a:r>
            <a:endParaRPr/>
          </a:p>
          <a:p>
            <a:pPr marL="285750" lvl="0" indent="-285750" algn="l" rtl="0">
              <a:lnSpc>
                <a:spcPct val="100000"/>
              </a:lnSpc>
              <a:spcBef>
                <a:spcPts val="1200"/>
              </a:spcBef>
              <a:spcAft>
                <a:spcPts val="0"/>
              </a:spcAft>
              <a:buSzPts val="2200"/>
              <a:buChar char="•"/>
            </a:pPr>
            <a:r>
              <a:rPr lang="en-GB"/>
              <a:t>Per affrontare questi errori è fondamentale lavorare per la promozione di una cultura della sicurezza, apertura e trasparenza nei servizi ed avere strategie per prevenire la violenza, la coercizione e l’abuso.</a:t>
            </a:r>
            <a:endParaRPr/>
          </a:p>
          <a:p>
            <a:pPr marL="285750" lvl="0" indent="-285750" algn="l" rtl="0">
              <a:lnSpc>
                <a:spcPct val="100000"/>
              </a:lnSpc>
              <a:spcBef>
                <a:spcPts val="1200"/>
              </a:spcBef>
              <a:spcAft>
                <a:spcPts val="0"/>
              </a:spcAft>
              <a:buSzPts val="2200"/>
              <a:buChar char="•"/>
            </a:pPr>
            <a:r>
              <a:rPr lang="en-GB"/>
              <a:t>Un importante metodo per fermare queste pratiche all’interno dei servizi è il rispetto dei diritti delle persone  con l’utilizzo della CRPD ed includendo il diritto a compiere le proprie scelte.</a:t>
            </a:r>
            <a:endParaRPr/>
          </a:p>
        </p:txBody>
      </p:sp>
      <p:sp>
        <p:nvSpPr>
          <p:cNvPr id="272" name="Google Shape;272;p9"/>
          <p:cNvSpPr txBox="1">
            <a:spLocks noGrp="1"/>
          </p:cNvSpPr>
          <p:nvPr>
            <p:ph type="title"/>
          </p:nvPr>
        </p:nvSpPr>
        <p:spPr>
          <a:xfrm>
            <a:off x="506413" y="506413"/>
            <a:ext cx="10917148"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Presentazione: introduzione a questo modulo formativo - 1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Essere messi in una situazione di perdita di controllo e di dipendenza dallo staff può causare spesso paura, disagio, ansia e frustrazione e portare a situazioni conflittuali.</a:t>
            </a:r>
            <a:endParaRPr/>
          </a:p>
          <a:p>
            <a:pPr marL="285750" lvl="0" indent="-285750" algn="l" rtl="0">
              <a:lnSpc>
                <a:spcPct val="100000"/>
              </a:lnSpc>
              <a:spcBef>
                <a:spcPts val="1200"/>
              </a:spcBef>
              <a:spcAft>
                <a:spcPts val="0"/>
              </a:spcAft>
              <a:buSzPts val="2200"/>
              <a:buChar char="•"/>
            </a:pPr>
            <a:r>
              <a:rPr lang="en-GB"/>
              <a:t>Questi sentimenti possono aumentare perché spesso gli operatori  dicono di “no” alle richieste o non affrontano le richieste senza dare spiegazioni.  </a:t>
            </a:r>
            <a:endParaRPr/>
          </a:p>
          <a:p>
            <a:pPr marL="815975" lvl="3" indent="-285750" algn="l" rtl="0">
              <a:lnSpc>
                <a:spcPct val="100000"/>
              </a:lnSpc>
              <a:spcBef>
                <a:spcPts val="1200"/>
              </a:spcBef>
              <a:spcAft>
                <a:spcPts val="0"/>
              </a:spcAft>
              <a:buSzPts val="2200"/>
              <a:buChar char="•"/>
            </a:pPr>
            <a:r>
              <a:rPr lang="en-GB" sz="2200"/>
              <a:t>Ciò può accadere a causa del grosso carico di lavoro, dei tagli del personale, di scarsa formazione o per l’idea che rispondere ad una richiesta non sia nell’interesse della persona, o per il regolamento del servizio o per una cultura di servizio “indifferente alle richieste”</a:t>
            </a:r>
            <a:endParaRPr/>
          </a:p>
          <a:p>
            <a:pPr marL="285750" lvl="0" indent="-285750" algn="l" rtl="0">
              <a:lnSpc>
                <a:spcPct val="100000"/>
              </a:lnSpc>
              <a:spcBef>
                <a:spcPts val="1200"/>
              </a:spcBef>
              <a:spcAft>
                <a:spcPts val="0"/>
              </a:spcAft>
              <a:buSzPts val="2200"/>
              <a:buChar char="•"/>
            </a:pPr>
            <a:r>
              <a:rPr lang="en-GB"/>
              <a:t>Una strategia utile può essere quella di creare all’interno del servizio una cultura del “dire di Sì” e “si può fare” – uno spazio libero da giudizi per pensare a come le decisioni vengono prese e se sia possibile dire “sì” invece di “no”.</a:t>
            </a:r>
            <a:endParaRPr/>
          </a:p>
          <a:p>
            <a:pPr marL="285750" lvl="0" indent="-158750" algn="l" rtl="0">
              <a:lnSpc>
                <a:spcPct val="100000"/>
              </a:lnSpc>
              <a:spcBef>
                <a:spcPts val="1200"/>
              </a:spcBef>
              <a:spcAft>
                <a:spcPts val="0"/>
              </a:spcAft>
              <a:buSzPts val="2000"/>
              <a:buNone/>
            </a:pPr>
            <a:endParaRPr sz="2000"/>
          </a:p>
        </p:txBody>
      </p:sp>
      <p:sp>
        <p:nvSpPr>
          <p:cNvPr id="877" name="Google Shape;877;p90"/>
          <p:cNvSpPr txBox="1">
            <a:spLocks noGrp="1"/>
          </p:cNvSpPr>
          <p:nvPr>
            <p:ph type="title"/>
          </p:nvPr>
        </p:nvSpPr>
        <p:spPr>
          <a:xfrm>
            <a:off x="506425" y="506425"/>
            <a:ext cx="10081500" cy="4317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Presentazione: Creare una cultura del “dire di sì” e “si può fare” - 2</a:t>
            </a:r>
            <a:endParaRPr sz="2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Prima di rispondere “no” alle persone che utilizzano il servizio, le persone dovrebbero prima R.E.F.L.E.C.T ( riflettere) sulla richiesta. </a:t>
            </a:r>
            <a:endParaRPr/>
          </a:p>
          <a:p>
            <a:pPr marL="285750" lvl="0" indent="-285750" algn="l" rtl="0">
              <a:lnSpc>
                <a:spcPct val="100000"/>
              </a:lnSpc>
              <a:spcBef>
                <a:spcPts val="1200"/>
              </a:spcBef>
              <a:spcAft>
                <a:spcPts val="0"/>
              </a:spcAft>
              <a:buSzPts val="2200"/>
              <a:buFont typeface="Arial"/>
              <a:buNone/>
            </a:pPr>
            <a:r>
              <a:rPr lang="en-GB" b="1"/>
              <a:t>	R – </a:t>
            </a:r>
            <a:r>
              <a:rPr lang="en-GB"/>
              <a:t>Riformulare: Che cosa ci vorrebbe a dire sì?</a:t>
            </a:r>
            <a:endParaRPr/>
          </a:p>
          <a:p>
            <a:pPr marL="285750" lvl="0" indent="-285750" algn="l" rtl="0">
              <a:lnSpc>
                <a:spcPct val="100000"/>
              </a:lnSpc>
              <a:spcBef>
                <a:spcPts val="1200"/>
              </a:spcBef>
              <a:spcAft>
                <a:spcPts val="0"/>
              </a:spcAft>
              <a:buSzPts val="2200"/>
              <a:buFont typeface="Arial"/>
              <a:buNone/>
            </a:pPr>
            <a:r>
              <a:rPr lang="en-GB" b="1"/>
              <a:t>	E –</a:t>
            </a:r>
            <a:r>
              <a:rPr lang="en-GB"/>
              <a:t> Easy (Facile) “No” è l’opzione più facile (easy)?</a:t>
            </a:r>
            <a:endParaRPr/>
          </a:p>
          <a:p>
            <a:pPr marL="285750" lvl="0" indent="-285750" algn="l" rtl="0">
              <a:lnSpc>
                <a:spcPct val="100000"/>
              </a:lnSpc>
              <a:spcBef>
                <a:spcPts val="1200"/>
              </a:spcBef>
              <a:spcAft>
                <a:spcPts val="0"/>
              </a:spcAft>
              <a:buSzPts val="2200"/>
              <a:buFont typeface="Arial"/>
              <a:buNone/>
            </a:pPr>
            <a:r>
              <a:rPr lang="en-GB" b="1"/>
              <a:t>	F –</a:t>
            </a:r>
            <a:r>
              <a:rPr lang="en-GB"/>
              <a:t> Feeling (Emozione): Come si sentirà la persona se dico “no”?</a:t>
            </a:r>
            <a:endParaRPr/>
          </a:p>
          <a:p>
            <a:pPr marL="285750" lvl="0" indent="-285750" algn="l" rtl="0">
              <a:lnSpc>
                <a:spcPct val="100000"/>
              </a:lnSpc>
              <a:spcBef>
                <a:spcPts val="1200"/>
              </a:spcBef>
              <a:spcAft>
                <a:spcPts val="0"/>
              </a:spcAft>
              <a:buSzPts val="2200"/>
              <a:buFont typeface="Arial"/>
              <a:buNone/>
            </a:pPr>
            <a:r>
              <a:rPr lang="en-GB" b="1"/>
              <a:t>	L –</a:t>
            </a:r>
            <a:r>
              <a:rPr lang="en-GB"/>
              <a:t> Listen (Ascolto): Ho veramente ascoltato la persona coinvolta e quello che mi stava chiedendo? </a:t>
            </a:r>
            <a:endParaRPr/>
          </a:p>
          <a:p>
            <a:pPr marL="285750" lvl="0" indent="-285750" algn="l" rtl="0">
              <a:lnSpc>
                <a:spcPct val="100000"/>
              </a:lnSpc>
              <a:spcBef>
                <a:spcPts val="1200"/>
              </a:spcBef>
              <a:spcAft>
                <a:spcPts val="0"/>
              </a:spcAft>
              <a:buSzPts val="2200"/>
              <a:buFont typeface="Arial"/>
              <a:buNone/>
            </a:pPr>
            <a:r>
              <a:rPr lang="en-GB" b="1"/>
              <a:t>	E – </a:t>
            </a:r>
            <a:r>
              <a:rPr lang="en-GB"/>
              <a:t>Explain (Spiegare): Posso spiegare alla persona perché non sono in grado di rispondere alla sua richiesta?</a:t>
            </a:r>
            <a:endParaRPr/>
          </a:p>
          <a:p>
            <a:pPr marL="285750" lvl="0" indent="-285750" algn="l" rtl="0">
              <a:lnSpc>
                <a:spcPct val="100000"/>
              </a:lnSpc>
              <a:spcBef>
                <a:spcPts val="1200"/>
              </a:spcBef>
              <a:spcAft>
                <a:spcPts val="0"/>
              </a:spcAft>
              <a:buSzPts val="2200"/>
              <a:buFont typeface="Arial"/>
              <a:buNone/>
            </a:pPr>
            <a:r>
              <a:rPr lang="en-GB" b="1"/>
              <a:t>	C –</a:t>
            </a:r>
            <a:r>
              <a:rPr lang="en-GB"/>
              <a:t> Creatività : Ci sono maniere creative in cui posso rispondere alla richiesta della persona?</a:t>
            </a:r>
            <a:endParaRPr/>
          </a:p>
          <a:p>
            <a:pPr marL="285750" lvl="0" indent="-285750" algn="l" rtl="0">
              <a:lnSpc>
                <a:spcPct val="100000"/>
              </a:lnSpc>
              <a:spcBef>
                <a:spcPts val="1200"/>
              </a:spcBef>
              <a:spcAft>
                <a:spcPts val="0"/>
              </a:spcAft>
              <a:buSzPts val="2200"/>
              <a:buFont typeface="Arial"/>
              <a:buNone/>
            </a:pPr>
            <a:r>
              <a:rPr lang="en-GB"/>
              <a:t> </a:t>
            </a:r>
            <a:r>
              <a:rPr lang="en-GB" b="1"/>
              <a:t>	T –</a:t>
            </a:r>
            <a:r>
              <a:rPr lang="en-GB"/>
              <a:t> Tempo: Sto prendendo abbastanza tempo per considerare la richiesta?</a:t>
            </a:r>
            <a:endParaRPr/>
          </a:p>
          <a:p>
            <a:pPr marL="285750" lvl="0" indent="-146050" algn="l" rtl="0">
              <a:lnSpc>
                <a:spcPct val="100000"/>
              </a:lnSpc>
              <a:spcBef>
                <a:spcPts val="1200"/>
              </a:spcBef>
              <a:spcAft>
                <a:spcPts val="0"/>
              </a:spcAft>
              <a:buSzPts val="2200"/>
              <a:buNone/>
            </a:pPr>
            <a:endParaRPr/>
          </a:p>
        </p:txBody>
      </p:sp>
      <p:sp>
        <p:nvSpPr>
          <p:cNvPr id="884" name="Google Shape;884;p91"/>
          <p:cNvSpPr txBox="1">
            <a:spLocks noGrp="1"/>
          </p:cNvSpPr>
          <p:nvPr>
            <p:ph type="title"/>
          </p:nvPr>
        </p:nvSpPr>
        <p:spPr>
          <a:xfrm>
            <a:off x="506426" y="506425"/>
            <a:ext cx="103824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2800"/>
              <a:t>Presentazione: Creare una cultura del “dire di sì” e “si può fare” </a:t>
            </a:r>
            <a:r>
              <a:rPr lang="en-GB"/>
              <a:t>- 3</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92"/>
          <p:cNvSpPr txBox="1">
            <a:spLocks noGrp="1"/>
          </p:cNvSpPr>
          <p:nvPr>
            <p:ph type="body" idx="2"/>
          </p:nvPr>
        </p:nvSpPr>
        <p:spPr>
          <a:xfrm>
            <a:off x="4937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en-GB"/>
              <a:t>Alcune volte i servizi non sono in grado di andare incontro a determinate richieste, o non sono in grado di farlo immediatamente. Ciò dovrebbe essere discusso con la persona coinvolta. </a:t>
            </a:r>
            <a:endParaRPr/>
          </a:p>
          <a:p>
            <a:pPr marL="285750" lvl="0" indent="-285750" algn="l" rtl="0">
              <a:lnSpc>
                <a:spcPct val="100000"/>
              </a:lnSpc>
              <a:spcBef>
                <a:spcPts val="1200"/>
              </a:spcBef>
              <a:spcAft>
                <a:spcPts val="0"/>
              </a:spcAft>
              <a:buSzPts val="2200"/>
              <a:buChar char="•"/>
            </a:pPr>
            <a:r>
              <a:rPr lang="en-GB"/>
              <a:t>Inoltre la direzione del servizio dovrebbe assicurarsi che lo staff del servizio abbia le condizioni di lavoro necessarie per essere in grado di affrontare ed andare incontro in maniera efficiente ai bisogni delle persone che utilizzano i servizi. </a:t>
            </a:r>
            <a:endParaRPr/>
          </a:p>
          <a:p>
            <a:pPr marL="285750" lvl="0" indent="-146050" algn="l" rtl="0">
              <a:lnSpc>
                <a:spcPct val="100000"/>
              </a:lnSpc>
              <a:spcBef>
                <a:spcPts val="1200"/>
              </a:spcBef>
              <a:spcAft>
                <a:spcPts val="0"/>
              </a:spcAft>
              <a:buSzPts val="2200"/>
              <a:buNone/>
            </a:pPr>
            <a:endParaRPr/>
          </a:p>
        </p:txBody>
      </p:sp>
      <p:sp>
        <p:nvSpPr>
          <p:cNvPr id="891" name="Google Shape;891;p92"/>
          <p:cNvSpPr txBox="1">
            <a:spLocks noGrp="1"/>
          </p:cNvSpPr>
          <p:nvPr>
            <p:ph type="title"/>
          </p:nvPr>
        </p:nvSpPr>
        <p:spPr>
          <a:xfrm>
            <a:off x="506425" y="506425"/>
            <a:ext cx="10135200" cy="431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en-GB" sz="2800"/>
              <a:t>Presentazione: Creare una cultura del “dire di sì” e “si può fare” </a:t>
            </a:r>
            <a:r>
              <a:rPr lang="en-GB"/>
              <a:t>- 4</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93"/>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Argomento 10:</a:t>
            </a:r>
            <a:br>
              <a:rPr lang="en-GB"/>
            </a:br>
            <a:r>
              <a:rPr lang="en-GB"/>
              <a:t>Piani individualizzati per approfondire e rispondere ad aspetti sensibili e segnali di disagio</a:t>
            </a:r>
            <a:br>
              <a:rPr lang="en-GB"/>
            </a:b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94"/>
          <p:cNvSpPr txBox="1">
            <a:spLocks noGrp="1"/>
          </p:cNvSpPr>
          <p:nvPr>
            <p:ph type="body" idx="1"/>
          </p:nvPr>
        </p:nvSpPr>
        <p:spPr>
          <a:xfrm>
            <a:off x="508000" y="13795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Che cos’è un piano individualizzato? (a)</a:t>
            </a:r>
            <a:endParaRPr/>
          </a:p>
        </p:txBody>
      </p:sp>
      <p:sp>
        <p:nvSpPr>
          <p:cNvPr id="904" name="Google Shape;904;p94"/>
          <p:cNvSpPr txBox="1">
            <a:spLocks noGrp="1"/>
          </p:cNvSpPr>
          <p:nvPr>
            <p:ph type="body" idx="2"/>
          </p:nvPr>
        </p:nvSpPr>
        <p:spPr>
          <a:xfrm>
            <a:off x="506413" y="1828800"/>
            <a:ext cx="11174412" cy="41830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Piano individualizzato – la persona individua i propri aspetti sensibili e segnali di disagio così come le strategie ed azioni che essi stessi o gli altri possono adottare per rispondere ad una determinata situazione. </a:t>
            </a:r>
            <a:endParaRPr/>
          </a:p>
          <a:p>
            <a:pPr marL="285750" lvl="0" indent="-285750" algn="l" rtl="0">
              <a:lnSpc>
                <a:spcPct val="100000"/>
              </a:lnSpc>
              <a:spcBef>
                <a:spcPts val="1200"/>
              </a:spcBef>
              <a:spcAft>
                <a:spcPts val="0"/>
              </a:spcAft>
              <a:buSzPts val="2200"/>
              <a:buChar char="•"/>
            </a:pPr>
            <a:r>
              <a:rPr lang="en-GB"/>
              <a:t>Può non essere necessario sviluppare piani individualizzati per ogni persona – non tutte le persone lo vogliono o ne hanno bisogno. </a:t>
            </a:r>
            <a:endParaRPr/>
          </a:p>
          <a:p>
            <a:pPr marL="285750" lvl="0" indent="-285750" algn="l" rtl="0">
              <a:lnSpc>
                <a:spcPct val="100000"/>
              </a:lnSpc>
              <a:spcBef>
                <a:spcPts val="1200"/>
              </a:spcBef>
              <a:spcAft>
                <a:spcPts val="0"/>
              </a:spcAft>
              <a:buSzPts val="2200"/>
              <a:buChar char="•"/>
            </a:pPr>
            <a:r>
              <a:rPr lang="en-GB"/>
              <a:t>Comunque, per alcune persone, sviluppare dei piani individualizzati può essere utile per capire che cosa causi il disagio, l’ansia o la rabbia e in che maniera gli altri possano rispondere, rispettando i desideri e le preferenze della persona. </a:t>
            </a:r>
            <a:endParaRPr/>
          </a:p>
          <a:p>
            <a:pPr marL="285750" lvl="0" indent="-285750" algn="l" rtl="0">
              <a:lnSpc>
                <a:spcPct val="100000"/>
              </a:lnSpc>
              <a:spcBef>
                <a:spcPts val="1200"/>
              </a:spcBef>
              <a:spcAft>
                <a:spcPts val="0"/>
              </a:spcAft>
              <a:buSzPts val="2200"/>
              <a:buChar char="•"/>
            </a:pPr>
            <a:r>
              <a:rPr lang="en-GB"/>
              <a:t>Alcune persone potrebbero voler sviluppare un piano da sole, mentre altre potrebbero voler coinvolgere persone fidate nella stesura. </a:t>
            </a:r>
            <a:endParaRPr/>
          </a:p>
          <a:p>
            <a:pPr marL="285750" lvl="0" indent="-146050" algn="l" rtl="0">
              <a:lnSpc>
                <a:spcPct val="100000"/>
              </a:lnSpc>
              <a:spcBef>
                <a:spcPts val="1200"/>
              </a:spcBef>
              <a:spcAft>
                <a:spcPts val="0"/>
              </a:spcAft>
              <a:buSzPts val="2200"/>
              <a:buNone/>
            </a:pPr>
            <a:endParaRPr/>
          </a:p>
        </p:txBody>
      </p:sp>
      <p:sp>
        <p:nvSpPr>
          <p:cNvPr id="905" name="Google Shape;905;p94"/>
          <p:cNvSpPr txBox="1">
            <a:spLocks noGrp="1"/>
          </p:cNvSpPr>
          <p:nvPr>
            <p:ph type="title"/>
          </p:nvPr>
        </p:nvSpPr>
        <p:spPr>
          <a:xfrm>
            <a:off x="506426" y="506425"/>
            <a:ext cx="10500900" cy="4317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Piani individualizzati per approfondire e rispondere ad aspetti sensibili e segnali di disagio</a:t>
            </a:r>
            <a:r>
              <a:rPr lang="en-GB" sz="2400"/>
              <a:t> - 1</a:t>
            </a:r>
            <a:endParaRPr sz="2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95"/>
          <p:cNvSpPr txBox="1">
            <a:spLocks noGrp="1"/>
          </p:cNvSpPr>
          <p:nvPr>
            <p:ph type="body" idx="1"/>
          </p:nvPr>
        </p:nvSpPr>
        <p:spPr>
          <a:xfrm>
            <a:off x="495300" y="14112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Che cos’è un piano individualizzato? (b)</a:t>
            </a:r>
            <a:endParaRPr/>
          </a:p>
        </p:txBody>
      </p:sp>
      <p:sp>
        <p:nvSpPr>
          <p:cNvPr id="912" name="Google Shape;912;p95"/>
          <p:cNvSpPr txBox="1">
            <a:spLocks noGrp="1"/>
          </p:cNvSpPr>
          <p:nvPr>
            <p:ph type="body" idx="2"/>
          </p:nvPr>
        </p:nvSpPr>
        <p:spPr>
          <a:xfrm>
            <a:off x="506413" y="2036763"/>
            <a:ext cx="11174412" cy="397510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Sviluppare un piano è un’opportunità per gli altri di capire quali siano le emozioni e i sentimenti di una persona in determinate situazioni e di discutere a lungo termine maniere efficaci di andare incontro ai bisogni delle persone quando si verificano determinate situazioni. </a:t>
            </a:r>
            <a:endParaRPr/>
          </a:p>
          <a:p>
            <a:pPr marL="285750" lvl="0" indent="-285750" algn="l" rtl="0">
              <a:lnSpc>
                <a:spcPct val="100000"/>
              </a:lnSpc>
              <a:spcBef>
                <a:spcPts val="1200"/>
              </a:spcBef>
              <a:spcAft>
                <a:spcPts val="0"/>
              </a:spcAft>
              <a:buSzPts val="2200"/>
              <a:buChar char="•"/>
            </a:pPr>
            <a:r>
              <a:rPr lang="en-GB"/>
              <a:t>I piani individualizzati possono aiutare a risolvere situazioni di tensione in maniera più efficace senza l’uso di coercizione, abuso o violenza. </a:t>
            </a:r>
            <a:endParaRPr/>
          </a:p>
          <a:p>
            <a:pPr marL="285750" lvl="0" indent="-285750" algn="l" rtl="0">
              <a:lnSpc>
                <a:spcPct val="100000"/>
              </a:lnSpc>
              <a:spcBef>
                <a:spcPts val="1200"/>
              </a:spcBef>
              <a:spcAft>
                <a:spcPts val="0"/>
              </a:spcAft>
              <a:buSzPts val="2200"/>
              <a:buChar char="•"/>
            </a:pPr>
            <a:r>
              <a:rPr lang="en-GB"/>
              <a:t>Le persone che sviluppano il piano dovrebbero avere la possibilità di far sapere a tutte le persone importanti – inclusi gli operatori di salute mentale o altri operatori, le famiglie o i caregiver – dell’esistenza del piano in maniera che essi sappiano sostenere la persona in maniera efficace e accettabile. </a:t>
            </a:r>
            <a:endParaRPr/>
          </a:p>
          <a:p>
            <a:pPr marL="285750" lvl="0" indent="-146050" algn="l" rtl="0">
              <a:lnSpc>
                <a:spcPct val="100000"/>
              </a:lnSpc>
              <a:spcBef>
                <a:spcPts val="1200"/>
              </a:spcBef>
              <a:spcAft>
                <a:spcPts val="0"/>
              </a:spcAft>
              <a:buSzPts val="2200"/>
              <a:buNone/>
            </a:pPr>
            <a:endParaRPr/>
          </a:p>
        </p:txBody>
      </p:sp>
      <p:sp>
        <p:nvSpPr>
          <p:cNvPr id="913" name="Google Shape;913;p95"/>
          <p:cNvSpPr txBox="1">
            <a:spLocks noGrp="1"/>
          </p:cNvSpPr>
          <p:nvPr>
            <p:ph type="title"/>
          </p:nvPr>
        </p:nvSpPr>
        <p:spPr>
          <a:xfrm>
            <a:off x="506425" y="506425"/>
            <a:ext cx="10704900" cy="4317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Piani individualizzati per approfondire e rispondere ad aspetti sensibili e segnali di disagio – 2</a:t>
            </a:r>
            <a:endParaRPr sz="28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96"/>
          <p:cNvSpPr txBox="1">
            <a:spLocks noGrp="1"/>
          </p:cNvSpPr>
          <p:nvPr>
            <p:ph type="body" idx="1"/>
          </p:nvPr>
        </p:nvSpPr>
        <p:spPr>
          <a:xfrm>
            <a:off x="495300" y="13477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Che cos’è un piano individualizzato? (c)</a:t>
            </a:r>
            <a:endParaRPr/>
          </a:p>
        </p:txBody>
      </p:sp>
      <p:sp>
        <p:nvSpPr>
          <p:cNvPr id="920" name="Google Shape;920;p96"/>
          <p:cNvSpPr txBox="1">
            <a:spLocks noGrp="1"/>
          </p:cNvSpPr>
          <p:nvPr>
            <p:ph type="body" idx="2"/>
          </p:nvPr>
        </p:nvSpPr>
        <p:spPr>
          <a:xfrm>
            <a:off x="506413" y="2117725"/>
            <a:ext cx="11174412" cy="389413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a:t>Operatori di salute mentale o altri operatori, familiari o altri assistenti possono anche loro sviluppare il loro piano individualizzato. </a:t>
            </a:r>
            <a:endParaRPr/>
          </a:p>
          <a:p>
            <a:pPr marL="285750" lvl="0" indent="-285750" algn="l" rtl="0">
              <a:lnSpc>
                <a:spcPct val="100000"/>
              </a:lnSpc>
              <a:spcBef>
                <a:spcPts val="1200"/>
              </a:spcBef>
              <a:spcAft>
                <a:spcPts val="0"/>
              </a:spcAft>
              <a:buSzPts val="2200"/>
              <a:buChar char="•"/>
            </a:pPr>
            <a:r>
              <a:rPr lang="en-GB"/>
              <a:t>E’ importante che essi comprendano i loro aspetti sensibili ed identifichino metodi per calmarsi che funzionino su di loro in maniera da non contribuire a creare situazioni di tensione o peggiorare la situazione esistente. </a:t>
            </a:r>
            <a:endParaRPr/>
          </a:p>
          <a:p>
            <a:pPr marL="285750" lvl="0" indent="-285750" algn="l" rtl="0">
              <a:lnSpc>
                <a:spcPct val="100000"/>
              </a:lnSpc>
              <a:spcBef>
                <a:spcPts val="1200"/>
              </a:spcBef>
              <a:spcAft>
                <a:spcPts val="0"/>
              </a:spcAft>
              <a:buSzPts val="2200"/>
              <a:buChar char="•"/>
            </a:pPr>
            <a:r>
              <a:rPr lang="en-GB"/>
              <a:t>Quando un piano individualizzato è ben redatto, può portare beneficio a tutte le persone coinvolte e può garantire un ambiente migliore all’interno del servizio o a casa. </a:t>
            </a:r>
            <a:endParaRPr/>
          </a:p>
          <a:p>
            <a:pPr marL="285750" lvl="0" indent="-146050" algn="l" rtl="0">
              <a:lnSpc>
                <a:spcPct val="100000"/>
              </a:lnSpc>
              <a:spcBef>
                <a:spcPts val="1200"/>
              </a:spcBef>
              <a:spcAft>
                <a:spcPts val="0"/>
              </a:spcAft>
              <a:buSzPts val="2200"/>
              <a:buNone/>
            </a:pPr>
            <a:endParaRPr/>
          </a:p>
        </p:txBody>
      </p:sp>
      <p:sp>
        <p:nvSpPr>
          <p:cNvPr id="921" name="Google Shape;921;p96"/>
          <p:cNvSpPr txBox="1">
            <a:spLocks noGrp="1"/>
          </p:cNvSpPr>
          <p:nvPr>
            <p:ph type="title"/>
          </p:nvPr>
        </p:nvSpPr>
        <p:spPr>
          <a:xfrm>
            <a:off x="506426" y="506425"/>
            <a:ext cx="10683600" cy="4317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Piani individualizzati per approfondire e rispondere ad aspetti sensibili e segnali di disagio – 3</a:t>
            </a:r>
            <a:endParaRPr sz="28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97"/>
          <p:cNvSpPr txBox="1">
            <a:spLocks noGrp="1"/>
          </p:cNvSpPr>
          <p:nvPr>
            <p:ph type="title"/>
          </p:nvPr>
        </p:nvSpPr>
        <p:spPr>
          <a:xfrm>
            <a:off x="674050" y="338775"/>
            <a:ext cx="10580400" cy="4317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Piani individualizzati per approfondire e rispondere ad aspetti sensibili e segnali di disagio – 4</a:t>
            </a:r>
            <a:br>
              <a:rPr lang="en-GB" sz="2800"/>
            </a:br>
            <a:r>
              <a:rPr lang="en-GB" sz="2000">
                <a:solidFill>
                  <a:schemeClr val="accent2"/>
                </a:solidFill>
              </a:rPr>
              <a:t>Strategie calmanti dovrebbero essere introdotte nei piani individualizzati (a)</a:t>
            </a:r>
            <a:br>
              <a:rPr lang="en-GB" sz="2000">
                <a:solidFill>
                  <a:schemeClr val="accent2"/>
                </a:solidFill>
              </a:rPr>
            </a:br>
            <a:endParaRPr sz="2000">
              <a:solidFill>
                <a:schemeClr val="accent2"/>
              </a:solidFill>
            </a:endParaRPr>
          </a:p>
        </p:txBody>
      </p:sp>
      <p:sp>
        <p:nvSpPr>
          <p:cNvPr id="928" name="Google Shape;928;p97"/>
          <p:cNvSpPr txBox="1">
            <a:spLocks noGrp="1"/>
          </p:cNvSpPr>
          <p:nvPr>
            <p:ph type="body" idx="4294967295"/>
          </p:nvPr>
        </p:nvSpPr>
        <p:spPr>
          <a:xfrm>
            <a:off x="506413" y="1895475"/>
            <a:ext cx="5435600" cy="434498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en-GB" sz="2000"/>
              <a:t>Dopo aver identificato gli aspetti sensibili ed i segnali di disagio le persone dovrebbero analizzare ciò che gli fa stare meglio.</a:t>
            </a:r>
            <a:endParaRPr/>
          </a:p>
          <a:p>
            <a:pPr marL="285750" lvl="0" indent="-285750" algn="l" rtl="0">
              <a:lnSpc>
                <a:spcPct val="100000"/>
              </a:lnSpc>
              <a:spcBef>
                <a:spcPts val="1200"/>
              </a:spcBef>
              <a:spcAft>
                <a:spcPts val="0"/>
              </a:spcAft>
              <a:buSzPts val="1800"/>
              <a:buFont typeface="Arial"/>
              <a:buNone/>
            </a:pPr>
            <a:r>
              <a:rPr lang="en-GB" sz="1800"/>
              <a:t>	Alcuni esempi : </a:t>
            </a:r>
            <a:endParaRPr/>
          </a:p>
          <a:p>
            <a:pPr marL="631825" lvl="2" indent="-285750" algn="l" rtl="0">
              <a:lnSpc>
                <a:spcPct val="100000"/>
              </a:lnSpc>
              <a:spcBef>
                <a:spcPts val="1200"/>
              </a:spcBef>
              <a:spcAft>
                <a:spcPts val="0"/>
              </a:spcAft>
              <a:buSzPts val="1800"/>
              <a:buChar char="•"/>
            </a:pPr>
            <a:r>
              <a:rPr lang="en-GB" sz="1800"/>
              <a:t>Andare a fare una passeggiata/prendere dell’aria fresca</a:t>
            </a:r>
            <a:endParaRPr/>
          </a:p>
          <a:p>
            <a:pPr marL="631825" lvl="2" indent="-285750" algn="l" rtl="0">
              <a:lnSpc>
                <a:spcPct val="100000"/>
              </a:lnSpc>
              <a:spcBef>
                <a:spcPts val="400"/>
              </a:spcBef>
              <a:spcAft>
                <a:spcPts val="0"/>
              </a:spcAft>
              <a:buSzPts val="1800"/>
              <a:buChar char="•"/>
            </a:pPr>
            <a:r>
              <a:rPr lang="en-GB" sz="1800"/>
              <a:t>Avere qualcuno che riconosce le mie sensazioni</a:t>
            </a:r>
            <a:endParaRPr/>
          </a:p>
          <a:p>
            <a:pPr marL="631825" lvl="2" indent="-285750" algn="l" rtl="0">
              <a:lnSpc>
                <a:spcPct val="100000"/>
              </a:lnSpc>
              <a:spcBef>
                <a:spcPts val="400"/>
              </a:spcBef>
              <a:spcAft>
                <a:spcPts val="0"/>
              </a:spcAft>
              <a:buSzPts val="1800"/>
              <a:buChar char="•"/>
            </a:pPr>
            <a:r>
              <a:rPr lang="en-GB" sz="1800"/>
              <a:t>Parlare lentamente, con respiri profondi</a:t>
            </a:r>
            <a:endParaRPr/>
          </a:p>
          <a:p>
            <a:pPr marL="631825" lvl="2" indent="-285750" algn="l" rtl="0">
              <a:lnSpc>
                <a:spcPct val="100000"/>
              </a:lnSpc>
              <a:spcBef>
                <a:spcPts val="400"/>
              </a:spcBef>
              <a:spcAft>
                <a:spcPts val="0"/>
              </a:spcAft>
              <a:buSzPts val="1800"/>
              <a:buChar char="•"/>
            </a:pPr>
            <a:r>
              <a:rPr lang="en-GB" sz="1800"/>
              <a:t>Stringere una palla o una coperta</a:t>
            </a:r>
            <a:endParaRPr/>
          </a:p>
          <a:p>
            <a:pPr marL="631825" lvl="2" indent="-285750" algn="l" rtl="0">
              <a:lnSpc>
                <a:spcPct val="100000"/>
              </a:lnSpc>
              <a:spcBef>
                <a:spcPts val="400"/>
              </a:spcBef>
              <a:spcAft>
                <a:spcPts val="0"/>
              </a:spcAft>
              <a:buSzPts val="1800"/>
              <a:buChar char="•"/>
            </a:pPr>
            <a:r>
              <a:rPr lang="en-GB" sz="1800"/>
              <a:t>Essere in grado di urlare o piangere</a:t>
            </a:r>
            <a:endParaRPr/>
          </a:p>
          <a:p>
            <a:pPr marL="631825" lvl="2" indent="-285750" algn="l" rtl="0">
              <a:lnSpc>
                <a:spcPct val="100000"/>
              </a:lnSpc>
              <a:spcBef>
                <a:spcPts val="400"/>
              </a:spcBef>
              <a:spcAft>
                <a:spcPts val="0"/>
              </a:spcAft>
              <a:buSzPts val="1800"/>
              <a:buChar char="•"/>
            </a:pPr>
            <a:r>
              <a:rPr lang="en-GB" sz="1800"/>
              <a:t>Trascorrere del tempo in una stanza di conforto (comfort room)</a:t>
            </a:r>
            <a:endParaRPr/>
          </a:p>
          <a:p>
            <a:pPr marL="631825" lvl="2" indent="-285750" algn="l" rtl="0">
              <a:lnSpc>
                <a:spcPct val="100000"/>
              </a:lnSpc>
              <a:spcBef>
                <a:spcPts val="400"/>
              </a:spcBef>
              <a:spcAft>
                <a:spcPts val="0"/>
              </a:spcAft>
              <a:buSzPts val="1800"/>
              <a:buChar char="•"/>
            </a:pPr>
            <a:r>
              <a:rPr lang="en-GB" sz="1800"/>
              <a:t>Chiamare un amico o un familiare</a:t>
            </a:r>
            <a:endParaRPr/>
          </a:p>
        </p:txBody>
      </p:sp>
      <p:sp>
        <p:nvSpPr>
          <p:cNvPr id="929" name="Google Shape;929;p97"/>
          <p:cNvSpPr txBox="1">
            <a:spLocks noGrp="1"/>
          </p:cNvSpPr>
          <p:nvPr>
            <p:ph type="body" idx="4294967295"/>
          </p:nvPr>
        </p:nvSpPr>
        <p:spPr>
          <a:xfrm>
            <a:off x="6170613" y="1919288"/>
            <a:ext cx="5511800" cy="4321175"/>
          </a:xfrm>
          <a:prstGeom prst="rect">
            <a:avLst/>
          </a:prstGeom>
          <a:noFill/>
          <a:ln>
            <a:noFill/>
          </a:ln>
        </p:spPr>
        <p:txBody>
          <a:bodyPr spcFirstLastPara="1" wrap="square" lIns="0" tIns="46800" rIns="0" bIns="45700" anchor="t" anchorCtr="0">
            <a:noAutofit/>
          </a:bodyPr>
          <a:lstStyle/>
          <a:p>
            <a:pPr marL="631825" lvl="2" indent="-285750" algn="l" rtl="0">
              <a:lnSpc>
                <a:spcPct val="100000"/>
              </a:lnSpc>
              <a:spcBef>
                <a:spcPts val="0"/>
              </a:spcBef>
              <a:spcAft>
                <a:spcPts val="0"/>
              </a:spcAft>
              <a:buSzPts val="1800"/>
              <a:buChar char="•"/>
            </a:pPr>
            <a:r>
              <a:rPr lang="en-GB" sz="1800"/>
              <a:t>Fare sport o movimento</a:t>
            </a:r>
            <a:endParaRPr/>
          </a:p>
          <a:p>
            <a:pPr marL="631825" lvl="2" indent="-285750" algn="l" rtl="0">
              <a:lnSpc>
                <a:spcPct val="100000"/>
              </a:lnSpc>
              <a:spcBef>
                <a:spcPts val="700"/>
              </a:spcBef>
              <a:spcAft>
                <a:spcPts val="0"/>
              </a:spcAft>
              <a:buSzPts val="1800"/>
              <a:buChar char="•"/>
            </a:pPr>
            <a:r>
              <a:rPr lang="en-GB" sz="1800"/>
              <a:t>Musica, arte e creatività</a:t>
            </a:r>
            <a:endParaRPr/>
          </a:p>
          <a:p>
            <a:pPr marL="631825" lvl="2" indent="-285750" algn="l" rtl="0">
              <a:lnSpc>
                <a:spcPct val="100000"/>
              </a:lnSpc>
              <a:spcBef>
                <a:spcPts val="700"/>
              </a:spcBef>
              <a:spcAft>
                <a:spcPts val="0"/>
              </a:spcAft>
              <a:buSzPts val="1800"/>
              <a:buChar char="•"/>
            </a:pPr>
            <a:r>
              <a:rPr lang="en-GB" sz="1800"/>
              <a:t>Giardinaggio</a:t>
            </a:r>
            <a:endParaRPr/>
          </a:p>
          <a:p>
            <a:pPr marL="631825" lvl="2" indent="-285750" algn="l" rtl="0">
              <a:lnSpc>
                <a:spcPct val="100000"/>
              </a:lnSpc>
              <a:spcBef>
                <a:spcPts val="700"/>
              </a:spcBef>
              <a:spcAft>
                <a:spcPts val="0"/>
              </a:spcAft>
              <a:buSzPts val="1800"/>
              <a:buChar char="•"/>
            </a:pPr>
            <a:r>
              <a:rPr lang="en-GB" sz="1800"/>
              <a:t>Animali domestici ed animali</a:t>
            </a:r>
            <a:endParaRPr/>
          </a:p>
          <a:p>
            <a:pPr marL="631825" lvl="2" indent="-171450" algn="l" rtl="0">
              <a:lnSpc>
                <a:spcPct val="100000"/>
              </a:lnSpc>
              <a:spcBef>
                <a:spcPts val="700"/>
              </a:spcBef>
              <a:spcAft>
                <a:spcPts val="0"/>
              </a:spcAft>
              <a:buSzPts val="1800"/>
              <a:buNone/>
            </a:pPr>
            <a:endParaRPr sz="1800"/>
          </a:p>
          <a:p>
            <a:pPr marL="982663" lvl="4" indent="-285750" algn="l" rtl="0">
              <a:lnSpc>
                <a:spcPct val="100000"/>
              </a:lnSpc>
              <a:spcBef>
                <a:spcPts val="700"/>
              </a:spcBef>
              <a:spcAft>
                <a:spcPts val="0"/>
              </a:spcAft>
              <a:buSzPts val="2000"/>
              <a:buChar char="•"/>
            </a:pPr>
            <a:r>
              <a:rPr lang="en-GB" sz="2000"/>
              <a:t>Se i piani individualizzati sono condivisi con chi gestisce il servizio devono essere disponibili durante le situazioni di tensione</a:t>
            </a:r>
            <a:endParaRPr/>
          </a:p>
          <a:p>
            <a:pPr marL="982663" lvl="4" indent="-285750" algn="l" rtl="0">
              <a:lnSpc>
                <a:spcPct val="100000"/>
              </a:lnSpc>
              <a:spcBef>
                <a:spcPts val="700"/>
              </a:spcBef>
              <a:spcAft>
                <a:spcPts val="0"/>
              </a:spcAft>
              <a:buSzPts val="2000"/>
              <a:buChar char="•"/>
            </a:pPr>
            <a:r>
              <a:rPr lang="en-GB" sz="2000"/>
              <a:t>Possono essere redatti come documenti a sé o come parte di un piano di recovery generale o di direttive anticipate. </a:t>
            </a:r>
            <a:endParaRPr/>
          </a:p>
          <a:p>
            <a:pPr marL="285750" lvl="0" indent="-171450" algn="l" rtl="0">
              <a:lnSpc>
                <a:spcPct val="100000"/>
              </a:lnSpc>
              <a:spcBef>
                <a:spcPts val="700"/>
              </a:spcBef>
              <a:spcAft>
                <a:spcPts val="0"/>
              </a:spcAft>
              <a:buSzPts val="1800"/>
              <a:buNone/>
            </a:pPr>
            <a:endParaRPr sz="18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98"/>
          <p:cNvSpPr txBox="1">
            <a:spLocks noGrp="1"/>
          </p:cNvSpPr>
          <p:nvPr>
            <p:ph type="body" idx="1"/>
          </p:nvPr>
        </p:nvSpPr>
        <p:spPr>
          <a:xfrm>
            <a:off x="508000" y="13795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Strategie calmanti dovrebbero essere introdotte nei piani individualizzati (b)</a:t>
            </a:r>
            <a:endParaRPr/>
          </a:p>
        </p:txBody>
      </p:sp>
      <p:sp>
        <p:nvSpPr>
          <p:cNvPr id="936" name="Google Shape;936;p98"/>
          <p:cNvSpPr txBox="1">
            <a:spLocks noGrp="1"/>
          </p:cNvSpPr>
          <p:nvPr>
            <p:ph type="body" idx="2"/>
          </p:nvPr>
        </p:nvSpPr>
        <p:spPr>
          <a:xfrm>
            <a:off x="506413" y="1973263"/>
            <a:ext cx="11174412" cy="40386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en-GB"/>
              <a:t>Riassumendo:</a:t>
            </a:r>
            <a:endParaRPr/>
          </a:p>
          <a:p>
            <a:pPr marL="631825" lvl="2" indent="-285750" algn="l" rtl="0">
              <a:lnSpc>
                <a:spcPct val="100000"/>
              </a:lnSpc>
              <a:spcBef>
                <a:spcPts val="1200"/>
              </a:spcBef>
              <a:spcAft>
                <a:spcPts val="0"/>
              </a:spcAft>
              <a:buSzPts val="2000"/>
              <a:buChar char="•"/>
            </a:pPr>
            <a:r>
              <a:rPr lang="en-GB"/>
              <a:t>I piani individualizzati sono unici per ogni persona. </a:t>
            </a:r>
            <a:endParaRPr/>
          </a:p>
          <a:p>
            <a:pPr marL="631825" lvl="2" indent="-285750" algn="l" rtl="0">
              <a:lnSpc>
                <a:spcPct val="100000"/>
              </a:lnSpc>
              <a:spcBef>
                <a:spcPts val="1200"/>
              </a:spcBef>
              <a:spcAft>
                <a:spcPts val="0"/>
              </a:spcAft>
              <a:buSzPts val="2000"/>
              <a:buChar char="•"/>
            </a:pPr>
            <a:r>
              <a:rPr lang="en-GB"/>
              <a:t>Essi si focalizzano sui bisogni della persona e non sui bisogni del servizio.</a:t>
            </a:r>
            <a:endParaRPr/>
          </a:p>
          <a:p>
            <a:pPr marL="631825" lvl="2" indent="-285750" algn="l" rtl="0">
              <a:lnSpc>
                <a:spcPct val="100000"/>
              </a:lnSpc>
              <a:spcBef>
                <a:spcPts val="1200"/>
              </a:spcBef>
              <a:spcAft>
                <a:spcPts val="0"/>
              </a:spcAft>
              <a:buSzPts val="2000"/>
              <a:buChar char="•"/>
            </a:pPr>
            <a:r>
              <a:rPr lang="en-GB"/>
              <a:t>Molto spesso i servizi sono orientati a seguire le procedure o a fare le cose per comodità. </a:t>
            </a:r>
            <a:endParaRPr/>
          </a:p>
          <a:p>
            <a:pPr marL="631825" lvl="2" indent="-285750" algn="l" rtl="0">
              <a:lnSpc>
                <a:spcPct val="100000"/>
              </a:lnSpc>
              <a:spcBef>
                <a:spcPts val="1200"/>
              </a:spcBef>
              <a:spcAft>
                <a:spcPts val="0"/>
              </a:spcAft>
              <a:buSzPts val="2000"/>
              <a:buChar char="•"/>
            </a:pPr>
            <a:r>
              <a:rPr lang="en-GB"/>
              <a:t>Un piano richiede adattabilità, flessibilità ed anche creatività. </a:t>
            </a:r>
            <a:endParaRPr/>
          </a:p>
          <a:p>
            <a:pPr marL="631825" lvl="2" indent="-285750" algn="l" rtl="0">
              <a:lnSpc>
                <a:spcPct val="100000"/>
              </a:lnSpc>
              <a:spcBef>
                <a:spcPts val="1200"/>
              </a:spcBef>
              <a:spcAft>
                <a:spcPts val="0"/>
              </a:spcAft>
              <a:buSzPts val="2000"/>
              <a:buChar char="•"/>
            </a:pPr>
            <a:r>
              <a:rPr lang="en-GB"/>
              <a:t>I piani individualizzati sono sviluppati dalla persona coinvolta e , se la persona lo desidera, da altre persone che vuole coinvolgere</a:t>
            </a:r>
            <a:endParaRPr/>
          </a:p>
          <a:p>
            <a:pPr marL="631825" lvl="2" indent="-285750" algn="l" rtl="0">
              <a:lnSpc>
                <a:spcPct val="100000"/>
              </a:lnSpc>
              <a:spcBef>
                <a:spcPts val="1200"/>
              </a:spcBef>
              <a:spcAft>
                <a:spcPts val="0"/>
              </a:spcAft>
              <a:buSzPts val="2000"/>
              <a:buChar char="•"/>
            </a:pPr>
            <a:r>
              <a:rPr lang="en-GB"/>
              <a:t>I piani individualizzati identificano gli aspetti sensibili ed i segnali di disagio</a:t>
            </a:r>
            <a:endParaRPr/>
          </a:p>
          <a:p>
            <a:pPr marL="631825" lvl="2" indent="-285750" algn="l" rtl="0">
              <a:lnSpc>
                <a:spcPct val="100000"/>
              </a:lnSpc>
              <a:spcBef>
                <a:spcPts val="1200"/>
              </a:spcBef>
              <a:spcAft>
                <a:spcPts val="0"/>
              </a:spcAft>
              <a:buSzPts val="2000"/>
              <a:buChar char="•"/>
            </a:pPr>
            <a:r>
              <a:rPr lang="en-GB"/>
              <a:t>I piani individualizzati includono strategie per rispondere ad aspetti sensibili prima che una situazione si acuisca. </a:t>
            </a:r>
            <a:endParaRPr/>
          </a:p>
          <a:p>
            <a:pPr marL="0" lvl="0" indent="0" algn="l" rtl="0">
              <a:lnSpc>
                <a:spcPct val="100000"/>
              </a:lnSpc>
              <a:spcBef>
                <a:spcPts val="1200"/>
              </a:spcBef>
              <a:spcAft>
                <a:spcPts val="0"/>
              </a:spcAft>
              <a:buSzPts val="2200"/>
              <a:buNone/>
            </a:pPr>
            <a:endParaRPr/>
          </a:p>
        </p:txBody>
      </p:sp>
      <p:sp>
        <p:nvSpPr>
          <p:cNvPr id="937" name="Google Shape;937;p98"/>
          <p:cNvSpPr txBox="1">
            <a:spLocks noGrp="1"/>
          </p:cNvSpPr>
          <p:nvPr>
            <p:ph type="title"/>
          </p:nvPr>
        </p:nvSpPr>
        <p:spPr>
          <a:xfrm>
            <a:off x="506426" y="506425"/>
            <a:ext cx="10554600" cy="4317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en-GB" sz="2800"/>
              <a:t>Piani individualizzati per approfondire e rispondere ad aspetti sensibili e segnali di disagio – 5</a:t>
            </a:r>
            <a:endParaRPr sz="28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9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en-GB"/>
              <a:t>Divisi a gruppi di due. Una persona interroga l’altra su cosa la faccia sentire a disagio, frustrata, ansiosa o arrabbiata. </a:t>
            </a:r>
            <a:endParaRPr/>
          </a:p>
          <a:p>
            <a:pPr marL="285750" lvl="0" indent="-285750" algn="l" rtl="0">
              <a:lnSpc>
                <a:spcPct val="100000"/>
              </a:lnSpc>
              <a:spcBef>
                <a:spcPts val="1200"/>
              </a:spcBef>
              <a:spcAft>
                <a:spcPts val="0"/>
              </a:spcAft>
              <a:buSzPts val="2200"/>
              <a:buChar char="•"/>
            </a:pPr>
            <a:r>
              <a:rPr lang="en-GB"/>
              <a:t>Poi discutete che cosa aiuti l’altra persona a calmarsi durante situazioni di stress. </a:t>
            </a:r>
            <a:endParaRPr/>
          </a:p>
          <a:p>
            <a:pPr marL="285750" lvl="0" indent="-146050" algn="l" rtl="0">
              <a:lnSpc>
                <a:spcPct val="100000"/>
              </a:lnSpc>
              <a:spcBef>
                <a:spcPts val="1200"/>
              </a:spcBef>
              <a:spcAft>
                <a:spcPts val="0"/>
              </a:spcAft>
              <a:buSzPts val="2200"/>
              <a:buNone/>
            </a:pPr>
            <a:endParaRPr/>
          </a:p>
        </p:txBody>
      </p:sp>
      <p:sp>
        <p:nvSpPr>
          <p:cNvPr id="944" name="Google Shape;944;p9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a:t>Esercizio 10.1: Realizzare piani individualizzati - 1 </a:t>
            </a:r>
            <a:endParaRPr/>
          </a:p>
        </p:txBody>
      </p:sp>
    </p:spTree>
  </p:cSld>
  <p:clrMapOvr>
    <a:masterClrMapping/>
  </p:clrMapOvr>
</p:sld>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34474</Words>
  <Application>Microsoft Office PowerPoint</Application>
  <PresentationFormat>Widescreen</PresentationFormat>
  <Paragraphs>2035</Paragraphs>
  <Slides>132</Slides>
  <Notes>132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132</vt:i4>
      </vt:variant>
    </vt:vector>
  </HeadingPairs>
  <TitlesOfParts>
    <vt:vector size="137" baseType="lpstr">
      <vt:lpstr>Noto Sans Symbols</vt:lpstr>
      <vt:lpstr>Arial</vt:lpstr>
      <vt:lpstr>Century Gothic</vt:lpstr>
      <vt:lpstr>Calibri</vt:lpstr>
      <vt:lpstr>LPB</vt:lpstr>
      <vt:lpstr>Presentazione standard di PowerPoint</vt:lpstr>
      <vt:lpstr>Presentazione standard di PowerPoint</vt:lpstr>
      <vt:lpstr>WHO QualityRights: traguardi ed obiettivi</vt:lpstr>
      <vt:lpstr>Alcuni cenni sull’uso della terminologia in questo corso – 1 </vt:lpstr>
      <vt:lpstr>Alcuni cenni sull’uso della terminologia in questo corso – 2</vt:lpstr>
      <vt:lpstr>Cosa si vuole ottenere in questo modulo formativo</vt:lpstr>
      <vt:lpstr>Argomenti trattati in questo modulo formativo</vt:lpstr>
      <vt:lpstr>Argomento 1: che cosa sono la violenza, la coercizione e l’abuso?</vt:lpstr>
      <vt:lpstr>Presentazione: introduzione a questo modulo formativo - 1 </vt:lpstr>
      <vt:lpstr>Presentazione: introduzione a questo modulo formativo - 2</vt:lpstr>
      <vt:lpstr>Esercizio 1.1: forme di violenza, coercizione ed abuso - 1 </vt:lpstr>
      <vt:lpstr>Presentazione: che cosa sono la violenza, la coercizione e l’abuso? - 1</vt:lpstr>
      <vt:lpstr>Presentazione: che cosa sono la violenza, la coercizione e l’abuso? - 2</vt:lpstr>
      <vt:lpstr>Presentazione: che cosa sono la violenza, la coercizione e l’abuso? - 3</vt:lpstr>
      <vt:lpstr>Presentazione: che cosa sono la violenza, la coercizione e l’abuso? - 4</vt:lpstr>
      <vt:lpstr>Presentazione: che cosa sono la violenza, la coercizione e l’abuso? - 5</vt:lpstr>
      <vt:lpstr>Presentazione: che cosa sono la violenza, la coercizione e l’abuso? - 6</vt:lpstr>
      <vt:lpstr>Presentazione: che cosa sono la violenza, la coercizione e l’abuso? - 7</vt:lpstr>
      <vt:lpstr>Presentazione: che cosa sono la violenza, la coercizione e l’abuso? - 8</vt:lpstr>
      <vt:lpstr>Presentazione: che cosa sono la violenza, la coercizione e l’abuso? - 9</vt:lpstr>
      <vt:lpstr>Presentazione: che cosa sono la violenza, la coercizione e l’abuso? - 10</vt:lpstr>
      <vt:lpstr>Argomento 2: che cosa dice la CRPD su violenza, coercizione ed abuso? </vt:lpstr>
      <vt:lpstr>Esercizio 2.1: Ricordando la CRPD </vt:lpstr>
      <vt:lpstr>Presentazione: Articoli della Convenzione sui Diritti delle Persone con Disabilità delle Nazioni Unite – 1</vt:lpstr>
      <vt:lpstr>Presentazione: Articoli della Convenzione sui Diritti delle Persone con Disabilità delle Nazioni Unite – 2</vt:lpstr>
      <vt:lpstr>Presentazione: Articoli della Convenzione sui Diritti delle Persone con Disabilità delle Nazioni Unite – 3</vt:lpstr>
      <vt:lpstr>Presentazione: Articoli della Convenzione sui Diritti delle Persone con Disabilità delle Nazioni Unite – 4</vt:lpstr>
      <vt:lpstr>Presentazione: Articoli della Convenzione sui Diritti delle Persone con Disabilità delle Nazioni Unite – 5</vt:lpstr>
      <vt:lpstr>Presentazione: Articoli della Convenzione sui Diritti delle Persone con Disabilità delle Nazioni Unite – 6</vt:lpstr>
      <vt:lpstr>Presentazione: Articoli della Convenzione sui Diritti delle Persone con Disabilità delle Nazioni Unite – 7</vt:lpstr>
      <vt:lpstr>Argomento 3: Qual è l’impatto della violenza, coercizione ed abuso?  </vt:lpstr>
      <vt:lpstr>Esercizio 3.1: le esperienze personali di violenza, coercizione ed abuso hanno un impatto - 1</vt:lpstr>
      <vt:lpstr>Esercizio 3.1: le esperienze personali di violenza, coercizione ed abuso hanno un impatto</vt:lpstr>
      <vt:lpstr>Esercizio 3.1: le esperienze personali di violenza, coercizione ed abuso hanno un impatto - 3</vt:lpstr>
      <vt:lpstr>Esercizio 3.1: le esperienze personali di violenza, coercizione ed abuso hanno un impatto - 4</vt:lpstr>
      <vt:lpstr>Esercizio 3.2: violenza, coercizione ed abuso hanno un impatto - 1</vt:lpstr>
      <vt:lpstr>Esercizio 3.2: violenza, coercizione ed abuso hanno un impatto - 2</vt:lpstr>
      <vt:lpstr>Argomento 4: perché queste pratiche sono utilizzate?</vt:lpstr>
      <vt:lpstr>Esercizio 4.1: motivi per cui la violenza, la coercizione e l’abuso hanno luogo nei servizi</vt:lpstr>
      <vt:lpstr>Presentazione: motivi per cui la violenza, la coercizione e l’abuso hanno luogo nei servizi - 1 </vt:lpstr>
      <vt:lpstr>Presentazione: motivi per cui la violenza, la coercizione e l’abuso hanno luogo nei servizi - 2 </vt:lpstr>
      <vt:lpstr>Presentazione: motivi per cui la violenza, la coercizione e l’abuso hanno luogo nei servizi - 3</vt:lpstr>
      <vt:lpstr>Argomento 5: comprendere comportamenti e rapporti di potere  </vt:lpstr>
      <vt:lpstr>Esercizio 5.1: significato di potere </vt:lpstr>
      <vt:lpstr>Presentazione: dinamiche di potere nei servizi di salute mentale e servizi sociali - 1 </vt:lpstr>
      <vt:lpstr>Presentazione: dinamiche di potere nei servizi di salute mentale e servizi sociali - 2</vt:lpstr>
      <vt:lpstr>Presentazione: dinamiche di potere nei servizi di salute mentale e servizi sociali - 3</vt:lpstr>
      <vt:lpstr>Presentazione: dinamiche di potere nei servizi di salute mentale e servizi sociali - 4</vt:lpstr>
      <vt:lpstr>Presentazione: dinamiche di potere nei servizi di salute mentale e servizi sociali - 5</vt:lpstr>
      <vt:lpstr>Presentazione: dinamiche di potere nei servizi di salute mentale e servizi sociali - 6</vt:lpstr>
      <vt:lpstr>Esercizio 5.2: Che cosa contribuisce alle dinamiche di potere? - 1</vt:lpstr>
      <vt:lpstr>Esercizio 5.2: Che cosa contribuisce alle dinamiche di potere? - 2</vt:lpstr>
      <vt:lpstr>Esercizio 5.2: Che cosa contribuisce alle dinamiche di potere? - 3</vt:lpstr>
      <vt:lpstr>Esercizio 5.2: Che cosa contribuisce alle dinamiche di potere? - 4</vt:lpstr>
      <vt:lpstr>Esercizio 5.2: Che cosa contribuisce alle dinamiche di potere? - 5</vt:lpstr>
      <vt:lpstr>Esercizio 5.2: Che cosa contribuisce alle dinamiche di potere? - 6</vt:lpstr>
      <vt:lpstr>Esercizio 5.2: Che cosa contribuisce alle dinamiche di potere? - 7</vt:lpstr>
      <vt:lpstr>Esercizio 5.2: Che cosa contribuisce alle dinamiche di potere? - 8</vt:lpstr>
      <vt:lpstr>Esercizio 5.2: Che cosa contribuisce alle dinamiche di potere? - 9</vt:lpstr>
      <vt:lpstr>Esercizio 5.2: Che cosa contribuisce alle dinamiche di potere? - 10</vt:lpstr>
      <vt:lpstr>Argomento 6: Strategie chiave per evitare e disinnescare situazioni conflittuali </vt:lpstr>
      <vt:lpstr>Presentazione: Qual’ è una risposta efficace e appropriata a situazioni  di tensione? - 1</vt:lpstr>
      <vt:lpstr>Presentazione: Qual’ è una risposta efficace e appropriata a situazioni  di tensione? - 2</vt:lpstr>
      <vt:lpstr>Presentazione: Qual’ è una risposta efficace e appropriata a situazioni  di tensione?– 3</vt:lpstr>
      <vt:lpstr>Presentazione: Qual’ è una risposta efficace e appropriata a situazioni  di tensione? – 4</vt:lpstr>
      <vt:lpstr>Presentazione: Qual’ è una risposta efficace e appropriata a situazioni  di tensione? – 5</vt:lpstr>
      <vt:lpstr>Presentazione: Qual’ è una risposta efficace e appropriata a situazioni  di tensione? – 6</vt:lpstr>
      <vt:lpstr>Presentazione: Qual’ è una risposta efficace e appropriata a situazioni  di tensione? – 7</vt:lpstr>
      <vt:lpstr>Presentazione: Qual’ è una risposta efficace e appropriata a situazioni  di tensione? – 8</vt:lpstr>
      <vt:lpstr>Presentazione: Qual’ è una risposta efficace e appropriata a situazioni  di tensione? – 9</vt:lpstr>
      <vt:lpstr>Presentazione: Qual’ è una risposta efficace e appropriata a situazioni  di tensione? – 10</vt:lpstr>
      <vt:lpstr>Presentazione: Qual’ è una risposta efficace e appropriata a situazioni  di tensione? – 11</vt:lpstr>
      <vt:lpstr>Presentazione: Qual’ è una risposta efficace e appropriata a situazioni  di tensione?– 12</vt:lpstr>
      <vt:lpstr>Argomento 7: tecniche di comunicazione</vt:lpstr>
      <vt:lpstr>Presentazione: abilità di comunicazione  - 1 </vt:lpstr>
      <vt:lpstr>Presentazione: abilità di comunicazione – 2</vt:lpstr>
      <vt:lpstr>Presentazione: abilità di comunicazione – 3</vt:lpstr>
      <vt:lpstr>Presentazione: abilità di comunicazione – 4</vt:lpstr>
      <vt:lpstr>Presentazione: abilità di comunicazione – 5</vt:lpstr>
      <vt:lpstr>Presentazione: abilità di comunicazione – 6</vt:lpstr>
      <vt:lpstr>Presentazione: abilità di comunicazione – 7</vt:lpstr>
      <vt:lpstr>Esercizio 7.1: Frasi per calmare una situazione di tensione - 1</vt:lpstr>
      <vt:lpstr>Esercizio 7.1: Frasi per calmare una situazione di tensione - 2</vt:lpstr>
      <vt:lpstr>Esercizio 7.1: Frasi per calmare una situazione di tensione - 3</vt:lpstr>
      <vt:lpstr>Argomento 8: ambienti favorevoli e utilizzo di stanze di sollievo (comfort rooms)</vt:lpstr>
      <vt:lpstr>Presentazione: ambienti favorevoli e stanze di conforto (comfort rooms) - 1  </vt:lpstr>
      <vt:lpstr>Presentazione: ambienti favorevoli e stanze di conforto (comfort rooms) - 2 </vt:lpstr>
      <vt:lpstr>Argomento 9: Creare una cultura del “dire di sì” e  “si può fare” </vt:lpstr>
      <vt:lpstr>Presentazione: Creare una cultura del “dire di sì” e “si può fare” - 1</vt:lpstr>
      <vt:lpstr>Presentazione: Creare una cultura del “dire di sì” e “si può fare” - 2</vt:lpstr>
      <vt:lpstr>Presentazione: Creare una cultura del “dire di sì” e “si può fare” - 3</vt:lpstr>
      <vt:lpstr>Presentazione: Creare una cultura del “dire di sì” e “si può fare” - 4</vt:lpstr>
      <vt:lpstr>Argomento 10: Piani individualizzati per approfondire e rispondere ad aspetti sensibili e segnali di disagio </vt:lpstr>
      <vt:lpstr>Piani individualizzati per approfondire e rispondere ad aspetti sensibili e segnali di disagio - 1</vt:lpstr>
      <vt:lpstr>Piani individualizzati per approfondire e rispondere ad aspetti sensibili e segnali di disagio – 2</vt:lpstr>
      <vt:lpstr>Piani individualizzati per approfondire e rispondere ad aspetti sensibili e segnali di disagio – 3</vt:lpstr>
      <vt:lpstr>Piani individualizzati per approfondire e rispondere ad aspetti sensibili e segnali di disagio – 4 Strategie calmanti dovrebbero essere introdotte nei piani individualizzati (a) </vt:lpstr>
      <vt:lpstr>Piani individualizzati per approfondire e rispondere ad aspetti sensibili e segnali di disagio – 5</vt:lpstr>
      <vt:lpstr>Esercizio 10.1: Realizzare piani individualizzati - 1 </vt:lpstr>
      <vt:lpstr>Esercizio 10.1: Realizzare piani individualizzati - 2</vt:lpstr>
      <vt:lpstr>Esercizio 10.1: Realizzare piani individualizzati - 3</vt:lpstr>
      <vt:lpstr>Argomento 11: gruppi (teams) di intervento </vt:lpstr>
      <vt:lpstr>Presentazione: Gruppi (teams) di intervento - 1</vt:lpstr>
      <vt:lpstr>Presentazione: Gruppi (teams) di intervento - 2</vt:lpstr>
      <vt:lpstr>Presentazione: Gruppi (teams) di intervento - 3</vt:lpstr>
      <vt:lpstr>Presentazione: Gruppi (teams) di intervento - 4</vt:lpstr>
      <vt:lpstr>Presentazione: Gruppi (teams) di intervento - 5</vt:lpstr>
      <vt:lpstr>Presentazione: Gruppi (teams) di intervento - 6</vt:lpstr>
      <vt:lpstr>Presentazione: Gruppi (teams) di intervento - 7</vt:lpstr>
      <vt:lpstr>Esercizio 11.1: creare un gruppo (team) di intervento </vt:lpstr>
      <vt:lpstr>Argomento 12: lamentele e procedure di segnalazione </vt:lpstr>
      <vt:lpstr>Presentazione: procedure per segnalare lamentele, coercizione, violenza e abuso- 1</vt:lpstr>
      <vt:lpstr>Presentazione: procedure per segnalare lamentele, coercizione, violenza e abuso – 2</vt:lpstr>
      <vt:lpstr>Presentazione: procedure per segnalare lamentele, coercizione, violenza e abuso– 3</vt:lpstr>
      <vt:lpstr>Presentazione: procedure per segnalare lamentele, coercizione, violenza e abuso– 4</vt:lpstr>
      <vt:lpstr>Presentazione: strategie aggiuntive per la gestione di segnalazioni, coercizione, violenza e abuso - 1</vt:lpstr>
      <vt:lpstr>Presentazione: strategie aggiuntive per la gestione di segnalazioni, coercizione, violenza e abuso - 2</vt:lpstr>
      <vt:lpstr>Esercizio 12.1: accesso a meccanismi di segnalazione esterni </vt:lpstr>
      <vt:lpstr>Argomento 13: fermare la violenza, coercizione  ed abuso nel mio servizio di salute mentale o servizio sociale </vt:lpstr>
      <vt:lpstr>Presentazione: Porre fine a pratiche abusive nei servizi è possibile! - 1</vt:lpstr>
      <vt:lpstr>Presentazione: Porre fine a pratiche abusive nei servizi è possibile!</vt:lpstr>
      <vt:lpstr>Presentazione: ricapitolazione delle strategie per comprendere e fermare la  violenza, la coercizione e l’abuso   </vt:lpstr>
      <vt:lpstr>Esercizio 13.1: Che cosa fare per impedire la violenza, la coercizione e l’abuso</vt:lpstr>
      <vt:lpstr>Presentazione: Conclusione della sessione - 1</vt:lpstr>
      <vt:lpstr>Presentazione: Conclusione della sessione – 2</vt:lpstr>
      <vt:lpstr>Ringraziamenti (1)</vt:lpstr>
      <vt:lpstr>Ringraziamenti (2)</vt:lpstr>
      <vt:lpstr>Ringraziamenti (3)</vt:lpstr>
      <vt:lpstr>Ringraziamenti (4)</vt:lpstr>
      <vt:lpstr>Ringraziamenti (5)</vt:lpstr>
      <vt:lpstr>Ringraziamenti (6)</vt:lpstr>
      <vt:lpstr>Ringraziamenti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 Bramley</dc:creator>
  <cp:lastModifiedBy>Tamara Lipovec</cp:lastModifiedBy>
  <cp:revision>6</cp:revision>
  <dcterms:created xsi:type="dcterms:W3CDTF">2019-01-11T10:51:17Z</dcterms:created>
  <dcterms:modified xsi:type="dcterms:W3CDTF">2023-04-03T09:55:06Z</dcterms:modified>
</cp:coreProperties>
</file>